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Open Sans" panose="020B0606030504020204" pitchFamily="34" charset="0"/>
      <p:regular r:id="rId20"/>
    </p:embeddedFont>
    <p:embeddedFont>
      <p:font typeface="Open Sans Bold" panose="020B0604020202020204" charset="0"/>
      <p:regular r:id="rId21"/>
    </p:embeddedFont>
    <p:embeddedFont>
      <p:font typeface="Open Sans Italics" panose="020B0604020202020204" charset="0"/>
      <p:regular r:id="rId22"/>
    </p:embeddedFont>
    <p:embeddedFont>
      <p:font typeface="Poppins" panose="00000500000000000000" pitchFamily="2" charset="0"/>
      <p:regular r:id="rId23"/>
    </p:embeddedFont>
    <p:embeddedFont>
      <p:font typeface="Poppins Bold" panose="020B0604020202020204" charset="0"/>
      <p:regular r:id="rId24"/>
    </p:embeddedFont>
    <p:embeddedFont>
      <p:font typeface="Poppins Bold Italics" panose="020B0604020202020204" charset="0"/>
      <p:regular r:id="rId25"/>
    </p:embeddedFont>
    <p:embeddedFont>
      <p:font typeface="Poppins Italics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37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sv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5" Type="http://schemas.openxmlformats.org/officeDocument/2006/relationships/image" Target="../media/image40.svg"/><Relationship Id="rId15" Type="http://schemas.openxmlformats.org/officeDocument/2006/relationships/image" Target="../media/image50.sv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svg"/><Relationship Id="rId1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svg"/><Relationship Id="rId18" Type="http://schemas.openxmlformats.org/officeDocument/2006/relationships/image" Target="../media/image53.png"/><Relationship Id="rId3" Type="http://schemas.openxmlformats.org/officeDocument/2006/relationships/image" Target="../media/image38.svg"/><Relationship Id="rId21" Type="http://schemas.openxmlformats.org/officeDocument/2006/relationships/image" Target="../media/image56.svg"/><Relationship Id="rId7" Type="http://schemas.openxmlformats.org/officeDocument/2006/relationships/image" Target="../media/image42.svg"/><Relationship Id="rId12" Type="http://schemas.openxmlformats.org/officeDocument/2006/relationships/image" Target="../media/image47.png"/><Relationship Id="rId17" Type="http://schemas.openxmlformats.org/officeDocument/2006/relationships/image" Target="../media/image52.sv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5" Type="http://schemas.openxmlformats.org/officeDocument/2006/relationships/image" Target="../media/image40.svg"/><Relationship Id="rId15" Type="http://schemas.openxmlformats.org/officeDocument/2006/relationships/image" Target="../media/image50.svg"/><Relationship Id="rId23" Type="http://schemas.openxmlformats.org/officeDocument/2006/relationships/image" Target="../media/image58.svg"/><Relationship Id="rId10" Type="http://schemas.openxmlformats.org/officeDocument/2006/relationships/image" Target="../media/image45.png"/><Relationship Id="rId19" Type="http://schemas.openxmlformats.org/officeDocument/2006/relationships/image" Target="../media/image54.svg"/><Relationship Id="rId4" Type="http://schemas.openxmlformats.org/officeDocument/2006/relationships/image" Target="../media/image39.png"/><Relationship Id="rId9" Type="http://schemas.openxmlformats.org/officeDocument/2006/relationships/image" Target="../media/image44.svg"/><Relationship Id="rId14" Type="http://schemas.openxmlformats.org/officeDocument/2006/relationships/image" Target="../media/image49.png"/><Relationship Id="rId22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4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4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svg"/><Relationship Id="rId3" Type="http://schemas.openxmlformats.org/officeDocument/2006/relationships/image" Target="../media/image66.svg"/><Relationship Id="rId7" Type="http://schemas.openxmlformats.org/officeDocument/2006/relationships/image" Target="../media/image70.svg"/><Relationship Id="rId12" Type="http://schemas.openxmlformats.org/officeDocument/2006/relationships/image" Target="../media/image75.png"/><Relationship Id="rId17" Type="http://schemas.openxmlformats.org/officeDocument/2006/relationships/image" Target="../media/image46.svg"/><Relationship Id="rId2" Type="http://schemas.openxmlformats.org/officeDocument/2006/relationships/image" Target="../media/image65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74.svg"/><Relationship Id="rId5" Type="http://schemas.openxmlformats.org/officeDocument/2006/relationships/image" Target="../media/image68.svg"/><Relationship Id="rId15" Type="http://schemas.openxmlformats.org/officeDocument/2006/relationships/image" Target="../media/image44.sv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svg"/><Relationship Id="rId1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46.svg"/><Relationship Id="rId3" Type="http://schemas.openxmlformats.org/officeDocument/2006/relationships/image" Target="../media/image78.svg"/><Relationship Id="rId7" Type="http://schemas.openxmlformats.org/officeDocument/2006/relationships/image" Target="../media/image68.svg"/><Relationship Id="rId12" Type="http://schemas.openxmlformats.org/officeDocument/2006/relationships/image" Target="../media/image45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11" Type="http://schemas.openxmlformats.org/officeDocument/2006/relationships/image" Target="../media/image44.svg"/><Relationship Id="rId5" Type="http://schemas.openxmlformats.org/officeDocument/2006/relationships/image" Target="../media/image66.svg"/><Relationship Id="rId15" Type="http://schemas.openxmlformats.org/officeDocument/2006/relationships/image" Target="../media/image80.svg"/><Relationship Id="rId10" Type="http://schemas.openxmlformats.org/officeDocument/2006/relationships/image" Target="../media/image43.png"/><Relationship Id="rId4" Type="http://schemas.openxmlformats.org/officeDocument/2006/relationships/image" Target="../media/image65.png"/><Relationship Id="rId9" Type="http://schemas.openxmlformats.org/officeDocument/2006/relationships/image" Target="../media/image70.svg"/><Relationship Id="rId14" Type="http://schemas.openxmlformats.org/officeDocument/2006/relationships/image" Target="../media/image7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94604" y="1933575"/>
            <a:ext cx="12498793" cy="320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12999" b="1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BANCO ATLAS</a:t>
            </a:r>
          </a:p>
          <a:p>
            <a:pPr marL="0" lvl="0" indent="0" algn="ctr">
              <a:lnSpc>
                <a:spcPts val="7000"/>
              </a:lnSpc>
              <a:spcBef>
                <a:spcPct val="0"/>
              </a:spcBef>
            </a:pPr>
            <a:r>
              <a:rPr lang="en-US" sz="5000" i="1">
                <a:solidFill>
                  <a:srgbClr val="28466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Insights Y Propuestas de Negocio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221259" y="1717675"/>
            <a:ext cx="10828130" cy="5330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i="1">
                <a:solidFill>
                  <a:srgbClr val="284669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¿Es necesario adaptar nuestras </a:t>
            </a:r>
            <a:r>
              <a:rPr lang="en-US" sz="5000" b="1" i="1">
                <a:solidFill>
                  <a:srgbClr val="284669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ofertas </a:t>
            </a:r>
            <a:r>
              <a:rPr lang="en-US" sz="5000" i="1">
                <a:solidFill>
                  <a:srgbClr val="284669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actuales o crear nuevas en función de las </a:t>
            </a:r>
            <a:r>
              <a:rPr lang="en-US" sz="5000" b="1" i="1">
                <a:solidFill>
                  <a:srgbClr val="284669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tendencias nacionales </a:t>
            </a:r>
            <a:r>
              <a:rPr lang="en-US" sz="5000" i="1">
                <a:solidFill>
                  <a:srgbClr val="284669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en </a:t>
            </a:r>
            <a:r>
              <a:rPr lang="en-US" sz="5000" b="1" i="1">
                <a:solidFill>
                  <a:srgbClr val="284669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comportamiento </a:t>
            </a:r>
            <a:r>
              <a:rPr lang="en-US" sz="5000" i="1">
                <a:solidFill>
                  <a:srgbClr val="284669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financiero y </a:t>
            </a:r>
            <a:r>
              <a:rPr lang="en-US" sz="5000" b="1" i="1">
                <a:solidFill>
                  <a:srgbClr val="284669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competencias </a:t>
            </a:r>
            <a:r>
              <a:rPr lang="en-US" sz="5000" i="1">
                <a:solidFill>
                  <a:srgbClr val="284669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financieras?</a:t>
            </a:r>
          </a:p>
        </p:txBody>
      </p:sp>
      <p:sp>
        <p:nvSpPr>
          <p:cNvPr id="3" name="AutoShape 3"/>
          <p:cNvSpPr/>
          <p:nvPr/>
        </p:nvSpPr>
        <p:spPr>
          <a:xfrm>
            <a:off x="5948163" y="1860550"/>
            <a:ext cx="0" cy="6492240"/>
          </a:xfrm>
          <a:prstGeom prst="line">
            <a:avLst/>
          </a:prstGeom>
          <a:ln w="85725" cap="flat">
            <a:solidFill>
              <a:srgbClr val="B6BFC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a-E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387" y="2917134"/>
            <a:ext cx="3935393" cy="3931284"/>
            <a:chOff x="0" y="0"/>
            <a:chExt cx="5247191" cy="5241712"/>
          </a:xfrm>
        </p:grpSpPr>
        <p:sp>
          <p:nvSpPr>
            <p:cNvPr id="3" name="Freeform 3"/>
            <p:cNvSpPr/>
            <p:nvPr/>
          </p:nvSpPr>
          <p:spPr>
            <a:xfrm>
              <a:off x="1039777" y="0"/>
              <a:ext cx="3167637" cy="3519596"/>
            </a:xfrm>
            <a:custGeom>
              <a:avLst/>
              <a:gdLst/>
              <a:ahLst/>
              <a:cxnLst/>
              <a:rect l="l" t="t" r="r" b="b"/>
              <a:pathLst>
                <a:path w="3167637" h="3519596">
                  <a:moveTo>
                    <a:pt x="0" y="0"/>
                  </a:moveTo>
                  <a:lnTo>
                    <a:pt x="3167637" y="0"/>
                  </a:lnTo>
                  <a:lnTo>
                    <a:pt x="3167637" y="3519596"/>
                  </a:lnTo>
                  <a:lnTo>
                    <a:pt x="0" y="35195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989672" y="0"/>
              <a:ext cx="1134681" cy="1134681"/>
            </a:xfrm>
            <a:custGeom>
              <a:avLst/>
              <a:gdLst/>
              <a:ahLst/>
              <a:cxnLst/>
              <a:rect l="l" t="t" r="r" b="b"/>
              <a:pathLst>
                <a:path w="1134681" h="1134681">
                  <a:moveTo>
                    <a:pt x="0" y="0"/>
                  </a:moveTo>
                  <a:lnTo>
                    <a:pt x="1134681" y="0"/>
                  </a:lnTo>
                  <a:lnTo>
                    <a:pt x="1134681" y="1134681"/>
                  </a:lnTo>
                  <a:lnTo>
                    <a:pt x="0" y="11346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613995"/>
              <a:ext cx="5247191" cy="16277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i="1">
                  <a:solidFill>
                    <a:srgbClr val="284669"/>
                  </a:solidFill>
                  <a:latin typeface="Poppins Bold Italics"/>
                  <a:ea typeface="Poppins Bold Italics"/>
                  <a:cs typeface="Poppins Bold Italics"/>
                  <a:sym typeface="Poppins Bold Italics"/>
                </a:rPr>
                <a:t>comportamiento </a:t>
              </a:r>
              <a:r>
                <a:rPr lang="en-US" sz="3499" i="1">
                  <a:solidFill>
                    <a:srgbClr val="284669"/>
                  </a:solidFill>
                  <a:latin typeface="Poppins Italics"/>
                  <a:ea typeface="Poppins Italics"/>
                  <a:cs typeface="Poppins Italics"/>
                  <a:sym typeface="Poppins Italics"/>
                </a:rPr>
                <a:t>financiero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7835933" y="6273743"/>
            <a:ext cx="673327" cy="680753"/>
          </a:xfrm>
          <a:custGeom>
            <a:avLst/>
            <a:gdLst/>
            <a:ahLst/>
            <a:cxnLst/>
            <a:rect l="l" t="t" r="r" b="b"/>
            <a:pathLst>
              <a:path w="673327" h="680753">
                <a:moveTo>
                  <a:pt x="0" y="0"/>
                </a:moveTo>
                <a:lnTo>
                  <a:pt x="673327" y="0"/>
                </a:lnTo>
                <a:lnTo>
                  <a:pt x="673327" y="680753"/>
                </a:lnTo>
                <a:lnTo>
                  <a:pt x="0" y="6807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"/>
          </a:p>
        </p:txBody>
      </p:sp>
      <p:sp>
        <p:nvSpPr>
          <p:cNvPr id="7" name="Freeform 7"/>
          <p:cNvSpPr/>
          <p:nvPr/>
        </p:nvSpPr>
        <p:spPr>
          <a:xfrm>
            <a:off x="5925993" y="6699149"/>
            <a:ext cx="2402580" cy="2026904"/>
          </a:xfrm>
          <a:custGeom>
            <a:avLst/>
            <a:gdLst/>
            <a:ahLst/>
            <a:cxnLst/>
            <a:rect l="l" t="t" r="r" b="b"/>
            <a:pathLst>
              <a:path w="2402580" h="2026904">
                <a:moveTo>
                  <a:pt x="0" y="0"/>
                </a:moveTo>
                <a:lnTo>
                  <a:pt x="2402579" y="0"/>
                </a:lnTo>
                <a:lnTo>
                  <a:pt x="2402579" y="2026904"/>
                </a:lnTo>
                <a:lnTo>
                  <a:pt x="0" y="20269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"/>
          </a:p>
        </p:txBody>
      </p:sp>
      <p:grpSp>
        <p:nvGrpSpPr>
          <p:cNvPr id="8" name="Group 8"/>
          <p:cNvGrpSpPr/>
          <p:nvPr/>
        </p:nvGrpSpPr>
        <p:grpSpPr>
          <a:xfrm>
            <a:off x="6565860" y="6657469"/>
            <a:ext cx="1081165" cy="1081165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0F5FB"/>
            </a:solidFill>
          </p:spPr>
          <p:txBody>
            <a:bodyPr/>
            <a:lstStyle/>
            <a:p>
              <a:endParaRPr lang="ca-E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9360" tIns="59360" rIns="59360" bIns="5936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6654467" y="6614120"/>
            <a:ext cx="1122495" cy="1124514"/>
          </a:xfrm>
          <a:custGeom>
            <a:avLst/>
            <a:gdLst/>
            <a:ahLst/>
            <a:cxnLst/>
            <a:rect l="l" t="t" r="r" b="b"/>
            <a:pathLst>
              <a:path w="1122495" h="1124514">
                <a:moveTo>
                  <a:pt x="0" y="0"/>
                </a:moveTo>
                <a:lnTo>
                  <a:pt x="1122495" y="0"/>
                </a:lnTo>
                <a:lnTo>
                  <a:pt x="1122495" y="1124514"/>
                </a:lnTo>
                <a:lnTo>
                  <a:pt x="0" y="112451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"/>
          </a:p>
        </p:txBody>
      </p:sp>
      <p:sp>
        <p:nvSpPr>
          <p:cNvPr id="12" name="TextBox 12"/>
          <p:cNvSpPr txBox="1"/>
          <p:nvPr/>
        </p:nvSpPr>
        <p:spPr>
          <a:xfrm>
            <a:off x="5601311" y="8611753"/>
            <a:ext cx="3228806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 i="1">
                <a:solidFill>
                  <a:srgbClr val="284669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ofertas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8297059" y="3701620"/>
            <a:ext cx="5248880" cy="3146798"/>
            <a:chOff x="0" y="0"/>
            <a:chExt cx="6998507" cy="4195730"/>
          </a:xfrm>
        </p:grpSpPr>
        <p:sp>
          <p:nvSpPr>
            <p:cNvPr id="14" name="Freeform 14"/>
            <p:cNvSpPr/>
            <p:nvPr/>
          </p:nvSpPr>
          <p:spPr>
            <a:xfrm>
              <a:off x="2142038" y="0"/>
              <a:ext cx="2484727" cy="2493795"/>
            </a:xfrm>
            <a:custGeom>
              <a:avLst/>
              <a:gdLst/>
              <a:ahLst/>
              <a:cxnLst/>
              <a:rect l="l" t="t" r="r" b="b"/>
              <a:pathLst>
                <a:path w="2484727" h="2493795">
                  <a:moveTo>
                    <a:pt x="0" y="0"/>
                  </a:moveTo>
                  <a:lnTo>
                    <a:pt x="2484727" y="0"/>
                  </a:lnTo>
                  <a:lnTo>
                    <a:pt x="2484727" y="2493795"/>
                  </a:lnTo>
                  <a:lnTo>
                    <a:pt x="0" y="24937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2558489"/>
              <a:ext cx="6998507" cy="16372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sz="3500" b="1" i="1">
                  <a:solidFill>
                    <a:srgbClr val="284669"/>
                  </a:solidFill>
                  <a:latin typeface="Poppins Bold Italics"/>
                  <a:ea typeface="Poppins Bold Italics"/>
                  <a:cs typeface="Poppins Bold Italics"/>
                  <a:sym typeface="Poppins Bold Italics"/>
                </a:rPr>
                <a:t>competencias </a:t>
              </a:r>
              <a:r>
                <a:rPr lang="en-US" sz="3500" i="1">
                  <a:solidFill>
                    <a:srgbClr val="284669"/>
                  </a:solidFill>
                  <a:latin typeface="Poppins Italics"/>
                  <a:ea typeface="Poppins Italics"/>
                  <a:cs typeface="Poppins Italics"/>
                  <a:sym typeface="Poppins Italics"/>
                </a:rPr>
                <a:t>financieras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4555455" y="597492"/>
            <a:ext cx="4681285" cy="1516043"/>
            <a:chOff x="0" y="0"/>
            <a:chExt cx="6241713" cy="202139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28972" cy="1928972"/>
            </a:xfrm>
            <a:custGeom>
              <a:avLst/>
              <a:gdLst/>
              <a:ahLst/>
              <a:cxnLst/>
              <a:rect l="l" t="t" r="r" b="b"/>
              <a:pathLst>
                <a:path w="1928972" h="1928972">
                  <a:moveTo>
                    <a:pt x="0" y="0"/>
                  </a:moveTo>
                  <a:lnTo>
                    <a:pt x="1928972" y="0"/>
                  </a:lnTo>
                  <a:lnTo>
                    <a:pt x="1928972" y="1928972"/>
                  </a:lnTo>
                  <a:lnTo>
                    <a:pt x="0" y="19289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527186" y="162956"/>
              <a:ext cx="4714528" cy="18584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 b="1" i="1">
                  <a:solidFill>
                    <a:srgbClr val="284669"/>
                  </a:solidFill>
                  <a:latin typeface="Poppins Bold Italics"/>
                  <a:ea typeface="Poppins Bold Italics"/>
                  <a:cs typeface="Poppins Bold Italics"/>
                  <a:sym typeface="Poppins Bold Italics"/>
                </a:rPr>
                <a:t>Tendencia </a:t>
              </a:r>
              <a:r>
                <a:rPr lang="en-US" sz="3999" i="1">
                  <a:solidFill>
                    <a:srgbClr val="284669"/>
                  </a:solidFill>
                  <a:latin typeface="Poppins Italics"/>
                  <a:ea typeface="Poppins Italics"/>
                  <a:cs typeface="Poppins Italics"/>
                  <a:sym typeface="Poppins Italics"/>
                </a:rPr>
                <a:t>nacional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5206490" y="2161160"/>
            <a:ext cx="4499228" cy="2420221"/>
            <a:chOff x="0" y="0"/>
            <a:chExt cx="5998970" cy="3226962"/>
          </a:xfrm>
        </p:grpSpPr>
        <p:sp>
          <p:nvSpPr>
            <p:cNvPr id="20" name="AutoShape 20"/>
            <p:cNvSpPr/>
            <p:nvPr/>
          </p:nvSpPr>
          <p:spPr>
            <a:xfrm flipH="1">
              <a:off x="411644" y="0"/>
              <a:ext cx="2478693" cy="3185464"/>
            </a:xfrm>
            <a:prstGeom prst="line">
              <a:avLst/>
            </a:prstGeom>
            <a:ln w="50800" cap="flat">
              <a:solidFill>
                <a:srgbClr val="819FC8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21" name="AutoShape 21"/>
            <p:cNvSpPr/>
            <p:nvPr/>
          </p:nvSpPr>
          <p:spPr>
            <a:xfrm>
              <a:off x="3143935" y="0"/>
              <a:ext cx="2532144" cy="3201562"/>
            </a:xfrm>
            <a:prstGeom prst="line">
              <a:avLst/>
            </a:prstGeom>
            <a:ln w="50800" cap="flat">
              <a:solidFill>
                <a:srgbClr val="819FC8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22" name="AutoShape 22"/>
            <p:cNvSpPr/>
            <p:nvPr/>
          </p:nvSpPr>
          <p:spPr>
            <a:xfrm flipH="1">
              <a:off x="0" y="3185464"/>
              <a:ext cx="1674099" cy="0"/>
            </a:xfrm>
            <a:prstGeom prst="line">
              <a:avLst/>
            </a:prstGeom>
            <a:ln w="50800" cap="flat">
              <a:solidFill>
                <a:srgbClr val="819FC8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23" name="AutoShape 23"/>
            <p:cNvSpPr/>
            <p:nvPr/>
          </p:nvSpPr>
          <p:spPr>
            <a:xfrm flipV="1">
              <a:off x="4324872" y="3201562"/>
              <a:ext cx="1674099" cy="0"/>
            </a:xfrm>
            <a:prstGeom prst="line">
              <a:avLst/>
            </a:prstGeom>
            <a:ln w="50800" cap="flat">
              <a:solidFill>
                <a:srgbClr val="819FC8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ca-ES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3678983" y="6892955"/>
            <a:ext cx="1945058" cy="1145451"/>
            <a:chOff x="0" y="0"/>
            <a:chExt cx="2593411" cy="1527268"/>
          </a:xfrm>
        </p:grpSpPr>
        <p:sp>
          <p:nvSpPr>
            <p:cNvPr id="25" name="AutoShape 25"/>
            <p:cNvSpPr/>
            <p:nvPr/>
          </p:nvSpPr>
          <p:spPr>
            <a:xfrm>
              <a:off x="25400" y="0"/>
              <a:ext cx="2414061" cy="1501868"/>
            </a:xfrm>
            <a:prstGeom prst="line">
              <a:avLst/>
            </a:prstGeom>
            <a:ln w="50800" cap="flat">
              <a:solidFill>
                <a:srgbClr val="599F3B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26" name="AutoShape 26"/>
            <p:cNvSpPr/>
            <p:nvPr/>
          </p:nvSpPr>
          <p:spPr>
            <a:xfrm flipV="1">
              <a:off x="1460917" y="1501868"/>
              <a:ext cx="1132494" cy="0"/>
            </a:xfrm>
            <a:prstGeom prst="line">
              <a:avLst/>
            </a:prstGeom>
            <a:ln w="50800" cap="flat">
              <a:solidFill>
                <a:srgbClr val="599F3B"/>
              </a:solidFill>
              <a:prstDash val="solid"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ca-ES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8727818" y="6892955"/>
            <a:ext cx="2078055" cy="1145451"/>
            <a:chOff x="0" y="0"/>
            <a:chExt cx="2770740" cy="1527268"/>
          </a:xfrm>
        </p:grpSpPr>
        <p:sp>
          <p:nvSpPr>
            <p:cNvPr id="28" name="AutoShape 28"/>
            <p:cNvSpPr/>
            <p:nvPr/>
          </p:nvSpPr>
          <p:spPr>
            <a:xfrm flipH="1">
              <a:off x="260043" y="0"/>
              <a:ext cx="2485297" cy="1501868"/>
            </a:xfrm>
            <a:prstGeom prst="line">
              <a:avLst/>
            </a:prstGeom>
            <a:ln w="50800" cap="flat">
              <a:solidFill>
                <a:srgbClr val="599F3B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29" name="AutoShape 29"/>
            <p:cNvSpPr/>
            <p:nvPr/>
          </p:nvSpPr>
          <p:spPr>
            <a:xfrm flipH="1">
              <a:off x="0" y="1501868"/>
              <a:ext cx="1132494" cy="0"/>
            </a:xfrm>
            <a:prstGeom prst="line">
              <a:avLst/>
            </a:prstGeom>
            <a:ln w="50800" cap="flat">
              <a:solidFill>
                <a:srgbClr val="599F3B"/>
              </a:solidFill>
              <a:prstDash val="solid"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ca-E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387" y="2917134"/>
            <a:ext cx="3935393" cy="3931284"/>
            <a:chOff x="0" y="0"/>
            <a:chExt cx="5247191" cy="5241712"/>
          </a:xfrm>
        </p:grpSpPr>
        <p:sp>
          <p:nvSpPr>
            <p:cNvPr id="3" name="Freeform 3"/>
            <p:cNvSpPr/>
            <p:nvPr/>
          </p:nvSpPr>
          <p:spPr>
            <a:xfrm>
              <a:off x="1039777" y="0"/>
              <a:ext cx="3167637" cy="3519596"/>
            </a:xfrm>
            <a:custGeom>
              <a:avLst/>
              <a:gdLst/>
              <a:ahLst/>
              <a:cxnLst/>
              <a:rect l="l" t="t" r="r" b="b"/>
              <a:pathLst>
                <a:path w="3167637" h="3519596">
                  <a:moveTo>
                    <a:pt x="0" y="0"/>
                  </a:moveTo>
                  <a:lnTo>
                    <a:pt x="3167637" y="0"/>
                  </a:lnTo>
                  <a:lnTo>
                    <a:pt x="3167637" y="3519596"/>
                  </a:lnTo>
                  <a:lnTo>
                    <a:pt x="0" y="35195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989672" y="0"/>
              <a:ext cx="1134681" cy="1134681"/>
            </a:xfrm>
            <a:custGeom>
              <a:avLst/>
              <a:gdLst/>
              <a:ahLst/>
              <a:cxnLst/>
              <a:rect l="l" t="t" r="r" b="b"/>
              <a:pathLst>
                <a:path w="1134681" h="1134681">
                  <a:moveTo>
                    <a:pt x="0" y="0"/>
                  </a:moveTo>
                  <a:lnTo>
                    <a:pt x="1134681" y="0"/>
                  </a:lnTo>
                  <a:lnTo>
                    <a:pt x="1134681" y="1134681"/>
                  </a:lnTo>
                  <a:lnTo>
                    <a:pt x="0" y="11346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613995"/>
              <a:ext cx="5247191" cy="16277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i="1">
                  <a:solidFill>
                    <a:srgbClr val="284669"/>
                  </a:solidFill>
                  <a:latin typeface="Poppins Bold Italics"/>
                  <a:ea typeface="Poppins Bold Italics"/>
                  <a:cs typeface="Poppins Bold Italics"/>
                  <a:sym typeface="Poppins Bold Italics"/>
                </a:rPr>
                <a:t>comportamiento </a:t>
              </a:r>
              <a:r>
                <a:rPr lang="en-US" sz="3499" i="1">
                  <a:solidFill>
                    <a:srgbClr val="284669"/>
                  </a:solidFill>
                  <a:latin typeface="Poppins Italics"/>
                  <a:ea typeface="Poppins Italics"/>
                  <a:cs typeface="Poppins Italics"/>
                  <a:sym typeface="Poppins Italics"/>
                </a:rPr>
                <a:t>financiero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7835933" y="6273743"/>
            <a:ext cx="673327" cy="680753"/>
          </a:xfrm>
          <a:custGeom>
            <a:avLst/>
            <a:gdLst/>
            <a:ahLst/>
            <a:cxnLst/>
            <a:rect l="l" t="t" r="r" b="b"/>
            <a:pathLst>
              <a:path w="673327" h="680753">
                <a:moveTo>
                  <a:pt x="0" y="0"/>
                </a:moveTo>
                <a:lnTo>
                  <a:pt x="673327" y="0"/>
                </a:lnTo>
                <a:lnTo>
                  <a:pt x="673327" y="680753"/>
                </a:lnTo>
                <a:lnTo>
                  <a:pt x="0" y="6807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"/>
          </a:p>
        </p:txBody>
      </p:sp>
      <p:sp>
        <p:nvSpPr>
          <p:cNvPr id="7" name="Freeform 7"/>
          <p:cNvSpPr/>
          <p:nvPr/>
        </p:nvSpPr>
        <p:spPr>
          <a:xfrm>
            <a:off x="5925993" y="6699149"/>
            <a:ext cx="2402580" cy="2026904"/>
          </a:xfrm>
          <a:custGeom>
            <a:avLst/>
            <a:gdLst/>
            <a:ahLst/>
            <a:cxnLst/>
            <a:rect l="l" t="t" r="r" b="b"/>
            <a:pathLst>
              <a:path w="2402580" h="2026904">
                <a:moveTo>
                  <a:pt x="0" y="0"/>
                </a:moveTo>
                <a:lnTo>
                  <a:pt x="2402579" y="0"/>
                </a:lnTo>
                <a:lnTo>
                  <a:pt x="2402579" y="2026904"/>
                </a:lnTo>
                <a:lnTo>
                  <a:pt x="0" y="20269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"/>
          </a:p>
        </p:txBody>
      </p:sp>
      <p:grpSp>
        <p:nvGrpSpPr>
          <p:cNvPr id="8" name="Group 8"/>
          <p:cNvGrpSpPr/>
          <p:nvPr/>
        </p:nvGrpSpPr>
        <p:grpSpPr>
          <a:xfrm>
            <a:off x="6565860" y="6657469"/>
            <a:ext cx="1081165" cy="1081165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0F5FB"/>
            </a:solidFill>
          </p:spPr>
          <p:txBody>
            <a:bodyPr/>
            <a:lstStyle/>
            <a:p>
              <a:endParaRPr lang="ca-E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9360" tIns="59360" rIns="59360" bIns="5936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6654467" y="6614120"/>
            <a:ext cx="1122495" cy="1124514"/>
          </a:xfrm>
          <a:custGeom>
            <a:avLst/>
            <a:gdLst/>
            <a:ahLst/>
            <a:cxnLst/>
            <a:rect l="l" t="t" r="r" b="b"/>
            <a:pathLst>
              <a:path w="1122495" h="1124514">
                <a:moveTo>
                  <a:pt x="0" y="0"/>
                </a:moveTo>
                <a:lnTo>
                  <a:pt x="1122495" y="0"/>
                </a:lnTo>
                <a:lnTo>
                  <a:pt x="1122495" y="1124514"/>
                </a:lnTo>
                <a:lnTo>
                  <a:pt x="0" y="112451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"/>
          </a:p>
        </p:txBody>
      </p:sp>
      <p:sp>
        <p:nvSpPr>
          <p:cNvPr id="12" name="TextBox 12"/>
          <p:cNvSpPr txBox="1"/>
          <p:nvPr/>
        </p:nvSpPr>
        <p:spPr>
          <a:xfrm>
            <a:off x="5601311" y="8611753"/>
            <a:ext cx="3228806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 i="1">
                <a:solidFill>
                  <a:srgbClr val="284669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ofertas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8297059" y="3701620"/>
            <a:ext cx="5248880" cy="3146798"/>
            <a:chOff x="0" y="0"/>
            <a:chExt cx="6998507" cy="4195730"/>
          </a:xfrm>
        </p:grpSpPr>
        <p:sp>
          <p:nvSpPr>
            <p:cNvPr id="14" name="Freeform 14"/>
            <p:cNvSpPr/>
            <p:nvPr/>
          </p:nvSpPr>
          <p:spPr>
            <a:xfrm>
              <a:off x="2142038" y="0"/>
              <a:ext cx="2484727" cy="2493795"/>
            </a:xfrm>
            <a:custGeom>
              <a:avLst/>
              <a:gdLst/>
              <a:ahLst/>
              <a:cxnLst/>
              <a:rect l="l" t="t" r="r" b="b"/>
              <a:pathLst>
                <a:path w="2484727" h="2493795">
                  <a:moveTo>
                    <a:pt x="0" y="0"/>
                  </a:moveTo>
                  <a:lnTo>
                    <a:pt x="2484727" y="0"/>
                  </a:lnTo>
                  <a:lnTo>
                    <a:pt x="2484727" y="2493795"/>
                  </a:lnTo>
                  <a:lnTo>
                    <a:pt x="0" y="24937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2558489"/>
              <a:ext cx="6998507" cy="16372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sz="3500" b="1" i="1">
                  <a:solidFill>
                    <a:srgbClr val="284669"/>
                  </a:solidFill>
                  <a:latin typeface="Poppins Bold Italics"/>
                  <a:ea typeface="Poppins Bold Italics"/>
                  <a:cs typeface="Poppins Bold Italics"/>
                  <a:sym typeface="Poppins Bold Italics"/>
                </a:rPr>
                <a:t>competencias </a:t>
              </a:r>
              <a:r>
                <a:rPr lang="en-US" sz="3500" i="1">
                  <a:solidFill>
                    <a:srgbClr val="284669"/>
                  </a:solidFill>
                  <a:latin typeface="Poppins Italics"/>
                  <a:ea typeface="Poppins Italics"/>
                  <a:cs typeface="Poppins Italics"/>
                  <a:sym typeface="Poppins Italics"/>
                </a:rPr>
                <a:t>financieras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4555455" y="597492"/>
            <a:ext cx="6113690" cy="1535092"/>
            <a:chOff x="0" y="0"/>
            <a:chExt cx="8151587" cy="204678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28972" cy="1928972"/>
            </a:xfrm>
            <a:custGeom>
              <a:avLst/>
              <a:gdLst/>
              <a:ahLst/>
              <a:cxnLst/>
              <a:rect l="l" t="t" r="r" b="b"/>
              <a:pathLst>
                <a:path w="1928972" h="1928972">
                  <a:moveTo>
                    <a:pt x="0" y="0"/>
                  </a:moveTo>
                  <a:lnTo>
                    <a:pt x="1928972" y="0"/>
                  </a:lnTo>
                  <a:lnTo>
                    <a:pt x="1928972" y="1928972"/>
                  </a:lnTo>
                  <a:lnTo>
                    <a:pt x="0" y="19289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527186" y="162956"/>
              <a:ext cx="4714528" cy="18584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 b="1" i="1">
                  <a:solidFill>
                    <a:srgbClr val="284669"/>
                  </a:solidFill>
                  <a:latin typeface="Poppins Bold Italics"/>
                  <a:ea typeface="Poppins Bold Italics"/>
                  <a:cs typeface="Poppins Bold Italics"/>
                  <a:sym typeface="Poppins Bold Italics"/>
                </a:rPr>
                <a:t>Tendencia </a:t>
              </a:r>
              <a:r>
                <a:rPr lang="en-US" sz="3999" i="1">
                  <a:solidFill>
                    <a:srgbClr val="284669"/>
                  </a:solidFill>
                  <a:latin typeface="Poppins Italics"/>
                  <a:ea typeface="Poppins Italics"/>
                  <a:cs typeface="Poppins Italics"/>
                  <a:sym typeface="Poppins Italics"/>
                </a:rPr>
                <a:t>nacional</a:t>
              </a:r>
            </a:p>
          </p:txBody>
        </p:sp>
        <p:sp>
          <p:nvSpPr>
            <p:cNvPr id="19" name="AutoShape 19"/>
            <p:cNvSpPr/>
            <p:nvPr/>
          </p:nvSpPr>
          <p:spPr>
            <a:xfrm flipV="1">
              <a:off x="2089745" y="1956184"/>
              <a:ext cx="6061569" cy="65207"/>
            </a:xfrm>
            <a:prstGeom prst="line">
              <a:avLst/>
            </a:prstGeom>
            <a:ln w="50800" cap="flat">
              <a:solidFill>
                <a:srgbClr val="284669"/>
              </a:solidFill>
              <a:prstDash val="sysDot"/>
              <a:headEnd type="none" w="sm" len="sm"/>
              <a:tailEnd type="arrow" w="med" len="sm"/>
            </a:ln>
          </p:spPr>
          <p:txBody>
            <a:bodyPr/>
            <a:lstStyle/>
            <a:p>
              <a:endParaRPr lang="ca-ES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5206490" y="2161160"/>
            <a:ext cx="4499228" cy="2420221"/>
            <a:chOff x="0" y="0"/>
            <a:chExt cx="5998970" cy="3226962"/>
          </a:xfrm>
        </p:grpSpPr>
        <p:sp>
          <p:nvSpPr>
            <p:cNvPr id="21" name="AutoShape 21"/>
            <p:cNvSpPr/>
            <p:nvPr/>
          </p:nvSpPr>
          <p:spPr>
            <a:xfrm flipH="1">
              <a:off x="411644" y="0"/>
              <a:ext cx="2478693" cy="3185464"/>
            </a:xfrm>
            <a:prstGeom prst="line">
              <a:avLst/>
            </a:prstGeom>
            <a:ln w="50800" cap="flat">
              <a:solidFill>
                <a:srgbClr val="819FC8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22" name="AutoShape 22"/>
            <p:cNvSpPr/>
            <p:nvPr/>
          </p:nvSpPr>
          <p:spPr>
            <a:xfrm>
              <a:off x="3143935" y="0"/>
              <a:ext cx="2532144" cy="3201562"/>
            </a:xfrm>
            <a:prstGeom prst="line">
              <a:avLst/>
            </a:prstGeom>
            <a:ln w="50800" cap="flat">
              <a:solidFill>
                <a:srgbClr val="819FC8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23" name="AutoShape 23"/>
            <p:cNvSpPr/>
            <p:nvPr/>
          </p:nvSpPr>
          <p:spPr>
            <a:xfrm flipH="1">
              <a:off x="0" y="3185464"/>
              <a:ext cx="1674099" cy="0"/>
            </a:xfrm>
            <a:prstGeom prst="line">
              <a:avLst/>
            </a:prstGeom>
            <a:ln w="50800" cap="flat">
              <a:solidFill>
                <a:srgbClr val="819FC8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24" name="AutoShape 24"/>
            <p:cNvSpPr/>
            <p:nvPr/>
          </p:nvSpPr>
          <p:spPr>
            <a:xfrm flipV="1">
              <a:off x="4324872" y="3201562"/>
              <a:ext cx="1674099" cy="0"/>
            </a:xfrm>
            <a:prstGeom prst="line">
              <a:avLst/>
            </a:prstGeom>
            <a:ln w="50800" cap="flat">
              <a:solidFill>
                <a:srgbClr val="819FC8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ca-ES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3678983" y="6892955"/>
            <a:ext cx="1945058" cy="1145451"/>
            <a:chOff x="0" y="0"/>
            <a:chExt cx="2593411" cy="1527268"/>
          </a:xfrm>
        </p:grpSpPr>
        <p:sp>
          <p:nvSpPr>
            <p:cNvPr id="26" name="AutoShape 26"/>
            <p:cNvSpPr/>
            <p:nvPr/>
          </p:nvSpPr>
          <p:spPr>
            <a:xfrm>
              <a:off x="25400" y="0"/>
              <a:ext cx="2414061" cy="1501868"/>
            </a:xfrm>
            <a:prstGeom prst="line">
              <a:avLst/>
            </a:prstGeom>
            <a:ln w="50800" cap="flat">
              <a:solidFill>
                <a:srgbClr val="599F3B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27" name="AutoShape 27"/>
            <p:cNvSpPr/>
            <p:nvPr/>
          </p:nvSpPr>
          <p:spPr>
            <a:xfrm flipV="1">
              <a:off x="1460917" y="1501868"/>
              <a:ext cx="1132494" cy="0"/>
            </a:xfrm>
            <a:prstGeom prst="line">
              <a:avLst/>
            </a:prstGeom>
            <a:ln w="50800" cap="flat">
              <a:solidFill>
                <a:srgbClr val="599F3B"/>
              </a:solidFill>
              <a:prstDash val="solid"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ca-ES"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8727818" y="6892955"/>
            <a:ext cx="2078055" cy="1145451"/>
            <a:chOff x="0" y="0"/>
            <a:chExt cx="2770740" cy="1527268"/>
          </a:xfrm>
        </p:grpSpPr>
        <p:sp>
          <p:nvSpPr>
            <p:cNvPr id="29" name="AutoShape 29"/>
            <p:cNvSpPr/>
            <p:nvPr/>
          </p:nvSpPr>
          <p:spPr>
            <a:xfrm flipH="1">
              <a:off x="260043" y="0"/>
              <a:ext cx="2485297" cy="1501868"/>
            </a:xfrm>
            <a:prstGeom prst="line">
              <a:avLst/>
            </a:prstGeom>
            <a:ln w="50800" cap="flat">
              <a:solidFill>
                <a:srgbClr val="599F3B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30" name="AutoShape 30"/>
            <p:cNvSpPr/>
            <p:nvPr/>
          </p:nvSpPr>
          <p:spPr>
            <a:xfrm flipH="1">
              <a:off x="0" y="1501868"/>
              <a:ext cx="1132494" cy="0"/>
            </a:xfrm>
            <a:prstGeom prst="line">
              <a:avLst/>
            </a:prstGeom>
            <a:ln w="50800" cap="flat">
              <a:solidFill>
                <a:srgbClr val="599F3B"/>
              </a:solidFill>
              <a:prstDash val="solid"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ca-ES"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0843894" y="1585395"/>
            <a:ext cx="6963852" cy="2178239"/>
            <a:chOff x="0" y="0"/>
            <a:chExt cx="9285136" cy="2904319"/>
          </a:xfrm>
        </p:grpSpPr>
        <p:grpSp>
          <p:nvGrpSpPr>
            <p:cNvPr id="32" name="Group 32"/>
            <p:cNvGrpSpPr/>
            <p:nvPr/>
          </p:nvGrpSpPr>
          <p:grpSpPr>
            <a:xfrm>
              <a:off x="714145" y="511263"/>
              <a:ext cx="8195380" cy="1807949"/>
              <a:chOff x="0" y="0"/>
              <a:chExt cx="1618840" cy="357126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1618840" cy="357126"/>
              </a:xfrm>
              <a:custGeom>
                <a:avLst/>
                <a:gdLst/>
                <a:ahLst/>
                <a:cxnLst/>
                <a:rect l="l" t="t" r="r" b="b"/>
                <a:pathLst>
                  <a:path w="1618840" h="357126">
                    <a:moveTo>
                      <a:pt x="64237" y="0"/>
                    </a:moveTo>
                    <a:lnTo>
                      <a:pt x="1554603" y="0"/>
                    </a:lnTo>
                    <a:cubicBezTo>
                      <a:pt x="1590080" y="0"/>
                      <a:pt x="1618840" y="28760"/>
                      <a:pt x="1618840" y="64237"/>
                    </a:cubicBezTo>
                    <a:lnTo>
                      <a:pt x="1618840" y="292888"/>
                    </a:lnTo>
                    <a:cubicBezTo>
                      <a:pt x="1618840" y="309925"/>
                      <a:pt x="1612073" y="326264"/>
                      <a:pt x="1600026" y="338311"/>
                    </a:cubicBezTo>
                    <a:cubicBezTo>
                      <a:pt x="1587979" y="350358"/>
                      <a:pt x="1571640" y="357126"/>
                      <a:pt x="1554603" y="357126"/>
                    </a:cubicBezTo>
                    <a:lnTo>
                      <a:pt x="64237" y="357126"/>
                    </a:lnTo>
                    <a:cubicBezTo>
                      <a:pt x="28760" y="357126"/>
                      <a:pt x="0" y="328366"/>
                      <a:pt x="0" y="292888"/>
                    </a:cubicBezTo>
                    <a:lnTo>
                      <a:pt x="0" y="64237"/>
                    </a:lnTo>
                    <a:cubicBezTo>
                      <a:pt x="0" y="28760"/>
                      <a:pt x="28760" y="0"/>
                      <a:pt x="6423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284669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4" name="TextBox 34"/>
              <p:cNvSpPr txBox="1"/>
              <p:nvPr/>
            </p:nvSpPr>
            <p:spPr>
              <a:xfrm>
                <a:off x="0" y="-38100"/>
                <a:ext cx="1618840" cy="39522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1377616" y="603496"/>
              <a:ext cx="7907520" cy="8117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284669"/>
                  </a:solidFill>
                  <a:latin typeface="Poppins"/>
                  <a:ea typeface="Poppins"/>
                  <a:cs typeface="Poppins"/>
                  <a:sym typeface="Poppins"/>
                </a:rPr>
                <a:t>Resumen de encuesta</a:t>
              </a:r>
            </a:p>
          </p:txBody>
        </p:sp>
        <p:sp>
          <p:nvSpPr>
            <p:cNvPr id="36" name="Freeform 36"/>
            <p:cNvSpPr/>
            <p:nvPr/>
          </p:nvSpPr>
          <p:spPr>
            <a:xfrm>
              <a:off x="1069763" y="767687"/>
              <a:ext cx="897582" cy="897582"/>
            </a:xfrm>
            <a:custGeom>
              <a:avLst/>
              <a:gdLst/>
              <a:ahLst/>
              <a:cxnLst/>
              <a:rect l="l" t="t" r="r" b="b"/>
              <a:pathLst>
                <a:path w="897582" h="897582">
                  <a:moveTo>
                    <a:pt x="0" y="0"/>
                  </a:moveTo>
                  <a:lnTo>
                    <a:pt x="897581" y="0"/>
                  </a:lnTo>
                  <a:lnTo>
                    <a:pt x="897581" y="897582"/>
                  </a:lnTo>
                  <a:lnTo>
                    <a:pt x="0" y="8975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/>
            </a:p>
          </p:txBody>
        </p:sp>
        <p:grpSp>
          <p:nvGrpSpPr>
            <p:cNvPr id="37" name="Group 37"/>
            <p:cNvGrpSpPr/>
            <p:nvPr/>
          </p:nvGrpSpPr>
          <p:grpSpPr>
            <a:xfrm>
              <a:off x="0" y="0"/>
              <a:ext cx="1149016" cy="1291234"/>
              <a:chOff x="0" y="0"/>
              <a:chExt cx="226966" cy="255059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226966" cy="255059"/>
              </a:xfrm>
              <a:custGeom>
                <a:avLst/>
                <a:gdLst/>
                <a:ahLst/>
                <a:cxnLst/>
                <a:rect l="l" t="t" r="r" b="b"/>
                <a:pathLst>
                  <a:path w="226966" h="255059">
                    <a:moveTo>
                      <a:pt x="113483" y="0"/>
                    </a:moveTo>
                    <a:lnTo>
                      <a:pt x="113483" y="0"/>
                    </a:lnTo>
                    <a:cubicBezTo>
                      <a:pt x="143581" y="0"/>
                      <a:pt x="172446" y="11956"/>
                      <a:pt x="193728" y="33238"/>
                    </a:cubicBezTo>
                    <a:cubicBezTo>
                      <a:pt x="215010" y="54521"/>
                      <a:pt x="226966" y="83386"/>
                      <a:pt x="226966" y="113483"/>
                    </a:cubicBezTo>
                    <a:lnTo>
                      <a:pt x="226966" y="141575"/>
                    </a:lnTo>
                    <a:cubicBezTo>
                      <a:pt x="226966" y="204250"/>
                      <a:pt x="176158" y="255059"/>
                      <a:pt x="113483" y="255059"/>
                    </a:cubicBezTo>
                    <a:lnTo>
                      <a:pt x="113483" y="255059"/>
                    </a:lnTo>
                    <a:cubicBezTo>
                      <a:pt x="50808" y="255059"/>
                      <a:pt x="0" y="204250"/>
                      <a:pt x="0" y="141575"/>
                    </a:cubicBezTo>
                    <a:lnTo>
                      <a:pt x="0" y="113483"/>
                    </a:lnTo>
                    <a:cubicBezTo>
                      <a:pt x="0" y="50808"/>
                      <a:pt x="50808" y="0"/>
                      <a:pt x="113483" y="0"/>
                    </a:cubicBezTo>
                    <a:close/>
                  </a:path>
                </a:pathLst>
              </a:custGeom>
              <a:solidFill>
                <a:srgbClr val="284669"/>
              </a:solidFill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9" name="TextBox 39"/>
              <p:cNvSpPr txBox="1"/>
              <p:nvPr/>
            </p:nvSpPr>
            <p:spPr>
              <a:xfrm>
                <a:off x="0" y="-38100"/>
                <a:ext cx="226966" cy="29315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40" name="Freeform 40"/>
            <p:cNvSpPr/>
            <p:nvPr/>
          </p:nvSpPr>
          <p:spPr>
            <a:xfrm>
              <a:off x="142141" y="117168"/>
              <a:ext cx="864734" cy="1056898"/>
            </a:xfrm>
            <a:custGeom>
              <a:avLst/>
              <a:gdLst/>
              <a:ahLst/>
              <a:cxnLst/>
              <a:rect l="l" t="t" r="r" b="b"/>
              <a:pathLst>
                <a:path w="864734" h="1056898">
                  <a:moveTo>
                    <a:pt x="0" y="0"/>
                  </a:moveTo>
                  <a:lnTo>
                    <a:pt x="864734" y="0"/>
                  </a:lnTo>
                  <a:lnTo>
                    <a:pt x="864734" y="1056898"/>
                  </a:lnTo>
                  <a:lnTo>
                    <a:pt x="0" y="10568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/>
            </a:p>
          </p:txBody>
        </p:sp>
        <p:grpSp>
          <p:nvGrpSpPr>
            <p:cNvPr id="41" name="Group 41"/>
            <p:cNvGrpSpPr/>
            <p:nvPr/>
          </p:nvGrpSpPr>
          <p:grpSpPr>
            <a:xfrm>
              <a:off x="1518554" y="1915074"/>
              <a:ext cx="6673485" cy="989245"/>
              <a:chOff x="0" y="0"/>
              <a:chExt cx="1318219" cy="195406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1318219" cy="195406"/>
              </a:xfrm>
              <a:custGeom>
                <a:avLst/>
                <a:gdLst/>
                <a:ahLst/>
                <a:cxnLst/>
                <a:rect l="l" t="t" r="r" b="b"/>
                <a:pathLst>
                  <a:path w="1318219" h="195406">
                    <a:moveTo>
                      <a:pt x="78887" y="0"/>
                    </a:moveTo>
                    <a:lnTo>
                      <a:pt x="1239332" y="0"/>
                    </a:lnTo>
                    <a:cubicBezTo>
                      <a:pt x="1260254" y="0"/>
                      <a:pt x="1280320" y="8311"/>
                      <a:pt x="1295114" y="23105"/>
                    </a:cubicBezTo>
                    <a:cubicBezTo>
                      <a:pt x="1309908" y="37900"/>
                      <a:pt x="1318219" y="57965"/>
                      <a:pt x="1318219" y="78887"/>
                    </a:cubicBezTo>
                    <a:lnTo>
                      <a:pt x="1318219" y="116520"/>
                    </a:lnTo>
                    <a:cubicBezTo>
                      <a:pt x="1318219" y="137442"/>
                      <a:pt x="1309908" y="157507"/>
                      <a:pt x="1295114" y="172301"/>
                    </a:cubicBezTo>
                    <a:cubicBezTo>
                      <a:pt x="1280320" y="187095"/>
                      <a:pt x="1260254" y="195406"/>
                      <a:pt x="1239332" y="195406"/>
                    </a:cubicBezTo>
                    <a:lnTo>
                      <a:pt x="78887" y="195406"/>
                    </a:lnTo>
                    <a:cubicBezTo>
                      <a:pt x="57965" y="195406"/>
                      <a:pt x="37900" y="187095"/>
                      <a:pt x="23105" y="172301"/>
                    </a:cubicBezTo>
                    <a:cubicBezTo>
                      <a:pt x="8311" y="157507"/>
                      <a:pt x="0" y="137442"/>
                      <a:pt x="0" y="116520"/>
                    </a:cubicBezTo>
                    <a:lnTo>
                      <a:pt x="0" y="78887"/>
                    </a:lnTo>
                    <a:cubicBezTo>
                      <a:pt x="0" y="57965"/>
                      <a:pt x="8311" y="37900"/>
                      <a:pt x="23105" y="23105"/>
                    </a:cubicBezTo>
                    <a:cubicBezTo>
                      <a:pt x="37900" y="8311"/>
                      <a:pt x="57965" y="0"/>
                      <a:pt x="78887" y="0"/>
                    </a:cubicBezTo>
                    <a:close/>
                  </a:path>
                </a:pathLst>
              </a:custGeom>
              <a:solidFill>
                <a:srgbClr val="284669"/>
              </a:solidFill>
              <a:ln w="38100" cap="rnd">
                <a:solidFill>
                  <a:srgbClr val="284669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43" name="TextBox 43"/>
              <p:cNvSpPr txBox="1"/>
              <p:nvPr/>
            </p:nvSpPr>
            <p:spPr>
              <a:xfrm>
                <a:off x="0" y="-38100"/>
                <a:ext cx="1318219" cy="23350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44" name="TextBox 44"/>
            <p:cNvSpPr txBox="1"/>
            <p:nvPr/>
          </p:nvSpPr>
          <p:spPr>
            <a:xfrm>
              <a:off x="2572456" y="1951287"/>
              <a:ext cx="5053968" cy="7736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Banco de España</a:t>
              </a:r>
            </a:p>
          </p:txBody>
        </p:sp>
        <p:sp>
          <p:nvSpPr>
            <p:cNvPr id="45" name="Freeform 45"/>
            <p:cNvSpPr/>
            <p:nvPr/>
          </p:nvSpPr>
          <p:spPr>
            <a:xfrm>
              <a:off x="2175175" y="2034952"/>
              <a:ext cx="573308" cy="689977"/>
            </a:xfrm>
            <a:custGeom>
              <a:avLst/>
              <a:gdLst/>
              <a:ahLst/>
              <a:cxnLst/>
              <a:rect l="l" t="t" r="r" b="b"/>
              <a:pathLst>
                <a:path w="573308" h="689977">
                  <a:moveTo>
                    <a:pt x="0" y="0"/>
                  </a:moveTo>
                  <a:lnTo>
                    <a:pt x="573308" y="0"/>
                  </a:lnTo>
                  <a:lnTo>
                    <a:pt x="573308" y="689976"/>
                  </a:lnTo>
                  <a:lnTo>
                    <a:pt x="0" y="6899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/>
            </a:p>
          </p:txBody>
        </p:sp>
        <p:sp>
          <p:nvSpPr>
            <p:cNvPr id="46" name="Freeform 46"/>
            <p:cNvSpPr/>
            <p:nvPr/>
          </p:nvSpPr>
          <p:spPr>
            <a:xfrm>
              <a:off x="4922059" y="1386326"/>
              <a:ext cx="354762" cy="354762"/>
            </a:xfrm>
            <a:custGeom>
              <a:avLst/>
              <a:gdLst/>
              <a:ahLst/>
              <a:cxnLst/>
              <a:rect l="l" t="t" r="r" b="b"/>
              <a:pathLst>
                <a:path w="354762" h="354762">
                  <a:moveTo>
                    <a:pt x="0" y="0"/>
                  </a:moveTo>
                  <a:lnTo>
                    <a:pt x="354762" y="0"/>
                  </a:lnTo>
                  <a:lnTo>
                    <a:pt x="354762" y="354762"/>
                  </a:lnTo>
                  <a:lnTo>
                    <a:pt x="0" y="3547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/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2913290" y="1266315"/>
              <a:ext cx="4036201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284669"/>
                  </a:solidFill>
                  <a:latin typeface="Open Sans"/>
                  <a:ea typeface="Open Sans"/>
                  <a:cs typeface="Open Sans"/>
                  <a:sym typeface="Open Sans"/>
                </a:rPr>
                <a:t>2016       2021</a:t>
              </a:r>
            </a:p>
          </p:txBody>
        </p:sp>
        <p:sp>
          <p:nvSpPr>
            <p:cNvPr id="48" name="Freeform 48"/>
            <p:cNvSpPr/>
            <p:nvPr/>
          </p:nvSpPr>
          <p:spPr>
            <a:xfrm>
              <a:off x="3157844" y="1386326"/>
              <a:ext cx="354762" cy="354762"/>
            </a:xfrm>
            <a:custGeom>
              <a:avLst/>
              <a:gdLst/>
              <a:ahLst/>
              <a:cxnLst/>
              <a:rect l="l" t="t" r="r" b="b"/>
              <a:pathLst>
                <a:path w="354762" h="354762">
                  <a:moveTo>
                    <a:pt x="0" y="0"/>
                  </a:moveTo>
                  <a:lnTo>
                    <a:pt x="354763" y="0"/>
                  </a:lnTo>
                  <a:lnTo>
                    <a:pt x="354763" y="354762"/>
                  </a:lnTo>
                  <a:lnTo>
                    <a:pt x="0" y="3547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-2666304" y="2069569"/>
            <a:ext cx="18630330" cy="0"/>
          </a:xfrm>
          <a:prstGeom prst="line">
            <a:avLst/>
          </a:prstGeom>
          <a:ln w="85725" cap="flat">
            <a:solidFill>
              <a:srgbClr val="B6BFC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a-ES"/>
          </a:p>
        </p:txBody>
      </p:sp>
      <p:sp>
        <p:nvSpPr>
          <p:cNvPr id="3" name="Freeform 3"/>
          <p:cNvSpPr/>
          <p:nvPr/>
        </p:nvSpPr>
        <p:spPr>
          <a:xfrm>
            <a:off x="9857318" y="3355254"/>
            <a:ext cx="7381301" cy="4643977"/>
          </a:xfrm>
          <a:custGeom>
            <a:avLst/>
            <a:gdLst/>
            <a:ahLst/>
            <a:cxnLst/>
            <a:rect l="l" t="t" r="r" b="b"/>
            <a:pathLst>
              <a:path w="7381301" h="4643977">
                <a:moveTo>
                  <a:pt x="0" y="0"/>
                </a:moveTo>
                <a:lnTo>
                  <a:pt x="7381302" y="0"/>
                </a:lnTo>
                <a:lnTo>
                  <a:pt x="7381302" y="4643978"/>
                </a:lnTo>
                <a:lnTo>
                  <a:pt x="0" y="46439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15" r="-10384"/>
            </a:stretch>
          </a:blipFill>
        </p:spPr>
        <p:txBody>
          <a:bodyPr/>
          <a:lstStyle/>
          <a:p>
            <a:endParaRPr lang="ca-ES"/>
          </a:p>
        </p:txBody>
      </p:sp>
      <p:sp>
        <p:nvSpPr>
          <p:cNvPr id="4" name="Freeform 4"/>
          <p:cNvSpPr/>
          <p:nvPr/>
        </p:nvSpPr>
        <p:spPr>
          <a:xfrm>
            <a:off x="1028700" y="3269336"/>
            <a:ext cx="7581034" cy="4729896"/>
          </a:xfrm>
          <a:custGeom>
            <a:avLst/>
            <a:gdLst/>
            <a:ahLst/>
            <a:cxnLst/>
            <a:rect l="l" t="t" r="r" b="b"/>
            <a:pathLst>
              <a:path w="7581034" h="4729896">
                <a:moveTo>
                  <a:pt x="0" y="0"/>
                </a:moveTo>
                <a:lnTo>
                  <a:pt x="7581034" y="0"/>
                </a:lnTo>
                <a:lnTo>
                  <a:pt x="7581034" y="4729896"/>
                </a:lnTo>
                <a:lnTo>
                  <a:pt x="0" y="47298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13" r="-9848"/>
            </a:stretch>
          </a:blipFill>
        </p:spPr>
        <p:txBody>
          <a:bodyPr/>
          <a:lstStyle/>
          <a:p>
            <a:endParaRPr lang="ca-ES"/>
          </a:p>
        </p:txBody>
      </p:sp>
      <p:grpSp>
        <p:nvGrpSpPr>
          <p:cNvPr id="5" name="Group 5"/>
          <p:cNvGrpSpPr/>
          <p:nvPr/>
        </p:nvGrpSpPr>
        <p:grpSpPr>
          <a:xfrm>
            <a:off x="4197483" y="4126043"/>
            <a:ext cx="621734" cy="337736"/>
            <a:chOff x="0" y="0"/>
            <a:chExt cx="163749" cy="8895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3749" cy="88951"/>
            </a:xfrm>
            <a:custGeom>
              <a:avLst/>
              <a:gdLst/>
              <a:ahLst/>
              <a:cxnLst/>
              <a:rect l="l" t="t" r="r" b="b"/>
              <a:pathLst>
                <a:path w="163749" h="88951">
                  <a:moveTo>
                    <a:pt x="0" y="0"/>
                  </a:moveTo>
                  <a:lnTo>
                    <a:pt x="163749" y="0"/>
                  </a:lnTo>
                  <a:lnTo>
                    <a:pt x="163749" y="88951"/>
                  </a:lnTo>
                  <a:lnTo>
                    <a:pt x="0" y="88951"/>
                  </a:lnTo>
                  <a:close/>
                </a:path>
              </a:pathLst>
            </a:custGeom>
            <a:solidFill>
              <a:srgbClr val="172061"/>
            </a:solidFill>
          </p:spPr>
          <p:txBody>
            <a:bodyPr/>
            <a:lstStyle/>
            <a:p>
              <a:endParaRPr lang="ca-E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63749" cy="1270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966677" y="4290475"/>
            <a:ext cx="621734" cy="337736"/>
            <a:chOff x="0" y="0"/>
            <a:chExt cx="163749" cy="8895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3749" cy="88951"/>
            </a:xfrm>
            <a:custGeom>
              <a:avLst/>
              <a:gdLst/>
              <a:ahLst/>
              <a:cxnLst/>
              <a:rect l="l" t="t" r="r" b="b"/>
              <a:pathLst>
                <a:path w="163749" h="88951">
                  <a:moveTo>
                    <a:pt x="0" y="0"/>
                  </a:moveTo>
                  <a:lnTo>
                    <a:pt x="163749" y="0"/>
                  </a:lnTo>
                  <a:lnTo>
                    <a:pt x="163749" y="88951"/>
                  </a:lnTo>
                  <a:lnTo>
                    <a:pt x="0" y="88951"/>
                  </a:lnTo>
                  <a:close/>
                </a:path>
              </a:pathLst>
            </a:custGeom>
            <a:solidFill>
              <a:srgbClr val="172061"/>
            </a:solidFill>
          </p:spPr>
          <p:txBody>
            <a:bodyPr/>
            <a:lstStyle/>
            <a:p>
              <a:endParaRPr lang="ca-E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63749" cy="1270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857799" y="4294911"/>
            <a:ext cx="621734" cy="337736"/>
            <a:chOff x="0" y="0"/>
            <a:chExt cx="163749" cy="8895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3749" cy="88951"/>
            </a:xfrm>
            <a:custGeom>
              <a:avLst/>
              <a:gdLst/>
              <a:ahLst/>
              <a:cxnLst/>
              <a:rect l="l" t="t" r="r" b="b"/>
              <a:pathLst>
                <a:path w="163749" h="88951">
                  <a:moveTo>
                    <a:pt x="0" y="0"/>
                  </a:moveTo>
                  <a:lnTo>
                    <a:pt x="163749" y="0"/>
                  </a:lnTo>
                  <a:lnTo>
                    <a:pt x="163749" y="88951"/>
                  </a:lnTo>
                  <a:lnTo>
                    <a:pt x="0" y="88951"/>
                  </a:lnTo>
                  <a:close/>
                </a:path>
              </a:pathLst>
            </a:custGeom>
            <a:solidFill>
              <a:srgbClr val="172061"/>
            </a:solidFill>
          </p:spPr>
          <p:txBody>
            <a:bodyPr/>
            <a:lstStyle/>
            <a:p>
              <a:endParaRPr lang="ca-E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63749" cy="1270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4551457" y="4223808"/>
            <a:ext cx="621734" cy="337736"/>
            <a:chOff x="0" y="0"/>
            <a:chExt cx="163749" cy="8895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63749" cy="88951"/>
            </a:xfrm>
            <a:custGeom>
              <a:avLst/>
              <a:gdLst/>
              <a:ahLst/>
              <a:cxnLst/>
              <a:rect l="l" t="t" r="r" b="b"/>
              <a:pathLst>
                <a:path w="163749" h="88951">
                  <a:moveTo>
                    <a:pt x="0" y="0"/>
                  </a:moveTo>
                  <a:lnTo>
                    <a:pt x="163749" y="0"/>
                  </a:lnTo>
                  <a:lnTo>
                    <a:pt x="163749" y="88951"/>
                  </a:lnTo>
                  <a:lnTo>
                    <a:pt x="0" y="88951"/>
                  </a:lnTo>
                  <a:close/>
                </a:path>
              </a:pathLst>
            </a:custGeom>
            <a:solidFill>
              <a:srgbClr val="172061"/>
            </a:solidFill>
          </p:spPr>
          <p:txBody>
            <a:bodyPr/>
            <a:lstStyle/>
            <a:p>
              <a:endParaRPr lang="ca-E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63749" cy="1270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517758" y="4223808"/>
            <a:ext cx="621734" cy="337736"/>
            <a:chOff x="0" y="0"/>
            <a:chExt cx="163749" cy="8895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63749" cy="88951"/>
            </a:xfrm>
            <a:custGeom>
              <a:avLst/>
              <a:gdLst/>
              <a:ahLst/>
              <a:cxnLst/>
              <a:rect l="l" t="t" r="r" b="b"/>
              <a:pathLst>
                <a:path w="163749" h="88951">
                  <a:moveTo>
                    <a:pt x="0" y="0"/>
                  </a:moveTo>
                  <a:lnTo>
                    <a:pt x="163749" y="0"/>
                  </a:lnTo>
                  <a:lnTo>
                    <a:pt x="163749" y="88951"/>
                  </a:lnTo>
                  <a:lnTo>
                    <a:pt x="0" y="88951"/>
                  </a:lnTo>
                  <a:close/>
                </a:path>
              </a:pathLst>
            </a:custGeom>
            <a:solidFill>
              <a:srgbClr val="172061"/>
            </a:solidFill>
          </p:spPr>
          <p:txBody>
            <a:bodyPr/>
            <a:lstStyle/>
            <a:p>
              <a:endParaRPr lang="ca-E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63749" cy="1270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6211415" y="4294911"/>
            <a:ext cx="621734" cy="337736"/>
            <a:chOff x="0" y="0"/>
            <a:chExt cx="163749" cy="8895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63749" cy="88951"/>
            </a:xfrm>
            <a:custGeom>
              <a:avLst/>
              <a:gdLst/>
              <a:ahLst/>
              <a:cxnLst/>
              <a:rect l="l" t="t" r="r" b="b"/>
              <a:pathLst>
                <a:path w="163749" h="88951">
                  <a:moveTo>
                    <a:pt x="0" y="0"/>
                  </a:moveTo>
                  <a:lnTo>
                    <a:pt x="163749" y="0"/>
                  </a:lnTo>
                  <a:lnTo>
                    <a:pt x="163749" y="88951"/>
                  </a:lnTo>
                  <a:lnTo>
                    <a:pt x="0" y="88951"/>
                  </a:lnTo>
                  <a:close/>
                </a:path>
              </a:pathLst>
            </a:custGeom>
            <a:solidFill>
              <a:srgbClr val="172061"/>
            </a:solidFill>
          </p:spPr>
          <p:txBody>
            <a:bodyPr/>
            <a:lstStyle/>
            <a:p>
              <a:endParaRPr lang="ca-E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63749" cy="1270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676553" y="6671017"/>
            <a:ext cx="621734" cy="337736"/>
            <a:chOff x="0" y="0"/>
            <a:chExt cx="163749" cy="8895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63749" cy="88951"/>
            </a:xfrm>
            <a:custGeom>
              <a:avLst/>
              <a:gdLst/>
              <a:ahLst/>
              <a:cxnLst/>
              <a:rect l="l" t="t" r="r" b="b"/>
              <a:pathLst>
                <a:path w="163749" h="88951">
                  <a:moveTo>
                    <a:pt x="0" y="0"/>
                  </a:moveTo>
                  <a:lnTo>
                    <a:pt x="163749" y="0"/>
                  </a:lnTo>
                  <a:lnTo>
                    <a:pt x="163749" y="88951"/>
                  </a:lnTo>
                  <a:lnTo>
                    <a:pt x="0" y="88951"/>
                  </a:lnTo>
                  <a:close/>
                </a:path>
              </a:pathLst>
            </a:custGeom>
            <a:solidFill>
              <a:srgbClr val="5189B7"/>
            </a:solidFill>
          </p:spPr>
          <p:txBody>
            <a:bodyPr/>
            <a:lstStyle/>
            <a:p>
              <a:endParaRPr lang="ca-E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63749" cy="1270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1482919" y="6662146"/>
            <a:ext cx="621734" cy="337736"/>
            <a:chOff x="0" y="0"/>
            <a:chExt cx="163749" cy="88951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63749" cy="88951"/>
            </a:xfrm>
            <a:custGeom>
              <a:avLst/>
              <a:gdLst/>
              <a:ahLst/>
              <a:cxnLst/>
              <a:rect l="l" t="t" r="r" b="b"/>
              <a:pathLst>
                <a:path w="163749" h="88951">
                  <a:moveTo>
                    <a:pt x="0" y="0"/>
                  </a:moveTo>
                  <a:lnTo>
                    <a:pt x="163749" y="0"/>
                  </a:lnTo>
                  <a:lnTo>
                    <a:pt x="163749" y="88951"/>
                  </a:lnTo>
                  <a:lnTo>
                    <a:pt x="0" y="88951"/>
                  </a:lnTo>
                  <a:close/>
                </a:path>
              </a:pathLst>
            </a:custGeom>
            <a:solidFill>
              <a:srgbClr val="5189B7"/>
            </a:solidFill>
          </p:spPr>
          <p:txBody>
            <a:bodyPr/>
            <a:lstStyle/>
            <a:p>
              <a:endParaRPr lang="ca-E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163749" cy="1270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0973874" y="4040749"/>
            <a:ext cx="152952" cy="1193708"/>
            <a:chOff x="0" y="0"/>
            <a:chExt cx="43305" cy="33797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3305" cy="337974"/>
            </a:xfrm>
            <a:custGeom>
              <a:avLst/>
              <a:gdLst/>
              <a:ahLst/>
              <a:cxnLst/>
              <a:rect l="l" t="t" r="r" b="b"/>
              <a:pathLst>
                <a:path w="43305" h="337974">
                  <a:moveTo>
                    <a:pt x="43305" y="21653"/>
                  </a:moveTo>
                  <a:lnTo>
                    <a:pt x="43305" y="316321"/>
                  </a:lnTo>
                  <a:cubicBezTo>
                    <a:pt x="43305" y="322064"/>
                    <a:pt x="41024" y="327571"/>
                    <a:pt x="36963" y="331632"/>
                  </a:cubicBezTo>
                  <a:cubicBezTo>
                    <a:pt x="32903" y="335693"/>
                    <a:pt x="27395" y="337974"/>
                    <a:pt x="21653" y="337974"/>
                  </a:cubicBezTo>
                  <a:lnTo>
                    <a:pt x="21653" y="337974"/>
                  </a:lnTo>
                  <a:cubicBezTo>
                    <a:pt x="15910" y="337974"/>
                    <a:pt x="10403" y="335693"/>
                    <a:pt x="6342" y="331632"/>
                  </a:cubicBezTo>
                  <a:cubicBezTo>
                    <a:pt x="2281" y="327571"/>
                    <a:pt x="0" y="322064"/>
                    <a:pt x="0" y="316321"/>
                  </a:cubicBezTo>
                  <a:lnTo>
                    <a:pt x="0" y="21653"/>
                  </a:lnTo>
                  <a:cubicBezTo>
                    <a:pt x="0" y="15910"/>
                    <a:pt x="2281" y="10403"/>
                    <a:pt x="6342" y="6342"/>
                  </a:cubicBezTo>
                  <a:cubicBezTo>
                    <a:pt x="10403" y="2281"/>
                    <a:pt x="15910" y="0"/>
                    <a:pt x="21653" y="0"/>
                  </a:cubicBezTo>
                  <a:lnTo>
                    <a:pt x="21653" y="0"/>
                  </a:lnTo>
                  <a:cubicBezTo>
                    <a:pt x="27395" y="0"/>
                    <a:pt x="32903" y="2281"/>
                    <a:pt x="36963" y="6342"/>
                  </a:cubicBezTo>
                  <a:cubicBezTo>
                    <a:pt x="41024" y="10403"/>
                    <a:pt x="43305" y="15910"/>
                    <a:pt x="43305" y="21653"/>
                  </a:cubicBezTo>
                  <a:close/>
                </a:path>
              </a:pathLst>
            </a:custGeom>
            <a:solidFill>
              <a:srgbClr val="599F3B"/>
            </a:solidFill>
          </p:spPr>
          <p:txBody>
            <a:bodyPr/>
            <a:lstStyle/>
            <a:p>
              <a:endParaRPr lang="ca-E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43305" cy="3760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0973874" y="5234457"/>
            <a:ext cx="152952" cy="769501"/>
            <a:chOff x="0" y="0"/>
            <a:chExt cx="43305" cy="21786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43305" cy="217868"/>
            </a:xfrm>
            <a:custGeom>
              <a:avLst/>
              <a:gdLst/>
              <a:ahLst/>
              <a:cxnLst/>
              <a:rect l="l" t="t" r="r" b="b"/>
              <a:pathLst>
                <a:path w="43305" h="217868">
                  <a:moveTo>
                    <a:pt x="43305" y="21653"/>
                  </a:moveTo>
                  <a:lnTo>
                    <a:pt x="43305" y="196216"/>
                  </a:lnTo>
                  <a:cubicBezTo>
                    <a:pt x="43305" y="201958"/>
                    <a:pt x="41024" y="207466"/>
                    <a:pt x="36963" y="211526"/>
                  </a:cubicBezTo>
                  <a:cubicBezTo>
                    <a:pt x="32903" y="215587"/>
                    <a:pt x="27395" y="217868"/>
                    <a:pt x="21653" y="217868"/>
                  </a:cubicBezTo>
                  <a:lnTo>
                    <a:pt x="21653" y="217868"/>
                  </a:lnTo>
                  <a:cubicBezTo>
                    <a:pt x="15910" y="217868"/>
                    <a:pt x="10403" y="215587"/>
                    <a:pt x="6342" y="211526"/>
                  </a:cubicBezTo>
                  <a:cubicBezTo>
                    <a:pt x="2281" y="207466"/>
                    <a:pt x="0" y="201958"/>
                    <a:pt x="0" y="196216"/>
                  </a:cubicBezTo>
                  <a:lnTo>
                    <a:pt x="0" y="21653"/>
                  </a:lnTo>
                  <a:cubicBezTo>
                    <a:pt x="0" y="15910"/>
                    <a:pt x="2281" y="10403"/>
                    <a:pt x="6342" y="6342"/>
                  </a:cubicBezTo>
                  <a:cubicBezTo>
                    <a:pt x="10403" y="2281"/>
                    <a:pt x="15910" y="0"/>
                    <a:pt x="21653" y="0"/>
                  </a:cubicBezTo>
                  <a:lnTo>
                    <a:pt x="21653" y="0"/>
                  </a:lnTo>
                  <a:cubicBezTo>
                    <a:pt x="27395" y="0"/>
                    <a:pt x="32903" y="2281"/>
                    <a:pt x="36963" y="6342"/>
                  </a:cubicBezTo>
                  <a:cubicBezTo>
                    <a:pt x="41024" y="10403"/>
                    <a:pt x="43305" y="15910"/>
                    <a:pt x="43305" y="21653"/>
                  </a:cubicBezTo>
                  <a:close/>
                </a:path>
              </a:pathLst>
            </a:custGeom>
            <a:solidFill>
              <a:srgbClr val="B13630"/>
            </a:solidFill>
          </p:spPr>
          <p:txBody>
            <a:bodyPr/>
            <a:lstStyle/>
            <a:p>
              <a:endParaRPr lang="ca-E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43305" cy="2559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2555113" y="4830657"/>
            <a:ext cx="159468" cy="1223023"/>
            <a:chOff x="0" y="0"/>
            <a:chExt cx="45150" cy="346274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45150" cy="346274"/>
            </a:xfrm>
            <a:custGeom>
              <a:avLst/>
              <a:gdLst/>
              <a:ahLst/>
              <a:cxnLst/>
              <a:rect l="l" t="t" r="r" b="b"/>
              <a:pathLst>
                <a:path w="45150" h="346274">
                  <a:moveTo>
                    <a:pt x="45150" y="22575"/>
                  </a:moveTo>
                  <a:lnTo>
                    <a:pt x="45150" y="323699"/>
                  </a:lnTo>
                  <a:cubicBezTo>
                    <a:pt x="45150" y="329686"/>
                    <a:pt x="42772" y="335428"/>
                    <a:pt x="38538" y="339661"/>
                  </a:cubicBezTo>
                  <a:cubicBezTo>
                    <a:pt x="34304" y="343895"/>
                    <a:pt x="28562" y="346274"/>
                    <a:pt x="22575" y="346274"/>
                  </a:cubicBezTo>
                  <a:lnTo>
                    <a:pt x="22575" y="346274"/>
                  </a:lnTo>
                  <a:cubicBezTo>
                    <a:pt x="16588" y="346274"/>
                    <a:pt x="10846" y="343895"/>
                    <a:pt x="6612" y="339661"/>
                  </a:cubicBezTo>
                  <a:cubicBezTo>
                    <a:pt x="2378" y="335428"/>
                    <a:pt x="0" y="329686"/>
                    <a:pt x="0" y="323699"/>
                  </a:cubicBezTo>
                  <a:lnTo>
                    <a:pt x="0" y="22575"/>
                  </a:lnTo>
                  <a:cubicBezTo>
                    <a:pt x="0" y="16588"/>
                    <a:pt x="2378" y="10846"/>
                    <a:pt x="6612" y="6612"/>
                  </a:cubicBezTo>
                  <a:cubicBezTo>
                    <a:pt x="10846" y="2378"/>
                    <a:pt x="16588" y="0"/>
                    <a:pt x="22575" y="0"/>
                  </a:cubicBezTo>
                  <a:lnTo>
                    <a:pt x="22575" y="0"/>
                  </a:lnTo>
                  <a:cubicBezTo>
                    <a:pt x="28562" y="0"/>
                    <a:pt x="34304" y="2378"/>
                    <a:pt x="38538" y="6612"/>
                  </a:cubicBezTo>
                  <a:cubicBezTo>
                    <a:pt x="42772" y="10846"/>
                    <a:pt x="45150" y="16588"/>
                    <a:pt x="45150" y="22575"/>
                  </a:cubicBezTo>
                  <a:close/>
                </a:path>
              </a:pathLst>
            </a:custGeom>
            <a:solidFill>
              <a:srgbClr val="B13630"/>
            </a:solidFill>
          </p:spPr>
          <p:txBody>
            <a:bodyPr/>
            <a:lstStyle/>
            <a:p>
              <a:endParaRPr lang="ca-E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45150" cy="3843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2555113" y="6053680"/>
            <a:ext cx="159468" cy="1625910"/>
            <a:chOff x="0" y="0"/>
            <a:chExt cx="45150" cy="460343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45150" cy="460343"/>
            </a:xfrm>
            <a:custGeom>
              <a:avLst/>
              <a:gdLst/>
              <a:ahLst/>
              <a:cxnLst/>
              <a:rect l="l" t="t" r="r" b="b"/>
              <a:pathLst>
                <a:path w="45150" h="460343">
                  <a:moveTo>
                    <a:pt x="45150" y="22575"/>
                  </a:moveTo>
                  <a:lnTo>
                    <a:pt x="45150" y="437768"/>
                  </a:lnTo>
                  <a:cubicBezTo>
                    <a:pt x="45150" y="443755"/>
                    <a:pt x="42772" y="449497"/>
                    <a:pt x="38538" y="453731"/>
                  </a:cubicBezTo>
                  <a:cubicBezTo>
                    <a:pt x="34304" y="457964"/>
                    <a:pt x="28562" y="460343"/>
                    <a:pt x="22575" y="460343"/>
                  </a:cubicBezTo>
                  <a:lnTo>
                    <a:pt x="22575" y="460343"/>
                  </a:lnTo>
                  <a:cubicBezTo>
                    <a:pt x="16588" y="460343"/>
                    <a:pt x="10846" y="457964"/>
                    <a:pt x="6612" y="453731"/>
                  </a:cubicBezTo>
                  <a:cubicBezTo>
                    <a:pt x="2378" y="449497"/>
                    <a:pt x="0" y="443755"/>
                    <a:pt x="0" y="437768"/>
                  </a:cubicBezTo>
                  <a:lnTo>
                    <a:pt x="0" y="22575"/>
                  </a:lnTo>
                  <a:cubicBezTo>
                    <a:pt x="0" y="16588"/>
                    <a:pt x="2378" y="10846"/>
                    <a:pt x="6612" y="6612"/>
                  </a:cubicBezTo>
                  <a:cubicBezTo>
                    <a:pt x="10846" y="2378"/>
                    <a:pt x="16588" y="0"/>
                    <a:pt x="22575" y="0"/>
                  </a:cubicBezTo>
                  <a:lnTo>
                    <a:pt x="22575" y="0"/>
                  </a:lnTo>
                  <a:cubicBezTo>
                    <a:pt x="28562" y="0"/>
                    <a:pt x="34304" y="2378"/>
                    <a:pt x="38538" y="6612"/>
                  </a:cubicBezTo>
                  <a:cubicBezTo>
                    <a:pt x="42772" y="10846"/>
                    <a:pt x="45150" y="16588"/>
                    <a:pt x="45150" y="22575"/>
                  </a:cubicBezTo>
                  <a:close/>
                </a:path>
              </a:pathLst>
            </a:custGeom>
            <a:solidFill>
              <a:srgbClr val="599F3B"/>
            </a:solidFill>
          </p:spPr>
          <p:txBody>
            <a:bodyPr/>
            <a:lstStyle/>
            <a:p>
              <a:endParaRPr lang="ca-ES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-38100"/>
              <a:ext cx="45150" cy="4984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4131504" y="4769231"/>
            <a:ext cx="159468" cy="1284449"/>
            <a:chOff x="0" y="0"/>
            <a:chExt cx="45150" cy="363665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45150" cy="363665"/>
            </a:xfrm>
            <a:custGeom>
              <a:avLst/>
              <a:gdLst/>
              <a:ahLst/>
              <a:cxnLst/>
              <a:rect l="l" t="t" r="r" b="b"/>
              <a:pathLst>
                <a:path w="45150" h="363665">
                  <a:moveTo>
                    <a:pt x="45150" y="22575"/>
                  </a:moveTo>
                  <a:lnTo>
                    <a:pt x="45150" y="341090"/>
                  </a:lnTo>
                  <a:cubicBezTo>
                    <a:pt x="45150" y="347077"/>
                    <a:pt x="42772" y="352819"/>
                    <a:pt x="38538" y="357053"/>
                  </a:cubicBezTo>
                  <a:cubicBezTo>
                    <a:pt x="34304" y="361287"/>
                    <a:pt x="28562" y="363665"/>
                    <a:pt x="22575" y="363665"/>
                  </a:cubicBezTo>
                  <a:lnTo>
                    <a:pt x="22575" y="363665"/>
                  </a:lnTo>
                  <a:cubicBezTo>
                    <a:pt x="16588" y="363665"/>
                    <a:pt x="10846" y="361287"/>
                    <a:pt x="6612" y="357053"/>
                  </a:cubicBezTo>
                  <a:cubicBezTo>
                    <a:pt x="2378" y="352819"/>
                    <a:pt x="0" y="347077"/>
                    <a:pt x="0" y="341090"/>
                  </a:cubicBezTo>
                  <a:lnTo>
                    <a:pt x="0" y="22575"/>
                  </a:lnTo>
                  <a:cubicBezTo>
                    <a:pt x="0" y="16588"/>
                    <a:pt x="2378" y="10846"/>
                    <a:pt x="6612" y="6612"/>
                  </a:cubicBezTo>
                  <a:cubicBezTo>
                    <a:pt x="10846" y="2378"/>
                    <a:pt x="16588" y="0"/>
                    <a:pt x="22575" y="0"/>
                  </a:cubicBezTo>
                  <a:lnTo>
                    <a:pt x="22575" y="0"/>
                  </a:lnTo>
                  <a:cubicBezTo>
                    <a:pt x="28562" y="0"/>
                    <a:pt x="34304" y="2378"/>
                    <a:pt x="38538" y="6612"/>
                  </a:cubicBezTo>
                  <a:cubicBezTo>
                    <a:pt x="42772" y="10846"/>
                    <a:pt x="45150" y="16588"/>
                    <a:pt x="45150" y="22575"/>
                  </a:cubicBezTo>
                  <a:close/>
                </a:path>
              </a:pathLst>
            </a:custGeom>
            <a:solidFill>
              <a:srgbClr val="B13630"/>
            </a:solidFill>
          </p:spPr>
          <p:txBody>
            <a:bodyPr/>
            <a:lstStyle/>
            <a:p>
              <a:endParaRPr lang="ca-ES"/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0" y="-38100"/>
              <a:ext cx="45150" cy="4017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4131504" y="6053680"/>
            <a:ext cx="159468" cy="1625910"/>
            <a:chOff x="0" y="0"/>
            <a:chExt cx="45150" cy="460343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45150" cy="460343"/>
            </a:xfrm>
            <a:custGeom>
              <a:avLst/>
              <a:gdLst/>
              <a:ahLst/>
              <a:cxnLst/>
              <a:rect l="l" t="t" r="r" b="b"/>
              <a:pathLst>
                <a:path w="45150" h="460343">
                  <a:moveTo>
                    <a:pt x="45150" y="22575"/>
                  </a:moveTo>
                  <a:lnTo>
                    <a:pt x="45150" y="437768"/>
                  </a:lnTo>
                  <a:cubicBezTo>
                    <a:pt x="45150" y="443755"/>
                    <a:pt x="42772" y="449497"/>
                    <a:pt x="38538" y="453731"/>
                  </a:cubicBezTo>
                  <a:cubicBezTo>
                    <a:pt x="34304" y="457964"/>
                    <a:pt x="28562" y="460343"/>
                    <a:pt x="22575" y="460343"/>
                  </a:cubicBezTo>
                  <a:lnTo>
                    <a:pt x="22575" y="460343"/>
                  </a:lnTo>
                  <a:cubicBezTo>
                    <a:pt x="16588" y="460343"/>
                    <a:pt x="10846" y="457964"/>
                    <a:pt x="6612" y="453731"/>
                  </a:cubicBezTo>
                  <a:cubicBezTo>
                    <a:pt x="2378" y="449497"/>
                    <a:pt x="0" y="443755"/>
                    <a:pt x="0" y="437768"/>
                  </a:cubicBezTo>
                  <a:lnTo>
                    <a:pt x="0" y="22575"/>
                  </a:lnTo>
                  <a:cubicBezTo>
                    <a:pt x="0" y="16588"/>
                    <a:pt x="2378" y="10846"/>
                    <a:pt x="6612" y="6612"/>
                  </a:cubicBezTo>
                  <a:cubicBezTo>
                    <a:pt x="10846" y="2378"/>
                    <a:pt x="16588" y="0"/>
                    <a:pt x="22575" y="0"/>
                  </a:cubicBezTo>
                  <a:lnTo>
                    <a:pt x="22575" y="0"/>
                  </a:lnTo>
                  <a:cubicBezTo>
                    <a:pt x="28562" y="0"/>
                    <a:pt x="34304" y="2378"/>
                    <a:pt x="38538" y="6612"/>
                  </a:cubicBezTo>
                  <a:cubicBezTo>
                    <a:pt x="42772" y="10846"/>
                    <a:pt x="45150" y="16588"/>
                    <a:pt x="45150" y="22575"/>
                  </a:cubicBezTo>
                  <a:close/>
                </a:path>
              </a:pathLst>
            </a:custGeom>
            <a:solidFill>
              <a:srgbClr val="599F3B"/>
            </a:solidFill>
          </p:spPr>
          <p:txBody>
            <a:bodyPr/>
            <a:lstStyle/>
            <a:p>
              <a:endParaRPr lang="ca-ES"/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0" y="-38100"/>
              <a:ext cx="45150" cy="4984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5719722" y="4903433"/>
            <a:ext cx="159468" cy="1100525"/>
            <a:chOff x="0" y="0"/>
            <a:chExt cx="45150" cy="31159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45150" cy="311591"/>
            </a:xfrm>
            <a:custGeom>
              <a:avLst/>
              <a:gdLst/>
              <a:ahLst/>
              <a:cxnLst/>
              <a:rect l="l" t="t" r="r" b="b"/>
              <a:pathLst>
                <a:path w="45150" h="311591">
                  <a:moveTo>
                    <a:pt x="45150" y="22575"/>
                  </a:moveTo>
                  <a:lnTo>
                    <a:pt x="45150" y="289016"/>
                  </a:lnTo>
                  <a:cubicBezTo>
                    <a:pt x="45150" y="295003"/>
                    <a:pt x="42772" y="300745"/>
                    <a:pt x="38538" y="304979"/>
                  </a:cubicBezTo>
                  <a:cubicBezTo>
                    <a:pt x="34304" y="309212"/>
                    <a:pt x="28562" y="311591"/>
                    <a:pt x="22575" y="311591"/>
                  </a:cubicBezTo>
                  <a:lnTo>
                    <a:pt x="22575" y="311591"/>
                  </a:lnTo>
                  <a:cubicBezTo>
                    <a:pt x="16588" y="311591"/>
                    <a:pt x="10846" y="309212"/>
                    <a:pt x="6612" y="304979"/>
                  </a:cubicBezTo>
                  <a:cubicBezTo>
                    <a:pt x="2378" y="300745"/>
                    <a:pt x="0" y="295003"/>
                    <a:pt x="0" y="289016"/>
                  </a:cubicBezTo>
                  <a:lnTo>
                    <a:pt x="0" y="22575"/>
                  </a:lnTo>
                  <a:cubicBezTo>
                    <a:pt x="0" y="16588"/>
                    <a:pt x="2378" y="10846"/>
                    <a:pt x="6612" y="6612"/>
                  </a:cubicBezTo>
                  <a:cubicBezTo>
                    <a:pt x="10846" y="2378"/>
                    <a:pt x="16588" y="0"/>
                    <a:pt x="22575" y="0"/>
                  </a:cubicBezTo>
                  <a:lnTo>
                    <a:pt x="22575" y="0"/>
                  </a:lnTo>
                  <a:cubicBezTo>
                    <a:pt x="28562" y="0"/>
                    <a:pt x="34304" y="2378"/>
                    <a:pt x="38538" y="6612"/>
                  </a:cubicBezTo>
                  <a:cubicBezTo>
                    <a:pt x="42772" y="10846"/>
                    <a:pt x="45150" y="16588"/>
                    <a:pt x="45150" y="22575"/>
                  </a:cubicBezTo>
                  <a:close/>
                </a:path>
              </a:pathLst>
            </a:custGeom>
            <a:solidFill>
              <a:srgbClr val="B13630"/>
            </a:solidFill>
          </p:spPr>
          <p:txBody>
            <a:bodyPr/>
            <a:lstStyle/>
            <a:p>
              <a:endParaRPr lang="ca-ES"/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0" y="-38100"/>
              <a:ext cx="45150" cy="3496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5719722" y="6003958"/>
            <a:ext cx="159468" cy="1675631"/>
            <a:chOff x="0" y="0"/>
            <a:chExt cx="45150" cy="47442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45150" cy="474420"/>
            </a:xfrm>
            <a:custGeom>
              <a:avLst/>
              <a:gdLst/>
              <a:ahLst/>
              <a:cxnLst/>
              <a:rect l="l" t="t" r="r" b="b"/>
              <a:pathLst>
                <a:path w="45150" h="474420">
                  <a:moveTo>
                    <a:pt x="45150" y="22575"/>
                  </a:moveTo>
                  <a:lnTo>
                    <a:pt x="45150" y="451845"/>
                  </a:lnTo>
                  <a:cubicBezTo>
                    <a:pt x="45150" y="457833"/>
                    <a:pt x="42772" y="463575"/>
                    <a:pt x="38538" y="467808"/>
                  </a:cubicBezTo>
                  <a:cubicBezTo>
                    <a:pt x="34304" y="472042"/>
                    <a:pt x="28562" y="474420"/>
                    <a:pt x="22575" y="474420"/>
                  </a:cubicBezTo>
                  <a:lnTo>
                    <a:pt x="22575" y="474420"/>
                  </a:lnTo>
                  <a:cubicBezTo>
                    <a:pt x="16588" y="474420"/>
                    <a:pt x="10846" y="472042"/>
                    <a:pt x="6612" y="467808"/>
                  </a:cubicBezTo>
                  <a:cubicBezTo>
                    <a:pt x="2378" y="463575"/>
                    <a:pt x="0" y="457833"/>
                    <a:pt x="0" y="451845"/>
                  </a:cubicBezTo>
                  <a:lnTo>
                    <a:pt x="0" y="22575"/>
                  </a:lnTo>
                  <a:cubicBezTo>
                    <a:pt x="0" y="16588"/>
                    <a:pt x="2378" y="10846"/>
                    <a:pt x="6612" y="6612"/>
                  </a:cubicBezTo>
                  <a:cubicBezTo>
                    <a:pt x="10846" y="2378"/>
                    <a:pt x="16588" y="0"/>
                    <a:pt x="22575" y="0"/>
                  </a:cubicBezTo>
                  <a:lnTo>
                    <a:pt x="22575" y="0"/>
                  </a:lnTo>
                  <a:cubicBezTo>
                    <a:pt x="28562" y="0"/>
                    <a:pt x="34304" y="2378"/>
                    <a:pt x="38538" y="6612"/>
                  </a:cubicBezTo>
                  <a:cubicBezTo>
                    <a:pt x="42772" y="10846"/>
                    <a:pt x="45150" y="16588"/>
                    <a:pt x="45150" y="22575"/>
                  </a:cubicBezTo>
                  <a:close/>
                </a:path>
              </a:pathLst>
            </a:custGeom>
            <a:solidFill>
              <a:srgbClr val="599F3B"/>
            </a:solidFill>
          </p:spPr>
          <p:txBody>
            <a:bodyPr/>
            <a:lstStyle/>
            <a:p>
              <a:endParaRPr lang="ca-ES"/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0" y="-38100"/>
              <a:ext cx="45150" cy="512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3" name="Group 53"/>
          <p:cNvGrpSpPr/>
          <p:nvPr/>
        </p:nvGrpSpPr>
        <p:grpSpPr>
          <a:xfrm rot="5400000">
            <a:off x="10933952" y="5557808"/>
            <a:ext cx="232796" cy="152952"/>
            <a:chOff x="0" y="0"/>
            <a:chExt cx="406400" cy="267014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605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6" name="Group 56"/>
          <p:cNvGrpSpPr/>
          <p:nvPr/>
        </p:nvGrpSpPr>
        <p:grpSpPr>
          <a:xfrm rot="5400000">
            <a:off x="10933952" y="5357142"/>
            <a:ext cx="232796" cy="152952"/>
            <a:chOff x="0" y="0"/>
            <a:chExt cx="406400" cy="267014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605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9" name="Group 59"/>
          <p:cNvGrpSpPr/>
          <p:nvPr/>
        </p:nvGrpSpPr>
        <p:grpSpPr>
          <a:xfrm rot="5400000">
            <a:off x="10933952" y="5758954"/>
            <a:ext cx="232796" cy="152952"/>
            <a:chOff x="0" y="0"/>
            <a:chExt cx="406400" cy="267014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605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2" name="Group 62"/>
          <p:cNvGrpSpPr/>
          <p:nvPr/>
        </p:nvGrpSpPr>
        <p:grpSpPr>
          <a:xfrm rot="5400000">
            <a:off x="12518449" y="5157741"/>
            <a:ext cx="232796" cy="152952"/>
            <a:chOff x="0" y="0"/>
            <a:chExt cx="406400" cy="267014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605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5" name="Group 65"/>
          <p:cNvGrpSpPr/>
          <p:nvPr/>
        </p:nvGrpSpPr>
        <p:grpSpPr>
          <a:xfrm rot="5400000">
            <a:off x="12518449" y="4957075"/>
            <a:ext cx="232796" cy="152952"/>
            <a:chOff x="0" y="0"/>
            <a:chExt cx="406400" cy="267014"/>
          </a:xfrm>
        </p:grpSpPr>
        <p:sp>
          <p:nvSpPr>
            <p:cNvPr id="66" name="Freeform 66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605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67" name="TextBox 67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8" name="Group 68"/>
          <p:cNvGrpSpPr/>
          <p:nvPr/>
        </p:nvGrpSpPr>
        <p:grpSpPr>
          <a:xfrm rot="5400000">
            <a:off x="12518449" y="5358888"/>
            <a:ext cx="232796" cy="152952"/>
            <a:chOff x="0" y="0"/>
            <a:chExt cx="406400" cy="267014"/>
          </a:xfrm>
        </p:grpSpPr>
        <p:sp>
          <p:nvSpPr>
            <p:cNvPr id="69" name="Freeform 69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605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70" name="TextBox 70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1" name="Group 71"/>
          <p:cNvGrpSpPr/>
          <p:nvPr/>
        </p:nvGrpSpPr>
        <p:grpSpPr>
          <a:xfrm rot="5400000">
            <a:off x="12521707" y="5559553"/>
            <a:ext cx="232796" cy="152952"/>
            <a:chOff x="0" y="0"/>
            <a:chExt cx="406400" cy="267014"/>
          </a:xfrm>
        </p:grpSpPr>
        <p:sp>
          <p:nvSpPr>
            <p:cNvPr id="72" name="Freeform 72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605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73" name="TextBox 73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4" name="Group 74"/>
          <p:cNvGrpSpPr/>
          <p:nvPr/>
        </p:nvGrpSpPr>
        <p:grpSpPr>
          <a:xfrm rot="5400000">
            <a:off x="12521707" y="5760700"/>
            <a:ext cx="232796" cy="152952"/>
            <a:chOff x="0" y="0"/>
            <a:chExt cx="406400" cy="267014"/>
          </a:xfrm>
        </p:grpSpPr>
        <p:sp>
          <p:nvSpPr>
            <p:cNvPr id="75" name="Freeform 75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605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76" name="TextBox 76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7" name="Group 77"/>
          <p:cNvGrpSpPr/>
          <p:nvPr/>
        </p:nvGrpSpPr>
        <p:grpSpPr>
          <a:xfrm rot="5400000">
            <a:off x="14093211" y="5107222"/>
            <a:ext cx="232796" cy="152952"/>
            <a:chOff x="0" y="0"/>
            <a:chExt cx="406400" cy="267014"/>
          </a:xfrm>
        </p:grpSpPr>
        <p:sp>
          <p:nvSpPr>
            <p:cNvPr id="78" name="Freeform 78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605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79" name="TextBox 79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0" name="Group 80"/>
          <p:cNvGrpSpPr/>
          <p:nvPr/>
        </p:nvGrpSpPr>
        <p:grpSpPr>
          <a:xfrm rot="5400000">
            <a:off x="14093211" y="4888521"/>
            <a:ext cx="232796" cy="152952"/>
            <a:chOff x="0" y="0"/>
            <a:chExt cx="406400" cy="267014"/>
          </a:xfrm>
        </p:grpSpPr>
        <p:sp>
          <p:nvSpPr>
            <p:cNvPr id="81" name="Freeform 81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605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82" name="TextBox 82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3" name="Group 83"/>
          <p:cNvGrpSpPr/>
          <p:nvPr/>
        </p:nvGrpSpPr>
        <p:grpSpPr>
          <a:xfrm rot="5400000">
            <a:off x="14093211" y="5327419"/>
            <a:ext cx="232796" cy="152952"/>
            <a:chOff x="0" y="0"/>
            <a:chExt cx="406400" cy="267014"/>
          </a:xfrm>
        </p:grpSpPr>
        <p:sp>
          <p:nvSpPr>
            <p:cNvPr id="84" name="Freeform 84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605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85" name="TextBox 85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6" name="Group 86"/>
          <p:cNvGrpSpPr/>
          <p:nvPr/>
        </p:nvGrpSpPr>
        <p:grpSpPr>
          <a:xfrm rot="5400000">
            <a:off x="14096469" y="5551508"/>
            <a:ext cx="232796" cy="152952"/>
            <a:chOff x="0" y="0"/>
            <a:chExt cx="406400" cy="267014"/>
          </a:xfrm>
        </p:grpSpPr>
        <p:sp>
          <p:nvSpPr>
            <p:cNvPr id="87" name="Freeform 87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605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88" name="TextBox 88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9" name="Group 89"/>
          <p:cNvGrpSpPr/>
          <p:nvPr/>
        </p:nvGrpSpPr>
        <p:grpSpPr>
          <a:xfrm rot="5400000">
            <a:off x="14096469" y="5769765"/>
            <a:ext cx="232796" cy="152952"/>
            <a:chOff x="0" y="0"/>
            <a:chExt cx="406400" cy="267014"/>
          </a:xfrm>
        </p:grpSpPr>
        <p:sp>
          <p:nvSpPr>
            <p:cNvPr id="90" name="Freeform 90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605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91" name="TextBox 91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2" name="Group 92"/>
          <p:cNvGrpSpPr/>
          <p:nvPr/>
        </p:nvGrpSpPr>
        <p:grpSpPr>
          <a:xfrm rot="5400000">
            <a:off x="15679800" y="5205585"/>
            <a:ext cx="232796" cy="152952"/>
            <a:chOff x="0" y="0"/>
            <a:chExt cx="406400" cy="267014"/>
          </a:xfrm>
        </p:grpSpPr>
        <p:sp>
          <p:nvSpPr>
            <p:cNvPr id="93" name="Freeform 93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605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94" name="TextBox 94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5" name="Group 95"/>
          <p:cNvGrpSpPr/>
          <p:nvPr/>
        </p:nvGrpSpPr>
        <p:grpSpPr>
          <a:xfrm rot="5400000">
            <a:off x="15679800" y="5004919"/>
            <a:ext cx="232796" cy="152952"/>
            <a:chOff x="0" y="0"/>
            <a:chExt cx="406400" cy="267014"/>
          </a:xfrm>
        </p:grpSpPr>
        <p:sp>
          <p:nvSpPr>
            <p:cNvPr id="96" name="Freeform 96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605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97" name="TextBox 97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8" name="Group 98"/>
          <p:cNvGrpSpPr/>
          <p:nvPr/>
        </p:nvGrpSpPr>
        <p:grpSpPr>
          <a:xfrm rot="5400000">
            <a:off x="15679800" y="5406732"/>
            <a:ext cx="232796" cy="152952"/>
            <a:chOff x="0" y="0"/>
            <a:chExt cx="406400" cy="267014"/>
          </a:xfrm>
        </p:grpSpPr>
        <p:sp>
          <p:nvSpPr>
            <p:cNvPr id="99" name="Freeform 99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605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00" name="TextBox 100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1" name="Group 101"/>
          <p:cNvGrpSpPr/>
          <p:nvPr/>
        </p:nvGrpSpPr>
        <p:grpSpPr>
          <a:xfrm rot="5400000">
            <a:off x="15683058" y="5607397"/>
            <a:ext cx="232796" cy="152952"/>
            <a:chOff x="0" y="0"/>
            <a:chExt cx="406400" cy="267014"/>
          </a:xfrm>
        </p:grpSpPr>
        <p:sp>
          <p:nvSpPr>
            <p:cNvPr id="102" name="Freeform 102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605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03" name="TextBox 103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4" name="Group 104"/>
          <p:cNvGrpSpPr/>
          <p:nvPr/>
        </p:nvGrpSpPr>
        <p:grpSpPr>
          <a:xfrm rot="5400000">
            <a:off x="15683058" y="5792349"/>
            <a:ext cx="232796" cy="152952"/>
            <a:chOff x="0" y="0"/>
            <a:chExt cx="406400" cy="267014"/>
          </a:xfrm>
        </p:grpSpPr>
        <p:sp>
          <p:nvSpPr>
            <p:cNvPr id="105" name="Freeform 105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605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06" name="TextBox 106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7" name="Group 107"/>
          <p:cNvGrpSpPr/>
          <p:nvPr/>
        </p:nvGrpSpPr>
        <p:grpSpPr>
          <a:xfrm rot="-5400000">
            <a:off x="10933489" y="4982314"/>
            <a:ext cx="232796" cy="152952"/>
            <a:chOff x="0" y="0"/>
            <a:chExt cx="406400" cy="267014"/>
          </a:xfrm>
        </p:grpSpPr>
        <p:sp>
          <p:nvSpPr>
            <p:cNvPr id="108" name="Freeform 108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B458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09" name="TextBox 109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0" name="Group 110"/>
          <p:cNvGrpSpPr/>
          <p:nvPr/>
        </p:nvGrpSpPr>
        <p:grpSpPr>
          <a:xfrm rot="-5400000">
            <a:off x="10933489" y="4749518"/>
            <a:ext cx="232796" cy="152952"/>
            <a:chOff x="0" y="0"/>
            <a:chExt cx="406400" cy="267014"/>
          </a:xfrm>
        </p:grpSpPr>
        <p:sp>
          <p:nvSpPr>
            <p:cNvPr id="111" name="Freeform 111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B458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12" name="TextBox 112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3" name="Group 113"/>
          <p:cNvGrpSpPr/>
          <p:nvPr/>
        </p:nvGrpSpPr>
        <p:grpSpPr>
          <a:xfrm rot="-5400000">
            <a:off x="10933489" y="4518299"/>
            <a:ext cx="232796" cy="152952"/>
            <a:chOff x="0" y="0"/>
            <a:chExt cx="406400" cy="267014"/>
          </a:xfrm>
        </p:grpSpPr>
        <p:sp>
          <p:nvSpPr>
            <p:cNvPr id="114" name="Freeform 114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B458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15" name="TextBox 115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6" name="Group 116"/>
          <p:cNvGrpSpPr/>
          <p:nvPr/>
        </p:nvGrpSpPr>
        <p:grpSpPr>
          <a:xfrm rot="-5400000">
            <a:off x="10933489" y="4285503"/>
            <a:ext cx="232796" cy="152952"/>
            <a:chOff x="0" y="0"/>
            <a:chExt cx="406400" cy="267014"/>
          </a:xfrm>
        </p:grpSpPr>
        <p:sp>
          <p:nvSpPr>
            <p:cNvPr id="117" name="Freeform 117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B458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18" name="TextBox 118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9" name="Group 119"/>
          <p:cNvGrpSpPr/>
          <p:nvPr/>
        </p:nvGrpSpPr>
        <p:grpSpPr>
          <a:xfrm rot="-5400000">
            <a:off x="10933489" y="4080671"/>
            <a:ext cx="232796" cy="152952"/>
            <a:chOff x="0" y="0"/>
            <a:chExt cx="406400" cy="267014"/>
          </a:xfrm>
        </p:grpSpPr>
        <p:sp>
          <p:nvSpPr>
            <p:cNvPr id="120" name="Freeform 120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B458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21" name="TextBox 121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2" name="Group 122"/>
          <p:cNvGrpSpPr/>
          <p:nvPr/>
        </p:nvGrpSpPr>
        <p:grpSpPr>
          <a:xfrm rot="-5400000">
            <a:off x="12518449" y="7331028"/>
            <a:ext cx="232796" cy="152952"/>
            <a:chOff x="0" y="0"/>
            <a:chExt cx="406400" cy="267014"/>
          </a:xfrm>
        </p:grpSpPr>
        <p:sp>
          <p:nvSpPr>
            <p:cNvPr id="123" name="Freeform 123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B458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24" name="TextBox 124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5" name="Group 125"/>
          <p:cNvGrpSpPr/>
          <p:nvPr/>
        </p:nvGrpSpPr>
        <p:grpSpPr>
          <a:xfrm rot="-5400000">
            <a:off x="12518449" y="7098232"/>
            <a:ext cx="232796" cy="152952"/>
            <a:chOff x="0" y="0"/>
            <a:chExt cx="406400" cy="267014"/>
          </a:xfrm>
        </p:grpSpPr>
        <p:sp>
          <p:nvSpPr>
            <p:cNvPr id="126" name="Freeform 126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B458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27" name="TextBox 127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8" name="Group 128"/>
          <p:cNvGrpSpPr/>
          <p:nvPr/>
        </p:nvGrpSpPr>
        <p:grpSpPr>
          <a:xfrm rot="-5400000">
            <a:off x="12518449" y="6865436"/>
            <a:ext cx="232796" cy="152952"/>
            <a:chOff x="0" y="0"/>
            <a:chExt cx="406400" cy="267014"/>
          </a:xfrm>
        </p:grpSpPr>
        <p:sp>
          <p:nvSpPr>
            <p:cNvPr id="129" name="Freeform 129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B458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30" name="TextBox 130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1" name="Group 131"/>
          <p:cNvGrpSpPr/>
          <p:nvPr/>
        </p:nvGrpSpPr>
        <p:grpSpPr>
          <a:xfrm rot="-5400000">
            <a:off x="12518449" y="6632640"/>
            <a:ext cx="232796" cy="152952"/>
            <a:chOff x="0" y="0"/>
            <a:chExt cx="406400" cy="267014"/>
          </a:xfrm>
        </p:grpSpPr>
        <p:sp>
          <p:nvSpPr>
            <p:cNvPr id="132" name="Freeform 132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B458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33" name="TextBox 133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4" name="Group 134"/>
          <p:cNvGrpSpPr/>
          <p:nvPr/>
        </p:nvGrpSpPr>
        <p:grpSpPr>
          <a:xfrm rot="-5400000">
            <a:off x="12518449" y="6401422"/>
            <a:ext cx="232796" cy="152952"/>
            <a:chOff x="0" y="0"/>
            <a:chExt cx="406400" cy="267014"/>
          </a:xfrm>
        </p:grpSpPr>
        <p:sp>
          <p:nvSpPr>
            <p:cNvPr id="135" name="Freeform 135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B458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36" name="TextBox 136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7" name="Group 137"/>
          <p:cNvGrpSpPr/>
          <p:nvPr/>
        </p:nvGrpSpPr>
        <p:grpSpPr>
          <a:xfrm rot="-5400000">
            <a:off x="12518449" y="6168626"/>
            <a:ext cx="232796" cy="152952"/>
            <a:chOff x="0" y="0"/>
            <a:chExt cx="406400" cy="267014"/>
          </a:xfrm>
        </p:grpSpPr>
        <p:sp>
          <p:nvSpPr>
            <p:cNvPr id="138" name="Freeform 138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B458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39" name="TextBox 139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0" name="Group 140"/>
          <p:cNvGrpSpPr/>
          <p:nvPr/>
        </p:nvGrpSpPr>
        <p:grpSpPr>
          <a:xfrm rot="-5400000">
            <a:off x="14098098" y="7346499"/>
            <a:ext cx="232796" cy="152952"/>
            <a:chOff x="0" y="0"/>
            <a:chExt cx="406400" cy="267014"/>
          </a:xfrm>
        </p:grpSpPr>
        <p:sp>
          <p:nvSpPr>
            <p:cNvPr id="141" name="Freeform 141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B458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2" name="TextBox 142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3" name="Group 143"/>
          <p:cNvGrpSpPr/>
          <p:nvPr/>
        </p:nvGrpSpPr>
        <p:grpSpPr>
          <a:xfrm rot="-5400000">
            <a:off x="14098098" y="7113703"/>
            <a:ext cx="232796" cy="152952"/>
            <a:chOff x="0" y="0"/>
            <a:chExt cx="406400" cy="267014"/>
          </a:xfrm>
        </p:grpSpPr>
        <p:sp>
          <p:nvSpPr>
            <p:cNvPr id="144" name="Freeform 144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B458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5" name="TextBox 145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6" name="Group 146"/>
          <p:cNvGrpSpPr/>
          <p:nvPr/>
        </p:nvGrpSpPr>
        <p:grpSpPr>
          <a:xfrm rot="-5400000">
            <a:off x="14098098" y="6880907"/>
            <a:ext cx="232796" cy="152952"/>
            <a:chOff x="0" y="0"/>
            <a:chExt cx="406400" cy="267014"/>
          </a:xfrm>
        </p:grpSpPr>
        <p:sp>
          <p:nvSpPr>
            <p:cNvPr id="147" name="Freeform 147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B458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8" name="TextBox 148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9" name="Group 149"/>
          <p:cNvGrpSpPr/>
          <p:nvPr/>
        </p:nvGrpSpPr>
        <p:grpSpPr>
          <a:xfrm rot="-5400000">
            <a:off x="14098098" y="6648111"/>
            <a:ext cx="232796" cy="152952"/>
            <a:chOff x="0" y="0"/>
            <a:chExt cx="406400" cy="267014"/>
          </a:xfrm>
        </p:grpSpPr>
        <p:sp>
          <p:nvSpPr>
            <p:cNvPr id="150" name="Freeform 150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B458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51" name="TextBox 151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2" name="Group 152"/>
          <p:cNvGrpSpPr/>
          <p:nvPr/>
        </p:nvGrpSpPr>
        <p:grpSpPr>
          <a:xfrm rot="-5400000">
            <a:off x="14098098" y="6416892"/>
            <a:ext cx="232796" cy="152952"/>
            <a:chOff x="0" y="0"/>
            <a:chExt cx="406400" cy="267014"/>
          </a:xfrm>
        </p:grpSpPr>
        <p:sp>
          <p:nvSpPr>
            <p:cNvPr id="153" name="Freeform 153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B458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54" name="TextBox 154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5" name="Group 155"/>
          <p:cNvGrpSpPr/>
          <p:nvPr/>
        </p:nvGrpSpPr>
        <p:grpSpPr>
          <a:xfrm rot="-5400000">
            <a:off x="14098098" y="6184096"/>
            <a:ext cx="232796" cy="152952"/>
            <a:chOff x="0" y="0"/>
            <a:chExt cx="406400" cy="267014"/>
          </a:xfrm>
        </p:grpSpPr>
        <p:sp>
          <p:nvSpPr>
            <p:cNvPr id="156" name="Freeform 156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B458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57" name="TextBox 157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8" name="Group 158"/>
          <p:cNvGrpSpPr/>
          <p:nvPr/>
        </p:nvGrpSpPr>
        <p:grpSpPr>
          <a:xfrm rot="-5400000">
            <a:off x="15683058" y="7426665"/>
            <a:ext cx="232796" cy="152952"/>
            <a:chOff x="0" y="0"/>
            <a:chExt cx="406400" cy="267014"/>
          </a:xfrm>
        </p:grpSpPr>
        <p:sp>
          <p:nvSpPr>
            <p:cNvPr id="159" name="Freeform 159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B458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60" name="TextBox 160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1" name="Group 161"/>
          <p:cNvGrpSpPr/>
          <p:nvPr/>
        </p:nvGrpSpPr>
        <p:grpSpPr>
          <a:xfrm rot="-5400000">
            <a:off x="15683058" y="7193869"/>
            <a:ext cx="232796" cy="152952"/>
            <a:chOff x="0" y="0"/>
            <a:chExt cx="406400" cy="267014"/>
          </a:xfrm>
        </p:grpSpPr>
        <p:sp>
          <p:nvSpPr>
            <p:cNvPr id="162" name="Freeform 162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B458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63" name="TextBox 163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4" name="Group 164"/>
          <p:cNvGrpSpPr/>
          <p:nvPr/>
        </p:nvGrpSpPr>
        <p:grpSpPr>
          <a:xfrm rot="-5400000">
            <a:off x="15683058" y="6961073"/>
            <a:ext cx="232796" cy="152952"/>
            <a:chOff x="0" y="0"/>
            <a:chExt cx="406400" cy="267014"/>
          </a:xfrm>
        </p:grpSpPr>
        <p:sp>
          <p:nvSpPr>
            <p:cNvPr id="165" name="Freeform 165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B458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66" name="TextBox 166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7" name="Group 167"/>
          <p:cNvGrpSpPr/>
          <p:nvPr/>
        </p:nvGrpSpPr>
        <p:grpSpPr>
          <a:xfrm rot="-5400000">
            <a:off x="15683058" y="6728277"/>
            <a:ext cx="232796" cy="152952"/>
            <a:chOff x="0" y="0"/>
            <a:chExt cx="406400" cy="267014"/>
          </a:xfrm>
        </p:grpSpPr>
        <p:sp>
          <p:nvSpPr>
            <p:cNvPr id="168" name="Freeform 168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B458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69" name="TextBox 169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0" name="Group 170"/>
          <p:cNvGrpSpPr/>
          <p:nvPr/>
        </p:nvGrpSpPr>
        <p:grpSpPr>
          <a:xfrm rot="-5400000">
            <a:off x="15683058" y="6497059"/>
            <a:ext cx="232796" cy="152952"/>
            <a:chOff x="0" y="0"/>
            <a:chExt cx="406400" cy="267014"/>
          </a:xfrm>
        </p:grpSpPr>
        <p:sp>
          <p:nvSpPr>
            <p:cNvPr id="171" name="Freeform 171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B458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72" name="TextBox 172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3" name="Group 173"/>
          <p:cNvGrpSpPr/>
          <p:nvPr/>
        </p:nvGrpSpPr>
        <p:grpSpPr>
          <a:xfrm rot="-5400000">
            <a:off x="15683058" y="6264263"/>
            <a:ext cx="232796" cy="152952"/>
            <a:chOff x="0" y="0"/>
            <a:chExt cx="406400" cy="267014"/>
          </a:xfrm>
        </p:grpSpPr>
        <p:sp>
          <p:nvSpPr>
            <p:cNvPr id="174" name="Freeform 174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B458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75" name="TextBox 175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6" name="Group 176"/>
          <p:cNvGrpSpPr/>
          <p:nvPr/>
        </p:nvGrpSpPr>
        <p:grpSpPr>
          <a:xfrm rot="-5400000">
            <a:off x="15679800" y="6052228"/>
            <a:ext cx="232796" cy="152952"/>
            <a:chOff x="0" y="0"/>
            <a:chExt cx="406400" cy="267014"/>
          </a:xfrm>
        </p:grpSpPr>
        <p:sp>
          <p:nvSpPr>
            <p:cNvPr id="177" name="Freeform 177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B458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78" name="TextBox 178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9" name="Group 179"/>
          <p:cNvGrpSpPr/>
          <p:nvPr/>
        </p:nvGrpSpPr>
        <p:grpSpPr>
          <a:xfrm>
            <a:off x="12567896" y="7523902"/>
            <a:ext cx="133902" cy="150283"/>
            <a:chOff x="0" y="0"/>
            <a:chExt cx="178536" cy="200377"/>
          </a:xfrm>
        </p:grpSpPr>
        <p:grpSp>
          <p:nvGrpSpPr>
            <p:cNvPr id="180" name="Group 180"/>
            <p:cNvGrpSpPr/>
            <p:nvPr/>
          </p:nvGrpSpPr>
          <p:grpSpPr>
            <a:xfrm>
              <a:off x="4546" y="0"/>
              <a:ext cx="169444" cy="123810"/>
              <a:chOff x="0" y="0"/>
              <a:chExt cx="832399" cy="608221"/>
            </a:xfrm>
          </p:grpSpPr>
          <p:sp>
            <p:nvSpPr>
              <p:cNvPr id="181" name="Freeform 181"/>
              <p:cNvSpPr/>
              <p:nvPr/>
            </p:nvSpPr>
            <p:spPr>
              <a:xfrm>
                <a:off x="0" y="0"/>
                <a:ext cx="832399" cy="608221"/>
              </a:xfrm>
              <a:custGeom>
                <a:avLst/>
                <a:gdLst/>
                <a:ahLst/>
                <a:cxnLst/>
                <a:rect l="l" t="t" r="r" b="b"/>
                <a:pathLst>
                  <a:path w="832399" h="608221">
                    <a:moveTo>
                      <a:pt x="416199" y="0"/>
                    </a:moveTo>
                    <a:lnTo>
                      <a:pt x="832399" y="608221"/>
                    </a:lnTo>
                    <a:lnTo>
                      <a:pt x="0" y="608221"/>
                    </a:lnTo>
                    <a:lnTo>
                      <a:pt x="416199" y="0"/>
                    </a:lnTo>
                    <a:close/>
                  </a:path>
                </a:pathLst>
              </a:custGeom>
              <a:solidFill>
                <a:srgbClr val="74B458"/>
              </a:solidFill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182" name="TextBox 182"/>
              <p:cNvSpPr txBox="1"/>
              <p:nvPr/>
            </p:nvSpPr>
            <p:spPr>
              <a:xfrm>
                <a:off x="130062" y="244288"/>
                <a:ext cx="572274" cy="3204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83" name="Group 183"/>
            <p:cNvGrpSpPr/>
            <p:nvPr/>
          </p:nvGrpSpPr>
          <p:grpSpPr>
            <a:xfrm>
              <a:off x="0" y="88900"/>
              <a:ext cx="178536" cy="111477"/>
              <a:chOff x="0" y="0"/>
              <a:chExt cx="872237" cy="544622"/>
            </a:xfrm>
          </p:grpSpPr>
          <p:sp>
            <p:nvSpPr>
              <p:cNvPr id="184" name="Freeform 184"/>
              <p:cNvSpPr/>
              <p:nvPr/>
            </p:nvSpPr>
            <p:spPr>
              <a:xfrm>
                <a:off x="0" y="0"/>
                <a:ext cx="872237" cy="544622"/>
              </a:xfrm>
              <a:custGeom>
                <a:avLst/>
                <a:gdLst/>
                <a:ahLst/>
                <a:cxnLst/>
                <a:rect l="l" t="t" r="r" b="b"/>
                <a:pathLst>
                  <a:path w="872237" h="544622">
                    <a:moveTo>
                      <a:pt x="436119" y="0"/>
                    </a:moveTo>
                    <a:cubicBezTo>
                      <a:pt x="195257" y="0"/>
                      <a:pt x="0" y="121918"/>
                      <a:pt x="0" y="272311"/>
                    </a:cubicBezTo>
                    <a:cubicBezTo>
                      <a:pt x="0" y="422704"/>
                      <a:pt x="195257" y="544622"/>
                      <a:pt x="436119" y="544622"/>
                    </a:cubicBezTo>
                    <a:cubicBezTo>
                      <a:pt x="676980" y="544622"/>
                      <a:pt x="872237" y="422704"/>
                      <a:pt x="872237" y="272311"/>
                    </a:cubicBezTo>
                    <a:cubicBezTo>
                      <a:pt x="872237" y="121918"/>
                      <a:pt x="676980" y="0"/>
                      <a:pt x="436119" y="0"/>
                    </a:cubicBezTo>
                    <a:close/>
                  </a:path>
                </a:pathLst>
              </a:custGeom>
              <a:solidFill>
                <a:srgbClr val="74B458"/>
              </a:solidFill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185" name="TextBox 185"/>
              <p:cNvSpPr txBox="1"/>
              <p:nvPr/>
            </p:nvSpPr>
            <p:spPr>
              <a:xfrm>
                <a:off x="81772" y="12958"/>
                <a:ext cx="708693" cy="48060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186" name="Group 186"/>
          <p:cNvGrpSpPr/>
          <p:nvPr/>
        </p:nvGrpSpPr>
        <p:grpSpPr>
          <a:xfrm>
            <a:off x="14146067" y="7523173"/>
            <a:ext cx="127083" cy="92858"/>
            <a:chOff x="0" y="0"/>
            <a:chExt cx="832399" cy="608221"/>
          </a:xfrm>
        </p:grpSpPr>
        <p:sp>
          <p:nvSpPr>
            <p:cNvPr id="187" name="Freeform 187"/>
            <p:cNvSpPr/>
            <p:nvPr/>
          </p:nvSpPr>
          <p:spPr>
            <a:xfrm>
              <a:off x="0" y="0"/>
              <a:ext cx="832399" cy="608221"/>
            </a:xfrm>
            <a:custGeom>
              <a:avLst/>
              <a:gdLst/>
              <a:ahLst/>
              <a:cxnLst/>
              <a:rect l="l" t="t" r="r" b="b"/>
              <a:pathLst>
                <a:path w="832399" h="608221">
                  <a:moveTo>
                    <a:pt x="416199" y="0"/>
                  </a:moveTo>
                  <a:lnTo>
                    <a:pt x="832399" y="608221"/>
                  </a:lnTo>
                  <a:lnTo>
                    <a:pt x="0" y="608221"/>
                  </a:lnTo>
                  <a:lnTo>
                    <a:pt x="416199" y="0"/>
                  </a:lnTo>
                  <a:close/>
                </a:path>
              </a:pathLst>
            </a:custGeom>
            <a:solidFill>
              <a:srgbClr val="74B458"/>
            </a:solidFill>
          </p:spPr>
          <p:txBody>
            <a:bodyPr/>
            <a:lstStyle/>
            <a:p>
              <a:endParaRPr lang="ca-ES"/>
            </a:p>
          </p:txBody>
        </p:sp>
        <p:sp>
          <p:nvSpPr>
            <p:cNvPr id="188" name="TextBox 188"/>
            <p:cNvSpPr txBox="1"/>
            <p:nvPr/>
          </p:nvSpPr>
          <p:spPr>
            <a:xfrm>
              <a:off x="130062" y="244288"/>
              <a:ext cx="572274" cy="3204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9" name="Group 189"/>
          <p:cNvGrpSpPr/>
          <p:nvPr/>
        </p:nvGrpSpPr>
        <p:grpSpPr>
          <a:xfrm>
            <a:off x="14142658" y="7590577"/>
            <a:ext cx="133902" cy="83608"/>
            <a:chOff x="0" y="0"/>
            <a:chExt cx="872237" cy="544622"/>
          </a:xfrm>
        </p:grpSpPr>
        <p:sp>
          <p:nvSpPr>
            <p:cNvPr id="190" name="Freeform 190"/>
            <p:cNvSpPr/>
            <p:nvPr/>
          </p:nvSpPr>
          <p:spPr>
            <a:xfrm>
              <a:off x="0" y="0"/>
              <a:ext cx="872237" cy="544622"/>
            </a:xfrm>
            <a:custGeom>
              <a:avLst/>
              <a:gdLst/>
              <a:ahLst/>
              <a:cxnLst/>
              <a:rect l="l" t="t" r="r" b="b"/>
              <a:pathLst>
                <a:path w="872237" h="544622">
                  <a:moveTo>
                    <a:pt x="436119" y="0"/>
                  </a:moveTo>
                  <a:cubicBezTo>
                    <a:pt x="195257" y="0"/>
                    <a:pt x="0" y="121918"/>
                    <a:pt x="0" y="272311"/>
                  </a:cubicBezTo>
                  <a:cubicBezTo>
                    <a:pt x="0" y="422704"/>
                    <a:pt x="195257" y="544622"/>
                    <a:pt x="436119" y="544622"/>
                  </a:cubicBezTo>
                  <a:cubicBezTo>
                    <a:pt x="676980" y="544622"/>
                    <a:pt x="872237" y="422704"/>
                    <a:pt x="872237" y="272311"/>
                  </a:cubicBezTo>
                  <a:cubicBezTo>
                    <a:pt x="872237" y="121918"/>
                    <a:pt x="676980" y="0"/>
                    <a:pt x="436119" y="0"/>
                  </a:cubicBezTo>
                  <a:close/>
                </a:path>
              </a:pathLst>
            </a:custGeom>
            <a:solidFill>
              <a:srgbClr val="74B458"/>
            </a:solidFill>
          </p:spPr>
          <p:txBody>
            <a:bodyPr/>
            <a:lstStyle/>
            <a:p>
              <a:endParaRPr lang="ca-ES"/>
            </a:p>
          </p:txBody>
        </p:sp>
        <p:sp>
          <p:nvSpPr>
            <p:cNvPr id="191" name="TextBox 191"/>
            <p:cNvSpPr txBox="1"/>
            <p:nvPr/>
          </p:nvSpPr>
          <p:spPr>
            <a:xfrm>
              <a:off x="81772" y="12958"/>
              <a:ext cx="708693" cy="4806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2" name="TextBox 192"/>
          <p:cNvSpPr txBox="1"/>
          <p:nvPr/>
        </p:nvSpPr>
        <p:spPr>
          <a:xfrm>
            <a:off x="1028700" y="923925"/>
            <a:ext cx="16471065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B6BFC8"/>
                </a:solidFill>
                <a:latin typeface="Open Sans"/>
                <a:ea typeface="Open Sans"/>
                <a:cs typeface="Open Sans"/>
                <a:sym typeface="Open Sans"/>
              </a:rPr>
              <a:t>Tendencias Nacionales | </a:t>
            </a:r>
            <a:r>
              <a:rPr lang="en-US" sz="5000" b="1">
                <a:solidFill>
                  <a:srgbClr val="B6BFC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Comportamiento Financiero</a:t>
            </a:r>
          </a:p>
        </p:txBody>
      </p:sp>
      <p:grpSp>
        <p:nvGrpSpPr>
          <p:cNvPr id="193" name="Group 193"/>
          <p:cNvGrpSpPr/>
          <p:nvPr/>
        </p:nvGrpSpPr>
        <p:grpSpPr>
          <a:xfrm>
            <a:off x="16650251" y="8484454"/>
            <a:ext cx="1056009" cy="1173343"/>
            <a:chOff x="0" y="0"/>
            <a:chExt cx="1408012" cy="1564458"/>
          </a:xfrm>
        </p:grpSpPr>
        <p:sp>
          <p:nvSpPr>
            <p:cNvPr id="194" name="Freeform 194"/>
            <p:cNvSpPr/>
            <p:nvPr/>
          </p:nvSpPr>
          <p:spPr>
            <a:xfrm>
              <a:off x="0" y="0"/>
              <a:ext cx="1408012" cy="1564458"/>
            </a:xfrm>
            <a:custGeom>
              <a:avLst/>
              <a:gdLst/>
              <a:ahLst/>
              <a:cxnLst/>
              <a:rect l="l" t="t" r="r" b="b"/>
              <a:pathLst>
                <a:path w="1408012" h="1564458">
                  <a:moveTo>
                    <a:pt x="0" y="0"/>
                  </a:moveTo>
                  <a:lnTo>
                    <a:pt x="1408012" y="0"/>
                  </a:lnTo>
                  <a:lnTo>
                    <a:pt x="1408012" y="1564458"/>
                  </a:lnTo>
                  <a:lnTo>
                    <a:pt x="0" y="1564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/>
            </a:p>
          </p:txBody>
        </p:sp>
        <p:sp>
          <p:nvSpPr>
            <p:cNvPr id="195" name="Freeform 195"/>
            <p:cNvSpPr/>
            <p:nvPr/>
          </p:nvSpPr>
          <p:spPr>
            <a:xfrm>
              <a:off x="422228" y="0"/>
              <a:ext cx="504365" cy="504365"/>
            </a:xfrm>
            <a:custGeom>
              <a:avLst/>
              <a:gdLst/>
              <a:ahLst/>
              <a:cxnLst/>
              <a:rect l="l" t="t" r="r" b="b"/>
              <a:pathLst>
                <a:path w="504365" h="504365">
                  <a:moveTo>
                    <a:pt x="0" y="0"/>
                  </a:moveTo>
                  <a:lnTo>
                    <a:pt x="504364" y="0"/>
                  </a:lnTo>
                  <a:lnTo>
                    <a:pt x="504364" y="504365"/>
                  </a:lnTo>
                  <a:lnTo>
                    <a:pt x="0" y="5043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-2666304" y="2069569"/>
            <a:ext cx="18630330" cy="0"/>
          </a:xfrm>
          <a:prstGeom prst="line">
            <a:avLst/>
          </a:prstGeom>
          <a:ln w="85725" cap="flat">
            <a:solidFill>
              <a:srgbClr val="B6BFC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a-ES"/>
          </a:p>
        </p:txBody>
      </p:sp>
      <p:sp>
        <p:nvSpPr>
          <p:cNvPr id="3" name="Freeform 3"/>
          <p:cNvSpPr/>
          <p:nvPr/>
        </p:nvSpPr>
        <p:spPr>
          <a:xfrm>
            <a:off x="1028700" y="3355254"/>
            <a:ext cx="6419229" cy="4038685"/>
          </a:xfrm>
          <a:custGeom>
            <a:avLst/>
            <a:gdLst/>
            <a:ahLst/>
            <a:cxnLst/>
            <a:rect l="l" t="t" r="r" b="b"/>
            <a:pathLst>
              <a:path w="6419229" h="4038685">
                <a:moveTo>
                  <a:pt x="0" y="0"/>
                </a:moveTo>
                <a:lnTo>
                  <a:pt x="6419229" y="0"/>
                </a:lnTo>
                <a:lnTo>
                  <a:pt x="6419229" y="4038686"/>
                </a:lnTo>
                <a:lnTo>
                  <a:pt x="0" y="40386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15" r="-10384"/>
            </a:stretch>
          </a:blipFill>
        </p:spPr>
        <p:txBody>
          <a:bodyPr/>
          <a:lstStyle/>
          <a:p>
            <a:endParaRPr lang="ca-ES"/>
          </a:p>
        </p:txBody>
      </p:sp>
      <p:grpSp>
        <p:nvGrpSpPr>
          <p:cNvPr id="4" name="Group 4"/>
          <p:cNvGrpSpPr/>
          <p:nvPr/>
        </p:nvGrpSpPr>
        <p:grpSpPr>
          <a:xfrm>
            <a:off x="6543508" y="4987932"/>
            <a:ext cx="540697" cy="293716"/>
            <a:chOff x="0" y="0"/>
            <a:chExt cx="163749" cy="8895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3749" cy="88951"/>
            </a:xfrm>
            <a:custGeom>
              <a:avLst/>
              <a:gdLst/>
              <a:ahLst/>
              <a:cxnLst/>
              <a:rect l="l" t="t" r="r" b="b"/>
              <a:pathLst>
                <a:path w="163749" h="88951">
                  <a:moveTo>
                    <a:pt x="0" y="0"/>
                  </a:moveTo>
                  <a:lnTo>
                    <a:pt x="163749" y="0"/>
                  </a:lnTo>
                  <a:lnTo>
                    <a:pt x="163749" y="88951"/>
                  </a:lnTo>
                  <a:lnTo>
                    <a:pt x="0" y="88951"/>
                  </a:lnTo>
                  <a:close/>
                </a:path>
              </a:pathLst>
            </a:custGeom>
            <a:solidFill>
              <a:srgbClr val="2E4D7A"/>
            </a:solidFill>
          </p:spPr>
          <p:txBody>
            <a:bodyPr/>
            <a:lstStyle/>
            <a:p>
              <a:endParaRPr lang="ca-E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63749" cy="1270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5062157" y="6302422"/>
            <a:ext cx="645838" cy="293716"/>
            <a:chOff x="0" y="0"/>
            <a:chExt cx="195590" cy="8895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5590" cy="88951"/>
            </a:xfrm>
            <a:custGeom>
              <a:avLst/>
              <a:gdLst/>
              <a:ahLst/>
              <a:cxnLst/>
              <a:rect l="l" t="t" r="r" b="b"/>
              <a:pathLst>
                <a:path w="195590" h="88951">
                  <a:moveTo>
                    <a:pt x="0" y="0"/>
                  </a:moveTo>
                  <a:lnTo>
                    <a:pt x="195590" y="0"/>
                  </a:lnTo>
                  <a:lnTo>
                    <a:pt x="195590" y="88951"/>
                  </a:lnTo>
                  <a:lnTo>
                    <a:pt x="0" y="88951"/>
                  </a:lnTo>
                  <a:close/>
                </a:path>
              </a:pathLst>
            </a:custGeom>
            <a:solidFill>
              <a:srgbClr val="5189B7"/>
            </a:solidFill>
          </p:spPr>
          <p:txBody>
            <a:bodyPr/>
            <a:lstStyle/>
            <a:p>
              <a:endParaRPr lang="ca-E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95590" cy="1270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3700390" y="6302422"/>
            <a:ext cx="645838" cy="293716"/>
            <a:chOff x="0" y="0"/>
            <a:chExt cx="195590" cy="8895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5590" cy="88951"/>
            </a:xfrm>
            <a:custGeom>
              <a:avLst/>
              <a:gdLst/>
              <a:ahLst/>
              <a:cxnLst/>
              <a:rect l="l" t="t" r="r" b="b"/>
              <a:pathLst>
                <a:path w="195590" h="88951">
                  <a:moveTo>
                    <a:pt x="0" y="0"/>
                  </a:moveTo>
                  <a:lnTo>
                    <a:pt x="195590" y="0"/>
                  </a:lnTo>
                  <a:lnTo>
                    <a:pt x="195590" y="88951"/>
                  </a:lnTo>
                  <a:lnTo>
                    <a:pt x="0" y="88951"/>
                  </a:lnTo>
                  <a:close/>
                </a:path>
              </a:pathLst>
            </a:custGeom>
            <a:solidFill>
              <a:srgbClr val="5189B7"/>
            </a:solidFill>
          </p:spPr>
          <p:txBody>
            <a:bodyPr/>
            <a:lstStyle/>
            <a:p>
              <a:endParaRPr lang="ca-E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95590" cy="1270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2340177" y="5930132"/>
            <a:ext cx="645838" cy="293716"/>
            <a:chOff x="0" y="0"/>
            <a:chExt cx="195590" cy="8895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95590" cy="88951"/>
            </a:xfrm>
            <a:custGeom>
              <a:avLst/>
              <a:gdLst/>
              <a:ahLst/>
              <a:cxnLst/>
              <a:rect l="l" t="t" r="r" b="b"/>
              <a:pathLst>
                <a:path w="195590" h="88951">
                  <a:moveTo>
                    <a:pt x="0" y="0"/>
                  </a:moveTo>
                  <a:lnTo>
                    <a:pt x="195590" y="0"/>
                  </a:lnTo>
                  <a:lnTo>
                    <a:pt x="195590" y="88951"/>
                  </a:lnTo>
                  <a:lnTo>
                    <a:pt x="0" y="88951"/>
                  </a:lnTo>
                  <a:close/>
                </a:path>
              </a:pathLst>
            </a:custGeom>
            <a:solidFill>
              <a:srgbClr val="5189B7"/>
            </a:solidFill>
          </p:spPr>
          <p:txBody>
            <a:bodyPr/>
            <a:lstStyle/>
            <a:p>
              <a:endParaRPr lang="ca-E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95590" cy="1270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594339" y="3267155"/>
            <a:ext cx="9310974" cy="5678451"/>
            <a:chOff x="0" y="0"/>
            <a:chExt cx="12414632" cy="757126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2414632" cy="7571268"/>
            </a:xfrm>
            <a:custGeom>
              <a:avLst/>
              <a:gdLst/>
              <a:ahLst/>
              <a:cxnLst/>
              <a:rect l="l" t="t" r="r" b="b"/>
              <a:pathLst>
                <a:path w="12414632" h="7571268">
                  <a:moveTo>
                    <a:pt x="0" y="0"/>
                  </a:moveTo>
                  <a:lnTo>
                    <a:pt x="12414632" y="0"/>
                  </a:lnTo>
                  <a:lnTo>
                    <a:pt x="12414632" y="7571268"/>
                  </a:lnTo>
                  <a:lnTo>
                    <a:pt x="0" y="75712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-8904"/>
              </a:stretch>
            </a:blipFill>
          </p:spPr>
          <p:txBody>
            <a:bodyPr/>
            <a:lstStyle/>
            <a:p>
              <a:endParaRPr lang="ca-ES"/>
            </a:p>
          </p:txBody>
        </p:sp>
        <p:grpSp>
          <p:nvGrpSpPr>
            <p:cNvPr id="18" name="Group 18"/>
            <p:cNvGrpSpPr/>
            <p:nvPr/>
          </p:nvGrpSpPr>
          <p:grpSpPr>
            <a:xfrm>
              <a:off x="9875362" y="3369503"/>
              <a:ext cx="193784" cy="3661937"/>
              <a:chOff x="0" y="0"/>
              <a:chExt cx="42714" cy="807164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2714" cy="807164"/>
              </a:xfrm>
              <a:custGeom>
                <a:avLst/>
                <a:gdLst/>
                <a:ahLst/>
                <a:cxnLst/>
                <a:rect l="l" t="t" r="r" b="b"/>
                <a:pathLst>
                  <a:path w="42714" h="807164">
                    <a:moveTo>
                      <a:pt x="42714" y="21357"/>
                    </a:moveTo>
                    <a:lnTo>
                      <a:pt x="42714" y="785807"/>
                    </a:lnTo>
                    <a:cubicBezTo>
                      <a:pt x="42714" y="797603"/>
                      <a:pt x="33152" y="807164"/>
                      <a:pt x="21357" y="807164"/>
                    </a:cubicBezTo>
                    <a:lnTo>
                      <a:pt x="21357" y="807164"/>
                    </a:lnTo>
                    <a:cubicBezTo>
                      <a:pt x="9562" y="807164"/>
                      <a:pt x="0" y="797603"/>
                      <a:pt x="0" y="785807"/>
                    </a:cubicBezTo>
                    <a:lnTo>
                      <a:pt x="0" y="21357"/>
                    </a:lnTo>
                    <a:cubicBezTo>
                      <a:pt x="0" y="9562"/>
                      <a:pt x="9562" y="0"/>
                      <a:pt x="21357" y="0"/>
                    </a:cubicBezTo>
                    <a:lnTo>
                      <a:pt x="21357" y="0"/>
                    </a:lnTo>
                    <a:cubicBezTo>
                      <a:pt x="33152" y="0"/>
                      <a:pt x="42714" y="9562"/>
                      <a:pt x="42714" y="21357"/>
                    </a:cubicBezTo>
                    <a:close/>
                  </a:path>
                </a:pathLst>
              </a:custGeom>
              <a:solidFill>
                <a:srgbClr val="599F3B"/>
              </a:solidFill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42714" cy="8452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7296964" y="2087581"/>
              <a:ext cx="200606" cy="2526332"/>
              <a:chOff x="0" y="0"/>
              <a:chExt cx="44218" cy="556854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44218" cy="556854"/>
              </a:xfrm>
              <a:custGeom>
                <a:avLst/>
                <a:gdLst/>
                <a:ahLst/>
                <a:cxnLst/>
                <a:rect l="l" t="t" r="r" b="b"/>
                <a:pathLst>
                  <a:path w="44218" h="556854">
                    <a:moveTo>
                      <a:pt x="44218" y="22109"/>
                    </a:moveTo>
                    <a:lnTo>
                      <a:pt x="44218" y="534745"/>
                    </a:lnTo>
                    <a:cubicBezTo>
                      <a:pt x="44218" y="540609"/>
                      <a:pt x="41888" y="546233"/>
                      <a:pt x="37742" y="550379"/>
                    </a:cubicBezTo>
                    <a:cubicBezTo>
                      <a:pt x="33596" y="554525"/>
                      <a:pt x="27972" y="556854"/>
                      <a:pt x="22109" y="556854"/>
                    </a:cubicBezTo>
                    <a:lnTo>
                      <a:pt x="22109" y="556854"/>
                    </a:lnTo>
                    <a:cubicBezTo>
                      <a:pt x="16245" y="556854"/>
                      <a:pt x="10622" y="554525"/>
                      <a:pt x="6476" y="550379"/>
                    </a:cubicBezTo>
                    <a:cubicBezTo>
                      <a:pt x="2329" y="546233"/>
                      <a:pt x="0" y="540609"/>
                      <a:pt x="0" y="534745"/>
                    </a:cubicBezTo>
                    <a:lnTo>
                      <a:pt x="0" y="22109"/>
                    </a:lnTo>
                    <a:cubicBezTo>
                      <a:pt x="0" y="16245"/>
                      <a:pt x="2329" y="10622"/>
                      <a:pt x="6476" y="6476"/>
                    </a:cubicBezTo>
                    <a:cubicBezTo>
                      <a:pt x="10622" y="2329"/>
                      <a:pt x="16245" y="0"/>
                      <a:pt x="22109" y="0"/>
                    </a:cubicBezTo>
                    <a:lnTo>
                      <a:pt x="22109" y="0"/>
                    </a:lnTo>
                    <a:cubicBezTo>
                      <a:pt x="27972" y="0"/>
                      <a:pt x="33596" y="2329"/>
                      <a:pt x="37742" y="6476"/>
                    </a:cubicBezTo>
                    <a:cubicBezTo>
                      <a:pt x="41888" y="10622"/>
                      <a:pt x="44218" y="16245"/>
                      <a:pt x="44218" y="22109"/>
                    </a:cubicBezTo>
                    <a:close/>
                  </a:path>
                </a:pathLst>
              </a:custGeom>
              <a:solidFill>
                <a:srgbClr val="599F3B"/>
              </a:solidFill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-38100"/>
                <a:ext cx="44218" cy="59495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2906087" y="5495294"/>
              <a:ext cx="829579" cy="377278"/>
              <a:chOff x="0" y="0"/>
              <a:chExt cx="195590" cy="88951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195590" cy="88951"/>
              </a:xfrm>
              <a:custGeom>
                <a:avLst/>
                <a:gdLst/>
                <a:ahLst/>
                <a:cxnLst/>
                <a:rect l="l" t="t" r="r" b="b"/>
                <a:pathLst>
                  <a:path w="195590" h="88951">
                    <a:moveTo>
                      <a:pt x="0" y="0"/>
                    </a:moveTo>
                    <a:lnTo>
                      <a:pt x="195590" y="0"/>
                    </a:lnTo>
                    <a:lnTo>
                      <a:pt x="195590" y="88951"/>
                    </a:lnTo>
                    <a:lnTo>
                      <a:pt x="0" y="88951"/>
                    </a:lnTo>
                    <a:close/>
                  </a:path>
                </a:pathLst>
              </a:custGeom>
              <a:solidFill>
                <a:srgbClr val="5189B7"/>
              </a:solidFill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0" y="-38100"/>
                <a:ext cx="195590" cy="12705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>
              <a:off x="5533937" y="5750895"/>
              <a:ext cx="829579" cy="377278"/>
              <a:chOff x="0" y="0"/>
              <a:chExt cx="195590" cy="88951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195590" cy="88951"/>
              </a:xfrm>
              <a:custGeom>
                <a:avLst/>
                <a:gdLst/>
                <a:ahLst/>
                <a:cxnLst/>
                <a:rect l="l" t="t" r="r" b="b"/>
                <a:pathLst>
                  <a:path w="195590" h="88951">
                    <a:moveTo>
                      <a:pt x="0" y="0"/>
                    </a:moveTo>
                    <a:lnTo>
                      <a:pt x="195590" y="0"/>
                    </a:lnTo>
                    <a:lnTo>
                      <a:pt x="195590" y="88951"/>
                    </a:lnTo>
                    <a:lnTo>
                      <a:pt x="0" y="88951"/>
                    </a:lnTo>
                    <a:close/>
                  </a:path>
                </a:pathLst>
              </a:custGeom>
              <a:solidFill>
                <a:srgbClr val="5189B7"/>
              </a:solidFill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29" name="TextBox 29"/>
              <p:cNvSpPr txBox="1"/>
              <p:nvPr/>
            </p:nvSpPr>
            <p:spPr>
              <a:xfrm>
                <a:off x="0" y="-38100"/>
                <a:ext cx="195590" cy="12705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>
              <a:off x="8070437" y="5683933"/>
              <a:ext cx="829579" cy="377278"/>
              <a:chOff x="0" y="0"/>
              <a:chExt cx="195590" cy="88951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195590" cy="88951"/>
              </a:xfrm>
              <a:custGeom>
                <a:avLst/>
                <a:gdLst/>
                <a:ahLst/>
                <a:cxnLst/>
                <a:rect l="l" t="t" r="r" b="b"/>
                <a:pathLst>
                  <a:path w="195590" h="88951">
                    <a:moveTo>
                      <a:pt x="0" y="0"/>
                    </a:moveTo>
                    <a:lnTo>
                      <a:pt x="195590" y="0"/>
                    </a:lnTo>
                    <a:lnTo>
                      <a:pt x="195590" y="88951"/>
                    </a:lnTo>
                    <a:lnTo>
                      <a:pt x="0" y="88951"/>
                    </a:lnTo>
                    <a:close/>
                  </a:path>
                </a:pathLst>
              </a:custGeom>
              <a:solidFill>
                <a:srgbClr val="5189B7"/>
              </a:solidFill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" name="TextBox 32"/>
              <p:cNvSpPr txBox="1"/>
              <p:nvPr/>
            </p:nvSpPr>
            <p:spPr>
              <a:xfrm>
                <a:off x="0" y="-38100"/>
                <a:ext cx="195590" cy="12705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33" name="Group 33"/>
            <p:cNvGrpSpPr/>
            <p:nvPr/>
          </p:nvGrpSpPr>
          <p:grpSpPr>
            <a:xfrm>
              <a:off x="10716361" y="2285812"/>
              <a:ext cx="694525" cy="377278"/>
              <a:chOff x="0" y="0"/>
              <a:chExt cx="163749" cy="88951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163749" cy="88951"/>
              </a:xfrm>
              <a:custGeom>
                <a:avLst/>
                <a:gdLst/>
                <a:ahLst/>
                <a:cxnLst/>
                <a:rect l="l" t="t" r="r" b="b"/>
                <a:pathLst>
                  <a:path w="163749" h="88951">
                    <a:moveTo>
                      <a:pt x="0" y="0"/>
                    </a:moveTo>
                    <a:lnTo>
                      <a:pt x="163749" y="0"/>
                    </a:lnTo>
                    <a:lnTo>
                      <a:pt x="163749" y="88951"/>
                    </a:lnTo>
                    <a:lnTo>
                      <a:pt x="0" y="88951"/>
                    </a:lnTo>
                    <a:close/>
                  </a:path>
                </a:pathLst>
              </a:custGeom>
              <a:solidFill>
                <a:srgbClr val="2E4D7A"/>
              </a:solidFill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5" name="TextBox 35"/>
              <p:cNvSpPr txBox="1"/>
              <p:nvPr/>
            </p:nvSpPr>
            <p:spPr>
              <a:xfrm>
                <a:off x="0" y="-38100"/>
                <a:ext cx="163749" cy="12705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36" name="Group 36"/>
            <p:cNvGrpSpPr/>
            <p:nvPr/>
          </p:nvGrpSpPr>
          <p:grpSpPr>
            <a:xfrm>
              <a:off x="2156438" y="1775087"/>
              <a:ext cx="196467" cy="2599972"/>
              <a:chOff x="0" y="0"/>
              <a:chExt cx="43305" cy="573086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43305" cy="573086"/>
              </a:xfrm>
              <a:custGeom>
                <a:avLst/>
                <a:gdLst/>
                <a:ahLst/>
                <a:cxnLst/>
                <a:rect l="l" t="t" r="r" b="b"/>
                <a:pathLst>
                  <a:path w="43305" h="573086">
                    <a:moveTo>
                      <a:pt x="43305" y="21653"/>
                    </a:moveTo>
                    <a:lnTo>
                      <a:pt x="43305" y="551433"/>
                    </a:lnTo>
                    <a:cubicBezTo>
                      <a:pt x="43305" y="557176"/>
                      <a:pt x="41024" y="562683"/>
                      <a:pt x="36963" y="566744"/>
                    </a:cubicBezTo>
                    <a:cubicBezTo>
                      <a:pt x="32903" y="570805"/>
                      <a:pt x="27395" y="573086"/>
                      <a:pt x="21653" y="573086"/>
                    </a:cubicBezTo>
                    <a:lnTo>
                      <a:pt x="21653" y="573086"/>
                    </a:lnTo>
                    <a:cubicBezTo>
                      <a:pt x="15910" y="573086"/>
                      <a:pt x="10403" y="570805"/>
                      <a:pt x="6342" y="566744"/>
                    </a:cubicBezTo>
                    <a:cubicBezTo>
                      <a:pt x="2281" y="562683"/>
                      <a:pt x="0" y="557176"/>
                      <a:pt x="0" y="551433"/>
                    </a:cubicBezTo>
                    <a:lnTo>
                      <a:pt x="0" y="21653"/>
                    </a:lnTo>
                    <a:cubicBezTo>
                      <a:pt x="0" y="15910"/>
                      <a:pt x="2281" y="10403"/>
                      <a:pt x="6342" y="6342"/>
                    </a:cubicBezTo>
                    <a:cubicBezTo>
                      <a:pt x="10403" y="2281"/>
                      <a:pt x="15910" y="0"/>
                      <a:pt x="21653" y="0"/>
                    </a:cubicBezTo>
                    <a:lnTo>
                      <a:pt x="21653" y="0"/>
                    </a:lnTo>
                    <a:cubicBezTo>
                      <a:pt x="27395" y="0"/>
                      <a:pt x="32903" y="2281"/>
                      <a:pt x="36963" y="6342"/>
                    </a:cubicBezTo>
                    <a:cubicBezTo>
                      <a:pt x="41024" y="10403"/>
                      <a:pt x="43305" y="15910"/>
                      <a:pt x="43305" y="21653"/>
                    </a:cubicBezTo>
                    <a:close/>
                  </a:path>
                </a:pathLst>
              </a:custGeom>
              <a:solidFill>
                <a:srgbClr val="599F3B"/>
              </a:solidFill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8" name="TextBox 38"/>
              <p:cNvSpPr txBox="1"/>
              <p:nvPr/>
            </p:nvSpPr>
            <p:spPr>
              <a:xfrm>
                <a:off x="0" y="-38100"/>
                <a:ext cx="43305" cy="61118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9" name="Group 39"/>
            <p:cNvGrpSpPr/>
            <p:nvPr/>
          </p:nvGrpSpPr>
          <p:grpSpPr>
            <a:xfrm rot="-5400000">
              <a:off x="2105159" y="4025552"/>
              <a:ext cx="299026" cy="196467"/>
              <a:chOff x="0" y="0"/>
              <a:chExt cx="406400" cy="267014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406400" cy="267014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267014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133507"/>
                    </a:lnTo>
                    <a:lnTo>
                      <a:pt x="203200" y="267014"/>
                    </a:lnTo>
                    <a:lnTo>
                      <a:pt x="0" y="267014"/>
                    </a:lnTo>
                    <a:lnTo>
                      <a:pt x="203200" y="133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B458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41" name="TextBox 41"/>
              <p:cNvSpPr txBox="1"/>
              <p:nvPr/>
            </p:nvSpPr>
            <p:spPr>
              <a:xfrm>
                <a:off x="177800" y="-38100"/>
                <a:ext cx="152400" cy="305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42" name="Group 42"/>
            <p:cNvGrpSpPr/>
            <p:nvPr/>
          </p:nvGrpSpPr>
          <p:grpSpPr>
            <a:xfrm rot="-5400000">
              <a:off x="2105159" y="3726526"/>
              <a:ext cx="299026" cy="196467"/>
              <a:chOff x="0" y="0"/>
              <a:chExt cx="406400" cy="267014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406400" cy="267014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267014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133507"/>
                    </a:lnTo>
                    <a:lnTo>
                      <a:pt x="203200" y="267014"/>
                    </a:lnTo>
                    <a:lnTo>
                      <a:pt x="0" y="267014"/>
                    </a:lnTo>
                    <a:lnTo>
                      <a:pt x="203200" y="133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B458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44" name="TextBox 44"/>
              <p:cNvSpPr txBox="1"/>
              <p:nvPr/>
            </p:nvSpPr>
            <p:spPr>
              <a:xfrm>
                <a:off x="177800" y="-38100"/>
                <a:ext cx="152400" cy="305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45" name="Group 45"/>
            <p:cNvGrpSpPr/>
            <p:nvPr/>
          </p:nvGrpSpPr>
          <p:grpSpPr>
            <a:xfrm rot="-5400000">
              <a:off x="2105159" y="3420782"/>
              <a:ext cx="299026" cy="196467"/>
              <a:chOff x="0" y="0"/>
              <a:chExt cx="406400" cy="267014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0" y="0"/>
                <a:ext cx="406400" cy="267014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267014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133507"/>
                    </a:lnTo>
                    <a:lnTo>
                      <a:pt x="203200" y="267014"/>
                    </a:lnTo>
                    <a:lnTo>
                      <a:pt x="0" y="267014"/>
                    </a:lnTo>
                    <a:lnTo>
                      <a:pt x="203200" y="133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B458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47" name="TextBox 47"/>
              <p:cNvSpPr txBox="1"/>
              <p:nvPr/>
            </p:nvSpPr>
            <p:spPr>
              <a:xfrm>
                <a:off x="177800" y="-38100"/>
                <a:ext cx="152400" cy="305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48" name="Group 48"/>
            <p:cNvGrpSpPr/>
            <p:nvPr/>
          </p:nvGrpSpPr>
          <p:grpSpPr>
            <a:xfrm rot="-5400000">
              <a:off x="2105159" y="3121756"/>
              <a:ext cx="299026" cy="196467"/>
              <a:chOff x="0" y="0"/>
              <a:chExt cx="406400" cy="267014"/>
            </a:xfrm>
          </p:grpSpPr>
          <p:sp>
            <p:nvSpPr>
              <p:cNvPr id="49" name="Freeform 49"/>
              <p:cNvSpPr/>
              <p:nvPr/>
            </p:nvSpPr>
            <p:spPr>
              <a:xfrm>
                <a:off x="0" y="0"/>
                <a:ext cx="406400" cy="267014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267014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133507"/>
                    </a:lnTo>
                    <a:lnTo>
                      <a:pt x="203200" y="267014"/>
                    </a:lnTo>
                    <a:lnTo>
                      <a:pt x="0" y="267014"/>
                    </a:lnTo>
                    <a:lnTo>
                      <a:pt x="203200" y="133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B458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50" name="TextBox 50"/>
              <p:cNvSpPr txBox="1"/>
              <p:nvPr/>
            </p:nvSpPr>
            <p:spPr>
              <a:xfrm>
                <a:off x="177800" y="-38100"/>
                <a:ext cx="152400" cy="305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51" name="Group 51"/>
            <p:cNvGrpSpPr/>
            <p:nvPr/>
          </p:nvGrpSpPr>
          <p:grpSpPr>
            <a:xfrm rot="-5400000">
              <a:off x="2105159" y="2822730"/>
              <a:ext cx="299026" cy="196467"/>
              <a:chOff x="0" y="0"/>
              <a:chExt cx="406400" cy="267014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0" y="0"/>
                <a:ext cx="406400" cy="267014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267014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133507"/>
                    </a:lnTo>
                    <a:lnTo>
                      <a:pt x="203200" y="267014"/>
                    </a:lnTo>
                    <a:lnTo>
                      <a:pt x="0" y="267014"/>
                    </a:lnTo>
                    <a:lnTo>
                      <a:pt x="203200" y="133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B458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53" name="TextBox 53"/>
              <p:cNvSpPr txBox="1"/>
              <p:nvPr/>
            </p:nvSpPr>
            <p:spPr>
              <a:xfrm>
                <a:off x="177800" y="-38100"/>
                <a:ext cx="152400" cy="305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54" name="Group 54"/>
            <p:cNvGrpSpPr/>
            <p:nvPr/>
          </p:nvGrpSpPr>
          <p:grpSpPr>
            <a:xfrm rot="-5400000">
              <a:off x="2105159" y="2523704"/>
              <a:ext cx="299026" cy="196467"/>
              <a:chOff x="0" y="0"/>
              <a:chExt cx="406400" cy="267014"/>
            </a:xfrm>
          </p:grpSpPr>
          <p:sp>
            <p:nvSpPr>
              <p:cNvPr id="55" name="Freeform 55"/>
              <p:cNvSpPr/>
              <p:nvPr/>
            </p:nvSpPr>
            <p:spPr>
              <a:xfrm>
                <a:off x="0" y="0"/>
                <a:ext cx="406400" cy="267014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267014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133507"/>
                    </a:lnTo>
                    <a:lnTo>
                      <a:pt x="203200" y="267014"/>
                    </a:lnTo>
                    <a:lnTo>
                      <a:pt x="0" y="267014"/>
                    </a:lnTo>
                    <a:lnTo>
                      <a:pt x="203200" y="133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B458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56" name="TextBox 56"/>
              <p:cNvSpPr txBox="1"/>
              <p:nvPr/>
            </p:nvSpPr>
            <p:spPr>
              <a:xfrm>
                <a:off x="177800" y="-38100"/>
                <a:ext cx="152400" cy="305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57" name="Group 57"/>
            <p:cNvGrpSpPr/>
            <p:nvPr/>
          </p:nvGrpSpPr>
          <p:grpSpPr>
            <a:xfrm rot="-5400000">
              <a:off x="2105159" y="2226704"/>
              <a:ext cx="299026" cy="196467"/>
              <a:chOff x="0" y="0"/>
              <a:chExt cx="406400" cy="267014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0" y="0"/>
                <a:ext cx="406400" cy="267014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267014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133507"/>
                    </a:lnTo>
                    <a:lnTo>
                      <a:pt x="203200" y="267014"/>
                    </a:lnTo>
                    <a:lnTo>
                      <a:pt x="0" y="267014"/>
                    </a:lnTo>
                    <a:lnTo>
                      <a:pt x="203200" y="133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B458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59" name="TextBox 59"/>
              <p:cNvSpPr txBox="1"/>
              <p:nvPr/>
            </p:nvSpPr>
            <p:spPr>
              <a:xfrm>
                <a:off x="177800" y="-38100"/>
                <a:ext cx="152400" cy="305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0" name="Group 60"/>
            <p:cNvGrpSpPr/>
            <p:nvPr/>
          </p:nvGrpSpPr>
          <p:grpSpPr>
            <a:xfrm rot="-5400000">
              <a:off x="2105159" y="1927678"/>
              <a:ext cx="299026" cy="196467"/>
              <a:chOff x="0" y="0"/>
              <a:chExt cx="406400" cy="267014"/>
            </a:xfrm>
          </p:grpSpPr>
          <p:sp>
            <p:nvSpPr>
              <p:cNvPr id="61" name="Freeform 61"/>
              <p:cNvSpPr/>
              <p:nvPr/>
            </p:nvSpPr>
            <p:spPr>
              <a:xfrm>
                <a:off x="0" y="0"/>
                <a:ext cx="406400" cy="267014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267014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133507"/>
                    </a:lnTo>
                    <a:lnTo>
                      <a:pt x="203200" y="267014"/>
                    </a:lnTo>
                    <a:lnTo>
                      <a:pt x="0" y="267014"/>
                    </a:lnTo>
                    <a:lnTo>
                      <a:pt x="203200" y="133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B458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62" name="TextBox 62"/>
              <p:cNvSpPr txBox="1"/>
              <p:nvPr/>
            </p:nvSpPr>
            <p:spPr>
              <a:xfrm>
                <a:off x="177800" y="-38100"/>
                <a:ext cx="152400" cy="305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3" name="Group 63"/>
            <p:cNvGrpSpPr/>
            <p:nvPr/>
          </p:nvGrpSpPr>
          <p:grpSpPr>
            <a:xfrm>
              <a:off x="2156438" y="1121335"/>
              <a:ext cx="196467" cy="653752"/>
              <a:chOff x="0" y="0"/>
              <a:chExt cx="43305" cy="144100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0" y="0"/>
                <a:ext cx="43305" cy="144100"/>
              </a:xfrm>
              <a:custGeom>
                <a:avLst/>
                <a:gdLst/>
                <a:ahLst/>
                <a:cxnLst/>
                <a:rect l="l" t="t" r="r" b="b"/>
                <a:pathLst>
                  <a:path w="43305" h="144100">
                    <a:moveTo>
                      <a:pt x="43305" y="21653"/>
                    </a:moveTo>
                    <a:lnTo>
                      <a:pt x="43305" y="122447"/>
                    </a:lnTo>
                    <a:cubicBezTo>
                      <a:pt x="43305" y="128190"/>
                      <a:pt x="41024" y="133698"/>
                      <a:pt x="36963" y="137758"/>
                    </a:cubicBezTo>
                    <a:cubicBezTo>
                      <a:pt x="32903" y="141819"/>
                      <a:pt x="27395" y="144100"/>
                      <a:pt x="21653" y="144100"/>
                    </a:cubicBezTo>
                    <a:lnTo>
                      <a:pt x="21653" y="144100"/>
                    </a:lnTo>
                    <a:cubicBezTo>
                      <a:pt x="15910" y="144100"/>
                      <a:pt x="10403" y="141819"/>
                      <a:pt x="6342" y="137758"/>
                    </a:cubicBezTo>
                    <a:cubicBezTo>
                      <a:pt x="2281" y="133698"/>
                      <a:pt x="0" y="128190"/>
                      <a:pt x="0" y="122447"/>
                    </a:cubicBezTo>
                    <a:lnTo>
                      <a:pt x="0" y="21653"/>
                    </a:lnTo>
                    <a:cubicBezTo>
                      <a:pt x="0" y="15910"/>
                      <a:pt x="2281" y="10403"/>
                      <a:pt x="6342" y="6342"/>
                    </a:cubicBezTo>
                    <a:cubicBezTo>
                      <a:pt x="10403" y="2281"/>
                      <a:pt x="15910" y="0"/>
                      <a:pt x="21653" y="0"/>
                    </a:cubicBezTo>
                    <a:lnTo>
                      <a:pt x="21653" y="0"/>
                    </a:lnTo>
                    <a:cubicBezTo>
                      <a:pt x="27395" y="0"/>
                      <a:pt x="32903" y="2281"/>
                      <a:pt x="36963" y="6342"/>
                    </a:cubicBezTo>
                    <a:cubicBezTo>
                      <a:pt x="41024" y="10403"/>
                      <a:pt x="43305" y="15910"/>
                      <a:pt x="43305" y="21653"/>
                    </a:cubicBezTo>
                    <a:close/>
                  </a:path>
                </a:pathLst>
              </a:custGeom>
              <a:solidFill>
                <a:srgbClr val="B13630"/>
              </a:solidFill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65" name="TextBox 65"/>
              <p:cNvSpPr txBox="1"/>
              <p:nvPr/>
            </p:nvSpPr>
            <p:spPr>
              <a:xfrm>
                <a:off x="0" y="-38100"/>
                <a:ext cx="43305" cy="1822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6" name="Group 66"/>
            <p:cNvGrpSpPr/>
            <p:nvPr/>
          </p:nvGrpSpPr>
          <p:grpSpPr>
            <a:xfrm rot="5400000">
              <a:off x="2105159" y="1499491"/>
              <a:ext cx="299026" cy="196467"/>
              <a:chOff x="0" y="0"/>
              <a:chExt cx="406400" cy="267014"/>
            </a:xfrm>
          </p:grpSpPr>
          <p:sp>
            <p:nvSpPr>
              <p:cNvPr id="67" name="Freeform 67"/>
              <p:cNvSpPr/>
              <p:nvPr/>
            </p:nvSpPr>
            <p:spPr>
              <a:xfrm>
                <a:off x="0" y="0"/>
                <a:ext cx="406400" cy="267014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267014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133507"/>
                    </a:lnTo>
                    <a:lnTo>
                      <a:pt x="203200" y="267014"/>
                    </a:lnTo>
                    <a:lnTo>
                      <a:pt x="0" y="267014"/>
                    </a:lnTo>
                    <a:lnTo>
                      <a:pt x="203200" y="133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605A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68" name="TextBox 68"/>
              <p:cNvSpPr txBox="1"/>
              <p:nvPr/>
            </p:nvSpPr>
            <p:spPr>
              <a:xfrm>
                <a:off x="177800" y="-38100"/>
                <a:ext cx="152400" cy="305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9" name="Group 69"/>
            <p:cNvGrpSpPr/>
            <p:nvPr/>
          </p:nvGrpSpPr>
          <p:grpSpPr>
            <a:xfrm rot="5400000">
              <a:off x="2105159" y="1254977"/>
              <a:ext cx="299026" cy="196467"/>
              <a:chOff x="0" y="0"/>
              <a:chExt cx="406400" cy="267014"/>
            </a:xfrm>
          </p:grpSpPr>
          <p:sp>
            <p:nvSpPr>
              <p:cNvPr id="70" name="Freeform 70"/>
              <p:cNvSpPr/>
              <p:nvPr/>
            </p:nvSpPr>
            <p:spPr>
              <a:xfrm>
                <a:off x="0" y="0"/>
                <a:ext cx="406400" cy="267014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267014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133507"/>
                    </a:lnTo>
                    <a:lnTo>
                      <a:pt x="203200" y="267014"/>
                    </a:lnTo>
                    <a:lnTo>
                      <a:pt x="0" y="267014"/>
                    </a:lnTo>
                    <a:lnTo>
                      <a:pt x="203200" y="133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605A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71" name="TextBox 71"/>
              <p:cNvSpPr txBox="1"/>
              <p:nvPr/>
            </p:nvSpPr>
            <p:spPr>
              <a:xfrm>
                <a:off x="177800" y="-38100"/>
                <a:ext cx="152400" cy="305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72" name="Group 72"/>
            <p:cNvGrpSpPr/>
            <p:nvPr/>
          </p:nvGrpSpPr>
          <p:grpSpPr>
            <a:xfrm>
              <a:off x="4718567" y="1803479"/>
              <a:ext cx="204836" cy="3018768"/>
              <a:chOff x="0" y="0"/>
              <a:chExt cx="45150" cy="665397"/>
            </a:xfrm>
          </p:grpSpPr>
          <p:sp>
            <p:nvSpPr>
              <p:cNvPr id="73" name="Freeform 73"/>
              <p:cNvSpPr/>
              <p:nvPr/>
            </p:nvSpPr>
            <p:spPr>
              <a:xfrm>
                <a:off x="0" y="0"/>
                <a:ext cx="45150" cy="665397"/>
              </a:xfrm>
              <a:custGeom>
                <a:avLst/>
                <a:gdLst/>
                <a:ahLst/>
                <a:cxnLst/>
                <a:rect l="l" t="t" r="r" b="b"/>
                <a:pathLst>
                  <a:path w="45150" h="665397">
                    <a:moveTo>
                      <a:pt x="45150" y="22575"/>
                    </a:moveTo>
                    <a:lnTo>
                      <a:pt x="45150" y="642822"/>
                    </a:lnTo>
                    <a:cubicBezTo>
                      <a:pt x="45150" y="648809"/>
                      <a:pt x="42772" y="654551"/>
                      <a:pt x="38538" y="658785"/>
                    </a:cubicBezTo>
                    <a:cubicBezTo>
                      <a:pt x="34304" y="663019"/>
                      <a:pt x="28562" y="665397"/>
                      <a:pt x="22575" y="665397"/>
                    </a:cubicBezTo>
                    <a:lnTo>
                      <a:pt x="22575" y="665397"/>
                    </a:lnTo>
                    <a:cubicBezTo>
                      <a:pt x="16588" y="665397"/>
                      <a:pt x="10846" y="663019"/>
                      <a:pt x="6612" y="658785"/>
                    </a:cubicBezTo>
                    <a:cubicBezTo>
                      <a:pt x="2378" y="654551"/>
                      <a:pt x="0" y="648809"/>
                      <a:pt x="0" y="642822"/>
                    </a:cubicBezTo>
                    <a:lnTo>
                      <a:pt x="0" y="22575"/>
                    </a:lnTo>
                    <a:cubicBezTo>
                      <a:pt x="0" y="16588"/>
                      <a:pt x="2378" y="10846"/>
                      <a:pt x="6612" y="6612"/>
                    </a:cubicBezTo>
                    <a:cubicBezTo>
                      <a:pt x="10846" y="2378"/>
                      <a:pt x="16588" y="0"/>
                      <a:pt x="22575" y="0"/>
                    </a:cubicBezTo>
                    <a:lnTo>
                      <a:pt x="22575" y="0"/>
                    </a:lnTo>
                    <a:cubicBezTo>
                      <a:pt x="28562" y="0"/>
                      <a:pt x="34304" y="2378"/>
                      <a:pt x="38538" y="6612"/>
                    </a:cubicBezTo>
                    <a:cubicBezTo>
                      <a:pt x="42772" y="10846"/>
                      <a:pt x="45150" y="16588"/>
                      <a:pt x="45150" y="22575"/>
                    </a:cubicBezTo>
                    <a:close/>
                  </a:path>
                </a:pathLst>
              </a:custGeom>
              <a:solidFill>
                <a:srgbClr val="599F3B"/>
              </a:solidFill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74" name="TextBox 74"/>
              <p:cNvSpPr txBox="1"/>
              <p:nvPr/>
            </p:nvSpPr>
            <p:spPr>
              <a:xfrm>
                <a:off x="0" y="-38100"/>
                <a:ext cx="45150" cy="7034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75" name="Group 75"/>
            <p:cNvGrpSpPr/>
            <p:nvPr/>
          </p:nvGrpSpPr>
          <p:grpSpPr>
            <a:xfrm rot="-5400000">
              <a:off x="4671472" y="4385916"/>
              <a:ext cx="299026" cy="196467"/>
              <a:chOff x="0" y="0"/>
              <a:chExt cx="406400" cy="267014"/>
            </a:xfrm>
          </p:grpSpPr>
          <p:sp>
            <p:nvSpPr>
              <p:cNvPr id="76" name="Freeform 76"/>
              <p:cNvSpPr/>
              <p:nvPr/>
            </p:nvSpPr>
            <p:spPr>
              <a:xfrm>
                <a:off x="0" y="0"/>
                <a:ext cx="406400" cy="267014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267014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133507"/>
                    </a:lnTo>
                    <a:lnTo>
                      <a:pt x="203200" y="267014"/>
                    </a:lnTo>
                    <a:lnTo>
                      <a:pt x="0" y="267014"/>
                    </a:lnTo>
                    <a:lnTo>
                      <a:pt x="203200" y="133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B458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77" name="TextBox 77"/>
              <p:cNvSpPr txBox="1"/>
              <p:nvPr/>
            </p:nvSpPr>
            <p:spPr>
              <a:xfrm>
                <a:off x="177800" y="-38100"/>
                <a:ext cx="152400" cy="305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78" name="Group 78"/>
            <p:cNvGrpSpPr/>
            <p:nvPr/>
          </p:nvGrpSpPr>
          <p:grpSpPr>
            <a:xfrm rot="-5400000">
              <a:off x="4671472" y="4086890"/>
              <a:ext cx="299026" cy="196467"/>
              <a:chOff x="0" y="0"/>
              <a:chExt cx="406400" cy="267014"/>
            </a:xfrm>
          </p:grpSpPr>
          <p:sp>
            <p:nvSpPr>
              <p:cNvPr id="79" name="Freeform 79"/>
              <p:cNvSpPr/>
              <p:nvPr/>
            </p:nvSpPr>
            <p:spPr>
              <a:xfrm>
                <a:off x="0" y="0"/>
                <a:ext cx="406400" cy="267014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267014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133507"/>
                    </a:lnTo>
                    <a:lnTo>
                      <a:pt x="203200" y="267014"/>
                    </a:lnTo>
                    <a:lnTo>
                      <a:pt x="0" y="267014"/>
                    </a:lnTo>
                    <a:lnTo>
                      <a:pt x="203200" y="133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B458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80" name="TextBox 80"/>
              <p:cNvSpPr txBox="1"/>
              <p:nvPr/>
            </p:nvSpPr>
            <p:spPr>
              <a:xfrm>
                <a:off x="177800" y="-38100"/>
                <a:ext cx="152400" cy="305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81" name="Group 81"/>
            <p:cNvGrpSpPr/>
            <p:nvPr/>
          </p:nvGrpSpPr>
          <p:grpSpPr>
            <a:xfrm rot="-5400000">
              <a:off x="4671472" y="3781146"/>
              <a:ext cx="299026" cy="196467"/>
              <a:chOff x="0" y="0"/>
              <a:chExt cx="406400" cy="267014"/>
            </a:xfrm>
          </p:grpSpPr>
          <p:sp>
            <p:nvSpPr>
              <p:cNvPr id="82" name="Freeform 82"/>
              <p:cNvSpPr/>
              <p:nvPr/>
            </p:nvSpPr>
            <p:spPr>
              <a:xfrm>
                <a:off x="0" y="0"/>
                <a:ext cx="406400" cy="267014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267014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133507"/>
                    </a:lnTo>
                    <a:lnTo>
                      <a:pt x="203200" y="267014"/>
                    </a:lnTo>
                    <a:lnTo>
                      <a:pt x="0" y="267014"/>
                    </a:lnTo>
                    <a:lnTo>
                      <a:pt x="203200" y="133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B458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83" name="TextBox 83"/>
              <p:cNvSpPr txBox="1"/>
              <p:nvPr/>
            </p:nvSpPr>
            <p:spPr>
              <a:xfrm>
                <a:off x="177800" y="-38100"/>
                <a:ext cx="152400" cy="305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84" name="Group 84"/>
            <p:cNvGrpSpPr/>
            <p:nvPr/>
          </p:nvGrpSpPr>
          <p:grpSpPr>
            <a:xfrm rot="-5400000">
              <a:off x="4671472" y="3482120"/>
              <a:ext cx="299026" cy="196467"/>
              <a:chOff x="0" y="0"/>
              <a:chExt cx="406400" cy="267014"/>
            </a:xfrm>
          </p:grpSpPr>
          <p:sp>
            <p:nvSpPr>
              <p:cNvPr id="85" name="Freeform 85"/>
              <p:cNvSpPr/>
              <p:nvPr/>
            </p:nvSpPr>
            <p:spPr>
              <a:xfrm>
                <a:off x="0" y="0"/>
                <a:ext cx="406400" cy="267014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267014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133507"/>
                    </a:lnTo>
                    <a:lnTo>
                      <a:pt x="203200" y="267014"/>
                    </a:lnTo>
                    <a:lnTo>
                      <a:pt x="0" y="267014"/>
                    </a:lnTo>
                    <a:lnTo>
                      <a:pt x="203200" y="133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B458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86" name="TextBox 86"/>
              <p:cNvSpPr txBox="1"/>
              <p:nvPr/>
            </p:nvSpPr>
            <p:spPr>
              <a:xfrm>
                <a:off x="177800" y="-38100"/>
                <a:ext cx="152400" cy="305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87" name="Group 87"/>
            <p:cNvGrpSpPr/>
            <p:nvPr/>
          </p:nvGrpSpPr>
          <p:grpSpPr>
            <a:xfrm rot="-5400000">
              <a:off x="4671472" y="3183093"/>
              <a:ext cx="299026" cy="196467"/>
              <a:chOff x="0" y="0"/>
              <a:chExt cx="406400" cy="267014"/>
            </a:xfrm>
          </p:grpSpPr>
          <p:sp>
            <p:nvSpPr>
              <p:cNvPr id="88" name="Freeform 88"/>
              <p:cNvSpPr/>
              <p:nvPr/>
            </p:nvSpPr>
            <p:spPr>
              <a:xfrm>
                <a:off x="0" y="0"/>
                <a:ext cx="406400" cy="267014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267014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133507"/>
                    </a:lnTo>
                    <a:lnTo>
                      <a:pt x="203200" y="267014"/>
                    </a:lnTo>
                    <a:lnTo>
                      <a:pt x="0" y="267014"/>
                    </a:lnTo>
                    <a:lnTo>
                      <a:pt x="203200" y="133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B458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89" name="TextBox 89"/>
              <p:cNvSpPr txBox="1"/>
              <p:nvPr/>
            </p:nvSpPr>
            <p:spPr>
              <a:xfrm>
                <a:off x="177800" y="-38100"/>
                <a:ext cx="152400" cy="305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0" name="Group 90"/>
            <p:cNvGrpSpPr/>
            <p:nvPr/>
          </p:nvGrpSpPr>
          <p:grpSpPr>
            <a:xfrm rot="-5400000">
              <a:off x="4671472" y="2884067"/>
              <a:ext cx="299026" cy="196467"/>
              <a:chOff x="0" y="0"/>
              <a:chExt cx="406400" cy="267014"/>
            </a:xfrm>
          </p:grpSpPr>
          <p:sp>
            <p:nvSpPr>
              <p:cNvPr id="91" name="Freeform 91"/>
              <p:cNvSpPr/>
              <p:nvPr/>
            </p:nvSpPr>
            <p:spPr>
              <a:xfrm>
                <a:off x="0" y="0"/>
                <a:ext cx="406400" cy="267014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267014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133507"/>
                    </a:lnTo>
                    <a:lnTo>
                      <a:pt x="203200" y="267014"/>
                    </a:lnTo>
                    <a:lnTo>
                      <a:pt x="0" y="267014"/>
                    </a:lnTo>
                    <a:lnTo>
                      <a:pt x="203200" y="133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B458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92" name="TextBox 92"/>
              <p:cNvSpPr txBox="1"/>
              <p:nvPr/>
            </p:nvSpPr>
            <p:spPr>
              <a:xfrm>
                <a:off x="177800" y="-38100"/>
                <a:ext cx="152400" cy="305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3" name="Group 93"/>
            <p:cNvGrpSpPr/>
            <p:nvPr/>
          </p:nvGrpSpPr>
          <p:grpSpPr>
            <a:xfrm rot="-5400000">
              <a:off x="4671472" y="2587068"/>
              <a:ext cx="299026" cy="196467"/>
              <a:chOff x="0" y="0"/>
              <a:chExt cx="406400" cy="267014"/>
            </a:xfrm>
          </p:grpSpPr>
          <p:sp>
            <p:nvSpPr>
              <p:cNvPr id="94" name="Freeform 94"/>
              <p:cNvSpPr/>
              <p:nvPr/>
            </p:nvSpPr>
            <p:spPr>
              <a:xfrm>
                <a:off x="0" y="0"/>
                <a:ext cx="406400" cy="267014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267014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133507"/>
                    </a:lnTo>
                    <a:lnTo>
                      <a:pt x="203200" y="267014"/>
                    </a:lnTo>
                    <a:lnTo>
                      <a:pt x="0" y="267014"/>
                    </a:lnTo>
                    <a:lnTo>
                      <a:pt x="203200" y="133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B458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95" name="TextBox 95"/>
              <p:cNvSpPr txBox="1"/>
              <p:nvPr/>
            </p:nvSpPr>
            <p:spPr>
              <a:xfrm>
                <a:off x="177800" y="-38100"/>
                <a:ext cx="152400" cy="305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6" name="Group 96"/>
            <p:cNvGrpSpPr/>
            <p:nvPr/>
          </p:nvGrpSpPr>
          <p:grpSpPr>
            <a:xfrm rot="-5400000">
              <a:off x="4671472" y="2288041"/>
              <a:ext cx="299026" cy="196467"/>
              <a:chOff x="0" y="0"/>
              <a:chExt cx="406400" cy="267014"/>
            </a:xfrm>
          </p:grpSpPr>
          <p:sp>
            <p:nvSpPr>
              <p:cNvPr id="97" name="Freeform 97"/>
              <p:cNvSpPr/>
              <p:nvPr/>
            </p:nvSpPr>
            <p:spPr>
              <a:xfrm>
                <a:off x="0" y="0"/>
                <a:ext cx="406400" cy="267014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267014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133507"/>
                    </a:lnTo>
                    <a:lnTo>
                      <a:pt x="203200" y="267014"/>
                    </a:lnTo>
                    <a:lnTo>
                      <a:pt x="0" y="267014"/>
                    </a:lnTo>
                    <a:lnTo>
                      <a:pt x="203200" y="133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B458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98" name="TextBox 98"/>
              <p:cNvSpPr txBox="1"/>
              <p:nvPr/>
            </p:nvSpPr>
            <p:spPr>
              <a:xfrm>
                <a:off x="177800" y="-38100"/>
                <a:ext cx="152400" cy="305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9" name="Group 99"/>
            <p:cNvGrpSpPr/>
            <p:nvPr/>
          </p:nvGrpSpPr>
          <p:grpSpPr>
            <a:xfrm rot="-5400000">
              <a:off x="4671472" y="1994405"/>
              <a:ext cx="299026" cy="196467"/>
              <a:chOff x="0" y="0"/>
              <a:chExt cx="406400" cy="267014"/>
            </a:xfrm>
          </p:grpSpPr>
          <p:sp>
            <p:nvSpPr>
              <p:cNvPr id="100" name="Freeform 100"/>
              <p:cNvSpPr/>
              <p:nvPr/>
            </p:nvSpPr>
            <p:spPr>
              <a:xfrm>
                <a:off x="0" y="0"/>
                <a:ext cx="406400" cy="267014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267014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133507"/>
                    </a:lnTo>
                    <a:lnTo>
                      <a:pt x="203200" y="267014"/>
                    </a:lnTo>
                    <a:lnTo>
                      <a:pt x="0" y="267014"/>
                    </a:lnTo>
                    <a:lnTo>
                      <a:pt x="203200" y="133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B458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101" name="TextBox 101"/>
              <p:cNvSpPr txBox="1"/>
              <p:nvPr/>
            </p:nvSpPr>
            <p:spPr>
              <a:xfrm>
                <a:off x="177800" y="-38100"/>
                <a:ext cx="152400" cy="305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02" name="Group 102"/>
            <p:cNvGrpSpPr/>
            <p:nvPr/>
          </p:nvGrpSpPr>
          <p:grpSpPr>
            <a:xfrm>
              <a:off x="4739366" y="4628273"/>
              <a:ext cx="163238" cy="119275"/>
              <a:chOff x="0" y="0"/>
              <a:chExt cx="832399" cy="608221"/>
            </a:xfrm>
          </p:grpSpPr>
          <p:sp>
            <p:nvSpPr>
              <p:cNvPr id="103" name="Freeform 103"/>
              <p:cNvSpPr/>
              <p:nvPr/>
            </p:nvSpPr>
            <p:spPr>
              <a:xfrm>
                <a:off x="0" y="0"/>
                <a:ext cx="832399" cy="608221"/>
              </a:xfrm>
              <a:custGeom>
                <a:avLst/>
                <a:gdLst/>
                <a:ahLst/>
                <a:cxnLst/>
                <a:rect l="l" t="t" r="r" b="b"/>
                <a:pathLst>
                  <a:path w="832399" h="608221">
                    <a:moveTo>
                      <a:pt x="416199" y="0"/>
                    </a:moveTo>
                    <a:lnTo>
                      <a:pt x="832399" y="608221"/>
                    </a:lnTo>
                    <a:lnTo>
                      <a:pt x="0" y="608221"/>
                    </a:lnTo>
                    <a:lnTo>
                      <a:pt x="416199" y="0"/>
                    </a:lnTo>
                    <a:close/>
                  </a:path>
                </a:pathLst>
              </a:custGeom>
              <a:solidFill>
                <a:srgbClr val="74B458"/>
              </a:solidFill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104" name="TextBox 104"/>
              <p:cNvSpPr txBox="1"/>
              <p:nvPr/>
            </p:nvSpPr>
            <p:spPr>
              <a:xfrm>
                <a:off x="130062" y="244288"/>
                <a:ext cx="572274" cy="3204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05" name="Group 105"/>
            <p:cNvGrpSpPr/>
            <p:nvPr/>
          </p:nvGrpSpPr>
          <p:grpSpPr>
            <a:xfrm>
              <a:off x="4734986" y="4714853"/>
              <a:ext cx="171997" cy="107394"/>
              <a:chOff x="0" y="0"/>
              <a:chExt cx="872237" cy="544622"/>
            </a:xfrm>
          </p:grpSpPr>
          <p:sp>
            <p:nvSpPr>
              <p:cNvPr id="106" name="Freeform 106"/>
              <p:cNvSpPr/>
              <p:nvPr/>
            </p:nvSpPr>
            <p:spPr>
              <a:xfrm>
                <a:off x="0" y="0"/>
                <a:ext cx="872237" cy="544622"/>
              </a:xfrm>
              <a:custGeom>
                <a:avLst/>
                <a:gdLst/>
                <a:ahLst/>
                <a:cxnLst/>
                <a:rect l="l" t="t" r="r" b="b"/>
                <a:pathLst>
                  <a:path w="872237" h="544622">
                    <a:moveTo>
                      <a:pt x="436119" y="0"/>
                    </a:moveTo>
                    <a:cubicBezTo>
                      <a:pt x="195257" y="0"/>
                      <a:pt x="0" y="121918"/>
                      <a:pt x="0" y="272311"/>
                    </a:cubicBezTo>
                    <a:cubicBezTo>
                      <a:pt x="0" y="422704"/>
                      <a:pt x="195257" y="544622"/>
                      <a:pt x="436119" y="544622"/>
                    </a:cubicBezTo>
                    <a:cubicBezTo>
                      <a:pt x="676980" y="544622"/>
                      <a:pt x="872237" y="422704"/>
                      <a:pt x="872237" y="272311"/>
                    </a:cubicBezTo>
                    <a:cubicBezTo>
                      <a:pt x="872237" y="121918"/>
                      <a:pt x="676980" y="0"/>
                      <a:pt x="436119" y="0"/>
                    </a:cubicBezTo>
                    <a:close/>
                  </a:path>
                </a:pathLst>
              </a:custGeom>
              <a:solidFill>
                <a:srgbClr val="74B458"/>
              </a:solidFill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107" name="TextBox 107"/>
              <p:cNvSpPr txBox="1"/>
              <p:nvPr/>
            </p:nvSpPr>
            <p:spPr>
              <a:xfrm>
                <a:off x="81772" y="12958"/>
                <a:ext cx="708693" cy="48060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08" name="Group 108"/>
            <p:cNvGrpSpPr/>
            <p:nvPr/>
          </p:nvGrpSpPr>
          <p:grpSpPr>
            <a:xfrm>
              <a:off x="4718567" y="1121335"/>
              <a:ext cx="204836" cy="682144"/>
              <a:chOff x="0" y="0"/>
              <a:chExt cx="45150" cy="150358"/>
            </a:xfrm>
          </p:grpSpPr>
          <p:sp>
            <p:nvSpPr>
              <p:cNvPr id="109" name="Freeform 109"/>
              <p:cNvSpPr/>
              <p:nvPr/>
            </p:nvSpPr>
            <p:spPr>
              <a:xfrm>
                <a:off x="0" y="0"/>
                <a:ext cx="45150" cy="150358"/>
              </a:xfrm>
              <a:custGeom>
                <a:avLst/>
                <a:gdLst/>
                <a:ahLst/>
                <a:cxnLst/>
                <a:rect l="l" t="t" r="r" b="b"/>
                <a:pathLst>
                  <a:path w="45150" h="150358">
                    <a:moveTo>
                      <a:pt x="45150" y="22575"/>
                    </a:moveTo>
                    <a:lnTo>
                      <a:pt x="45150" y="127783"/>
                    </a:lnTo>
                    <a:cubicBezTo>
                      <a:pt x="45150" y="133770"/>
                      <a:pt x="42772" y="139513"/>
                      <a:pt x="38538" y="143746"/>
                    </a:cubicBezTo>
                    <a:cubicBezTo>
                      <a:pt x="34304" y="147980"/>
                      <a:pt x="28562" y="150358"/>
                      <a:pt x="22575" y="150358"/>
                    </a:cubicBezTo>
                    <a:lnTo>
                      <a:pt x="22575" y="150358"/>
                    </a:lnTo>
                    <a:cubicBezTo>
                      <a:pt x="16588" y="150358"/>
                      <a:pt x="10846" y="147980"/>
                      <a:pt x="6612" y="143746"/>
                    </a:cubicBezTo>
                    <a:cubicBezTo>
                      <a:pt x="2378" y="139513"/>
                      <a:pt x="0" y="133770"/>
                      <a:pt x="0" y="127783"/>
                    </a:cubicBezTo>
                    <a:lnTo>
                      <a:pt x="0" y="22575"/>
                    </a:lnTo>
                    <a:cubicBezTo>
                      <a:pt x="0" y="16588"/>
                      <a:pt x="2378" y="10846"/>
                      <a:pt x="6612" y="6612"/>
                    </a:cubicBezTo>
                    <a:cubicBezTo>
                      <a:pt x="10846" y="2378"/>
                      <a:pt x="16588" y="0"/>
                      <a:pt x="22575" y="0"/>
                    </a:cubicBezTo>
                    <a:lnTo>
                      <a:pt x="22575" y="0"/>
                    </a:lnTo>
                    <a:cubicBezTo>
                      <a:pt x="28562" y="0"/>
                      <a:pt x="34304" y="2378"/>
                      <a:pt x="38538" y="6612"/>
                    </a:cubicBezTo>
                    <a:cubicBezTo>
                      <a:pt x="42772" y="10846"/>
                      <a:pt x="45150" y="16588"/>
                      <a:pt x="45150" y="22575"/>
                    </a:cubicBezTo>
                    <a:close/>
                  </a:path>
                </a:pathLst>
              </a:custGeom>
              <a:solidFill>
                <a:srgbClr val="B13630"/>
              </a:solidFill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110" name="TextBox 110"/>
              <p:cNvSpPr txBox="1"/>
              <p:nvPr/>
            </p:nvSpPr>
            <p:spPr>
              <a:xfrm>
                <a:off x="0" y="-38100"/>
                <a:ext cx="45150" cy="1884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11" name="Group 111"/>
            <p:cNvGrpSpPr/>
            <p:nvPr/>
          </p:nvGrpSpPr>
          <p:grpSpPr>
            <a:xfrm rot="5400000">
              <a:off x="4671472" y="1499491"/>
              <a:ext cx="299026" cy="196467"/>
              <a:chOff x="0" y="0"/>
              <a:chExt cx="406400" cy="267014"/>
            </a:xfrm>
          </p:grpSpPr>
          <p:sp>
            <p:nvSpPr>
              <p:cNvPr id="112" name="Freeform 112"/>
              <p:cNvSpPr/>
              <p:nvPr/>
            </p:nvSpPr>
            <p:spPr>
              <a:xfrm>
                <a:off x="0" y="0"/>
                <a:ext cx="406400" cy="267014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267014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133507"/>
                    </a:lnTo>
                    <a:lnTo>
                      <a:pt x="203200" y="267014"/>
                    </a:lnTo>
                    <a:lnTo>
                      <a:pt x="0" y="267014"/>
                    </a:lnTo>
                    <a:lnTo>
                      <a:pt x="203200" y="133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605A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113" name="TextBox 113"/>
              <p:cNvSpPr txBox="1"/>
              <p:nvPr/>
            </p:nvSpPr>
            <p:spPr>
              <a:xfrm>
                <a:off x="177800" y="-38100"/>
                <a:ext cx="152400" cy="305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14" name="Group 114"/>
            <p:cNvGrpSpPr/>
            <p:nvPr/>
          </p:nvGrpSpPr>
          <p:grpSpPr>
            <a:xfrm rot="5400000">
              <a:off x="4671472" y="1242742"/>
              <a:ext cx="299026" cy="196467"/>
              <a:chOff x="0" y="0"/>
              <a:chExt cx="406400" cy="267014"/>
            </a:xfrm>
          </p:grpSpPr>
          <p:sp>
            <p:nvSpPr>
              <p:cNvPr id="115" name="Freeform 115"/>
              <p:cNvSpPr/>
              <p:nvPr/>
            </p:nvSpPr>
            <p:spPr>
              <a:xfrm>
                <a:off x="0" y="0"/>
                <a:ext cx="406400" cy="267014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267014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133507"/>
                    </a:lnTo>
                    <a:lnTo>
                      <a:pt x="203200" y="267014"/>
                    </a:lnTo>
                    <a:lnTo>
                      <a:pt x="0" y="267014"/>
                    </a:lnTo>
                    <a:lnTo>
                      <a:pt x="203200" y="133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605A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116" name="TextBox 116"/>
              <p:cNvSpPr txBox="1"/>
              <p:nvPr/>
            </p:nvSpPr>
            <p:spPr>
              <a:xfrm>
                <a:off x="177800" y="-38100"/>
                <a:ext cx="152400" cy="305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17" name="Group 117"/>
            <p:cNvGrpSpPr/>
            <p:nvPr/>
          </p:nvGrpSpPr>
          <p:grpSpPr>
            <a:xfrm rot="-5400000">
              <a:off x="7247754" y="4294155"/>
              <a:ext cx="299026" cy="196467"/>
              <a:chOff x="0" y="0"/>
              <a:chExt cx="406400" cy="267014"/>
            </a:xfrm>
          </p:grpSpPr>
          <p:sp>
            <p:nvSpPr>
              <p:cNvPr id="118" name="Freeform 118"/>
              <p:cNvSpPr/>
              <p:nvPr/>
            </p:nvSpPr>
            <p:spPr>
              <a:xfrm>
                <a:off x="0" y="0"/>
                <a:ext cx="406400" cy="267014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267014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133507"/>
                    </a:lnTo>
                    <a:lnTo>
                      <a:pt x="203200" y="267014"/>
                    </a:lnTo>
                    <a:lnTo>
                      <a:pt x="0" y="267014"/>
                    </a:lnTo>
                    <a:lnTo>
                      <a:pt x="203200" y="133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B458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119" name="TextBox 119"/>
              <p:cNvSpPr txBox="1"/>
              <p:nvPr/>
            </p:nvSpPr>
            <p:spPr>
              <a:xfrm>
                <a:off x="177800" y="-38100"/>
                <a:ext cx="152400" cy="305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0" name="Group 120"/>
            <p:cNvGrpSpPr/>
            <p:nvPr/>
          </p:nvGrpSpPr>
          <p:grpSpPr>
            <a:xfrm rot="-5400000">
              <a:off x="7247754" y="3982894"/>
              <a:ext cx="299026" cy="196467"/>
              <a:chOff x="0" y="0"/>
              <a:chExt cx="406400" cy="267014"/>
            </a:xfrm>
          </p:grpSpPr>
          <p:sp>
            <p:nvSpPr>
              <p:cNvPr id="121" name="Freeform 121"/>
              <p:cNvSpPr/>
              <p:nvPr/>
            </p:nvSpPr>
            <p:spPr>
              <a:xfrm>
                <a:off x="0" y="0"/>
                <a:ext cx="406400" cy="267014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267014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133507"/>
                    </a:lnTo>
                    <a:lnTo>
                      <a:pt x="203200" y="267014"/>
                    </a:lnTo>
                    <a:lnTo>
                      <a:pt x="0" y="267014"/>
                    </a:lnTo>
                    <a:lnTo>
                      <a:pt x="203200" y="133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B458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122" name="TextBox 122"/>
              <p:cNvSpPr txBox="1"/>
              <p:nvPr/>
            </p:nvSpPr>
            <p:spPr>
              <a:xfrm>
                <a:off x="177800" y="-38100"/>
                <a:ext cx="152400" cy="305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3" name="Group 123"/>
            <p:cNvGrpSpPr/>
            <p:nvPr/>
          </p:nvGrpSpPr>
          <p:grpSpPr>
            <a:xfrm rot="-5400000">
              <a:off x="7247754" y="3677150"/>
              <a:ext cx="299026" cy="196467"/>
              <a:chOff x="0" y="0"/>
              <a:chExt cx="406400" cy="267014"/>
            </a:xfrm>
          </p:grpSpPr>
          <p:sp>
            <p:nvSpPr>
              <p:cNvPr id="124" name="Freeform 124"/>
              <p:cNvSpPr/>
              <p:nvPr/>
            </p:nvSpPr>
            <p:spPr>
              <a:xfrm>
                <a:off x="0" y="0"/>
                <a:ext cx="406400" cy="267014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267014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133507"/>
                    </a:lnTo>
                    <a:lnTo>
                      <a:pt x="203200" y="267014"/>
                    </a:lnTo>
                    <a:lnTo>
                      <a:pt x="0" y="267014"/>
                    </a:lnTo>
                    <a:lnTo>
                      <a:pt x="203200" y="133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B458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125" name="TextBox 125"/>
              <p:cNvSpPr txBox="1"/>
              <p:nvPr/>
            </p:nvSpPr>
            <p:spPr>
              <a:xfrm>
                <a:off x="177800" y="-38100"/>
                <a:ext cx="152400" cy="305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6" name="Group 126"/>
            <p:cNvGrpSpPr/>
            <p:nvPr/>
          </p:nvGrpSpPr>
          <p:grpSpPr>
            <a:xfrm rot="-5400000">
              <a:off x="7247754" y="3378123"/>
              <a:ext cx="299026" cy="196467"/>
              <a:chOff x="0" y="0"/>
              <a:chExt cx="406400" cy="267014"/>
            </a:xfrm>
          </p:grpSpPr>
          <p:sp>
            <p:nvSpPr>
              <p:cNvPr id="127" name="Freeform 127"/>
              <p:cNvSpPr/>
              <p:nvPr/>
            </p:nvSpPr>
            <p:spPr>
              <a:xfrm>
                <a:off x="0" y="0"/>
                <a:ext cx="406400" cy="267014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267014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133507"/>
                    </a:lnTo>
                    <a:lnTo>
                      <a:pt x="203200" y="267014"/>
                    </a:lnTo>
                    <a:lnTo>
                      <a:pt x="0" y="267014"/>
                    </a:lnTo>
                    <a:lnTo>
                      <a:pt x="203200" y="133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B458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128" name="TextBox 128"/>
              <p:cNvSpPr txBox="1"/>
              <p:nvPr/>
            </p:nvSpPr>
            <p:spPr>
              <a:xfrm>
                <a:off x="177800" y="-38100"/>
                <a:ext cx="152400" cy="305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9" name="Group 129"/>
            <p:cNvGrpSpPr/>
            <p:nvPr/>
          </p:nvGrpSpPr>
          <p:grpSpPr>
            <a:xfrm rot="-5400000">
              <a:off x="7247754" y="3079097"/>
              <a:ext cx="299026" cy="196467"/>
              <a:chOff x="0" y="0"/>
              <a:chExt cx="406400" cy="267014"/>
            </a:xfrm>
          </p:grpSpPr>
          <p:sp>
            <p:nvSpPr>
              <p:cNvPr id="130" name="Freeform 130"/>
              <p:cNvSpPr/>
              <p:nvPr/>
            </p:nvSpPr>
            <p:spPr>
              <a:xfrm>
                <a:off x="0" y="0"/>
                <a:ext cx="406400" cy="267014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267014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133507"/>
                    </a:lnTo>
                    <a:lnTo>
                      <a:pt x="203200" y="267014"/>
                    </a:lnTo>
                    <a:lnTo>
                      <a:pt x="0" y="267014"/>
                    </a:lnTo>
                    <a:lnTo>
                      <a:pt x="203200" y="133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B458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131" name="TextBox 131"/>
              <p:cNvSpPr txBox="1"/>
              <p:nvPr/>
            </p:nvSpPr>
            <p:spPr>
              <a:xfrm>
                <a:off x="177800" y="-38100"/>
                <a:ext cx="152400" cy="305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32" name="Group 132"/>
            <p:cNvGrpSpPr/>
            <p:nvPr/>
          </p:nvGrpSpPr>
          <p:grpSpPr>
            <a:xfrm rot="-5400000">
              <a:off x="7247754" y="2780071"/>
              <a:ext cx="299026" cy="196467"/>
              <a:chOff x="0" y="0"/>
              <a:chExt cx="406400" cy="267014"/>
            </a:xfrm>
          </p:grpSpPr>
          <p:sp>
            <p:nvSpPr>
              <p:cNvPr id="133" name="Freeform 133"/>
              <p:cNvSpPr/>
              <p:nvPr/>
            </p:nvSpPr>
            <p:spPr>
              <a:xfrm>
                <a:off x="0" y="0"/>
                <a:ext cx="406400" cy="267014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267014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133507"/>
                    </a:lnTo>
                    <a:lnTo>
                      <a:pt x="203200" y="267014"/>
                    </a:lnTo>
                    <a:lnTo>
                      <a:pt x="0" y="267014"/>
                    </a:lnTo>
                    <a:lnTo>
                      <a:pt x="203200" y="133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B458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134" name="TextBox 134"/>
              <p:cNvSpPr txBox="1"/>
              <p:nvPr/>
            </p:nvSpPr>
            <p:spPr>
              <a:xfrm>
                <a:off x="177800" y="-38100"/>
                <a:ext cx="152400" cy="305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35" name="Group 135"/>
            <p:cNvGrpSpPr/>
            <p:nvPr/>
          </p:nvGrpSpPr>
          <p:grpSpPr>
            <a:xfrm rot="-5400000">
              <a:off x="7247754" y="2483071"/>
              <a:ext cx="299026" cy="196467"/>
              <a:chOff x="0" y="0"/>
              <a:chExt cx="406400" cy="267014"/>
            </a:xfrm>
          </p:grpSpPr>
          <p:sp>
            <p:nvSpPr>
              <p:cNvPr id="136" name="Freeform 136"/>
              <p:cNvSpPr/>
              <p:nvPr/>
            </p:nvSpPr>
            <p:spPr>
              <a:xfrm>
                <a:off x="0" y="0"/>
                <a:ext cx="406400" cy="267014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267014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133507"/>
                    </a:lnTo>
                    <a:lnTo>
                      <a:pt x="203200" y="267014"/>
                    </a:lnTo>
                    <a:lnTo>
                      <a:pt x="0" y="267014"/>
                    </a:lnTo>
                    <a:lnTo>
                      <a:pt x="203200" y="133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B458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137" name="TextBox 137"/>
              <p:cNvSpPr txBox="1"/>
              <p:nvPr/>
            </p:nvSpPr>
            <p:spPr>
              <a:xfrm>
                <a:off x="177800" y="-38100"/>
                <a:ext cx="152400" cy="305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38" name="Group 138"/>
            <p:cNvGrpSpPr/>
            <p:nvPr/>
          </p:nvGrpSpPr>
          <p:grpSpPr>
            <a:xfrm rot="-5400000">
              <a:off x="7247754" y="2184045"/>
              <a:ext cx="299026" cy="196467"/>
              <a:chOff x="0" y="0"/>
              <a:chExt cx="406400" cy="267014"/>
            </a:xfrm>
          </p:grpSpPr>
          <p:sp>
            <p:nvSpPr>
              <p:cNvPr id="139" name="Freeform 139"/>
              <p:cNvSpPr/>
              <p:nvPr/>
            </p:nvSpPr>
            <p:spPr>
              <a:xfrm>
                <a:off x="0" y="0"/>
                <a:ext cx="406400" cy="267014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267014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133507"/>
                    </a:lnTo>
                    <a:lnTo>
                      <a:pt x="203200" y="267014"/>
                    </a:lnTo>
                    <a:lnTo>
                      <a:pt x="0" y="267014"/>
                    </a:lnTo>
                    <a:lnTo>
                      <a:pt x="203200" y="133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B458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140" name="TextBox 140"/>
              <p:cNvSpPr txBox="1"/>
              <p:nvPr/>
            </p:nvSpPr>
            <p:spPr>
              <a:xfrm>
                <a:off x="177800" y="-38100"/>
                <a:ext cx="152400" cy="305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41" name="Group 141"/>
            <p:cNvGrpSpPr/>
            <p:nvPr/>
          </p:nvGrpSpPr>
          <p:grpSpPr>
            <a:xfrm>
              <a:off x="9890635" y="6837464"/>
              <a:ext cx="163238" cy="119275"/>
              <a:chOff x="0" y="0"/>
              <a:chExt cx="832399" cy="608221"/>
            </a:xfrm>
          </p:grpSpPr>
          <p:sp>
            <p:nvSpPr>
              <p:cNvPr id="142" name="Freeform 142"/>
              <p:cNvSpPr/>
              <p:nvPr/>
            </p:nvSpPr>
            <p:spPr>
              <a:xfrm>
                <a:off x="0" y="0"/>
                <a:ext cx="832399" cy="608221"/>
              </a:xfrm>
              <a:custGeom>
                <a:avLst/>
                <a:gdLst/>
                <a:ahLst/>
                <a:cxnLst/>
                <a:rect l="l" t="t" r="r" b="b"/>
                <a:pathLst>
                  <a:path w="832399" h="608221">
                    <a:moveTo>
                      <a:pt x="416199" y="0"/>
                    </a:moveTo>
                    <a:lnTo>
                      <a:pt x="832399" y="608221"/>
                    </a:lnTo>
                    <a:lnTo>
                      <a:pt x="0" y="608221"/>
                    </a:lnTo>
                    <a:lnTo>
                      <a:pt x="416199" y="0"/>
                    </a:lnTo>
                    <a:close/>
                  </a:path>
                </a:pathLst>
              </a:custGeom>
              <a:solidFill>
                <a:srgbClr val="74B458"/>
              </a:solidFill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143" name="TextBox 143"/>
              <p:cNvSpPr txBox="1"/>
              <p:nvPr/>
            </p:nvSpPr>
            <p:spPr>
              <a:xfrm>
                <a:off x="130062" y="244288"/>
                <a:ext cx="572274" cy="3204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44" name="Group 144"/>
            <p:cNvGrpSpPr/>
            <p:nvPr/>
          </p:nvGrpSpPr>
          <p:grpSpPr>
            <a:xfrm>
              <a:off x="9886256" y="6924045"/>
              <a:ext cx="171997" cy="107394"/>
              <a:chOff x="0" y="0"/>
              <a:chExt cx="872237" cy="544622"/>
            </a:xfrm>
          </p:grpSpPr>
          <p:sp>
            <p:nvSpPr>
              <p:cNvPr id="145" name="Freeform 145"/>
              <p:cNvSpPr/>
              <p:nvPr/>
            </p:nvSpPr>
            <p:spPr>
              <a:xfrm>
                <a:off x="0" y="0"/>
                <a:ext cx="872237" cy="544622"/>
              </a:xfrm>
              <a:custGeom>
                <a:avLst/>
                <a:gdLst/>
                <a:ahLst/>
                <a:cxnLst/>
                <a:rect l="l" t="t" r="r" b="b"/>
                <a:pathLst>
                  <a:path w="872237" h="544622">
                    <a:moveTo>
                      <a:pt x="436119" y="0"/>
                    </a:moveTo>
                    <a:cubicBezTo>
                      <a:pt x="195257" y="0"/>
                      <a:pt x="0" y="121918"/>
                      <a:pt x="0" y="272311"/>
                    </a:cubicBezTo>
                    <a:cubicBezTo>
                      <a:pt x="0" y="422704"/>
                      <a:pt x="195257" y="544622"/>
                      <a:pt x="436119" y="544622"/>
                    </a:cubicBezTo>
                    <a:cubicBezTo>
                      <a:pt x="676980" y="544622"/>
                      <a:pt x="872237" y="422704"/>
                      <a:pt x="872237" y="272311"/>
                    </a:cubicBezTo>
                    <a:cubicBezTo>
                      <a:pt x="872237" y="121918"/>
                      <a:pt x="676980" y="0"/>
                      <a:pt x="436119" y="0"/>
                    </a:cubicBezTo>
                    <a:close/>
                  </a:path>
                </a:pathLst>
              </a:custGeom>
              <a:solidFill>
                <a:srgbClr val="74B458"/>
              </a:solidFill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146" name="TextBox 146"/>
              <p:cNvSpPr txBox="1"/>
              <p:nvPr/>
            </p:nvSpPr>
            <p:spPr>
              <a:xfrm>
                <a:off x="81772" y="12958"/>
                <a:ext cx="708693" cy="48060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47" name="Group 147"/>
            <p:cNvGrpSpPr/>
            <p:nvPr/>
          </p:nvGrpSpPr>
          <p:grpSpPr>
            <a:xfrm rot="-5400000">
              <a:off x="9822741" y="6607818"/>
              <a:ext cx="299026" cy="196467"/>
              <a:chOff x="0" y="0"/>
              <a:chExt cx="406400" cy="267014"/>
            </a:xfrm>
          </p:grpSpPr>
          <p:sp>
            <p:nvSpPr>
              <p:cNvPr id="148" name="Freeform 148"/>
              <p:cNvSpPr/>
              <p:nvPr/>
            </p:nvSpPr>
            <p:spPr>
              <a:xfrm>
                <a:off x="0" y="0"/>
                <a:ext cx="406400" cy="267014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267014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133507"/>
                    </a:lnTo>
                    <a:lnTo>
                      <a:pt x="203200" y="267014"/>
                    </a:lnTo>
                    <a:lnTo>
                      <a:pt x="0" y="267014"/>
                    </a:lnTo>
                    <a:lnTo>
                      <a:pt x="203200" y="133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B458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149" name="TextBox 149"/>
              <p:cNvSpPr txBox="1"/>
              <p:nvPr/>
            </p:nvSpPr>
            <p:spPr>
              <a:xfrm>
                <a:off x="177800" y="-38100"/>
                <a:ext cx="152400" cy="305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50" name="Group 150"/>
            <p:cNvGrpSpPr/>
            <p:nvPr/>
          </p:nvGrpSpPr>
          <p:grpSpPr>
            <a:xfrm rot="-5400000">
              <a:off x="9822741" y="6296557"/>
              <a:ext cx="299026" cy="196467"/>
              <a:chOff x="0" y="0"/>
              <a:chExt cx="406400" cy="267014"/>
            </a:xfrm>
          </p:grpSpPr>
          <p:sp>
            <p:nvSpPr>
              <p:cNvPr id="151" name="Freeform 151"/>
              <p:cNvSpPr/>
              <p:nvPr/>
            </p:nvSpPr>
            <p:spPr>
              <a:xfrm>
                <a:off x="0" y="0"/>
                <a:ext cx="406400" cy="267014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267014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133507"/>
                    </a:lnTo>
                    <a:lnTo>
                      <a:pt x="203200" y="267014"/>
                    </a:lnTo>
                    <a:lnTo>
                      <a:pt x="0" y="267014"/>
                    </a:lnTo>
                    <a:lnTo>
                      <a:pt x="203200" y="133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B458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152" name="TextBox 152"/>
              <p:cNvSpPr txBox="1"/>
              <p:nvPr/>
            </p:nvSpPr>
            <p:spPr>
              <a:xfrm>
                <a:off x="177800" y="-38100"/>
                <a:ext cx="152400" cy="305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53" name="Group 153"/>
            <p:cNvGrpSpPr/>
            <p:nvPr/>
          </p:nvGrpSpPr>
          <p:grpSpPr>
            <a:xfrm rot="-5400000">
              <a:off x="9822741" y="5990813"/>
              <a:ext cx="299026" cy="196467"/>
              <a:chOff x="0" y="0"/>
              <a:chExt cx="406400" cy="267014"/>
            </a:xfrm>
          </p:grpSpPr>
          <p:sp>
            <p:nvSpPr>
              <p:cNvPr id="154" name="Freeform 154"/>
              <p:cNvSpPr/>
              <p:nvPr/>
            </p:nvSpPr>
            <p:spPr>
              <a:xfrm>
                <a:off x="0" y="0"/>
                <a:ext cx="406400" cy="267014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267014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133507"/>
                    </a:lnTo>
                    <a:lnTo>
                      <a:pt x="203200" y="267014"/>
                    </a:lnTo>
                    <a:lnTo>
                      <a:pt x="0" y="267014"/>
                    </a:lnTo>
                    <a:lnTo>
                      <a:pt x="203200" y="133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B458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155" name="TextBox 155"/>
              <p:cNvSpPr txBox="1"/>
              <p:nvPr/>
            </p:nvSpPr>
            <p:spPr>
              <a:xfrm>
                <a:off x="177800" y="-38100"/>
                <a:ext cx="152400" cy="305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56" name="Group 156"/>
            <p:cNvGrpSpPr/>
            <p:nvPr/>
          </p:nvGrpSpPr>
          <p:grpSpPr>
            <a:xfrm rot="-5400000">
              <a:off x="9822741" y="5691787"/>
              <a:ext cx="299026" cy="196467"/>
              <a:chOff x="0" y="0"/>
              <a:chExt cx="406400" cy="267014"/>
            </a:xfrm>
          </p:grpSpPr>
          <p:sp>
            <p:nvSpPr>
              <p:cNvPr id="157" name="Freeform 157"/>
              <p:cNvSpPr/>
              <p:nvPr/>
            </p:nvSpPr>
            <p:spPr>
              <a:xfrm>
                <a:off x="0" y="0"/>
                <a:ext cx="406400" cy="267014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267014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133507"/>
                    </a:lnTo>
                    <a:lnTo>
                      <a:pt x="203200" y="267014"/>
                    </a:lnTo>
                    <a:lnTo>
                      <a:pt x="0" y="267014"/>
                    </a:lnTo>
                    <a:lnTo>
                      <a:pt x="203200" y="133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B458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158" name="TextBox 158"/>
              <p:cNvSpPr txBox="1"/>
              <p:nvPr/>
            </p:nvSpPr>
            <p:spPr>
              <a:xfrm>
                <a:off x="177800" y="-38100"/>
                <a:ext cx="152400" cy="305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59" name="Group 159"/>
            <p:cNvGrpSpPr/>
            <p:nvPr/>
          </p:nvGrpSpPr>
          <p:grpSpPr>
            <a:xfrm rot="-5400000">
              <a:off x="9822741" y="5392761"/>
              <a:ext cx="299026" cy="196467"/>
              <a:chOff x="0" y="0"/>
              <a:chExt cx="406400" cy="267014"/>
            </a:xfrm>
          </p:grpSpPr>
          <p:sp>
            <p:nvSpPr>
              <p:cNvPr id="160" name="Freeform 160"/>
              <p:cNvSpPr/>
              <p:nvPr/>
            </p:nvSpPr>
            <p:spPr>
              <a:xfrm>
                <a:off x="0" y="0"/>
                <a:ext cx="406400" cy="267014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267014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133507"/>
                    </a:lnTo>
                    <a:lnTo>
                      <a:pt x="203200" y="267014"/>
                    </a:lnTo>
                    <a:lnTo>
                      <a:pt x="0" y="267014"/>
                    </a:lnTo>
                    <a:lnTo>
                      <a:pt x="203200" y="133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B458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161" name="TextBox 161"/>
              <p:cNvSpPr txBox="1"/>
              <p:nvPr/>
            </p:nvSpPr>
            <p:spPr>
              <a:xfrm>
                <a:off x="177800" y="-38100"/>
                <a:ext cx="152400" cy="305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62" name="Group 162"/>
            <p:cNvGrpSpPr/>
            <p:nvPr/>
          </p:nvGrpSpPr>
          <p:grpSpPr>
            <a:xfrm rot="-5400000">
              <a:off x="9822741" y="5093735"/>
              <a:ext cx="299026" cy="196467"/>
              <a:chOff x="0" y="0"/>
              <a:chExt cx="406400" cy="267014"/>
            </a:xfrm>
          </p:grpSpPr>
          <p:sp>
            <p:nvSpPr>
              <p:cNvPr id="163" name="Freeform 163"/>
              <p:cNvSpPr/>
              <p:nvPr/>
            </p:nvSpPr>
            <p:spPr>
              <a:xfrm>
                <a:off x="0" y="0"/>
                <a:ext cx="406400" cy="267014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267014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133507"/>
                    </a:lnTo>
                    <a:lnTo>
                      <a:pt x="203200" y="267014"/>
                    </a:lnTo>
                    <a:lnTo>
                      <a:pt x="0" y="267014"/>
                    </a:lnTo>
                    <a:lnTo>
                      <a:pt x="203200" y="133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B458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164" name="TextBox 164"/>
              <p:cNvSpPr txBox="1"/>
              <p:nvPr/>
            </p:nvSpPr>
            <p:spPr>
              <a:xfrm>
                <a:off x="177800" y="-38100"/>
                <a:ext cx="152400" cy="305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65" name="Group 165"/>
            <p:cNvGrpSpPr/>
            <p:nvPr/>
          </p:nvGrpSpPr>
          <p:grpSpPr>
            <a:xfrm rot="-5400000">
              <a:off x="9822741" y="4796735"/>
              <a:ext cx="299026" cy="196467"/>
              <a:chOff x="0" y="0"/>
              <a:chExt cx="406400" cy="267014"/>
            </a:xfrm>
          </p:grpSpPr>
          <p:sp>
            <p:nvSpPr>
              <p:cNvPr id="166" name="Freeform 166"/>
              <p:cNvSpPr/>
              <p:nvPr/>
            </p:nvSpPr>
            <p:spPr>
              <a:xfrm>
                <a:off x="0" y="0"/>
                <a:ext cx="406400" cy="267014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267014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133507"/>
                    </a:lnTo>
                    <a:lnTo>
                      <a:pt x="203200" y="267014"/>
                    </a:lnTo>
                    <a:lnTo>
                      <a:pt x="0" y="267014"/>
                    </a:lnTo>
                    <a:lnTo>
                      <a:pt x="203200" y="133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B458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167" name="TextBox 167"/>
              <p:cNvSpPr txBox="1"/>
              <p:nvPr/>
            </p:nvSpPr>
            <p:spPr>
              <a:xfrm>
                <a:off x="177800" y="-38100"/>
                <a:ext cx="152400" cy="305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68" name="Group 168"/>
            <p:cNvGrpSpPr/>
            <p:nvPr/>
          </p:nvGrpSpPr>
          <p:grpSpPr>
            <a:xfrm rot="-5400000">
              <a:off x="9822741" y="4497709"/>
              <a:ext cx="299026" cy="196467"/>
              <a:chOff x="0" y="0"/>
              <a:chExt cx="406400" cy="267014"/>
            </a:xfrm>
          </p:grpSpPr>
          <p:sp>
            <p:nvSpPr>
              <p:cNvPr id="169" name="Freeform 169"/>
              <p:cNvSpPr/>
              <p:nvPr/>
            </p:nvSpPr>
            <p:spPr>
              <a:xfrm>
                <a:off x="0" y="0"/>
                <a:ext cx="406400" cy="267014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267014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133507"/>
                    </a:lnTo>
                    <a:lnTo>
                      <a:pt x="203200" y="267014"/>
                    </a:lnTo>
                    <a:lnTo>
                      <a:pt x="0" y="267014"/>
                    </a:lnTo>
                    <a:lnTo>
                      <a:pt x="203200" y="133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B458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170" name="TextBox 170"/>
              <p:cNvSpPr txBox="1"/>
              <p:nvPr/>
            </p:nvSpPr>
            <p:spPr>
              <a:xfrm>
                <a:off x="177800" y="-38100"/>
                <a:ext cx="152400" cy="305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71" name="Group 171"/>
            <p:cNvGrpSpPr/>
            <p:nvPr/>
          </p:nvGrpSpPr>
          <p:grpSpPr>
            <a:xfrm rot="-5400000">
              <a:off x="9824082" y="4204072"/>
              <a:ext cx="299026" cy="196467"/>
              <a:chOff x="0" y="0"/>
              <a:chExt cx="406400" cy="267014"/>
            </a:xfrm>
          </p:grpSpPr>
          <p:sp>
            <p:nvSpPr>
              <p:cNvPr id="172" name="Freeform 172"/>
              <p:cNvSpPr/>
              <p:nvPr/>
            </p:nvSpPr>
            <p:spPr>
              <a:xfrm>
                <a:off x="0" y="0"/>
                <a:ext cx="406400" cy="267014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267014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133507"/>
                    </a:lnTo>
                    <a:lnTo>
                      <a:pt x="203200" y="267014"/>
                    </a:lnTo>
                    <a:lnTo>
                      <a:pt x="0" y="267014"/>
                    </a:lnTo>
                    <a:lnTo>
                      <a:pt x="203200" y="133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B458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173" name="TextBox 173"/>
              <p:cNvSpPr txBox="1"/>
              <p:nvPr/>
            </p:nvSpPr>
            <p:spPr>
              <a:xfrm>
                <a:off x="177800" y="-38100"/>
                <a:ext cx="152400" cy="305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74" name="Group 174"/>
            <p:cNvGrpSpPr/>
            <p:nvPr/>
          </p:nvGrpSpPr>
          <p:grpSpPr>
            <a:xfrm rot="-5400000">
              <a:off x="9824082" y="3892811"/>
              <a:ext cx="299026" cy="196467"/>
              <a:chOff x="0" y="0"/>
              <a:chExt cx="406400" cy="267014"/>
            </a:xfrm>
          </p:grpSpPr>
          <p:sp>
            <p:nvSpPr>
              <p:cNvPr id="175" name="Freeform 175"/>
              <p:cNvSpPr/>
              <p:nvPr/>
            </p:nvSpPr>
            <p:spPr>
              <a:xfrm>
                <a:off x="0" y="0"/>
                <a:ext cx="406400" cy="267014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267014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133507"/>
                    </a:lnTo>
                    <a:lnTo>
                      <a:pt x="203200" y="267014"/>
                    </a:lnTo>
                    <a:lnTo>
                      <a:pt x="0" y="267014"/>
                    </a:lnTo>
                    <a:lnTo>
                      <a:pt x="203200" y="133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B458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176" name="TextBox 176"/>
              <p:cNvSpPr txBox="1"/>
              <p:nvPr/>
            </p:nvSpPr>
            <p:spPr>
              <a:xfrm>
                <a:off x="177800" y="-38100"/>
                <a:ext cx="152400" cy="305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77" name="Group 177"/>
            <p:cNvGrpSpPr/>
            <p:nvPr/>
          </p:nvGrpSpPr>
          <p:grpSpPr>
            <a:xfrm rot="-5400000">
              <a:off x="9824082" y="3587067"/>
              <a:ext cx="299026" cy="196467"/>
              <a:chOff x="0" y="0"/>
              <a:chExt cx="406400" cy="267014"/>
            </a:xfrm>
          </p:grpSpPr>
          <p:sp>
            <p:nvSpPr>
              <p:cNvPr id="178" name="Freeform 178"/>
              <p:cNvSpPr/>
              <p:nvPr/>
            </p:nvSpPr>
            <p:spPr>
              <a:xfrm>
                <a:off x="0" y="0"/>
                <a:ext cx="406400" cy="267014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267014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133507"/>
                    </a:lnTo>
                    <a:lnTo>
                      <a:pt x="203200" y="267014"/>
                    </a:lnTo>
                    <a:lnTo>
                      <a:pt x="0" y="267014"/>
                    </a:lnTo>
                    <a:lnTo>
                      <a:pt x="203200" y="133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B458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179" name="TextBox 179"/>
              <p:cNvSpPr txBox="1"/>
              <p:nvPr/>
            </p:nvSpPr>
            <p:spPr>
              <a:xfrm>
                <a:off x="177800" y="-38100"/>
                <a:ext cx="152400" cy="305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80" name="Group 180"/>
            <p:cNvGrpSpPr/>
            <p:nvPr/>
          </p:nvGrpSpPr>
          <p:grpSpPr>
            <a:xfrm>
              <a:off x="7296964" y="1121335"/>
              <a:ext cx="200606" cy="966245"/>
              <a:chOff x="0" y="0"/>
              <a:chExt cx="44218" cy="212980"/>
            </a:xfrm>
          </p:grpSpPr>
          <p:sp>
            <p:nvSpPr>
              <p:cNvPr id="181" name="Freeform 181"/>
              <p:cNvSpPr/>
              <p:nvPr/>
            </p:nvSpPr>
            <p:spPr>
              <a:xfrm>
                <a:off x="0" y="0"/>
                <a:ext cx="44218" cy="212980"/>
              </a:xfrm>
              <a:custGeom>
                <a:avLst/>
                <a:gdLst/>
                <a:ahLst/>
                <a:cxnLst/>
                <a:rect l="l" t="t" r="r" b="b"/>
                <a:pathLst>
                  <a:path w="44218" h="212980">
                    <a:moveTo>
                      <a:pt x="44218" y="22109"/>
                    </a:moveTo>
                    <a:lnTo>
                      <a:pt x="44218" y="190871"/>
                    </a:lnTo>
                    <a:cubicBezTo>
                      <a:pt x="44218" y="196735"/>
                      <a:pt x="41888" y="202358"/>
                      <a:pt x="37742" y="206504"/>
                    </a:cubicBezTo>
                    <a:cubicBezTo>
                      <a:pt x="33596" y="210651"/>
                      <a:pt x="27972" y="212980"/>
                      <a:pt x="22109" y="212980"/>
                    </a:cubicBezTo>
                    <a:lnTo>
                      <a:pt x="22109" y="212980"/>
                    </a:lnTo>
                    <a:cubicBezTo>
                      <a:pt x="16245" y="212980"/>
                      <a:pt x="10622" y="210651"/>
                      <a:pt x="6476" y="206504"/>
                    </a:cubicBezTo>
                    <a:cubicBezTo>
                      <a:pt x="2329" y="202358"/>
                      <a:pt x="0" y="196735"/>
                      <a:pt x="0" y="190871"/>
                    </a:cubicBezTo>
                    <a:lnTo>
                      <a:pt x="0" y="22109"/>
                    </a:lnTo>
                    <a:cubicBezTo>
                      <a:pt x="0" y="16245"/>
                      <a:pt x="2329" y="10622"/>
                      <a:pt x="6476" y="6476"/>
                    </a:cubicBezTo>
                    <a:cubicBezTo>
                      <a:pt x="10622" y="2329"/>
                      <a:pt x="16245" y="0"/>
                      <a:pt x="22109" y="0"/>
                    </a:cubicBezTo>
                    <a:lnTo>
                      <a:pt x="22109" y="0"/>
                    </a:lnTo>
                    <a:cubicBezTo>
                      <a:pt x="27972" y="0"/>
                      <a:pt x="33596" y="2329"/>
                      <a:pt x="37742" y="6476"/>
                    </a:cubicBezTo>
                    <a:cubicBezTo>
                      <a:pt x="41888" y="10622"/>
                      <a:pt x="44218" y="16245"/>
                      <a:pt x="44218" y="22109"/>
                    </a:cubicBezTo>
                    <a:close/>
                  </a:path>
                </a:pathLst>
              </a:custGeom>
              <a:solidFill>
                <a:srgbClr val="B13630"/>
              </a:solidFill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182" name="TextBox 182"/>
              <p:cNvSpPr txBox="1"/>
              <p:nvPr/>
            </p:nvSpPr>
            <p:spPr>
              <a:xfrm>
                <a:off x="0" y="-38100"/>
                <a:ext cx="44218" cy="25108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83" name="Group 183"/>
            <p:cNvGrpSpPr/>
            <p:nvPr/>
          </p:nvGrpSpPr>
          <p:grpSpPr>
            <a:xfrm rot="5400000">
              <a:off x="7249824" y="1527341"/>
              <a:ext cx="299026" cy="196467"/>
              <a:chOff x="0" y="0"/>
              <a:chExt cx="406400" cy="267014"/>
            </a:xfrm>
          </p:grpSpPr>
          <p:sp>
            <p:nvSpPr>
              <p:cNvPr id="184" name="Freeform 184"/>
              <p:cNvSpPr/>
              <p:nvPr/>
            </p:nvSpPr>
            <p:spPr>
              <a:xfrm>
                <a:off x="0" y="0"/>
                <a:ext cx="406400" cy="267014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267014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133507"/>
                    </a:lnTo>
                    <a:lnTo>
                      <a:pt x="203200" y="267014"/>
                    </a:lnTo>
                    <a:lnTo>
                      <a:pt x="0" y="267014"/>
                    </a:lnTo>
                    <a:lnTo>
                      <a:pt x="203200" y="133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605A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185" name="TextBox 185"/>
              <p:cNvSpPr txBox="1"/>
              <p:nvPr/>
            </p:nvSpPr>
            <p:spPr>
              <a:xfrm>
                <a:off x="177800" y="-38100"/>
                <a:ext cx="152400" cy="305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86" name="Group 186"/>
            <p:cNvGrpSpPr/>
            <p:nvPr/>
          </p:nvGrpSpPr>
          <p:grpSpPr>
            <a:xfrm rot="5400000">
              <a:off x="7247754" y="1242742"/>
              <a:ext cx="299026" cy="196467"/>
              <a:chOff x="0" y="0"/>
              <a:chExt cx="406400" cy="267014"/>
            </a:xfrm>
          </p:grpSpPr>
          <p:sp>
            <p:nvSpPr>
              <p:cNvPr id="187" name="Freeform 187"/>
              <p:cNvSpPr/>
              <p:nvPr/>
            </p:nvSpPr>
            <p:spPr>
              <a:xfrm>
                <a:off x="0" y="0"/>
                <a:ext cx="406400" cy="267014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267014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133507"/>
                    </a:lnTo>
                    <a:lnTo>
                      <a:pt x="203200" y="267014"/>
                    </a:lnTo>
                    <a:lnTo>
                      <a:pt x="0" y="267014"/>
                    </a:lnTo>
                    <a:lnTo>
                      <a:pt x="203200" y="133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605A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188" name="TextBox 188"/>
              <p:cNvSpPr txBox="1"/>
              <p:nvPr/>
            </p:nvSpPr>
            <p:spPr>
              <a:xfrm>
                <a:off x="177800" y="-38100"/>
                <a:ext cx="152400" cy="305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89" name="Group 189"/>
            <p:cNvGrpSpPr/>
            <p:nvPr/>
          </p:nvGrpSpPr>
          <p:grpSpPr>
            <a:xfrm rot="5400000">
              <a:off x="7247754" y="1798517"/>
              <a:ext cx="299026" cy="196467"/>
              <a:chOff x="0" y="0"/>
              <a:chExt cx="406400" cy="267014"/>
            </a:xfrm>
          </p:grpSpPr>
          <p:sp>
            <p:nvSpPr>
              <p:cNvPr id="190" name="Freeform 190"/>
              <p:cNvSpPr/>
              <p:nvPr/>
            </p:nvSpPr>
            <p:spPr>
              <a:xfrm>
                <a:off x="0" y="0"/>
                <a:ext cx="406400" cy="267014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267014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133507"/>
                    </a:lnTo>
                    <a:lnTo>
                      <a:pt x="203200" y="267014"/>
                    </a:lnTo>
                    <a:lnTo>
                      <a:pt x="0" y="267014"/>
                    </a:lnTo>
                    <a:lnTo>
                      <a:pt x="203200" y="133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605A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191" name="TextBox 191"/>
              <p:cNvSpPr txBox="1"/>
              <p:nvPr/>
            </p:nvSpPr>
            <p:spPr>
              <a:xfrm>
                <a:off x="177800" y="-38100"/>
                <a:ext cx="152400" cy="305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92" name="Group 192"/>
            <p:cNvGrpSpPr/>
            <p:nvPr/>
          </p:nvGrpSpPr>
          <p:grpSpPr>
            <a:xfrm>
              <a:off x="9875362" y="1121335"/>
              <a:ext cx="193784" cy="596722"/>
              <a:chOff x="0" y="0"/>
              <a:chExt cx="42714" cy="131529"/>
            </a:xfrm>
          </p:grpSpPr>
          <p:sp>
            <p:nvSpPr>
              <p:cNvPr id="193" name="Freeform 193"/>
              <p:cNvSpPr/>
              <p:nvPr/>
            </p:nvSpPr>
            <p:spPr>
              <a:xfrm>
                <a:off x="0" y="0"/>
                <a:ext cx="42714" cy="131529"/>
              </a:xfrm>
              <a:custGeom>
                <a:avLst/>
                <a:gdLst/>
                <a:ahLst/>
                <a:cxnLst/>
                <a:rect l="l" t="t" r="r" b="b"/>
                <a:pathLst>
                  <a:path w="42714" h="131529">
                    <a:moveTo>
                      <a:pt x="42714" y="21357"/>
                    </a:moveTo>
                    <a:lnTo>
                      <a:pt x="42714" y="110172"/>
                    </a:lnTo>
                    <a:cubicBezTo>
                      <a:pt x="42714" y="121968"/>
                      <a:pt x="33152" y="131529"/>
                      <a:pt x="21357" y="131529"/>
                    </a:cubicBezTo>
                    <a:lnTo>
                      <a:pt x="21357" y="131529"/>
                    </a:lnTo>
                    <a:cubicBezTo>
                      <a:pt x="9562" y="131529"/>
                      <a:pt x="0" y="121968"/>
                      <a:pt x="0" y="110172"/>
                    </a:cubicBezTo>
                    <a:lnTo>
                      <a:pt x="0" y="21357"/>
                    </a:lnTo>
                    <a:cubicBezTo>
                      <a:pt x="0" y="9562"/>
                      <a:pt x="9562" y="0"/>
                      <a:pt x="21357" y="0"/>
                    </a:cubicBezTo>
                    <a:lnTo>
                      <a:pt x="21357" y="0"/>
                    </a:lnTo>
                    <a:cubicBezTo>
                      <a:pt x="33152" y="0"/>
                      <a:pt x="42714" y="9562"/>
                      <a:pt x="42714" y="21357"/>
                    </a:cubicBezTo>
                    <a:close/>
                  </a:path>
                </a:pathLst>
              </a:custGeom>
              <a:solidFill>
                <a:srgbClr val="B13630"/>
              </a:solidFill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194" name="TextBox 194"/>
              <p:cNvSpPr txBox="1"/>
              <p:nvPr/>
            </p:nvSpPr>
            <p:spPr>
              <a:xfrm>
                <a:off x="0" y="-38100"/>
                <a:ext cx="42714" cy="16962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95" name="Group 195"/>
            <p:cNvGrpSpPr/>
            <p:nvPr/>
          </p:nvGrpSpPr>
          <p:grpSpPr>
            <a:xfrm rot="5400000">
              <a:off x="9824082" y="1371817"/>
              <a:ext cx="299026" cy="196467"/>
              <a:chOff x="0" y="0"/>
              <a:chExt cx="406400" cy="267014"/>
            </a:xfrm>
          </p:grpSpPr>
          <p:sp>
            <p:nvSpPr>
              <p:cNvPr id="196" name="Freeform 196"/>
              <p:cNvSpPr/>
              <p:nvPr/>
            </p:nvSpPr>
            <p:spPr>
              <a:xfrm>
                <a:off x="0" y="0"/>
                <a:ext cx="406400" cy="267014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267014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133507"/>
                    </a:lnTo>
                    <a:lnTo>
                      <a:pt x="203200" y="267014"/>
                    </a:lnTo>
                    <a:lnTo>
                      <a:pt x="0" y="267014"/>
                    </a:lnTo>
                    <a:lnTo>
                      <a:pt x="203200" y="133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605A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197" name="TextBox 197"/>
              <p:cNvSpPr txBox="1"/>
              <p:nvPr/>
            </p:nvSpPr>
            <p:spPr>
              <a:xfrm>
                <a:off x="177800" y="-38100"/>
                <a:ext cx="152400" cy="305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98" name="Group 198"/>
            <p:cNvGrpSpPr/>
            <p:nvPr/>
          </p:nvGrpSpPr>
          <p:grpSpPr>
            <a:xfrm rot="-10800000">
              <a:off x="9890635" y="1201262"/>
              <a:ext cx="163238" cy="119275"/>
              <a:chOff x="0" y="0"/>
              <a:chExt cx="832399" cy="608221"/>
            </a:xfrm>
          </p:grpSpPr>
          <p:sp>
            <p:nvSpPr>
              <p:cNvPr id="199" name="Freeform 199"/>
              <p:cNvSpPr/>
              <p:nvPr/>
            </p:nvSpPr>
            <p:spPr>
              <a:xfrm>
                <a:off x="0" y="0"/>
                <a:ext cx="832399" cy="608221"/>
              </a:xfrm>
              <a:custGeom>
                <a:avLst/>
                <a:gdLst/>
                <a:ahLst/>
                <a:cxnLst/>
                <a:rect l="l" t="t" r="r" b="b"/>
                <a:pathLst>
                  <a:path w="832399" h="608221">
                    <a:moveTo>
                      <a:pt x="416199" y="0"/>
                    </a:moveTo>
                    <a:lnTo>
                      <a:pt x="832399" y="608221"/>
                    </a:lnTo>
                    <a:lnTo>
                      <a:pt x="0" y="608221"/>
                    </a:lnTo>
                    <a:lnTo>
                      <a:pt x="416199" y="0"/>
                    </a:lnTo>
                    <a:close/>
                  </a:path>
                </a:pathLst>
              </a:custGeom>
              <a:solidFill>
                <a:srgbClr val="D9605A"/>
              </a:solidFill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200" name="TextBox 200"/>
              <p:cNvSpPr txBox="1"/>
              <p:nvPr/>
            </p:nvSpPr>
            <p:spPr>
              <a:xfrm>
                <a:off x="130062" y="244288"/>
                <a:ext cx="572274" cy="3204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01" name="Group 201"/>
            <p:cNvGrpSpPr/>
            <p:nvPr/>
          </p:nvGrpSpPr>
          <p:grpSpPr>
            <a:xfrm rot="-10800000">
              <a:off x="9886256" y="1126562"/>
              <a:ext cx="171997" cy="107394"/>
              <a:chOff x="0" y="0"/>
              <a:chExt cx="872237" cy="544622"/>
            </a:xfrm>
          </p:grpSpPr>
          <p:sp>
            <p:nvSpPr>
              <p:cNvPr id="202" name="Freeform 202"/>
              <p:cNvSpPr/>
              <p:nvPr/>
            </p:nvSpPr>
            <p:spPr>
              <a:xfrm>
                <a:off x="0" y="0"/>
                <a:ext cx="872237" cy="544622"/>
              </a:xfrm>
              <a:custGeom>
                <a:avLst/>
                <a:gdLst/>
                <a:ahLst/>
                <a:cxnLst/>
                <a:rect l="l" t="t" r="r" b="b"/>
                <a:pathLst>
                  <a:path w="872237" h="544622">
                    <a:moveTo>
                      <a:pt x="436119" y="0"/>
                    </a:moveTo>
                    <a:cubicBezTo>
                      <a:pt x="195257" y="0"/>
                      <a:pt x="0" y="121918"/>
                      <a:pt x="0" y="272311"/>
                    </a:cubicBezTo>
                    <a:cubicBezTo>
                      <a:pt x="0" y="422704"/>
                      <a:pt x="195257" y="544622"/>
                      <a:pt x="436119" y="544622"/>
                    </a:cubicBezTo>
                    <a:cubicBezTo>
                      <a:pt x="676980" y="544622"/>
                      <a:pt x="872237" y="422704"/>
                      <a:pt x="872237" y="272311"/>
                    </a:cubicBezTo>
                    <a:cubicBezTo>
                      <a:pt x="872237" y="121918"/>
                      <a:pt x="676980" y="0"/>
                      <a:pt x="436119" y="0"/>
                    </a:cubicBezTo>
                    <a:close/>
                  </a:path>
                </a:pathLst>
              </a:custGeom>
              <a:solidFill>
                <a:srgbClr val="D9605A"/>
              </a:solidFill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203" name="TextBox 203"/>
              <p:cNvSpPr txBox="1"/>
              <p:nvPr/>
            </p:nvSpPr>
            <p:spPr>
              <a:xfrm>
                <a:off x="81772" y="12958"/>
                <a:ext cx="708693" cy="48060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204" name="TextBox 204"/>
          <p:cNvSpPr txBox="1"/>
          <p:nvPr/>
        </p:nvSpPr>
        <p:spPr>
          <a:xfrm>
            <a:off x="1028700" y="923925"/>
            <a:ext cx="16471065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B6BFC8"/>
                </a:solidFill>
                <a:latin typeface="Open Sans"/>
                <a:ea typeface="Open Sans"/>
                <a:cs typeface="Open Sans"/>
                <a:sym typeface="Open Sans"/>
              </a:rPr>
              <a:t>Tendencias Nacionales | </a:t>
            </a:r>
            <a:r>
              <a:rPr lang="en-US" sz="5000" b="1">
                <a:solidFill>
                  <a:srgbClr val="B6BFC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Comportamiento Financiero</a:t>
            </a:r>
          </a:p>
        </p:txBody>
      </p:sp>
      <p:grpSp>
        <p:nvGrpSpPr>
          <p:cNvPr id="205" name="Group 205"/>
          <p:cNvGrpSpPr/>
          <p:nvPr/>
        </p:nvGrpSpPr>
        <p:grpSpPr>
          <a:xfrm>
            <a:off x="16650251" y="8484454"/>
            <a:ext cx="1056009" cy="1173343"/>
            <a:chOff x="0" y="0"/>
            <a:chExt cx="1408012" cy="1564458"/>
          </a:xfrm>
        </p:grpSpPr>
        <p:sp>
          <p:nvSpPr>
            <p:cNvPr id="206" name="Freeform 206"/>
            <p:cNvSpPr/>
            <p:nvPr/>
          </p:nvSpPr>
          <p:spPr>
            <a:xfrm>
              <a:off x="0" y="0"/>
              <a:ext cx="1408012" cy="1564458"/>
            </a:xfrm>
            <a:custGeom>
              <a:avLst/>
              <a:gdLst/>
              <a:ahLst/>
              <a:cxnLst/>
              <a:rect l="l" t="t" r="r" b="b"/>
              <a:pathLst>
                <a:path w="1408012" h="1564458">
                  <a:moveTo>
                    <a:pt x="0" y="0"/>
                  </a:moveTo>
                  <a:lnTo>
                    <a:pt x="1408012" y="0"/>
                  </a:lnTo>
                  <a:lnTo>
                    <a:pt x="1408012" y="1564458"/>
                  </a:lnTo>
                  <a:lnTo>
                    <a:pt x="0" y="1564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/>
            </a:p>
          </p:txBody>
        </p:sp>
        <p:sp>
          <p:nvSpPr>
            <p:cNvPr id="207" name="Freeform 207"/>
            <p:cNvSpPr/>
            <p:nvPr/>
          </p:nvSpPr>
          <p:spPr>
            <a:xfrm>
              <a:off x="422228" y="0"/>
              <a:ext cx="504365" cy="504365"/>
            </a:xfrm>
            <a:custGeom>
              <a:avLst/>
              <a:gdLst/>
              <a:ahLst/>
              <a:cxnLst/>
              <a:rect l="l" t="t" r="r" b="b"/>
              <a:pathLst>
                <a:path w="504365" h="504365">
                  <a:moveTo>
                    <a:pt x="0" y="0"/>
                  </a:moveTo>
                  <a:lnTo>
                    <a:pt x="504364" y="0"/>
                  </a:lnTo>
                  <a:lnTo>
                    <a:pt x="504364" y="504365"/>
                  </a:lnTo>
                  <a:lnTo>
                    <a:pt x="0" y="5043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-2666304" y="2069569"/>
            <a:ext cx="18830384" cy="0"/>
          </a:xfrm>
          <a:prstGeom prst="line">
            <a:avLst/>
          </a:prstGeom>
          <a:ln w="85725" cap="flat">
            <a:solidFill>
              <a:srgbClr val="B6BFC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a-ES"/>
          </a:p>
        </p:txBody>
      </p:sp>
      <p:sp>
        <p:nvSpPr>
          <p:cNvPr id="3" name="Freeform 3"/>
          <p:cNvSpPr/>
          <p:nvPr/>
        </p:nvSpPr>
        <p:spPr>
          <a:xfrm>
            <a:off x="9455655" y="3279054"/>
            <a:ext cx="7803645" cy="4913805"/>
          </a:xfrm>
          <a:custGeom>
            <a:avLst/>
            <a:gdLst/>
            <a:ahLst/>
            <a:cxnLst/>
            <a:rect l="l" t="t" r="r" b="b"/>
            <a:pathLst>
              <a:path w="7803645" h="4913805">
                <a:moveTo>
                  <a:pt x="0" y="0"/>
                </a:moveTo>
                <a:lnTo>
                  <a:pt x="7803645" y="0"/>
                </a:lnTo>
                <a:lnTo>
                  <a:pt x="7803645" y="4913806"/>
                </a:lnTo>
                <a:lnTo>
                  <a:pt x="0" y="49138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2192"/>
            </a:stretch>
          </a:blipFill>
        </p:spPr>
        <p:txBody>
          <a:bodyPr/>
          <a:lstStyle/>
          <a:p>
            <a:endParaRPr lang="ca-ES"/>
          </a:p>
        </p:txBody>
      </p:sp>
      <p:grpSp>
        <p:nvGrpSpPr>
          <p:cNvPr id="4" name="Group 4"/>
          <p:cNvGrpSpPr/>
          <p:nvPr/>
        </p:nvGrpSpPr>
        <p:grpSpPr>
          <a:xfrm>
            <a:off x="11799288" y="4023714"/>
            <a:ext cx="148858" cy="208152"/>
            <a:chOff x="0" y="0"/>
            <a:chExt cx="39205" cy="5482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9205" cy="54822"/>
            </a:xfrm>
            <a:custGeom>
              <a:avLst/>
              <a:gdLst/>
              <a:ahLst/>
              <a:cxnLst/>
              <a:rect l="l" t="t" r="r" b="b"/>
              <a:pathLst>
                <a:path w="39205" h="54822">
                  <a:moveTo>
                    <a:pt x="0" y="0"/>
                  </a:moveTo>
                  <a:lnTo>
                    <a:pt x="39205" y="0"/>
                  </a:lnTo>
                  <a:lnTo>
                    <a:pt x="39205" y="54822"/>
                  </a:lnTo>
                  <a:lnTo>
                    <a:pt x="0" y="54822"/>
                  </a:lnTo>
                  <a:close/>
                </a:path>
              </a:pathLst>
            </a:custGeom>
            <a:solidFill>
              <a:srgbClr val="F0F5FB"/>
            </a:solidFill>
          </p:spPr>
          <p:txBody>
            <a:bodyPr/>
            <a:lstStyle/>
            <a:p>
              <a:endParaRPr lang="ca-E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39205" cy="929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241088" y="4226709"/>
            <a:ext cx="286745" cy="208152"/>
            <a:chOff x="0" y="0"/>
            <a:chExt cx="75521" cy="5482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5521" cy="54822"/>
            </a:xfrm>
            <a:custGeom>
              <a:avLst/>
              <a:gdLst/>
              <a:ahLst/>
              <a:cxnLst/>
              <a:rect l="l" t="t" r="r" b="b"/>
              <a:pathLst>
                <a:path w="75521" h="54822">
                  <a:moveTo>
                    <a:pt x="0" y="0"/>
                  </a:moveTo>
                  <a:lnTo>
                    <a:pt x="75521" y="0"/>
                  </a:lnTo>
                  <a:lnTo>
                    <a:pt x="75521" y="54822"/>
                  </a:lnTo>
                  <a:lnTo>
                    <a:pt x="0" y="54822"/>
                  </a:lnTo>
                  <a:close/>
                </a:path>
              </a:pathLst>
            </a:custGeom>
            <a:solidFill>
              <a:srgbClr val="F0F5FB"/>
            </a:solidFill>
          </p:spPr>
          <p:txBody>
            <a:bodyPr/>
            <a:lstStyle/>
            <a:p>
              <a:endParaRPr lang="ca-E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75521" cy="929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4506133" y="4190638"/>
            <a:ext cx="167462" cy="140148"/>
            <a:chOff x="0" y="0"/>
            <a:chExt cx="44105" cy="3691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4105" cy="36911"/>
            </a:xfrm>
            <a:custGeom>
              <a:avLst/>
              <a:gdLst/>
              <a:ahLst/>
              <a:cxnLst/>
              <a:rect l="l" t="t" r="r" b="b"/>
              <a:pathLst>
                <a:path w="44105" h="36911">
                  <a:moveTo>
                    <a:pt x="0" y="0"/>
                  </a:moveTo>
                  <a:lnTo>
                    <a:pt x="44105" y="0"/>
                  </a:lnTo>
                  <a:lnTo>
                    <a:pt x="44105" y="36911"/>
                  </a:lnTo>
                  <a:lnTo>
                    <a:pt x="0" y="36911"/>
                  </a:lnTo>
                  <a:close/>
                </a:path>
              </a:pathLst>
            </a:custGeom>
            <a:solidFill>
              <a:srgbClr val="F0F5FB"/>
            </a:solidFill>
          </p:spPr>
          <p:txBody>
            <a:bodyPr/>
            <a:lstStyle/>
            <a:p>
              <a:endParaRPr lang="ca-E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44105" cy="750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3953683" y="4067635"/>
            <a:ext cx="165557" cy="140148"/>
            <a:chOff x="0" y="0"/>
            <a:chExt cx="43603" cy="3691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3603" cy="36911"/>
            </a:xfrm>
            <a:custGeom>
              <a:avLst/>
              <a:gdLst/>
              <a:ahLst/>
              <a:cxnLst/>
              <a:rect l="l" t="t" r="r" b="b"/>
              <a:pathLst>
                <a:path w="43603" h="36911">
                  <a:moveTo>
                    <a:pt x="0" y="0"/>
                  </a:moveTo>
                  <a:lnTo>
                    <a:pt x="43603" y="0"/>
                  </a:lnTo>
                  <a:lnTo>
                    <a:pt x="43603" y="36911"/>
                  </a:lnTo>
                  <a:lnTo>
                    <a:pt x="0" y="36911"/>
                  </a:lnTo>
                  <a:close/>
                </a:path>
              </a:pathLst>
            </a:custGeom>
            <a:solidFill>
              <a:srgbClr val="F0F5FB"/>
            </a:solidFill>
          </p:spPr>
          <p:txBody>
            <a:bodyPr/>
            <a:lstStyle/>
            <a:p>
              <a:endParaRPr lang="ca-E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43603" cy="750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6073682" y="4003458"/>
            <a:ext cx="263605" cy="124332"/>
            <a:chOff x="0" y="0"/>
            <a:chExt cx="69427" cy="3274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9427" cy="32746"/>
            </a:xfrm>
            <a:custGeom>
              <a:avLst/>
              <a:gdLst/>
              <a:ahLst/>
              <a:cxnLst/>
              <a:rect l="l" t="t" r="r" b="b"/>
              <a:pathLst>
                <a:path w="69427" h="32746">
                  <a:moveTo>
                    <a:pt x="0" y="0"/>
                  </a:moveTo>
                  <a:lnTo>
                    <a:pt x="69427" y="0"/>
                  </a:lnTo>
                  <a:lnTo>
                    <a:pt x="69427" y="32746"/>
                  </a:lnTo>
                  <a:lnTo>
                    <a:pt x="0" y="32746"/>
                  </a:lnTo>
                  <a:close/>
                </a:path>
              </a:pathLst>
            </a:custGeom>
            <a:solidFill>
              <a:srgbClr val="F0F5FB"/>
            </a:solidFill>
          </p:spPr>
          <p:txBody>
            <a:bodyPr/>
            <a:lstStyle/>
            <a:p>
              <a:endParaRPr lang="ca-E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69427" cy="708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6664290" y="4064959"/>
            <a:ext cx="155215" cy="142823"/>
            <a:chOff x="0" y="0"/>
            <a:chExt cx="40880" cy="37616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0880" cy="37616"/>
            </a:xfrm>
            <a:custGeom>
              <a:avLst/>
              <a:gdLst/>
              <a:ahLst/>
              <a:cxnLst/>
              <a:rect l="l" t="t" r="r" b="b"/>
              <a:pathLst>
                <a:path w="40880" h="37616">
                  <a:moveTo>
                    <a:pt x="0" y="0"/>
                  </a:moveTo>
                  <a:lnTo>
                    <a:pt x="40880" y="0"/>
                  </a:lnTo>
                  <a:lnTo>
                    <a:pt x="40880" y="37616"/>
                  </a:lnTo>
                  <a:lnTo>
                    <a:pt x="0" y="37616"/>
                  </a:lnTo>
                  <a:close/>
                </a:path>
              </a:pathLst>
            </a:custGeom>
            <a:solidFill>
              <a:srgbClr val="F0F5FB"/>
            </a:solidFill>
          </p:spPr>
          <p:txBody>
            <a:bodyPr/>
            <a:lstStyle/>
            <a:p>
              <a:endParaRPr lang="ca-E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40880" cy="757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3965113" y="4107079"/>
            <a:ext cx="201090" cy="124787"/>
          </a:xfrm>
          <a:custGeom>
            <a:avLst/>
            <a:gdLst/>
            <a:ahLst/>
            <a:cxnLst/>
            <a:rect l="l" t="t" r="r" b="b"/>
            <a:pathLst>
              <a:path w="201090" h="124787">
                <a:moveTo>
                  <a:pt x="0" y="0"/>
                </a:moveTo>
                <a:lnTo>
                  <a:pt x="201090" y="0"/>
                </a:lnTo>
                <a:lnTo>
                  <a:pt x="201090" y="124787"/>
                </a:lnTo>
                <a:lnTo>
                  <a:pt x="0" y="1247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6351" b="-25250"/>
            </a:stretch>
          </a:blipFill>
        </p:spPr>
        <p:txBody>
          <a:bodyPr/>
          <a:lstStyle/>
          <a:p>
            <a:endParaRPr lang="ca-ES"/>
          </a:p>
        </p:txBody>
      </p:sp>
      <p:sp>
        <p:nvSpPr>
          <p:cNvPr id="23" name="Freeform 23"/>
          <p:cNvSpPr/>
          <p:nvPr/>
        </p:nvSpPr>
        <p:spPr>
          <a:xfrm>
            <a:off x="14506133" y="4107079"/>
            <a:ext cx="201090" cy="124787"/>
          </a:xfrm>
          <a:custGeom>
            <a:avLst/>
            <a:gdLst/>
            <a:ahLst/>
            <a:cxnLst/>
            <a:rect l="l" t="t" r="r" b="b"/>
            <a:pathLst>
              <a:path w="201090" h="124787">
                <a:moveTo>
                  <a:pt x="0" y="0"/>
                </a:moveTo>
                <a:lnTo>
                  <a:pt x="201090" y="0"/>
                </a:lnTo>
                <a:lnTo>
                  <a:pt x="201090" y="124787"/>
                </a:lnTo>
                <a:lnTo>
                  <a:pt x="0" y="1247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6351" b="-25250"/>
            </a:stretch>
          </a:blipFill>
        </p:spPr>
        <p:txBody>
          <a:bodyPr/>
          <a:lstStyle/>
          <a:p>
            <a:endParaRPr lang="ca-ES"/>
          </a:p>
        </p:txBody>
      </p:sp>
      <p:sp>
        <p:nvSpPr>
          <p:cNvPr id="24" name="Freeform 24"/>
          <p:cNvSpPr/>
          <p:nvPr/>
        </p:nvSpPr>
        <p:spPr>
          <a:xfrm>
            <a:off x="11799288" y="4107079"/>
            <a:ext cx="201090" cy="124787"/>
          </a:xfrm>
          <a:custGeom>
            <a:avLst/>
            <a:gdLst/>
            <a:ahLst/>
            <a:cxnLst/>
            <a:rect l="l" t="t" r="r" b="b"/>
            <a:pathLst>
              <a:path w="201090" h="124787">
                <a:moveTo>
                  <a:pt x="0" y="0"/>
                </a:moveTo>
                <a:lnTo>
                  <a:pt x="201091" y="0"/>
                </a:lnTo>
                <a:lnTo>
                  <a:pt x="201091" y="124787"/>
                </a:lnTo>
                <a:lnTo>
                  <a:pt x="0" y="1247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6351" b="-25250"/>
            </a:stretch>
          </a:blipFill>
        </p:spPr>
        <p:txBody>
          <a:bodyPr/>
          <a:lstStyle/>
          <a:p>
            <a:endParaRPr lang="ca-ES"/>
          </a:p>
        </p:txBody>
      </p:sp>
      <p:sp>
        <p:nvSpPr>
          <p:cNvPr id="25" name="Freeform 25"/>
          <p:cNvSpPr/>
          <p:nvPr/>
        </p:nvSpPr>
        <p:spPr>
          <a:xfrm>
            <a:off x="16664290" y="4107079"/>
            <a:ext cx="201090" cy="124787"/>
          </a:xfrm>
          <a:custGeom>
            <a:avLst/>
            <a:gdLst/>
            <a:ahLst/>
            <a:cxnLst/>
            <a:rect l="l" t="t" r="r" b="b"/>
            <a:pathLst>
              <a:path w="201090" h="124787">
                <a:moveTo>
                  <a:pt x="0" y="0"/>
                </a:moveTo>
                <a:lnTo>
                  <a:pt x="201090" y="0"/>
                </a:lnTo>
                <a:lnTo>
                  <a:pt x="201090" y="124787"/>
                </a:lnTo>
                <a:lnTo>
                  <a:pt x="0" y="1247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6351" b="-25250"/>
            </a:stretch>
          </a:blipFill>
        </p:spPr>
        <p:txBody>
          <a:bodyPr/>
          <a:lstStyle/>
          <a:p>
            <a:endParaRPr lang="ca-ES"/>
          </a:p>
        </p:txBody>
      </p:sp>
      <p:grpSp>
        <p:nvGrpSpPr>
          <p:cNvPr id="26" name="Group 26"/>
          <p:cNvGrpSpPr/>
          <p:nvPr/>
        </p:nvGrpSpPr>
        <p:grpSpPr>
          <a:xfrm>
            <a:off x="10894969" y="6134061"/>
            <a:ext cx="159468" cy="1688707"/>
            <a:chOff x="0" y="0"/>
            <a:chExt cx="45150" cy="478123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45150" cy="478123"/>
            </a:xfrm>
            <a:custGeom>
              <a:avLst/>
              <a:gdLst/>
              <a:ahLst/>
              <a:cxnLst/>
              <a:rect l="l" t="t" r="r" b="b"/>
              <a:pathLst>
                <a:path w="45150" h="478123">
                  <a:moveTo>
                    <a:pt x="45150" y="22575"/>
                  </a:moveTo>
                  <a:lnTo>
                    <a:pt x="45150" y="455548"/>
                  </a:lnTo>
                  <a:cubicBezTo>
                    <a:pt x="45150" y="461535"/>
                    <a:pt x="42772" y="467277"/>
                    <a:pt x="38538" y="471511"/>
                  </a:cubicBezTo>
                  <a:cubicBezTo>
                    <a:pt x="34304" y="475744"/>
                    <a:pt x="28562" y="478123"/>
                    <a:pt x="22575" y="478123"/>
                  </a:cubicBezTo>
                  <a:lnTo>
                    <a:pt x="22575" y="478123"/>
                  </a:lnTo>
                  <a:cubicBezTo>
                    <a:pt x="16588" y="478123"/>
                    <a:pt x="10846" y="475744"/>
                    <a:pt x="6612" y="471511"/>
                  </a:cubicBezTo>
                  <a:cubicBezTo>
                    <a:pt x="2378" y="467277"/>
                    <a:pt x="0" y="461535"/>
                    <a:pt x="0" y="455548"/>
                  </a:cubicBezTo>
                  <a:lnTo>
                    <a:pt x="0" y="22575"/>
                  </a:lnTo>
                  <a:cubicBezTo>
                    <a:pt x="0" y="16588"/>
                    <a:pt x="2378" y="10846"/>
                    <a:pt x="6612" y="6612"/>
                  </a:cubicBezTo>
                  <a:cubicBezTo>
                    <a:pt x="10846" y="2378"/>
                    <a:pt x="16588" y="0"/>
                    <a:pt x="22575" y="0"/>
                  </a:cubicBezTo>
                  <a:lnTo>
                    <a:pt x="22575" y="0"/>
                  </a:lnTo>
                  <a:cubicBezTo>
                    <a:pt x="28562" y="0"/>
                    <a:pt x="34304" y="2378"/>
                    <a:pt x="38538" y="6612"/>
                  </a:cubicBezTo>
                  <a:cubicBezTo>
                    <a:pt x="42772" y="10846"/>
                    <a:pt x="45150" y="16588"/>
                    <a:pt x="45150" y="22575"/>
                  </a:cubicBezTo>
                  <a:close/>
                </a:path>
              </a:pathLst>
            </a:custGeom>
            <a:solidFill>
              <a:srgbClr val="B13630"/>
            </a:solidFill>
          </p:spPr>
          <p:txBody>
            <a:bodyPr/>
            <a:lstStyle/>
            <a:p>
              <a:endParaRPr lang="ca-E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45150" cy="5162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 rot="5400000">
            <a:off x="10858305" y="6576909"/>
            <a:ext cx="232796" cy="152952"/>
            <a:chOff x="0" y="0"/>
            <a:chExt cx="406400" cy="26701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605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 rot="5400000">
            <a:off x="10858305" y="6348309"/>
            <a:ext cx="232796" cy="152952"/>
            <a:chOff x="0" y="0"/>
            <a:chExt cx="406400" cy="267014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605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 rot="5400000">
            <a:off x="10858305" y="6809705"/>
            <a:ext cx="232796" cy="152952"/>
            <a:chOff x="0" y="0"/>
            <a:chExt cx="406400" cy="267014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605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 rot="5400000">
            <a:off x="10858305" y="7042501"/>
            <a:ext cx="232796" cy="152952"/>
            <a:chOff x="0" y="0"/>
            <a:chExt cx="406400" cy="267014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605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1" name="Group 41"/>
          <p:cNvGrpSpPr/>
          <p:nvPr/>
        </p:nvGrpSpPr>
        <p:grpSpPr>
          <a:xfrm rot="5400000">
            <a:off x="10858305" y="7275297"/>
            <a:ext cx="232796" cy="152952"/>
            <a:chOff x="0" y="0"/>
            <a:chExt cx="406400" cy="267014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605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5219305" y="5143496"/>
            <a:ext cx="159468" cy="2673869"/>
            <a:chOff x="0" y="0"/>
            <a:chExt cx="45150" cy="75705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45150" cy="757051"/>
            </a:xfrm>
            <a:custGeom>
              <a:avLst/>
              <a:gdLst/>
              <a:ahLst/>
              <a:cxnLst/>
              <a:rect l="l" t="t" r="r" b="b"/>
              <a:pathLst>
                <a:path w="45150" h="757051">
                  <a:moveTo>
                    <a:pt x="45150" y="22575"/>
                  </a:moveTo>
                  <a:lnTo>
                    <a:pt x="45150" y="734476"/>
                  </a:lnTo>
                  <a:cubicBezTo>
                    <a:pt x="45150" y="740463"/>
                    <a:pt x="42772" y="746205"/>
                    <a:pt x="38538" y="750439"/>
                  </a:cubicBezTo>
                  <a:cubicBezTo>
                    <a:pt x="34304" y="754672"/>
                    <a:pt x="28562" y="757051"/>
                    <a:pt x="22575" y="757051"/>
                  </a:cubicBezTo>
                  <a:lnTo>
                    <a:pt x="22575" y="757051"/>
                  </a:lnTo>
                  <a:cubicBezTo>
                    <a:pt x="16588" y="757051"/>
                    <a:pt x="10846" y="754672"/>
                    <a:pt x="6612" y="750439"/>
                  </a:cubicBezTo>
                  <a:cubicBezTo>
                    <a:pt x="2378" y="746205"/>
                    <a:pt x="0" y="740463"/>
                    <a:pt x="0" y="734476"/>
                  </a:cubicBezTo>
                  <a:lnTo>
                    <a:pt x="0" y="22575"/>
                  </a:lnTo>
                  <a:cubicBezTo>
                    <a:pt x="0" y="16588"/>
                    <a:pt x="2378" y="10846"/>
                    <a:pt x="6612" y="6612"/>
                  </a:cubicBezTo>
                  <a:cubicBezTo>
                    <a:pt x="10846" y="2378"/>
                    <a:pt x="16588" y="0"/>
                    <a:pt x="22575" y="0"/>
                  </a:cubicBezTo>
                  <a:lnTo>
                    <a:pt x="22575" y="0"/>
                  </a:lnTo>
                  <a:cubicBezTo>
                    <a:pt x="28562" y="0"/>
                    <a:pt x="34304" y="2378"/>
                    <a:pt x="38538" y="6612"/>
                  </a:cubicBezTo>
                  <a:cubicBezTo>
                    <a:pt x="42772" y="10846"/>
                    <a:pt x="45150" y="16588"/>
                    <a:pt x="45150" y="22575"/>
                  </a:cubicBezTo>
                  <a:close/>
                </a:path>
              </a:pathLst>
            </a:custGeom>
            <a:solidFill>
              <a:srgbClr val="B13630"/>
            </a:solidFill>
          </p:spPr>
          <p:txBody>
            <a:bodyPr/>
            <a:lstStyle/>
            <a:p>
              <a:endParaRPr lang="ca-ES"/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0" y="-38100"/>
              <a:ext cx="45150" cy="7951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 rot="5400000">
            <a:off x="15182641" y="5336253"/>
            <a:ext cx="232796" cy="152952"/>
            <a:chOff x="0" y="0"/>
            <a:chExt cx="406400" cy="267014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605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0" name="Group 50"/>
          <p:cNvGrpSpPr/>
          <p:nvPr/>
        </p:nvGrpSpPr>
        <p:grpSpPr>
          <a:xfrm rot="5400000">
            <a:off x="15182641" y="5555328"/>
            <a:ext cx="232796" cy="152952"/>
            <a:chOff x="0" y="0"/>
            <a:chExt cx="406400" cy="267014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605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3" name="Group 53"/>
          <p:cNvGrpSpPr/>
          <p:nvPr/>
        </p:nvGrpSpPr>
        <p:grpSpPr>
          <a:xfrm rot="5400000">
            <a:off x="15182641" y="5788124"/>
            <a:ext cx="232796" cy="152952"/>
            <a:chOff x="0" y="0"/>
            <a:chExt cx="406400" cy="267014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605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6" name="Group 56"/>
          <p:cNvGrpSpPr/>
          <p:nvPr/>
        </p:nvGrpSpPr>
        <p:grpSpPr>
          <a:xfrm rot="5400000">
            <a:off x="15182641" y="6003985"/>
            <a:ext cx="232796" cy="152952"/>
            <a:chOff x="0" y="0"/>
            <a:chExt cx="406400" cy="267014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605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9" name="Group 59"/>
          <p:cNvGrpSpPr/>
          <p:nvPr/>
        </p:nvGrpSpPr>
        <p:grpSpPr>
          <a:xfrm rot="5400000">
            <a:off x="15182641" y="6236781"/>
            <a:ext cx="232796" cy="152952"/>
            <a:chOff x="0" y="0"/>
            <a:chExt cx="406400" cy="267014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605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2" name="Group 62"/>
          <p:cNvGrpSpPr/>
          <p:nvPr/>
        </p:nvGrpSpPr>
        <p:grpSpPr>
          <a:xfrm rot="5400000">
            <a:off x="15182641" y="6464707"/>
            <a:ext cx="232796" cy="152952"/>
            <a:chOff x="0" y="0"/>
            <a:chExt cx="406400" cy="267014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605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5" name="Group 65"/>
          <p:cNvGrpSpPr/>
          <p:nvPr/>
        </p:nvGrpSpPr>
        <p:grpSpPr>
          <a:xfrm rot="5400000">
            <a:off x="15182641" y="6697503"/>
            <a:ext cx="232796" cy="152952"/>
            <a:chOff x="0" y="0"/>
            <a:chExt cx="406400" cy="267014"/>
          </a:xfrm>
        </p:grpSpPr>
        <p:sp>
          <p:nvSpPr>
            <p:cNvPr id="66" name="Freeform 66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605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67" name="TextBox 67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8" name="Group 68"/>
          <p:cNvGrpSpPr/>
          <p:nvPr/>
        </p:nvGrpSpPr>
        <p:grpSpPr>
          <a:xfrm rot="5400000">
            <a:off x="15182641" y="6926103"/>
            <a:ext cx="232796" cy="152952"/>
            <a:chOff x="0" y="0"/>
            <a:chExt cx="406400" cy="267014"/>
          </a:xfrm>
        </p:grpSpPr>
        <p:sp>
          <p:nvSpPr>
            <p:cNvPr id="69" name="Freeform 69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605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70" name="TextBox 70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1" name="Group 71"/>
          <p:cNvGrpSpPr/>
          <p:nvPr/>
        </p:nvGrpSpPr>
        <p:grpSpPr>
          <a:xfrm rot="5400000">
            <a:off x="15182641" y="7158899"/>
            <a:ext cx="232796" cy="152952"/>
            <a:chOff x="0" y="0"/>
            <a:chExt cx="406400" cy="267014"/>
          </a:xfrm>
        </p:grpSpPr>
        <p:sp>
          <p:nvSpPr>
            <p:cNvPr id="72" name="Freeform 72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605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73" name="TextBox 73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4" name="Group 74"/>
          <p:cNvGrpSpPr/>
          <p:nvPr/>
        </p:nvGrpSpPr>
        <p:grpSpPr>
          <a:xfrm rot="5400000">
            <a:off x="15182641" y="7391695"/>
            <a:ext cx="232796" cy="152952"/>
            <a:chOff x="0" y="0"/>
            <a:chExt cx="406400" cy="267014"/>
          </a:xfrm>
        </p:grpSpPr>
        <p:sp>
          <p:nvSpPr>
            <p:cNvPr id="75" name="Freeform 75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605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76" name="TextBox 76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7" name="Group 77"/>
          <p:cNvGrpSpPr/>
          <p:nvPr/>
        </p:nvGrpSpPr>
        <p:grpSpPr>
          <a:xfrm rot="5400000">
            <a:off x="15182641" y="7624491"/>
            <a:ext cx="232796" cy="152952"/>
            <a:chOff x="0" y="0"/>
            <a:chExt cx="406400" cy="267014"/>
          </a:xfrm>
        </p:grpSpPr>
        <p:sp>
          <p:nvSpPr>
            <p:cNvPr id="78" name="Freeform 78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605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79" name="TextBox 79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0" name="TextBox 80"/>
          <p:cNvSpPr txBox="1"/>
          <p:nvPr/>
        </p:nvSpPr>
        <p:spPr>
          <a:xfrm>
            <a:off x="1028700" y="923925"/>
            <a:ext cx="16230600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B6BFC8"/>
                </a:solidFill>
                <a:latin typeface="Open Sans"/>
                <a:ea typeface="Open Sans"/>
                <a:cs typeface="Open Sans"/>
                <a:sym typeface="Open Sans"/>
              </a:rPr>
              <a:t>Tendencias Nacionales | </a:t>
            </a:r>
            <a:r>
              <a:rPr lang="en-US" sz="5000" b="1">
                <a:solidFill>
                  <a:srgbClr val="B6BFC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Competencias financieras</a:t>
            </a:r>
          </a:p>
        </p:txBody>
      </p:sp>
      <p:grpSp>
        <p:nvGrpSpPr>
          <p:cNvPr id="81" name="Group 81"/>
          <p:cNvGrpSpPr/>
          <p:nvPr/>
        </p:nvGrpSpPr>
        <p:grpSpPr>
          <a:xfrm rot="5400000">
            <a:off x="10858305" y="7508093"/>
            <a:ext cx="232796" cy="152952"/>
            <a:chOff x="0" y="0"/>
            <a:chExt cx="406400" cy="267014"/>
          </a:xfrm>
        </p:grpSpPr>
        <p:sp>
          <p:nvSpPr>
            <p:cNvPr id="82" name="Freeform 82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605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83" name="TextBox 83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4" name="Group 84"/>
          <p:cNvGrpSpPr/>
          <p:nvPr/>
        </p:nvGrpSpPr>
        <p:grpSpPr>
          <a:xfrm>
            <a:off x="1028700" y="3298104"/>
            <a:ext cx="7639929" cy="4894755"/>
            <a:chOff x="0" y="0"/>
            <a:chExt cx="10186573" cy="6526340"/>
          </a:xfrm>
        </p:grpSpPr>
        <p:sp>
          <p:nvSpPr>
            <p:cNvPr id="85" name="Freeform 85"/>
            <p:cNvSpPr/>
            <p:nvPr/>
          </p:nvSpPr>
          <p:spPr>
            <a:xfrm>
              <a:off x="0" y="0"/>
              <a:ext cx="10186573" cy="6526340"/>
            </a:xfrm>
            <a:custGeom>
              <a:avLst/>
              <a:gdLst/>
              <a:ahLst/>
              <a:cxnLst/>
              <a:rect l="l" t="t" r="r" b="b"/>
              <a:pathLst>
                <a:path w="10186573" h="6526340">
                  <a:moveTo>
                    <a:pt x="0" y="0"/>
                  </a:moveTo>
                  <a:lnTo>
                    <a:pt x="10186573" y="0"/>
                  </a:lnTo>
                  <a:lnTo>
                    <a:pt x="10186573" y="6526340"/>
                  </a:lnTo>
                  <a:lnTo>
                    <a:pt x="0" y="65263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502" r="-12161"/>
              </a:stretch>
            </a:blipFill>
          </p:spPr>
          <p:txBody>
            <a:bodyPr/>
            <a:lstStyle/>
            <a:p>
              <a:endParaRPr lang="ca-ES"/>
            </a:p>
          </p:txBody>
        </p:sp>
        <p:grpSp>
          <p:nvGrpSpPr>
            <p:cNvPr id="86" name="Group 86"/>
            <p:cNvGrpSpPr/>
            <p:nvPr/>
          </p:nvGrpSpPr>
          <p:grpSpPr>
            <a:xfrm>
              <a:off x="2884296" y="1022473"/>
              <a:ext cx="198477" cy="277536"/>
              <a:chOff x="0" y="0"/>
              <a:chExt cx="39205" cy="54822"/>
            </a:xfrm>
          </p:grpSpPr>
          <p:sp>
            <p:nvSpPr>
              <p:cNvPr id="87" name="Freeform 87"/>
              <p:cNvSpPr/>
              <p:nvPr/>
            </p:nvSpPr>
            <p:spPr>
              <a:xfrm>
                <a:off x="0" y="0"/>
                <a:ext cx="39205" cy="54822"/>
              </a:xfrm>
              <a:custGeom>
                <a:avLst/>
                <a:gdLst/>
                <a:ahLst/>
                <a:cxnLst/>
                <a:rect l="l" t="t" r="r" b="b"/>
                <a:pathLst>
                  <a:path w="39205" h="54822">
                    <a:moveTo>
                      <a:pt x="0" y="0"/>
                    </a:moveTo>
                    <a:lnTo>
                      <a:pt x="39205" y="0"/>
                    </a:lnTo>
                    <a:lnTo>
                      <a:pt x="39205" y="54822"/>
                    </a:lnTo>
                    <a:lnTo>
                      <a:pt x="0" y="54822"/>
                    </a:lnTo>
                    <a:close/>
                  </a:path>
                </a:pathLst>
              </a:custGeom>
              <a:solidFill>
                <a:srgbClr val="F0F5FB"/>
              </a:solidFill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88" name="TextBox 88"/>
              <p:cNvSpPr txBox="1"/>
              <p:nvPr/>
            </p:nvSpPr>
            <p:spPr>
              <a:xfrm>
                <a:off x="0" y="-38100"/>
                <a:ext cx="39205" cy="9292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89" name="Group 89"/>
            <p:cNvGrpSpPr/>
            <p:nvPr/>
          </p:nvGrpSpPr>
          <p:grpSpPr>
            <a:xfrm>
              <a:off x="3473363" y="1293134"/>
              <a:ext cx="382327" cy="277536"/>
              <a:chOff x="0" y="0"/>
              <a:chExt cx="75521" cy="54822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0" y="0"/>
                <a:ext cx="75521" cy="54822"/>
              </a:xfrm>
              <a:custGeom>
                <a:avLst/>
                <a:gdLst/>
                <a:ahLst/>
                <a:cxnLst/>
                <a:rect l="l" t="t" r="r" b="b"/>
                <a:pathLst>
                  <a:path w="75521" h="54822">
                    <a:moveTo>
                      <a:pt x="0" y="0"/>
                    </a:moveTo>
                    <a:lnTo>
                      <a:pt x="75521" y="0"/>
                    </a:lnTo>
                    <a:lnTo>
                      <a:pt x="75521" y="54822"/>
                    </a:lnTo>
                    <a:lnTo>
                      <a:pt x="0" y="54822"/>
                    </a:lnTo>
                    <a:close/>
                  </a:path>
                </a:pathLst>
              </a:custGeom>
              <a:solidFill>
                <a:srgbClr val="F0F5FB"/>
              </a:solidFill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91" name="TextBox 91"/>
              <p:cNvSpPr txBox="1"/>
              <p:nvPr/>
            </p:nvSpPr>
            <p:spPr>
              <a:xfrm>
                <a:off x="0" y="-38100"/>
                <a:ext cx="75521" cy="9292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2" name="Group 92"/>
            <p:cNvGrpSpPr/>
            <p:nvPr/>
          </p:nvGrpSpPr>
          <p:grpSpPr>
            <a:xfrm>
              <a:off x="6505506" y="1022473"/>
              <a:ext cx="199467" cy="335142"/>
              <a:chOff x="0" y="0"/>
              <a:chExt cx="39401" cy="66201"/>
            </a:xfrm>
          </p:grpSpPr>
          <p:sp>
            <p:nvSpPr>
              <p:cNvPr id="93" name="Freeform 93"/>
              <p:cNvSpPr/>
              <p:nvPr/>
            </p:nvSpPr>
            <p:spPr>
              <a:xfrm>
                <a:off x="0" y="0"/>
                <a:ext cx="39401" cy="66201"/>
              </a:xfrm>
              <a:custGeom>
                <a:avLst/>
                <a:gdLst/>
                <a:ahLst/>
                <a:cxnLst/>
                <a:rect l="l" t="t" r="r" b="b"/>
                <a:pathLst>
                  <a:path w="39401" h="66201">
                    <a:moveTo>
                      <a:pt x="0" y="0"/>
                    </a:moveTo>
                    <a:lnTo>
                      <a:pt x="39401" y="0"/>
                    </a:lnTo>
                    <a:lnTo>
                      <a:pt x="39401" y="66201"/>
                    </a:lnTo>
                    <a:lnTo>
                      <a:pt x="0" y="66201"/>
                    </a:lnTo>
                    <a:close/>
                  </a:path>
                </a:pathLst>
              </a:custGeom>
              <a:solidFill>
                <a:srgbClr val="F0F5FB"/>
              </a:solidFill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94" name="TextBox 94"/>
              <p:cNvSpPr txBox="1"/>
              <p:nvPr/>
            </p:nvSpPr>
            <p:spPr>
              <a:xfrm>
                <a:off x="0" y="-38100"/>
                <a:ext cx="39401" cy="104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5" name="Group 95"/>
            <p:cNvGrpSpPr/>
            <p:nvPr/>
          </p:nvGrpSpPr>
          <p:grpSpPr>
            <a:xfrm>
              <a:off x="8574093" y="883705"/>
              <a:ext cx="382327" cy="277536"/>
              <a:chOff x="0" y="0"/>
              <a:chExt cx="75521" cy="54822"/>
            </a:xfrm>
          </p:grpSpPr>
          <p:sp>
            <p:nvSpPr>
              <p:cNvPr id="96" name="Freeform 96"/>
              <p:cNvSpPr/>
              <p:nvPr/>
            </p:nvSpPr>
            <p:spPr>
              <a:xfrm>
                <a:off x="0" y="0"/>
                <a:ext cx="75521" cy="54822"/>
              </a:xfrm>
              <a:custGeom>
                <a:avLst/>
                <a:gdLst/>
                <a:ahLst/>
                <a:cxnLst/>
                <a:rect l="l" t="t" r="r" b="b"/>
                <a:pathLst>
                  <a:path w="75521" h="54822">
                    <a:moveTo>
                      <a:pt x="0" y="0"/>
                    </a:moveTo>
                    <a:lnTo>
                      <a:pt x="75521" y="0"/>
                    </a:lnTo>
                    <a:lnTo>
                      <a:pt x="75521" y="54822"/>
                    </a:lnTo>
                    <a:lnTo>
                      <a:pt x="0" y="54822"/>
                    </a:lnTo>
                    <a:close/>
                  </a:path>
                </a:pathLst>
              </a:custGeom>
              <a:solidFill>
                <a:srgbClr val="F0F5FB"/>
              </a:solidFill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97" name="TextBox 97"/>
              <p:cNvSpPr txBox="1"/>
              <p:nvPr/>
            </p:nvSpPr>
            <p:spPr>
              <a:xfrm>
                <a:off x="0" y="-38100"/>
                <a:ext cx="75521" cy="9292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8" name="Group 98"/>
            <p:cNvGrpSpPr/>
            <p:nvPr/>
          </p:nvGrpSpPr>
          <p:grpSpPr>
            <a:xfrm>
              <a:off x="9378060" y="912508"/>
              <a:ext cx="214687" cy="300396"/>
              <a:chOff x="0" y="0"/>
              <a:chExt cx="42407" cy="59338"/>
            </a:xfrm>
          </p:grpSpPr>
          <p:sp>
            <p:nvSpPr>
              <p:cNvPr id="99" name="Freeform 99"/>
              <p:cNvSpPr/>
              <p:nvPr/>
            </p:nvSpPr>
            <p:spPr>
              <a:xfrm>
                <a:off x="0" y="0"/>
                <a:ext cx="42407" cy="59337"/>
              </a:xfrm>
              <a:custGeom>
                <a:avLst/>
                <a:gdLst/>
                <a:ahLst/>
                <a:cxnLst/>
                <a:rect l="l" t="t" r="r" b="b"/>
                <a:pathLst>
                  <a:path w="42407" h="59337">
                    <a:moveTo>
                      <a:pt x="0" y="0"/>
                    </a:moveTo>
                    <a:lnTo>
                      <a:pt x="42407" y="0"/>
                    </a:lnTo>
                    <a:lnTo>
                      <a:pt x="42407" y="59337"/>
                    </a:lnTo>
                    <a:lnTo>
                      <a:pt x="0" y="59337"/>
                    </a:lnTo>
                    <a:close/>
                  </a:path>
                </a:pathLst>
              </a:custGeom>
              <a:solidFill>
                <a:srgbClr val="F0F5FB"/>
              </a:solidFill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100" name="TextBox 100"/>
              <p:cNvSpPr txBox="1"/>
              <p:nvPr/>
            </p:nvSpPr>
            <p:spPr>
              <a:xfrm>
                <a:off x="0" y="-38100"/>
                <a:ext cx="42407" cy="9743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1" name="Freeform 101"/>
            <p:cNvSpPr/>
            <p:nvPr/>
          </p:nvSpPr>
          <p:spPr>
            <a:xfrm>
              <a:off x="2884296" y="1092300"/>
              <a:ext cx="250036" cy="137882"/>
            </a:xfrm>
            <a:custGeom>
              <a:avLst/>
              <a:gdLst/>
              <a:ahLst/>
              <a:cxnLst/>
              <a:rect l="l" t="t" r="r" b="b"/>
              <a:pathLst>
                <a:path w="250036" h="137882">
                  <a:moveTo>
                    <a:pt x="0" y="0"/>
                  </a:moveTo>
                  <a:lnTo>
                    <a:pt x="250036" y="0"/>
                  </a:lnTo>
                  <a:lnTo>
                    <a:pt x="250036" y="137882"/>
                  </a:lnTo>
                  <a:lnTo>
                    <a:pt x="0" y="1378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86351" b="-40945"/>
              </a:stretch>
            </a:blipFill>
          </p:spPr>
          <p:txBody>
            <a:bodyPr/>
            <a:lstStyle/>
            <a:p>
              <a:endParaRPr lang="ca-ES"/>
            </a:p>
          </p:txBody>
        </p:sp>
        <p:sp>
          <p:nvSpPr>
            <p:cNvPr id="102" name="Freeform 102"/>
            <p:cNvSpPr/>
            <p:nvPr/>
          </p:nvSpPr>
          <p:spPr>
            <a:xfrm>
              <a:off x="6518206" y="1092300"/>
              <a:ext cx="250036" cy="137882"/>
            </a:xfrm>
            <a:custGeom>
              <a:avLst/>
              <a:gdLst/>
              <a:ahLst/>
              <a:cxnLst/>
              <a:rect l="l" t="t" r="r" b="b"/>
              <a:pathLst>
                <a:path w="250036" h="137882">
                  <a:moveTo>
                    <a:pt x="0" y="0"/>
                  </a:moveTo>
                  <a:lnTo>
                    <a:pt x="250035" y="0"/>
                  </a:lnTo>
                  <a:lnTo>
                    <a:pt x="250035" y="137882"/>
                  </a:lnTo>
                  <a:lnTo>
                    <a:pt x="0" y="1378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86351" b="-40945"/>
              </a:stretch>
            </a:blipFill>
          </p:spPr>
          <p:txBody>
            <a:bodyPr/>
            <a:lstStyle/>
            <a:p>
              <a:endParaRPr lang="ca-ES"/>
            </a:p>
          </p:txBody>
        </p:sp>
        <p:grpSp>
          <p:nvGrpSpPr>
            <p:cNvPr id="103" name="Group 103"/>
            <p:cNvGrpSpPr/>
            <p:nvPr/>
          </p:nvGrpSpPr>
          <p:grpSpPr>
            <a:xfrm>
              <a:off x="5704078" y="883705"/>
              <a:ext cx="382327" cy="277536"/>
              <a:chOff x="0" y="0"/>
              <a:chExt cx="75521" cy="54822"/>
            </a:xfrm>
          </p:grpSpPr>
          <p:sp>
            <p:nvSpPr>
              <p:cNvPr id="104" name="Freeform 104"/>
              <p:cNvSpPr/>
              <p:nvPr/>
            </p:nvSpPr>
            <p:spPr>
              <a:xfrm>
                <a:off x="0" y="0"/>
                <a:ext cx="75521" cy="54822"/>
              </a:xfrm>
              <a:custGeom>
                <a:avLst/>
                <a:gdLst/>
                <a:ahLst/>
                <a:cxnLst/>
                <a:rect l="l" t="t" r="r" b="b"/>
                <a:pathLst>
                  <a:path w="75521" h="54822">
                    <a:moveTo>
                      <a:pt x="0" y="0"/>
                    </a:moveTo>
                    <a:lnTo>
                      <a:pt x="75521" y="0"/>
                    </a:lnTo>
                    <a:lnTo>
                      <a:pt x="75521" y="54822"/>
                    </a:lnTo>
                    <a:lnTo>
                      <a:pt x="0" y="54822"/>
                    </a:lnTo>
                    <a:close/>
                  </a:path>
                </a:pathLst>
              </a:custGeom>
              <a:solidFill>
                <a:srgbClr val="F0F5FB"/>
              </a:solidFill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105" name="TextBox 105"/>
              <p:cNvSpPr txBox="1"/>
              <p:nvPr/>
            </p:nvSpPr>
            <p:spPr>
              <a:xfrm>
                <a:off x="0" y="-38100"/>
                <a:ext cx="75521" cy="9292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106" name="Group 106"/>
          <p:cNvGrpSpPr/>
          <p:nvPr/>
        </p:nvGrpSpPr>
        <p:grpSpPr>
          <a:xfrm>
            <a:off x="13057137" y="5529127"/>
            <a:ext cx="159468" cy="2293641"/>
            <a:chOff x="0" y="0"/>
            <a:chExt cx="45150" cy="649397"/>
          </a:xfrm>
        </p:grpSpPr>
        <p:sp>
          <p:nvSpPr>
            <p:cNvPr id="107" name="Freeform 107"/>
            <p:cNvSpPr/>
            <p:nvPr/>
          </p:nvSpPr>
          <p:spPr>
            <a:xfrm>
              <a:off x="0" y="0"/>
              <a:ext cx="45150" cy="649397"/>
            </a:xfrm>
            <a:custGeom>
              <a:avLst/>
              <a:gdLst/>
              <a:ahLst/>
              <a:cxnLst/>
              <a:rect l="l" t="t" r="r" b="b"/>
              <a:pathLst>
                <a:path w="45150" h="649397">
                  <a:moveTo>
                    <a:pt x="45150" y="22575"/>
                  </a:moveTo>
                  <a:lnTo>
                    <a:pt x="45150" y="626822"/>
                  </a:lnTo>
                  <a:cubicBezTo>
                    <a:pt x="45150" y="632809"/>
                    <a:pt x="42772" y="638551"/>
                    <a:pt x="38538" y="642785"/>
                  </a:cubicBezTo>
                  <a:cubicBezTo>
                    <a:pt x="34304" y="647019"/>
                    <a:pt x="28562" y="649397"/>
                    <a:pt x="22575" y="649397"/>
                  </a:cubicBezTo>
                  <a:lnTo>
                    <a:pt x="22575" y="649397"/>
                  </a:lnTo>
                  <a:cubicBezTo>
                    <a:pt x="16588" y="649397"/>
                    <a:pt x="10846" y="647019"/>
                    <a:pt x="6612" y="642785"/>
                  </a:cubicBezTo>
                  <a:cubicBezTo>
                    <a:pt x="2378" y="638551"/>
                    <a:pt x="0" y="632809"/>
                    <a:pt x="0" y="626822"/>
                  </a:cubicBezTo>
                  <a:lnTo>
                    <a:pt x="0" y="22575"/>
                  </a:lnTo>
                  <a:cubicBezTo>
                    <a:pt x="0" y="16588"/>
                    <a:pt x="2378" y="10846"/>
                    <a:pt x="6612" y="6612"/>
                  </a:cubicBezTo>
                  <a:cubicBezTo>
                    <a:pt x="10846" y="2378"/>
                    <a:pt x="16588" y="0"/>
                    <a:pt x="22575" y="0"/>
                  </a:cubicBezTo>
                  <a:lnTo>
                    <a:pt x="22575" y="0"/>
                  </a:lnTo>
                  <a:cubicBezTo>
                    <a:pt x="28562" y="0"/>
                    <a:pt x="34304" y="2378"/>
                    <a:pt x="38538" y="6612"/>
                  </a:cubicBezTo>
                  <a:cubicBezTo>
                    <a:pt x="42772" y="10846"/>
                    <a:pt x="45150" y="16588"/>
                    <a:pt x="45150" y="22575"/>
                  </a:cubicBezTo>
                  <a:close/>
                </a:path>
              </a:pathLst>
            </a:custGeom>
            <a:solidFill>
              <a:srgbClr val="B13630"/>
            </a:solidFill>
          </p:spPr>
          <p:txBody>
            <a:bodyPr/>
            <a:lstStyle/>
            <a:p>
              <a:endParaRPr lang="ca-ES"/>
            </a:p>
          </p:txBody>
        </p:sp>
        <p:sp>
          <p:nvSpPr>
            <p:cNvPr id="108" name="TextBox 108"/>
            <p:cNvSpPr txBox="1"/>
            <p:nvPr/>
          </p:nvSpPr>
          <p:spPr>
            <a:xfrm>
              <a:off x="0" y="-38100"/>
              <a:ext cx="45150" cy="6874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9" name="Group 109"/>
          <p:cNvGrpSpPr/>
          <p:nvPr/>
        </p:nvGrpSpPr>
        <p:grpSpPr>
          <a:xfrm rot="5400000">
            <a:off x="13020473" y="5793528"/>
            <a:ext cx="232796" cy="152952"/>
            <a:chOff x="0" y="0"/>
            <a:chExt cx="406400" cy="267014"/>
          </a:xfrm>
        </p:grpSpPr>
        <p:sp>
          <p:nvSpPr>
            <p:cNvPr id="110" name="Freeform 110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605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11" name="TextBox 111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2" name="Group 112"/>
          <p:cNvGrpSpPr/>
          <p:nvPr/>
        </p:nvGrpSpPr>
        <p:grpSpPr>
          <a:xfrm rot="5400000">
            <a:off x="13020473" y="6009389"/>
            <a:ext cx="232796" cy="152952"/>
            <a:chOff x="0" y="0"/>
            <a:chExt cx="406400" cy="267014"/>
          </a:xfrm>
        </p:grpSpPr>
        <p:sp>
          <p:nvSpPr>
            <p:cNvPr id="113" name="Freeform 113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605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14" name="TextBox 114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5" name="Group 115"/>
          <p:cNvGrpSpPr/>
          <p:nvPr/>
        </p:nvGrpSpPr>
        <p:grpSpPr>
          <a:xfrm rot="5400000">
            <a:off x="13020473" y="6242185"/>
            <a:ext cx="232796" cy="152952"/>
            <a:chOff x="0" y="0"/>
            <a:chExt cx="406400" cy="267014"/>
          </a:xfrm>
        </p:grpSpPr>
        <p:sp>
          <p:nvSpPr>
            <p:cNvPr id="116" name="Freeform 116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605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17" name="TextBox 117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8" name="Group 118"/>
          <p:cNvGrpSpPr/>
          <p:nvPr/>
        </p:nvGrpSpPr>
        <p:grpSpPr>
          <a:xfrm rot="5400000">
            <a:off x="13020473" y="6470111"/>
            <a:ext cx="232796" cy="152952"/>
            <a:chOff x="0" y="0"/>
            <a:chExt cx="406400" cy="267014"/>
          </a:xfrm>
        </p:grpSpPr>
        <p:sp>
          <p:nvSpPr>
            <p:cNvPr id="119" name="Freeform 119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605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20" name="TextBox 120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1" name="Group 121"/>
          <p:cNvGrpSpPr/>
          <p:nvPr/>
        </p:nvGrpSpPr>
        <p:grpSpPr>
          <a:xfrm rot="5400000">
            <a:off x="13020473" y="6702907"/>
            <a:ext cx="232796" cy="152952"/>
            <a:chOff x="0" y="0"/>
            <a:chExt cx="406400" cy="267014"/>
          </a:xfrm>
        </p:grpSpPr>
        <p:sp>
          <p:nvSpPr>
            <p:cNvPr id="122" name="Freeform 122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605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23" name="TextBox 123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4" name="Group 124"/>
          <p:cNvGrpSpPr/>
          <p:nvPr/>
        </p:nvGrpSpPr>
        <p:grpSpPr>
          <a:xfrm rot="5400000">
            <a:off x="13020473" y="6931507"/>
            <a:ext cx="232796" cy="152952"/>
            <a:chOff x="0" y="0"/>
            <a:chExt cx="406400" cy="267014"/>
          </a:xfrm>
        </p:grpSpPr>
        <p:sp>
          <p:nvSpPr>
            <p:cNvPr id="125" name="Freeform 125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605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26" name="TextBox 126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7" name="Group 127"/>
          <p:cNvGrpSpPr/>
          <p:nvPr/>
        </p:nvGrpSpPr>
        <p:grpSpPr>
          <a:xfrm rot="5400000">
            <a:off x="13020473" y="7164303"/>
            <a:ext cx="232796" cy="152952"/>
            <a:chOff x="0" y="0"/>
            <a:chExt cx="406400" cy="267014"/>
          </a:xfrm>
        </p:grpSpPr>
        <p:sp>
          <p:nvSpPr>
            <p:cNvPr id="128" name="Freeform 128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605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29" name="TextBox 129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0" name="Group 130"/>
          <p:cNvGrpSpPr/>
          <p:nvPr/>
        </p:nvGrpSpPr>
        <p:grpSpPr>
          <a:xfrm rot="5400000">
            <a:off x="13020473" y="7397099"/>
            <a:ext cx="232796" cy="152952"/>
            <a:chOff x="0" y="0"/>
            <a:chExt cx="406400" cy="267014"/>
          </a:xfrm>
        </p:grpSpPr>
        <p:sp>
          <p:nvSpPr>
            <p:cNvPr id="131" name="Freeform 131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605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32" name="TextBox 132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3" name="Group 133"/>
          <p:cNvGrpSpPr/>
          <p:nvPr/>
        </p:nvGrpSpPr>
        <p:grpSpPr>
          <a:xfrm rot="5400000">
            <a:off x="13020473" y="7629895"/>
            <a:ext cx="232796" cy="152952"/>
            <a:chOff x="0" y="0"/>
            <a:chExt cx="406400" cy="267014"/>
          </a:xfrm>
        </p:grpSpPr>
        <p:sp>
          <p:nvSpPr>
            <p:cNvPr id="134" name="Freeform 134"/>
            <p:cNvSpPr/>
            <p:nvPr/>
          </p:nvSpPr>
          <p:spPr>
            <a:xfrm>
              <a:off x="0" y="0"/>
              <a:ext cx="406400" cy="267014"/>
            </a:xfrm>
            <a:custGeom>
              <a:avLst/>
              <a:gdLst/>
              <a:ahLst/>
              <a:cxnLst/>
              <a:rect l="l" t="t" r="r" b="b"/>
              <a:pathLst>
                <a:path w="406400" h="267014">
                  <a:moveTo>
                    <a:pt x="0" y="0"/>
                  </a:moveTo>
                  <a:lnTo>
                    <a:pt x="203200" y="0"/>
                  </a:lnTo>
                  <a:lnTo>
                    <a:pt x="406400" y="133507"/>
                  </a:lnTo>
                  <a:lnTo>
                    <a:pt x="203200" y="267014"/>
                  </a:lnTo>
                  <a:lnTo>
                    <a:pt x="0" y="267014"/>
                  </a:lnTo>
                  <a:lnTo>
                    <a:pt x="203200" y="133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605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35" name="TextBox 135"/>
            <p:cNvSpPr txBox="1"/>
            <p:nvPr/>
          </p:nvSpPr>
          <p:spPr>
            <a:xfrm>
              <a:off x="177800" y="-38100"/>
              <a:ext cx="152400" cy="305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6" name="Freeform 136"/>
          <p:cNvSpPr/>
          <p:nvPr/>
        </p:nvSpPr>
        <p:spPr>
          <a:xfrm>
            <a:off x="16618928" y="8566497"/>
            <a:ext cx="1087332" cy="1091300"/>
          </a:xfrm>
          <a:custGeom>
            <a:avLst/>
            <a:gdLst/>
            <a:ahLst/>
            <a:cxnLst/>
            <a:rect l="l" t="t" r="r" b="b"/>
            <a:pathLst>
              <a:path w="1087332" h="1091300">
                <a:moveTo>
                  <a:pt x="0" y="0"/>
                </a:moveTo>
                <a:lnTo>
                  <a:pt x="1087332" y="0"/>
                </a:lnTo>
                <a:lnTo>
                  <a:pt x="1087332" y="1091300"/>
                </a:lnTo>
                <a:lnTo>
                  <a:pt x="0" y="10913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-2666304" y="2069569"/>
            <a:ext cx="8577721" cy="0"/>
          </a:xfrm>
          <a:prstGeom prst="line">
            <a:avLst/>
          </a:prstGeom>
          <a:ln w="85725" cap="flat">
            <a:solidFill>
              <a:srgbClr val="B6BFC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a-ES"/>
          </a:p>
        </p:txBody>
      </p:sp>
      <p:sp>
        <p:nvSpPr>
          <p:cNvPr id="3" name="Freeform 3"/>
          <p:cNvSpPr/>
          <p:nvPr/>
        </p:nvSpPr>
        <p:spPr>
          <a:xfrm>
            <a:off x="9859572" y="4462019"/>
            <a:ext cx="1588200" cy="1351414"/>
          </a:xfrm>
          <a:custGeom>
            <a:avLst/>
            <a:gdLst/>
            <a:ahLst/>
            <a:cxnLst/>
            <a:rect l="l" t="t" r="r" b="b"/>
            <a:pathLst>
              <a:path w="1588200" h="1351414">
                <a:moveTo>
                  <a:pt x="0" y="0"/>
                </a:moveTo>
                <a:lnTo>
                  <a:pt x="1588200" y="0"/>
                </a:lnTo>
                <a:lnTo>
                  <a:pt x="1588200" y="1351414"/>
                </a:lnTo>
                <a:lnTo>
                  <a:pt x="0" y="1351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"/>
          </a:p>
        </p:txBody>
      </p:sp>
      <p:sp>
        <p:nvSpPr>
          <p:cNvPr id="4" name="Freeform 4"/>
          <p:cNvSpPr/>
          <p:nvPr/>
        </p:nvSpPr>
        <p:spPr>
          <a:xfrm>
            <a:off x="9901075" y="6182519"/>
            <a:ext cx="1425243" cy="1536913"/>
          </a:xfrm>
          <a:custGeom>
            <a:avLst/>
            <a:gdLst/>
            <a:ahLst/>
            <a:cxnLst/>
            <a:rect l="l" t="t" r="r" b="b"/>
            <a:pathLst>
              <a:path w="1425243" h="1536913">
                <a:moveTo>
                  <a:pt x="0" y="0"/>
                </a:moveTo>
                <a:lnTo>
                  <a:pt x="1425243" y="0"/>
                </a:lnTo>
                <a:lnTo>
                  <a:pt x="1425243" y="1536913"/>
                </a:lnTo>
                <a:lnTo>
                  <a:pt x="0" y="15369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"/>
          </a:p>
        </p:txBody>
      </p:sp>
      <p:sp>
        <p:nvSpPr>
          <p:cNvPr id="5" name="Freeform 5"/>
          <p:cNvSpPr/>
          <p:nvPr/>
        </p:nvSpPr>
        <p:spPr>
          <a:xfrm>
            <a:off x="9901075" y="2567568"/>
            <a:ext cx="1505194" cy="1424290"/>
          </a:xfrm>
          <a:custGeom>
            <a:avLst/>
            <a:gdLst/>
            <a:ahLst/>
            <a:cxnLst/>
            <a:rect l="l" t="t" r="r" b="b"/>
            <a:pathLst>
              <a:path w="1505194" h="1424290">
                <a:moveTo>
                  <a:pt x="0" y="0"/>
                </a:moveTo>
                <a:lnTo>
                  <a:pt x="1505194" y="0"/>
                </a:lnTo>
                <a:lnTo>
                  <a:pt x="1505194" y="1424290"/>
                </a:lnTo>
                <a:lnTo>
                  <a:pt x="0" y="14242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"/>
          </a:p>
        </p:txBody>
      </p:sp>
      <p:sp>
        <p:nvSpPr>
          <p:cNvPr id="6" name="TextBox 6"/>
          <p:cNvSpPr txBox="1"/>
          <p:nvPr/>
        </p:nvSpPr>
        <p:spPr>
          <a:xfrm>
            <a:off x="1028700" y="923925"/>
            <a:ext cx="16342655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>
                <a:solidFill>
                  <a:srgbClr val="B6BFC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Ofertas actuales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845188" y="2957410"/>
            <a:ext cx="3290909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i="1">
                <a:solidFill>
                  <a:srgbClr val="2E4D7A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Hipotecas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845188" y="4793030"/>
            <a:ext cx="3490658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i="1">
                <a:solidFill>
                  <a:srgbClr val="2E4D7A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Préstamos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845188" y="6628179"/>
            <a:ext cx="3141098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i="1">
                <a:solidFill>
                  <a:srgbClr val="2E4D7A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Depósitos</a:t>
            </a:r>
          </a:p>
        </p:txBody>
      </p:sp>
      <p:sp>
        <p:nvSpPr>
          <p:cNvPr id="10" name="AutoShape 10"/>
          <p:cNvSpPr/>
          <p:nvPr/>
        </p:nvSpPr>
        <p:spPr>
          <a:xfrm flipH="1">
            <a:off x="7085503" y="3307880"/>
            <a:ext cx="2488319" cy="1835620"/>
          </a:xfrm>
          <a:prstGeom prst="line">
            <a:avLst/>
          </a:prstGeom>
          <a:ln w="38100" cap="flat">
            <a:solidFill>
              <a:srgbClr val="ACBF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a-ES"/>
          </a:p>
        </p:txBody>
      </p:sp>
      <p:sp>
        <p:nvSpPr>
          <p:cNvPr id="11" name="AutoShape 11"/>
          <p:cNvSpPr/>
          <p:nvPr/>
        </p:nvSpPr>
        <p:spPr>
          <a:xfrm>
            <a:off x="7085503" y="5316738"/>
            <a:ext cx="2488319" cy="1875330"/>
          </a:xfrm>
          <a:prstGeom prst="line">
            <a:avLst/>
          </a:prstGeom>
          <a:ln w="38100" cap="flat">
            <a:solidFill>
              <a:srgbClr val="ACBF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a-ES"/>
          </a:p>
        </p:txBody>
      </p:sp>
      <p:sp>
        <p:nvSpPr>
          <p:cNvPr id="12" name="AutoShape 12"/>
          <p:cNvSpPr/>
          <p:nvPr/>
        </p:nvSpPr>
        <p:spPr>
          <a:xfrm flipH="1">
            <a:off x="7085503" y="5230500"/>
            <a:ext cx="2488319" cy="3982"/>
          </a:xfrm>
          <a:prstGeom prst="line">
            <a:avLst/>
          </a:prstGeom>
          <a:ln w="38100" cap="flat">
            <a:solidFill>
              <a:srgbClr val="ACBF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a-ES"/>
          </a:p>
        </p:txBody>
      </p:sp>
      <p:grpSp>
        <p:nvGrpSpPr>
          <p:cNvPr id="13" name="Group 13"/>
          <p:cNvGrpSpPr/>
          <p:nvPr/>
        </p:nvGrpSpPr>
        <p:grpSpPr>
          <a:xfrm>
            <a:off x="3408723" y="3366793"/>
            <a:ext cx="3695831" cy="3696431"/>
            <a:chOff x="0" y="0"/>
            <a:chExt cx="973387" cy="97354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73387" cy="973546"/>
            </a:xfrm>
            <a:custGeom>
              <a:avLst/>
              <a:gdLst/>
              <a:ahLst/>
              <a:cxnLst/>
              <a:rect l="l" t="t" r="r" b="b"/>
              <a:pathLst>
                <a:path w="973387" h="973546">
                  <a:moveTo>
                    <a:pt x="27232" y="0"/>
                  </a:moveTo>
                  <a:lnTo>
                    <a:pt x="946155" y="0"/>
                  </a:lnTo>
                  <a:cubicBezTo>
                    <a:pt x="953378" y="0"/>
                    <a:pt x="960304" y="2869"/>
                    <a:pt x="965411" y="7976"/>
                  </a:cubicBezTo>
                  <a:cubicBezTo>
                    <a:pt x="970518" y="13083"/>
                    <a:pt x="973387" y="20010"/>
                    <a:pt x="973387" y="27232"/>
                  </a:cubicBezTo>
                  <a:lnTo>
                    <a:pt x="973387" y="946313"/>
                  </a:lnTo>
                  <a:cubicBezTo>
                    <a:pt x="973387" y="961353"/>
                    <a:pt x="961195" y="973546"/>
                    <a:pt x="946155" y="973546"/>
                  </a:cubicBezTo>
                  <a:lnTo>
                    <a:pt x="27232" y="973546"/>
                  </a:lnTo>
                  <a:cubicBezTo>
                    <a:pt x="20010" y="973546"/>
                    <a:pt x="13083" y="970676"/>
                    <a:pt x="7976" y="965569"/>
                  </a:cubicBezTo>
                  <a:cubicBezTo>
                    <a:pt x="2869" y="960462"/>
                    <a:pt x="0" y="953536"/>
                    <a:pt x="0" y="946313"/>
                  </a:cubicBezTo>
                  <a:lnTo>
                    <a:pt x="0" y="27232"/>
                  </a:lnTo>
                  <a:cubicBezTo>
                    <a:pt x="0" y="20010"/>
                    <a:pt x="2869" y="13083"/>
                    <a:pt x="7976" y="7976"/>
                  </a:cubicBezTo>
                  <a:cubicBezTo>
                    <a:pt x="13083" y="2869"/>
                    <a:pt x="20010" y="0"/>
                    <a:pt x="2723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ACBFD9"/>
              </a:solidFill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973387" cy="10306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3694558" y="2897435"/>
            <a:ext cx="3124159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 i="1">
                <a:solidFill>
                  <a:srgbClr val="284669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Score de Riesgo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735597" y="3783260"/>
            <a:ext cx="3196390" cy="832934"/>
            <a:chOff x="0" y="0"/>
            <a:chExt cx="841848" cy="21937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41848" cy="219374"/>
            </a:xfrm>
            <a:custGeom>
              <a:avLst/>
              <a:gdLst/>
              <a:ahLst/>
              <a:cxnLst/>
              <a:rect l="l" t="t" r="r" b="b"/>
              <a:pathLst>
                <a:path w="841848" h="219374">
                  <a:moveTo>
                    <a:pt x="31487" y="0"/>
                  </a:moveTo>
                  <a:lnTo>
                    <a:pt x="810360" y="0"/>
                  </a:lnTo>
                  <a:cubicBezTo>
                    <a:pt x="818711" y="0"/>
                    <a:pt x="826720" y="3317"/>
                    <a:pt x="832625" y="9222"/>
                  </a:cubicBezTo>
                  <a:cubicBezTo>
                    <a:pt x="838530" y="15127"/>
                    <a:pt x="841848" y="23136"/>
                    <a:pt x="841848" y="31487"/>
                  </a:cubicBezTo>
                  <a:lnTo>
                    <a:pt x="841848" y="187886"/>
                  </a:lnTo>
                  <a:cubicBezTo>
                    <a:pt x="841848" y="205276"/>
                    <a:pt x="827750" y="219374"/>
                    <a:pt x="810360" y="219374"/>
                  </a:cubicBezTo>
                  <a:lnTo>
                    <a:pt x="31487" y="219374"/>
                  </a:lnTo>
                  <a:cubicBezTo>
                    <a:pt x="23136" y="219374"/>
                    <a:pt x="15127" y="216056"/>
                    <a:pt x="9222" y="210151"/>
                  </a:cubicBezTo>
                  <a:cubicBezTo>
                    <a:pt x="3317" y="204246"/>
                    <a:pt x="0" y="196237"/>
                    <a:pt x="0" y="187886"/>
                  </a:cubicBezTo>
                  <a:lnTo>
                    <a:pt x="0" y="31487"/>
                  </a:lnTo>
                  <a:cubicBezTo>
                    <a:pt x="0" y="14097"/>
                    <a:pt x="14097" y="0"/>
                    <a:pt x="314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ACBFD9"/>
              </a:solidFill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841848" cy="2765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4030591" y="3945374"/>
            <a:ext cx="2424389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Riesgo Elevado </a:t>
            </a:r>
          </a:p>
        </p:txBody>
      </p:sp>
      <p:sp>
        <p:nvSpPr>
          <p:cNvPr id="21" name="Freeform 21"/>
          <p:cNvSpPr/>
          <p:nvPr/>
        </p:nvSpPr>
        <p:spPr>
          <a:xfrm>
            <a:off x="3613452" y="3936035"/>
            <a:ext cx="244288" cy="488577"/>
          </a:xfrm>
          <a:custGeom>
            <a:avLst/>
            <a:gdLst/>
            <a:ahLst/>
            <a:cxnLst/>
            <a:rect l="l" t="t" r="r" b="b"/>
            <a:pathLst>
              <a:path w="244288" h="488577">
                <a:moveTo>
                  <a:pt x="0" y="0"/>
                </a:moveTo>
                <a:lnTo>
                  <a:pt x="244289" y="0"/>
                </a:lnTo>
                <a:lnTo>
                  <a:pt x="244289" y="488577"/>
                </a:lnTo>
                <a:lnTo>
                  <a:pt x="0" y="4885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"/>
          </a:p>
        </p:txBody>
      </p:sp>
      <p:grpSp>
        <p:nvGrpSpPr>
          <p:cNvPr id="22" name="Group 22"/>
          <p:cNvGrpSpPr/>
          <p:nvPr/>
        </p:nvGrpSpPr>
        <p:grpSpPr>
          <a:xfrm>
            <a:off x="3735597" y="4818015"/>
            <a:ext cx="3196390" cy="832934"/>
            <a:chOff x="0" y="0"/>
            <a:chExt cx="841848" cy="219374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41848" cy="219374"/>
            </a:xfrm>
            <a:custGeom>
              <a:avLst/>
              <a:gdLst/>
              <a:ahLst/>
              <a:cxnLst/>
              <a:rect l="l" t="t" r="r" b="b"/>
              <a:pathLst>
                <a:path w="841848" h="219374">
                  <a:moveTo>
                    <a:pt x="31487" y="0"/>
                  </a:moveTo>
                  <a:lnTo>
                    <a:pt x="810360" y="0"/>
                  </a:lnTo>
                  <a:cubicBezTo>
                    <a:pt x="818711" y="0"/>
                    <a:pt x="826720" y="3317"/>
                    <a:pt x="832625" y="9222"/>
                  </a:cubicBezTo>
                  <a:cubicBezTo>
                    <a:pt x="838530" y="15127"/>
                    <a:pt x="841848" y="23136"/>
                    <a:pt x="841848" y="31487"/>
                  </a:cubicBezTo>
                  <a:lnTo>
                    <a:pt x="841848" y="187886"/>
                  </a:lnTo>
                  <a:cubicBezTo>
                    <a:pt x="841848" y="205276"/>
                    <a:pt x="827750" y="219374"/>
                    <a:pt x="810360" y="219374"/>
                  </a:cubicBezTo>
                  <a:lnTo>
                    <a:pt x="31487" y="219374"/>
                  </a:lnTo>
                  <a:cubicBezTo>
                    <a:pt x="23136" y="219374"/>
                    <a:pt x="15127" y="216056"/>
                    <a:pt x="9222" y="210151"/>
                  </a:cubicBezTo>
                  <a:cubicBezTo>
                    <a:pt x="3317" y="204246"/>
                    <a:pt x="0" y="196237"/>
                    <a:pt x="0" y="187886"/>
                  </a:cubicBezTo>
                  <a:lnTo>
                    <a:pt x="0" y="31487"/>
                  </a:lnTo>
                  <a:cubicBezTo>
                    <a:pt x="0" y="14097"/>
                    <a:pt x="14097" y="0"/>
                    <a:pt x="314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ACBFD9"/>
              </a:solidFill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57150"/>
              <a:ext cx="841848" cy="2765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4004348" y="4980129"/>
            <a:ext cx="2895789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Riesgo Moderado </a:t>
            </a:r>
          </a:p>
        </p:txBody>
      </p:sp>
      <p:sp>
        <p:nvSpPr>
          <p:cNvPr id="26" name="Freeform 26"/>
          <p:cNvSpPr/>
          <p:nvPr/>
        </p:nvSpPr>
        <p:spPr>
          <a:xfrm>
            <a:off x="3613452" y="4970791"/>
            <a:ext cx="244288" cy="488577"/>
          </a:xfrm>
          <a:custGeom>
            <a:avLst/>
            <a:gdLst/>
            <a:ahLst/>
            <a:cxnLst/>
            <a:rect l="l" t="t" r="r" b="b"/>
            <a:pathLst>
              <a:path w="244288" h="488577">
                <a:moveTo>
                  <a:pt x="0" y="0"/>
                </a:moveTo>
                <a:lnTo>
                  <a:pt x="244289" y="0"/>
                </a:lnTo>
                <a:lnTo>
                  <a:pt x="244289" y="488576"/>
                </a:lnTo>
                <a:lnTo>
                  <a:pt x="0" y="4885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"/>
          </a:p>
        </p:txBody>
      </p:sp>
      <p:grpSp>
        <p:nvGrpSpPr>
          <p:cNvPr id="27" name="Group 27"/>
          <p:cNvGrpSpPr/>
          <p:nvPr/>
        </p:nvGrpSpPr>
        <p:grpSpPr>
          <a:xfrm>
            <a:off x="3735597" y="5839666"/>
            <a:ext cx="3196390" cy="832934"/>
            <a:chOff x="0" y="0"/>
            <a:chExt cx="841848" cy="21937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41848" cy="219374"/>
            </a:xfrm>
            <a:custGeom>
              <a:avLst/>
              <a:gdLst/>
              <a:ahLst/>
              <a:cxnLst/>
              <a:rect l="l" t="t" r="r" b="b"/>
              <a:pathLst>
                <a:path w="841848" h="219374">
                  <a:moveTo>
                    <a:pt x="31487" y="0"/>
                  </a:moveTo>
                  <a:lnTo>
                    <a:pt x="810360" y="0"/>
                  </a:lnTo>
                  <a:cubicBezTo>
                    <a:pt x="818711" y="0"/>
                    <a:pt x="826720" y="3317"/>
                    <a:pt x="832625" y="9222"/>
                  </a:cubicBezTo>
                  <a:cubicBezTo>
                    <a:pt x="838530" y="15127"/>
                    <a:pt x="841848" y="23136"/>
                    <a:pt x="841848" y="31487"/>
                  </a:cubicBezTo>
                  <a:lnTo>
                    <a:pt x="841848" y="187886"/>
                  </a:lnTo>
                  <a:cubicBezTo>
                    <a:pt x="841848" y="205276"/>
                    <a:pt x="827750" y="219374"/>
                    <a:pt x="810360" y="219374"/>
                  </a:cubicBezTo>
                  <a:lnTo>
                    <a:pt x="31487" y="219374"/>
                  </a:lnTo>
                  <a:cubicBezTo>
                    <a:pt x="23136" y="219374"/>
                    <a:pt x="15127" y="216056"/>
                    <a:pt x="9222" y="210151"/>
                  </a:cubicBezTo>
                  <a:cubicBezTo>
                    <a:pt x="3317" y="204246"/>
                    <a:pt x="0" y="196237"/>
                    <a:pt x="0" y="187886"/>
                  </a:cubicBezTo>
                  <a:lnTo>
                    <a:pt x="0" y="31487"/>
                  </a:lnTo>
                  <a:cubicBezTo>
                    <a:pt x="0" y="14097"/>
                    <a:pt x="14097" y="0"/>
                    <a:pt x="314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ACBFD9"/>
              </a:solidFill>
              <a:prstDash val="solid"/>
              <a:miter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57150"/>
              <a:ext cx="841848" cy="2765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4030591" y="6001780"/>
            <a:ext cx="2424389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28466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Riesgo Mínimo </a:t>
            </a:r>
          </a:p>
        </p:txBody>
      </p:sp>
      <p:sp>
        <p:nvSpPr>
          <p:cNvPr id="31" name="Freeform 31"/>
          <p:cNvSpPr/>
          <p:nvPr/>
        </p:nvSpPr>
        <p:spPr>
          <a:xfrm>
            <a:off x="3613452" y="5992442"/>
            <a:ext cx="244288" cy="488577"/>
          </a:xfrm>
          <a:custGeom>
            <a:avLst/>
            <a:gdLst/>
            <a:ahLst/>
            <a:cxnLst/>
            <a:rect l="l" t="t" r="r" b="b"/>
            <a:pathLst>
              <a:path w="244288" h="488577">
                <a:moveTo>
                  <a:pt x="0" y="0"/>
                </a:moveTo>
                <a:lnTo>
                  <a:pt x="244289" y="0"/>
                </a:lnTo>
                <a:lnTo>
                  <a:pt x="244289" y="488577"/>
                </a:lnTo>
                <a:lnTo>
                  <a:pt x="0" y="48857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"/>
          </a:p>
        </p:txBody>
      </p:sp>
      <p:grpSp>
        <p:nvGrpSpPr>
          <p:cNvPr id="32" name="Group 32"/>
          <p:cNvGrpSpPr/>
          <p:nvPr/>
        </p:nvGrpSpPr>
        <p:grpSpPr>
          <a:xfrm>
            <a:off x="16547114" y="8678230"/>
            <a:ext cx="1114377" cy="979568"/>
            <a:chOff x="0" y="0"/>
            <a:chExt cx="1485836" cy="1306090"/>
          </a:xfrm>
        </p:grpSpPr>
        <p:sp>
          <p:nvSpPr>
            <p:cNvPr id="33" name="Freeform 33"/>
            <p:cNvSpPr/>
            <p:nvPr/>
          </p:nvSpPr>
          <p:spPr>
            <a:xfrm>
              <a:off x="0" y="52585"/>
              <a:ext cx="1485836" cy="1253505"/>
            </a:xfrm>
            <a:custGeom>
              <a:avLst/>
              <a:gdLst/>
              <a:ahLst/>
              <a:cxnLst/>
              <a:rect l="l" t="t" r="r" b="b"/>
              <a:pathLst>
                <a:path w="1485836" h="1253505">
                  <a:moveTo>
                    <a:pt x="0" y="0"/>
                  </a:moveTo>
                  <a:lnTo>
                    <a:pt x="1485836" y="0"/>
                  </a:lnTo>
                  <a:lnTo>
                    <a:pt x="1485836" y="1253505"/>
                  </a:lnTo>
                  <a:lnTo>
                    <a:pt x="0" y="12535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/>
            </a:p>
          </p:txBody>
        </p:sp>
        <p:grpSp>
          <p:nvGrpSpPr>
            <p:cNvPr id="34" name="Group 34"/>
            <p:cNvGrpSpPr/>
            <p:nvPr/>
          </p:nvGrpSpPr>
          <p:grpSpPr>
            <a:xfrm>
              <a:off x="395716" y="26809"/>
              <a:ext cx="668628" cy="668628"/>
              <a:chOff x="0" y="0"/>
              <a:chExt cx="812800" cy="8128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0F5FB"/>
              </a:solidFill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6" name="TextBox 3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9360" tIns="59360" rIns="59360" bIns="5936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7" name="Freeform 37"/>
            <p:cNvSpPr/>
            <p:nvPr/>
          </p:nvSpPr>
          <p:spPr>
            <a:xfrm>
              <a:off x="450513" y="0"/>
              <a:ext cx="694189" cy="695437"/>
            </a:xfrm>
            <a:custGeom>
              <a:avLst/>
              <a:gdLst/>
              <a:ahLst/>
              <a:cxnLst/>
              <a:rect l="l" t="t" r="r" b="b"/>
              <a:pathLst>
                <a:path w="694189" h="695437">
                  <a:moveTo>
                    <a:pt x="0" y="0"/>
                  </a:moveTo>
                  <a:lnTo>
                    <a:pt x="694188" y="0"/>
                  </a:lnTo>
                  <a:lnTo>
                    <a:pt x="694188" y="695437"/>
                  </a:lnTo>
                  <a:lnTo>
                    <a:pt x="0" y="6954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-2666304" y="2069569"/>
            <a:ext cx="8259245" cy="0"/>
          </a:xfrm>
          <a:prstGeom prst="line">
            <a:avLst/>
          </a:prstGeom>
          <a:ln w="85725" cap="flat">
            <a:solidFill>
              <a:srgbClr val="B6BFC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a-ES"/>
          </a:p>
        </p:txBody>
      </p:sp>
      <p:sp>
        <p:nvSpPr>
          <p:cNvPr id="3" name="Freeform 3"/>
          <p:cNvSpPr/>
          <p:nvPr/>
        </p:nvSpPr>
        <p:spPr>
          <a:xfrm>
            <a:off x="9003055" y="3609323"/>
            <a:ext cx="2320791" cy="3068353"/>
          </a:xfrm>
          <a:custGeom>
            <a:avLst/>
            <a:gdLst/>
            <a:ahLst/>
            <a:cxnLst/>
            <a:rect l="l" t="t" r="r" b="b"/>
            <a:pathLst>
              <a:path w="2320791" h="3068353">
                <a:moveTo>
                  <a:pt x="0" y="0"/>
                </a:moveTo>
                <a:lnTo>
                  <a:pt x="2320791" y="0"/>
                </a:lnTo>
                <a:lnTo>
                  <a:pt x="2320791" y="3068354"/>
                </a:lnTo>
                <a:lnTo>
                  <a:pt x="0" y="3068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"/>
          </a:p>
        </p:txBody>
      </p:sp>
      <p:sp>
        <p:nvSpPr>
          <p:cNvPr id="4" name="TextBox 4"/>
          <p:cNvSpPr txBox="1"/>
          <p:nvPr/>
        </p:nvSpPr>
        <p:spPr>
          <a:xfrm>
            <a:off x="1028700" y="923925"/>
            <a:ext cx="16342655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>
                <a:solidFill>
                  <a:srgbClr val="B6BFC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Nuevas Ofertas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838196" y="4048674"/>
            <a:ext cx="4887182" cy="2673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i="1">
                <a:solidFill>
                  <a:srgbClr val="2E4D7A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Cursos de </a:t>
            </a:r>
          </a:p>
          <a:p>
            <a:pPr algn="l">
              <a:lnSpc>
                <a:spcPts val="7000"/>
              </a:lnSpc>
            </a:pPr>
            <a:r>
              <a:rPr lang="en-US" sz="5000" i="1">
                <a:solidFill>
                  <a:srgbClr val="2E4D7A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cap(aci)tación</a:t>
            </a:r>
          </a:p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i="1">
                <a:solidFill>
                  <a:srgbClr val="2E4D7A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financiera</a:t>
            </a:r>
          </a:p>
        </p:txBody>
      </p:sp>
      <p:sp>
        <p:nvSpPr>
          <p:cNvPr id="6" name="Freeform 6"/>
          <p:cNvSpPr/>
          <p:nvPr/>
        </p:nvSpPr>
        <p:spPr>
          <a:xfrm>
            <a:off x="2039181" y="5173871"/>
            <a:ext cx="1588200" cy="1351414"/>
          </a:xfrm>
          <a:custGeom>
            <a:avLst/>
            <a:gdLst/>
            <a:ahLst/>
            <a:cxnLst/>
            <a:rect l="l" t="t" r="r" b="b"/>
            <a:pathLst>
              <a:path w="1588200" h="1351414">
                <a:moveTo>
                  <a:pt x="0" y="0"/>
                </a:moveTo>
                <a:lnTo>
                  <a:pt x="1588200" y="0"/>
                </a:lnTo>
                <a:lnTo>
                  <a:pt x="1588200" y="1351414"/>
                </a:lnTo>
                <a:lnTo>
                  <a:pt x="0" y="1351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"/>
          </a:p>
        </p:txBody>
      </p:sp>
      <p:sp>
        <p:nvSpPr>
          <p:cNvPr id="7" name="Freeform 7"/>
          <p:cNvSpPr/>
          <p:nvPr/>
        </p:nvSpPr>
        <p:spPr>
          <a:xfrm>
            <a:off x="2080684" y="6894371"/>
            <a:ext cx="1425243" cy="1536913"/>
          </a:xfrm>
          <a:custGeom>
            <a:avLst/>
            <a:gdLst/>
            <a:ahLst/>
            <a:cxnLst/>
            <a:rect l="l" t="t" r="r" b="b"/>
            <a:pathLst>
              <a:path w="1425243" h="1536913">
                <a:moveTo>
                  <a:pt x="0" y="0"/>
                </a:moveTo>
                <a:lnTo>
                  <a:pt x="1425243" y="0"/>
                </a:lnTo>
                <a:lnTo>
                  <a:pt x="1425243" y="1536913"/>
                </a:lnTo>
                <a:lnTo>
                  <a:pt x="0" y="15369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"/>
          </a:p>
        </p:txBody>
      </p:sp>
      <p:sp>
        <p:nvSpPr>
          <p:cNvPr id="8" name="Freeform 8"/>
          <p:cNvSpPr/>
          <p:nvPr/>
        </p:nvSpPr>
        <p:spPr>
          <a:xfrm>
            <a:off x="2080684" y="3279420"/>
            <a:ext cx="1505194" cy="1424290"/>
          </a:xfrm>
          <a:custGeom>
            <a:avLst/>
            <a:gdLst/>
            <a:ahLst/>
            <a:cxnLst/>
            <a:rect l="l" t="t" r="r" b="b"/>
            <a:pathLst>
              <a:path w="1505194" h="1424290">
                <a:moveTo>
                  <a:pt x="0" y="0"/>
                </a:moveTo>
                <a:lnTo>
                  <a:pt x="1505194" y="0"/>
                </a:lnTo>
                <a:lnTo>
                  <a:pt x="1505194" y="1424290"/>
                </a:lnTo>
                <a:lnTo>
                  <a:pt x="0" y="14242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41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"/>
          </a:p>
        </p:txBody>
      </p:sp>
      <p:sp>
        <p:nvSpPr>
          <p:cNvPr id="9" name="TextBox 9"/>
          <p:cNvSpPr txBox="1"/>
          <p:nvPr/>
        </p:nvSpPr>
        <p:spPr>
          <a:xfrm>
            <a:off x="4024797" y="3669261"/>
            <a:ext cx="3255240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i="1">
                <a:solidFill>
                  <a:srgbClr val="2E4D7A">
                    <a:alpha val="40784"/>
                  </a:srgbClr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Hipotecas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024797" y="5504881"/>
            <a:ext cx="3447855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i="1">
                <a:solidFill>
                  <a:srgbClr val="2E4D7A">
                    <a:alpha val="40784"/>
                  </a:srgbClr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Préstamos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024797" y="7340031"/>
            <a:ext cx="3191035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i="1">
                <a:solidFill>
                  <a:srgbClr val="2E4D7A">
                    <a:alpha val="40784"/>
                  </a:srgbClr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Depósitos</a:t>
            </a:r>
          </a:p>
        </p:txBody>
      </p:sp>
      <p:sp>
        <p:nvSpPr>
          <p:cNvPr id="12" name="AutoShape 12"/>
          <p:cNvSpPr/>
          <p:nvPr/>
        </p:nvSpPr>
        <p:spPr>
          <a:xfrm flipH="1">
            <a:off x="-868238" y="4085075"/>
            <a:ext cx="2488319" cy="1835620"/>
          </a:xfrm>
          <a:prstGeom prst="line">
            <a:avLst/>
          </a:prstGeom>
          <a:ln w="38100" cap="flat">
            <a:solidFill>
              <a:srgbClr val="ACBFD9">
                <a:alpha val="37647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a-ES"/>
          </a:p>
        </p:txBody>
      </p:sp>
      <p:sp>
        <p:nvSpPr>
          <p:cNvPr id="13" name="AutoShape 13"/>
          <p:cNvSpPr/>
          <p:nvPr/>
        </p:nvSpPr>
        <p:spPr>
          <a:xfrm>
            <a:off x="-868238" y="6093933"/>
            <a:ext cx="2488319" cy="1875330"/>
          </a:xfrm>
          <a:prstGeom prst="line">
            <a:avLst/>
          </a:prstGeom>
          <a:ln w="38100" cap="flat">
            <a:solidFill>
              <a:srgbClr val="ACBFD9">
                <a:alpha val="37647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a-ES"/>
          </a:p>
        </p:txBody>
      </p:sp>
      <p:sp>
        <p:nvSpPr>
          <p:cNvPr id="14" name="AutoShape 14"/>
          <p:cNvSpPr/>
          <p:nvPr/>
        </p:nvSpPr>
        <p:spPr>
          <a:xfrm flipH="1">
            <a:off x="-868238" y="6007695"/>
            <a:ext cx="2488319" cy="3982"/>
          </a:xfrm>
          <a:prstGeom prst="line">
            <a:avLst/>
          </a:prstGeom>
          <a:ln w="38100" cap="flat">
            <a:solidFill>
              <a:srgbClr val="ACBFD9">
                <a:alpha val="37647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a-ES"/>
          </a:p>
        </p:txBody>
      </p:sp>
      <p:grpSp>
        <p:nvGrpSpPr>
          <p:cNvPr id="15" name="Group 15"/>
          <p:cNvGrpSpPr/>
          <p:nvPr/>
        </p:nvGrpSpPr>
        <p:grpSpPr>
          <a:xfrm>
            <a:off x="16547114" y="8678230"/>
            <a:ext cx="1114377" cy="979568"/>
            <a:chOff x="0" y="0"/>
            <a:chExt cx="1485836" cy="1306090"/>
          </a:xfrm>
        </p:grpSpPr>
        <p:sp>
          <p:nvSpPr>
            <p:cNvPr id="16" name="Freeform 16"/>
            <p:cNvSpPr/>
            <p:nvPr/>
          </p:nvSpPr>
          <p:spPr>
            <a:xfrm>
              <a:off x="0" y="52585"/>
              <a:ext cx="1485836" cy="1253505"/>
            </a:xfrm>
            <a:custGeom>
              <a:avLst/>
              <a:gdLst/>
              <a:ahLst/>
              <a:cxnLst/>
              <a:rect l="l" t="t" r="r" b="b"/>
              <a:pathLst>
                <a:path w="1485836" h="1253505">
                  <a:moveTo>
                    <a:pt x="0" y="0"/>
                  </a:moveTo>
                  <a:lnTo>
                    <a:pt x="1485836" y="0"/>
                  </a:lnTo>
                  <a:lnTo>
                    <a:pt x="1485836" y="1253505"/>
                  </a:lnTo>
                  <a:lnTo>
                    <a:pt x="0" y="12535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/>
            </a:p>
          </p:txBody>
        </p:sp>
        <p:grpSp>
          <p:nvGrpSpPr>
            <p:cNvPr id="17" name="Group 17"/>
            <p:cNvGrpSpPr/>
            <p:nvPr/>
          </p:nvGrpSpPr>
          <p:grpSpPr>
            <a:xfrm>
              <a:off x="395716" y="26809"/>
              <a:ext cx="668628" cy="668628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0F5FB"/>
              </a:solidFill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9360" tIns="59360" rIns="59360" bIns="5936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0" name="Freeform 20"/>
            <p:cNvSpPr/>
            <p:nvPr/>
          </p:nvSpPr>
          <p:spPr>
            <a:xfrm>
              <a:off x="450513" y="0"/>
              <a:ext cx="694189" cy="695437"/>
            </a:xfrm>
            <a:custGeom>
              <a:avLst/>
              <a:gdLst/>
              <a:ahLst/>
              <a:cxnLst/>
              <a:rect l="l" t="t" r="r" b="b"/>
              <a:pathLst>
                <a:path w="694189" h="695437">
                  <a:moveTo>
                    <a:pt x="0" y="0"/>
                  </a:moveTo>
                  <a:lnTo>
                    <a:pt x="694188" y="0"/>
                  </a:lnTo>
                  <a:lnTo>
                    <a:pt x="694188" y="695437"/>
                  </a:lnTo>
                  <a:lnTo>
                    <a:pt x="0" y="6954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/>
            </a:p>
          </p:txBody>
        </p:sp>
      </p:grpSp>
      <p:sp>
        <p:nvSpPr>
          <p:cNvPr id="21" name="Freeform 21"/>
          <p:cNvSpPr/>
          <p:nvPr/>
        </p:nvSpPr>
        <p:spPr>
          <a:xfrm>
            <a:off x="17431632" y="8513877"/>
            <a:ext cx="325119" cy="328705"/>
          </a:xfrm>
          <a:custGeom>
            <a:avLst/>
            <a:gdLst/>
            <a:ahLst/>
            <a:cxnLst/>
            <a:rect l="l" t="t" r="r" b="b"/>
            <a:pathLst>
              <a:path w="325119" h="328705">
                <a:moveTo>
                  <a:pt x="0" y="0"/>
                </a:moveTo>
                <a:lnTo>
                  <a:pt x="325119" y="0"/>
                </a:lnTo>
                <a:lnTo>
                  <a:pt x="325119" y="328705"/>
                </a:lnTo>
                <a:lnTo>
                  <a:pt x="0" y="32870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75459" y="1717675"/>
            <a:ext cx="8535701" cy="444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i="1">
                <a:solidFill>
                  <a:srgbClr val="284669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¿Tenemos que </a:t>
            </a:r>
            <a:r>
              <a:rPr lang="en-US" sz="5000" b="1" i="1">
                <a:solidFill>
                  <a:srgbClr val="284669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ajustar</a:t>
            </a:r>
            <a:r>
              <a:rPr lang="en-US" sz="5000" i="1">
                <a:solidFill>
                  <a:srgbClr val="284669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 nuestros </a:t>
            </a:r>
            <a:r>
              <a:rPr lang="en-US" sz="5000" b="1" i="1">
                <a:solidFill>
                  <a:srgbClr val="284669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segmentos de clientes</a:t>
            </a:r>
            <a:r>
              <a:rPr lang="en-US" sz="5000" i="1">
                <a:solidFill>
                  <a:srgbClr val="284669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 según las proyecciones poblacionales del </a:t>
            </a:r>
            <a:r>
              <a:rPr lang="en-US" sz="5000" b="1" i="1">
                <a:solidFill>
                  <a:srgbClr val="284669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INE</a:t>
            </a:r>
            <a:r>
              <a:rPr lang="en-US" sz="5000" i="1">
                <a:solidFill>
                  <a:srgbClr val="284669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?</a:t>
            </a:r>
          </a:p>
        </p:txBody>
      </p:sp>
      <p:sp>
        <p:nvSpPr>
          <p:cNvPr id="3" name="AutoShape 3"/>
          <p:cNvSpPr/>
          <p:nvPr/>
        </p:nvSpPr>
        <p:spPr>
          <a:xfrm>
            <a:off x="7625003" y="1860550"/>
            <a:ext cx="0" cy="6492240"/>
          </a:xfrm>
          <a:prstGeom prst="line">
            <a:avLst/>
          </a:prstGeom>
          <a:ln w="85725" cap="flat">
            <a:solidFill>
              <a:srgbClr val="B6BFC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a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2408739" y="4192748"/>
          <a:ext cx="12350112" cy="4834125"/>
        </p:xfrm>
        <a:graphic>
          <a:graphicData uri="http://schemas.openxmlformats.org/drawingml/2006/table">
            <a:tbl>
              <a:tblPr/>
              <a:tblGrid>
                <a:gridCol w="1667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628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1689"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 b="1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Perfil</a:t>
                      </a:r>
                      <a:endParaRPr lang="en-US" sz="1100"/>
                    </a:p>
                  </a:txBody>
                  <a:tcPr marL="174655" marR="174655" marT="174655" marB="174655" anchor="ctr">
                    <a:lnL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 b="1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Edad</a:t>
                      </a:r>
                      <a:endParaRPr lang="en-US" sz="1100"/>
                    </a:p>
                  </a:txBody>
                  <a:tcPr marL="174655" marR="174655" marT="174655" marB="174655" anchor="ctr">
                    <a:lnL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 b="1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Trabajo</a:t>
                      </a:r>
                      <a:endParaRPr lang="en-US" sz="1100"/>
                    </a:p>
                  </a:txBody>
                  <a:tcPr marL="174655" marR="174655" marT="174655" marB="174655" anchor="ctr">
                    <a:lnL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 b="1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Estado</a:t>
                      </a:r>
                      <a:endParaRPr lang="en-US" sz="1100"/>
                    </a:p>
                  </a:txBody>
                  <a:tcPr marL="174655" marR="174655" marT="174655" marB="174655" anchor="ctr">
                    <a:lnL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 b="1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Producto</a:t>
                      </a:r>
                      <a:endParaRPr lang="en-US" sz="1100"/>
                    </a:p>
                  </a:txBody>
                  <a:tcPr marL="174655" marR="174655" marT="174655" marB="174655" anchor="ctr">
                    <a:lnL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116"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 b="1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Gen Z</a:t>
                      </a:r>
                      <a:endParaRPr lang="en-US" sz="1100"/>
                    </a:p>
                  </a:txBody>
                  <a:tcPr marL="174655" marR="174655" marT="174655" marB="174655" anchor="ctr">
                    <a:lnL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18-24</a:t>
                      </a:r>
                      <a:endParaRPr lang="en-US" sz="1100"/>
                    </a:p>
                  </a:txBody>
                  <a:tcPr marL="174655" marR="174655" marT="174655" marB="174655" anchor="ctr">
                    <a:lnL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Estudiantes</a:t>
                      </a:r>
                      <a:endParaRPr lang="en-US" sz="1100"/>
                    </a:p>
                  </a:txBody>
                  <a:tcPr marL="174655" marR="174655" marT="174655" marB="174655" anchor="ctr">
                    <a:lnL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Irrelevante</a:t>
                      </a:r>
                      <a:endParaRPr lang="en-US" sz="1100"/>
                    </a:p>
                  </a:txBody>
                  <a:tcPr marL="174655" marR="174655" marT="174655" marB="174655" anchor="ctr">
                    <a:lnL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Deposito</a:t>
                      </a:r>
                      <a:endParaRPr lang="en-US" sz="1100"/>
                    </a:p>
                  </a:txBody>
                  <a:tcPr marL="174655" marR="174655" marT="174655" marB="174655" anchor="ctr">
                    <a:lnL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1357"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 b="1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Millenials</a:t>
                      </a:r>
                      <a:endParaRPr lang="en-US" sz="1100"/>
                    </a:p>
                  </a:txBody>
                  <a:tcPr marL="174655" marR="174655" marT="174655" marB="174655" anchor="ctr">
                    <a:lnL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25-34</a:t>
                      </a:r>
                      <a:endParaRPr lang="en-US" sz="1100"/>
                    </a:p>
                  </a:txBody>
                  <a:tcPr marL="174655" marR="174655" marT="174655" marB="174655" anchor="ctr">
                    <a:lnL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Blue Collar / Services/ Technician</a:t>
                      </a:r>
                      <a:endParaRPr lang="en-US" sz="1100"/>
                    </a:p>
                  </a:txBody>
                  <a:tcPr marL="174655" marR="174655" marT="174655" marB="174655" anchor="ctr">
                    <a:lnL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Married/Single</a:t>
                      </a:r>
                      <a:endParaRPr lang="en-US" sz="1100"/>
                    </a:p>
                  </a:txBody>
                  <a:tcPr marL="174655" marR="174655" marT="174655" marB="174655" anchor="ctr">
                    <a:lnL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Housing</a:t>
                      </a:r>
                      <a:endParaRPr lang="en-US" sz="1100"/>
                    </a:p>
                  </a:txBody>
                  <a:tcPr marL="174655" marR="174655" marT="174655" marB="174655" anchor="ctr">
                    <a:lnL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0637"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 b="1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Adultxs</a:t>
                      </a:r>
                      <a:endParaRPr lang="en-US" sz="1100"/>
                    </a:p>
                  </a:txBody>
                  <a:tcPr marL="174655" marR="174655" marT="174655" marB="174655" anchor="ctr">
                    <a:lnL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35-44</a:t>
                      </a:r>
                      <a:endParaRPr lang="en-US" sz="1100"/>
                    </a:p>
                  </a:txBody>
                  <a:tcPr marL="174655" marR="174655" marT="174655" marB="174655" anchor="ctr">
                    <a:lnL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F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Blue Collar / Services/Admin</a:t>
                      </a:r>
                      <a:endParaRPr lang="en-US" sz="1100"/>
                    </a:p>
                  </a:txBody>
                  <a:tcPr marL="174655" marR="174655" marT="174655" marB="174655" anchor="ctr">
                    <a:lnL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F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Married/Divorced</a:t>
                      </a:r>
                      <a:endParaRPr lang="en-US" sz="1100"/>
                    </a:p>
                  </a:txBody>
                  <a:tcPr marL="174655" marR="174655" marT="174655" marB="174655" anchor="ctr">
                    <a:lnL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F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Housing/Loan</a:t>
                      </a:r>
                      <a:endParaRPr lang="en-US" sz="1100"/>
                    </a:p>
                  </a:txBody>
                  <a:tcPr marL="174655" marR="174655" marT="174655" marB="174655" anchor="ctr">
                    <a:lnL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0637"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 b="1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Divorciadxs</a:t>
                      </a:r>
                      <a:endParaRPr lang="en-US" sz="1100"/>
                    </a:p>
                  </a:txBody>
                  <a:tcPr marL="174655" marR="174655" marT="174655" marB="174655" anchor="ctr">
                    <a:lnL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45-54</a:t>
                      </a:r>
                      <a:endParaRPr lang="en-US" sz="1100"/>
                    </a:p>
                  </a:txBody>
                  <a:tcPr marL="174655" marR="174655" marT="174655" marB="174655" anchor="ctr">
                    <a:lnL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Blue Collar / Admin / Enterpreneur</a:t>
                      </a:r>
                      <a:endParaRPr lang="en-US" sz="1100"/>
                    </a:p>
                  </a:txBody>
                  <a:tcPr marL="174655" marR="174655" marT="174655" marB="174655" anchor="ctr">
                    <a:lnL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Married/Divorced</a:t>
                      </a:r>
                      <a:endParaRPr lang="en-US" sz="1100"/>
                    </a:p>
                  </a:txBody>
                  <a:tcPr marL="174655" marR="174655" marT="174655" marB="174655" anchor="ctr">
                    <a:lnL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Loan</a:t>
                      </a:r>
                      <a:endParaRPr lang="en-US" sz="1100"/>
                    </a:p>
                  </a:txBody>
                  <a:tcPr marL="174655" marR="174655" marT="174655" marB="174655" anchor="ctr">
                    <a:lnL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1689"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 b="1">
                          <a:solidFill>
                            <a:srgbClr val="284669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Boomers</a:t>
                      </a:r>
                      <a:endParaRPr lang="en-US" sz="1100"/>
                    </a:p>
                  </a:txBody>
                  <a:tcPr marL="174655" marR="174655" marT="174655" marB="174655" anchor="ctr">
                    <a:lnL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55+</a:t>
                      </a:r>
                      <a:endParaRPr lang="en-US" sz="1100"/>
                    </a:p>
                  </a:txBody>
                  <a:tcPr marL="174655" marR="174655" marT="174655" marB="174655" anchor="ctr">
                    <a:lnL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Retired</a:t>
                      </a:r>
                      <a:endParaRPr lang="en-US" sz="1100"/>
                    </a:p>
                  </a:txBody>
                  <a:tcPr marL="174655" marR="174655" marT="174655" marB="174655" anchor="ctr">
                    <a:lnL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Irrelevante</a:t>
                      </a:r>
                      <a:endParaRPr lang="en-US" sz="1100"/>
                    </a:p>
                  </a:txBody>
                  <a:tcPr marL="174655" marR="174655" marT="174655" marB="174655" anchor="ctr">
                    <a:lnL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  <a:defRPr/>
                      </a:pPr>
                      <a:r>
                        <a:rPr lang="en-US" sz="1650">
                          <a:solidFill>
                            <a:srgbClr val="28466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Deposito</a:t>
                      </a:r>
                      <a:endParaRPr lang="en-US" sz="1100"/>
                    </a:p>
                  </a:txBody>
                  <a:tcPr marL="174655" marR="174655" marT="174655" marB="174655" anchor="ctr">
                    <a:lnL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0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Freeform 3"/>
          <p:cNvSpPr/>
          <p:nvPr/>
        </p:nvSpPr>
        <p:spPr>
          <a:xfrm>
            <a:off x="10198355" y="2640999"/>
            <a:ext cx="1754736" cy="1169093"/>
          </a:xfrm>
          <a:custGeom>
            <a:avLst/>
            <a:gdLst/>
            <a:ahLst/>
            <a:cxnLst/>
            <a:rect l="l" t="t" r="r" b="b"/>
            <a:pathLst>
              <a:path w="1754736" h="1169093">
                <a:moveTo>
                  <a:pt x="0" y="0"/>
                </a:moveTo>
                <a:lnTo>
                  <a:pt x="1754735" y="0"/>
                </a:lnTo>
                <a:lnTo>
                  <a:pt x="1754735" y="1169093"/>
                </a:lnTo>
                <a:lnTo>
                  <a:pt x="0" y="11690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ca-ES"/>
          </a:p>
        </p:txBody>
      </p:sp>
      <p:sp>
        <p:nvSpPr>
          <p:cNvPr id="4" name="Freeform 4"/>
          <p:cNvSpPr/>
          <p:nvPr/>
        </p:nvSpPr>
        <p:spPr>
          <a:xfrm>
            <a:off x="14124526" y="2640999"/>
            <a:ext cx="1754736" cy="1169093"/>
          </a:xfrm>
          <a:custGeom>
            <a:avLst/>
            <a:gdLst/>
            <a:ahLst/>
            <a:cxnLst/>
            <a:rect l="l" t="t" r="r" b="b"/>
            <a:pathLst>
              <a:path w="1754736" h="1169093">
                <a:moveTo>
                  <a:pt x="0" y="0"/>
                </a:moveTo>
                <a:lnTo>
                  <a:pt x="1754735" y="0"/>
                </a:lnTo>
                <a:lnTo>
                  <a:pt x="1754735" y="1169093"/>
                </a:lnTo>
                <a:lnTo>
                  <a:pt x="0" y="11690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ca-ES"/>
          </a:p>
        </p:txBody>
      </p:sp>
      <p:sp>
        <p:nvSpPr>
          <p:cNvPr id="5" name="Freeform 5"/>
          <p:cNvSpPr/>
          <p:nvPr/>
        </p:nvSpPr>
        <p:spPr>
          <a:xfrm>
            <a:off x="13148538" y="821573"/>
            <a:ext cx="1951976" cy="1512387"/>
          </a:xfrm>
          <a:custGeom>
            <a:avLst/>
            <a:gdLst/>
            <a:ahLst/>
            <a:cxnLst/>
            <a:rect l="l" t="t" r="r" b="b"/>
            <a:pathLst>
              <a:path w="1951976" h="1512387">
                <a:moveTo>
                  <a:pt x="0" y="0"/>
                </a:moveTo>
                <a:lnTo>
                  <a:pt x="1951976" y="0"/>
                </a:lnTo>
                <a:lnTo>
                  <a:pt x="1951976" y="1512388"/>
                </a:lnTo>
                <a:lnTo>
                  <a:pt x="0" y="15123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29065"/>
            </a:stretch>
          </a:blipFill>
        </p:spPr>
        <p:txBody>
          <a:bodyPr/>
          <a:lstStyle/>
          <a:p>
            <a:endParaRPr lang="ca-ES"/>
          </a:p>
        </p:txBody>
      </p:sp>
      <p:sp>
        <p:nvSpPr>
          <p:cNvPr id="6" name="Freeform 6"/>
          <p:cNvSpPr/>
          <p:nvPr/>
        </p:nvSpPr>
        <p:spPr>
          <a:xfrm>
            <a:off x="11953090" y="2367226"/>
            <a:ext cx="2390895" cy="1716639"/>
          </a:xfrm>
          <a:custGeom>
            <a:avLst/>
            <a:gdLst/>
            <a:ahLst/>
            <a:cxnLst/>
            <a:rect l="l" t="t" r="r" b="b"/>
            <a:pathLst>
              <a:path w="2390895" h="1716639">
                <a:moveTo>
                  <a:pt x="0" y="0"/>
                </a:moveTo>
                <a:lnTo>
                  <a:pt x="2390895" y="0"/>
                </a:lnTo>
                <a:lnTo>
                  <a:pt x="2390895" y="1716639"/>
                </a:lnTo>
                <a:lnTo>
                  <a:pt x="0" y="17166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698"/>
            </a:stretch>
          </a:blipFill>
        </p:spPr>
        <p:txBody>
          <a:bodyPr/>
          <a:lstStyle/>
          <a:p>
            <a:endParaRPr lang="ca-ES"/>
          </a:p>
        </p:txBody>
      </p:sp>
      <p:sp>
        <p:nvSpPr>
          <p:cNvPr id="7" name="Freeform 7"/>
          <p:cNvSpPr/>
          <p:nvPr/>
        </p:nvSpPr>
        <p:spPr>
          <a:xfrm>
            <a:off x="11157381" y="821573"/>
            <a:ext cx="1666346" cy="1682565"/>
          </a:xfrm>
          <a:custGeom>
            <a:avLst/>
            <a:gdLst/>
            <a:ahLst/>
            <a:cxnLst/>
            <a:rect l="l" t="t" r="r" b="b"/>
            <a:pathLst>
              <a:path w="1666346" h="1682565">
                <a:moveTo>
                  <a:pt x="0" y="0"/>
                </a:moveTo>
                <a:lnTo>
                  <a:pt x="1666346" y="0"/>
                </a:lnTo>
                <a:lnTo>
                  <a:pt x="1666346" y="1682565"/>
                </a:lnTo>
                <a:lnTo>
                  <a:pt x="0" y="16825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4940" t="-13809" r="-15936" b="-15805"/>
            </a:stretch>
          </a:blipFill>
        </p:spPr>
        <p:txBody>
          <a:bodyPr/>
          <a:lstStyle/>
          <a:p>
            <a:endParaRPr lang="ca-ES"/>
          </a:p>
        </p:txBody>
      </p:sp>
      <p:grpSp>
        <p:nvGrpSpPr>
          <p:cNvPr id="8" name="Group 8"/>
          <p:cNvGrpSpPr/>
          <p:nvPr/>
        </p:nvGrpSpPr>
        <p:grpSpPr>
          <a:xfrm rot="-5400000">
            <a:off x="2744899" y="5172586"/>
            <a:ext cx="5272679" cy="2874447"/>
            <a:chOff x="0" y="0"/>
            <a:chExt cx="1388689" cy="75705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88689" cy="757056"/>
            </a:xfrm>
            <a:custGeom>
              <a:avLst/>
              <a:gdLst/>
              <a:ahLst/>
              <a:cxnLst/>
              <a:rect l="l" t="t" r="r" b="b"/>
              <a:pathLst>
                <a:path w="1388689" h="757056">
                  <a:moveTo>
                    <a:pt x="74884" y="0"/>
                  </a:moveTo>
                  <a:lnTo>
                    <a:pt x="1313805" y="0"/>
                  </a:lnTo>
                  <a:cubicBezTo>
                    <a:pt x="1355163" y="0"/>
                    <a:pt x="1388689" y="33527"/>
                    <a:pt x="1388689" y="74884"/>
                  </a:cubicBezTo>
                  <a:lnTo>
                    <a:pt x="1388689" y="682172"/>
                  </a:lnTo>
                  <a:cubicBezTo>
                    <a:pt x="1388689" y="723529"/>
                    <a:pt x="1355163" y="757056"/>
                    <a:pt x="1313805" y="757056"/>
                  </a:cubicBezTo>
                  <a:lnTo>
                    <a:pt x="74884" y="757056"/>
                  </a:lnTo>
                  <a:cubicBezTo>
                    <a:pt x="33527" y="757056"/>
                    <a:pt x="0" y="723529"/>
                    <a:pt x="0" y="682172"/>
                  </a:cubicBezTo>
                  <a:lnTo>
                    <a:pt x="0" y="74884"/>
                  </a:lnTo>
                  <a:cubicBezTo>
                    <a:pt x="0" y="33527"/>
                    <a:pt x="33527" y="0"/>
                    <a:pt x="74884" y="0"/>
                  </a:cubicBezTo>
                  <a:close/>
                </a:path>
              </a:pathLst>
            </a:custGeom>
            <a:solidFill>
              <a:srgbClr val="74B458">
                <a:alpha val="34902"/>
              </a:srgbClr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388689" cy="8142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2408739" y="1456806"/>
            <a:ext cx="4240416" cy="1754309"/>
          </a:xfrm>
          <a:custGeom>
            <a:avLst/>
            <a:gdLst/>
            <a:ahLst/>
            <a:cxnLst/>
            <a:rect l="l" t="t" r="r" b="b"/>
            <a:pathLst>
              <a:path w="4240416" h="1754309">
                <a:moveTo>
                  <a:pt x="0" y="0"/>
                </a:moveTo>
                <a:lnTo>
                  <a:pt x="4240415" y="0"/>
                </a:lnTo>
                <a:lnTo>
                  <a:pt x="4240415" y="1754309"/>
                </a:lnTo>
                <a:lnTo>
                  <a:pt x="0" y="175430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ca-ES"/>
          </a:p>
        </p:txBody>
      </p:sp>
      <p:sp>
        <p:nvSpPr>
          <p:cNvPr id="12" name="Freeform 12"/>
          <p:cNvSpPr/>
          <p:nvPr/>
        </p:nvSpPr>
        <p:spPr>
          <a:xfrm>
            <a:off x="8134453" y="1901692"/>
            <a:ext cx="1204892" cy="1204892"/>
          </a:xfrm>
          <a:custGeom>
            <a:avLst/>
            <a:gdLst/>
            <a:ahLst/>
            <a:cxnLst/>
            <a:rect l="l" t="t" r="r" b="b"/>
            <a:pathLst>
              <a:path w="1204892" h="1204892">
                <a:moveTo>
                  <a:pt x="0" y="0"/>
                </a:moveTo>
                <a:lnTo>
                  <a:pt x="1204891" y="0"/>
                </a:lnTo>
                <a:lnTo>
                  <a:pt x="1204891" y="1204892"/>
                </a:lnTo>
                <a:lnTo>
                  <a:pt x="0" y="12048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-2666304" y="2069569"/>
            <a:ext cx="8577721" cy="0"/>
          </a:xfrm>
          <a:prstGeom prst="line">
            <a:avLst/>
          </a:prstGeom>
          <a:ln w="85725" cap="flat">
            <a:solidFill>
              <a:srgbClr val="B6BFC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a-ES"/>
          </a:p>
        </p:txBody>
      </p:sp>
      <p:sp>
        <p:nvSpPr>
          <p:cNvPr id="3" name="Freeform 3"/>
          <p:cNvSpPr/>
          <p:nvPr/>
        </p:nvSpPr>
        <p:spPr>
          <a:xfrm>
            <a:off x="10045674" y="1084171"/>
            <a:ext cx="6955407" cy="4347130"/>
          </a:xfrm>
          <a:custGeom>
            <a:avLst/>
            <a:gdLst/>
            <a:ahLst/>
            <a:cxnLst/>
            <a:rect l="l" t="t" r="r" b="b"/>
            <a:pathLst>
              <a:path w="6955407" h="4347130">
                <a:moveTo>
                  <a:pt x="0" y="0"/>
                </a:moveTo>
                <a:lnTo>
                  <a:pt x="6955407" y="0"/>
                </a:lnTo>
                <a:lnTo>
                  <a:pt x="6955407" y="4347130"/>
                </a:lnTo>
                <a:lnTo>
                  <a:pt x="0" y="43471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ca-ES"/>
          </a:p>
        </p:txBody>
      </p:sp>
      <p:grpSp>
        <p:nvGrpSpPr>
          <p:cNvPr id="4" name="Group 4"/>
          <p:cNvGrpSpPr/>
          <p:nvPr/>
        </p:nvGrpSpPr>
        <p:grpSpPr>
          <a:xfrm>
            <a:off x="10460032" y="6680952"/>
            <a:ext cx="5393059" cy="1241639"/>
            <a:chOff x="0" y="0"/>
            <a:chExt cx="1420394" cy="32701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20394" cy="327016"/>
            </a:xfrm>
            <a:custGeom>
              <a:avLst/>
              <a:gdLst/>
              <a:ahLst/>
              <a:cxnLst/>
              <a:rect l="l" t="t" r="r" b="b"/>
              <a:pathLst>
                <a:path w="1420394" h="327016">
                  <a:moveTo>
                    <a:pt x="73212" y="0"/>
                  </a:moveTo>
                  <a:lnTo>
                    <a:pt x="1347182" y="0"/>
                  </a:lnTo>
                  <a:cubicBezTo>
                    <a:pt x="1387616" y="0"/>
                    <a:pt x="1420394" y="32778"/>
                    <a:pt x="1420394" y="73212"/>
                  </a:cubicBezTo>
                  <a:lnTo>
                    <a:pt x="1420394" y="253804"/>
                  </a:lnTo>
                  <a:cubicBezTo>
                    <a:pt x="1420394" y="273221"/>
                    <a:pt x="1412681" y="291843"/>
                    <a:pt x="1398951" y="305573"/>
                  </a:cubicBezTo>
                  <a:cubicBezTo>
                    <a:pt x="1385221" y="319303"/>
                    <a:pt x="1366599" y="327016"/>
                    <a:pt x="1347182" y="327016"/>
                  </a:cubicBezTo>
                  <a:lnTo>
                    <a:pt x="73212" y="327016"/>
                  </a:lnTo>
                  <a:cubicBezTo>
                    <a:pt x="53795" y="327016"/>
                    <a:pt x="35173" y="319303"/>
                    <a:pt x="21443" y="305573"/>
                  </a:cubicBezTo>
                  <a:cubicBezTo>
                    <a:pt x="7713" y="291843"/>
                    <a:pt x="0" y="273221"/>
                    <a:pt x="0" y="253804"/>
                  </a:cubicBezTo>
                  <a:lnTo>
                    <a:pt x="0" y="73212"/>
                  </a:lnTo>
                  <a:cubicBezTo>
                    <a:pt x="0" y="53795"/>
                    <a:pt x="7713" y="35173"/>
                    <a:pt x="21443" y="21443"/>
                  </a:cubicBezTo>
                  <a:cubicBezTo>
                    <a:pt x="35173" y="7713"/>
                    <a:pt x="53795" y="0"/>
                    <a:pt x="73212" y="0"/>
                  </a:cubicBezTo>
                  <a:close/>
                </a:path>
              </a:pathLst>
            </a:custGeom>
            <a:solidFill>
              <a:srgbClr val="FFB600">
                <a:alpha val="34902"/>
              </a:srgbClr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1420394" cy="3841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309377" y="2558971"/>
            <a:ext cx="4571953" cy="1155299"/>
            <a:chOff x="0" y="0"/>
            <a:chExt cx="1204136" cy="30427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04136" cy="304276"/>
            </a:xfrm>
            <a:custGeom>
              <a:avLst/>
              <a:gdLst/>
              <a:ahLst/>
              <a:cxnLst/>
              <a:rect l="l" t="t" r="r" b="b"/>
              <a:pathLst>
                <a:path w="1204136" h="304276">
                  <a:moveTo>
                    <a:pt x="86361" y="0"/>
                  </a:moveTo>
                  <a:lnTo>
                    <a:pt x="1117775" y="0"/>
                  </a:lnTo>
                  <a:cubicBezTo>
                    <a:pt x="1165471" y="0"/>
                    <a:pt x="1204136" y="38665"/>
                    <a:pt x="1204136" y="86361"/>
                  </a:cubicBezTo>
                  <a:lnTo>
                    <a:pt x="1204136" y="217916"/>
                  </a:lnTo>
                  <a:cubicBezTo>
                    <a:pt x="1204136" y="265611"/>
                    <a:pt x="1165471" y="304276"/>
                    <a:pt x="1117775" y="304276"/>
                  </a:cubicBezTo>
                  <a:lnTo>
                    <a:pt x="86361" y="304276"/>
                  </a:lnTo>
                  <a:cubicBezTo>
                    <a:pt x="38665" y="304276"/>
                    <a:pt x="0" y="265611"/>
                    <a:pt x="0" y="217916"/>
                  </a:cubicBezTo>
                  <a:lnTo>
                    <a:pt x="0" y="86361"/>
                  </a:lnTo>
                  <a:cubicBezTo>
                    <a:pt x="0" y="38665"/>
                    <a:pt x="38665" y="0"/>
                    <a:pt x="86361" y="0"/>
                  </a:cubicBezTo>
                  <a:close/>
                </a:path>
              </a:pathLst>
            </a:custGeom>
            <a:solidFill>
              <a:srgbClr val="FFB600">
                <a:alpha val="34902"/>
              </a:srgbClr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204136" cy="3614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0"/>
                </a:lnSpc>
              </a:pPr>
              <a:endParaRPr/>
            </a:p>
          </p:txBody>
        </p:sp>
      </p:grpSp>
      <p:pic>
        <p:nvPicPr>
          <p:cNvPr id="10" name="Picture 1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866" r="866"/>
          <a:stretch>
            <a:fillRect/>
          </a:stretch>
        </p:blipFill>
        <p:spPr>
          <a:xfrm>
            <a:off x="1165601" y="2558971"/>
            <a:ext cx="7652911" cy="6814449"/>
          </a:xfrm>
          <a:prstGeom prst="rect">
            <a:avLst/>
          </a:prstGeom>
        </p:spPr>
      </p:pic>
      <p:sp>
        <p:nvSpPr>
          <p:cNvPr id="11" name="Freeform 11"/>
          <p:cNvSpPr/>
          <p:nvPr/>
        </p:nvSpPr>
        <p:spPr>
          <a:xfrm>
            <a:off x="10045674" y="5686938"/>
            <a:ext cx="6955407" cy="4347130"/>
          </a:xfrm>
          <a:custGeom>
            <a:avLst/>
            <a:gdLst/>
            <a:ahLst/>
            <a:cxnLst/>
            <a:rect l="l" t="t" r="r" b="b"/>
            <a:pathLst>
              <a:path w="6955407" h="4347130">
                <a:moveTo>
                  <a:pt x="0" y="0"/>
                </a:moveTo>
                <a:lnTo>
                  <a:pt x="6955407" y="0"/>
                </a:lnTo>
                <a:lnTo>
                  <a:pt x="6955407" y="4347130"/>
                </a:lnTo>
                <a:lnTo>
                  <a:pt x="0" y="43471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ca-ES"/>
          </a:p>
        </p:txBody>
      </p:sp>
      <p:sp>
        <p:nvSpPr>
          <p:cNvPr id="12" name="TextBox 12"/>
          <p:cNvSpPr txBox="1"/>
          <p:nvPr/>
        </p:nvSpPr>
        <p:spPr>
          <a:xfrm>
            <a:off x="1028700" y="82550"/>
            <a:ext cx="9153581" cy="17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>
                <a:solidFill>
                  <a:srgbClr val="B6BFC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Distribución de la población según el INE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0309377" y="7170869"/>
            <a:ext cx="4571953" cy="1155299"/>
            <a:chOff x="0" y="0"/>
            <a:chExt cx="1204136" cy="30427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04136" cy="304276"/>
            </a:xfrm>
            <a:custGeom>
              <a:avLst/>
              <a:gdLst/>
              <a:ahLst/>
              <a:cxnLst/>
              <a:rect l="l" t="t" r="r" b="b"/>
              <a:pathLst>
                <a:path w="1204136" h="304276">
                  <a:moveTo>
                    <a:pt x="86361" y="0"/>
                  </a:moveTo>
                  <a:lnTo>
                    <a:pt x="1117775" y="0"/>
                  </a:lnTo>
                  <a:cubicBezTo>
                    <a:pt x="1165471" y="0"/>
                    <a:pt x="1204136" y="38665"/>
                    <a:pt x="1204136" y="86361"/>
                  </a:cubicBezTo>
                  <a:lnTo>
                    <a:pt x="1204136" y="217916"/>
                  </a:lnTo>
                  <a:cubicBezTo>
                    <a:pt x="1204136" y="265611"/>
                    <a:pt x="1165471" y="304276"/>
                    <a:pt x="1117775" y="304276"/>
                  </a:cubicBezTo>
                  <a:lnTo>
                    <a:pt x="86361" y="304276"/>
                  </a:lnTo>
                  <a:cubicBezTo>
                    <a:pt x="38665" y="304276"/>
                    <a:pt x="0" y="265611"/>
                    <a:pt x="0" y="217916"/>
                  </a:cubicBezTo>
                  <a:lnTo>
                    <a:pt x="0" y="86361"/>
                  </a:lnTo>
                  <a:cubicBezTo>
                    <a:pt x="0" y="38665"/>
                    <a:pt x="38665" y="0"/>
                    <a:pt x="86361" y="0"/>
                  </a:cubicBezTo>
                  <a:close/>
                </a:path>
              </a:pathLst>
            </a:custGeom>
            <a:solidFill>
              <a:srgbClr val="FFB600">
                <a:alpha val="34902"/>
              </a:srgbClr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1204136" cy="3614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0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0">
                <p:cTn id="2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-2666304" y="2069569"/>
            <a:ext cx="8577721" cy="0"/>
          </a:xfrm>
          <a:prstGeom prst="line">
            <a:avLst/>
          </a:prstGeom>
          <a:ln w="85725" cap="flat">
            <a:solidFill>
              <a:srgbClr val="B6BFC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a-ES"/>
          </a:p>
        </p:txBody>
      </p:sp>
      <p:pic>
        <p:nvPicPr>
          <p:cNvPr id="3" name="Picture 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/>
          <a:stretch>
            <a:fillRect/>
          </a:stretch>
        </p:blipFill>
        <p:spPr>
          <a:xfrm>
            <a:off x="1169948" y="2557432"/>
            <a:ext cx="7974052" cy="6977296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>
            <a:off x="10045674" y="1101549"/>
            <a:ext cx="6899799" cy="4312374"/>
          </a:xfrm>
          <a:custGeom>
            <a:avLst/>
            <a:gdLst/>
            <a:ahLst/>
            <a:cxnLst/>
            <a:rect l="l" t="t" r="r" b="b"/>
            <a:pathLst>
              <a:path w="6899799" h="4312374">
                <a:moveTo>
                  <a:pt x="0" y="0"/>
                </a:moveTo>
                <a:lnTo>
                  <a:pt x="6899799" y="0"/>
                </a:lnTo>
                <a:lnTo>
                  <a:pt x="6899799" y="4312374"/>
                </a:lnTo>
                <a:lnTo>
                  <a:pt x="0" y="43123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ca-ES"/>
          </a:p>
        </p:txBody>
      </p:sp>
      <p:sp>
        <p:nvSpPr>
          <p:cNvPr id="5" name="Freeform 5"/>
          <p:cNvSpPr/>
          <p:nvPr/>
        </p:nvSpPr>
        <p:spPr>
          <a:xfrm>
            <a:off x="10045674" y="5673568"/>
            <a:ext cx="6899799" cy="4312374"/>
          </a:xfrm>
          <a:custGeom>
            <a:avLst/>
            <a:gdLst/>
            <a:ahLst/>
            <a:cxnLst/>
            <a:rect l="l" t="t" r="r" b="b"/>
            <a:pathLst>
              <a:path w="6899799" h="4312374">
                <a:moveTo>
                  <a:pt x="0" y="0"/>
                </a:moveTo>
                <a:lnTo>
                  <a:pt x="6899799" y="0"/>
                </a:lnTo>
                <a:lnTo>
                  <a:pt x="6899799" y="4312375"/>
                </a:lnTo>
                <a:lnTo>
                  <a:pt x="0" y="43123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ca-ES"/>
          </a:p>
        </p:txBody>
      </p:sp>
      <p:grpSp>
        <p:nvGrpSpPr>
          <p:cNvPr id="6" name="Group 6"/>
          <p:cNvGrpSpPr/>
          <p:nvPr/>
        </p:nvGrpSpPr>
        <p:grpSpPr>
          <a:xfrm>
            <a:off x="10279085" y="8262357"/>
            <a:ext cx="3472948" cy="1123032"/>
            <a:chOff x="0" y="0"/>
            <a:chExt cx="914686" cy="29577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14686" cy="295778"/>
            </a:xfrm>
            <a:custGeom>
              <a:avLst/>
              <a:gdLst/>
              <a:ahLst/>
              <a:cxnLst/>
              <a:rect l="l" t="t" r="r" b="b"/>
              <a:pathLst>
                <a:path w="914686" h="295778">
                  <a:moveTo>
                    <a:pt x="113690" y="0"/>
                  </a:moveTo>
                  <a:lnTo>
                    <a:pt x="800996" y="0"/>
                  </a:lnTo>
                  <a:cubicBezTo>
                    <a:pt x="863785" y="0"/>
                    <a:pt x="914686" y="50901"/>
                    <a:pt x="914686" y="113690"/>
                  </a:cubicBezTo>
                  <a:lnTo>
                    <a:pt x="914686" y="182088"/>
                  </a:lnTo>
                  <a:cubicBezTo>
                    <a:pt x="914686" y="212241"/>
                    <a:pt x="902708" y="241158"/>
                    <a:pt x="881387" y="262479"/>
                  </a:cubicBezTo>
                  <a:cubicBezTo>
                    <a:pt x="860066" y="283800"/>
                    <a:pt x="831149" y="295778"/>
                    <a:pt x="800996" y="295778"/>
                  </a:cubicBezTo>
                  <a:lnTo>
                    <a:pt x="113690" y="295778"/>
                  </a:lnTo>
                  <a:cubicBezTo>
                    <a:pt x="50901" y="295778"/>
                    <a:pt x="0" y="244877"/>
                    <a:pt x="0" y="182088"/>
                  </a:cubicBezTo>
                  <a:lnTo>
                    <a:pt x="0" y="113690"/>
                  </a:lnTo>
                  <a:cubicBezTo>
                    <a:pt x="0" y="50901"/>
                    <a:pt x="50901" y="0"/>
                    <a:pt x="113690" y="0"/>
                  </a:cubicBezTo>
                  <a:close/>
                </a:path>
              </a:pathLst>
            </a:custGeom>
            <a:solidFill>
              <a:srgbClr val="D9605A">
                <a:alpha val="34902"/>
              </a:srgbClr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914686" cy="3529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82550"/>
            <a:ext cx="9153581" cy="17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>
                <a:solidFill>
                  <a:srgbClr val="B6BFC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Distribución de la población entre nuestros clientes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18365" y="6061692"/>
            <a:ext cx="5416177" cy="2042703"/>
          </a:xfrm>
          <a:custGeom>
            <a:avLst/>
            <a:gdLst/>
            <a:ahLst/>
            <a:cxnLst/>
            <a:rect l="l" t="t" r="r" b="b"/>
            <a:pathLst>
              <a:path w="5416177" h="2042703">
                <a:moveTo>
                  <a:pt x="0" y="0"/>
                </a:moveTo>
                <a:lnTo>
                  <a:pt x="5416178" y="0"/>
                </a:lnTo>
                <a:lnTo>
                  <a:pt x="5416178" y="2042704"/>
                </a:lnTo>
                <a:lnTo>
                  <a:pt x="0" y="20427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3522" b="-71625"/>
            </a:stretch>
          </a:blipFill>
        </p:spPr>
        <p:txBody>
          <a:bodyPr/>
          <a:lstStyle/>
          <a:p>
            <a:endParaRPr lang="ca-ES"/>
          </a:p>
        </p:txBody>
      </p:sp>
      <p:sp>
        <p:nvSpPr>
          <p:cNvPr id="3" name="Freeform 3"/>
          <p:cNvSpPr/>
          <p:nvPr/>
        </p:nvSpPr>
        <p:spPr>
          <a:xfrm>
            <a:off x="2018365" y="2447120"/>
            <a:ext cx="5416177" cy="2042703"/>
          </a:xfrm>
          <a:custGeom>
            <a:avLst/>
            <a:gdLst/>
            <a:ahLst/>
            <a:cxnLst/>
            <a:rect l="l" t="t" r="r" b="b"/>
            <a:pathLst>
              <a:path w="5416177" h="2042703">
                <a:moveTo>
                  <a:pt x="0" y="0"/>
                </a:moveTo>
                <a:lnTo>
                  <a:pt x="5416178" y="0"/>
                </a:lnTo>
                <a:lnTo>
                  <a:pt x="5416178" y="2042703"/>
                </a:lnTo>
                <a:lnTo>
                  <a:pt x="0" y="20427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0701" b="-17780"/>
            </a:stretch>
          </a:blipFill>
        </p:spPr>
        <p:txBody>
          <a:bodyPr/>
          <a:lstStyle/>
          <a:p>
            <a:endParaRPr lang="ca-ES"/>
          </a:p>
        </p:txBody>
      </p:sp>
      <p:sp>
        <p:nvSpPr>
          <p:cNvPr id="4" name="Freeform 4"/>
          <p:cNvSpPr/>
          <p:nvPr/>
        </p:nvSpPr>
        <p:spPr>
          <a:xfrm>
            <a:off x="10853457" y="6061692"/>
            <a:ext cx="5416177" cy="2042703"/>
          </a:xfrm>
          <a:custGeom>
            <a:avLst/>
            <a:gdLst/>
            <a:ahLst/>
            <a:cxnLst/>
            <a:rect l="l" t="t" r="r" b="b"/>
            <a:pathLst>
              <a:path w="5416177" h="2042703">
                <a:moveTo>
                  <a:pt x="0" y="0"/>
                </a:moveTo>
                <a:lnTo>
                  <a:pt x="5416178" y="0"/>
                </a:lnTo>
                <a:lnTo>
                  <a:pt x="5416178" y="2042704"/>
                </a:lnTo>
                <a:lnTo>
                  <a:pt x="0" y="20427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7693" b="-16984"/>
            </a:stretch>
          </a:blipFill>
        </p:spPr>
        <p:txBody>
          <a:bodyPr/>
          <a:lstStyle/>
          <a:p>
            <a:endParaRPr lang="ca-ES"/>
          </a:p>
        </p:txBody>
      </p:sp>
      <p:sp>
        <p:nvSpPr>
          <p:cNvPr id="5" name="Freeform 5"/>
          <p:cNvSpPr/>
          <p:nvPr/>
        </p:nvSpPr>
        <p:spPr>
          <a:xfrm>
            <a:off x="10853457" y="2447120"/>
            <a:ext cx="5416177" cy="2042703"/>
          </a:xfrm>
          <a:custGeom>
            <a:avLst/>
            <a:gdLst/>
            <a:ahLst/>
            <a:cxnLst/>
            <a:rect l="l" t="t" r="r" b="b"/>
            <a:pathLst>
              <a:path w="5416177" h="2042703">
                <a:moveTo>
                  <a:pt x="0" y="0"/>
                </a:moveTo>
                <a:lnTo>
                  <a:pt x="5416178" y="0"/>
                </a:lnTo>
                <a:lnTo>
                  <a:pt x="5416178" y="2042703"/>
                </a:lnTo>
                <a:lnTo>
                  <a:pt x="0" y="20427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2195" r="-1602" b="-2195"/>
            </a:stretch>
          </a:blipFill>
        </p:spPr>
        <p:txBody>
          <a:bodyPr/>
          <a:lstStyle/>
          <a:p>
            <a:endParaRPr lang="ca-ES"/>
          </a:p>
        </p:txBody>
      </p:sp>
      <p:sp>
        <p:nvSpPr>
          <p:cNvPr id="6" name="TextBox 6"/>
          <p:cNvSpPr txBox="1"/>
          <p:nvPr/>
        </p:nvSpPr>
        <p:spPr>
          <a:xfrm>
            <a:off x="7020966" y="933450"/>
            <a:ext cx="4246068" cy="59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  <a:spcBef>
                <a:spcPct val="0"/>
              </a:spcBef>
            </a:pPr>
            <a:r>
              <a:rPr lang="en-US" sz="3300" b="1">
                <a:solidFill>
                  <a:srgbClr val="284669"/>
                </a:solidFill>
                <a:latin typeface="Poppins Bold"/>
                <a:ea typeface="Poppins Bold"/>
                <a:cs typeface="Poppins Bold"/>
                <a:sym typeface="Poppins Bold"/>
              </a:rPr>
              <a:t>Análisis Mercado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24725" y="4744140"/>
            <a:ext cx="2203458" cy="702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314" b="1">
                <a:solidFill>
                  <a:srgbClr val="284669"/>
                </a:solidFill>
                <a:latin typeface="Poppins Bold"/>
                <a:ea typeface="Poppins Bold"/>
                <a:cs typeface="Poppins Bold"/>
                <a:sym typeface="Poppins Bold"/>
              </a:rPr>
              <a:t>Generación +</a:t>
            </a:r>
          </a:p>
          <a:p>
            <a:pPr algn="ctr">
              <a:lnSpc>
                <a:spcPts val="2260"/>
              </a:lnSpc>
            </a:pPr>
            <a:endParaRPr lang="en-US" sz="2314" b="1">
              <a:solidFill>
                <a:srgbClr val="284669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125785" y="8555720"/>
            <a:ext cx="1201339" cy="702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314" b="1">
                <a:solidFill>
                  <a:srgbClr val="284669"/>
                </a:solidFill>
                <a:latin typeface="Poppins Bold"/>
                <a:ea typeface="Poppins Bold"/>
                <a:cs typeface="Poppins Bold"/>
                <a:sym typeface="Poppins Bold"/>
              </a:rPr>
              <a:t>Senior</a:t>
            </a:r>
          </a:p>
          <a:p>
            <a:pPr algn="ctr">
              <a:lnSpc>
                <a:spcPts val="2260"/>
              </a:lnSpc>
            </a:pPr>
            <a:endParaRPr lang="en-US" sz="2314" b="1">
              <a:solidFill>
                <a:srgbClr val="284669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586903" y="4744140"/>
            <a:ext cx="2428424" cy="702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314" b="1">
                <a:solidFill>
                  <a:srgbClr val="284669"/>
                </a:solidFill>
                <a:latin typeface="Poppins Bold"/>
                <a:ea typeface="Poppins Bold"/>
                <a:cs typeface="Poppins Bold"/>
                <a:sym typeface="Poppins Bold"/>
              </a:rPr>
              <a:t>Programa 65 +</a:t>
            </a:r>
          </a:p>
          <a:p>
            <a:pPr algn="ctr">
              <a:lnSpc>
                <a:spcPts val="2260"/>
              </a:lnSpc>
            </a:pPr>
            <a:endParaRPr lang="en-US" sz="2314" b="1">
              <a:solidFill>
                <a:srgbClr val="284669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699386" y="8555720"/>
            <a:ext cx="2203458" cy="702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314" b="1">
                <a:solidFill>
                  <a:srgbClr val="284669"/>
                </a:solidFill>
                <a:latin typeface="Poppins Bold"/>
                <a:ea typeface="Poppins Bold"/>
                <a:cs typeface="Poppins Bold"/>
                <a:sym typeface="Poppins Bold"/>
              </a:rPr>
              <a:t>Club Ahora</a:t>
            </a:r>
          </a:p>
          <a:p>
            <a:pPr algn="ctr">
              <a:lnSpc>
                <a:spcPts val="2260"/>
              </a:lnSpc>
            </a:pPr>
            <a:endParaRPr lang="en-US" sz="2314" b="1">
              <a:solidFill>
                <a:srgbClr val="284669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73482" y="7522470"/>
            <a:ext cx="1751755" cy="1735830"/>
          </a:xfrm>
          <a:custGeom>
            <a:avLst/>
            <a:gdLst/>
            <a:ahLst/>
            <a:cxnLst/>
            <a:rect l="l" t="t" r="r" b="b"/>
            <a:pathLst>
              <a:path w="1751755" h="1735830">
                <a:moveTo>
                  <a:pt x="0" y="0"/>
                </a:moveTo>
                <a:lnTo>
                  <a:pt x="1751755" y="0"/>
                </a:lnTo>
                <a:lnTo>
                  <a:pt x="1751755" y="1735830"/>
                </a:lnTo>
                <a:lnTo>
                  <a:pt x="0" y="17358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"/>
          </a:p>
        </p:txBody>
      </p:sp>
      <p:sp>
        <p:nvSpPr>
          <p:cNvPr id="3" name="Freeform 3"/>
          <p:cNvSpPr/>
          <p:nvPr/>
        </p:nvSpPr>
        <p:spPr>
          <a:xfrm>
            <a:off x="11355477" y="7010596"/>
            <a:ext cx="1550599" cy="2336519"/>
          </a:xfrm>
          <a:custGeom>
            <a:avLst/>
            <a:gdLst/>
            <a:ahLst/>
            <a:cxnLst/>
            <a:rect l="l" t="t" r="r" b="b"/>
            <a:pathLst>
              <a:path w="1550599" h="2336519">
                <a:moveTo>
                  <a:pt x="0" y="0"/>
                </a:moveTo>
                <a:lnTo>
                  <a:pt x="1550598" y="0"/>
                </a:lnTo>
                <a:lnTo>
                  <a:pt x="1550598" y="2336519"/>
                </a:lnTo>
                <a:lnTo>
                  <a:pt x="0" y="23365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"/>
          </a:p>
        </p:txBody>
      </p:sp>
      <p:sp>
        <p:nvSpPr>
          <p:cNvPr id="4" name="Freeform 4"/>
          <p:cNvSpPr/>
          <p:nvPr/>
        </p:nvSpPr>
        <p:spPr>
          <a:xfrm>
            <a:off x="13201601" y="7101363"/>
            <a:ext cx="1466717" cy="2156937"/>
          </a:xfrm>
          <a:custGeom>
            <a:avLst/>
            <a:gdLst/>
            <a:ahLst/>
            <a:cxnLst/>
            <a:rect l="l" t="t" r="r" b="b"/>
            <a:pathLst>
              <a:path w="1466717" h="2156937">
                <a:moveTo>
                  <a:pt x="0" y="0"/>
                </a:moveTo>
                <a:lnTo>
                  <a:pt x="1466717" y="0"/>
                </a:lnTo>
                <a:lnTo>
                  <a:pt x="1466717" y="2156937"/>
                </a:lnTo>
                <a:lnTo>
                  <a:pt x="0" y="21569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"/>
          </a:p>
        </p:txBody>
      </p:sp>
      <p:sp>
        <p:nvSpPr>
          <p:cNvPr id="5" name="TextBox 5"/>
          <p:cNvSpPr txBox="1"/>
          <p:nvPr/>
        </p:nvSpPr>
        <p:spPr>
          <a:xfrm>
            <a:off x="6090426" y="197199"/>
            <a:ext cx="6107148" cy="3497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</a:pPr>
            <a:endParaRPr/>
          </a:p>
          <a:p>
            <a:pPr algn="just">
              <a:lnSpc>
                <a:spcPts val="4620"/>
              </a:lnSpc>
            </a:pPr>
            <a:r>
              <a:rPr lang="en-US" sz="3300" b="1">
                <a:solidFill>
                  <a:srgbClr val="284669"/>
                </a:solidFill>
                <a:latin typeface="Poppins Bold"/>
                <a:ea typeface="Poppins Bold"/>
                <a:cs typeface="Poppins Bold"/>
                <a:sym typeface="Poppins Bold"/>
              </a:rPr>
              <a:t>        Proyecto Horizonte</a:t>
            </a:r>
          </a:p>
          <a:p>
            <a:pPr algn="just">
              <a:lnSpc>
                <a:spcPts val="4620"/>
              </a:lnSpc>
            </a:pPr>
            <a:endParaRPr lang="en-US" sz="3300" b="1">
              <a:solidFill>
                <a:srgbClr val="284669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just">
              <a:lnSpc>
                <a:spcPts val="4620"/>
              </a:lnSpc>
            </a:pPr>
            <a:endParaRPr lang="en-US" sz="3300" b="1">
              <a:solidFill>
                <a:srgbClr val="284669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just">
              <a:lnSpc>
                <a:spcPts val="4620"/>
              </a:lnSpc>
            </a:pPr>
            <a:endParaRPr lang="en-US" sz="3300" b="1">
              <a:solidFill>
                <a:srgbClr val="284669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just">
              <a:lnSpc>
                <a:spcPts val="4620"/>
              </a:lnSpc>
              <a:spcBef>
                <a:spcPct val="0"/>
              </a:spcBef>
            </a:pPr>
            <a:endParaRPr lang="en-US" sz="3300" b="1">
              <a:solidFill>
                <a:srgbClr val="284669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3105365"/>
            <a:ext cx="6107148" cy="3497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 dirty="0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En base a </a:t>
            </a:r>
            <a:r>
              <a:rPr lang="en-US" sz="3300" dirty="0" err="1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esto</a:t>
            </a:r>
            <a:r>
              <a:rPr lang="en-US" sz="3300" dirty="0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3300" dirty="0" err="1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queremos</a:t>
            </a:r>
            <a:r>
              <a:rPr lang="en-US" sz="3300" dirty="0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300" b="1" dirty="0" err="1">
                <a:solidFill>
                  <a:srgbClr val="284669"/>
                </a:solidFill>
                <a:latin typeface="Poppins Bold"/>
                <a:ea typeface="Poppins Bold"/>
                <a:cs typeface="Poppins Bold"/>
                <a:sym typeface="Poppins Bold"/>
              </a:rPr>
              <a:t>conocer</a:t>
            </a:r>
            <a:r>
              <a:rPr lang="en-US" sz="3300" b="1" dirty="0">
                <a:solidFill>
                  <a:srgbClr val="284669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3300" dirty="0" err="1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mejor</a:t>
            </a:r>
            <a:r>
              <a:rPr lang="en-US" sz="3300" dirty="0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  <a:r>
              <a:rPr lang="en-US" sz="3300" dirty="0" err="1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nuestros</a:t>
            </a:r>
            <a:r>
              <a:rPr lang="en-US" sz="3300" dirty="0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300" dirty="0" err="1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clientes</a:t>
            </a:r>
            <a:r>
              <a:rPr lang="en-US" sz="3300" dirty="0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 y </a:t>
            </a:r>
            <a:r>
              <a:rPr lang="en-US" sz="3300" b="1" dirty="0" err="1">
                <a:solidFill>
                  <a:srgbClr val="284669"/>
                </a:solidFill>
                <a:latin typeface="Poppins Bold"/>
                <a:ea typeface="Poppins Bold"/>
                <a:cs typeface="Poppins Bold"/>
                <a:sym typeface="Poppins Bold"/>
              </a:rPr>
              <a:t>profundizar</a:t>
            </a:r>
            <a:r>
              <a:rPr lang="en-US" sz="3300" b="1" dirty="0">
                <a:solidFill>
                  <a:srgbClr val="284669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3300" b="1" dirty="0" err="1">
                <a:solidFill>
                  <a:srgbClr val="284669"/>
                </a:solidFill>
                <a:latin typeface="Poppins Bold"/>
                <a:ea typeface="Poppins Bold"/>
                <a:cs typeface="Poppins Bold"/>
                <a:sym typeface="Poppins Bold"/>
              </a:rPr>
              <a:t>más</a:t>
            </a:r>
            <a:r>
              <a:rPr lang="en-US" sz="3300" b="1" dirty="0">
                <a:solidFill>
                  <a:srgbClr val="284669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3300" b="1" dirty="0" err="1">
                <a:solidFill>
                  <a:srgbClr val="284669"/>
                </a:solidFill>
                <a:latin typeface="Poppins Bold"/>
                <a:ea typeface="Poppins Bold"/>
                <a:cs typeface="Poppins Bold"/>
                <a:sym typeface="Poppins Bold"/>
              </a:rPr>
              <a:t>en</a:t>
            </a:r>
            <a:r>
              <a:rPr lang="en-US" sz="3300" b="1" dirty="0">
                <a:solidFill>
                  <a:srgbClr val="284669"/>
                </a:solidFill>
                <a:latin typeface="Poppins Bold"/>
                <a:ea typeface="Poppins Bold"/>
                <a:cs typeface="Poppins Bold"/>
                <a:sym typeface="Poppins Bold"/>
              </a:rPr>
              <a:t> la </a:t>
            </a:r>
            <a:r>
              <a:rPr lang="en-US" sz="3300" b="1" dirty="0" err="1">
                <a:solidFill>
                  <a:srgbClr val="284669"/>
                </a:solidFill>
                <a:latin typeface="Poppins Bold"/>
                <a:ea typeface="Poppins Bold"/>
                <a:cs typeface="Poppins Bold"/>
                <a:sym typeface="Poppins Bold"/>
              </a:rPr>
              <a:t>segmentación</a:t>
            </a:r>
            <a:r>
              <a:rPr lang="en-US" sz="3300" dirty="0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 para </a:t>
            </a:r>
            <a:r>
              <a:rPr lang="en-US" sz="3300" dirty="0" err="1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ofrecer</a:t>
            </a:r>
            <a:r>
              <a:rPr lang="en-US" sz="3300" dirty="0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300" dirty="0" err="1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productos</a:t>
            </a:r>
            <a:r>
              <a:rPr lang="en-US" sz="3300" dirty="0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300" dirty="0" err="1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más</a:t>
            </a:r>
            <a:r>
              <a:rPr lang="en-US" sz="3300" dirty="0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300" b="1" dirty="0" err="1">
                <a:solidFill>
                  <a:srgbClr val="284669"/>
                </a:solidFill>
                <a:latin typeface="Poppins Bold"/>
                <a:ea typeface="Poppins Bold"/>
                <a:cs typeface="Poppins Bold"/>
                <a:sym typeface="Poppins Bold"/>
              </a:rPr>
              <a:t>personalizados</a:t>
            </a:r>
            <a:r>
              <a:rPr lang="en-US" sz="3300" dirty="0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852502" y="3105365"/>
            <a:ext cx="6107148" cy="2916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 b="1">
                <a:solidFill>
                  <a:srgbClr val="284669"/>
                </a:solidFill>
                <a:latin typeface="Poppins Bold"/>
                <a:ea typeface="Poppins Bold"/>
                <a:cs typeface="Poppins Bold"/>
                <a:sym typeface="Poppins Bold"/>
              </a:rPr>
              <a:t>Captar y fidelizar</a:t>
            </a:r>
            <a:r>
              <a:rPr lang="en-US" sz="3300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 nuevos clientes en los segmentos de mayor edad. Centrarnos en los perfiles </a:t>
            </a:r>
            <a:r>
              <a:rPr lang="en-US" sz="3300" b="1">
                <a:solidFill>
                  <a:srgbClr val="284669"/>
                </a:solidFill>
                <a:latin typeface="Poppins Bold"/>
                <a:ea typeface="Poppins Bold"/>
                <a:cs typeface="Poppins Bold"/>
                <a:sym typeface="Poppins Bold"/>
              </a:rPr>
              <a:t>mayores de 55 años.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748200" y="1580888"/>
            <a:ext cx="791600" cy="1078229"/>
          </a:xfrm>
          <a:custGeom>
            <a:avLst/>
            <a:gdLst/>
            <a:ahLst/>
            <a:cxnLst/>
            <a:rect l="l" t="t" r="r" b="b"/>
            <a:pathLst>
              <a:path w="791600" h="1078229">
                <a:moveTo>
                  <a:pt x="0" y="0"/>
                </a:moveTo>
                <a:lnTo>
                  <a:pt x="791600" y="0"/>
                </a:lnTo>
                <a:lnTo>
                  <a:pt x="791600" y="1078229"/>
                </a:lnTo>
                <a:lnTo>
                  <a:pt x="0" y="10782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"/>
          </a:p>
        </p:txBody>
      </p:sp>
      <p:sp>
        <p:nvSpPr>
          <p:cNvPr id="3" name="Freeform 3"/>
          <p:cNvSpPr/>
          <p:nvPr/>
        </p:nvSpPr>
        <p:spPr>
          <a:xfrm>
            <a:off x="561431" y="3200615"/>
            <a:ext cx="388577" cy="388577"/>
          </a:xfrm>
          <a:custGeom>
            <a:avLst/>
            <a:gdLst/>
            <a:ahLst/>
            <a:cxnLst/>
            <a:rect l="l" t="t" r="r" b="b"/>
            <a:pathLst>
              <a:path w="388577" h="388577">
                <a:moveTo>
                  <a:pt x="0" y="0"/>
                </a:moveTo>
                <a:lnTo>
                  <a:pt x="388577" y="0"/>
                </a:lnTo>
                <a:lnTo>
                  <a:pt x="388577" y="388577"/>
                </a:lnTo>
                <a:lnTo>
                  <a:pt x="0" y="3885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"/>
          </a:p>
        </p:txBody>
      </p:sp>
      <p:sp>
        <p:nvSpPr>
          <p:cNvPr id="4" name="TextBox 4"/>
          <p:cNvSpPr txBox="1"/>
          <p:nvPr/>
        </p:nvSpPr>
        <p:spPr>
          <a:xfrm>
            <a:off x="6826677" y="708484"/>
            <a:ext cx="4634645" cy="1173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 b="1">
                <a:solidFill>
                  <a:srgbClr val="284669"/>
                </a:solidFill>
                <a:latin typeface="Poppins Bold"/>
                <a:ea typeface="Poppins Bold"/>
                <a:cs typeface="Poppins Bold"/>
                <a:sym typeface="Poppins Bold"/>
              </a:rPr>
              <a:t>Encuesta HORIZONTE</a:t>
            </a:r>
          </a:p>
          <a:p>
            <a:pPr algn="just">
              <a:lnSpc>
                <a:spcPts val="4620"/>
              </a:lnSpc>
              <a:spcBef>
                <a:spcPct val="0"/>
              </a:spcBef>
            </a:pPr>
            <a:endParaRPr lang="en-US" sz="3300" b="1">
              <a:solidFill>
                <a:srgbClr val="284669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23950" y="3143465"/>
            <a:ext cx="16455566" cy="1198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300" b="1">
                <a:solidFill>
                  <a:srgbClr val="284669"/>
                </a:solidFill>
                <a:latin typeface="Poppins Bold"/>
                <a:ea typeface="Poppins Bold"/>
                <a:cs typeface="Poppins Bold"/>
                <a:sym typeface="Poppins Bold"/>
              </a:rPr>
              <a:t>Composición del hogar: </a:t>
            </a:r>
            <a:r>
              <a:rPr lang="en-US" sz="2300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elección única</a:t>
            </a:r>
          </a:p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Opciones</a:t>
            </a:r>
            <a:r>
              <a:rPr lang="en-US" sz="2300" i="1">
                <a:solidFill>
                  <a:srgbClr val="284669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: Vivo solo, Pareja sin hijos en casa, Vivo con hijos/adultos , Vivo con nietos u otros familiares, Otra.</a:t>
            </a:r>
          </a:p>
          <a:p>
            <a:pPr algn="just">
              <a:lnSpc>
                <a:spcPts val="3220"/>
              </a:lnSpc>
            </a:pPr>
            <a:endParaRPr lang="en-US" sz="2300" i="1">
              <a:solidFill>
                <a:srgbClr val="284669"/>
              </a:solidFill>
              <a:latin typeface="Poppins Italics"/>
              <a:ea typeface="Poppins Italics"/>
              <a:cs typeface="Poppins Italics"/>
              <a:sym typeface="Poppins Itali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23950" y="4686562"/>
            <a:ext cx="16455566" cy="15989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300" b="1">
                <a:solidFill>
                  <a:srgbClr val="284669"/>
                </a:solidFill>
                <a:latin typeface="Poppins Bold"/>
                <a:ea typeface="Poppins Bold"/>
                <a:cs typeface="Poppins Bold"/>
                <a:sym typeface="Poppins Bold"/>
              </a:rPr>
              <a:t>Uso de tecnologías e internet: </a:t>
            </a:r>
            <a:r>
              <a:rPr lang="en-US" sz="2300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frecuencia</a:t>
            </a:r>
          </a:p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Opciones</a:t>
            </a:r>
            <a:r>
              <a:rPr lang="en-US" sz="2300" i="1">
                <a:solidFill>
                  <a:srgbClr val="284669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: Todos los días, Varias veces por semana, Ocasionalmente, Nunca.</a:t>
            </a:r>
          </a:p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Ítems a valorar</a:t>
            </a:r>
            <a:r>
              <a:rPr lang="en-US" sz="2300" i="1">
                <a:solidFill>
                  <a:srgbClr val="284669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: Correo electrónico, Redes sociales, Banca online, llamada telefónica.</a:t>
            </a:r>
          </a:p>
          <a:p>
            <a:pPr algn="just">
              <a:lnSpc>
                <a:spcPts val="3220"/>
              </a:lnSpc>
            </a:pPr>
            <a:endParaRPr lang="en-US" sz="2300" i="1">
              <a:solidFill>
                <a:srgbClr val="284669"/>
              </a:solidFill>
              <a:latin typeface="Poppins Italics"/>
              <a:ea typeface="Poppins Italics"/>
              <a:cs typeface="Poppins Italics"/>
              <a:sym typeface="Poppins Italic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23950" y="6393270"/>
            <a:ext cx="16455566" cy="3199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300" b="1">
                <a:solidFill>
                  <a:srgbClr val="284669"/>
                </a:solidFill>
                <a:latin typeface="Poppins Bold"/>
                <a:ea typeface="Poppins Bold"/>
                <a:cs typeface="Poppins Bold"/>
                <a:sym typeface="Poppins Bold"/>
              </a:rPr>
              <a:t>Barreras y disposición al cambio: </a:t>
            </a:r>
            <a:r>
              <a:rPr lang="en-US" sz="2300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múltiple respuesta</a:t>
            </a:r>
          </a:p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Opciones</a:t>
            </a:r>
            <a:r>
              <a:rPr lang="en-US" sz="2300" i="1">
                <a:solidFill>
                  <a:srgbClr val="284669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: Falta de habilidades digitales, Preocupación por la seguridad, Preferencia por trato </a:t>
            </a:r>
          </a:p>
          <a:p>
            <a:pPr algn="just">
              <a:lnSpc>
                <a:spcPts val="3220"/>
              </a:lnSpc>
            </a:pPr>
            <a:r>
              <a:rPr lang="en-US" sz="2300" i="1">
                <a:solidFill>
                  <a:srgbClr val="284669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presencial,     Problemas con dispositivos, Coste percibido.</a:t>
            </a:r>
          </a:p>
          <a:p>
            <a:pPr algn="just">
              <a:lnSpc>
                <a:spcPts val="3220"/>
              </a:lnSpc>
            </a:pPr>
            <a:endParaRPr lang="en-US" sz="2300" i="1">
              <a:solidFill>
                <a:srgbClr val="284669"/>
              </a:solidFill>
              <a:latin typeface="Poppins Italics"/>
              <a:ea typeface="Poppins Italics"/>
              <a:cs typeface="Poppins Italics"/>
              <a:sym typeface="Poppins Italics"/>
            </a:endParaRPr>
          </a:p>
          <a:p>
            <a:pPr algn="just">
              <a:lnSpc>
                <a:spcPts val="3220"/>
              </a:lnSpc>
            </a:pPr>
            <a:r>
              <a:rPr lang="en-US" sz="2300" b="1">
                <a:solidFill>
                  <a:srgbClr val="284669"/>
                </a:solidFill>
                <a:latin typeface="Poppins Bold"/>
                <a:ea typeface="Poppins Bold"/>
                <a:cs typeface="Poppins Bold"/>
                <a:sym typeface="Poppins Bold"/>
              </a:rPr>
              <a:t>Parte B</a:t>
            </a:r>
            <a:r>
              <a:rPr lang="en-US" sz="2300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: elección única</a:t>
            </a:r>
          </a:p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Pregunta</a:t>
            </a:r>
            <a:r>
              <a:rPr lang="en-US" sz="2300" i="1">
                <a:solidFill>
                  <a:srgbClr val="284669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: Si la entidad ofreciera formación gratuita y presencial sobre banca digital, ¿asistiría?</a:t>
            </a:r>
          </a:p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Opciones:</a:t>
            </a:r>
            <a:r>
              <a:rPr lang="en-US" sz="2300" i="1">
                <a:solidFill>
                  <a:srgbClr val="284669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 Sí, No, Tal vez.</a:t>
            </a:r>
          </a:p>
          <a:p>
            <a:pPr algn="just">
              <a:lnSpc>
                <a:spcPts val="3220"/>
              </a:lnSpc>
            </a:pPr>
            <a:endParaRPr lang="en-US" sz="2300" i="1">
              <a:solidFill>
                <a:srgbClr val="284669"/>
              </a:solidFill>
              <a:latin typeface="Poppins Italics"/>
              <a:ea typeface="Poppins Italics"/>
              <a:cs typeface="Poppins Italics"/>
              <a:sym typeface="Poppins Italics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561431" y="4754923"/>
            <a:ext cx="388577" cy="388577"/>
          </a:xfrm>
          <a:custGeom>
            <a:avLst/>
            <a:gdLst/>
            <a:ahLst/>
            <a:cxnLst/>
            <a:rect l="l" t="t" r="r" b="b"/>
            <a:pathLst>
              <a:path w="388577" h="388577">
                <a:moveTo>
                  <a:pt x="0" y="0"/>
                </a:moveTo>
                <a:lnTo>
                  <a:pt x="388577" y="0"/>
                </a:lnTo>
                <a:lnTo>
                  <a:pt x="388577" y="388577"/>
                </a:lnTo>
                <a:lnTo>
                  <a:pt x="0" y="3885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"/>
          </a:p>
        </p:txBody>
      </p:sp>
      <p:sp>
        <p:nvSpPr>
          <p:cNvPr id="9" name="Freeform 9"/>
          <p:cNvSpPr/>
          <p:nvPr/>
        </p:nvSpPr>
        <p:spPr>
          <a:xfrm>
            <a:off x="561431" y="6450420"/>
            <a:ext cx="388577" cy="388577"/>
          </a:xfrm>
          <a:custGeom>
            <a:avLst/>
            <a:gdLst/>
            <a:ahLst/>
            <a:cxnLst/>
            <a:rect l="l" t="t" r="r" b="b"/>
            <a:pathLst>
              <a:path w="388577" h="388577">
                <a:moveTo>
                  <a:pt x="0" y="0"/>
                </a:moveTo>
                <a:lnTo>
                  <a:pt x="388577" y="0"/>
                </a:lnTo>
                <a:lnTo>
                  <a:pt x="388577" y="388577"/>
                </a:lnTo>
                <a:lnTo>
                  <a:pt x="0" y="3885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77120" y="7695589"/>
            <a:ext cx="1310606" cy="1291543"/>
          </a:xfrm>
          <a:custGeom>
            <a:avLst/>
            <a:gdLst/>
            <a:ahLst/>
            <a:cxnLst/>
            <a:rect l="l" t="t" r="r" b="b"/>
            <a:pathLst>
              <a:path w="1310606" h="1291543">
                <a:moveTo>
                  <a:pt x="0" y="0"/>
                </a:moveTo>
                <a:lnTo>
                  <a:pt x="1310606" y="0"/>
                </a:lnTo>
                <a:lnTo>
                  <a:pt x="1310606" y="1291543"/>
                </a:lnTo>
                <a:lnTo>
                  <a:pt x="0" y="12915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"/>
          </a:p>
        </p:txBody>
      </p:sp>
      <p:sp>
        <p:nvSpPr>
          <p:cNvPr id="3" name="Freeform 3"/>
          <p:cNvSpPr/>
          <p:nvPr/>
        </p:nvSpPr>
        <p:spPr>
          <a:xfrm>
            <a:off x="677120" y="1213286"/>
            <a:ext cx="1393587" cy="1393587"/>
          </a:xfrm>
          <a:custGeom>
            <a:avLst/>
            <a:gdLst/>
            <a:ahLst/>
            <a:cxnLst/>
            <a:rect l="l" t="t" r="r" b="b"/>
            <a:pathLst>
              <a:path w="1393587" h="1393587">
                <a:moveTo>
                  <a:pt x="0" y="0"/>
                </a:moveTo>
                <a:lnTo>
                  <a:pt x="1393586" y="0"/>
                </a:lnTo>
                <a:lnTo>
                  <a:pt x="1393586" y="1393587"/>
                </a:lnTo>
                <a:lnTo>
                  <a:pt x="0" y="13935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"/>
          </a:p>
        </p:txBody>
      </p:sp>
      <p:sp>
        <p:nvSpPr>
          <p:cNvPr id="4" name="Freeform 4"/>
          <p:cNvSpPr/>
          <p:nvPr/>
        </p:nvSpPr>
        <p:spPr>
          <a:xfrm>
            <a:off x="677120" y="4537515"/>
            <a:ext cx="1352096" cy="1211970"/>
          </a:xfrm>
          <a:custGeom>
            <a:avLst/>
            <a:gdLst/>
            <a:ahLst/>
            <a:cxnLst/>
            <a:rect l="l" t="t" r="r" b="b"/>
            <a:pathLst>
              <a:path w="1352096" h="1211970">
                <a:moveTo>
                  <a:pt x="0" y="0"/>
                </a:moveTo>
                <a:lnTo>
                  <a:pt x="1352096" y="0"/>
                </a:lnTo>
                <a:lnTo>
                  <a:pt x="1352096" y="1211970"/>
                </a:lnTo>
                <a:lnTo>
                  <a:pt x="0" y="12119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"/>
          </a:p>
        </p:txBody>
      </p:sp>
      <p:sp>
        <p:nvSpPr>
          <p:cNvPr id="5" name="Freeform 5"/>
          <p:cNvSpPr/>
          <p:nvPr/>
        </p:nvSpPr>
        <p:spPr>
          <a:xfrm rot="1371154">
            <a:off x="8927888" y="2499545"/>
            <a:ext cx="3279442" cy="214654"/>
          </a:xfrm>
          <a:custGeom>
            <a:avLst/>
            <a:gdLst/>
            <a:ahLst/>
            <a:cxnLst/>
            <a:rect l="l" t="t" r="r" b="b"/>
            <a:pathLst>
              <a:path w="3279442" h="214654">
                <a:moveTo>
                  <a:pt x="0" y="0"/>
                </a:moveTo>
                <a:lnTo>
                  <a:pt x="3279442" y="0"/>
                </a:lnTo>
                <a:lnTo>
                  <a:pt x="3279442" y="214655"/>
                </a:lnTo>
                <a:lnTo>
                  <a:pt x="0" y="2146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"/>
          </a:p>
        </p:txBody>
      </p:sp>
      <p:sp>
        <p:nvSpPr>
          <p:cNvPr id="6" name="TextBox 6"/>
          <p:cNvSpPr txBox="1"/>
          <p:nvPr/>
        </p:nvSpPr>
        <p:spPr>
          <a:xfrm>
            <a:off x="2463625" y="4140836"/>
            <a:ext cx="6107148" cy="1919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>
                <a:solidFill>
                  <a:srgbClr val="284669"/>
                </a:solidFill>
                <a:latin typeface="Poppins Bold"/>
                <a:ea typeface="Poppins Bold"/>
                <a:cs typeface="Poppins Bold"/>
                <a:sym typeface="Poppins Bold"/>
              </a:rPr>
              <a:t>Bienestar Financiero + salud</a:t>
            </a:r>
          </a:p>
          <a:p>
            <a:pPr marL="561353" lvl="1" indent="-280677" algn="just">
              <a:lnSpc>
                <a:spcPts val="3640"/>
              </a:lnSpc>
              <a:buFont typeface="Arial"/>
              <a:buChar char="•"/>
            </a:pPr>
            <a:r>
              <a:rPr lang="en-US" sz="2600" i="1">
                <a:solidFill>
                  <a:srgbClr val="284669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Salud preventiva </a:t>
            </a:r>
          </a:p>
          <a:p>
            <a:pPr marL="561353" lvl="1" indent="-280677" algn="just">
              <a:lnSpc>
                <a:spcPts val="3640"/>
              </a:lnSpc>
              <a:buFont typeface="Arial"/>
              <a:buChar char="•"/>
            </a:pPr>
            <a:r>
              <a:rPr lang="en-US" sz="2600" i="1">
                <a:solidFill>
                  <a:srgbClr val="284669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Deporte</a:t>
            </a:r>
          </a:p>
          <a:p>
            <a:pPr marL="561353" lvl="1" indent="-280677" algn="just">
              <a:lnSpc>
                <a:spcPts val="3640"/>
              </a:lnSpc>
              <a:buFont typeface="Arial"/>
              <a:buChar char="•"/>
            </a:pPr>
            <a:r>
              <a:rPr lang="en-US" sz="2600" b="1" i="1">
                <a:solidFill>
                  <a:srgbClr val="284669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Banco = socio de vida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63625" y="1035052"/>
            <a:ext cx="6638884" cy="1829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>
                <a:solidFill>
                  <a:srgbClr val="284669"/>
                </a:solidFill>
                <a:latin typeface="Poppins Bold"/>
                <a:ea typeface="Poppins Bold"/>
                <a:cs typeface="Poppins Bold"/>
                <a:sym typeface="Poppins Bold"/>
              </a:rPr>
              <a:t>Formación + acompañamiento digital</a:t>
            </a:r>
          </a:p>
          <a:p>
            <a:pPr marL="561353" lvl="1" indent="-280677" algn="just">
              <a:lnSpc>
                <a:spcPts val="3640"/>
              </a:lnSpc>
              <a:buFont typeface="Arial"/>
              <a:buChar char="•"/>
            </a:pPr>
            <a:r>
              <a:rPr lang="en-US" sz="2600" i="1">
                <a:solidFill>
                  <a:srgbClr val="284669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Posición “Mentor digital senior”</a:t>
            </a:r>
          </a:p>
          <a:p>
            <a:pPr marL="561353" lvl="1" indent="-280677" algn="just">
              <a:lnSpc>
                <a:spcPts val="3640"/>
              </a:lnSpc>
              <a:buFont typeface="Arial"/>
              <a:buChar char="•"/>
            </a:pPr>
            <a:r>
              <a:rPr lang="en-US" sz="2600" i="1">
                <a:solidFill>
                  <a:srgbClr val="284669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Carné competencias digitales</a:t>
            </a:r>
          </a:p>
          <a:p>
            <a:pPr marL="561353" lvl="1" indent="-280677" algn="just">
              <a:lnSpc>
                <a:spcPts val="3640"/>
              </a:lnSpc>
              <a:buFont typeface="Arial"/>
              <a:buChar char="•"/>
            </a:pPr>
            <a:r>
              <a:rPr lang="en-US" sz="2600" b="1" i="1">
                <a:solidFill>
                  <a:srgbClr val="284669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Banco = mentor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505116" y="7338696"/>
            <a:ext cx="6107148" cy="1919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>
                <a:solidFill>
                  <a:srgbClr val="284669"/>
                </a:solidFill>
                <a:latin typeface="Poppins Bold"/>
                <a:ea typeface="Poppins Bold"/>
                <a:cs typeface="Poppins Bold"/>
                <a:sym typeface="Poppins Bold"/>
              </a:rPr>
              <a:t>Comunidad Senior Activa</a:t>
            </a:r>
          </a:p>
          <a:p>
            <a:pPr marL="561353" lvl="1" indent="-280677" algn="just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Cultura, viajes , networking</a:t>
            </a:r>
          </a:p>
          <a:p>
            <a:pPr marL="561353" lvl="1" indent="-280677" algn="just">
              <a:lnSpc>
                <a:spcPts val="3640"/>
              </a:lnSpc>
              <a:buFont typeface="Arial"/>
              <a:buChar char="•"/>
            </a:pPr>
            <a:r>
              <a:rPr lang="en-US" sz="2600" i="1">
                <a:solidFill>
                  <a:srgbClr val="284669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Espacio intergeneracional</a:t>
            </a:r>
          </a:p>
          <a:p>
            <a:pPr marL="561353" lvl="1" indent="-280677" algn="just">
              <a:lnSpc>
                <a:spcPts val="3640"/>
              </a:lnSpc>
              <a:buFont typeface="Arial"/>
              <a:buChar char="•"/>
            </a:pPr>
            <a:r>
              <a:rPr lang="en-US" sz="2600" b="1" i="1">
                <a:solidFill>
                  <a:srgbClr val="284669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Banco = punto de encuentro</a:t>
            </a:r>
          </a:p>
        </p:txBody>
      </p:sp>
      <p:sp>
        <p:nvSpPr>
          <p:cNvPr id="9" name="Freeform 9"/>
          <p:cNvSpPr/>
          <p:nvPr/>
        </p:nvSpPr>
        <p:spPr>
          <a:xfrm rot="-1357398">
            <a:off x="8925748" y="7740057"/>
            <a:ext cx="3279442" cy="214654"/>
          </a:xfrm>
          <a:custGeom>
            <a:avLst/>
            <a:gdLst/>
            <a:ahLst/>
            <a:cxnLst/>
            <a:rect l="l" t="t" r="r" b="b"/>
            <a:pathLst>
              <a:path w="3279442" h="214654">
                <a:moveTo>
                  <a:pt x="0" y="0"/>
                </a:moveTo>
                <a:lnTo>
                  <a:pt x="3279442" y="0"/>
                </a:lnTo>
                <a:lnTo>
                  <a:pt x="3279442" y="214655"/>
                </a:lnTo>
                <a:lnTo>
                  <a:pt x="0" y="2146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"/>
          </a:p>
        </p:txBody>
      </p:sp>
      <p:sp>
        <p:nvSpPr>
          <p:cNvPr id="10" name="Freeform 10"/>
          <p:cNvSpPr/>
          <p:nvPr/>
        </p:nvSpPr>
        <p:spPr>
          <a:xfrm>
            <a:off x="8840863" y="5036173"/>
            <a:ext cx="3279442" cy="214654"/>
          </a:xfrm>
          <a:custGeom>
            <a:avLst/>
            <a:gdLst/>
            <a:ahLst/>
            <a:cxnLst/>
            <a:rect l="l" t="t" r="r" b="b"/>
            <a:pathLst>
              <a:path w="3279442" h="214654">
                <a:moveTo>
                  <a:pt x="0" y="0"/>
                </a:moveTo>
                <a:lnTo>
                  <a:pt x="3279443" y="0"/>
                </a:lnTo>
                <a:lnTo>
                  <a:pt x="3279443" y="214654"/>
                </a:lnTo>
                <a:lnTo>
                  <a:pt x="0" y="2146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"/>
          </a:p>
        </p:txBody>
      </p:sp>
      <p:sp>
        <p:nvSpPr>
          <p:cNvPr id="11" name="TextBox 11"/>
          <p:cNvSpPr txBox="1"/>
          <p:nvPr/>
        </p:nvSpPr>
        <p:spPr>
          <a:xfrm>
            <a:off x="12757589" y="4616463"/>
            <a:ext cx="5530411" cy="1754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284669"/>
                </a:solidFill>
                <a:latin typeface="Poppins"/>
                <a:ea typeface="Poppins"/>
                <a:cs typeface="Poppins"/>
                <a:sym typeface="Poppins"/>
              </a:rPr>
              <a:t>Captación </a:t>
            </a:r>
          </a:p>
          <a:p>
            <a:pPr algn="just">
              <a:lnSpc>
                <a:spcPts val="4620"/>
              </a:lnSpc>
            </a:pPr>
            <a:r>
              <a:rPr lang="en-US" sz="3300" b="1">
                <a:solidFill>
                  <a:srgbClr val="284669"/>
                </a:solidFill>
                <a:latin typeface="Poppins Bold"/>
                <a:ea typeface="Poppins Bold"/>
                <a:cs typeface="Poppins Bold"/>
                <a:sym typeface="Poppins Bold"/>
              </a:rPr>
              <a:t>PROYECTO HORIZONTE</a:t>
            </a:r>
          </a:p>
          <a:p>
            <a:pPr algn="just">
              <a:lnSpc>
                <a:spcPts val="4620"/>
              </a:lnSpc>
              <a:spcBef>
                <a:spcPct val="0"/>
              </a:spcBef>
            </a:pPr>
            <a:endParaRPr lang="en-US" sz="3300" b="1">
              <a:solidFill>
                <a:srgbClr val="284669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417</Words>
  <Application>Microsoft Office PowerPoint</Application>
  <PresentationFormat>Personalizado</PresentationFormat>
  <Paragraphs>103</Paragraphs>
  <Slides>18</Slides>
  <Notes>0</Notes>
  <HiddenSlides>0</HiddenSlides>
  <MMClips>2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8" baseType="lpstr">
      <vt:lpstr>Poppins Bold</vt:lpstr>
      <vt:lpstr>Calibri</vt:lpstr>
      <vt:lpstr>Poppins Italics</vt:lpstr>
      <vt:lpstr>Poppins</vt:lpstr>
      <vt:lpstr>Open Sans</vt:lpstr>
      <vt:lpstr>Open Sans Bold</vt:lpstr>
      <vt:lpstr>Arial</vt:lpstr>
      <vt:lpstr>Poppins Bold Italics</vt:lpstr>
      <vt:lpstr>Open Sans Italics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13.10</dc:title>
  <cp:lastModifiedBy>Pau León</cp:lastModifiedBy>
  <cp:revision>3</cp:revision>
  <dcterms:created xsi:type="dcterms:W3CDTF">2006-08-16T00:00:00Z</dcterms:created>
  <dcterms:modified xsi:type="dcterms:W3CDTF">2025-10-20T13:50:06Z</dcterms:modified>
  <dc:identifier>DAG1wkw1ehw</dc:identifier>
</cp:coreProperties>
</file>