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Open Sans Bold" charset="1" panose="020B0806030504020204"/>
      <p:regular r:id="rId28"/>
    </p:embeddedFont>
    <p:embeddedFont>
      <p:font typeface="Open Sans Italics" charset="1" panose="020B0606030504020204"/>
      <p:regular r:id="rId29"/>
    </p:embeddedFont>
    <p:embeddedFont>
      <p:font typeface="Open Sans" charset="1" panose="020B0606030504020204"/>
      <p:regular r:id="rId30"/>
    </p:embeddedFont>
    <p:embeddedFont>
      <p:font typeface="Poppins Bold" charset="1" panose="00000800000000000000"/>
      <p:regular r:id="rId31"/>
    </p:embeddedFont>
    <p:embeddedFont>
      <p:font typeface="Poppins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4604" y="1933575"/>
            <a:ext cx="12498793" cy="498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ATLAS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 Y Propuestas de Negocio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Semana 22.09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720925" y="3183282"/>
            <a:ext cx="2252877" cy="1539242"/>
          </a:xfrm>
          <a:prstGeom prst="line">
            <a:avLst/>
          </a:prstGeom>
          <a:ln cap="flat" w="38100">
            <a:solidFill>
              <a:srgbClr val="28466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729274" y="2545309"/>
            <a:ext cx="5234338" cy="2110539"/>
            <a:chOff x="0" y="0"/>
            <a:chExt cx="6979118" cy="281405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68281" y="963157"/>
              <a:ext cx="6510837" cy="1850895"/>
              <a:chOff x="0" y="0"/>
              <a:chExt cx="1286091" cy="36560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86091" cy="365609"/>
              </a:xfrm>
              <a:custGeom>
                <a:avLst/>
                <a:gdLst/>
                <a:ahLst/>
                <a:cxnLst/>
                <a:rect r="r" b="b" t="t" l="l"/>
                <a:pathLst>
                  <a:path h="365609" w="1286091">
                    <a:moveTo>
                      <a:pt x="80858" y="0"/>
                    </a:moveTo>
                    <a:lnTo>
                      <a:pt x="1205234" y="0"/>
                    </a:lnTo>
                    <a:cubicBezTo>
                      <a:pt x="1226678" y="0"/>
                      <a:pt x="1247245" y="8519"/>
                      <a:pt x="1262409" y="23683"/>
                    </a:cubicBezTo>
                    <a:cubicBezTo>
                      <a:pt x="1277572" y="38846"/>
                      <a:pt x="1286091" y="59413"/>
                      <a:pt x="1286091" y="80858"/>
                    </a:cubicBezTo>
                    <a:lnTo>
                      <a:pt x="1286091" y="284751"/>
                    </a:lnTo>
                    <a:cubicBezTo>
                      <a:pt x="1286091" y="329408"/>
                      <a:pt x="1249890" y="365609"/>
                      <a:pt x="1205234" y="365609"/>
                    </a:cubicBezTo>
                    <a:lnTo>
                      <a:pt x="80858" y="365609"/>
                    </a:lnTo>
                    <a:cubicBezTo>
                      <a:pt x="59413" y="365609"/>
                      <a:pt x="38846" y="357090"/>
                      <a:pt x="23683" y="341926"/>
                    </a:cubicBezTo>
                    <a:cubicBezTo>
                      <a:pt x="8519" y="326763"/>
                      <a:pt x="0" y="306196"/>
                      <a:pt x="0" y="284751"/>
                    </a:cubicBezTo>
                    <a:lnTo>
                      <a:pt x="0" y="80858"/>
                    </a:lnTo>
                    <a:cubicBezTo>
                      <a:pt x="0" y="36201"/>
                      <a:pt x="36201" y="0"/>
                      <a:pt x="80858" y="0"/>
                    </a:cubicBezTo>
                    <a:close/>
                  </a:path>
                </a:pathLst>
              </a:custGeom>
              <a:solidFill>
                <a:srgbClr val="F0F5FA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28575"/>
                <a:ext cx="1286091" cy="3370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420229"/>
              <a:ext cx="4019663" cy="1123534"/>
              <a:chOff x="0" y="0"/>
              <a:chExt cx="818720" cy="2288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8720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818720">
                    <a:moveTo>
                      <a:pt x="114420" y="0"/>
                    </a:moveTo>
                    <a:lnTo>
                      <a:pt x="704300" y="0"/>
                    </a:lnTo>
                    <a:cubicBezTo>
                      <a:pt x="734646" y="0"/>
                      <a:pt x="763750" y="12055"/>
                      <a:pt x="785207" y="33513"/>
                    </a:cubicBezTo>
                    <a:cubicBezTo>
                      <a:pt x="806665" y="54971"/>
                      <a:pt x="818720" y="84074"/>
                      <a:pt x="818720" y="114420"/>
                    </a:cubicBezTo>
                    <a:lnTo>
                      <a:pt x="818720" y="114420"/>
                    </a:lnTo>
                    <a:cubicBezTo>
                      <a:pt x="818720" y="144766"/>
                      <a:pt x="806665" y="173869"/>
                      <a:pt x="785207" y="195327"/>
                    </a:cubicBezTo>
                    <a:cubicBezTo>
                      <a:pt x="763750" y="216785"/>
                      <a:pt x="734646" y="228840"/>
                      <a:pt x="704300" y="228840"/>
                    </a:cubicBezTo>
                    <a:lnTo>
                      <a:pt x="114420" y="228840"/>
                    </a:lnTo>
                    <a:cubicBezTo>
                      <a:pt x="84074" y="228840"/>
                      <a:pt x="54971" y="216785"/>
                      <a:pt x="33513" y="195327"/>
                    </a:cubicBezTo>
                    <a:cubicBezTo>
                      <a:pt x="12055" y="173869"/>
                      <a:pt x="0" y="144766"/>
                      <a:pt x="0" y="114420"/>
                    </a:cubicBezTo>
                    <a:lnTo>
                      <a:pt x="0" y="114420"/>
                    </a:lnTo>
                    <a:cubicBezTo>
                      <a:pt x="0" y="84074"/>
                      <a:pt x="12055" y="54971"/>
                      <a:pt x="33513" y="33513"/>
                    </a:cubicBezTo>
                    <a:cubicBezTo>
                      <a:pt x="54971" y="12055"/>
                      <a:pt x="84074" y="0"/>
                      <a:pt x="114420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57150"/>
                <a:ext cx="818720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Préstamo</a:t>
                </a: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3419617" y="0"/>
              <a:ext cx="950378" cy="1174625"/>
            </a:xfrm>
            <a:custGeom>
              <a:avLst/>
              <a:gdLst/>
              <a:ahLst/>
              <a:cxnLst/>
              <a:rect r="r" b="b" t="t" l="l"/>
              <a:pathLst>
                <a:path h="1174625" w="950378">
                  <a:moveTo>
                    <a:pt x="0" y="0"/>
                  </a:moveTo>
                  <a:lnTo>
                    <a:pt x="950378" y="0"/>
                  </a:lnTo>
                  <a:lnTo>
                    <a:pt x="950378" y="1174625"/>
                  </a:lnTo>
                  <a:lnTo>
                    <a:pt x="0" y="1174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3290033" y="560992"/>
              <a:ext cx="1271463" cy="37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0"/>
                </a:lnSpc>
                <a:spcBef>
                  <a:spcPct val="0"/>
                </a:spcBef>
              </a:pP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43472" y="1635000"/>
              <a:ext cx="6160455" cy="902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Predictor de incumplimiento</a:t>
              </a:r>
            </a:p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Loan=1 (+0.2)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88135" y="4017688"/>
            <a:ext cx="2765823" cy="841049"/>
            <a:chOff x="0" y="0"/>
            <a:chExt cx="752549" cy="2288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Préstamo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78181" y="6615757"/>
            <a:ext cx="2765823" cy="841049"/>
            <a:chOff x="0" y="0"/>
            <a:chExt cx="752549" cy="228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Depósito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578181" y="5317508"/>
            <a:ext cx="2765823" cy="841049"/>
            <a:chOff x="0" y="0"/>
            <a:chExt cx="752549" cy="2288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Hipoteca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92151" y="3717517"/>
            <a:ext cx="4404539" cy="1333202"/>
            <a:chOff x="0" y="0"/>
            <a:chExt cx="5872718" cy="177760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656203"/>
              <a:ext cx="5380872" cy="1121399"/>
              <a:chOff x="0" y="0"/>
              <a:chExt cx="1098056" cy="22884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Saldo</a:t>
                </a: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47639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4603670" y="573983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40%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692151" y="5128822"/>
            <a:ext cx="4454476" cy="1389265"/>
            <a:chOff x="0" y="0"/>
            <a:chExt cx="5939301" cy="185235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730954"/>
              <a:ext cx="5380872" cy="1121399"/>
              <a:chOff x="0" y="0"/>
              <a:chExt cx="1098056" cy="22884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Incumplimiento</a:t>
                </a: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4830491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4670253" y="542438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789610" y="3487768"/>
            <a:ext cx="951786" cy="879295"/>
            <a:chOff x="0" y="0"/>
            <a:chExt cx="1269048" cy="117239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6023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553622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789610" y="4877860"/>
            <a:ext cx="951786" cy="879295"/>
            <a:chOff x="0" y="0"/>
            <a:chExt cx="1269048" cy="117239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658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868111" y="6138155"/>
            <a:ext cx="951786" cy="879295"/>
            <a:chOff x="0" y="0"/>
            <a:chExt cx="1269048" cy="117239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54667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3" y="0"/>
                  </a:lnTo>
                  <a:lnTo>
                    <a:pt x="948573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028700" y="923925"/>
            <a:ext cx="1075178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Ajuste de Score de riesgo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720925" y="3183282"/>
            <a:ext cx="2252877" cy="1539242"/>
          </a:xfrm>
          <a:prstGeom prst="line">
            <a:avLst/>
          </a:prstGeom>
          <a:ln cap="flat" w="38100">
            <a:solidFill>
              <a:srgbClr val="2846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9144000" y="5491391"/>
            <a:ext cx="1852542" cy="246642"/>
          </a:xfrm>
          <a:prstGeom prst="line">
            <a:avLst/>
          </a:prstGeom>
          <a:ln cap="flat" w="38100">
            <a:solidFill>
              <a:srgbClr val="28466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729274" y="2545309"/>
            <a:ext cx="5234338" cy="2110539"/>
            <a:chOff x="0" y="0"/>
            <a:chExt cx="6979118" cy="281405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68281" y="963157"/>
              <a:ext cx="6510837" cy="1850895"/>
              <a:chOff x="0" y="0"/>
              <a:chExt cx="1286091" cy="36560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86091" cy="365609"/>
              </a:xfrm>
              <a:custGeom>
                <a:avLst/>
                <a:gdLst/>
                <a:ahLst/>
                <a:cxnLst/>
                <a:rect r="r" b="b" t="t" l="l"/>
                <a:pathLst>
                  <a:path h="365609" w="1286091">
                    <a:moveTo>
                      <a:pt x="80858" y="0"/>
                    </a:moveTo>
                    <a:lnTo>
                      <a:pt x="1205234" y="0"/>
                    </a:lnTo>
                    <a:cubicBezTo>
                      <a:pt x="1226678" y="0"/>
                      <a:pt x="1247245" y="8519"/>
                      <a:pt x="1262409" y="23683"/>
                    </a:cubicBezTo>
                    <a:cubicBezTo>
                      <a:pt x="1277572" y="38846"/>
                      <a:pt x="1286091" y="59413"/>
                      <a:pt x="1286091" y="80858"/>
                    </a:cubicBezTo>
                    <a:lnTo>
                      <a:pt x="1286091" y="284751"/>
                    </a:lnTo>
                    <a:cubicBezTo>
                      <a:pt x="1286091" y="329408"/>
                      <a:pt x="1249890" y="365609"/>
                      <a:pt x="1205234" y="365609"/>
                    </a:cubicBezTo>
                    <a:lnTo>
                      <a:pt x="80858" y="365609"/>
                    </a:lnTo>
                    <a:cubicBezTo>
                      <a:pt x="59413" y="365609"/>
                      <a:pt x="38846" y="357090"/>
                      <a:pt x="23683" y="341926"/>
                    </a:cubicBezTo>
                    <a:cubicBezTo>
                      <a:pt x="8519" y="326763"/>
                      <a:pt x="0" y="306196"/>
                      <a:pt x="0" y="284751"/>
                    </a:cubicBezTo>
                    <a:lnTo>
                      <a:pt x="0" y="80858"/>
                    </a:lnTo>
                    <a:cubicBezTo>
                      <a:pt x="0" y="36201"/>
                      <a:pt x="36201" y="0"/>
                      <a:pt x="80858" y="0"/>
                    </a:cubicBezTo>
                    <a:close/>
                  </a:path>
                </a:pathLst>
              </a:custGeom>
              <a:solidFill>
                <a:srgbClr val="F0F5FA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28575"/>
                <a:ext cx="1286091" cy="3370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420229"/>
              <a:ext cx="4019663" cy="1123534"/>
              <a:chOff x="0" y="0"/>
              <a:chExt cx="818720" cy="22884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8720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818720">
                    <a:moveTo>
                      <a:pt x="114420" y="0"/>
                    </a:moveTo>
                    <a:lnTo>
                      <a:pt x="704300" y="0"/>
                    </a:lnTo>
                    <a:cubicBezTo>
                      <a:pt x="734646" y="0"/>
                      <a:pt x="763750" y="12055"/>
                      <a:pt x="785207" y="33513"/>
                    </a:cubicBezTo>
                    <a:cubicBezTo>
                      <a:pt x="806665" y="54971"/>
                      <a:pt x="818720" y="84074"/>
                      <a:pt x="818720" y="114420"/>
                    </a:cubicBezTo>
                    <a:lnTo>
                      <a:pt x="818720" y="114420"/>
                    </a:lnTo>
                    <a:cubicBezTo>
                      <a:pt x="818720" y="144766"/>
                      <a:pt x="806665" y="173869"/>
                      <a:pt x="785207" y="195327"/>
                    </a:cubicBezTo>
                    <a:cubicBezTo>
                      <a:pt x="763750" y="216785"/>
                      <a:pt x="734646" y="228840"/>
                      <a:pt x="704300" y="228840"/>
                    </a:cubicBezTo>
                    <a:lnTo>
                      <a:pt x="114420" y="228840"/>
                    </a:lnTo>
                    <a:cubicBezTo>
                      <a:pt x="84074" y="228840"/>
                      <a:pt x="54971" y="216785"/>
                      <a:pt x="33513" y="195327"/>
                    </a:cubicBezTo>
                    <a:cubicBezTo>
                      <a:pt x="12055" y="173869"/>
                      <a:pt x="0" y="144766"/>
                      <a:pt x="0" y="114420"/>
                    </a:cubicBezTo>
                    <a:lnTo>
                      <a:pt x="0" y="114420"/>
                    </a:lnTo>
                    <a:cubicBezTo>
                      <a:pt x="0" y="84074"/>
                      <a:pt x="12055" y="54971"/>
                      <a:pt x="33513" y="33513"/>
                    </a:cubicBezTo>
                    <a:cubicBezTo>
                      <a:pt x="54971" y="12055"/>
                      <a:pt x="84074" y="0"/>
                      <a:pt x="114420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57150"/>
                <a:ext cx="818720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Préstamo</a:t>
                </a: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3419617" y="0"/>
              <a:ext cx="950378" cy="1174625"/>
            </a:xfrm>
            <a:custGeom>
              <a:avLst/>
              <a:gdLst/>
              <a:ahLst/>
              <a:cxnLst/>
              <a:rect r="r" b="b" t="t" l="l"/>
              <a:pathLst>
                <a:path h="1174625" w="950378">
                  <a:moveTo>
                    <a:pt x="0" y="0"/>
                  </a:moveTo>
                  <a:lnTo>
                    <a:pt x="950378" y="0"/>
                  </a:lnTo>
                  <a:lnTo>
                    <a:pt x="950378" y="1174625"/>
                  </a:lnTo>
                  <a:lnTo>
                    <a:pt x="0" y="1174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290033" y="560992"/>
              <a:ext cx="1271463" cy="37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0"/>
                </a:lnSpc>
                <a:spcBef>
                  <a:spcPct val="0"/>
                </a:spcBef>
              </a:pP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43472" y="1635000"/>
              <a:ext cx="6160455" cy="902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Predictor de incumplimiento</a:t>
              </a:r>
            </a:p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Loan=1 (+0.2)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88135" y="4017688"/>
            <a:ext cx="2765823" cy="841049"/>
            <a:chOff x="0" y="0"/>
            <a:chExt cx="752549" cy="2288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Préstamo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78181" y="6615757"/>
            <a:ext cx="2765823" cy="841049"/>
            <a:chOff x="0" y="0"/>
            <a:chExt cx="752549" cy="2288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Depósito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78181" y="5317508"/>
            <a:ext cx="2765823" cy="841049"/>
            <a:chOff x="0" y="0"/>
            <a:chExt cx="752549" cy="2288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Hipoteca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92151" y="3717517"/>
            <a:ext cx="4404539" cy="1333202"/>
            <a:chOff x="0" y="0"/>
            <a:chExt cx="5872718" cy="177760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656203"/>
              <a:ext cx="5380872" cy="1121399"/>
              <a:chOff x="0" y="0"/>
              <a:chExt cx="1098056" cy="22884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Saldo</a:t>
                </a: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47639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4603670" y="573983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40%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92151" y="5128822"/>
            <a:ext cx="4454476" cy="1389265"/>
            <a:chOff x="0" y="0"/>
            <a:chExt cx="5939301" cy="1852354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730954"/>
              <a:ext cx="5380872" cy="1121399"/>
              <a:chOff x="0" y="0"/>
              <a:chExt cx="1098056" cy="22884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Incumplimiento</a:t>
                </a: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4830491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4670253" y="542438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789610" y="3487768"/>
            <a:ext cx="951786" cy="879295"/>
            <a:chOff x="0" y="0"/>
            <a:chExt cx="1269048" cy="117239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16023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0" y="553622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868111" y="6138155"/>
            <a:ext cx="951786" cy="879295"/>
            <a:chOff x="0" y="0"/>
            <a:chExt cx="1269048" cy="117239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54667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3" y="0"/>
                  </a:lnTo>
                  <a:lnTo>
                    <a:pt x="948573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028700" y="923925"/>
            <a:ext cx="1075178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Ajuste de Score de riesgo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8789610" y="4877860"/>
            <a:ext cx="951786" cy="879295"/>
            <a:chOff x="0" y="0"/>
            <a:chExt cx="1269048" cy="117239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658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752014" y="4713692"/>
            <a:ext cx="5211598" cy="2333869"/>
            <a:chOff x="0" y="0"/>
            <a:chExt cx="6948798" cy="3111825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474776" y="955663"/>
              <a:ext cx="6474022" cy="2156162"/>
              <a:chOff x="0" y="0"/>
              <a:chExt cx="1278819" cy="425909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278819" cy="425909"/>
              </a:xfrm>
              <a:custGeom>
                <a:avLst/>
                <a:gdLst/>
                <a:ahLst/>
                <a:cxnLst/>
                <a:rect r="r" b="b" t="t" l="l"/>
                <a:pathLst>
                  <a:path h="425909" w="1278819">
                    <a:moveTo>
                      <a:pt x="81317" y="0"/>
                    </a:moveTo>
                    <a:lnTo>
                      <a:pt x="1197502" y="0"/>
                    </a:lnTo>
                    <a:cubicBezTo>
                      <a:pt x="1219068" y="0"/>
                      <a:pt x="1239752" y="8567"/>
                      <a:pt x="1255002" y="23817"/>
                    </a:cubicBezTo>
                    <a:cubicBezTo>
                      <a:pt x="1270252" y="39067"/>
                      <a:pt x="1278819" y="59751"/>
                      <a:pt x="1278819" y="81317"/>
                    </a:cubicBezTo>
                    <a:lnTo>
                      <a:pt x="1278819" y="344591"/>
                    </a:lnTo>
                    <a:cubicBezTo>
                      <a:pt x="1278819" y="366158"/>
                      <a:pt x="1270252" y="386841"/>
                      <a:pt x="1255002" y="402091"/>
                    </a:cubicBezTo>
                    <a:cubicBezTo>
                      <a:pt x="1239752" y="417341"/>
                      <a:pt x="1219068" y="425909"/>
                      <a:pt x="1197502" y="425909"/>
                    </a:cubicBezTo>
                    <a:lnTo>
                      <a:pt x="81317" y="425909"/>
                    </a:lnTo>
                    <a:cubicBezTo>
                      <a:pt x="59751" y="425909"/>
                      <a:pt x="39067" y="417341"/>
                      <a:pt x="23817" y="402091"/>
                    </a:cubicBezTo>
                    <a:cubicBezTo>
                      <a:pt x="8567" y="386841"/>
                      <a:pt x="0" y="366158"/>
                      <a:pt x="0" y="344591"/>
                    </a:cubicBezTo>
                    <a:lnTo>
                      <a:pt x="0" y="81317"/>
                    </a:lnTo>
                    <a:cubicBezTo>
                      <a:pt x="0" y="59751"/>
                      <a:pt x="8567" y="39067"/>
                      <a:pt x="23817" y="23817"/>
                    </a:cubicBezTo>
                    <a:cubicBezTo>
                      <a:pt x="39067" y="8567"/>
                      <a:pt x="59751" y="0"/>
                      <a:pt x="81317" y="0"/>
                    </a:cubicBezTo>
                    <a:close/>
                  </a:path>
                </a:pathLst>
              </a:custGeom>
              <a:solidFill>
                <a:srgbClr val="F0F5FA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28575"/>
                <a:ext cx="1278819" cy="3973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0" y="400708"/>
              <a:ext cx="3989343" cy="1123534"/>
              <a:chOff x="0" y="0"/>
              <a:chExt cx="812545" cy="22884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545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812545">
                    <a:moveTo>
                      <a:pt x="114420" y="0"/>
                    </a:moveTo>
                    <a:lnTo>
                      <a:pt x="698125" y="0"/>
                    </a:lnTo>
                    <a:cubicBezTo>
                      <a:pt x="728471" y="0"/>
                      <a:pt x="757574" y="12055"/>
                      <a:pt x="779032" y="33513"/>
                    </a:cubicBezTo>
                    <a:cubicBezTo>
                      <a:pt x="800490" y="54971"/>
                      <a:pt x="812545" y="84074"/>
                      <a:pt x="812545" y="114420"/>
                    </a:cubicBezTo>
                    <a:lnTo>
                      <a:pt x="812545" y="114420"/>
                    </a:lnTo>
                    <a:cubicBezTo>
                      <a:pt x="812545" y="144766"/>
                      <a:pt x="800490" y="173869"/>
                      <a:pt x="779032" y="195327"/>
                    </a:cubicBezTo>
                    <a:cubicBezTo>
                      <a:pt x="757574" y="216785"/>
                      <a:pt x="728471" y="228840"/>
                      <a:pt x="698125" y="228840"/>
                    </a:cubicBezTo>
                    <a:lnTo>
                      <a:pt x="114420" y="228840"/>
                    </a:lnTo>
                    <a:cubicBezTo>
                      <a:pt x="84074" y="228840"/>
                      <a:pt x="54971" y="216785"/>
                      <a:pt x="33513" y="195327"/>
                    </a:cubicBezTo>
                    <a:cubicBezTo>
                      <a:pt x="12055" y="173869"/>
                      <a:pt x="0" y="144766"/>
                      <a:pt x="0" y="114420"/>
                    </a:cubicBezTo>
                    <a:lnTo>
                      <a:pt x="0" y="114420"/>
                    </a:lnTo>
                    <a:cubicBezTo>
                      <a:pt x="0" y="84074"/>
                      <a:pt x="12055" y="54971"/>
                      <a:pt x="33513" y="33513"/>
                    </a:cubicBezTo>
                    <a:cubicBezTo>
                      <a:pt x="54971" y="12055"/>
                      <a:pt x="84074" y="0"/>
                      <a:pt x="114420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57150"/>
                <a:ext cx="812545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Hipoteca</a:t>
                </a: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1593968" y="1581762"/>
              <a:ext cx="4790750" cy="133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500" b="true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Protector </a:t>
              </a:r>
              <a:r>
                <a:rPr lang="en-US" sz="2500" b="true">
                  <a:solidFill>
                    <a:srgbClr val="AF1F1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condicional </a:t>
              </a:r>
            </a:p>
            <a:p>
              <a:pPr algn="ctr">
                <a:lnSpc>
                  <a:spcPts val="2600"/>
                </a:lnSpc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Housing=0  (+0.1)</a:t>
              </a:r>
            </a:p>
            <a:p>
              <a:pPr algn="ctr">
                <a:lnSpc>
                  <a:spcPts val="2600"/>
                </a:lnSpc>
                <a:spcBef>
                  <a:spcPct val="0"/>
                </a:spcBef>
              </a:pP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294379" y="2545123"/>
              <a:ext cx="3195373" cy="470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AF1F1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*Só</a:t>
              </a:r>
              <a:r>
                <a:rPr lang="en-US" b="true" sz="2500">
                  <a:solidFill>
                    <a:srgbClr val="AF1F1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 si Loan=1</a:t>
              </a:r>
            </a:p>
          </p:txBody>
        </p:sp>
        <p:sp>
          <p:nvSpPr>
            <p:cNvPr name="Freeform 54" id="54"/>
            <p:cNvSpPr/>
            <p:nvPr/>
          </p:nvSpPr>
          <p:spPr>
            <a:xfrm flipH="false" flipV="false" rot="0">
              <a:off x="3345601" y="0"/>
              <a:ext cx="950378" cy="1174625"/>
            </a:xfrm>
            <a:custGeom>
              <a:avLst/>
              <a:gdLst/>
              <a:ahLst/>
              <a:cxnLst/>
              <a:rect r="r" b="b" t="t" l="l"/>
              <a:pathLst>
                <a:path h="1174625" w="950378">
                  <a:moveTo>
                    <a:pt x="0" y="0"/>
                  </a:moveTo>
                  <a:lnTo>
                    <a:pt x="950379" y="0"/>
                  </a:lnTo>
                  <a:lnTo>
                    <a:pt x="950379" y="1174625"/>
                  </a:lnTo>
                  <a:lnTo>
                    <a:pt x="0" y="1174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5" id="55"/>
            <p:cNvSpPr txBox="true"/>
            <p:nvPr/>
          </p:nvSpPr>
          <p:spPr>
            <a:xfrm rot="0">
              <a:off x="3216017" y="560992"/>
              <a:ext cx="1271463" cy="37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0"/>
                </a:lnSpc>
                <a:spcBef>
                  <a:spcPct val="0"/>
                </a:spcBef>
              </a:pP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44000" y="5491391"/>
            <a:ext cx="1852542" cy="246642"/>
          </a:xfrm>
          <a:prstGeom prst="line">
            <a:avLst/>
          </a:prstGeom>
          <a:ln cap="flat" w="38100">
            <a:solidFill>
              <a:srgbClr val="2846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720925" y="3183282"/>
            <a:ext cx="2252877" cy="1539242"/>
          </a:xfrm>
          <a:prstGeom prst="line">
            <a:avLst/>
          </a:prstGeom>
          <a:ln cap="flat" w="38100">
            <a:solidFill>
              <a:srgbClr val="2846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177047" y="7047560"/>
            <a:ext cx="1796755" cy="945977"/>
          </a:xfrm>
          <a:prstGeom prst="line">
            <a:avLst/>
          </a:prstGeom>
          <a:ln cap="flat" w="38100">
            <a:solidFill>
              <a:srgbClr val="28466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729274" y="2545309"/>
            <a:ext cx="5234338" cy="2110539"/>
            <a:chOff x="0" y="0"/>
            <a:chExt cx="6979118" cy="28140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68281" y="963157"/>
              <a:ext cx="6510837" cy="1850895"/>
              <a:chOff x="0" y="0"/>
              <a:chExt cx="1286091" cy="36560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86091" cy="365609"/>
              </a:xfrm>
              <a:custGeom>
                <a:avLst/>
                <a:gdLst/>
                <a:ahLst/>
                <a:cxnLst/>
                <a:rect r="r" b="b" t="t" l="l"/>
                <a:pathLst>
                  <a:path h="365609" w="1286091">
                    <a:moveTo>
                      <a:pt x="80858" y="0"/>
                    </a:moveTo>
                    <a:lnTo>
                      <a:pt x="1205234" y="0"/>
                    </a:lnTo>
                    <a:cubicBezTo>
                      <a:pt x="1226678" y="0"/>
                      <a:pt x="1247245" y="8519"/>
                      <a:pt x="1262409" y="23683"/>
                    </a:cubicBezTo>
                    <a:cubicBezTo>
                      <a:pt x="1277572" y="38846"/>
                      <a:pt x="1286091" y="59413"/>
                      <a:pt x="1286091" y="80858"/>
                    </a:cubicBezTo>
                    <a:lnTo>
                      <a:pt x="1286091" y="284751"/>
                    </a:lnTo>
                    <a:cubicBezTo>
                      <a:pt x="1286091" y="329408"/>
                      <a:pt x="1249890" y="365609"/>
                      <a:pt x="1205234" y="365609"/>
                    </a:cubicBezTo>
                    <a:lnTo>
                      <a:pt x="80858" y="365609"/>
                    </a:lnTo>
                    <a:cubicBezTo>
                      <a:pt x="59413" y="365609"/>
                      <a:pt x="38846" y="357090"/>
                      <a:pt x="23683" y="341926"/>
                    </a:cubicBezTo>
                    <a:cubicBezTo>
                      <a:pt x="8519" y="326763"/>
                      <a:pt x="0" y="306196"/>
                      <a:pt x="0" y="284751"/>
                    </a:cubicBezTo>
                    <a:lnTo>
                      <a:pt x="0" y="80858"/>
                    </a:lnTo>
                    <a:cubicBezTo>
                      <a:pt x="0" y="36201"/>
                      <a:pt x="36201" y="0"/>
                      <a:pt x="80858" y="0"/>
                    </a:cubicBezTo>
                    <a:close/>
                  </a:path>
                </a:pathLst>
              </a:custGeom>
              <a:solidFill>
                <a:srgbClr val="F0F5FA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28575"/>
                <a:ext cx="1286091" cy="3370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420229"/>
              <a:ext cx="4019663" cy="1123534"/>
              <a:chOff x="0" y="0"/>
              <a:chExt cx="818720" cy="22884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8720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818720">
                    <a:moveTo>
                      <a:pt x="114420" y="0"/>
                    </a:moveTo>
                    <a:lnTo>
                      <a:pt x="704300" y="0"/>
                    </a:lnTo>
                    <a:cubicBezTo>
                      <a:pt x="734646" y="0"/>
                      <a:pt x="763750" y="12055"/>
                      <a:pt x="785207" y="33513"/>
                    </a:cubicBezTo>
                    <a:cubicBezTo>
                      <a:pt x="806665" y="54971"/>
                      <a:pt x="818720" y="84074"/>
                      <a:pt x="818720" y="114420"/>
                    </a:cubicBezTo>
                    <a:lnTo>
                      <a:pt x="818720" y="114420"/>
                    </a:lnTo>
                    <a:cubicBezTo>
                      <a:pt x="818720" y="144766"/>
                      <a:pt x="806665" y="173869"/>
                      <a:pt x="785207" y="195327"/>
                    </a:cubicBezTo>
                    <a:cubicBezTo>
                      <a:pt x="763750" y="216785"/>
                      <a:pt x="734646" y="228840"/>
                      <a:pt x="704300" y="228840"/>
                    </a:cubicBezTo>
                    <a:lnTo>
                      <a:pt x="114420" y="228840"/>
                    </a:lnTo>
                    <a:cubicBezTo>
                      <a:pt x="84074" y="228840"/>
                      <a:pt x="54971" y="216785"/>
                      <a:pt x="33513" y="195327"/>
                    </a:cubicBezTo>
                    <a:cubicBezTo>
                      <a:pt x="12055" y="173869"/>
                      <a:pt x="0" y="144766"/>
                      <a:pt x="0" y="114420"/>
                    </a:cubicBezTo>
                    <a:lnTo>
                      <a:pt x="0" y="114420"/>
                    </a:lnTo>
                    <a:cubicBezTo>
                      <a:pt x="0" y="84074"/>
                      <a:pt x="12055" y="54971"/>
                      <a:pt x="33513" y="33513"/>
                    </a:cubicBezTo>
                    <a:cubicBezTo>
                      <a:pt x="54971" y="12055"/>
                      <a:pt x="84074" y="0"/>
                      <a:pt x="114420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57150"/>
                <a:ext cx="818720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Préstamo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419617" y="0"/>
              <a:ext cx="950378" cy="1174625"/>
            </a:xfrm>
            <a:custGeom>
              <a:avLst/>
              <a:gdLst/>
              <a:ahLst/>
              <a:cxnLst/>
              <a:rect r="r" b="b" t="t" l="l"/>
              <a:pathLst>
                <a:path h="1174625" w="950378">
                  <a:moveTo>
                    <a:pt x="0" y="0"/>
                  </a:moveTo>
                  <a:lnTo>
                    <a:pt x="950378" y="0"/>
                  </a:lnTo>
                  <a:lnTo>
                    <a:pt x="950378" y="1174625"/>
                  </a:lnTo>
                  <a:lnTo>
                    <a:pt x="0" y="1174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3290033" y="560992"/>
              <a:ext cx="1271463" cy="37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0"/>
                </a:lnSpc>
                <a:spcBef>
                  <a:spcPct val="0"/>
                </a:spcBef>
              </a:pP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43472" y="1635000"/>
              <a:ext cx="6160455" cy="902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Predictor de incumplimiento</a:t>
              </a:r>
            </a:p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Loan=1 (+0.2)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14668" y="7476853"/>
            <a:ext cx="5263550" cy="1809497"/>
            <a:chOff x="0" y="0"/>
            <a:chExt cx="7018067" cy="241266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483735" y="561767"/>
              <a:ext cx="6510837" cy="1850895"/>
              <a:chOff x="0" y="0"/>
              <a:chExt cx="1286091" cy="36560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86091" cy="365609"/>
              </a:xfrm>
              <a:custGeom>
                <a:avLst/>
                <a:gdLst/>
                <a:ahLst/>
                <a:cxnLst/>
                <a:rect r="r" b="b" t="t" l="l"/>
                <a:pathLst>
                  <a:path h="365609" w="1286091">
                    <a:moveTo>
                      <a:pt x="80858" y="0"/>
                    </a:moveTo>
                    <a:lnTo>
                      <a:pt x="1205234" y="0"/>
                    </a:lnTo>
                    <a:cubicBezTo>
                      <a:pt x="1226678" y="0"/>
                      <a:pt x="1247245" y="8519"/>
                      <a:pt x="1262409" y="23683"/>
                    </a:cubicBezTo>
                    <a:cubicBezTo>
                      <a:pt x="1277572" y="38846"/>
                      <a:pt x="1286091" y="59413"/>
                      <a:pt x="1286091" y="80858"/>
                    </a:cubicBezTo>
                    <a:lnTo>
                      <a:pt x="1286091" y="284751"/>
                    </a:lnTo>
                    <a:cubicBezTo>
                      <a:pt x="1286091" y="329408"/>
                      <a:pt x="1249890" y="365609"/>
                      <a:pt x="1205234" y="365609"/>
                    </a:cubicBezTo>
                    <a:lnTo>
                      <a:pt x="80858" y="365609"/>
                    </a:lnTo>
                    <a:cubicBezTo>
                      <a:pt x="59413" y="365609"/>
                      <a:pt x="38846" y="357090"/>
                      <a:pt x="23683" y="341926"/>
                    </a:cubicBezTo>
                    <a:cubicBezTo>
                      <a:pt x="8519" y="326763"/>
                      <a:pt x="0" y="306196"/>
                      <a:pt x="0" y="284751"/>
                    </a:cubicBezTo>
                    <a:lnTo>
                      <a:pt x="0" y="80858"/>
                    </a:lnTo>
                    <a:cubicBezTo>
                      <a:pt x="0" y="36201"/>
                      <a:pt x="36201" y="0"/>
                      <a:pt x="80858" y="0"/>
                    </a:cubicBezTo>
                    <a:close/>
                  </a:path>
                </a:pathLst>
              </a:custGeom>
              <a:solidFill>
                <a:srgbClr val="F0F5FA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8575"/>
                <a:ext cx="1286091" cy="3370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0"/>
              <a:ext cx="4035118" cy="1123534"/>
              <a:chOff x="0" y="0"/>
              <a:chExt cx="821868" cy="22884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21868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821868">
                    <a:moveTo>
                      <a:pt x="114420" y="0"/>
                    </a:moveTo>
                    <a:lnTo>
                      <a:pt x="707448" y="0"/>
                    </a:lnTo>
                    <a:cubicBezTo>
                      <a:pt x="737794" y="0"/>
                      <a:pt x="766897" y="12055"/>
                      <a:pt x="788355" y="33513"/>
                    </a:cubicBezTo>
                    <a:cubicBezTo>
                      <a:pt x="809813" y="54971"/>
                      <a:pt x="821868" y="84074"/>
                      <a:pt x="821868" y="114420"/>
                    </a:cubicBezTo>
                    <a:lnTo>
                      <a:pt x="821868" y="114420"/>
                    </a:lnTo>
                    <a:cubicBezTo>
                      <a:pt x="821868" y="144766"/>
                      <a:pt x="809813" y="173869"/>
                      <a:pt x="788355" y="195327"/>
                    </a:cubicBezTo>
                    <a:cubicBezTo>
                      <a:pt x="766897" y="216785"/>
                      <a:pt x="737794" y="228840"/>
                      <a:pt x="707448" y="228840"/>
                    </a:cubicBezTo>
                    <a:lnTo>
                      <a:pt x="114420" y="228840"/>
                    </a:lnTo>
                    <a:cubicBezTo>
                      <a:pt x="84074" y="228840"/>
                      <a:pt x="54971" y="216785"/>
                      <a:pt x="33513" y="195327"/>
                    </a:cubicBezTo>
                    <a:cubicBezTo>
                      <a:pt x="12055" y="173869"/>
                      <a:pt x="0" y="144766"/>
                      <a:pt x="0" y="114420"/>
                    </a:cubicBezTo>
                    <a:lnTo>
                      <a:pt x="0" y="114420"/>
                    </a:lnTo>
                    <a:cubicBezTo>
                      <a:pt x="0" y="84074"/>
                      <a:pt x="12055" y="54971"/>
                      <a:pt x="33513" y="33513"/>
                    </a:cubicBezTo>
                    <a:cubicBezTo>
                      <a:pt x="54971" y="12055"/>
                      <a:pt x="84074" y="0"/>
                      <a:pt x="114420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57150"/>
                <a:ext cx="821868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Depósito</a:t>
                </a: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857612" y="1308054"/>
              <a:ext cx="6160455" cy="902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500" b="true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Protector </a:t>
              </a: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 riesgo </a:t>
              </a:r>
            </a:p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Deposit=0 (+0.1)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52014" y="4713692"/>
            <a:ext cx="5211598" cy="2333869"/>
            <a:chOff x="0" y="0"/>
            <a:chExt cx="6948798" cy="311182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474776" y="955663"/>
              <a:ext cx="6474022" cy="2156162"/>
              <a:chOff x="0" y="0"/>
              <a:chExt cx="1278819" cy="42590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278819" cy="425909"/>
              </a:xfrm>
              <a:custGeom>
                <a:avLst/>
                <a:gdLst/>
                <a:ahLst/>
                <a:cxnLst/>
                <a:rect r="r" b="b" t="t" l="l"/>
                <a:pathLst>
                  <a:path h="425909" w="1278819">
                    <a:moveTo>
                      <a:pt x="81317" y="0"/>
                    </a:moveTo>
                    <a:lnTo>
                      <a:pt x="1197502" y="0"/>
                    </a:lnTo>
                    <a:cubicBezTo>
                      <a:pt x="1219068" y="0"/>
                      <a:pt x="1239752" y="8567"/>
                      <a:pt x="1255002" y="23817"/>
                    </a:cubicBezTo>
                    <a:cubicBezTo>
                      <a:pt x="1270252" y="39067"/>
                      <a:pt x="1278819" y="59751"/>
                      <a:pt x="1278819" y="81317"/>
                    </a:cubicBezTo>
                    <a:lnTo>
                      <a:pt x="1278819" y="344591"/>
                    </a:lnTo>
                    <a:cubicBezTo>
                      <a:pt x="1278819" y="366158"/>
                      <a:pt x="1270252" y="386841"/>
                      <a:pt x="1255002" y="402091"/>
                    </a:cubicBezTo>
                    <a:cubicBezTo>
                      <a:pt x="1239752" y="417341"/>
                      <a:pt x="1219068" y="425909"/>
                      <a:pt x="1197502" y="425909"/>
                    </a:cubicBezTo>
                    <a:lnTo>
                      <a:pt x="81317" y="425909"/>
                    </a:lnTo>
                    <a:cubicBezTo>
                      <a:pt x="59751" y="425909"/>
                      <a:pt x="39067" y="417341"/>
                      <a:pt x="23817" y="402091"/>
                    </a:cubicBezTo>
                    <a:cubicBezTo>
                      <a:pt x="8567" y="386841"/>
                      <a:pt x="0" y="366158"/>
                      <a:pt x="0" y="344591"/>
                    </a:cubicBezTo>
                    <a:lnTo>
                      <a:pt x="0" y="81317"/>
                    </a:lnTo>
                    <a:cubicBezTo>
                      <a:pt x="0" y="59751"/>
                      <a:pt x="8567" y="39067"/>
                      <a:pt x="23817" y="23817"/>
                    </a:cubicBezTo>
                    <a:cubicBezTo>
                      <a:pt x="39067" y="8567"/>
                      <a:pt x="59751" y="0"/>
                      <a:pt x="81317" y="0"/>
                    </a:cubicBezTo>
                    <a:close/>
                  </a:path>
                </a:pathLst>
              </a:custGeom>
              <a:solidFill>
                <a:srgbClr val="F0F5FA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28575"/>
                <a:ext cx="1278819" cy="3973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400708"/>
              <a:ext cx="3989343" cy="1123534"/>
              <a:chOff x="0" y="0"/>
              <a:chExt cx="812545" cy="22884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545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812545">
                    <a:moveTo>
                      <a:pt x="114420" y="0"/>
                    </a:moveTo>
                    <a:lnTo>
                      <a:pt x="698125" y="0"/>
                    </a:lnTo>
                    <a:cubicBezTo>
                      <a:pt x="728471" y="0"/>
                      <a:pt x="757574" y="12055"/>
                      <a:pt x="779032" y="33513"/>
                    </a:cubicBezTo>
                    <a:cubicBezTo>
                      <a:pt x="800490" y="54971"/>
                      <a:pt x="812545" y="84074"/>
                      <a:pt x="812545" y="114420"/>
                    </a:cubicBezTo>
                    <a:lnTo>
                      <a:pt x="812545" y="114420"/>
                    </a:lnTo>
                    <a:cubicBezTo>
                      <a:pt x="812545" y="144766"/>
                      <a:pt x="800490" y="173869"/>
                      <a:pt x="779032" y="195327"/>
                    </a:cubicBezTo>
                    <a:cubicBezTo>
                      <a:pt x="757574" y="216785"/>
                      <a:pt x="728471" y="228840"/>
                      <a:pt x="698125" y="228840"/>
                    </a:cubicBezTo>
                    <a:lnTo>
                      <a:pt x="114420" y="228840"/>
                    </a:lnTo>
                    <a:cubicBezTo>
                      <a:pt x="84074" y="228840"/>
                      <a:pt x="54971" y="216785"/>
                      <a:pt x="33513" y="195327"/>
                    </a:cubicBezTo>
                    <a:cubicBezTo>
                      <a:pt x="12055" y="173869"/>
                      <a:pt x="0" y="144766"/>
                      <a:pt x="0" y="114420"/>
                    </a:cubicBezTo>
                    <a:lnTo>
                      <a:pt x="0" y="114420"/>
                    </a:lnTo>
                    <a:cubicBezTo>
                      <a:pt x="0" y="84074"/>
                      <a:pt x="12055" y="54971"/>
                      <a:pt x="33513" y="33513"/>
                    </a:cubicBezTo>
                    <a:cubicBezTo>
                      <a:pt x="54971" y="12055"/>
                      <a:pt x="84074" y="0"/>
                      <a:pt x="114420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57150"/>
                <a:ext cx="812545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Hipoteca</a:t>
                </a: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1593968" y="1581762"/>
              <a:ext cx="4790750" cy="133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500" b="true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Protector </a:t>
              </a:r>
              <a:r>
                <a:rPr lang="en-US" sz="2500" b="true">
                  <a:solidFill>
                    <a:srgbClr val="AF1F1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condicional </a:t>
              </a:r>
            </a:p>
            <a:p>
              <a:pPr algn="ctr">
                <a:lnSpc>
                  <a:spcPts val="2600"/>
                </a:lnSpc>
              </a:pPr>
              <a:r>
                <a:rPr lang="en-US" b="true" sz="2500">
                  <a:solidFill>
                    <a:srgbClr val="012A5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Housing=0  (+0.1)</a:t>
              </a:r>
            </a:p>
            <a:p>
              <a:pPr algn="ctr">
                <a:lnSpc>
                  <a:spcPts val="2600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294379" y="2545123"/>
              <a:ext cx="3195373" cy="470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AF1F1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*Só</a:t>
              </a:r>
              <a:r>
                <a:rPr lang="en-US" b="true" sz="2500">
                  <a:solidFill>
                    <a:srgbClr val="AF1F1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 si Loan=1</a:t>
              </a:r>
            </a:p>
          </p:txBody>
        </p:sp>
        <p:sp>
          <p:nvSpPr>
            <p:cNvPr name="Freeform 32" id="32"/>
            <p:cNvSpPr/>
            <p:nvPr/>
          </p:nvSpPr>
          <p:spPr>
            <a:xfrm flipH="false" flipV="false" rot="0">
              <a:off x="3345601" y="0"/>
              <a:ext cx="950378" cy="1174625"/>
            </a:xfrm>
            <a:custGeom>
              <a:avLst/>
              <a:gdLst/>
              <a:ahLst/>
              <a:cxnLst/>
              <a:rect r="r" b="b" t="t" l="l"/>
              <a:pathLst>
                <a:path h="1174625" w="950378">
                  <a:moveTo>
                    <a:pt x="0" y="0"/>
                  </a:moveTo>
                  <a:lnTo>
                    <a:pt x="950379" y="0"/>
                  </a:lnTo>
                  <a:lnTo>
                    <a:pt x="950379" y="1174625"/>
                  </a:lnTo>
                  <a:lnTo>
                    <a:pt x="0" y="1174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3216017" y="560992"/>
              <a:ext cx="1271463" cy="37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0"/>
                </a:lnSpc>
                <a:spcBef>
                  <a:spcPct val="0"/>
                </a:spcBef>
              </a:pP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588135" y="4017688"/>
            <a:ext cx="2765823" cy="841049"/>
            <a:chOff x="0" y="0"/>
            <a:chExt cx="752549" cy="2288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Préstamo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578181" y="6615757"/>
            <a:ext cx="2765823" cy="841049"/>
            <a:chOff x="0" y="0"/>
            <a:chExt cx="752549" cy="2288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Depósito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578181" y="5317508"/>
            <a:ext cx="2765823" cy="841049"/>
            <a:chOff x="0" y="0"/>
            <a:chExt cx="752549" cy="22884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Hipoteca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692151" y="3717517"/>
            <a:ext cx="4404539" cy="1333202"/>
            <a:chOff x="0" y="0"/>
            <a:chExt cx="5872718" cy="1777603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656203"/>
              <a:ext cx="5380872" cy="1121399"/>
              <a:chOff x="0" y="0"/>
              <a:chExt cx="1098056" cy="22884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Saldo</a:t>
                </a: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47639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4603670" y="573983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40%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692151" y="5128822"/>
            <a:ext cx="4454476" cy="1389265"/>
            <a:chOff x="0" y="0"/>
            <a:chExt cx="5939301" cy="1852354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730954"/>
              <a:ext cx="5380872" cy="1121399"/>
              <a:chOff x="0" y="0"/>
              <a:chExt cx="1098056" cy="22884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Incumplimiento</a:t>
                </a: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4830491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4" id="54"/>
            <p:cNvSpPr txBox="true"/>
            <p:nvPr/>
          </p:nvSpPr>
          <p:spPr>
            <a:xfrm rot="0">
              <a:off x="4670253" y="542438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8789610" y="3487768"/>
            <a:ext cx="951786" cy="879295"/>
            <a:chOff x="0" y="0"/>
            <a:chExt cx="1269048" cy="1172393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16023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7" id="57"/>
            <p:cNvSpPr txBox="true"/>
            <p:nvPr/>
          </p:nvSpPr>
          <p:spPr>
            <a:xfrm rot="0">
              <a:off x="0" y="553622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1028700" y="923925"/>
            <a:ext cx="1075178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Ajuste de Score de riesgo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3149165" y="7112569"/>
            <a:ext cx="953598" cy="880969"/>
            <a:chOff x="0" y="0"/>
            <a:chExt cx="1271463" cy="117462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129584" y="0"/>
              <a:ext cx="950378" cy="1174625"/>
            </a:xfrm>
            <a:custGeom>
              <a:avLst/>
              <a:gdLst/>
              <a:ahLst/>
              <a:cxnLst/>
              <a:rect r="r" b="b" t="t" l="l"/>
              <a:pathLst>
                <a:path h="1174625" w="950378">
                  <a:moveTo>
                    <a:pt x="0" y="0"/>
                  </a:moveTo>
                  <a:lnTo>
                    <a:pt x="950378" y="0"/>
                  </a:lnTo>
                  <a:lnTo>
                    <a:pt x="950378" y="1174625"/>
                  </a:lnTo>
                  <a:lnTo>
                    <a:pt x="0" y="1174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1" id="61"/>
            <p:cNvSpPr txBox="true"/>
            <p:nvPr/>
          </p:nvSpPr>
          <p:spPr>
            <a:xfrm rot="0">
              <a:off x="0" y="560992"/>
              <a:ext cx="1271463" cy="37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0"/>
                </a:lnSpc>
                <a:spcBef>
                  <a:spcPct val="0"/>
                </a:spcBef>
              </a:pP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  <a:r>
                <a:rPr lang="en-US" b="true" sz="2048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789610" y="4877860"/>
            <a:ext cx="951786" cy="879295"/>
            <a:chOff x="0" y="0"/>
            <a:chExt cx="1269048" cy="117239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658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4" id="64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8868111" y="6138155"/>
            <a:ext cx="951786" cy="879295"/>
            <a:chOff x="0" y="0"/>
            <a:chExt cx="1269048" cy="117239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154667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3" y="0"/>
                  </a:lnTo>
                  <a:lnTo>
                    <a:pt x="948573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7" id="67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5689" y="3449143"/>
            <a:ext cx="12854439" cy="5511341"/>
          </a:xfrm>
          <a:custGeom>
            <a:avLst/>
            <a:gdLst/>
            <a:ahLst/>
            <a:cxnLst/>
            <a:rect r="r" b="b" t="t" l="l"/>
            <a:pathLst>
              <a:path h="5511341" w="12854439">
                <a:moveTo>
                  <a:pt x="0" y="0"/>
                </a:moveTo>
                <a:lnTo>
                  <a:pt x="12854439" y="0"/>
                </a:lnTo>
                <a:lnTo>
                  <a:pt x="12854439" y="5511340"/>
                </a:lnTo>
                <a:lnTo>
                  <a:pt x="0" y="551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Actualización de Score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15181" y="9075317"/>
            <a:ext cx="1820664" cy="2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b="true" sz="20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Sólo préstamo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40163" y="9075317"/>
            <a:ext cx="2632670" cy="2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b="true" sz="20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Préstamo + Hipoteca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4001" y="8989058"/>
            <a:ext cx="1704777" cy="2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b="true" sz="20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Sólo hipoteca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41067" y="8989058"/>
            <a:ext cx="3055938" cy="2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b="true" sz="20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 préstamo ni hipoteca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916915" y="6070192"/>
            <a:ext cx="3532795" cy="2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20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Aporte al score de riesgo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4032222" y="6070192"/>
            <a:ext cx="3532795" cy="26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20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Tasa de incumplimiento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15510" y="3045282"/>
            <a:ext cx="8754796" cy="40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30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Aporte al score de riesgo (Original - Ajustado)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25514" y="5102543"/>
            <a:ext cx="935633" cy="21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"/>
              </a:lnSpc>
              <a:spcBef>
                <a:spcPct val="0"/>
              </a:spcBef>
            </a:pPr>
            <a:r>
              <a:rPr lang="en-US" b="true" sz="16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20% + 5%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31197" y="5547432"/>
            <a:ext cx="935633" cy="21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"/>
              </a:lnSpc>
              <a:spcBef>
                <a:spcPct val="0"/>
              </a:spcBef>
            </a:pPr>
            <a:r>
              <a:rPr lang="en-US" b="true" sz="16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20% + 0%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938941"/>
            <a:ext cx="5086207" cy="2260774"/>
            <a:chOff x="0" y="0"/>
            <a:chExt cx="1339577" cy="5954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9577" cy="595430"/>
            </a:xfrm>
            <a:custGeom>
              <a:avLst/>
              <a:gdLst/>
              <a:ahLst/>
              <a:cxnLst/>
              <a:rect r="r" b="b" t="t" l="l"/>
              <a:pathLst>
                <a:path h="595430" w="1339577">
                  <a:moveTo>
                    <a:pt x="15221" y="0"/>
                  </a:moveTo>
                  <a:lnTo>
                    <a:pt x="1324356" y="0"/>
                  </a:lnTo>
                  <a:cubicBezTo>
                    <a:pt x="1328393" y="0"/>
                    <a:pt x="1332264" y="1604"/>
                    <a:pt x="1335119" y="4458"/>
                  </a:cubicBezTo>
                  <a:cubicBezTo>
                    <a:pt x="1337973" y="7313"/>
                    <a:pt x="1339577" y="11184"/>
                    <a:pt x="1339577" y="15221"/>
                  </a:cubicBezTo>
                  <a:lnTo>
                    <a:pt x="1339577" y="580209"/>
                  </a:lnTo>
                  <a:cubicBezTo>
                    <a:pt x="1339577" y="588615"/>
                    <a:pt x="1332762" y="595430"/>
                    <a:pt x="1324356" y="595430"/>
                  </a:cubicBezTo>
                  <a:lnTo>
                    <a:pt x="15221" y="595430"/>
                  </a:lnTo>
                  <a:cubicBezTo>
                    <a:pt x="6815" y="595430"/>
                    <a:pt x="0" y="588615"/>
                    <a:pt x="0" y="580209"/>
                  </a:cubicBezTo>
                  <a:lnTo>
                    <a:pt x="0" y="15221"/>
                  </a:lnTo>
                  <a:cubicBezTo>
                    <a:pt x="0" y="6815"/>
                    <a:pt x="6815" y="0"/>
                    <a:pt x="15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39577" cy="652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84402" y="4391025"/>
            <a:ext cx="45766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Elevado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(&gt; 0.6)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93902" y="5164578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4"/>
                </a:lnTo>
                <a:lnTo>
                  <a:pt x="0" y="1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076490"/>
            <a:ext cx="1322943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Mantener Rangos de Scoring de crédito  → Actualizando fórmula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600897" y="3938941"/>
            <a:ext cx="5086207" cy="2260774"/>
            <a:chOff x="0" y="0"/>
            <a:chExt cx="1339577" cy="5954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9577" cy="595430"/>
            </a:xfrm>
            <a:custGeom>
              <a:avLst/>
              <a:gdLst/>
              <a:ahLst/>
              <a:cxnLst/>
              <a:rect r="r" b="b" t="t" l="l"/>
              <a:pathLst>
                <a:path h="595430" w="1339577">
                  <a:moveTo>
                    <a:pt x="15221" y="0"/>
                  </a:moveTo>
                  <a:lnTo>
                    <a:pt x="1324356" y="0"/>
                  </a:lnTo>
                  <a:cubicBezTo>
                    <a:pt x="1328393" y="0"/>
                    <a:pt x="1332264" y="1604"/>
                    <a:pt x="1335119" y="4458"/>
                  </a:cubicBezTo>
                  <a:cubicBezTo>
                    <a:pt x="1337973" y="7313"/>
                    <a:pt x="1339577" y="11184"/>
                    <a:pt x="1339577" y="15221"/>
                  </a:cubicBezTo>
                  <a:lnTo>
                    <a:pt x="1339577" y="580209"/>
                  </a:lnTo>
                  <a:cubicBezTo>
                    <a:pt x="1339577" y="588615"/>
                    <a:pt x="1332762" y="595430"/>
                    <a:pt x="1324356" y="595430"/>
                  </a:cubicBezTo>
                  <a:lnTo>
                    <a:pt x="15221" y="595430"/>
                  </a:lnTo>
                  <a:cubicBezTo>
                    <a:pt x="6815" y="595430"/>
                    <a:pt x="0" y="588615"/>
                    <a:pt x="0" y="580209"/>
                  </a:cubicBezTo>
                  <a:lnTo>
                    <a:pt x="0" y="15221"/>
                  </a:lnTo>
                  <a:cubicBezTo>
                    <a:pt x="0" y="6815"/>
                    <a:pt x="6815" y="0"/>
                    <a:pt x="15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339577" cy="652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73093" y="3938941"/>
            <a:ext cx="5086207" cy="2260774"/>
            <a:chOff x="0" y="0"/>
            <a:chExt cx="1339577" cy="5954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9577" cy="595430"/>
            </a:xfrm>
            <a:custGeom>
              <a:avLst/>
              <a:gdLst/>
              <a:ahLst/>
              <a:cxnLst/>
              <a:rect r="r" b="b" t="t" l="l"/>
              <a:pathLst>
                <a:path h="595430" w="1339577">
                  <a:moveTo>
                    <a:pt x="15221" y="0"/>
                  </a:moveTo>
                  <a:lnTo>
                    <a:pt x="1324356" y="0"/>
                  </a:lnTo>
                  <a:cubicBezTo>
                    <a:pt x="1328393" y="0"/>
                    <a:pt x="1332264" y="1604"/>
                    <a:pt x="1335119" y="4458"/>
                  </a:cubicBezTo>
                  <a:cubicBezTo>
                    <a:pt x="1337973" y="7313"/>
                    <a:pt x="1339577" y="11184"/>
                    <a:pt x="1339577" y="15221"/>
                  </a:cubicBezTo>
                  <a:lnTo>
                    <a:pt x="1339577" y="580209"/>
                  </a:lnTo>
                  <a:cubicBezTo>
                    <a:pt x="1339577" y="588615"/>
                    <a:pt x="1332762" y="595430"/>
                    <a:pt x="1324356" y="595430"/>
                  </a:cubicBezTo>
                  <a:lnTo>
                    <a:pt x="15221" y="595430"/>
                  </a:lnTo>
                  <a:cubicBezTo>
                    <a:pt x="6815" y="595430"/>
                    <a:pt x="0" y="588615"/>
                    <a:pt x="0" y="580209"/>
                  </a:cubicBezTo>
                  <a:lnTo>
                    <a:pt x="0" y="15221"/>
                  </a:lnTo>
                  <a:cubicBezTo>
                    <a:pt x="0" y="6815"/>
                    <a:pt x="6815" y="0"/>
                    <a:pt x="15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339577" cy="652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940851" y="4377507"/>
            <a:ext cx="45766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Moderado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427885" y="4340043"/>
            <a:ext cx="45766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Mínimo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(&lt; 0.3)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6745247" y="5164578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4"/>
                </a:lnTo>
                <a:lnTo>
                  <a:pt x="0" y="1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315753" y="5164578"/>
            <a:ext cx="653287" cy="1306574"/>
          </a:xfrm>
          <a:custGeom>
            <a:avLst/>
            <a:gdLst/>
            <a:ahLst/>
            <a:cxnLst/>
            <a:rect r="r" b="b" t="t" l="l"/>
            <a:pathLst>
              <a:path h="1306574" w="653287">
                <a:moveTo>
                  <a:pt x="0" y="0"/>
                </a:moveTo>
                <a:lnTo>
                  <a:pt x="653287" y="0"/>
                </a:lnTo>
                <a:lnTo>
                  <a:pt x="653287" y="1306574"/>
                </a:lnTo>
                <a:lnTo>
                  <a:pt x="0" y="1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6795852"/>
            <a:ext cx="14230352" cy="218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 con préstamo activo + solicitud de hipoteca</a:t>
            </a:r>
          </a:p>
          <a:p>
            <a:pPr algn="just">
              <a:lnSpc>
                <a:spcPts val="3500"/>
              </a:lnSpc>
            </a:pPr>
            <a:r>
              <a:rPr lang="en-US" sz="2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→ Factor protector para el riesgo de incumplimiento.</a:t>
            </a:r>
          </a:p>
          <a:p>
            <a:pPr algn="just">
              <a:lnSpc>
                <a:spcPts val="3500"/>
              </a:lnSpc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 sin productos crediticios + solicitud de préstamo o hipoteca</a:t>
            </a:r>
          </a:p>
          <a:p>
            <a:pPr algn="just">
              <a:lnSpc>
                <a:spcPts val="3500"/>
              </a:lnSpc>
            </a:pPr>
            <a:r>
              <a:rPr lang="en-US" sz="2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→ Riesgo incrementado de incumplimiento.</a:t>
            </a:r>
          </a:p>
          <a:p>
            <a:pPr algn="just">
              <a:lnSpc>
                <a:spcPts val="3500"/>
              </a:lnSpc>
            </a:pPr>
            <a:r>
              <a:rPr lang="en-US" b="true" sz="25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Recomendación: </a:t>
            </a: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Evaluar con precaución y considerar otros factores de respaldo.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418859"/>
          <a:ext cx="12350112" cy="4433336"/>
        </p:xfrm>
        <a:graphic>
          <a:graphicData uri="http://schemas.openxmlformats.org/drawingml/2006/table">
            <a:tbl>
              <a:tblPr/>
              <a:tblGrid>
                <a:gridCol w="1667872"/>
                <a:gridCol w="2528432"/>
                <a:gridCol w="2503717"/>
                <a:gridCol w="2787242"/>
                <a:gridCol w="2862849"/>
              </a:tblGrid>
              <a:tr h="6685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Perfil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Edad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Trabajo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Estado Civil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Producto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2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Gen Z &amp; Boomers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18-24 / 55+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Estudiantes/Jubilados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Irrelevante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9412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Millenials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25-34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 Technician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Married/Single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Housing/Deposits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9412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Adultxs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35-44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Services/Admin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Housing/Loan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  <a:tr h="9412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b="true" sz="1650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Divorciadxs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45-54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Admin / Enterpreneur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Loan/Deposits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02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-691689">
            <a:off x="14710413" y="5082212"/>
            <a:ext cx="1189220" cy="1189220"/>
          </a:xfrm>
          <a:custGeom>
            <a:avLst/>
            <a:gdLst/>
            <a:ahLst/>
            <a:cxnLst/>
            <a:rect r="r" b="b" t="t" l="l"/>
            <a:pathLst>
              <a:path h="1189220" w="1189220">
                <a:moveTo>
                  <a:pt x="0" y="0"/>
                </a:moveTo>
                <a:lnTo>
                  <a:pt x="1189220" y="0"/>
                </a:lnTo>
                <a:lnTo>
                  <a:pt x="1189220" y="1189219"/>
                </a:lnTo>
                <a:lnTo>
                  <a:pt x="0" y="1189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184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Cambios en los Perfiles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59934"/>
            <a:ext cx="14977770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324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Los grupos A y E se han fusionado</a:t>
            </a:r>
          </a:p>
          <a:p>
            <a:pPr algn="l">
              <a:lnSpc>
                <a:spcPts val="3324"/>
              </a:lnSpc>
            </a:pPr>
          </a:p>
          <a:p>
            <a:pPr algn="l" marL="539749" indent="-269875" lvl="1">
              <a:lnSpc>
                <a:spcPts val="3324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Cambios en los nombres (más descriptivos)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97756" y="3273191"/>
          <a:ext cx="12455801" cy="5985109"/>
        </p:xfrm>
        <a:graphic>
          <a:graphicData uri="http://schemas.openxmlformats.org/drawingml/2006/table">
            <a:tbl>
              <a:tblPr/>
              <a:tblGrid>
                <a:gridCol w="1995402"/>
                <a:gridCol w="1385471"/>
                <a:gridCol w="1859653"/>
                <a:gridCol w="1995402"/>
                <a:gridCol w="1884122"/>
                <a:gridCol w="1667876"/>
                <a:gridCol w="1667876"/>
              </a:tblGrid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Perfil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Hipoteca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Préstamo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Depósito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Saldo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Default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Perfil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Hipoteca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Préstamo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Depósito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Saldo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Default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5205770" y="5112301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05770" y="6001914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05770" y="6891527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1898" y="6891527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91898" y="6001914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40798" y="6891527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40798" y="8588980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91640" y="8588980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91898" y="8588980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58274" y="8439232"/>
            <a:ext cx="664708" cy="677410"/>
          </a:xfrm>
          <a:custGeom>
            <a:avLst/>
            <a:gdLst/>
            <a:ahLst/>
            <a:cxnLst/>
            <a:rect r="r" b="b" t="t" l="l"/>
            <a:pathLst>
              <a:path h="677410" w="664708">
                <a:moveTo>
                  <a:pt x="0" y="0"/>
                </a:moveTo>
                <a:lnTo>
                  <a:pt x="664709" y="0"/>
                </a:lnTo>
                <a:lnTo>
                  <a:pt x="664709" y="677410"/>
                </a:lnTo>
                <a:lnTo>
                  <a:pt x="0" y="67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930176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Chi-Cuadrado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458736" y="8588980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05770" y="7702816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791898" y="7702816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40798" y="7702816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691640" y="7702816"/>
            <a:ext cx="569717" cy="527663"/>
          </a:xfrm>
          <a:custGeom>
            <a:avLst/>
            <a:gdLst/>
            <a:ahLst/>
            <a:cxnLst/>
            <a:rect r="r" b="b" t="t" l="l"/>
            <a:pathLst>
              <a:path h="527663" w="569717">
                <a:moveTo>
                  <a:pt x="0" y="0"/>
                </a:moveTo>
                <a:lnTo>
                  <a:pt x="569717" y="0"/>
                </a:lnTo>
                <a:lnTo>
                  <a:pt x="569717" y="527663"/>
                </a:lnTo>
                <a:lnTo>
                  <a:pt x="0" y="527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267575"/>
            <a:ext cx="8810549" cy="1905483"/>
          </a:xfrm>
          <a:custGeom>
            <a:avLst/>
            <a:gdLst/>
            <a:ahLst/>
            <a:cxnLst/>
            <a:rect r="r" b="b" t="t" l="l"/>
            <a:pathLst>
              <a:path h="1905483" w="8810549">
                <a:moveTo>
                  <a:pt x="0" y="0"/>
                </a:moveTo>
                <a:lnTo>
                  <a:pt x="8810549" y="0"/>
                </a:lnTo>
                <a:lnTo>
                  <a:pt x="8810549" y="1905483"/>
                </a:lnTo>
                <a:lnTo>
                  <a:pt x="0" y="1905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701" r="0" b="-409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87100" y="30861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0176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 | Productos Financieros Contratados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41675"/>
            <a:ext cx="9448973" cy="334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324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Deposits exitosos en Gen Z &amp; Boomers Vs. Poca Muestra.</a:t>
            </a:r>
          </a:p>
          <a:p>
            <a:pPr algn="l">
              <a:lnSpc>
                <a:spcPts val="3324"/>
              </a:lnSpc>
            </a:pPr>
          </a:p>
          <a:p>
            <a:pPr algn="l" marL="539749" indent="-269875" lvl="1">
              <a:lnSpc>
                <a:spcPts val="3324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Deposits y Housing exitosos en el grupo Divorciadxs Vs. Poca Muestra.</a:t>
            </a:r>
          </a:p>
          <a:p>
            <a:pPr algn="l">
              <a:lnSpc>
                <a:spcPts val="3324"/>
              </a:lnSpc>
            </a:pPr>
          </a:p>
          <a:p>
            <a:pPr algn="l" marL="539749" indent="-269875" lvl="1">
              <a:lnSpc>
                <a:spcPts val="3324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Housing en Millenials y Adultxs.</a:t>
            </a:r>
          </a:p>
          <a:p>
            <a:pPr algn="l">
              <a:lnSpc>
                <a:spcPts val="3324"/>
              </a:lnSpc>
            </a:pPr>
          </a:p>
          <a:p>
            <a:pPr algn="l" marL="539749" indent="-269875" lvl="1">
              <a:lnSpc>
                <a:spcPts val="3324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Loan en Divorciadxs.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4305" y="9237860"/>
            <a:ext cx="1513761" cy="24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 Z &amp; Boomers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5101" y="9237860"/>
            <a:ext cx="856536" cy="24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Millenials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53186" y="9237860"/>
            <a:ext cx="674608" cy="24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Adultxs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99345" y="9237860"/>
            <a:ext cx="1034534" cy="24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Divorciadxs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861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73512" y="3580007"/>
            <a:ext cx="9685788" cy="5678293"/>
          </a:xfrm>
          <a:custGeom>
            <a:avLst/>
            <a:gdLst/>
            <a:ahLst/>
            <a:cxnLst/>
            <a:rect r="r" b="b" t="t" l="l"/>
            <a:pathLst>
              <a:path h="5678293" w="9685788">
                <a:moveTo>
                  <a:pt x="0" y="0"/>
                </a:moveTo>
                <a:lnTo>
                  <a:pt x="9685788" y="0"/>
                </a:lnTo>
                <a:lnTo>
                  <a:pt x="9685788" y="5678293"/>
                </a:lnTo>
                <a:lnTo>
                  <a:pt x="0" y="5678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0176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 | Saldo Medio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0176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 | Incumplimiento Crediticio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156466" y="3154901"/>
            <a:ext cx="6045049" cy="6103399"/>
          </a:xfrm>
          <a:custGeom>
            <a:avLst/>
            <a:gdLst/>
            <a:ahLst/>
            <a:cxnLst/>
            <a:rect r="r" b="b" t="t" l="l"/>
            <a:pathLst>
              <a:path h="6103399" w="6045049">
                <a:moveTo>
                  <a:pt x="0" y="0"/>
                </a:moveTo>
                <a:lnTo>
                  <a:pt x="6045049" y="0"/>
                </a:lnTo>
                <a:lnTo>
                  <a:pt x="6045049" y="6103399"/>
                </a:lnTo>
                <a:lnTo>
                  <a:pt x="0" y="6103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5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411998" y="3660882"/>
          <a:ext cx="3719536" cy="5091437"/>
        </p:xfrm>
        <a:graphic>
          <a:graphicData uri="http://schemas.openxmlformats.org/drawingml/2006/table">
            <a:tbl>
              <a:tblPr/>
              <a:tblGrid>
                <a:gridCol w="1584474"/>
                <a:gridCol w="2135062"/>
              </a:tblGrid>
              <a:tr h="10182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Perfil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8B8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Incumplimiento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8B8B"/>
                    </a:solidFill>
                  </a:tcPr>
                </a:tc>
              </a:tr>
              <a:tr h="10182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 Z &amp; Boomers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1,01 %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</a:tr>
              <a:tr h="10182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Millenials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1,48 %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</a:tr>
              <a:tr h="10182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Adultxs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1,59 %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</a:tr>
              <a:tr h="10182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Divorciadxs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1,79 %</a:t>
                      </a:r>
                      <a:endParaRPr lang="en-US" sz="1100"/>
                    </a:p>
                  </a:txBody>
                  <a:tcPr marL="174655" marR="174655" marT="174655" marB="174655" anchor="ctr">
                    <a:lnL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93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6B6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5400000">
            <a:off x="9697751" y="2984261"/>
            <a:ext cx="1007528" cy="1007528"/>
          </a:xfrm>
          <a:custGeom>
            <a:avLst/>
            <a:gdLst/>
            <a:ahLst/>
            <a:cxnLst/>
            <a:rect r="r" b="b" t="t" l="l"/>
            <a:pathLst>
              <a:path h="1007528" w="1007528">
                <a:moveTo>
                  <a:pt x="0" y="0"/>
                </a:moveTo>
                <a:lnTo>
                  <a:pt x="1007527" y="0"/>
                </a:lnTo>
                <a:lnTo>
                  <a:pt x="1007527" y="1007527"/>
                </a:lnTo>
                <a:lnTo>
                  <a:pt x="0" y="1007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82915"/>
            <a:ext cx="12448902" cy="5850984"/>
          </a:xfrm>
          <a:custGeom>
            <a:avLst/>
            <a:gdLst/>
            <a:ahLst/>
            <a:cxnLst/>
            <a:rect r="r" b="b" t="t" l="l"/>
            <a:pathLst>
              <a:path h="5850984" w="12448902">
                <a:moveTo>
                  <a:pt x="0" y="0"/>
                </a:moveTo>
                <a:lnTo>
                  <a:pt x="12448902" y="0"/>
                </a:lnTo>
                <a:lnTo>
                  <a:pt x="12448902" y="5850984"/>
                </a:lnTo>
                <a:lnTo>
                  <a:pt x="0" y="585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75857" y="5277186"/>
            <a:ext cx="416248" cy="416248"/>
          </a:xfrm>
          <a:custGeom>
            <a:avLst/>
            <a:gdLst/>
            <a:ahLst/>
            <a:cxnLst/>
            <a:rect r="r" b="b" t="t" l="l"/>
            <a:pathLst>
              <a:path h="416248" w="416248">
                <a:moveTo>
                  <a:pt x="0" y="0"/>
                </a:moveTo>
                <a:lnTo>
                  <a:pt x="416248" y="0"/>
                </a:lnTo>
                <a:lnTo>
                  <a:pt x="416248" y="416247"/>
                </a:lnTo>
                <a:lnTo>
                  <a:pt x="0" y="4162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Insights: profesión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19847"/>
            <a:ext cx="1638010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Celular </a:t>
            </a:r>
            <a:r>
              <a:rPr lang="en-US" sz="26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es claramente más efectivo. </a:t>
            </a:r>
            <a:r>
              <a:rPr lang="en-US" sz="26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Teléfono </a:t>
            </a:r>
            <a:r>
              <a:rPr lang="en-US" sz="26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solo queda por encima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lang="en-US" sz="26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emprendedores</a:t>
            </a:r>
            <a:r>
              <a:rPr lang="en-US" sz="26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045027" y="4727252"/>
            <a:ext cx="416248" cy="416248"/>
          </a:xfrm>
          <a:custGeom>
            <a:avLst/>
            <a:gdLst/>
            <a:ahLst/>
            <a:cxnLst/>
            <a:rect r="r" b="b" t="t" l="l"/>
            <a:pathLst>
              <a:path h="416248" w="416248">
                <a:moveTo>
                  <a:pt x="0" y="0"/>
                </a:moveTo>
                <a:lnTo>
                  <a:pt x="416248" y="0"/>
                </a:lnTo>
                <a:lnTo>
                  <a:pt x="416248" y="416248"/>
                </a:lnTo>
                <a:lnTo>
                  <a:pt x="0" y="416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0176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De Cliente</a:t>
            </a:r>
          </a:p>
          <a:p>
            <a:pPr algn="l">
              <a:lnSpc>
                <a:spcPts val="6299"/>
              </a:lnSpc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51145"/>
            <a:ext cx="16230600" cy="56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Centrar los esfuerzos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de la campaña en el perfil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“Gen Z &amp; Boomer”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debería incrementar el porcentaje de conversión.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Más adquisiciones porcentuales vs. muestra.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Mayor saldo medio y menor % de incumplimiento.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Centrar los esfuerzos de la campaña,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 en menor medida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, en el grupo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“Divorciadxs”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Adquisiciones porcentuales vs. muestra.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Alto salario pero mayor tasa de incumplimiento.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Focalizar campañas de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Housing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en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“Adultxs”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“Millenials”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No tiene sentido intentar  incrementar las ventas en otros grupos.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ncentivar Loans en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“Divorciadxs” 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y, en menor medida, en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“Adultxs”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b="true" sz="2499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“Millenials”</a:t>
            </a:r>
            <a:r>
              <a:rPr lang="en-US" sz="2499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71667"/>
            <a:ext cx="9144000" cy="3014755"/>
            <a:chOff x="0" y="0"/>
            <a:chExt cx="2408296" cy="794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794010"/>
            </a:xfrm>
            <a:custGeom>
              <a:avLst/>
              <a:gdLst/>
              <a:ahLst/>
              <a:cxnLst/>
              <a:rect r="r" b="b" t="t" l="l"/>
              <a:pathLst>
                <a:path h="794010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794010"/>
                  </a:lnTo>
                  <a:lnTo>
                    <a:pt x="0" y="794010"/>
                  </a:lnTo>
                  <a:close/>
                </a:path>
              </a:pathLst>
            </a:custGeom>
            <a:solidFill>
              <a:srgbClr val="0321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08296" cy="851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30757" y="-231633"/>
            <a:ext cx="7346667" cy="466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98"/>
              </a:lnSpc>
            </a:pPr>
            <a:r>
              <a:rPr lang="en-US" sz="27284" b="true">
                <a:solidFill>
                  <a:srgbClr val="F0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KPIs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7460" y="4504760"/>
            <a:ext cx="2009450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13:06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7014" y="7323829"/>
            <a:ext cx="2786229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79,70%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7208" y="4800035"/>
            <a:ext cx="1356465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1,77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79206" y="1677019"/>
            <a:ext cx="2672470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48,16%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32141" y="7777711"/>
            <a:ext cx="4904340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dec: 93,88%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0757" y="5702138"/>
            <a:ext cx="316285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Promedio de Duración de Llamadas de Suscriptores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12006" y="5739358"/>
            <a:ext cx="386997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Promedio de Duración de Llamadas de Suscriptores VS Semana Previa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601075"/>
            <a:ext cx="316285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Porcentaje de Llamadas a Teléfono o móvil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06589" y="8601075"/>
            <a:ext cx="337083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Porcentaje de Llamadas a Teléfono o Móvil VS Semana Previa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30024" y="2960267"/>
            <a:ext cx="337083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Porcentaje de Conversión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86881" y="2960267"/>
            <a:ext cx="337083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Porcentaje de Conversión VS Semana Previa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30024" y="6101308"/>
            <a:ext cx="337083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Promedio de Contactos Previos de Suscriptores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86881" y="6101308"/>
            <a:ext cx="337083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Promedio de Contactos Previos de Suscriptores VS Semana Previa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34991" y="9096375"/>
            <a:ext cx="3661999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Mes con Mayor Tasa de Conversión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64334" y="7323829"/>
            <a:ext cx="2855342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0,72%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65590" y="4504760"/>
            <a:ext cx="2611835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+00:01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21043" y="1677019"/>
            <a:ext cx="2902509" cy="118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0,78%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37255" y="4800035"/>
            <a:ext cx="2070050" cy="118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87"/>
              </a:lnSpc>
            </a:pP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n-US" sz="6634">
                <a:solidFill>
                  <a:srgbClr val="032164"/>
                </a:solidFill>
                <a:latin typeface="Poppins"/>
                <a:ea typeface="Poppins"/>
                <a:cs typeface="Poppins"/>
                <a:sym typeface="Poppins"/>
              </a:rPr>
              <a:t>0,01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38615" y="243042"/>
            <a:ext cx="257681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3216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semana 22.09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5441" y="136164"/>
            <a:ext cx="18257118" cy="10105141"/>
          </a:xfrm>
          <a:custGeom>
            <a:avLst/>
            <a:gdLst/>
            <a:ahLst/>
            <a:cxnLst/>
            <a:rect r="r" b="b" t="t" l="l"/>
            <a:pathLst>
              <a:path h="10105141" w="18257118">
                <a:moveTo>
                  <a:pt x="0" y="0"/>
                </a:moveTo>
                <a:lnTo>
                  <a:pt x="18257118" y="0"/>
                </a:lnTo>
                <a:lnTo>
                  <a:pt x="18257118" y="10105141"/>
                </a:lnTo>
                <a:lnTo>
                  <a:pt x="0" y="10105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88" t="0" r="-2588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282759"/>
            <a:ext cx="11301259" cy="5975541"/>
          </a:xfrm>
          <a:custGeom>
            <a:avLst/>
            <a:gdLst/>
            <a:ahLst/>
            <a:cxnLst/>
            <a:rect r="r" b="b" t="t" l="l"/>
            <a:pathLst>
              <a:path h="5975541" w="11301259">
                <a:moveTo>
                  <a:pt x="0" y="0"/>
                </a:moveTo>
                <a:lnTo>
                  <a:pt x="11301259" y="0"/>
                </a:lnTo>
                <a:lnTo>
                  <a:pt x="11301259" y="5975541"/>
                </a:lnTo>
                <a:lnTo>
                  <a:pt x="0" y="59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68381" y="3748112"/>
            <a:ext cx="701508" cy="701508"/>
          </a:xfrm>
          <a:custGeom>
            <a:avLst/>
            <a:gdLst/>
            <a:ahLst/>
            <a:cxnLst/>
            <a:rect r="r" b="b" t="t" l="l"/>
            <a:pathLst>
              <a:path h="701508" w="701508">
                <a:moveTo>
                  <a:pt x="0" y="0"/>
                </a:moveTo>
                <a:lnTo>
                  <a:pt x="701507" y="0"/>
                </a:lnTo>
                <a:lnTo>
                  <a:pt x="701507" y="701507"/>
                </a:lnTo>
                <a:lnTo>
                  <a:pt x="0" y="7015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46968" y="7850481"/>
            <a:ext cx="649126" cy="649126"/>
          </a:xfrm>
          <a:custGeom>
            <a:avLst/>
            <a:gdLst/>
            <a:ahLst/>
            <a:cxnLst/>
            <a:rect r="r" b="b" t="t" l="l"/>
            <a:pathLst>
              <a:path h="649126" w="649126">
                <a:moveTo>
                  <a:pt x="0" y="0"/>
                </a:moveTo>
                <a:lnTo>
                  <a:pt x="649126" y="0"/>
                </a:lnTo>
                <a:lnTo>
                  <a:pt x="649126" y="649126"/>
                </a:lnTo>
                <a:lnTo>
                  <a:pt x="0" y="649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Insights: perfil de edad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9884" y="3225609"/>
            <a:ext cx="5047899" cy="568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Milenials </a:t>
            </a: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divorciadxs</a:t>
            </a: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es claramente mayoritario el </a:t>
            </a: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celular.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adultos </a:t>
            </a: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la diferencia no es concluyente.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 Z</a:t>
            </a: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-US" sz="25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boomers</a:t>
            </a:r>
            <a:r>
              <a:rPr lang="en-US" sz="2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, no hay una diferencia significativa entre canales.</a:t>
            </a: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40050"/>
            <a:ext cx="14047265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Segmentación de campañas</a:t>
            </a:r>
          </a:p>
          <a:p>
            <a:pPr algn="l">
              <a:lnSpc>
                <a:spcPts val="3499"/>
              </a:lnSpc>
            </a:pP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Crear campañas distintas por perfil de cliente, usando el canal óptimo según la edad o situación:</a:t>
            </a:r>
          </a:p>
          <a:p>
            <a:pPr algn="l">
              <a:lnSpc>
                <a:spcPts val="3499"/>
              </a:lnSpc>
            </a:pPr>
          </a:p>
          <a:p>
            <a:pPr algn="l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Millennials y Divorciadxs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→ campañas diseñadas específicas para celulares.</a:t>
            </a:r>
          </a:p>
          <a:p>
            <a:pPr algn="l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Adultxs 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→ testear estrategias mixtas (teléfono + celular).</a:t>
            </a:r>
          </a:p>
          <a:p>
            <a:pPr algn="l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 Z &amp; Boomers 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→ se puede usar cualquiera, pero quizás convenga decidir según coste del canal (usar el más barato).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36875"/>
            <a:ext cx="15312511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Optimización de costos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Comprobar qué tipo de contacto sale más caro.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caso de que sea teléfono y s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i no genera ventaja en ciertos grupos, enfocar en redirigir ese presupuesto al celular.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 reducir el coste por conversión y aumentar el ROI de las campañas.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Campaña piloto de aumento de contactos por celular (A/B Testing)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Observar los resultados.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Aplicar </a:t>
            </a:r>
            <a:r>
              <a:rPr lang="en-US" sz="2499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los cambios pertinentes a futuro.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961409" y="6985170"/>
            <a:ext cx="3022102" cy="2483618"/>
          </a:xfrm>
          <a:custGeom>
            <a:avLst/>
            <a:gdLst/>
            <a:ahLst/>
            <a:cxnLst/>
            <a:rect r="r" b="b" t="t" l="l"/>
            <a:pathLst>
              <a:path h="2483618" w="3022102">
                <a:moveTo>
                  <a:pt x="0" y="0"/>
                </a:moveTo>
                <a:lnTo>
                  <a:pt x="3022102" y="0"/>
                </a:lnTo>
                <a:lnTo>
                  <a:pt x="3022102" y="2483618"/>
                </a:lnTo>
                <a:lnTo>
                  <a:pt x="0" y="2483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29234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Márqueting y Comunicación </a:t>
            </a:r>
          </a:p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i="true" strike="noStrike" u="non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Propuesta de negocio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70236"/>
            <a:ext cx="15447772" cy="6488064"/>
          </a:xfrm>
          <a:custGeom>
            <a:avLst/>
            <a:gdLst/>
            <a:ahLst/>
            <a:cxnLst/>
            <a:rect r="r" b="b" t="t" l="l"/>
            <a:pathLst>
              <a:path h="6488064" w="15447772">
                <a:moveTo>
                  <a:pt x="0" y="0"/>
                </a:moveTo>
                <a:lnTo>
                  <a:pt x="15447772" y="0"/>
                </a:lnTo>
                <a:lnTo>
                  <a:pt x="15447772" y="6488064"/>
                </a:lnTo>
                <a:lnTo>
                  <a:pt x="0" y="6488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Efectos de prést</a:t>
            </a: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amos e hipotecas sobre saldo y riesgo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05769"/>
            <a:ext cx="14519248" cy="6080172"/>
          </a:xfrm>
          <a:custGeom>
            <a:avLst/>
            <a:gdLst/>
            <a:ahLst/>
            <a:cxnLst/>
            <a:rect r="r" b="b" t="t" l="l"/>
            <a:pathLst>
              <a:path h="6080172" w="14519248">
                <a:moveTo>
                  <a:pt x="0" y="0"/>
                </a:moveTo>
                <a:lnTo>
                  <a:pt x="14519248" y="0"/>
                </a:lnTo>
                <a:lnTo>
                  <a:pt x="14519248" y="6080172"/>
                </a:lnTo>
                <a:lnTo>
                  <a:pt x="0" y="6080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9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Efectos de préstamos e hipotecas sobre saldo y riesgo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7261" y="4552698"/>
            <a:ext cx="3457062" cy="3086100"/>
            <a:chOff x="0" y="0"/>
            <a:chExt cx="91050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0502" cy="812800"/>
            </a:xfrm>
            <a:custGeom>
              <a:avLst/>
              <a:gdLst/>
              <a:ahLst/>
              <a:cxnLst/>
              <a:rect r="r" b="b" t="t" l="l"/>
              <a:pathLst>
                <a:path h="812800" w="910502">
                  <a:moveTo>
                    <a:pt x="910502" y="406400"/>
                  </a:moveTo>
                  <a:lnTo>
                    <a:pt x="504102" y="0"/>
                  </a:lnTo>
                  <a:lnTo>
                    <a:pt x="50410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04102" y="609600"/>
                  </a:lnTo>
                  <a:lnTo>
                    <a:pt x="504102" y="812800"/>
                  </a:lnTo>
                  <a:lnTo>
                    <a:pt x="910502" y="406400"/>
                  </a:ln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60350"/>
              <a:ext cx="808902" cy="349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Regresión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23925"/>
            <a:ext cx="1623060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284669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alidación </a:t>
            </a: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estadística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733945" y="2821765"/>
            <a:ext cx="3273316" cy="32733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4669">
                <a:alpha val="29804"/>
              </a:srgbClr>
            </a:solidFill>
            <a:ln w="47625" cap="sq">
              <a:solidFill>
                <a:srgbClr val="012A5A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68179" y="2821765"/>
            <a:ext cx="3273316" cy="327331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4669">
                <a:alpha val="80000"/>
              </a:srgbClr>
            </a:solidFill>
            <a:ln w="47625" cap="sq">
              <a:solidFill>
                <a:srgbClr val="284669">
                  <a:alpha val="80000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377198" y="4212996"/>
            <a:ext cx="2630063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40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Hipoteca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8117" y="4130894"/>
            <a:ext cx="2569566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Préstamo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81832" y="4259049"/>
            <a:ext cx="328663" cy="65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8"/>
              </a:lnSpc>
              <a:spcBef>
                <a:spcPct val="0"/>
              </a:spcBef>
            </a:pPr>
            <a:r>
              <a:rPr lang="en-US" b="true" sz="474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*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40940" y="7393370"/>
            <a:ext cx="261044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b="true" sz="4000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Depósito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509506" y="6095081"/>
            <a:ext cx="3273316" cy="327331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4669">
                <a:alpha val="49804"/>
              </a:srgbClr>
            </a:solidFill>
            <a:ln w="47625" cap="sq">
              <a:solidFill>
                <a:srgbClr val="012A5A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607434" y="3058140"/>
            <a:ext cx="5484505" cy="6461762"/>
            <a:chOff x="0" y="0"/>
            <a:chExt cx="7312674" cy="861568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234041" cy="2544159"/>
              <a:chOff x="0" y="0"/>
              <a:chExt cx="1507192" cy="53006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507192" cy="530068"/>
              </a:xfrm>
              <a:custGeom>
                <a:avLst/>
                <a:gdLst/>
                <a:ahLst/>
                <a:cxnLst/>
                <a:rect r="r" b="b" t="t" l="l"/>
                <a:pathLst>
                  <a:path h="530068" w="1507192">
                    <a:moveTo>
                      <a:pt x="72774" y="0"/>
                    </a:moveTo>
                    <a:lnTo>
                      <a:pt x="1434418" y="0"/>
                    </a:lnTo>
                    <a:cubicBezTo>
                      <a:pt x="1474610" y="0"/>
                      <a:pt x="1507192" y="32582"/>
                      <a:pt x="1507192" y="72774"/>
                    </a:cubicBezTo>
                    <a:lnTo>
                      <a:pt x="1507192" y="457294"/>
                    </a:lnTo>
                    <a:cubicBezTo>
                      <a:pt x="1507192" y="497486"/>
                      <a:pt x="1474610" y="530068"/>
                      <a:pt x="1434418" y="530068"/>
                    </a:cubicBezTo>
                    <a:lnTo>
                      <a:pt x="72774" y="530068"/>
                    </a:lnTo>
                    <a:cubicBezTo>
                      <a:pt x="32582" y="530068"/>
                      <a:pt x="0" y="497486"/>
                      <a:pt x="0" y="457294"/>
                    </a:cubicBezTo>
                    <a:lnTo>
                      <a:pt x="0" y="72774"/>
                    </a:lnTo>
                    <a:cubicBezTo>
                      <a:pt x="0" y="32582"/>
                      <a:pt x="32582" y="0"/>
                      <a:pt x="72774" y="0"/>
                    </a:cubicBezTo>
                    <a:close/>
                  </a:path>
                </a:pathLst>
              </a:custGeom>
              <a:solidFill>
                <a:srgbClr val="284669">
                  <a:alpha val="80000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28575"/>
                <a:ext cx="1507192" cy="5014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20538" y="223656"/>
              <a:ext cx="6716367" cy="238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2"/>
                </a:lnSpc>
              </a:pPr>
              <a:r>
                <a:rPr lang="en-US" sz="350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Préstamo</a:t>
              </a:r>
              <a:r>
                <a:rPr lang="en-US" sz="350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: </a:t>
              </a:r>
            </a:p>
            <a:p>
              <a:pPr algn="l" marL="690881" indent="-345440" lvl="1">
                <a:lnSpc>
                  <a:spcPts val="3328"/>
                </a:lnSpc>
                <a:buFont typeface="Arial"/>
                <a:buChar char="•"/>
              </a:pPr>
              <a:r>
                <a:rPr lang="en-US" sz="3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Predictor </a:t>
              </a:r>
            </a:p>
            <a:p>
              <a:pPr algn="l" marL="690881" indent="-345440" lvl="1">
                <a:lnSpc>
                  <a:spcPts val="3328"/>
                </a:lnSpc>
                <a:buFont typeface="Arial"/>
                <a:buChar char="•"/>
              </a:pPr>
              <a:r>
                <a:rPr lang="en-US" sz="3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Fuerte y significativo</a:t>
              </a:r>
            </a:p>
            <a:p>
              <a:pPr algn="l">
                <a:lnSpc>
                  <a:spcPts val="3746"/>
                </a:lnSpc>
              </a:pP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78633" y="5536261"/>
              <a:ext cx="7234041" cy="2543175"/>
              <a:chOff x="0" y="0"/>
              <a:chExt cx="1507192" cy="52986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507192" cy="529863"/>
              </a:xfrm>
              <a:custGeom>
                <a:avLst/>
                <a:gdLst/>
                <a:ahLst/>
                <a:cxnLst/>
                <a:rect r="r" b="b" t="t" l="l"/>
                <a:pathLst>
                  <a:path h="529863" w="1507192">
                    <a:moveTo>
                      <a:pt x="72774" y="0"/>
                    </a:moveTo>
                    <a:lnTo>
                      <a:pt x="1434418" y="0"/>
                    </a:lnTo>
                    <a:cubicBezTo>
                      <a:pt x="1474610" y="0"/>
                      <a:pt x="1507192" y="32582"/>
                      <a:pt x="1507192" y="72774"/>
                    </a:cubicBezTo>
                    <a:lnTo>
                      <a:pt x="1507192" y="457089"/>
                    </a:lnTo>
                    <a:cubicBezTo>
                      <a:pt x="1507192" y="497281"/>
                      <a:pt x="1474610" y="529863"/>
                      <a:pt x="1434418" y="529863"/>
                    </a:cubicBezTo>
                    <a:lnTo>
                      <a:pt x="72774" y="529863"/>
                    </a:lnTo>
                    <a:cubicBezTo>
                      <a:pt x="32582" y="529863"/>
                      <a:pt x="0" y="497281"/>
                      <a:pt x="0" y="457089"/>
                    </a:cubicBezTo>
                    <a:lnTo>
                      <a:pt x="0" y="72774"/>
                    </a:lnTo>
                    <a:cubicBezTo>
                      <a:pt x="0" y="32582"/>
                      <a:pt x="32582" y="0"/>
                      <a:pt x="72774" y="0"/>
                    </a:cubicBezTo>
                    <a:close/>
                  </a:path>
                </a:pathLst>
              </a:custGeom>
              <a:solidFill>
                <a:srgbClr val="284669">
                  <a:alpha val="19608"/>
                </a:srgbClr>
              </a:solidFill>
              <a:ln w="38100" cap="rnd">
                <a:solidFill>
                  <a:srgbClr val="000000">
                    <a:alpha val="19608"/>
                  </a:srgbClr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28575"/>
                <a:ext cx="1507192" cy="50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2600"/>
                  </a:lnSpc>
                </a:pPr>
              </a:p>
              <a:p>
                <a:pPr algn="l">
                  <a:lnSpc>
                    <a:spcPts val="260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78633" y="2773433"/>
              <a:ext cx="7234041" cy="2534228"/>
              <a:chOff x="0" y="0"/>
              <a:chExt cx="1507192" cy="527999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507192" cy="527999"/>
              </a:xfrm>
              <a:custGeom>
                <a:avLst/>
                <a:gdLst/>
                <a:ahLst/>
                <a:cxnLst/>
                <a:rect r="r" b="b" t="t" l="l"/>
                <a:pathLst>
                  <a:path h="527999" w="1507192">
                    <a:moveTo>
                      <a:pt x="72774" y="0"/>
                    </a:moveTo>
                    <a:lnTo>
                      <a:pt x="1434418" y="0"/>
                    </a:lnTo>
                    <a:cubicBezTo>
                      <a:pt x="1474610" y="0"/>
                      <a:pt x="1507192" y="32582"/>
                      <a:pt x="1507192" y="72774"/>
                    </a:cubicBezTo>
                    <a:lnTo>
                      <a:pt x="1507192" y="455225"/>
                    </a:lnTo>
                    <a:cubicBezTo>
                      <a:pt x="1507192" y="474526"/>
                      <a:pt x="1499525" y="493036"/>
                      <a:pt x="1485877" y="506684"/>
                    </a:cubicBezTo>
                    <a:cubicBezTo>
                      <a:pt x="1472229" y="520332"/>
                      <a:pt x="1453719" y="527999"/>
                      <a:pt x="1434418" y="527999"/>
                    </a:cubicBezTo>
                    <a:lnTo>
                      <a:pt x="72774" y="527999"/>
                    </a:lnTo>
                    <a:cubicBezTo>
                      <a:pt x="32582" y="527999"/>
                      <a:pt x="0" y="495417"/>
                      <a:pt x="0" y="455225"/>
                    </a:cubicBezTo>
                    <a:lnTo>
                      <a:pt x="0" y="72774"/>
                    </a:lnTo>
                    <a:cubicBezTo>
                      <a:pt x="0" y="32582"/>
                      <a:pt x="32582" y="0"/>
                      <a:pt x="72774" y="0"/>
                    </a:cubicBezTo>
                    <a:close/>
                  </a:path>
                </a:pathLst>
              </a:custGeom>
              <a:solidFill>
                <a:srgbClr val="284669">
                  <a:alpha val="49804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28575"/>
                <a:ext cx="1507192" cy="4994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2600"/>
                  </a:lnSpc>
                </a:pPr>
              </a:p>
              <a:p>
                <a:pPr algn="l">
                  <a:lnSpc>
                    <a:spcPts val="2600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484901" y="2920873"/>
              <a:ext cx="6652004" cy="2947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2"/>
                </a:lnSpc>
              </a:pPr>
              <a:r>
                <a:rPr lang="en-US" sz="3502" b="true">
                  <a:solidFill>
                    <a:srgbClr val="28466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Depósito: </a:t>
              </a:r>
            </a:p>
            <a:p>
              <a:pPr algn="l" marL="690881" indent="-345440" lvl="1">
                <a:lnSpc>
                  <a:spcPts val="3328"/>
                </a:lnSpc>
                <a:buFont typeface="Arial"/>
                <a:buChar char="•"/>
              </a:pPr>
              <a:r>
                <a:rPr lang="en-US" sz="3200">
                  <a:solidFill>
                    <a:srgbClr val="284669"/>
                  </a:solidFill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  <a:r>
                <a:rPr lang="en-US" sz="3200">
                  <a:solidFill>
                    <a:srgbClr val="284669"/>
                  </a:solidFill>
                  <a:latin typeface="Open Sans"/>
                  <a:ea typeface="Open Sans"/>
                  <a:cs typeface="Open Sans"/>
                  <a:sym typeface="Open Sans"/>
                </a:rPr>
                <a:t>rotector</a:t>
              </a:r>
            </a:p>
            <a:p>
              <a:pPr algn="l" marL="690881" indent="-345440" lvl="1">
                <a:lnSpc>
                  <a:spcPts val="3328"/>
                </a:lnSpc>
                <a:buFont typeface="Arial"/>
                <a:buChar char="•"/>
              </a:pPr>
              <a:r>
                <a:rPr lang="en-US" sz="3200">
                  <a:solidFill>
                    <a:srgbClr val="284669"/>
                  </a:solidFill>
                  <a:latin typeface="Open Sans"/>
                  <a:ea typeface="Open Sans"/>
                  <a:cs typeface="Open Sans"/>
                  <a:sym typeface="Open Sans"/>
                </a:rPr>
                <a:t>Moderado pero consistente</a:t>
              </a:r>
            </a:p>
            <a:p>
              <a:pPr algn="l">
                <a:lnSpc>
                  <a:spcPts val="3746"/>
                </a:lnSpc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20538" y="5668277"/>
              <a:ext cx="6892136" cy="2947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2"/>
                </a:lnSpc>
              </a:pPr>
              <a:r>
                <a:rPr lang="en-US" sz="3502" b="true">
                  <a:solidFill>
                    <a:srgbClr val="28466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Hipoteca: </a:t>
              </a:r>
            </a:p>
            <a:p>
              <a:pPr algn="l" marL="690881" indent="-345440" lvl="1">
                <a:lnSpc>
                  <a:spcPts val="3328"/>
                </a:lnSpc>
                <a:buFont typeface="Arial"/>
                <a:buChar char="•"/>
              </a:pPr>
              <a:r>
                <a:rPr lang="en-US" sz="3200">
                  <a:solidFill>
                    <a:srgbClr val="284669"/>
                  </a:solidFill>
                  <a:latin typeface="Open Sans"/>
                  <a:ea typeface="Open Sans"/>
                  <a:cs typeface="Open Sans"/>
                  <a:sym typeface="Open Sans"/>
                </a:rPr>
                <a:t>Modulador condicional </a:t>
              </a:r>
            </a:p>
            <a:p>
              <a:pPr algn="l" marL="690881" indent="-345440" lvl="1">
                <a:lnSpc>
                  <a:spcPts val="3328"/>
                </a:lnSpc>
                <a:buFont typeface="Arial"/>
                <a:buChar char="•"/>
              </a:pPr>
              <a:r>
                <a:rPr lang="en-US" sz="3200">
                  <a:solidFill>
                    <a:srgbClr val="284669"/>
                  </a:solidFill>
                  <a:latin typeface="Open Sans"/>
                  <a:ea typeface="Open Sans"/>
                  <a:cs typeface="Open Sans"/>
                  <a:sym typeface="Open Sans"/>
                </a:rPr>
                <a:t>No significativo por sí solo</a:t>
              </a:r>
            </a:p>
            <a:p>
              <a:pPr algn="l">
                <a:lnSpc>
                  <a:spcPts val="3746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88135" y="4017688"/>
            <a:ext cx="2765823" cy="841049"/>
            <a:chOff x="0" y="0"/>
            <a:chExt cx="752549" cy="228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Préstamo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8181" y="6615757"/>
            <a:ext cx="2765823" cy="841049"/>
            <a:chOff x="0" y="0"/>
            <a:chExt cx="752549" cy="228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Depósito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78181" y="5317508"/>
            <a:ext cx="2765823" cy="841049"/>
            <a:chOff x="0" y="0"/>
            <a:chExt cx="752549" cy="228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2549" cy="228840"/>
            </a:xfrm>
            <a:custGeom>
              <a:avLst/>
              <a:gdLst/>
              <a:ahLst/>
              <a:cxnLst/>
              <a:rect r="r" b="b" t="t" l="l"/>
              <a:pathLst>
                <a:path h="228840" w="752549">
                  <a:moveTo>
                    <a:pt x="114420" y="0"/>
                  </a:moveTo>
                  <a:lnTo>
                    <a:pt x="638129" y="0"/>
                  </a:lnTo>
                  <a:cubicBezTo>
                    <a:pt x="668475" y="0"/>
                    <a:pt x="697578" y="12055"/>
                    <a:pt x="719036" y="33513"/>
                  </a:cubicBezTo>
                  <a:cubicBezTo>
                    <a:pt x="740494" y="54971"/>
                    <a:pt x="752549" y="84074"/>
                    <a:pt x="752549" y="114420"/>
                  </a:cubicBezTo>
                  <a:lnTo>
                    <a:pt x="752549" y="114420"/>
                  </a:lnTo>
                  <a:cubicBezTo>
                    <a:pt x="752549" y="144766"/>
                    <a:pt x="740494" y="173869"/>
                    <a:pt x="719036" y="195327"/>
                  </a:cubicBezTo>
                  <a:cubicBezTo>
                    <a:pt x="697578" y="216785"/>
                    <a:pt x="668475" y="228840"/>
                    <a:pt x="638129" y="228840"/>
                  </a:cubicBezTo>
                  <a:lnTo>
                    <a:pt x="114420" y="228840"/>
                  </a:lnTo>
                  <a:cubicBezTo>
                    <a:pt x="84074" y="228840"/>
                    <a:pt x="54971" y="216785"/>
                    <a:pt x="33513" y="195327"/>
                  </a:cubicBezTo>
                  <a:cubicBezTo>
                    <a:pt x="12055" y="173869"/>
                    <a:pt x="0" y="144766"/>
                    <a:pt x="0" y="114420"/>
                  </a:cubicBezTo>
                  <a:lnTo>
                    <a:pt x="0" y="114420"/>
                  </a:lnTo>
                  <a:cubicBezTo>
                    <a:pt x="0" y="84074"/>
                    <a:pt x="12055" y="54971"/>
                    <a:pt x="33513" y="33513"/>
                  </a:cubicBezTo>
                  <a:cubicBezTo>
                    <a:pt x="54971" y="12055"/>
                    <a:pt x="84074" y="0"/>
                    <a:pt x="114420" y="0"/>
                  </a:cubicBezTo>
                  <a:close/>
                </a:path>
              </a:pathLst>
            </a:custGeom>
            <a:solidFill>
              <a:srgbClr val="28466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57150"/>
              <a:ext cx="752549" cy="17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3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Hipoteca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2151" y="3717517"/>
            <a:ext cx="4404539" cy="1333202"/>
            <a:chOff x="0" y="0"/>
            <a:chExt cx="5872718" cy="177760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56203"/>
              <a:ext cx="5380872" cy="1121399"/>
              <a:chOff x="0" y="0"/>
              <a:chExt cx="1098056" cy="22884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Saldo</a:t>
                </a: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47639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4603670" y="573983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40%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2151" y="5128822"/>
            <a:ext cx="4454476" cy="1389265"/>
            <a:chOff x="0" y="0"/>
            <a:chExt cx="5939301" cy="185235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730954"/>
              <a:ext cx="5380872" cy="1121399"/>
              <a:chOff x="0" y="0"/>
              <a:chExt cx="1098056" cy="22884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098056" cy="228840"/>
              </a:xfrm>
              <a:custGeom>
                <a:avLst/>
                <a:gdLst/>
                <a:ahLst/>
                <a:cxnLst/>
                <a:rect r="r" b="b" t="t" l="l"/>
                <a:pathLst>
                  <a:path h="228840" w="1098056">
                    <a:moveTo>
                      <a:pt x="97837" y="0"/>
                    </a:moveTo>
                    <a:lnTo>
                      <a:pt x="1000218" y="0"/>
                    </a:lnTo>
                    <a:cubicBezTo>
                      <a:pt x="1026166" y="0"/>
                      <a:pt x="1051052" y="10308"/>
                      <a:pt x="1069400" y="28656"/>
                    </a:cubicBezTo>
                    <a:cubicBezTo>
                      <a:pt x="1087748" y="47004"/>
                      <a:pt x="1098056" y="71889"/>
                      <a:pt x="1098056" y="97837"/>
                    </a:cubicBezTo>
                    <a:lnTo>
                      <a:pt x="1098056" y="131003"/>
                    </a:lnTo>
                    <a:cubicBezTo>
                      <a:pt x="1098056" y="185037"/>
                      <a:pt x="1054252" y="228840"/>
                      <a:pt x="1000218" y="228840"/>
                    </a:cubicBezTo>
                    <a:lnTo>
                      <a:pt x="97837" y="228840"/>
                    </a:lnTo>
                    <a:cubicBezTo>
                      <a:pt x="71889" y="228840"/>
                      <a:pt x="47004" y="218532"/>
                      <a:pt x="28656" y="200184"/>
                    </a:cubicBezTo>
                    <a:cubicBezTo>
                      <a:pt x="10308" y="181836"/>
                      <a:pt x="0" y="156951"/>
                      <a:pt x="0" y="131003"/>
                    </a:cubicBezTo>
                    <a:lnTo>
                      <a:pt x="0" y="97837"/>
                    </a:lnTo>
                    <a:cubicBezTo>
                      <a:pt x="0" y="71889"/>
                      <a:pt x="10308" y="47004"/>
                      <a:pt x="28656" y="28656"/>
                    </a:cubicBezTo>
                    <a:cubicBezTo>
                      <a:pt x="47004" y="10308"/>
                      <a:pt x="71889" y="0"/>
                      <a:pt x="97837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57150"/>
                <a:ext cx="1098056" cy="171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35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Incumplimiento</a:t>
                </a: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4830491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670253" y="542438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789610" y="3487768"/>
            <a:ext cx="951786" cy="879295"/>
            <a:chOff x="0" y="0"/>
            <a:chExt cx="1269048" cy="11723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6023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553622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789610" y="4877860"/>
            <a:ext cx="951786" cy="879295"/>
            <a:chOff x="0" y="0"/>
            <a:chExt cx="1269048" cy="11723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65808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2" y="0"/>
                  </a:lnTo>
                  <a:lnTo>
                    <a:pt x="948572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868111" y="6138155"/>
            <a:ext cx="951786" cy="879295"/>
            <a:chOff x="0" y="0"/>
            <a:chExt cx="1269048" cy="11723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54667" y="0"/>
              <a:ext cx="948573" cy="1172393"/>
            </a:xfrm>
            <a:custGeom>
              <a:avLst/>
              <a:gdLst/>
              <a:ahLst/>
              <a:cxnLst/>
              <a:rect r="r" b="b" t="t" l="l"/>
              <a:pathLst>
                <a:path h="1172393" w="948573">
                  <a:moveTo>
                    <a:pt x="0" y="0"/>
                  </a:moveTo>
                  <a:lnTo>
                    <a:pt x="948573" y="0"/>
                  </a:lnTo>
                  <a:lnTo>
                    <a:pt x="948573" y="1172393"/>
                  </a:lnTo>
                  <a:lnTo>
                    <a:pt x="0" y="1172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0" y="565150"/>
              <a:ext cx="1269048" cy="386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6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  <a:r>
                <a:rPr lang="en-US" b="true" sz="204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%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28700" y="923925"/>
            <a:ext cx="1075178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Finanzas y Riesgo Creditício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i="true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Ajuste de Score de riesgo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DAGzsnQ03l0</dc:identifier>
  <dcterms:modified xsi:type="dcterms:W3CDTF">2011-08-01T06:04:30Z</dcterms:modified>
  <cp:revision>1</cp:revision>
  <dc:title>Semana 22.09</dc:title>
</cp:coreProperties>
</file>