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9"/>
  </p:notesMasterIdLst>
  <p:handoutMasterIdLst>
    <p:handoutMasterId r:id="rId20"/>
  </p:handoutMasterIdLst>
  <p:sldIdLst>
    <p:sldId id="271" r:id="rId5"/>
    <p:sldId id="3743" r:id="rId6"/>
    <p:sldId id="3810" r:id="rId7"/>
    <p:sldId id="3811" r:id="rId8"/>
    <p:sldId id="3847" r:id="rId9"/>
    <p:sldId id="3848" r:id="rId10"/>
    <p:sldId id="3849" r:id="rId11"/>
    <p:sldId id="3846" r:id="rId12"/>
    <p:sldId id="3845" r:id="rId13"/>
    <p:sldId id="3851" r:id="rId14"/>
    <p:sldId id="3852" r:id="rId15"/>
    <p:sldId id="3853" r:id="rId16"/>
    <p:sldId id="3816" r:id="rId17"/>
    <p:sldId id="3817" r:id="rId18"/>
  </p:sldIdLst>
  <p:sldSz cx="12436475" cy="6994525"/>
  <p:notesSz cx="6858000" cy="9144000"/>
  <p:custDataLst>
    <p:tags r:id="rId21"/>
  </p:custData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lkIn" id="{0F194CA5-335B-4DD0-9814-D3878D9551B5}">
          <p14:sldIdLst>
            <p14:sldId id="271"/>
            <p14:sldId id="3743"/>
          </p14:sldIdLst>
        </p14:section>
        <p14:section name="Intro" id="{2CC52222-EEFB-42B6-90E5-8E2490915D26}">
          <p14:sldIdLst>
            <p14:sldId id="3810"/>
            <p14:sldId id="3811"/>
            <p14:sldId id="3847"/>
            <p14:sldId id="3848"/>
            <p14:sldId id="3849"/>
            <p14:sldId id="3846"/>
            <p14:sldId id="3845"/>
            <p14:sldId id="3851"/>
            <p14:sldId id="3852"/>
            <p14:sldId id="3853"/>
            <p14:sldId id="3816"/>
            <p14:sldId id="3817"/>
          </p14:sldIdLst>
        </p14:section>
        <p14:section name="Resources" id="{70880312-720E-4407-89FB-6858A2EF484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/>
  <p:cmAuthor id="2" name="Nicolette Sharp (Prime 8)" initials="NS(8" lastIdx="4" clrIdx="1"/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  <p:cmAuthor id="4" name="JUAN MANUEL RAFAEL FABIAN" initials="JMRF" lastIdx="1" clrIdx="3">
    <p:extLst>
      <p:ext uri="{19B8F6BF-5375-455C-9EA6-DF929625EA0E}">
        <p15:presenceInfo xmlns:p15="http://schemas.microsoft.com/office/powerpoint/2012/main" userId="dcb976eb58754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78D7"/>
    <a:srgbClr val="2560E0"/>
    <a:srgbClr val="CB2E6D"/>
    <a:srgbClr val="854CC7"/>
    <a:srgbClr val="D83B01"/>
    <a:srgbClr val="00B294"/>
    <a:srgbClr val="505050"/>
    <a:srgbClr val="79797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F8D3D-2A27-CA42-AEB3-24D8745736AA}" v="67" dt="2024-08-25T23:51:35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6"/>
    <p:restoredTop sz="77668" autoAdjust="0"/>
  </p:normalViewPr>
  <p:slideViewPr>
    <p:cSldViewPr snapToGrid="0">
      <p:cViewPr varScale="1">
        <p:scale>
          <a:sx n="120" d="100"/>
          <a:sy n="120" d="100"/>
        </p:scale>
        <p:origin x="9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9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 Minuto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Por "orquestación" nos referimos a la capacidad de gestionar y coordinar múltiples contenedores para que trabajen juntos de manera eficiente. La orquestación incluye aspectos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Escalabilidad automática</a:t>
            </a:r>
            <a:r>
              <a:rPr lang="es-AR" dirty="0"/>
              <a:t>: Aumentar o reducir el número de contenedores en función de la demanda.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Distribución de carga</a:t>
            </a:r>
            <a:r>
              <a:rPr lang="es-AR" dirty="0"/>
              <a:t>: Repartir el tráfico entre varios contenedores para optimizar el rendimiento.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Gestión del ciclo de vida de los contenedores</a:t>
            </a:r>
            <a:r>
              <a:rPr lang="es-AR" dirty="0"/>
              <a:t>: Crear, eliminar, reiniciar o migrar contenedores de manera automatizada.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Supervisión y recuperación ante fallos</a:t>
            </a:r>
            <a:r>
              <a:rPr lang="es-AR" dirty="0"/>
              <a:t>: Detectar problemas en los contenedores y reiniciarlos o reemplazarlos automáticamente.</a:t>
            </a:r>
          </a:p>
          <a:p>
            <a:r>
              <a:rPr lang="es-AR" dirty="0"/>
              <a:t>En Azure, servicios como </a:t>
            </a:r>
            <a:r>
              <a:rPr lang="es-AR" b="1" dirty="0"/>
              <a:t>Azure </a:t>
            </a:r>
            <a:r>
              <a:rPr lang="es-AR" b="1" dirty="0" err="1"/>
              <a:t>Kubernetes</a:t>
            </a:r>
            <a:r>
              <a:rPr lang="es-AR" b="1" dirty="0"/>
              <a:t> </a:t>
            </a:r>
            <a:r>
              <a:rPr lang="es-AR" b="1" dirty="0" err="1"/>
              <a:t>Service</a:t>
            </a:r>
            <a:r>
              <a:rPr lang="es-AR" b="1" dirty="0"/>
              <a:t> (AKS)</a:t>
            </a:r>
            <a:r>
              <a:rPr lang="es-AR" dirty="0"/>
              <a:t> ofrecen orquestación avanzada utilizando </a:t>
            </a:r>
            <a:r>
              <a:rPr lang="es-AR" dirty="0" err="1"/>
              <a:t>Kubernetes</a:t>
            </a:r>
            <a:r>
              <a:rPr lang="es-AR" dirty="0"/>
              <a:t>. Otros servicios, como </a:t>
            </a:r>
            <a:r>
              <a:rPr lang="es-AR" b="1" dirty="0"/>
              <a:t>Azure Container Apps</a:t>
            </a:r>
            <a:r>
              <a:rPr lang="es-AR" dirty="0"/>
              <a:t>, proporcionan orquestación ligera, permitiendo escalar y gestionar microservicios sin la complejidad de </a:t>
            </a:r>
            <a:r>
              <a:rPr lang="es-AR" dirty="0" err="1"/>
              <a:t>Kubernetes</a:t>
            </a:r>
            <a:r>
              <a:rPr lang="es-AR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No es obligatorio usar </a:t>
            </a:r>
            <a:r>
              <a:rPr lang="es-AR" b="1" dirty="0"/>
              <a:t>Azure Container </a:t>
            </a:r>
            <a:r>
              <a:rPr lang="es-AR" b="1" dirty="0" err="1"/>
              <a:t>Registry</a:t>
            </a:r>
            <a:r>
              <a:rPr lang="es-AR" b="1" dirty="0"/>
              <a:t> (ACR)</a:t>
            </a:r>
            <a:r>
              <a:rPr lang="es-AR" dirty="0"/>
              <a:t> para desplegar contenedores en </a:t>
            </a:r>
            <a:r>
              <a:rPr lang="es-AR" b="1" dirty="0"/>
              <a:t>Azure Container </a:t>
            </a:r>
            <a:r>
              <a:rPr lang="es-AR" b="1" dirty="0" err="1"/>
              <a:t>Instances</a:t>
            </a:r>
            <a:r>
              <a:rPr lang="es-AR" b="1" dirty="0"/>
              <a:t> (ACI)</a:t>
            </a:r>
            <a:r>
              <a:rPr lang="es-AR" dirty="0"/>
              <a:t>. Puedes perfectamente usar </a:t>
            </a:r>
            <a:r>
              <a:rPr lang="es-AR" b="1" dirty="0"/>
              <a:t>Docker Hub</a:t>
            </a:r>
            <a:r>
              <a:rPr lang="es-AR" dirty="0"/>
              <a:t> o cualquier otro registro de contenedores público o privado.</a:t>
            </a:r>
          </a:p>
          <a:p>
            <a:r>
              <a:rPr lang="es-AR" b="1" dirty="0"/>
              <a:t>Opción 1: Usar ACR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ACR te ofrece una solución privada para almacenar imágenes Docker, con integración profunda en el ecosistema de Azure, incluyendo autenticación mediante </a:t>
            </a:r>
            <a:r>
              <a:rPr lang="es-AR" b="1" dirty="0"/>
              <a:t>Azure Active </a:t>
            </a:r>
            <a:r>
              <a:rPr lang="es-AR" b="1" dirty="0" err="1"/>
              <a:t>Directory</a:t>
            </a:r>
            <a:r>
              <a:rPr lang="es-AR" b="1" dirty="0"/>
              <a:t> (AAD)</a:t>
            </a:r>
            <a:r>
              <a:rPr lang="es-AR" dirty="0"/>
              <a:t>, control de acceso basado en roles (RBAC) y gestión centralizada de las imágenes.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Escalabilidad</a:t>
            </a:r>
            <a:r>
              <a:rPr lang="es-AR" dirty="0"/>
              <a:t> y características avanzadas como replicación geográfica.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Mayor </a:t>
            </a:r>
            <a:r>
              <a:rPr lang="es-AR" b="1" dirty="0"/>
              <a:t>seguridad</a:t>
            </a:r>
            <a:r>
              <a:rPr lang="es-AR" dirty="0"/>
              <a:t> al evitar exponer imágenes sensibles en registros públicos.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Desventajas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Costo</a:t>
            </a:r>
            <a:r>
              <a:rPr lang="es-AR" dirty="0"/>
              <a:t>: Al ser un servicio gestionado y privado, ACR implica costos adicionales, especialmente en los niveles </a:t>
            </a:r>
            <a:r>
              <a:rPr lang="es-AR" b="1" dirty="0"/>
              <a:t>Premium</a:t>
            </a:r>
            <a:r>
              <a:rPr lang="es-AR" dirty="0"/>
              <a:t> con características avanzadas.</a:t>
            </a:r>
          </a:p>
          <a:p>
            <a:r>
              <a:rPr lang="es-AR" b="1" dirty="0"/>
              <a:t>Opción 2: Usar Docker Hub o Registro Público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Facilidad de uso</a:t>
            </a:r>
            <a:r>
              <a:rPr lang="es-AR" dirty="0"/>
              <a:t>: Docker Hub es fácil de usar y está muy integrado en el ecosistema Docker. Si ya tienes imágenes almacenadas allí, es rápido y sencillo conectarlo a 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Gratuito</a:t>
            </a:r>
            <a:r>
              <a:rPr lang="es-AR" dirty="0"/>
              <a:t> para imágenes públicas.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Desventajas</a:t>
            </a:r>
            <a:r>
              <a:rPr lang="es-A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Limitaciones de seguridad</a:t>
            </a:r>
            <a:r>
              <a:rPr lang="es-AR" dirty="0"/>
              <a:t>: Las imágenes en Docker Hub público son visibles para cualquiera, lo cual puede ser un problema si manejas aplicaciones sensibles.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Autenticación</a:t>
            </a:r>
            <a:r>
              <a:rPr lang="es-AR" dirty="0"/>
              <a:t>: Si las imágenes están en un repositorio privado de Docker Hub, deberás configurar autenticación adicional para que ACI pueda acceder a ellas, lo cual puede complicar la gestión de credenciales en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/>
              <a:t>Límite de uso</a:t>
            </a:r>
            <a:r>
              <a:rPr lang="es-AR" dirty="0"/>
              <a:t>: Docker Hub impone limitaciones para el número de </a:t>
            </a:r>
            <a:r>
              <a:rPr lang="es-AR" dirty="0" err="1"/>
              <a:t>pulls</a:t>
            </a:r>
            <a:r>
              <a:rPr lang="es-AR" dirty="0"/>
              <a:t>, lo que podría afectar en proyectos de alto uso.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6CB2-3771-4ADD-A627-914030C613EC}" type="datetimeFigureOut">
              <a:rPr lang="es-AR" smtClean="0"/>
              <a:pPr/>
              <a:t>22/9/24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2056-5213-4551-87DF-DD83DCF69E6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099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84673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1203325"/>
            <a:ext cx="5895975" cy="3831241"/>
          </a:xfrm>
        </p:spPr>
        <p:txBody>
          <a:bodyPr anchor="ctr">
            <a:noAutofit/>
          </a:bodyPr>
          <a:lstStyle>
            <a:lvl1pPr algn="ctr">
              <a:defRPr sz="1800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67645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27307247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  <p:sldLayoutId id="2147483905" r:id="rId25"/>
    <p:sldLayoutId id="2147483906" r:id="rId26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pngall.com/flask-p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freepik.es/vector-premium/gente-haciendo-preguntas-ilustracion-estilo-plano_13851379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arielschwind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aderal.es/estrategias-de-marketing-y-transformacion-digital/7-consejos-para-lograr-la-eficiencia-en-tu-empresa/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www.flaticon.es/icono-gratis/resultados_552125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" y="-1"/>
            <a:ext cx="12434710" cy="6994525"/>
          </a:xfrm>
        </p:spPr>
      </p:pic>
      <p:sp>
        <p:nvSpPr>
          <p:cNvPr id="5" name="4 CuadroTexto"/>
          <p:cNvSpPr txBox="1"/>
          <p:nvPr/>
        </p:nvSpPr>
        <p:spPr>
          <a:xfrm>
            <a:off x="3346102" y="2713887"/>
            <a:ext cx="5978768" cy="157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64" b="1" dirty="0">
                <a:solidFill>
                  <a:schemeClr val="bg1"/>
                </a:solidFill>
                <a:latin typeface="Raleway" pitchFamily="2" charset="77"/>
              </a:rPr>
              <a:t>TP 08: </a:t>
            </a:r>
            <a:r>
              <a:rPr lang="es-AR" sz="3200" b="1" i="0" dirty="0">
                <a:solidFill>
                  <a:srgbClr val="F0F6FC"/>
                </a:solidFill>
                <a:effectLst/>
                <a:latin typeface="-apple-system"/>
              </a:rPr>
              <a:t>Implementación de Contenedores en Azure y Automatización con Azure CLI</a:t>
            </a:r>
            <a:endParaRPr lang="es-AR" sz="3264" b="1" dirty="0"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005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Azure Container </a:t>
            </a:r>
            <a:r>
              <a:rPr lang="es-AR" b="1" dirty="0" err="1"/>
              <a:t>Registry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9551812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es obligatorio usar Azure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(ACR) para desplegar contenedores en Azure. Es posible usar Docker Hub o cualquier otro registro de contenedores público o privado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726356"/>
            <a:ext cx="115633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accent6"/>
                </a:solidFill>
              </a:rPr>
              <a:t>Ventajas de usar ACR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accent6"/>
                </a:solidFill>
              </a:rPr>
              <a:t>ACR ofrece una solución privada para almacenar imágenes Docker, con integración profunda en el ecosistema de Azure, incluyendo autenticación mediante </a:t>
            </a:r>
            <a:r>
              <a:rPr lang="es-AR" sz="1600" b="1" dirty="0">
                <a:solidFill>
                  <a:schemeClr val="accent6"/>
                </a:solidFill>
              </a:rPr>
              <a:t>Azure Active </a:t>
            </a:r>
            <a:r>
              <a:rPr lang="es-AR" sz="1600" b="1" dirty="0" err="1">
                <a:solidFill>
                  <a:schemeClr val="accent6"/>
                </a:solidFill>
              </a:rPr>
              <a:t>Directory</a:t>
            </a:r>
            <a:r>
              <a:rPr lang="es-AR" sz="1600" b="1" dirty="0">
                <a:solidFill>
                  <a:schemeClr val="accent6"/>
                </a:solidFill>
              </a:rPr>
              <a:t> (AAD)</a:t>
            </a:r>
            <a:r>
              <a:rPr lang="es-AR" sz="1600" dirty="0">
                <a:solidFill>
                  <a:schemeClr val="accent6"/>
                </a:solidFill>
              </a:rPr>
              <a:t>, control de acceso basado en roles (RBAC) y gestión centralizada de las imágenes.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Escalabilidad</a:t>
            </a:r>
            <a:r>
              <a:rPr lang="es-AR" sz="1600" dirty="0">
                <a:solidFill>
                  <a:schemeClr val="accent6"/>
                </a:solidFill>
              </a:rPr>
              <a:t> y características avanzadas como replicación geográfica.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accent6"/>
                </a:solidFill>
              </a:rPr>
              <a:t>Mayor </a:t>
            </a:r>
            <a:r>
              <a:rPr lang="es-AR" sz="1600" b="1" dirty="0">
                <a:solidFill>
                  <a:schemeClr val="accent6"/>
                </a:solidFill>
              </a:rPr>
              <a:t>seguridad</a:t>
            </a:r>
            <a:r>
              <a:rPr lang="es-AR" sz="1600" dirty="0">
                <a:solidFill>
                  <a:schemeClr val="accent6"/>
                </a:solidFill>
              </a:rPr>
              <a:t> al evitar exponer imágenes sensibles en registros públicos.</a:t>
            </a:r>
          </a:p>
          <a:p>
            <a:r>
              <a:rPr lang="es-AR" sz="1600" b="1" dirty="0">
                <a:solidFill>
                  <a:schemeClr val="accent6"/>
                </a:solidFill>
              </a:rPr>
              <a:t>Desventajas de ACR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Costo</a:t>
            </a:r>
            <a:r>
              <a:rPr lang="es-AR" sz="1600" dirty="0">
                <a:solidFill>
                  <a:schemeClr val="accent6"/>
                </a:solidFill>
              </a:rPr>
              <a:t>: Al ser un servicio gestionado y privado, ACR implica costos adicionales, especialmente en los niveles </a:t>
            </a:r>
            <a:r>
              <a:rPr lang="es-AR" sz="1600" b="1" dirty="0">
                <a:solidFill>
                  <a:schemeClr val="accent6"/>
                </a:solidFill>
              </a:rPr>
              <a:t>Premium</a:t>
            </a:r>
            <a:r>
              <a:rPr lang="es-AR" sz="1600" dirty="0">
                <a:solidFill>
                  <a:schemeClr val="accent6"/>
                </a:solidFill>
              </a:rPr>
              <a:t> con características avanzadas.</a:t>
            </a:r>
          </a:p>
          <a:p>
            <a:endParaRPr lang="es-AR" sz="1600" b="1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Ventajas de </a:t>
            </a:r>
            <a:r>
              <a:rPr lang="es-AR" sz="1600" b="1" dirty="0" err="1">
                <a:solidFill>
                  <a:schemeClr val="accent6"/>
                </a:solidFill>
              </a:rPr>
              <a:t>DockerHub</a:t>
            </a:r>
            <a:r>
              <a:rPr lang="es-AR" sz="1600" b="1" dirty="0">
                <a:solidFill>
                  <a:schemeClr val="accent6"/>
                </a:solidFill>
              </a:rPr>
              <a:t> o similares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Facilidad de uso</a:t>
            </a:r>
            <a:r>
              <a:rPr lang="es-AR" sz="1600" dirty="0">
                <a:solidFill>
                  <a:schemeClr val="accent6"/>
                </a:solidFill>
              </a:rPr>
              <a:t>: Docker Hub es fácil de usar y está muy integrado en el ecosistema Docker. Si ya tienes imágenes almacenadas allí, es rápido y sencillo conectarlo a 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Gratuito</a:t>
            </a:r>
            <a:r>
              <a:rPr lang="es-AR" sz="1600" dirty="0">
                <a:solidFill>
                  <a:schemeClr val="accent6"/>
                </a:solidFill>
              </a:rPr>
              <a:t> para imágenes públicas.</a:t>
            </a:r>
          </a:p>
          <a:p>
            <a:r>
              <a:rPr lang="es-AR" sz="1600" b="1" dirty="0">
                <a:solidFill>
                  <a:schemeClr val="accent6"/>
                </a:solidFill>
              </a:rPr>
              <a:t>Desventajas de </a:t>
            </a:r>
            <a:r>
              <a:rPr lang="es-AR" sz="1600" b="1" dirty="0" err="1">
                <a:solidFill>
                  <a:schemeClr val="accent6"/>
                </a:solidFill>
              </a:rPr>
              <a:t>DockerHub</a:t>
            </a:r>
            <a:r>
              <a:rPr lang="es-AR" sz="1600" b="1" dirty="0">
                <a:solidFill>
                  <a:schemeClr val="accent6"/>
                </a:solidFill>
              </a:rPr>
              <a:t> o similares</a:t>
            </a:r>
            <a:r>
              <a:rPr lang="es-AR" sz="16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Limitaciones de seguridad</a:t>
            </a:r>
            <a:r>
              <a:rPr lang="es-AR" sz="1600" dirty="0">
                <a:solidFill>
                  <a:schemeClr val="accent6"/>
                </a:solidFill>
              </a:rPr>
              <a:t>: Las imágenes en Docker Hub público son visibles para cualquiera, lo cual puede ser un problema al manejar aplicaciones sensibles.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Autenticación</a:t>
            </a:r>
            <a:r>
              <a:rPr lang="es-AR" sz="1600" dirty="0">
                <a:solidFill>
                  <a:schemeClr val="accent6"/>
                </a:solidFill>
              </a:rPr>
              <a:t>: Si las imágenes están en un repositorio privado de Docker Hub, se debe configurar autenticación adicional para que Azure pueda acceder a ellas, lo cual puede complicar la gestión de credenciales en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Límite de uso</a:t>
            </a:r>
            <a:r>
              <a:rPr lang="es-AR" sz="1600" dirty="0">
                <a:solidFill>
                  <a:schemeClr val="accent6"/>
                </a:solidFill>
              </a:rPr>
              <a:t>: Docker Hub impone limitaciones para el número de </a:t>
            </a:r>
            <a:r>
              <a:rPr lang="es-AR" sz="1600" dirty="0" err="1">
                <a:solidFill>
                  <a:schemeClr val="accent6"/>
                </a:solidFill>
              </a:rPr>
              <a:t>pulls</a:t>
            </a:r>
            <a:r>
              <a:rPr lang="es-AR" sz="1600" dirty="0">
                <a:solidFill>
                  <a:schemeClr val="accent6"/>
                </a:solidFill>
              </a:rPr>
              <a:t>, lo que podría afectar en proyectos de alto uso.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AAF402-7C22-6AE9-A9AB-9F65E305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389" y="227014"/>
            <a:ext cx="2001384" cy="11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Azure </a:t>
            </a:r>
            <a:r>
              <a:rPr lang="es-AR" b="1" dirty="0" err="1"/>
              <a:t>Command</a:t>
            </a:r>
            <a:r>
              <a:rPr lang="es-AR" b="1" dirty="0"/>
              <a:t> Line Interface (Azure CLI)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0222871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interfaz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línea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comandos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unificada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permite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interactuar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servicios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Azure.</a:t>
            </a: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726356"/>
            <a:ext cx="115633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Cross-</a:t>
            </a:r>
            <a:r>
              <a:rPr lang="es-AR" sz="1600" b="1" dirty="0" err="1">
                <a:solidFill>
                  <a:schemeClr val="accent6"/>
                </a:solidFill>
              </a:rPr>
              <a:t>Platform</a:t>
            </a:r>
            <a:r>
              <a:rPr lang="es-AR" sz="1600" b="1" dirty="0">
                <a:solidFill>
                  <a:schemeClr val="accent6"/>
                </a:solidFill>
              </a:rPr>
              <a:t>: </a:t>
            </a:r>
            <a:r>
              <a:rPr lang="es-AR" sz="1600" dirty="0">
                <a:solidFill>
                  <a:schemeClr val="accent6"/>
                </a:solidFill>
              </a:rPr>
              <a:t>Funciona en Windows, macOS y Linux.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Azure Cloud Shell: </a:t>
            </a:r>
            <a:r>
              <a:rPr lang="es-AR" sz="1600" dirty="0">
                <a:solidFill>
                  <a:schemeClr val="accent6"/>
                </a:solidFill>
              </a:rPr>
              <a:t>Disponible directamente en el Portal de Azure. No requiere instalación y proporciona acceso inmediato a Azure CLI con credenciales ya configuradas.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Docker</a:t>
            </a:r>
            <a:r>
              <a:rPr lang="es-AR" sz="1600" dirty="0">
                <a:solidFill>
                  <a:schemeClr val="accent6"/>
                </a:solidFill>
              </a:rPr>
              <a:t>: Azure CLI se puede ejecutar como un contenedor de Docker.</a:t>
            </a:r>
          </a:p>
          <a:p>
            <a:r>
              <a:rPr lang="es-AR" sz="1600" dirty="0">
                <a:solidFill>
                  <a:schemeClr val="accent6"/>
                </a:solidFill>
              </a:rPr>
              <a:t>			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mcr.microsoft.com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azure-cli</a:t>
            </a:r>
            <a:endParaRPr lang="es-AR" sz="16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Integración</a:t>
            </a:r>
            <a:r>
              <a:rPr lang="es-AR" sz="1600" dirty="0">
                <a:solidFill>
                  <a:schemeClr val="accent6"/>
                </a:solidFill>
              </a:rPr>
              <a:t>: Se integra fácilmente en scripts, pipelines y herramientas DevOps.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Comandos Más Comunes de Azure CLI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plan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MyAppServicePlan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sku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is-linux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plan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MyAppServicePlan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--plan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MyAppServicePlan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"node|14-lts"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MyAppService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resource-group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MyResourceGroup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AR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s-A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600" dirty="0">
              <a:solidFill>
                <a:schemeClr val="accent6"/>
              </a:solidFill>
            </a:endParaRPr>
          </a:p>
          <a:p>
            <a:endParaRPr lang="es-AR" sz="1600" dirty="0">
              <a:solidFill>
                <a:schemeClr val="accent6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B1C100-069B-180E-F961-E7CBA522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09" y="153565"/>
            <a:ext cx="1095148" cy="11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Variables en Pipelines de 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ermiten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parametrizar y reutilizar información a lo largo de un pipeline, lo que facilita la configuración de entornos como QA,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Staging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Producción sin cambiar el código fuente.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726356"/>
            <a:ext cx="115633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accent6"/>
                </a:solidFill>
              </a:rPr>
              <a:t>Tipos de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Definidas en YAML: </a:t>
            </a:r>
            <a:r>
              <a:rPr lang="es-AR" sz="1600" dirty="0">
                <a:solidFill>
                  <a:schemeClr val="accent6"/>
                </a:solidFill>
              </a:rPr>
              <a:t>Se especifican directamente en el archivo YAML del pipeline.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Definidas en el UI del Pipeline:</a:t>
            </a:r>
            <a:r>
              <a:rPr lang="es-AR" sz="1600" dirty="0">
                <a:solidFill>
                  <a:schemeClr val="accent6"/>
                </a:solidFill>
              </a:rPr>
              <a:t> Se configuran a través de la interfaz gráfica de Azure DevOps.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6"/>
                </a:solidFill>
              </a:rPr>
              <a:t>Variables de Entorno: </a:t>
            </a:r>
            <a:r>
              <a:rPr lang="es-AR" sz="1600" dirty="0">
                <a:solidFill>
                  <a:schemeClr val="accent6"/>
                </a:solidFill>
              </a:rPr>
              <a:t>También conocidas como </a:t>
            </a:r>
            <a:r>
              <a:rPr lang="es-AR" sz="1600" dirty="0" err="1">
                <a:solidFill>
                  <a:schemeClr val="accent6"/>
                </a:solidFill>
              </a:rPr>
              <a:t>Environment</a:t>
            </a:r>
            <a:r>
              <a:rPr lang="es-AR" sz="1600" dirty="0">
                <a:solidFill>
                  <a:schemeClr val="accent6"/>
                </a:solidFill>
              </a:rPr>
              <a:t> Variables, se pueden usar en scripts dentro de los pasos del pipeline.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Ejemplo en YAML:</a:t>
            </a:r>
          </a:p>
          <a:p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-api: "https://</a:t>
            </a:r>
            <a:r>
              <a:rPr lang="es-AR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myapi-qa.com</a:t>
            </a:r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s-A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"QA"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Definición de Secretos:</a:t>
            </a:r>
          </a:p>
          <a:p>
            <a:r>
              <a:rPr lang="es-AR" sz="1600" dirty="0">
                <a:solidFill>
                  <a:schemeClr val="accent6"/>
                </a:solidFill>
              </a:rPr>
              <a:t>Los secretos son credenciales sensibles, como claves API, cadenas de conexión, y contraseñas, que no deben estar visibles en el código o en los logs del pipeline.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b="1" dirty="0">
                <a:solidFill>
                  <a:schemeClr val="accent6"/>
                </a:solidFill>
              </a:rPr>
              <a:t>Variables Protegidas:</a:t>
            </a:r>
            <a:br>
              <a:rPr lang="es-AR" sz="1600" b="1" dirty="0">
                <a:solidFill>
                  <a:schemeClr val="accent6"/>
                </a:solidFill>
              </a:rPr>
            </a:br>
            <a:r>
              <a:rPr lang="es-AR" sz="1600" dirty="0">
                <a:solidFill>
                  <a:schemeClr val="accent6"/>
                </a:solidFill>
              </a:rPr>
              <a:t>Se pueden definir variables como protegidas en Azure DevOps para evitar que sean expuestas en los logs. Se marcan como secretas, lo que las oculta del acceso público.</a:t>
            </a:r>
          </a:p>
          <a:p>
            <a:endParaRPr lang="es-AR" sz="1600" dirty="0">
              <a:solidFill>
                <a:schemeClr val="accent6"/>
              </a:solidFill>
            </a:endParaRPr>
          </a:p>
          <a:p>
            <a:r>
              <a:rPr lang="es-AR" sz="1600" dirty="0">
                <a:solidFill>
                  <a:schemeClr val="accent6"/>
                </a:solidFill>
              </a:rPr>
              <a:t>Azure DevOps permite gestionar secretos como variables protegidas o integrando servicios de secretos como </a:t>
            </a:r>
            <a:r>
              <a:rPr lang="es-AR" sz="1600" b="1" dirty="0">
                <a:solidFill>
                  <a:schemeClr val="accent6"/>
                </a:solidFill>
              </a:rPr>
              <a:t>Azure Key </a:t>
            </a:r>
            <a:r>
              <a:rPr lang="es-AR" sz="1600" b="1" dirty="0" err="1">
                <a:solidFill>
                  <a:schemeClr val="accent6"/>
                </a:solidFill>
              </a:rPr>
              <a:t>Vault</a:t>
            </a:r>
            <a:r>
              <a:rPr lang="es-AR" sz="16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17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227014"/>
            <a:ext cx="11802421" cy="754061"/>
          </a:xfrm>
        </p:spPr>
        <p:txBody>
          <a:bodyPr/>
          <a:lstStyle/>
          <a:p>
            <a:r>
              <a:rPr lang="es-AR" dirty="0"/>
              <a:t>Presentación del TP</a:t>
            </a:r>
            <a:endParaRPr lang="en-US" dirty="0">
              <a:solidFill>
                <a:srgbClr val="2C65E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380FFF8-722E-A863-F0A5-558D5BC36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87248" y="1661287"/>
            <a:ext cx="3097871" cy="2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227014"/>
            <a:ext cx="11802421" cy="754061"/>
          </a:xfrm>
        </p:spPr>
        <p:txBody>
          <a:bodyPr/>
          <a:lstStyle/>
          <a:p>
            <a:r>
              <a:rPr lang="es-AR" dirty="0"/>
              <a:t>Espacio para preguntas, dudas y consultas</a:t>
            </a:r>
            <a:endParaRPr lang="en-US" dirty="0">
              <a:solidFill>
                <a:srgbClr val="2C65E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380FFF8-722E-A863-F0A5-558D5BC36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3836785" y="1910896"/>
            <a:ext cx="4762904" cy="31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7F0D34-EFFF-4AB0-B1A5-04DB58CD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54" y="1072896"/>
            <a:ext cx="6723121" cy="57721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EAAE75D-7DB6-4E10-B7C2-4D5949878FA1}"/>
              </a:ext>
            </a:extLst>
          </p:cNvPr>
          <p:cNvSpPr txBox="1">
            <a:spLocks/>
          </p:cNvSpPr>
          <p:nvPr/>
        </p:nvSpPr>
        <p:spPr>
          <a:xfrm>
            <a:off x="1732153" y="4584192"/>
            <a:ext cx="5943600" cy="196105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Ing. Ariel </a:t>
            </a:r>
            <a:r>
              <a:rPr lang="en-US" sz="2800" b="1" dirty="0" err="1"/>
              <a:t>Schwindt</a:t>
            </a:r>
            <a:endParaRPr lang="en-US" sz="2800" b="1" dirty="0"/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https://www.linkedin.com/in/arielschwindt/</a:t>
            </a:r>
            <a:b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2800" b="1" dirty="0"/>
            </a:b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DevOps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Expert</a:t>
            </a: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Azure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Developer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Certified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Azure AI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7BFD31-7A58-54D4-AA0A-3FEDE83D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" y="4475193"/>
            <a:ext cx="1052279" cy="10350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B3483DB-76E5-9C81-535B-0C6C423AF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5" y="5510222"/>
            <a:ext cx="1051458" cy="103502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16" y="1214479"/>
            <a:ext cx="9590081" cy="1828800"/>
          </a:xfrm>
        </p:spPr>
        <p:txBody>
          <a:bodyPr/>
          <a:lstStyle/>
          <a:p>
            <a:r>
              <a:rPr lang="es-AR" dirty="0"/>
              <a:t>Implementación de Contenedores en Azure y Automatización con Azure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Objetivo de la Sesión</a:t>
            </a:r>
            <a:endParaRPr lang="en-US" dirty="0">
              <a:solidFill>
                <a:srgbClr val="2C65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5"/>
            <a:ext cx="11442071" cy="54416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Entender los diferentes servicios de contenedores que ofrece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Azure:Azure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(ACI), Azure App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 Azure Container Apps.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Configurar y gestionar un Azure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(ACR) para almacenar y gestionar imágenes Docker.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Automatizar el despliegue de contenedores utilizando Azure CLI dentro de pipelines de Azure DevOps.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Implementar la gestión de variables y secretos en Azure DevOps.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un pipeline completo de CI/CD que incluya la creación, almacenamiento y despliegue de imágenes Docker en Azure.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AB4B1E4-ACC7-113A-534F-D5AA9F02CFF7}"/>
              </a:ext>
            </a:extLst>
          </p:cNvPr>
          <p:cNvGrpSpPr/>
          <p:nvPr/>
        </p:nvGrpSpPr>
        <p:grpSpPr>
          <a:xfrm>
            <a:off x="228981" y="3439181"/>
            <a:ext cx="555298" cy="555298"/>
            <a:chOff x="167479" y="1848020"/>
            <a:chExt cx="555298" cy="5552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67479" y="1848020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Graphic 25" descr="Icono de Resultados">
              <a:extLst>
                <a:ext uri="{FF2B5EF4-FFF2-40B4-BE49-F238E27FC236}">
                  <a16:creationId xmlns:a16="http://schemas.microsoft.com/office/drawing/2014/main" id="{F45F61C2-0DBB-978B-E41A-359C1B3BCE9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>
            <a:xfrm>
              <a:off x="296953" y="1971462"/>
              <a:ext cx="290276" cy="290276"/>
            </a:xfrm>
            <a:prstGeom prst="rect">
              <a:avLst/>
            </a:prstGeom>
          </p:spPr>
        </p:pic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4DBB1B5-01F5-4F72-64C8-516A2B7B7E57}"/>
              </a:ext>
            </a:extLst>
          </p:cNvPr>
          <p:cNvSpPr txBox="1"/>
          <p:nvPr/>
        </p:nvSpPr>
        <p:spPr>
          <a:xfrm>
            <a:off x="845233" y="3415797"/>
            <a:ext cx="638712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Resultados Esperados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9ADA1BEB-7AB9-A07A-E33E-E9D2A4C28C38}"/>
              </a:ext>
            </a:extLst>
          </p:cNvPr>
          <p:cNvSpPr txBox="1"/>
          <p:nvPr/>
        </p:nvSpPr>
        <p:spPr>
          <a:xfrm>
            <a:off x="845781" y="3863070"/>
            <a:ext cx="6699087" cy="28961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rgbClr val="595959"/>
                </a:solidFill>
              </a:defRPr>
            </a:lvl1pPr>
          </a:lstStyle>
          <a:p>
            <a:r>
              <a:rPr lang="es-AR" dirty="0"/>
              <a:t>Al final de la sesión, los participantes deben ser capaces de:</a:t>
            </a:r>
            <a:br>
              <a:rPr lang="es-AR" dirty="0"/>
            </a:br>
            <a:endParaRPr lang="es-A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Seleccionar el servicio de contenedores más adecuado</a:t>
            </a:r>
            <a:r>
              <a:rPr lang="es-AR" dirty="0"/>
              <a:t> para diferentes escenarios de despliegue en la nube.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Configurar y utilizar Azure Container </a:t>
            </a:r>
            <a:r>
              <a:rPr lang="es-AR" b="1" dirty="0" err="1"/>
              <a:t>Registry</a:t>
            </a:r>
            <a:r>
              <a:rPr lang="es-AR" b="1" dirty="0"/>
              <a:t> (ACR)</a:t>
            </a:r>
            <a:r>
              <a:rPr lang="es-AR" dirty="0"/>
              <a:t> para almacenar imágenes Docker de manera segura.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Automatizar la creación y gestión de recursos en Azure</a:t>
            </a:r>
            <a:r>
              <a:rPr lang="es-AR" dirty="0"/>
              <a:t> mediante scripts y comandos de Azure CLI.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Utilizar variables y secretos</a:t>
            </a:r>
            <a:r>
              <a:rPr lang="es-AR" dirty="0"/>
              <a:t> de manera eficiente y segura en los pipelines de Azure DevOps.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Desarrollar y ejecutar un pipeline CI/CD completo</a:t>
            </a:r>
            <a:r>
              <a:rPr lang="es-AR" dirty="0"/>
              <a:t> que incluya la construcción y despliegue de contenedores en Azure.</a:t>
            </a:r>
          </a:p>
        </p:txBody>
      </p:sp>
      <p:pic>
        <p:nvPicPr>
          <p:cNvPr id="27" name="Graphic 25" descr="Una persona progresando y siendo mas eficiente">
            <a:extLst>
              <a:ext uri="{FF2B5EF4-FFF2-40B4-BE49-F238E27FC236}">
                <a16:creationId xmlns:a16="http://schemas.microsoft.com/office/drawing/2014/main" id="{975A696A-357B-CDC2-EC30-B52A59713E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7544868" y="3794379"/>
            <a:ext cx="4455706" cy="22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Servicios de Contenedores en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ofrece múltiples servicios para desplegar contenedores, cada uno con sus propias ventajas y casos de uso.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2353699"/>
            <a:ext cx="11563350" cy="166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Container </a:t>
            </a:r>
            <a:r>
              <a:rPr lang="es-AR" sz="1400" b="1" dirty="0" err="1">
                <a:solidFill>
                  <a:schemeClr val="accent6"/>
                </a:solidFill>
              </a:rPr>
              <a:t>Instances</a:t>
            </a:r>
            <a:r>
              <a:rPr lang="es-AR" sz="1400" b="1" dirty="0">
                <a:solidFill>
                  <a:schemeClr val="accent6"/>
                </a:solidFill>
              </a:rPr>
              <a:t> (ACI): </a:t>
            </a:r>
            <a:r>
              <a:rPr lang="es-AR" sz="1400" dirty="0">
                <a:solidFill>
                  <a:schemeClr val="accent6"/>
                </a:solidFill>
              </a:rPr>
              <a:t>Servicio para ejecutar contenedores sin gestionar infraestructura.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App </a:t>
            </a:r>
            <a:r>
              <a:rPr lang="es-AR" sz="1400" b="1" dirty="0" err="1">
                <a:solidFill>
                  <a:schemeClr val="accent6"/>
                </a:solidFill>
              </a:rPr>
              <a:t>Services</a:t>
            </a:r>
            <a:r>
              <a:rPr lang="es-AR" sz="1400" b="1" dirty="0">
                <a:solidFill>
                  <a:schemeClr val="accent6"/>
                </a:solidFill>
              </a:rPr>
              <a:t> con Soporte para Contenedores: </a:t>
            </a:r>
            <a:r>
              <a:rPr lang="es-AR" sz="1400" dirty="0">
                <a:solidFill>
                  <a:schemeClr val="accent6"/>
                </a:solidFill>
              </a:rPr>
              <a:t>Plataforma gestionada para aplicaciones web que soporta contenedores Docker.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</a:t>
            </a:r>
            <a:r>
              <a:rPr lang="es-AR" sz="1400" b="1" dirty="0" err="1">
                <a:solidFill>
                  <a:schemeClr val="accent6"/>
                </a:solidFill>
              </a:rPr>
              <a:t>Kubernetes</a:t>
            </a:r>
            <a:r>
              <a:rPr lang="es-AR" sz="1400" b="1" dirty="0">
                <a:solidFill>
                  <a:schemeClr val="accent6"/>
                </a:solidFill>
              </a:rPr>
              <a:t> </a:t>
            </a:r>
            <a:r>
              <a:rPr lang="es-AR" sz="1400" b="1" dirty="0" err="1">
                <a:solidFill>
                  <a:schemeClr val="accent6"/>
                </a:solidFill>
              </a:rPr>
              <a:t>Service</a:t>
            </a:r>
            <a:r>
              <a:rPr lang="es-AR" sz="1400" b="1" dirty="0">
                <a:solidFill>
                  <a:schemeClr val="accent6"/>
                </a:solidFill>
              </a:rPr>
              <a:t> (AKS): </a:t>
            </a:r>
            <a:r>
              <a:rPr lang="es-AR" sz="1400" dirty="0">
                <a:solidFill>
                  <a:schemeClr val="accent6"/>
                </a:solidFill>
              </a:rPr>
              <a:t>Servicio gestionado de </a:t>
            </a:r>
            <a:r>
              <a:rPr lang="es-AR" sz="1400" dirty="0" err="1">
                <a:solidFill>
                  <a:schemeClr val="accent6"/>
                </a:solidFill>
              </a:rPr>
              <a:t>Kubernetes</a:t>
            </a:r>
            <a:r>
              <a:rPr lang="es-AR" sz="1400" dirty="0">
                <a:solidFill>
                  <a:schemeClr val="accent6"/>
                </a:solidFill>
              </a:rPr>
              <a:t> para orquestación de contenedores a gran escala.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accent6"/>
                </a:solidFill>
              </a:rPr>
              <a:t>Azure Container Apps: </a:t>
            </a:r>
            <a:r>
              <a:rPr lang="es-AR" sz="1400" dirty="0">
                <a:solidFill>
                  <a:schemeClr val="accent6"/>
                </a:solidFill>
              </a:rPr>
              <a:t>Servicio para desplegar aplicaciones basadas en contenedores con escalabilidad basada en eventos. Es una opción intermedia entre ACI y AKS, ofreciendo orquestación ligera sin la complejidad de gestionar un clúster completo.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20EAE09-99E0-1806-A8EE-8EA2D5FD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95892"/>
              </p:ext>
            </p:extLst>
          </p:nvPr>
        </p:nvGraphicFramePr>
        <p:xfrm>
          <a:off x="681400" y="4259047"/>
          <a:ext cx="11070500" cy="231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625">
                  <a:extLst>
                    <a:ext uri="{9D8B030D-6E8A-4147-A177-3AD203B41FA5}">
                      <a16:colId xmlns:a16="http://schemas.microsoft.com/office/drawing/2014/main" val="4183600828"/>
                    </a:ext>
                  </a:extLst>
                </a:gridCol>
                <a:gridCol w="2767625">
                  <a:extLst>
                    <a:ext uri="{9D8B030D-6E8A-4147-A177-3AD203B41FA5}">
                      <a16:colId xmlns:a16="http://schemas.microsoft.com/office/drawing/2014/main" val="562329226"/>
                    </a:ext>
                  </a:extLst>
                </a:gridCol>
                <a:gridCol w="2767625">
                  <a:extLst>
                    <a:ext uri="{9D8B030D-6E8A-4147-A177-3AD203B41FA5}">
                      <a16:colId xmlns:a16="http://schemas.microsoft.com/office/drawing/2014/main" val="4216609737"/>
                    </a:ext>
                  </a:extLst>
                </a:gridCol>
                <a:gridCol w="2767625">
                  <a:extLst>
                    <a:ext uri="{9D8B030D-6E8A-4147-A177-3AD203B41FA5}">
                      <a16:colId xmlns:a16="http://schemas.microsoft.com/office/drawing/2014/main" val="3534319347"/>
                    </a:ext>
                  </a:extLst>
                </a:gridCol>
              </a:tblGrid>
              <a:tr h="434114">
                <a:tc>
                  <a:txBody>
                    <a:bodyPr/>
                    <a:lstStyle/>
                    <a:p>
                      <a:r>
                        <a:rPr lang="es-AR" sz="1400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Azure Container </a:t>
                      </a:r>
                      <a:r>
                        <a:rPr lang="es-AR" sz="1400" dirty="0" err="1"/>
                        <a:t>Instances</a:t>
                      </a:r>
                      <a:r>
                        <a:rPr lang="es-AR" sz="1400" dirty="0"/>
                        <a:t> (ACI)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Azure App </a:t>
                      </a:r>
                      <a:r>
                        <a:rPr lang="es-AR" sz="1400" dirty="0" err="1"/>
                        <a:t>Services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Azure Container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84050"/>
                  </a:ext>
                </a:extLst>
              </a:tr>
              <a:tr h="377807">
                <a:tc>
                  <a:txBody>
                    <a:bodyPr/>
                    <a:lstStyle/>
                    <a:p>
                      <a:r>
                        <a:rPr lang="es-AR" sz="1400" dirty="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Automática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Automática basada en eventos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4503"/>
                  </a:ext>
                </a:extLst>
              </a:tr>
              <a:tr h="434114">
                <a:tc>
                  <a:txBody>
                    <a:bodyPr/>
                    <a:lstStyle/>
                    <a:p>
                      <a:r>
                        <a:rPr lang="es-AR" sz="1400" dirty="0"/>
                        <a:t>Orquestación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Sí (microservicios y </a:t>
                      </a:r>
                      <a:r>
                        <a:rPr lang="es-AR" sz="1400" dirty="0" err="1"/>
                        <a:t>Dapr</a:t>
                      </a:r>
                      <a:r>
                        <a:rPr lang="es-AR" sz="1400" dirty="0"/>
                        <a:t> integrado)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418016"/>
                  </a:ext>
                </a:extLst>
              </a:tr>
              <a:tr h="434114">
                <a:tc>
                  <a:txBody>
                    <a:bodyPr/>
                    <a:lstStyle/>
                    <a:p>
                      <a:r>
                        <a:rPr lang="es-AR" sz="1400" b="0" dirty="0"/>
                        <a:t>Ideal Para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Tareas puntuales, </a:t>
                      </a:r>
                      <a:r>
                        <a:rPr lang="es-AR" sz="1400" dirty="0" err="1"/>
                        <a:t>batch</a:t>
                      </a:r>
                      <a:r>
                        <a:rPr lang="es-AR" sz="1400" dirty="0"/>
                        <a:t> </a:t>
                      </a:r>
                      <a:r>
                        <a:rPr lang="es-AR" sz="1400" dirty="0" err="1"/>
                        <a:t>jobs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Aplicaciones web y </a:t>
                      </a:r>
                      <a:r>
                        <a:rPr lang="es-AR" sz="1400" dirty="0" err="1"/>
                        <a:t>APIs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Aplicaciones basadas en eventos y microservicios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86340"/>
                  </a:ext>
                </a:extLst>
              </a:tr>
              <a:tr h="377807">
                <a:tc>
                  <a:txBody>
                    <a:bodyPr/>
                    <a:lstStyle/>
                    <a:p>
                      <a:r>
                        <a:rPr lang="es-AR" sz="1400" b="0" dirty="0"/>
                        <a:t>Integración con </a:t>
                      </a:r>
                      <a:r>
                        <a:rPr lang="es-AR" sz="1400" b="0" dirty="0" err="1"/>
                        <a:t>Kubernetes</a:t>
                      </a:r>
                      <a:endParaRPr lang="es-A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Limitada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08654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774793B-F0A4-22CA-A654-B47DADC0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10" y="1324799"/>
            <a:ext cx="6139103" cy="10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Container </a:t>
            </a:r>
            <a:r>
              <a:rPr lang="es-AR" dirty="0" err="1"/>
              <a:t>Instances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Despliegue Rápido y Sencillo de Contenedores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489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Ejecución sin gestionar infraestructura: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Container </a:t>
            </a:r>
            <a:r>
              <a:rPr lang="es-AR" dirty="0" err="1">
                <a:solidFill>
                  <a:schemeClr val="accent6"/>
                </a:solidFill>
              </a:rPr>
              <a:t>Instances</a:t>
            </a:r>
            <a:r>
              <a:rPr lang="es-AR" dirty="0">
                <a:solidFill>
                  <a:schemeClr val="accent6"/>
                </a:solidFill>
              </a:rPr>
              <a:t> (ACI) permite ejecutar contenedores de manera rápida y sin necesidad de gestionar servidores o clústeres. Ideal para cargas de trabajo temporales o de corta duración</a:t>
            </a:r>
            <a:r>
              <a:rPr lang="es-AR" b="1" dirty="0">
                <a:solidFill>
                  <a:schemeClr val="accent6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Facturación por segundo: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Paga solo por el tiempo en que los contenedores están en ejecución, lo que lo convierte en una opción económica para tareas puntuales o por lotes.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Escenarios ideales para ACI: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Procesamiento de datos o trabajos por lotes.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Despliegues temporales para pruebas y desarrollo.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accent6"/>
                </a:solidFill>
              </a:rPr>
              <a:t>Backend</a:t>
            </a:r>
            <a:r>
              <a:rPr lang="es-AR" dirty="0">
                <a:solidFill>
                  <a:schemeClr val="accent6"/>
                </a:solidFill>
              </a:rPr>
              <a:t> de aplicaciones o microservicios pequeños.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Integración con otros servicios de Azure: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ACI puede integrarse con Azure Virtual Network (</a:t>
            </a:r>
            <a:r>
              <a:rPr lang="es-AR" dirty="0" err="1">
                <a:solidFill>
                  <a:schemeClr val="accent6"/>
                </a:solidFill>
              </a:rPr>
              <a:t>VNet</a:t>
            </a:r>
            <a:r>
              <a:rPr lang="es-AR" dirty="0">
                <a:solidFill>
                  <a:schemeClr val="accent6"/>
                </a:solidFill>
              </a:rPr>
              <a:t>), Azure Monitor para monitoreo, y Azure Container </a:t>
            </a:r>
            <a:r>
              <a:rPr lang="es-AR" dirty="0" err="1">
                <a:solidFill>
                  <a:schemeClr val="accent6"/>
                </a:solidFill>
              </a:rPr>
              <a:t>Registry</a:t>
            </a:r>
            <a:r>
              <a:rPr lang="es-AR" dirty="0">
                <a:solidFill>
                  <a:schemeClr val="accent6"/>
                </a:solidFill>
              </a:rPr>
              <a:t> (ACR) para obtener imágenes de contenedores.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Limitaciones: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No es ideal para escenarios de producción a gran escala ni para aplicaciones con requisitos complejos de orquestación, ya que ACI no ofrece un sistema de orquestación como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F9E98B-9F60-5AAC-79B3-52E36700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953" y="169884"/>
            <a:ext cx="1713820" cy="1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App </a:t>
            </a:r>
            <a:r>
              <a:rPr lang="es-AR" dirty="0" err="1"/>
              <a:t>Services</a:t>
            </a:r>
            <a:r>
              <a:rPr lang="es-AR" dirty="0"/>
              <a:t> con Soporte para Contenedores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Plataforma Gestionada para Aplicaciones Web y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Contenedores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376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Plataforma gestionada para aplicaciones web: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 permite desplegar aplicaciones web y </a:t>
            </a:r>
            <a:r>
              <a:rPr lang="es-AR" dirty="0" err="1">
                <a:solidFill>
                  <a:schemeClr val="accent6"/>
                </a:solidFill>
              </a:rPr>
              <a:t>APIs</a:t>
            </a:r>
            <a:r>
              <a:rPr lang="es-AR" dirty="0">
                <a:solidFill>
                  <a:schemeClr val="accent6"/>
                </a:solidFill>
              </a:rPr>
              <a:t> directamente desde imágenes de contenedores Docker. No necesitas preocuparte por la infraestructura subyacente, ya que Azure gestiona servidores, escalabilidad, y seguridad.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Escalabilidad automática y alta disponibilidad: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 puede escalar automáticamente en función de la demanda. Además, ofrece alta disponibilidad garantizada mediante acuerdos de nivel de servicio (SLA).</a:t>
            </a:r>
            <a:endParaRPr lang="es-AR" b="1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Escenarios ideales para App </a:t>
            </a:r>
            <a:r>
              <a:rPr lang="es-AR" b="1" dirty="0" err="1">
                <a:solidFill>
                  <a:schemeClr val="accent6"/>
                </a:solidFill>
              </a:rPr>
              <a:t>Services</a:t>
            </a:r>
            <a:r>
              <a:rPr lang="es-AR" b="1" dirty="0">
                <a:solidFill>
                  <a:schemeClr val="accent6"/>
                </a:solidFill>
              </a:rPr>
              <a:t>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web y </a:t>
            </a:r>
            <a:r>
              <a:rPr lang="es-AR" dirty="0" err="1">
                <a:solidFill>
                  <a:schemeClr val="accent6"/>
                </a:solidFill>
              </a:rPr>
              <a:t>APIs</a:t>
            </a:r>
            <a:r>
              <a:rPr lang="es-AR" dirty="0">
                <a:solidFill>
                  <a:schemeClr val="accent6"/>
                </a:solidFill>
              </a:rPr>
              <a:t> con cargas moderadas o críticas.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Migración de aplicaciones tradicionales a contenedores.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que necesitan integración con servicios de Azure como bases de datos y monitorización</a:t>
            </a:r>
            <a:r>
              <a:rPr lang="es-AR" b="1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1BD0CD-7A74-EA41-E002-D36475C0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838" y="227014"/>
            <a:ext cx="1207634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</a:t>
            </a:r>
            <a:r>
              <a:rPr lang="es-AR" dirty="0" err="1"/>
              <a:t>Kubernetes</a:t>
            </a:r>
            <a:r>
              <a:rPr lang="es-AR" dirty="0"/>
              <a:t> </a:t>
            </a:r>
            <a:r>
              <a:rPr lang="es-AR" dirty="0" err="1"/>
              <a:t>Service</a:t>
            </a:r>
            <a:r>
              <a:rPr lang="es-AR" dirty="0"/>
              <a:t> (AKS)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Orquestación Completa de Contenedores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517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Servicio de </a:t>
            </a:r>
            <a:r>
              <a:rPr lang="es-AR" b="1" dirty="0" err="1">
                <a:solidFill>
                  <a:schemeClr val="accent6"/>
                </a:solidFill>
              </a:rPr>
              <a:t>Kubernetes</a:t>
            </a:r>
            <a:r>
              <a:rPr lang="es-AR" b="1" dirty="0">
                <a:solidFill>
                  <a:schemeClr val="accent6"/>
                </a:solidFill>
              </a:rPr>
              <a:t> gestionado: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Service</a:t>
            </a:r>
            <a:r>
              <a:rPr lang="es-AR" dirty="0">
                <a:solidFill>
                  <a:schemeClr val="accent6"/>
                </a:solidFill>
              </a:rPr>
              <a:t> (AKS) proporciona orquestación avanzada para contenedores, ofreciendo escalabilidad, distribución de carga y recuperación ante fallos de manera automatizada mediante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Control y flexibilidad total: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Brinda acceso total a las configuraciones y características de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. Permite gestionar clústeres complejos con alta disponibilidad y escalabilidad en entornos de producción.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Casos de uso avanzados: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distribuidas con microservicios.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accent6"/>
                </a:solidFill>
              </a:rPr>
              <a:t>Workloads</a:t>
            </a:r>
            <a:r>
              <a:rPr lang="es-AR" dirty="0">
                <a:solidFill>
                  <a:schemeClr val="accent6"/>
                </a:solidFill>
              </a:rPr>
              <a:t> de alta demanda con múltiples contenedores en producción.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Proyectos que ya utilizan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y buscan una solución gestionada en Azure.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Escalabilidad automática: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AKS permite escalar tanto los contenedores como los nodos de manera automática para manejar cargas variables. También se integra con KEDA para escalabilidad basada en eventos.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Complejidad de gestión: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Aunque es gestionado por Azure, AKS requiere mayor conocimiento y esfuerzo en la configuración y gestión en comparación con otros servicios como ACI o Azure Container Apps.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FF424-051E-5585-89FE-7CEBC0CF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240" y="227014"/>
            <a:ext cx="1462232" cy="10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Container Apps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Orquestación Simplificada con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Kubernetes</a:t>
            </a: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4330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Orquestación simplificada con </a:t>
            </a:r>
            <a:r>
              <a:rPr lang="es-AR" b="1" dirty="0" err="1">
                <a:solidFill>
                  <a:schemeClr val="accent6"/>
                </a:solidFill>
              </a:rPr>
              <a:t>Kubernetes</a:t>
            </a:r>
            <a:r>
              <a:rPr lang="es-AR" b="1" dirty="0">
                <a:solidFill>
                  <a:schemeClr val="accent6"/>
                </a:solidFill>
              </a:rPr>
              <a:t>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Container Apps utiliza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por detrás para gestionar contenedores, pero abstrae la complejidad de la gestión del clúster, facilitando el despliegue y la operación de microservicios y aplicaciones sin servidor.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Escalabilidad automática basada en eventos: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Se integra con KEDA (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Event-Driven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Autoscaling</a:t>
            </a:r>
            <a:r>
              <a:rPr lang="es-AR" dirty="0">
                <a:solidFill>
                  <a:schemeClr val="accent6"/>
                </a:solidFill>
              </a:rPr>
              <a:t>), lo que permite escalar contenedores automáticamente en función de eventos como colas de mensajes o solicitudes HTTP.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Patrones de microservicios: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Container Apps se integra con </a:t>
            </a:r>
            <a:r>
              <a:rPr lang="es-AR" dirty="0" err="1">
                <a:solidFill>
                  <a:schemeClr val="accent6"/>
                </a:solidFill>
              </a:rPr>
              <a:t>Dapr</a:t>
            </a:r>
            <a:r>
              <a:rPr lang="es-AR" dirty="0">
                <a:solidFill>
                  <a:schemeClr val="accent6"/>
                </a:solidFill>
              </a:rPr>
              <a:t> (</a:t>
            </a:r>
            <a:r>
              <a:rPr lang="es-AR" dirty="0" err="1">
                <a:solidFill>
                  <a:schemeClr val="accent6"/>
                </a:solidFill>
              </a:rPr>
              <a:t>Distributed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Application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Runtime</a:t>
            </a:r>
            <a:r>
              <a:rPr lang="es-AR" dirty="0">
                <a:solidFill>
                  <a:schemeClr val="accent6"/>
                </a:solidFill>
              </a:rPr>
              <a:t>), proporcionando patrones comunes para microservicios, como la comunicación entre servicios, pub/sub, y gestión de estado distribuido.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Facilidad de uso frente a AKS: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 diferencia de Azure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Service</a:t>
            </a:r>
            <a:r>
              <a:rPr lang="es-AR" dirty="0">
                <a:solidFill>
                  <a:schemeClr val="accent6"/>
                </a:solidFill>
              </a:rPr>
              <a:t> (AKS), aquí no necesitas gestionar ni configurar directamente un clúster de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, lo que simplifica el uso y el mantenimiento.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2E77C7-95EB-960D-6CEE-FFE00FE2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97" y="28601"/>
            <a:ext cx="1765976" cy="12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b="1" dirty="0"/>
              <a:t>Azure Container </a:t>
            </a:r>
            <a:r>
              <a:rPr lang="es-AR" b="1" dirty="0" err="1"/>
              <a:t>Registry</a:t>
            </a:r>
            <a:r>
              <a:rPr lang="es-AR" b="1" dirty="0"/>
              <a:t> (ACR)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0342614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Servicio de Azure que permite almacenar y gestionar imágenes de contenedores de manera segura y escalable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-1" y="1516457"/>
            <a:ext cx="12172773" cy="376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Es compatible</a:t>
            </a:r>
            <a:r>
              <a:rPr lang="es-AR" b="1" dirty="0">
                <a:solidFill>
                  <a:schemeClr val="accent6"/>
                </a:solidFill>
              </a:rPr>
              <a:t> con Docker y OCI (Open Container </a:t>
            </a:r>
            <a:r>
              <a:rPr lang="es-AR" b="1" dirty="0" err="1">
                <a:solidFill>
                  <a:schemeClr val="accent6"/>
                </a:solidFill>
              </a:rPr>
              <a:t>Initiative</a:t>
            </a:r>
            <a:r>
              <a:rPr lang="es-AR" dirty="0">
                <a:solidFill>
                  <a:schemeClr val="accent6"/>
                </a:solidFill>
              </a:rPr>
              <a:t>), lo que lo hace adecuado para almacenar y desplegar contenedores Docker en Azure o en cualquier otra plataforma compatible con estos estándares.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Cuándo Usar ACR: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Despliegue en Azure: </a:t>
            </a:r>
            <a:r>
              <a:rPr lang="es-AR" dirty="0">
                <a:solidFill>
                  <a:schemeClr val="accent6"/>
                </a:solidFill>
              </a:rPr>
              <a:t>Siempre que desees desplegar contenedores en servicios de Azure como Azure </a:t>
            </a:r>
            <a:r>
              <a:rPr lang="es-AR" dirty="0" err="1">
                <a:solidFill>
                  <a:schemeClr val="accent6"/>
                </a:solidFill>
              </a:rPr>
              <a:t>Kubernetes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Service</a:t>
            </a:r>
            <a:r>
              <a:rPr lang="es-AR" dirty="0">
                <a:solidFill>
                  <a:schemeClr val="accent6"/>
                </a:solidFill>
              </a:rPr>
              <a:t> (AKS), Azure Container </a:t>
            </a:r>
            <a:r>
              <a:rPr lang="es-AR" dirty="0" err="1">
                <a:solidFill>
                  <a:schemeClr val="accent6"/>
                </a:solidFill>
              </a:rPr>
              <a:t>Instances</a:t>
            </a:r>
            <a:r>
              <a:rPr lang="es-AR" dirty="0">
                <a:solidFill>
                  <a:schemeClr val="accent6"/>
                </a:solidFill>
              </a:rPr>
              <a:t> (ACI), o Azure 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, ACR facilita el almacenamiento de las imágenes necesarias.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Automatización CI/CD: </a:t>
            </a:r>
            <a:r>
              <a:rPr lang="es-AR" dirty="0">
                <a:solidFill>
                  <a:schemeClr val="accent6"/>
                </a:solidFill>
              </a:rPr>
              <a:t>Para proyectos que incluyen pipelines automatizados de CI/CD, ACR se integra perfectamente con Azure DevOps para facilitar el proceso de construcción, almacenamiento y despliegue de contenedores.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Seguridad y Gestión Centralizada: </a:t>
            </a:r>
            <a:r>
              <a:rPr lang="es-AR" dirty="0">
                <a:solidFill>
                  <a:schemeClr val="accent6"/>
                </a:solidFill>
              </a:rPr>
              <a:t>Cuando necesitas un registro privado y centralizado para gestionar las imágenes de contenedores, ACR proporciona un control granular sobre el acceso y las políticas de seguridad.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6F3419-FBD2-C085-5C6B-589252F0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389" y="227014"/>
            <a:ext cx="2001384" cy="11052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C9EC2A-FE71-A52C-3F83-01B7EC3CA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318" y="4802385"/>
            <a:ext cx="5046663" cy="20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5f6d6d45-4bf5-4eae-8345-5fa21a8e678c"/>
  <p:tag name="SLIDO_EVENT_SECTION_UUID" val="979c7235-691c-4a0f-bf51-92143b37b14e"/>
</p:tagLst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3D13FC-7B44-C845-8F26-2F9E7B0E9D5C}">
  <we:reference id="wa200005566" version="3.0.0.2" store="es-ES" storeType="OMEX"/>
  <we:alternateReferences>
    <we:reference id="wa200005566" version="3.0.0.2" store="es-E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A15399-885A-441B-A114-CB6E80EBF6A5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5c98cf3-0896-4040-874f-f436925621df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sharepoint/v4"/>
    <ds:schemaRef ds:uri="af610f50-4aee-43ff-9d65-64420adb7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2329</Words>
  <Application>Microsoft Macintosh PowerPoint</Application>
  <PresentationFormat>Personalizado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Calibri</vt:lpstr>
      <vt:lpstr>Courier New</vt:lpstr>
      <vt:lpstr>Raleway</vt:lpstr>
      <vt:lpstr>Segoe UI</vt:lpstr>
      <vt:lpstr>Segoe UI Semibold</vt:lpstr>
      <vt:lpstr>Source Sans Pro</vt:lpstr>
      <vt:lpstr>Wingdings</vt:lpstr>
      <vt:lpstr>Azure PPT Template - 2018</vt:lpstr>
      <vt:lpstr>Presentación de PowerPoint</vt:lpstr>
      <vt:lpstr>Implementación de Contenedores en Azure y Automatización con Azure CLI</vt:lpstr>
      <vt:lpstr>Objetivo de la Sesión</vt:lpstr>
      <vt:lpstr>Servicios de Contenedores en Azure</vt:lpstr>
      <vt:lpstr>Azure Container Instances</vt:lpstr>
      <vt:lpstr>Azure App Services con Soporte para Contenedores</vt:lpstr>
      <vt:lpstr>Azure Kubernetes Service (AKS)</vt:lpstr>
      <vt:lpstr>Azure Container Apps</vt:lpstr>
      <vt:lpstr>Azure Container Registry (ACR)</vt:lpstr>
      <vt:lpstr>Azure Container Registry</vt:lpstr>
      <vt:lpstr>Azure Command Line Interface (Azure CLI)</vt:lpstr>
      <vt:lpstr>Variables en Pipelines de Azure DevOps</vt:lpstr>
      <vt:lpstr>Presentación del TP</vt:lpstr>
      <vt:lpstr>Espacio para preguntas, dudas y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Ariel Schwindt</cp:lastModifiedBy>
  <cp:revision>89</cp:revision>
  <dcterms:modified xsi:type="dcterms:W3CDTF">2024-09-23T00:06:21Z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