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4"/>
  </p:sldMasterIdLst>
  <p:notesMasterIdLst>
    <p:notesMasterId r:id="rId21"/>
  </p:notesMasterIdLst>
  <p:handoutMasterIdLst>
    <p:handoutMasterId r:id="rId22"/>
  </p:handoutMasterIdLst>
  <p:sldIdLst>
    <p:sldId id="271" r:id="rId5"/>
    <p:sldId id="3743" r:id="rId6"/>
    <p:sldId id="3810" r:id="rId7"/>
    <p:sldId id="3811" r:id="rId8"/>
    <p:sldId id="3847" r:id="rId9"/>
    <p:sldId id="3848" r:id="rId10"/>
    <p:sldId id="3849" r:id="rId11"/>
    <p:sldId id="3846" r:id="rId12"/>
    <p:sldId id="3845" r:id="rId13"/>
    <p:sldId id="3851" r:id="rId14"/>
    <p:sldId id="3852" r:id="rId15"/>
    <p:sldId id="3853" r:id="rId16"/>
    <p:sldId id="3816" r:id="rId17"/>
    <p:sldId id="3832" r:id="rId18"/>
    <p:sldId id="3844" r:id="rId19"/>
    <p:sldId id="3817" r:id="rId20"/>
  </p:sldIdLst>
  <p:sldSz cx="12436475" cy="6994525"/>
  <p:notesSz cx="6858000" cy="9144000"/>
  <p:custDataLst>
    <p:tags r:id="rId23"/>
  </p:custDataLst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alkIn" id="{0F194CA5-335B-4DD0-9814-D3878D9551B5}">
          <p14:sldIdLst>
            <p14:sldId id="271"/>
            <p14:sldId id="3743"/>
          </p14:sldIdLst>
        </p14:section>
        <p14:section name="Intro" id="{2CC52222-EEFB-42B6-90E5-8E2490915D26}">
          <p14:sldIdLst>
            <p14:sldId id="3810"/>
            <p14:sldId id="3811"/>
            <p14:sldId id="3847"/>
            <p14:sldId id="3848"/>
            <p14:sldId id="3849"/>
            <p14:sldId id="3846"/>
            <p14:sldId id="3845"/>
            <p14:sldId id="3851"/>
            <p14:sldId id="3852"/>
            <p14:sldId id="3853"/>
            <p14:sldId id="3816"/>
            <p14:sldId id="3832"/>
            <p14:sldId id="3844"/>
            <p14:sldId id="3817"/>
          </p14:sldIdLst>
        </p14:section>
        <p14:section name="Resources" id="{70880312-720E-4407-89FB-6858A2EF484D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yne Meyer" initials="WM" lastIdx="4" clrIdx="0"/>
  <p:cmAuthor id="2" name="Nicolette Sharp (Prime 8)" initials="NS(8" lastIdx="4" clrIdx="1"/>
  <p:cmAuthor id="3" name="Sam Guckenheimer" initials="SG" lastIdx="2" clrIdx="2">
    <p:extLst>
      <p:ext uri="{19B8F6BF-5375-455C-9EA6-DF929625EA0E}">
        <p15:presenceInfo xmlns:p15="http://schemas.microsoft.com/office/powerpoint/2012/main" userId="S::samgu@microsoft.com::15ff1f82-b3d1-450b-8bfc-848e5572c8a8" providerId="AD"/>
      </p:ext>
    </p:extLst>
  </p:cmAuthor>
  <p:cmAuthor id="4" name="JUAN MANUEL RAFAEL FABIAN" initials="JMRF" lastIdx="1" clrIdx="3">
    <p:extLst>
      <p:ext uri="{19B8F6BF-5375-455C-9EA6-DF929625EA0E}">
        <p15:presenceInfo xmlns:p15="http://schemas.microsoft.com/office/powerpoint/2012/main" userId="dcb976eb587543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78D7"/>
    <a:srgbClr val="2560E0"/>
    <a:srgbClr val="CB2E6D"/>
    <a:srgbClr val="854CC7"/>
    <a:srgbClr val="D83B01"/>
    <a:srgbClr val="00B294"/>
    <a:srgbClr val="505050"/>
    <a:srgbClr val="797979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EF8D3D-2A27-CA42-AEB3-24D8745736AA}" v="67" dt="2024-08-25T23:51:35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/>
    <p:restoredTop sz="77640" autoAdjust="0"/>
  </p:normalViewPr>
  <p:slideViewPr>
    <p:cSldViewPr snapToGrid="0">
      <p:cViewPr varScale="1">
        <p:scale>
          <a:sx n="118" d="100"/>
          <a:sy n="118" d="100"/>
        </p:scale>
        <p:origin x="110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4DFFC-B4E7-AD45-ACE5-CDFAB404B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C4A65-5704-E546-A247-3E2210C03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50920-92A4-224B-9AE0-2C8C93DBE13A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685E3-1FEC-754E-BA37-188D6CA3EA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ADD2A-87F8-4D4B-B9A4-FF48626831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1726-3F9B-AA43-AF69-3C84FCFF34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6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8BF023B-10D3-4BAF-A407-4B4ABDDCF7DA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1152525"/>
            <a:ext cx="5530850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4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D7B9D4F-5F19-438C-92E8-037C6AE8F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50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0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02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29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1 Minuto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05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2EB2E-E704-0B5C-9F94-7315BC2D9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5480BF-57BD-6F4D-0C21-C11332B408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83AC47-43ED-6996-D3FD-487884441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115CE-4685-0691-80AC-472DAB949A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85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2EB2E-E704-0B5C-9F94-7315BC2D9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5480BF-57BD-6F4D-0C21-C11332B408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83AC47-43ED-6996-D3FD-487884441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115CE-4685-0691-80AC-472DAB949A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3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3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48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Por "orquestación" nos referimos a la capacidad de gestionar y coordinar múltiples contenedores para que trabajen juntos de manera eficiente. La orquestación incluye aspectos como: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Escalabilidad automática</a:t>
            </a:r>
            <a:r>
              <a:rPr lang="es-AR" dirty="0"/>
              <a:t>: Aumentar o reducir el número de contenedores en función de la demanda.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Distribución de carga</a:t>
            </a:r>
            <a:r>
              <a:rPr lang="es-AR" dirty="0"/>
              <a:t>: Repartir el tráfico entre varios contenedores para optimizar el rendimiento.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Gestión del ciclo de vida de los contenedores</a:t>
            </a:r>
            <a:r>
              <a:rPr lang="es-AR" dirty="0"/>
              <a:t>: Crear, eliminar, reiniciar o migrar contenedores de manera automatizada.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Supervisión y recuperación ante fallos</a:t>
            </a:r>
            <a:r>
              <a:rPr lang="es-AR" dirty="0"/>
              <a:t>: Detectar problemas en los contenedores y reiniciarlos o reemplazarlos automáticamente.</a:t>
            </a:r>
          </a:p>
          <a:p>
            <a:r>
              <a:rPr lang="es-AR" dirty="0"/>
              <a:t>En Azure, servicios como </a:t>
            </a:r>
            <a:r>
              <a:rPr lang="es-AR" b="1" dirty="0"/>
              <a:t>Azure </a:t>
            </a:r>
            <a:r>
              <a:rPr lang="es-AR" b="1" dirty="0" err="1"/>
              <a:t>Kubernetes</a:t>
            </a:r>
            <a:r>
              <a:rPr lang="es-AR" b="1" dirty="0"/>
              <a:t> </a:t>
            </a:r>
            <a:r>
              <a:rPr lang="es-AR" b="1" dirty="0" err="1"/>
              <a:t>Service</a:t>
            </a:r>
            <a:r>
              <a:rPr lang="es-AR" b="1" dirty="0"/>
              <a:t> (AKS)</a:t>
            </a:r>
            <a:r>
              <a:rPr lang="es-AR" dirty="0"/>
              <a:t> ofrecen orquestación avanzada utilizando </a:t>
            </a:r>
            <a:r>
              <a:rPr lang="es-AR" dirty="0" err="1"/>
              <a:t>Kubernetes</a:t>
            </a:r>
            <a:r>
              <a:rPr lang="es-AR" dirty="0"/>
              <a:t>. Otros servicios, como </a:t>
            </a:r>
            <a:r>
              <a:rPr lang="es-AR" b="1" dirty="0"/>
              <a:t>Azure Container Apps</a:t>
            </a:r>
            <a:r>
              <a:rPr lang="es-AR" dirty="0"/>
              <a:t>, proporcionan orquestación ligera, permitiendo escalar y gestionar microservicios sin la complejidad de </a:t>
            </a:r>
            <a:r>
              <a:rPr lang="es-AR" dirty="0" err="1"/>
              <a:t>Kubernetes</a:t>
            </a:r>
            <a:r>
              <a:rPr lang="es-AR" dirty="0"/>
              <a:t>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33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28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25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8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84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No es obligatorio usar </a:t>
            </a:r>
            <a:r>
              <a:rPr lang="es-AR" b="1" dirty="0"/>
              <a:t>Azure Container </a:t>
            </a:r>
            <a:r>
              <a:rPr lang="es-AR" b="1" dirty="0" err="1"/>
              <a:t>Registry</a:t>
            </a:r>
            <a:r>
              <a:rPr lang="es-AR" b="1" dirty="0"/>
              <a:t> (ACR)</a:t>
            </a:r>
            <a:r>
              <a:rPr lang="es-AR" dirty="0"/>
              <a:t> para desplegar contenedores en </a:t>
            </a:r>
            <a:r>
              <a:rPr lang="es-AR" b="1" dirty="0"/>
              <a:t>Azure Container </a:t>
            </a:r>
            <a:r>
              <a:rPr lang="es-AR" b="1" dirty="0" err="1"/>
              <a:t>Instances</a:t>
            </a:r>
            <a:r>
              <a:rPr lang="es-AR" b="1" dirty="0"/>
              <a:t> (ACI)</a:t>
            </a:r>
            <a:r>
              <a:rPr lang="es-AR" dirty="0"/>
              <a:t>. Puedes perfectamente usar </a:t>
            </a:r>
            <a:r>
              <a:rPr lang="es-AR" b="1" dirty="0"/>
              <a:t>Docker Hub</a:t>
            </a:r>
            <a:r>
              <a:rPr lang="es-AR" dirty="0"/>
              <a:t> o cualquier otro registro de contenedores público o privado.</a:t>
            </a:r>
          </a:p>
          <a:p>
            <a:r>
              <a:rPr lang="es-AR" b="1" dirty="0"/>
              <a:t>Opción 1: Usar ACR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Ventajas</a:t>
            </a:r>
            <a:r>
              <a:rPr lang="es-A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/>
              <a:t>ACR te ofrece una solución privada para almacenar imágenes Docker, con integración profunda en el ecosistema de Azure, incluyendo autenticación mediante </a:t>
            </a:r>
            <a:r>
              <a:rPr lang="es-AR" b="1" dirty="0"/>
              <a:t>Azure Active </a:t>
            </a:r>
            <a:r>
              <a:rPr lang="es-AR" b="1" dirty="0" err="1"/>
              <a:t>Directory</a:t>
            </a:r>
            <a:r>
              <a:rPr lang="es-AR" b="1" dirty="0"/>
              <a:t> (AAD)</a:t>
            </a:r>
            <a:r>
              <a:rPr lang="es-AR" dirty="0"/>
              <a:t>, control de acceso basado en roles (RBAC) y gestión centralizada de las imágenes.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b="1" dirty="0"/>
              <a:t>Escalabilidad</a:t>
            </a:r>
            <a:r>
              <a:rPr lang="es-AR" dirty="0"/>
              <a:t> y características avanzadas como replicación geográfica.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/>
              <a:t>Mayor </a:t>
            </a:r>
            <a:r>
              <a:rPr lang="es-AR" b="1" dirty="0"/>
              <a:t>seguridad</a:t>
            </a:r>
            <a:r>
              <a:rPr lang="es-AR" dirty="0"/>
              <a:t> al evitar exponer imágenes sensibles en registros públicos.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Desventajas</a:t>
            </a:r>
            <a:r>
              <a:rPr lang="es-A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b="1" dirty="0"/>
              <a:t>Costo</a:t>
            </a:r>
            <a:r>
              <a:rPr lang="es-AR" dirty="0"/>
              <a:t>: Al ser un servicio gestionado y privado, ACR implica costos adicionales, especialmente en los niveles </a:t>
            </a:r>
            <a:r>
              <a:rPr lang="es-AR" b="1" dirty="0"/>
              <a:t>Premium</a:t>
            </a:r>
            <a:r>
              <a:rPr lang="es-AR" dirty="0"/>
              <a:t> con características avanzadas.</a:t>
            </a:r>
          </a:p>
          <a:p>
            <a:r>
              <a:rPr lang="es-AR" b="1" dirty="0"/>
              <a:t>Opción 2: Usar Docker Hub o Registro Público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Ventajas</a:t>
            </a:r>
            <a:r>
              <a:rPr lang="es-A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b="1" dirty="0"/>
              <a:t>Facilidad de uso</a:t>
            </a:r>
            <a:r>
              <a:rPr lang="es-AR" dirty="0"/>
              <a:t>: Docker Hub es fácil de usar y está muy integrado en el ecosistema Docker. Si ya tienes imágenes almacenadas allí, es rápido y sencillo conectarlo a ACI.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b="1" dirty="0"/>
              <a:t>Gratuito</a:t>
            </a:r>
            <a:r>
              <a:rPr lang="es-AR" dirty="0"/>
              <a:t> para imágenes públicas.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Desventajas</a:t>
            </a:r>
            <a:r>
              <a:rPr lang="es-A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b="1" dirty="0"/>
              <a:t>Limitaciones de seguridad</a:t>
            </a:r>
            <a:r>
              <a:rPr lang="es-AR" dirty="0"/>
              <a:t>: Las imágenes en Docker Hub público son visibles para cualquiera, lo cual puede ser un problema si manejas aplicaciones sensibles.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b="1" dirty="0"/>
              <a:t>Autenticación</a:t>
            </a:r>
            <a:r>
              <a:rPr lang="es-AR" dirty="0"/>
              <a:t>: Si las imágenes están en un repositorio privado de Docker Hub, deberás configurar autenticación adicional para que ACI pueda acceder a ellas, lo cual puede complicar la gestión de credenciales en pipelines.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b="1" dirty="0"/>
              <a:t>Límite de uso</a:t>
            </a:r>
            <a:r>
              <a:rPr lang="es-AR" dirty="0"/>
              <a:t>: Docker Hub impone limitaciones para el número de </a:t>
            </a:r>
            <a:r>
              <a:rPr lang="es-AR" dirty="0" err="1"/>
              <a:t>pulls</a:t>
            </a:r>
            <a:r>
              <a:rPr lang="es-AR" dirty="0"/>
              <a:t>, lo que podría afectar en proyectos de alto uso.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5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9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6845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6845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6844"/>
            <a:ext cx="3703320" cy="266380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772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163014818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7138"/>
          </a:xfrm>
        </p:spPr>
        <p:txBody>
          <a:bodyPr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713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142932401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7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896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</a:t>
            </a:r>
          </a:p>
        </p:txBody>
      </p:sp>
    </p:spTree>
    <p:extLst>
      <p:ext uri="{BB962C8B-B14F-4D97-AF65-F5344CB8AC3E}">
        <p14:creationId xmlns:p14="http://schemas.microsoft.com/office/powerpoint/2010/main" val="15603230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8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36842201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Six column text layout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536D72C-EFB8-4AA4-B6E9-DA9E980093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835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C33CBA9-CFB9-46AA-8083-B5F0592E5B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1729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74EC55-6C81-4FBC-A5EF-0BD1F76D45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5106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E1BEB93-4ED4-4262-A137-E9EF68ABB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88483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5067E8C-7901-4F06-A33F-B8EFCB540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186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4537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1"/>
                </a:solidFill>
                <a:latin typeface="+mj-lt"/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A4B0E3-3622-4031-99D8-5297F3444C51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8EF51-FF7D-4AF0-A0D8-5E7897E42042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EE5920-1AA1-47AD-AA2A-1027EA1027F4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58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360E70-26C3-491B-876D-D6CA248B1D14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F0965-A0E8-49A1-B8BF-778086ADF37B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1CC4C2-FC7A-4AE9-9B5E-C49482524E2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7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E73804-9B47-4D7E-8A36-A9DB54B0F2BB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55FE-1A25-470F-9400-806E2FDA6E4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tx1"/>
                  </a:solidFill>
                </a:rPr>
                <a:t>© Microsoft Corporation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DAB30E-A5BE-4BDE-8420-731E8A2CBAB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08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BA475-1622-4E42-8C0A-6A71410B58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436475" cy="6995024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889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442CC-A341-2548-8632-8304206EF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9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14287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5A989-B33D-A043-A074-7F6AD654A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dark gra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E7C5A-6554-964E-83C8-1AB5178180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95403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6CB2-3771-4ADD-A627-914030C613EC}" type="datetimeFigureOut">
              <a:rPr lang="es-AR" smtClean="0"/>
              <a:pPr/>
              <a:t>22/9/24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2056-5213-4551-87DF-DD83DCF69E6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8099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84673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1203325"/>
            <a:ext cx="5895975" cy="3831241"/>
          </a:xfrm>
        </p:spPr>
        <p:txBody>
          <a:bodyPr anchor="ctr">
            <a:noAutofit/>
          </a:bodyPr>
          <a:lstStyle>
            <a:lvl1pPr algn="ctr">
              <a:defRPr sz="1800" b="1"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67645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27307247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MSF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0372D-8606-427F-81BF-A215D788E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6" y="257117"/>
            <a:ext cx="2009666" cy="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1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 Azure Dev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26A775-9A41-46BA-A0F5-6200093FCA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657790"/>
            <a:ext cx="4975275" cy="4270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532A61-7338-495C-8787-A222781205FF}"/>
              </a:ext>
            </a:extLst>
          </p:cNvPr>
          <p:cNvSpPr/>
          <p:nvPr userDrawn="1"/>
        </p:nvSpPr>
        <p:spPr bwMode="auto">
          <a:xfrm>
            <a:off x="434976" y="2170631"/>
            <a:ext cx="7627938" cy="3657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12028E2-C5DC-4CA9-88C9-D5024B2AD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88" y="2590884"/>
            <a:ext cx="7169406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EFA9DF5-3A2A-422C-B2A6-A700C5CFD6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4429278"/>
            <a:ext cx="623032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17F8D-94AF-494A-9DEA-6500CB1B69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1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8238" y="1212963"/>
            <a:ext cx="3694112" cy="463437"/>
          </a:xfrm>
        </p:spPr>
        <p:txBody>
          <a:bodyPr lIns="0" tIns="0" rIns="0" bIns="0"/>
          <a:lstStyle>
            <a:lvl1pPr>
              <a:defRPr sz="1800" b="1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08238" y="1679250"/>
            <a:ext cx="3694112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spc="0" baseline="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79444-4BA3-4CE3-9F8D-00DECAF267EE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86E38-6DEB-477A-985F-0D8CB205C5D0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9B269D-571A-44FF-AE48-CF094C28B01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3520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</a:t>
            </a:r>
          </a:p>
        </p:txBody>
      </p:sp>
    </p:spTree>
    <p:extLst>
      <p:ext uri="{BB962C8B-B14F-4D97-AF65-F5344CB8AC3E}">
        <p14:creationId xmlns:p14="http://schemas.microsoft.com/office/powerpoint/2010/main" val="19237159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15387505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664490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7079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9342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9342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9343"/>
            <a:ext cx="3703320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9855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9B1B5-B09F-4B98-AFC2-1B4B55BE018E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226488" y="3280851"/>
            <a:ext cx="6994525" cy="4328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228573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132205"/>
            <a:ext cx="11563350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951596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5" r:id="rId2"/>
    <p:sldLayoutId id="2147483896" r:id="rId3"/>
    <p:sldLayoutId id="2147483884" r:id="rId4"/>
    <p:sldLayoutId id="2147483868" r:id="rId5"/>
    <p:sldLayoutId id="2147483869" r:id="rId6"/>
    <p:sldLayoutId id="2147483885" r:id="rId7"/>
    <p:sldLayoutId id="2147483871" r:id="rId8"/>
    <p:sldLayoutId id="2147483886" r:id="rId9"/>
    <p:sldLayoutId id="2147483887" r:id="rId10"/>
    <p:sldLayoutId id="2147483888" r:id="rId11"/>
    <p:sldLayoutId id="2147483889" r:id="rId12"/>
    <p:sldLayoutId id="2147483873" r:id="rId13"/>
    <p:sldLayoutId id="2147483890" r:id="rId14"/>
    <p:sldLayoutId id="2147483891" r:id="rId15"/>
    <p:sldLayoutId id="2147483878" r:id="rId16"/>
    <p:sldLayoutId id="2147483892" r:id="rId17"/>
    <p:sldLayoutId id="2147483879" r:id="rId18"/>
    <p:sldLayoutId id="2147483880" r:id="rId19"/>
    <p:sldLayoutId id="2147483881" r:id="rId20"/>
    <p:sldLayoutId id="2147483883" r:id="rId21"/>
    <p:sldLayoutId id="2147483882" r:id="rId22"/>
    <p:sldLayoutId id="2147483903" r:id="rId23"/>
    <p:sldLayoutId id="2147483904" r:id="rId24"/>
    <p:sldLayoutId id="2147483905" r:id="rId25"/>
    <p:sldLayoutId id="2147483906" r:id="rId26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28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www.pngall.com/flask-pn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www.freepik.es/vector-premium/gente-haciendo-preguntas-ilustracion-estilo-plano_13851379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linkedin.com/in/arielschwind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aderal.es/estrategias-de-marketing-y-transformacion-digital/7-consejos-para-lograr-la-eficiencia-en-tu-empresa/" TargetMode="External"/><Relationship Id="rId5" Type="http://schemas.openxmlformats.org/officeDocument/2006/relationships/image" Target="../media/image15.jpg"/><Relationship Id="rId4" Type="http://schemas.openxmlformats.org/officeDocument/2006/relationships/hyperlink" Target="https://www.flaticon.es/icono-gratis/resultados_552125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" y="-1"/>
            <a:ext cx="12434710" cy="6994525"/>
          </a:xfrm>
        </p:spPr>
      </p:pic>
      <p:sp>
        <p:nvSpPr>
          <p:cNvPr id="5" name="4 CuadroTexto"/>
          <p:cNvSpPr txBox="1"/>
          <p:nvPr/>
        </p:nvSpPr>
        <p:spPr>
          <a:xfrm>
            <a:off x="3346102" y="2713887"/>
            <a:ext cx="5978768" cy="157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64" b="1" dirty="0">
                <a:solidFill>
                  <a:schemeClr val="bg1"/>
                </a:solidFill>
                <a:latin typeface="Raleway" pitchFamily="2" charset="77"/>
              </a:rPr>
              <a:t>TP 08: </a:t>
            </a:r>
            <a:r>
              <a:rPr lang="es-AR" sz="3200" b="1" i="0" dirty="0">
                <a:solidFill>
                  <a:srgbClr val="F0F6FC"/>
                </a:solidFill>
                <a:effectLst/>
                <a:latin typeface="-apple-system"/>
              </a:rPr>
              <a:t>Implementación de Contenedores en Azure y Automatización con Azure CLI</a:t>
            </a:r>
            <a:endParaRPr lang="es-AR" sz="3264" b="1" dirty="0">
              <a:solidFill>
                <a:schemeClr val="bg1"/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10057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s-AR" b="1" dirty="0"/>
              <a:t>Azure Container </a:t>
            </a:r>
            <a:r>
              <a:rPr lang="es-AR" b="1" dirty="0" err="1"/>
              <a:t>Registry</a:t>
            </a:r>
            <a:endParaRPr lang="es-AR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9" y="972295"/>
            <a:ext cx="9551812" cy="54416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es obligatorio usar Azure Container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Registry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(ACR) para desplegar contenedores en Azure. Es posible usar Docker Hub o cualquier otro registro de contenedores público o privado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1CE82A-C8C9-8F82-7426-26E9AE5FCFCA}"/>
              </a:ext>
            </a:extLst>
          </p:cNvPr>
          <p:cNvSpPr txBox="1"/>
          <p:nvPr/>
        </p:nvSpPr>
        <p:spPr>
          <a:xfrm>
            <a:off x="434975" y="1726356"/>
            <a:ext cx="1156335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1" dirty="0">
                <a:solidFill>
                  <a:schemeClr val="accent6"/>
                </a:solidFill>
              </a:rPr>
              <a:t>Ventajas de usar ACR</a:t>
            </a:r>
            <a:r>
              <a:rPr lang="es-AR" sz="1600" dirty="0">
                <a:solidFill>
                  <a:schemeClr val="accent6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1600" dirty="0">
                <a:solidFill>
                  <a:schemeClr val="accent6"/>
                </a:solidFill>
              </a:rPr>
              <a:t>ACR ofrece una solución privada para almacenar imágenes Docker, con integración profunda en el ecosistema de Azure, incluyendo autenticación mediante </a:t>
            </a:r>
            <a:r>
              <a:rPr lang="es-AR" sz="1600" b="1" dirty="0">
                <a:solidFill>
                  <a:schemeClr val="accent6"/>
                </a:solidFill>
              </a:rPr>
              <a:t>Azure Active </a:t>
            </a:r>
            <a:r>
              <a:rPr lang="es-AR" sz="1600" b="1" dirty="0" err="1">
                <a:solidFill>
                  <a:schemeClr val="accent6"/>
                </a:solidFill>
              </a:rPr>
              <a:t>Directory</a:t>
            </a:r>
            <a:r>
              <a:rPr lang="es-AR" sz="1600" b="1" dirty="0">
                <a:solidFill>
                  <a:schemeClr val="accent6"/>
                </a:solidFill>
              </a:rPr>
              <a:t> (AAD)</a:t>
            </a:r>
            <a:r>
              <a:rPr lang="es-AR" sz="1600" dirty="0">
                <a:solidFill>
                  <a:schemeClr val="accent6"/>
                </a:solidFill>
              </a:rPr>
              <a:t>, control de acceso basado en roles (RBAC) y gestión centralizada de las imágenes.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Escalabilidad</a:t>
            </a:r>
            <a:r>
              <a:rPr lang="es-AR" sz="1600" dirty="0">
                <a:solidFill>
                  <a:schemeClr val="accent6"/>
                </a:solidFill>
              </a:rPr>
              <a:t> y características avanzadas como replicación geográfica.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1600" dirty="0">
                <a:solidFill>
                  <a:schemeClr val="accent6"/>
                </a:solidFill>
              </a:rPr>
              <a:t>Mayor </a:t>
            </a:r>
            <a:r>
              <a:rPr lang="es-AR" sz="1600" b="1" dirty="0">
                <a:solidFill>
                  <a:schemeClr val="accent6"/>
                </a:solidFill>
              </a:rPr>
              <a:t>seguridad</a:t>
            </a:r>
            <a:r>
              <a:rPr lang="es-AR" sz="1600" dirty="0">
                <a:solidFill>
                  <a:schemeClr val="accent6"/>
                </a:solidFill>
              </a:rPr>
              <a:t> al evitar exponer imágenes sensibles en registros públicos.</a:t>
            </a:r>
          </a:p>
          <a:p>
            <a:r>
              <a:rPr lang="es-AR" sz="1600" b="1" dirty="0">
                <a:solidFill>
                  <a:schemeClr val="accent6"/>
                </a:solidFill>
              </a:rPr>
              <a:t>Desventajas de ACR</a:t>
            </a:r>
            <a:r>
              <a:rPr lang="es-AR" sz="1600" dirty="0">
                <a:solidFill>
                  <a:schemeClr val="accent6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Costo</a:t>
            </a:r>
            <a:r>
              <a:rPr lang="es-AR" sz="1600" dirty="0">
                <a:solidFill>
                  <a:schemeClr val="accent6"/>
                </a:solidFill>
              </a:rPr>
              <a:t>: Al ser un servicio gestionado y privado, ACR implica costos adicionales, especialmente en los niveles </a:t>
            </a:r>
            <a:r>
              <a:rPr lang="es-AR" sz="1600" b="1" dirty="0">
                <a:solidFill>
                  <a:schemeClr val="accent6"/>
                </a:solidFill>
              </a:rPr>
              <a:t>Premium</a:t>
            </a:r>
            <a:r>
              <a:rPr lang="es-AR" sz="1600" dirty="0">
                <a:solidFill>
                  <a:schemeClr val="accent6"/>
                </a:solidFill>
              </a:rPr>
              <a:t> con características avanzadas.</a:t>
            </a:r>
          </a:p>
          <a:p>
            <a:endParaRPr lang="es-AR" sz="1600" b="1" dirty="0">
              <a:solidFill>
                <a:schemeClr val="accent6"/>
              </a:solidFill>
            </a:endParaRPr>
          </a:p>
          <a:p>
            <a:r>
              <a:rPr lang="es-AR" sz="1600" b="1" dirty="0">
                <a:solidFill>
                  <a:schemeClr val="accent6"/>
                </a:solidFill>
              </a:rPr>
              <a:t>Ventajas de </a:t>
            </a:r>
            <a:r>
              <a:rPr lang="es-AR" sz="1600" b="1" dirty="0" err="1">
                <a:solidFill>
                  <a:schemeClr val="accent6"/>
                </a:solidFill>
              </a:rPr>
              <a:t>DockerHub</a:t>
            </a:r>
            <a:r>
              <a:rPr lang="es-AR" sz="1600" b="1" dirty="0">
                <a:solidFill>
                  <a:schemeClr val="accent6"/>
                </a:solidFill>
              </a:rPr>
              <a:t> o similares</a:t>
            </a:r>
            <a:r>
              <a:rPr lang="es-AR" sz="1600" dirty="0">
                <a:solidFill>
                  <a:schemeClr val="accent6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Facilidad de uso</a:t>
            </a:r>
            <a:r>
              <a:rPr lang="es-AR" sz="1600" dirty="0">
                <a:solidFill>
                  <a:schemeClr val="accent6"/>
                </a:solidFill>
              </a:rPr>
              <a:t>: Docker Hub es fácil de usar y está muy integrado en el ecosistema Docker. Si ya tienes imágenes almacenadas allí, es rápido y sencillo conectarlo a ACI.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Gratuito</a:t>
            </a:r>
            <a:r>
              <a:rPr lang="es-AR" sz="1600" dirty="0">
                <a:solidFill>
                  <a:schemeClr val="accent6"/>
                </a:solidFill>
              </a:rPr>
              <a:t> para imágenes públicas.</a:t>
            </a:r>
          </a:p>
          <a:p>
            <a:r>
              <a:rPr lang="es-AR" sz="1600" b="1" dirty="0">
                <a:solidFill>
                  <a:schemeClr val="accent6"/>
                </a:solidFill>
              </a:rPr>
              <a:t>Desventajas de </a:t>
            </a:r>
            <a:r>
              <a:rPr lang="es-AR" sz="1600" b="1" dirty="0" err="1">
                <a:solidFill>
                  <a:schemeClr val="accent6"/>
                </a:solidFill>
              </a:rPr>
              <a:t>DockerHub</a:t>
            </a:r>
            <a:r>
              <a:rPr lang="es-AR" sz="1600" b="1" dirty="0">
                <a:solidFill>
                  <a:schemeClr val="accent6"/>
                </a:solidFill>
              </a:rPr>
              <a:t> o similares</a:t>
            </a:r>
            <a:r>
              <a:rPr lang="es-AR" sz="1600" dirty="0">
                <a:solidFill>
                  <a:schemeClr val="accent6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Limitaciones de seguridad</a:t>
            </a:r>
            <a:r>
              <a:rPr lang="es-AR" sz="1600" dirty="0">
                <a:solidFill>
                  <a:schemeClr val="accent6"/>
                </a:solidFill>
              </a:rPr>
              <a:t>: Las imágenes en Docker Hub público son visibles para cualquiera, lo cual puede ser un problema al manejar aplicaciones sensibles.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Autenticación</a:t>
            </a:r>
            <a:r>
              <a:rPr lang="es-AR" sz="1600" dirty="0">
                <a:solidFill>
                  <a:schemeClr val="accent6"/>
                </a:solidFill>
              </a:rPr>
              <a:t>: Si las imágenes están en un repositorio privado de Docker Hub, se debe configurar autenticación adicional para que Azure pueda acceder a ellas, lo cual puede complicar la gestión de credenciales en pipelines.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Límite de uso</a:t>
            </a:r>
            <a:r>
              <a:rPr lang="es-AR" sz="1600" dirty="0">
                <a:solidFill>
                  <a:schemeClr val="accent6"/>
                </a:solidFill>
              </a:rPr>
              <a:t>: Docker Hub impone limitaciones para el número de </a:t>
            </a:r>
            <a:r>
              <a:rPr lang="es-AR" sz="1600" dirty="0" err="1">
                <a:solidFill>
                  <a:schemeClr val="accent6"/>
                </a:solidFill>
              </a:rPr>
              <a:t>pulls</a:t>
            </a:r>
            <a:r>
              <a:rPr lang="es-AR" sz="1600" dirty="0">
                <a:solidFill>
                  <a:schemeClr val="accent6"/>
                </a:solidFill>
              </a:rPr>
              <a:t>, lo que podría afectar en proyectos de alto uso.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FAAF402-7C22-6AE9-A9AB-9F65E305E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389" y="227014"/>
            <a:ext cx="2001384" cy="11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3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s-AR" b="1" dirty="0"/>
              <a:t>Azure </a:t>
            </a:r>
            <a:r>
              <a:rPr lang="es-AR" b="1" dirty="0" err="1"/>
              <a:t>Command</a:t>
            </a:r>
            <a:r>
              <a:rPr lang="es-AR" b="1" dirty="0"/>
              <a:t> Line Interface (Azure CLI)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9" y="972295"/>
            <a:ext cx="10222871" cy="54416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CLI es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interfaz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línea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comandos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unificada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permite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interactuar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todos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servicios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Azure.</a:t>
            </a:r>
            <a:endParaRPr lang="es-A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s-A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1CE82A-C8C9-8F82-7426-26E9AE5FCFCA}"/>
              </a:ext>
            </a:extLst>
          </p:cNvPr>
          <p:cNvSpPr txBox="1"/>
          <p:nvPr/>
        </p:nvSpPr>
        <p:spPr>
          <a:xfrm>
            <a:off x="434975" y="1726356"/>
            <a:ext cx="1156335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Cross-</a:t>
            </a:r>
            <a:r>
              <a:rPr lang="es-AR" sz="1600" b="1" dirty="0" err="1">
                <a:solidFill>
                  <a:schemeClr val="accent6"/>
                </a:solidFill>
              </a:rPr>
              <a:t>Platform</a:t>
            </a:r>
            <a:r>
              <a:rPr lang="es-AR" sz="1600" b="1" dirty="0">
                <a:solidFill>
                  <a:schemeClr val="accent6"/>
                </a:solidFill>
              </a:rPr>
              <a:t>: </a:t>
            </a:r>
            <a:r>
              <a:rPr lang="es-AR" sz="1600" dirty="0">
                <a:solidFill>
                  <a:schemeClr val="accent6"/>
                </a:solidFill>
              </a:rPr>
              <a:t>Funciona en Windows, macOS y Linux.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Azure Cloud Shell: </a:t>
            </a:r>
            <a:r>
              <a:rPr lang="es-AR" sz="1600" dirty="0">
                <a:solidFill>
                  <a:schemeClr val="accent6"/>
                </a:solidFill>
              </a:rPr>
              <a:t>Disponible directamente en el Portal de Azure. No requiere instalación y proporciona acceso inmediato a Azure CLI con credenciales ya configuradas.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Docker</a:t>
            </a:r>
            <a:r>
              <a:rPr lang="es-AR" sz="1600" dirty="0">
                <a:solidFill>
                  <a:schemeClr val="accent6"/>
                </a:solidFill>
              </a:rPr>
              <a:t>: Azure CLI se puede ejecutar como un contenedor de Docker.</a:t>
            </a:r>
          </a:p>
          <a:p>
            <a:r>
              <a:rPr lang="es-AR" sz="1600" dirty="0">
                <a:solidFill>
                  <a:schemeClr val="accent6"/>
                </a:solidFill>
              </a:rPr>
              <a:t>			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mcr.microsoft.com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azure-cli</a:t>
            </a:r>
            <a:endParaRPr lang="es-AR" sz="16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Integración</a:t>
            </a:r>
            <a:r>
              <a:rPr lang="es-AR" sz="1600" dirty="0">
                <a:solidFill>
                  <a:schemeClr val="accent6"/>
                </a:solidFill>
              </a:rPr>
              <a:t>: Se integra fácilmente en scripts, pipelines y herramientas DevOps.</a:t>
            </a:r>
          </a:p>
          <a:p>
            <a:endParaRPr lang="es-AR" sz="1600" dirty="0">
              <a:solidFill>
                <a:schemeClr val="accent6"/>
              </a:solidFill>
            </a:endParaRPr>
          </a:p>
          <a:p>
            <a:r>
              <a:rPr lang="es-AR" sz="1600" b="1" dirty="0">
                <a:solidFill>
                  <a:schemeClr val="accent6"/>
                </a:solidFill>
              </a:rPr>
              <a:t>Comandos Más Comunes de Azure CLI</a:t>
            </a:r>
          </a:p>
          <a:p>
            <a:pPr marL="752094" lvl="1" indent="-285750">
              <a:buFont typeface="Arial" panose="020B0604020202020204" pitchFamily="34" charset="0"/>
              <a:buChar char="•"/>
            </a:pP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endParaRPr lang="es-A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52094" lvl="1" indent="-285750">
              <a:buFont typeface="Arial" panose="020B0604020202020204" pitchFamily="34" charset="0"/>
              <a:buChar char="•"/>
            </a:pP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MyResourceGroup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s-A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52094" lvl="1" indent="-285750">
              <a:buFont typeface="Arial" panose="020B0604020202020204" pitchFamily="34" charset="0"/>
              <a:buChar char="•"/>
            </a:pP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MyResourceGroup</a:t>
            </a:r>
            <a:endParaRPr lang="es-A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52094" lvl="1" indent="-285750">
              <a:buFont typeface="Arial" panose="020B0604020202020204" pitchFamily="34" charset="0"/>
              <a:buChar char="•"/>
            </a:pP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appservice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plan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MyAppServicePlan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resource-group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MyResourceGroup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sku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B1 --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is-linux</a:t>
            </a:r>
            <a:endParaRPr lang="es-A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52094" lvl="1" indent="-285750">
              <a:buFont typeface="Arial" panose="020B0604020202020204" pitchFamily="34" charset="0"/>
              <a:buChar char="•"/>
            </a:pP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appservice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plan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MyAppServicePlan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resource-group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MyResourceGroup</a:t>
            </a:r>
            <a:endParaRPr lang="es-A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52094" lvl="1" indent="-285750">
              <a:buFont typeface="Arial" panose="020B0604020202020204" pitchFamily="34" charset="0"/>
              <a:buChar char="•"/>
            </a:pP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MyAppService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resource-group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MyResourceGroup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--plan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MyAppServicePlan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"node|14-lts"</a:t>
            </a:r>
          </a:p>
          <a:p>
            <a:pPr marL="752094" lvl="1" indent="-285750">
              <a:buFont typeface="Arial" panose="020B0604020202020204" pitchFamily="34" charset="0"/>
              <a:buChar char="•"/>
            </a:pP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MyAppService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resource-group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MyResourceGroup</a:t>
            </a:r>
            <a:endParaRPr lang="es-A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52094" lvl="1" indent="-285750">
              <a:buFont typeface="Arial" panose="020B0604020202020204" pitchFamily="34" charset="0"/>
              <a:buChar char="•"/>
            </a:pP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resource-group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MyResourceGroup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MyContainer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s-A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1600" dirty="0">
              <a:solidFill>
                <a:schemeClr val="accent6"/>
              </a:solidFill>
            </a:endParaRPr>
          </a:p>
          <a:p>
            <a:endParaRPr lang="es-AR" sz="1600" dirty="0">
              <a:solidFill>
                <a:schemeClr val="accent6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4B1C100-069B-180E-F961-E7CBA5228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509" y="153565"/>
            <a:ext cx="1095148" cy="118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0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s-AR" b="1" dirty="0"/>
              <a:t>Variables en Pipelines de Azure DevOps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9" y="972295"/>
            <a:ext cx="11717490" cy="54416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ermiten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parametrizar y reutilizar información a lo largo de un pipeline, lo que facilita la configuración de entornos como QA,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Staging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Producción sin cambiar el código fuente.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1CE82A-C8C9-8F82-7426-26E9AE5FCFCA}"/>
              </a:ext>
            </a:extLst>
          </p:cNvPr>
          <p:cNvSpPr txBox="1"/>
          <p:nvPr/>
        </p:nvSpPr>
        <p:spPr>
          <a:xfrm>
            <a:off x="434975" y="1726356"/>
            <a:ext cx="1156335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1" dirty="0">
                <a:solidFill>
                  <a:schemeClr val="accent6"/>
                </a:solidFill>
              </a:rPr>
              <a:t>Tipos de Variables: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Definidas en YAML: </a:t>
            </a:r>
            <a:r>
              <a:rPr lang="es-AR" sz="1600" dirty="0">
                <a:solidFill>
                  <a:schemeClr val="accent6"/>
                </a:solidFill>
              </a:rPr>
              <a:t>Se especifican directamente en el archivo YAML del pipeline.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Definidas en el UI del Pipeline:</a:t>
            </a:r>
            <a:r>
              <a:rPr lang="es-AR" sz="1600" dirty="0">
                <a:solidFill>
                  <a:schemeClr val="accent6"/>
                </a:solidFill>
              </a:rPr>
              <a:t> Se configuran a través de la interfaz gráfica de Azure DevOps.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Variables de Entorno: </a:t>
            </a:r>
            <a:r>
              <a:rPr lang="es-AR" sz="1600" dirty="0">
                <a:solidFill>
                  <a:schemeClr val="accent6"/>
                </a:solidFill>
              </a:rPr>
              <a:t>También conocidas como </a:t>
            </a:r>
            <a:r>
              <a:rPr lang="es-AR" sz="1600" dirty="0" err="1">
                <a:solidFill>
                  <a:schemeClr val="accent6"/>
                </a:solidFill>
              </a:rPr>
              <a:t>Environment</a:t>
            </a:r>
            <a:r>
              <a:rPr lang="es-AR" sz="1600" dirty="0">
                <a:solidFill>
                  <a:schemeClr val="accent6"/>
                </a:solidFill>
              </a:rPr>
              <a:t> Variables, se pueden usar en scripts dentro de los pasos del pipeline.</a:t>
            </a:r>
          </a:p>
          <a:p>
            <a:endParaRPr lang="es-AR" sz="1600" dirty="0">
              <a:solidFill>
                <a:schemeClr val="accent6"/>
              </a:solidFill>
            </a:endParaRPr>
          </a:p>
          <a:p>
            <a:r>
              <a:rPr lang="es-AR" sz="1600" b="1" dirty="0">
                <a:solidFill>
                  <a:schemeClr val="accent6"/>
                </a:solidFill>
              </a:rPr>
              <a:t>Ejemplo en YAML:</a:t>
            </a:r>
          </a:p>
          <a:p>
            <a:r>
              <a:rPr lang="es-AR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</a:p>
          <a:p>
            <a:r>
              <a:rPr lang="es-AR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-api: "https://</a:t>
            </a:r>
            <a:r>
              <a:rPr lang="es-AR" sz="1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myapi-qa.com</a:t>
            </a:r>
            <a:r>
              <a:rPr lang="es-AR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s-AR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es-AR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"QA"</a:t>
            </a:r>
          </a:p>
          <a:p>
            <a:endParaRPr lang="es-AR" sz="1600" dirty="0">
              <a:solidFill>
                <a:schemeClr val="accent6"/>
              </a:solidFill>
            </a:endParaRPr>
          </a:p>
          <a:p>
            <a:r>
              <a:rPr lang="es-AR" sz="1600" b="1" dirty="0">
                <a:solidFill>
                  <a:schemeClr val="accent6"/>
                </a:solidFill>
              </a:rPr>
              <a:t>Definición de Secretos:</a:t>
            </a:r>
          </a:p>
          <a:p>
            <a:r>
              <a:rPr lang="es-AR" sz="1600" dirty="0">
                <a:solidFill>
                  <a:schemeClr val="accent6"/>
                </a:solidFill>
              </a:rPr>
              <a:t>Los secretos son credenciales sensibles, como claves API, cadenas de conexión, y contraseñas, que no deben estar visibles en el código o en los logs del pipeline.</a:t>
            </a:r>
          </a:p>
          <a:p>
            <a:endParaRPr lang="es-AR" sz="1600" dirty="0">
              <a:solidFill>
                <a:schemeClr val="accent6"/>
              </a:solidFill>
            </a:endParaRPr>
          </a:p>
          <a:p>
            <a:r>
              <a:rPr lang="es-AR" sz="1600" b="1" dirty="0">
                <a:solidFill>
                  <a:schemeClr val="accent6"/>
                </a:solidFill>
              </a:rPr>
              <a:t>Variables Protegidas:</a:t>
            </a:r>
            <a:br>
              <a:rPr lang="es-AR" sz="1600" b="1" dirty="0">
                <a:solidFill>
                  <a:schemeClr val="accent6"/>
                </a:solidFill>
              </a:rPr>
            </a:br>
            <a:r>
              <a:rPr lang="es-AR" sz="1600" dirty="0">
                <a:solidFill>
                  <a:schemeClr val="accent6"/>
                </a:solidFill>
              </a:rPr>
              <a:t>Se pueden definir variables como protegidas en Azure DevOps para evitar que sean expuestas en los logs. Se marcan como secretas, lo que las oculta del acceso público.</a:t>
            </a:r>
          </a:p>
          <a:p>
            <a:endParaRPr lang="es-AR" sz="1600" dirty="0">
              <a:solidFill>
                <a:schemeClr val="accent6"/>
              </a:solidFill>
            </a:endParaRPr>
          </a:p>
          <a:p>
            <a:r>
              <a:rPr lang="es-AR" sz="1600" dirty="0">
                <a:solidFill>
                  <a:schemeClr val="accent6"/>
                </a:solidFill>
              </a:rPr>
              <a:t>Azure DevOps permite gestionar secretos como variables protegidas o integrando servicios de secretos como </a:t>
            </a:r>
            <a:r>
              <a:rPr lang="es-AR" sz="1600" b="1" dirty="0">
                <a:solidFill>
                  <a:schemeClr val="accent6"/>
                </a:solidFill>
              </a:rPr>
              <a:t>Azure Key </a:t>
            </a:r>
            <a:r>
              <a:rPr lang="es-AR" sz="1600" b="1" dirty="0" err="1">
                <a:solidFill>
                  <a:schemeClr val="accent6"/>
                </a:solidFill>
              </a:rPr>
              <a:t>Vault</a:t>
            </a:r>
            <a:r>
              <a:rPr lang="es-AR" sz="1600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174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4" y="227014"/>
            <a:ext cx="11802421" cy="754061"/>
          </a:xfrm>
        </p:spPr>
        <p:txBody>
          <a:bodyPr/>
          <a:lstStyle/>
          <a:p>
            <a:r>
              <a:rPr lang="es-AR" dirty="0"/>
              <a:t>Presentación del TP</a:t>
            </a:r>
            <a:endParaRPr lang="en-US" dirty="0">
              <a:solidFill>
                <a:srgbClr val="2C65E1"/>
              </a:solidFill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6380FFF8-722E-A863-F0A5-558D5BC36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4787248" y="1661287"/>
            <a:ext cx="3097871" cy="27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9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236D03A-225A-22D8-C4BD-90AD0EC90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10C4D7-9248-7043-EFF3-EDF39D28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s-AR" dirty="0"/>
              <a:t>Consignas, Desarrollo y Desafíos del Trabajo Práctico</a:t>
            </a:r>
            <a:endParaRPr lang="en-US" dirty="0">
              <a:solidFill>
                <a:srgbClr val="2C65E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10C4A-DFF3-D93A-97F5-C9DEAD0882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9" y="972295"/>
            <a:ext cx="11405976" cy="544162"/>
          </a:xfrm>
        </p:spPr>
        <p:txBody>
          <a:bodyPr/>
          <a:lstStyle/>
          <a:p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Integrar en nuestro pipeline características de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Coverage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Análisis Estático con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SonarCloud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Pruebas de Integración 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s-A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0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236D03A-225A-22D8-C4BD-90AD0EC90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10C4D7-9248-7043-EFF3-EDF39D28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s-AR" dirty="0"/>
              <a:t>Consignas, Desarrollo y Desafíos del Trabajo Práctico</a:t>
            </a:r>
            <a:endParaRPr lang="en-US" dirty="0">
              <a:solidFill>
                <a:srgbClr val="2C65E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10C4A-DFF3-D93A-97F5-C9DEAD0882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9" y="972295"/>
            <a:ext cx="11405976" cy="544162"/>
          </a:xfrm>
        </p:spPr>
        <p:txBody>
          <a:bodyPr/>
          <a:lstStyle/>
          <a:p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Integrar en nuestro pipeline características de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Coverage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Análisis Estático con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SonarCloud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Pruebas de Integración 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s-A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32146F-1E7D-A134-F16E-9594298EBB8F}"/>
              </a:ext>
            </a:extLst>
          </p:cNvPr>
          <p:cNvSpPr txBox="1"/>
          <p:nvPr/>
        </p:nvSpPr>
        <p:spPr>
          <a:xfrm>
            <a:off x="297909" y="1622059"/>
            <a:ext cx="115531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AR" sz="1600" b="1" dirty="0"/>
          </a:p>
          <a:p>
            <a:pPr marL="276606" indent="-285750">
              <a:buFont typeface="Arial" panose="020B0604020202020204" pitchFamily="34" charset="0"/>
              <a:buChar char="•"/>
            </a:pP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66735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4" y="227014"/>
            <a:ext cx="11802421" cy="754061"/>
          </a:xfrm>
        </p:spPr>
        <p:txBody>
          <a:bodyPr/>
          <a:lstStyle/>
          <a:p>
            <a:r>
              <a:rPr lang="es-AR" dirty="0"/>
              <a:t>Espacio para preguntas, dudas y consultas</a:t>
            </a:r>
            <a:endParaRPr lang="en-US" dirty="0">
              <a:solidFill>
                <a:srgbClr val="2C65E1"/>
              </a:solidFill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6380FFF8-722E-A863-F0A5-558D5BC36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3836785" y="1910896"/>
            <a:ext cx="4762904" cy="317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7F0D34-EFFF-4AB0-B1A5-04DB58CD5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354" y="1072896"/>
            <a:ext cx="6723121" cy="5772100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EAAE75D-7DB6-4E10-B7C2-4D5949878FA1}"/>
              </a:ext>
            </a:extLst>
          </p:cNvPr>
          <p:cNvSpPr txBox="1">
            <a:spLocks/>
          </p:cNvSpPr>
          <p:nvPr/>
        </p:nvSpPr>
        <p:spPr>
          <a:xfrm>
            <a:off x="1732153" y="4584192"/>
            <a:ext cx="5943600" cy="1961059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Ing. Ariel </a:t>
            </a:r>
            <a:r>
              <a:rPr lang="en-US" sz="2800" b="1" dirty="0" err="1"/>
              <a:t>Schwindt</a:t>
            </a:r>
            <a:endParaRPr lang="en-US" sz="2800" b="1" dirty="0"/>
          </a:p>
          <a:p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https://www.linkedin.com/in/arielschwindt/</a:t>
            </a:r>
            <a:b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en-US" sz="2800" b="1" dirty="0"/>
            </a:br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MS Certified DevOps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Engineer</a:t>
            </a:r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Expert</a:t>
            </a:r>
          </a:p>
          <a:p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MS Certified Azure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Developer</a:t>
            </a:r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Associate</a:t>
            </a:r>
            <a:endParaRPr lang="es-AR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MS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Certified</a:t>
            </a:r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Azure AI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Engineer</a:t>
            </a:r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Associate</a:t>
            </a:r>
            <a:endParaRPr lang="es-AR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AR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AR" sz="2000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E7BFD31-7A58-54D4-AA0A-3FEDE83D6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65" y="4475193"/>
            <a:ext cx="1052279" cy="10350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B3483DB-76E5-9C81-535B-0C6C423AF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65" y="5510222"/>
            <a:ext cx="1051458" cy="103502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3E87B90-7779-47CE-B120-6FF197D9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716" y="1214479"/>
            <a:ext cx="9590081" cy="1828800"/>
          </a:xfrm>
        </p:spPr>
        <p:txBody>
          <a:bodyPr/>
          <a:lstStyle/>
          <a:p>
            <a:r>
              <a:rPr lang="es-AR" dirty="0"/>
              <a:t>Implementación de Contenedores en Azure y Automatización con Azure 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s-AR" dirty="0"/>
              <a:t>Objetivo de la Sesión</a:t>
            </a:r>
            <a:endParaRPr lang="en-US" dirty="0">
              <a:solidFill>
                <a:srgbClr val="2C65E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8" y="972295"/>
            <a:ext cx="11442071" cy="544162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Entender los diferentes servicios de contenedores que ofrece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Azure:Azure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Container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Instances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(ACI), Azure App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y Azure Container Apps.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Configurar y gestionar un Azure Container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Registry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(ACR) para almacenar y gestionar imágenes Docker.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Automatizar el despliegue de contenedores utilizando Azure CLI dentro de pipelines de Azure DevOps.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Implementar la gestión de variables y secretos en Azure DevOps.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Construir un pipeline completo de CI/CD que incluya la creación, almacenamiento y despliegue de imágenes Docker en Azure.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AB4B1E4-ACC7-113A-534F-D5AA9F02CFF7}"/>
              </a:ext>
            </a:extLst>
          </p:cNvPr>
          <p:cNvGrpSpPr/>
          <p:nvPr/>
        </p:nvGrpSpPr>
        <p:grpSpPr>
          <a:xfrm>
            <a:off x="228981" y="3439181"/>
            <a:ext cx="555298" cy="555298"/>
            <a:chOff x="167479" y="1848020"/>
            <a:chExt cx="555298" cy="55529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03B4F4-BD54-418F-ABEC-9DA56768E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67479" y="1848020"/>
              <a:ext cx="555298" cy="555298"/>
            </a:xfrm>
            <a:prstGeom prst="ellipse">
              <a:avLst/>
            </a:prstGeom>
            <a:solidFill>
              <a:srgbClr val="EAEAE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" name="Graphic 25" descr="Icono de Resultados">
              <a:extLst>
                <a:ext uri="{FF2B5EF4-FFF2-40B4-BE49-F238E27FC236}">
                  <a16:creationId xmlns:a16="http://schemas.microsoft.com/office/drawing/2014/main" id="{F45F61C2-0DBB-978B-E41A-359C1B3BCE9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/>
          </p:blipFill>
          <p:spPr>
            <a:xfrm>
              <a:off x="296953" y="1971462"/>
              <a:ext cx="290276" cy="290276"/>
            </a:xfrm>
            <a:prstGeom prst="rect">
              <a:avLst/>
            </a:prstGeom>
          </p:spPr>
        </p:pic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E4DBB1B5-01F5-4F72-64C8-516A2B7B7E57}"/>
              </a:ext>
            </a:extLst>
          </p:cNvPr>
          <p:cNvSpPr txBox="1"/>
          <p:nvPr/>
        </p:nvSpPr>
        <p:spPr>
          <a:xfrm>
            <a:off x="845233" y="3415797"/>
            <a:ext cx="6387125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Resultados Esperados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9ADA1BEB-7AB9-A07A-E33E-E9D2A4C28C38}"/>
              </a:ext>
            </a:extLst>
          </p:cNvPr>
          <p:cNvSpPr txBox="1"/>
          <p:nvPr/>
        </p:nvSpPr>
        <p:spPr>
          <a:xfrm>
            <a:off x="845781" y="3863070"/>
            <a:ext cx="6699087" cy="289617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solidFill>
                  <a:srgbClr val="595959"/>
                </a:solidFill>
              </a:defRPr>
            </a:lvl1pPr>
          </a:lstStyle>
          <a:p>
            <a:r>
              <a:rPr lang="es-AR" dirty="0"/>
              <a:t>Al final de la sesión, los participantes deben ser capaces de:</a:t>
            </a:r>
            <a:br>
              <a:rPr lang="es-AR" dirty="0"/>
            </a:br>
            <a:endParaRPr lang="es-A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dirty="0"/>
              <a:t>Seleccionar el servicio de contenedores más adecuado</a:t>
            </a:r>
            <a:r>
              <a:rPr lang="es-AR" dirty="0"/>
              <a:t> para diferentes escenarios de despliegue en la nube.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dirty="0"/>
              <a:t>Configurar y utilizar Azure Container </a:t>
            </a:r>
            <a:r>
              <a:rPr lang="es-AR" b="1" dirty="0" err="1"/>
              <a:t>Registry</a:t>
            </a:r>
            <a:r>
              <a:rPr lang="es-AR" b="1" dirty="0"/>
              <a:t> (ACR)</a:t>
            </a:r>
            <a:r>
              <a:rPr lang="es-AR" dirty="0"/>
              <a:t> para almacenar imágenes Docker de manera segura.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dirty="0"/>
              <a:t>Automatizar la creación y gestión de recursos en Azure</a:t>
            </a:r>
            <a:r>
              <a:rPr lang="es-AR" dirty="0"/>
              <a:t> mediante scripts y comandos de Azure CLI.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dirty="0"/>
              <a:t>Utilizar variables y secretos</a:t>
            </a:r>
            <a:r>
              <a:rPr lang="es-AR" dirty="0"/>
              <a:t> de manera eficiente y segura en los pipelines de Azure DevOps.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dirty="0"/>
              <a:t>Desarrollar y ejecutar un pipeline CI/CD completo</a:t>
            </a:r>
            <a:r>
              <a:rPr lang="es-AR" dirty="0"/>
              <a:t> que incluya la construcción y despliegue de contenedores en Azure.</a:t>
            </a:r>
          </a:p>
        </p:txBody>
      </p:sp>
      <p:pic>
        <p:nvPicPr>
          <p:cNvPr id="27" name="Graphic 25" descr="Una persona progresando y siendo mas eficiente">
            <a:extLst>
              <a:ext uri="{FF2B5EF4-FFF2-40B4-BE49-F238E27FC236}">
                <a16:creationId xmlns:a16="http://schemas.microsoft.com/office/drawing/2014/main" id="{975A696A-357B-CDC2-EC30-B52A59713EC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7544868" y="3794379"/>
            <a:ext cx="4455706" cy="222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5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s-AR" b="1" dirty="0"/>
              <a:t>Servicios de Contenedores en Azure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9" y="972295"/>
            <a:ext cx="11717490" cy="54416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ofrece múltiples servicios para desplegar contenedores, cada uno con sus propias ventajas y casos de uso.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1CE82A-C8C9-8F82-7426-26E9AE5FCFCA}"/>
              </a:ext>
            </a:extLst>
          </p:cNvPr>
          <p:cNvSpPr txBox="1"/>
          <p:nvPr/>
        </p:nvSpPr>
        <p:spPr>
          <a:xfrm>
            <a:off x="434975" y="2353699"/>
            <a:ext cx="11563350" cy="1668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1" dirty="0">
                <a:solidFill>
                  <a:schemeClr val="accent6"/>
                </a:solidFill>
              </a:rPr>
              <a:t>Azure Container </a:t>
            </a:r>
            <a:r>
              <a:rPr lang="es-AR" sz="1400" b="1" dirty="0" err="1">
                <a:solidFill>
                  <a:schemeClr val="accent6"/>
                </a:solidFill>
              </a:rPr>
              <a:t>Instances</a:t>
            </a:r>
            <a:r>
              <a:rPr lang="es-AR" sz="1400" b="1" dirty="0">
                <a:solidFill>
                  <a:schemeClr val="accent6"/>
                </a:solidFill>
              </a:rPr>
              <a:t> (ACI): </a:t>
            </a:r>
            <a:r>
              <a:rPr lang="es-AR" sz="1400" dirty="0">
                <a:solidFill>
                  <a:schemeClr val="accent6"/>
                </a:solidFill>
              </a:rPr>
              <a:t>Servicio para ejecutar contenedores sin gestionar infraestructura.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1" dirty="0">
                <a:solidFill>
                  <a:schemeClr val="accent6"/>
                </a:solidFill>
              </a:rPr>
              <a:t>Azure App </a:t>
            </a:r>
            <a:r>
              <a:rPr lang="es-AR" sz="1400" b="1" dirty="0" err="1">
                <a:solidFill>
                  <a:schemeClr val="accent6"/>
                </a:solidFill>
              </a:rPr>
              <a:t>Services</a:t>
            </a:r>
            <a:r>
              <a:rPr lang="es-AR" sz="1400" b="1" dirty="0">
                <a:solidFill>
                  <a:schemeClr val="accent6"/>
                </a:solidFill>
              </a:rPr>
              <a:t> con Soporte para Contenedores: </a:t>
            </a:r>
            <a:r>
              <a:rPr lang="es-AR" sz="1400" dirty="0">
                <a:solidFill>
                  <a:schemeClr val="accent6"/>
                </a:solidFill>
              </a:rPr>
              <a:t>Plataforma gestionada para aplicaciones web que soporta contenedores Docker.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1" dirty="0">
                <a:solidFill>
                  <a:schemeClr val="accent6"/>
                </a:solidFill>
              </a:rPr>
              <a:t>Azure </a:t>
            </a:r>
            <a:r>
              <a:rPr lang="es-AR" sz="1400" b="1" dirty="0" err="1">
                <a:solidFill>
                  <a:schemeClr val="accent6"/>
                </a:solidFill>
              </a:rPr>
              <a:t>Kubernetes</a:t>
            </a:r>
            <a:r>
              <a:rPr lang="es-AR" sz="1400" b="1" dirty="0">
                <a:solidFill>
                  <a:schemeClr val="accent6"/>
                </a:solidFill>
              </a:rPr>
              <a:t> </a:t>
            </a:r>
            <a:r>
              <a:rPr lang="es-AR" sz="1400" b="1" dirty="0" err="1">
                <a:solidFill>
                  <a:schemeClr val="accent6"/>
                </a:solidFill>
              </a:rPr>
              <a:t>Service</a:t>
            </a:r>
            <a:r>
              <a:rPr lang="es-AR" sz="1400" b="1" dirty="0">
                <a:solidFill>
                  <a:schemeClr val="accent6"/>
                </a:solidFill>
              </a:rPr>
              <a:t> (AKS): </a:t>
            </a:r>
            <a:r>
              <a:rPr lang="es-AR" sz="1400" dirty="0">
                <a:solidFill>
                  <a:schemeClr val="accent6"/>
                </a:solidFill>
              </a:rPr>
              <a:t>Servicio gestionado de </a:t>
            </a:r>
            <a:r>
              <a:rPr lang="es-AR" sz="1400" dirty="0" err="1">
                <a:solidFill>
                  <a:schemeClr val="accent6"/>
                </a:solidFill>
              </a:rPr>
              <a:t>Kubernetes</a:t>
            </a:r>
            <a:r>
              <a:rPr lang="es-AR" sz="1400" dirty="0">
                <a:solidFill>
                  <a:schemeClr val="accent6"/>
                </a:solidFill>
              </a:rPr>
              <a:t> para orquestación de contenedores a gran escala.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1" dirty="0">
                <a:solidFill>
                  <a:schemeClr val="accent6"/>
                </a:solidFill>
              </a:rPr>
              <a:t>Azure Container Apps: </a:t>
            </a:r>
            <a:r>
              <a:rPr lang="es-AR" sz="1400" dirty="0">
                <a:solidFill>
                  <a:schemeClr val="accent6"/>
                </a:solidFill>
              </a:rPr>
              <a:t>Servicio para desplegar aplicaciones basadas en contenedores con escalabilidad basada en eventos. Es una opción intermedia entre ACI y AKS, ofreciendo orquestación ligera sin la complejidad de gestionar un clúster completo.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20EAE09-99E0-1806-A8EE-8EA2D5FD0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95892"/>
              </p:ext>
            </p:extLst>
          </p:nvPr>
        </p:nvGraphicFramePr>
        <p:xfrm>
          <a:off x="681400" y="4259047"/>
          <a:ext cx="11070500" cy="2310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625">
                  <a:extLst>
                    <a:ext uri="{9D8B030D-6E8A-4147-A177-3AD203B41FA5}">
                      <a16:colId xmlns:a16="http://schemas.microsoft.com/office/drawing/2014/main" val="4183600828"/>
                    </a:ext>
                  </a:extLst>
                </a:gridCol>
                <a:gridCol w="2767625">
                  <a:extLst>
                    <a:ext uri="{9D8B030D-6E8A-4147-A177-3AD203B41FA5}">
                      <a16:colId xmlns:a16="http://schemas.microsoft.com/office/drawing/2014/main" val="562329226"/>
                    </a:ext>
                  </a:extLst>
                </a:gridCol>
                <a:gridCol w="2767625">
                  <a:extLst>
                    <a:ext uri="{9D8B030D-6E8A-4147-A177-3AD203B41FA5}">
                      <a16:colId xmlns:a16="http://schemas.microsoft.com/office/drawing/2014/main" val="4216609737"/>
                    </a:ext>
                  </a:extLst>
                </a:gridCol>
                <a:gridCol w="2767625">
                  <a:extLst>
                    <a:ext uri="{9D8B030D-6E8A-4147-A177-3AD203B41FA5}">
                      <a16:colId xmlns:a16="http://schemas.microsoft.com/office/drawing/2014/main" val="3534319347"/>
                    </a:ext>
                  </a:extLst>
                </a:gridCol>
              </a:tblGrid>
              <a:tr h="434114">
                <a:tc>
                  <a:txBody>
                    <a:bodyPr/>
                    <a:lstStyle/>
                    <a:p>
                      <a:r>
                        <a:rPr lang="es-AR" sz="1400" dirty="0"/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Azure Container </a:t>
                      </a:r>
                      <a:r>
                        <a:rPr lang="es-AR" sz="1400" dirty="0" err="1"/>
                        <a:t>Instances</a:t>
                      </a:r>
                      <a:r>
                        <a:rPr lang="es-AR" sz="1400" dirty="0"/>
                        <a:t> (ACI)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Azure App </a:t>
                      </a:r>
                      <a:r>
                        <a:rPr lang="es-AR" sz="1400" dirty="0" err="1"/>
                        <a:t>Services</a:t>
                      </a:r>
                      <a:endParaRPr lang="es-A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Azure Container Apps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284050"/>
                  </a:ext>
                </a:extLst>
              </a:tr>
              <a:tr h="377807">
                <a:tc>
                  <a:txBody>
                    <a:bodyPr/>
                    <a:lstStyle/>
                    <a:p>
                      <a:r>
                        <a:rPr lang="es-AR" sz="1400" dirty="0"/>
                        <a:t>Escalabilidad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Automática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Automática basada en eventos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14503"/>
                  </a:ext>
                </a:extLst>
              </a:tr>
              <a:tr h="434114">
                <a:tc>
                  <a:txBody>
                    <a:bodyPr/>
                    <a:lstStyle/>
                    <a:p>
                      <a:r>
                        <a:rPr lang="es-AR" sz="1400" dirty="0"/>
                        <a:t>Orquestación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Sí (microservicios y </a:t>
                      </a:r>
                      <a:r>
                        <a:rPr lang="es-AR" sz="1400" dirty="0" err="1"/>
                        <a:t>Dapr</a:t>
                      </a:r>
                      <a:r>
                        <a:rPr lang="es-AR" sz="1400" dirty="0"/>
                        <a:t> integrado)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4418016"/>
                  </a:ext>
                </a:extLst>
              </a:tr>
              <a:tr h="434114">
                <a:tc>
                  <a:txBody>
                    <a:bodyPr/>
                    <a:lstStyle/>
                    <a:p>
                      <a:r>
                        <a:rPr lang="es-AR" sz="1400" b="0" dirty="0"/>
                        <a:t>Ideal Para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Tareas puntuales, </a:t>
                      </a:r>
                      <a:r>
                        <a:rPr lang="es-AR" sz="1400" dirty="0" err="1"/>
                        <a:t>batch</a:t>
                      </a:r>
                      <a:r>
                        <a:rPr lang="es-AR" sz="1400" dirty="0"/>
                        <a:t> </a:t>
                      </a:r>
                      <a:r>
                        <a:rPr lang="es-AR" sz="1400" dirty="0" err="1"/>
                        <a:t>jobs</a:t>
                      </a:r>
                      <a:endParaRPr lang="es-A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Aplicaciones web y </a:t>
                      </a:r>
                      <a:r>
                        <a:rPr lang="es-AR" sz="1400" dirty="0" err="1"/>
                        <a:t>APIs</a:t>
                      </a:r>
                      <a:endParaRPr lang="es-A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Aplicaciones basadas en eventos y microservicios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786340"/>
                  </a:ext>
                </a:extLst>
              </a:tr>
              <a:tr h="377807">
                <a:tc>
                  <a:txBody>
                    <a:bodyPr/>
                    <a:lstStyle/>
                    <a:p>
                      <a:r>
                        <a:rPr lang="es-AR" sz="1400" b="0" dirty="0"/>
                        <a:t>Integración con </a:t>
                      </a:r>
                      <a:r>
                        <a:rPr lang="es-AR" sz="1400" b="0" dirty="0" err="1"/>
                        <a:t>Kubernetes</a:t>
                      </a:r>
                      <a:endParaRPr lang="es-A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Limitada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08654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E774793B-F0A4-22CA-A654-B47DADC07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10" y="1324799"/>
            <a:ext cx="6139103" cy="10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0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s-AR" dirty="0"/>
              <a:t>Azure Container </a:t>
            </a:r>
            <a:r>
              <a:rPr lang="es-AR" dirty="0" err="1"/>
              <a:t>Instances</a:t>
            </a:r>
            <a:endParaRPr lang="es-AR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9" y="972295"/>
            <a:ext cx="11717490" cy="54416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Despliegue Rápido y Sencillo de Contenedores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s-A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s-A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1CE82A-C8C9-8F82-7426-26E9AE5FCFCA}"/>
              </a:ext>
            </a:extLst>
          </p:cNvPr>
          <p:cNvSpPr txBox="1"/>
          <p:nvPr/>
        </p:nvSpPr>
        <p:spPr>
          <a:xfrm>
            <a:off x="434975" y="1585951"/>
            <a:ext cx="11563350" cy="4895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Ejecución sin gestionar infraestructura: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Azure Container </a:t>
            </a:r>
            <a:r>
              <a:rPr lang="es-AR" dirty="0" err="1">
                <a:solidFill>
                  <a:schemeClr val="accent6"/>
                </a:solidFill>
              </a:rPr>
              <a:t>Instances</a:t>
            </a:r>
            <a:r>
              <a:rPr lang="es-AR" dirty="0">
                <a:solidFill>
                  <a:schemeClr val="accent6"/>
                </a:solidFill>
              </a:rPr>
              <a:t> (ACI) permite ejecutar contenedores de manera rápida y sin necesidad de gestionar servidores o clústeres. Ideal para cargas de trabajo temporales o de corta duración</a:t>
            </a:r>
            <a:r>
              <a:rPr lang="es-AR" b="1" dirty="0">
                <a:solidFill>
                  <a:schemeClr val="accent6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Facturación por segundo: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Paga solo por el tiempo en que los contenedores están en ejecución, lo que lo convierte en una opción económica para tareas puntuales o por lotes.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Escenarios ideales para ACI: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6"/>
                </a:solidFill>
              </a:rPr>
              <a:t>Procesamiento de datos o trabajos por lotes.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6"/>
                </a:solidFill>
              </a:rPr>
              <a:t>Despliegues temporales para pruebas y desarrollo.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dirty="0" err="1">
                <a:solidFill>
                  <a:schemeClr val="accent6"/>
                </a:solidFill>
              </a:rPr>
              <a:t>Backend</a:t>
            </a:r>
            <a:r>
              <a:rPr lang="es-AR" dirty="0">
                <a:solidFill>
                  <a:schemeClr val="accent6"/>
                </a:solidFill>
              </a:rPr>
              <a:t> de aplicaciones o microservicios pequeños.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Integración con otros servicios de Azure: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ACI puede integrarse con Azure Virtual Network (</a:t>
            </a:r>
            <a:r>
              <a:rPr lang="es-AR" dirty="0" err="1">
                <a:solidFill>
                  <a:schemeClr val="accent6"/>
                </a:solidFill>
              </a:rPr>
              <a:t>VNet</a:t>
            </a:r>
            <a:r>
              <a:rPr lang="es-AR" dirty="0">
                <a:solidFill>
                  <a:schemeClr val="accent6"/>
                </a:solidFill>
              </a:rPr>
              <a:t>), Azure Monitor para monitoreo, y Azure Container </a:t>
            </a:r>
            <a:r>
              <a:rPr lang="es-AR" dirty="0" err="1">
                <a:solidFill>
                  <a:schemeClr val="accent6"/>
                </a:solidFill>
              </a:rPr>
              <a:t>Registry</a:t>
            </a:r>
            <a:r>
              <a:rPr lang="es-AR" dirty="0">
                <a:solidFill>
                  <a:schemeClr val="accent6"/>
                </a:solidFill>
              </a:rPr>
              <a:t> (ACR) para obtener imágenes de contenedores.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Limitaciones: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No es ideal para escenarios de producción a gran escala ni para aplicaciones con requisitos complejos de orquestación, ya que ACI no ofrece un sistema de orquestación como </a:t>
            </a:r>
            <a:r>
              <a:rPr lang="es-AR" dirty="0" err="1">
                <a:solidFill>
                  <a:schemeClr val="accent6"/>
                </a:solidFill>
              </a:rPr>
              <a:t>Kubernetes</a:t>
            </a:r>
            <a:r>
              <a:rPr lang="es-AR" dirty="0">
                <a:solidFill>
                  <a:schemeClr val="accent6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1400" dirty="0">
              <a:solidFill>
                <a:schemeClr val="accent6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9F9E98B-9F60-5AAC-79B3-52E36700C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953" y="169884"/>
            <a:ext cx="1713820" cy="13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23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s-AR" dirty="0"/>
              <a:t>Azure App </a:t>
            </a:r>
            <a:r>
              <a:rPr lang="es-AR" dirty="0" err="1"/>
              <a:t>Services</a:t>
            </a:r>
            <a:r>
              <a:rPr lang="es-AR" dirty="0"/>
              <a:t> con Soporte para Contenedores</a:t>
            </a:r>
            <a:endParaRPr lang="es-AR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9" y="972295"/>
            <a:ext cx="11717490" cy="54416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Plataforma Gestionada para Aplicaciones Web y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APIs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 Contenedores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s-A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s-A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1CE82A-C8C9-8F82-7426-26E9AE5FCFCA}"/>
              </a:ext>
            </a:extLst>
          </p:cNvPr>
          <p:cNvSpPr txBox="1"/>
          <p:nvPr/>
        </p:nvSpPr>
        <p:spPr>
          <a:xfrm>
            <a:off x="434975" y="1585951"/>
            <a:ext cx="11563350" cy="376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Plataforma gestionada para aplicaciones web: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Azure App </a:t>
            </a:r>
            <a:r>
              <a:rPr lang="es-AR" dirty="0" err="1">
                <a:solidFill>
                  <a:schemeClr val="accent6"/>
                </a:solidFill>
              </a:rPr>
              <a:t>Services</a:t>
            </a:r>
            <a:r>
              <a:rPr lang="es-AR" dirty="0">
                <a:solidFill>
                  <a:schemeClr val="accent6"/>
                </a:solidFill>
              </a:rPr>
              <a:t> permite desplegar aplicaciones web y </a:t>
            </a:r>
            <a:r>
              <a:rPr lang="es-AR" dirty="0" err="1">
                <a:solidFill>
                  <a:schemeClr val="accent6"/>
                </a:solidFill>
              </a:rPr>
              <a:t>APIs</a:t>
            </a:r>
            <a:r>
              <a:rPr lang="es-AR" dirty="0">
                <a:solidFill>
                  <a:schemeClr val="accent6"/>
                </a:solidFill>
              </a:rPr>
              <a:t> directamente desde imágenes de contenedores Docker. No necesitas preocuparte por la infraestructura subyacente, ya que Azure gestiona servidores, escalabilidad, y seguridad.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Escalabilidad automática y alta disponibilidad: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App </a:t>
            </a:r>
            <a:r>
              <a:rPr lang="es-AR" dirty="0" err="1">
                <a:solidFill>
                  <a:schemeClr val="accent6"/>
                </a:solidFill>
              </a:rPr>
              <a:t>Services</a:t>
            </a:r>
            <a:r>
              <a:rPr lang="es-AR" dirty="0">
                <a:solidFill>
                  <a:schemeClr val="accent6"/>
                </a:solidFill>
              </a:rPr>
              <a:t> puede escalar automáticamente en función de la demanda. Además, ofrece alta disponibilidad garantizada mediante acuerdos de nivel de servicio (SLA).</a:t>
            </a:r>
            <a:endParaRPr lang="es-AR" b="1" dirty="0">
              <a:solidFill>
                <a:schemeClr val="accent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Escenarios ideales para App </a:t>
            </a:r>
            <a:r>
              <a:rPr lang="es-AR" b="1" dirty="0" err="1">
                <a:solidFill>
                  <a:schemeClr val="accent6"/>
                </a:solidFill>
              </a:rPr>
              <a:t>Services</a:t>
            </a:r>
            <a:r>
              <a:rPr lang="es-AR" b="1" dirty="0">
                <a:solidFill>
                  <a:schemeClr val="accent6"/>
                </a:solidFill>
              </a:rPr>
              <a:t>: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6"/>
                </a:solidFill>
              </a:rPr>
              <a:t>Aplicaciones web y </a:t>
            </a:r>
            <a:r>
              <a:rPr lang="es-AR" dirty="0" err="1">
                <a:solidFill>
                  <a:schemeClr val="accent6"/>
                </a:solidFill>
              </a:rPr>
              <a:t>APIs</a:t>
            </a:r>
            <a:r>
              <a:rPr lang="es-AR" dirty="0">
                <a:solidFill>
                  <a:schemeClr val="accent6"/>
                </a:solidFill>
              </a:rPr>
              <a:t> con cargas moderadas o críticas.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6"/>
                </a:solidFill>
              </a:rPr>
              <a:t>Migración de aplicaciones tradicionales a contenedores.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6"/>
                </a:solidFill>
              </a:rPr>
              <a:t>Aplicaciones que necesitan integración con servicios de Azure como bases de datos y monitorización</a:t>
            </a:r>
            <a:r>
              <a:rPr lang="es-AR" b="1" dirty="0">
                <a:solidFill>
                  <a:schemeClr val="accent6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1400" dirty="0">
              <a:solidFill>
                <a:schemeClr val="accent6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1BD0CD-7A74-EA41-E002-D36475C00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838" y="227014"/>
            <a:ext cx="1207634" cy="10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62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s-AR" dirty="0"/>
              <a:t>Azure </a:t>
            </a:r>
            <a:r>
              <a:rPr lang="es-AR" dirty="0" err="1"/>
              <a:t>Kubernetes</a:t>
            </a:r>
            <a:r>
              <a:rPr lang="es-AR" dirty="0"/>
              <a:t> </a:t>
            </a:r>
            <a:r>
              <a:rPr lang="es-AR" dirty="0" err="1"/>
              <a:t>Service</a:t>
            </a:r>
            <a:r>
              <a:rPr lang="es-AR" dirty="0"/>
              <a:t> (AKS)</a:t>
            </a:r>
            <a:endParaRPr lang="es-AR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9" y="972295"/>
            <a:ext cx="11717490" cy="54416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Orquestación Completa de Contenedores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s-A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1CE82A-C8C9-8F82-7426-26E9AE5FCFCA}"/>
              </a:ext>
            </a:extLst>
          </p:cNvPr>
          <p:cNvSpPr txBox="1"/>
          <p:nvPr/>
        </p:nvSpPr>
        <p:spPr>
          <a:xfrm>
            <a:off x="434975" y="1585951"/>
            <a:ext cx="11563350" cy="5178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Servicio de </a:t>
            </a:r>
            <a:r>
              <a:rPr lang="es-AR" b="1" dirty="0" err="1">
                <a:solidFill>
                  <a:schemeClr val="accent6"/>
                </a:solidFill>
              </a:rPr>
              <a:t>Kubernetes</a:t>
            </a:r>
            <a:r>
              <a:rPr lang="es-AR" b="1" dirty="0">
                <a:solidFill>
                  <a:schemeClr val="accent6"/>
                </a:solidFill>
              </a:rPr>
              <a:t> gestionado: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Azure </a:t>
            </a:r>
            <a:r>
              <a:rPr lang="es-AR" dirty="0" err="1">
                <a:solidFill>
                  <a:schemeClr val="accent6"/>
                </a:solidFill>
              </a:rPr>
              <a:t>Kubernetes</a:t>
            </a:r>
            <a:r>
              <a:rPr lang="es-AR" dirty="0">
                <a:solidFill>
                  <a:schemeClr val="accent6"/>
                </a:solidFill>
              </a:rPr>
              <a:t> </a:t>
            </a:r>
            <a:r>
              <a:rPr lang="es-AR" dirty="0" err="1">
                <a:solidFill>
                  <a:schemeClr val="accent6"/>
                </a:solidFill>
              </a:rPr>
              <a:t>Service</a:t>
            </a:r>
            <a:r>
              <a:rPr lang="es-AR" dirty="0">
                <a:solidFill>
                  <a:schemeClr val="accent6"/>
                </a:solidFill>
              </a:rPr>
              <a:t> (AKS) proporciona orquestación avanzada para contenedores, ofreciendo escalabilidad, distribución de carga y recuperación ante fallos de manera automatizada mediante </a:t>
            </a:r>
            <a:r>
              <a:rPr lang="es-AR" dirty="0" err="1">
                <a:solidFill>
                  <a:schemeClr val="accent6"/>
                </a:solidFill>
              </a:rPr>
              <a:t>Kubernetes</a:t>
            </a:r>
            <a:r>
              <a:rPr lang="es-AR" dirty="0">
                <a:solidFill>
                  <a:schemeClr val="accent6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Control y flexibilidad total: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Brinda acceso total a las configuraciones y características de </a:t>
            </a:r>
            <a:r>
              <a:rPr lang="es-AR" dirty="0" err="1">
                <a:solidFill>
                  <a:schemeClr val="accent6"/>
                </a:solidFill>
              </a:rPr>
              <a:t>Kubernetes</a:t>
            </a:r>
            <a:r>
              <a:rPr lang="es-AR" dirty="0">
                <a:solidFill>
                  <a:schemeClr val="accent6"/>
                </a:solidFill>
              </a:rPr>
              <a:t>. Permite gestionar clústeres complejos con alta disponibilidad y escalabilidad en entornos de producción.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Casos de uso avanzados: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6"/>
                </a:solidFill>
              </a:rPr>
              <a:t>Aplicaciones distribuidas con microservicios.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dirty="0" err="1">
                <a:solidFill>
                  <a:schemeClr val="accent6"/>
                </a:solidFill>
              </a:rPr>
              <a:t>Workloads</a:t>
            </a:r>
            <a:r>
              <a:rPr lang="es-AR" dirty="0">
                <a:solidFill>
                  <a:schemeClr val="accent6"/>
                </a:solidFill>
              </a:rPr>
              <a:t> de alta demanda con múltiples contenedores en producción.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6"/>
                </a:solidFill>
              </a:rPr>
              <a:t>Proyectos que ya utilizan </a:t>
            </a:r>
            <a:r>
              <a:rPr lang="es-AR" dirty="0" err="1">
                <a:solidFill>
                  <a:schemeClr val="accent6"/>
                </a:solidFill>
              </a:rPr>
              <a:t>Kubernetes</a:t>
            </a:r>
            <a:r>
              <a:rPr lang="es-AR" dirty="0">
                <a:solidFill>
                  <a:schemeClr val="accent6"/>
                </a:solidFill>
              </a:rPr>
              <a:t> y buscan una solución gestionada en Azure.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Escalabilidad automática: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AKS permite escalar tanto los contenedores como los nodos de manera automática para manejar cargas variables. También se integra con KEDA para escalabilidad basada en eventos.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Complejidad de gestión: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Aunque es gestionado por Azure, AKS requiere mayor conocimiento y esfuerzo en la configuración y gestión en comparación con otros servicios como ACI o Azure Container Apps.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1400" dirty="0">
              <a:solidFill>
                <a:schemeClr val="accent6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CFF424-051E-5585-89FE-7CEBC0CF3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240" y="227014"/>
            <a:ext cx="1462232" cy="107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0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s-AR" dirty="0"/>
              <a:t>Azure Container Apps</a:t>
            </a:r>
            <a:endParaRPr lang="es-AR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9" y="972295"/>
            <a:ext cx="11717490" cy="54416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Orquestación Simplificada con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Kubernetes</a:t>
            </a:r>
            <a:endParaRPr lang="es-A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s-A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1CE82A-C8C9-8F82-7426-26E9AE5FCFCA}"/>
              </a:ext>
            </a:extLst>
          </p:cNvPr>
          <p:cNvSpPr txBox="1"/>
          <p:nvPr/>
        </p:nvSpPr>
        <p:spPr>
          <a:xfrm>
            <a:off x="434975" y="1585951"/>
            <a:ext cx="11563350" cy="4330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Orquestación simplificada con </a:t>
            </a:r>
            <a:r>
              <a:rPr lang="es-AR" b="1" dirty="0" err="1">
                <a:solidFill>
                  <a:schemeClr val="accent6"/>
                </a:solidFill>
              </a:rPr>
              <a:t>Kubernetes</a:t>
            </a:r>
            <a:r>
              <a:rPr lang="es-AR" b="1" dirty="0">
                <a:solidFill>
                  <a:schemeClr val="accent6"/>
                </a:solidFill>
              </a:rPr>
              <a:t>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Azure Container Apps utiliza </a:t>
            </a:r>
            <a:r>
              <a:rPr lang="es-AR" dirty="0" err="1">
                <a:solidFill>
                  <a:schemeClr val="accent6"/>
                </a:solidFill>
              </a:rPr>
              <a:t>Kubernetes</a:t>
            </a:r>
            <a:r>
              <a:rPr lang="es-AR" dirty="0">
                <a:solidFill>
                  <a:schemeClr val="accent6"/>
                </a:solidFill>
              </a:rPr>
              <a:t> por detrás para gestionar contenedores, pero abstrae la complejidad de la gestión del clúster, facilitando el despliegue y la operación de microservicios y aplicaciones sin servidor.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Escalabilidad automática basada en eventos: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Se integra con KEDA (</a:t>
            </a:r>
            <a:r>
              <a:rPr lang="es-AR" dirty="0" err="1">
                <a:solidFill>
                  <a:schemeClr val="accent6"/>
                </a:solidFill>
              </a:rPr>
              <a:t>Kubernetes</a:t>
            </a:r>
            <a:r>
              <a:rPr lang="es-AR" dirty="0">
                <a:solidFill>
                  <a:schemeClr val="accent6"/>
                </a:solidFill>
              </a:rPr>
              <a:t> </a:t>
            </a:r>
            <a:r>
              <a:rPr lang="es-AR" dirty="0" err="1">
                <a:solidFill>
                  <a:schemeClr val="accent6"/>
                </a:solidFill>
              </a:rPr>
              <a:t>Event-Driven</a:t>
            </a:r>
            <a:r>
              <a:rPr lang="es-AR" dirty="0">
                <a:solidFill>
                  <a:schemeClr val="accent6"/>
                </a:solidFill>
              </a:rPr>
              <a:t> </a:t>
            </a:r>
            <a:r>
              <a:rPr lang="es-AR" dirty="0" err="1">
                <a:solidFill>
                  <a:schemeClr val="accent6"/>
                </a:solidFill>
              </a:rPr>
              <a:t>Autoscaling</a:t>
            </a:r>
            <a:r>
              <a:rPr lang="es-AR" dirty="0">
                <a:solidFill>
                  <a:schemeClr val="accent6"/>
                </a:solidFill>
              </a:rPr>
              <a:t>), lo que permite escalar contenedores automáticamente en función de eventos como colas de mensajes o solicitudes HTTP.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Patrones de microservicios: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Azure Container Apps se integra con </a:t>
            </a:r>
            <a:r>
              <a:rPr lang="es-AR" dirty="0" err="1">
                <a:solidFill>
                  <a:schemeClr val="accent6"/>
                </a:solidFill>
              </a:rPr>
              <a:t>Dapr</a:t>
            </a:r>
            <a:r>
              <a:rPr lang="es-AR" dirty="0">
                <a:solidFill>
                  <a:schemeClr val="accent6"/>
                </a:solidFill>
              </a:rPr>
              <a:t> (</a:t>
            </a:r>
            <a:r>
              <a:rPr lang="es-AR" dirty="0" err="1">
                <a:solidFill>
                  <a:schemeClr val="accent6"/>
                </a:solidFill>
              </a:rPr>
              <a:t>Distributed</a:t>
            </a:r>
            <a:r>
              <a:rPr lang="es-AR" dirty="0">
                <a:solidFill>
                  <a:schemeClr val="accent6"/>
                </a:solidFill>
              </a:rPr>
              <a:t> </a:t>
            </a:r>
            <a:r>
              <a:rPr lang="es-AR" dirty="0" err="1">
                <a:solidFill>
                  <a:schemeClr val="accent6"/>
                </a:solidFill>
              </a:rPr>
              <a:t>Application</a:t>
            </a:r>
            <a:r>
              <a:rPr lang="es-AR" dirty="0">
                <a:solidFill>
                  <a:schemeClr val="accent6"/>
                </a:solidFill>
              </a:rPr>
              <a:t> </a:t>
            </a:r>
            <a:r>
              <a:rPr lang="es-AR" dirty="0" err="1">
                <a:solidFill>
                  <a:schemeClr val="accent6"/>
                </a:solidFill>
              </a:rPr>
              <a:t>Runtime</a:t>
            </a:r>
            <a:r>
              <a:rPr lang="es-AR" dirty="0">
                <a:solidFill>
                  <a:schemeClr val="accent6"/>
                </a:solidFill>
              </a:rPr>
              <a:t>), proporcionando patrones comunes para microservicios, como la comunicación entre servicios, pub/sub, y gestión de estado distribuido.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Facilidad de uso frente a AKS: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A diferencia de Azure </a:t>
            </a:r>
            <a:r>
              <a:rPr lang="es-AR" dirty="0" err="1">
                <a:solidFill>
                  <a:schemeClr val="accent6"/>
                </a:solidFill>
              </a:rPr>
              <a:t>Kubernetes</a:t>
            </a:r>
            <a:r>
              <a:rPr lang="es-AR" dirty="0">
                <a:solidFill>
                  <a:schemeClr val="accent6"/>
                </a:solidFill>
              </a:rPr>
              <a:t> </a:t>
            </a:r>
            <a:r>
              <a:rPr lang="es-AR" dirty="0" err="1">
                <a:solidFill>
                  <a:schemeClr val="accent6"/>
                </a:solidFill>
              </a:rPr>
              <a:t>Service</a:t>
            </a:r>
            <a:r>
              <a:rPr lang="es-AR" dirty="0">
                <a:solidFill>
                  <a:schemeClr val="accent6"/>
                </a:solidFill>
              </a:rPr>
              <a:t> (AKS), aquí no necesitas gestionar ni configurar directamente un clúster de </a:t>
            </a:r>
            <a:r>
              <a:rPr lang="es-AR" dirty="0" err="1">
                <a:solidFill>
                  <a:schemeClr val="accent6"/>
                </a:solidFill>
              </a:rPr>
              <a:t>Kubernetes</a:t>
            </a:r>
            <a:r>
              <a:rPr lang="es-AR" dirty="0">
                <a:solidFill>
                  <a:schemeClr val="accent6"/>
                </a:solidFill>
              </a:rPr>
              <a:t>, lo que simplifica el uso y el mantenimiento.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1400" dirty="0">
              <a:solidFill>
                <a:schemeClr val="accent6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2E77C7-95EB-960D-6CEE-FFE00FE2F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797" y="28601"/>
            <a:ext cx="1765976" cy="12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6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s-AR" b="1" dirty="0"/>
              <a:t>Azure Container </a:t>
            </a:r>
            <a:r>
              <a:rPr lang="es-AR" b="1" dirty="0" err="1"/>
              <a:t>Registry</a:t>
            </a:r>
            <a:r>
              <a:rPr lang="es-AR" b="1" dirty="0"/>
              <a:t> (ACR)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9" y="972295"/>
            <a:ext cx="10342614" cy="54416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Servicio de Azure que permite almacenar y gestionar imágenes de contenedores de manera segura y escalable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1CE82A-C8C9-8F82-7426-26E9AE5FCFCA}"/>
              </a:ext>
            </a:extLst>
          </p:cNvPr>
          <p:cNvSpPr txBox="1"/>
          <p:nvPr/>
        </p:nvSpPr>
        <p:spPr>
          <a:xfrm>
            <a:off x="-1" y="1516457"/>
            <a:ext cx="12172773" cy="376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6"/>
                </a:solidFill>
              </a:rPr>
              <a:t>Es compatible</a:t>
            </a:r>
            <a:r>
              <a:rPr lang="es-AR" b="1" dirty="0">
                <a:solidFill>
                  <a:schemeClr val="accent6"/>
                </a:solidFill>
              </a:rPr>
              <a:t> con Docker y OCI (Open Container </a:t>
            </a:r>
            <a:r>
              <a:rPr lang="es-AR" b="1" dirty="0" err="1">
                <a:solidFill>
                  <a:schemeClr val="accent6"/>
                </a:solidFill>
              </a:rPr>
              <a:t>Initiative</a:t>
            </a:r>
            <a:r>
              <a:rPr lang="es-AR" dirty="0">
                <a:solidFill>
                  <a:schemeClr val="accent6"/>
                </a:solidFill>
              </a:rPr>
              <a:t>), lo que lo hace adecuado para almacenar y desplegar contenedores Docker en Azure o en cualquier otra plataforma compatible con estos estándares.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Cuándo Usar ACR: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Despliegue en Azure: </a:t>
            </a:r>
            <a:r>
              <a:rPr lang="es-AR" dirty="0">
                <a:solidFill>
                  <a:schemeClr val="accent6"/>
                </a:solidFill>
              </a:rPr>
              <a:t>Siempre que desees desplegar contenedores en servicios de Azure como Azure </a:t>
            </a:r>
            <a:r>
              <a:rPr lang="es-AR" dirty="0" err="1">
                <a:solidFill>
                  <a:schemeClr val="accent6"/>
                </a:solidFill>
              </a:rPr>
              <a:t>Kubernetes</a:t>
            </a:r>
            <a:r>
              <a:rPr lang="es-AR" dirty="0">
                <a:solidFill>
                  <a:schemeClr val="accent6"/>
                </a:solidFill>
              </a:rPr>
              <a:t> </a:t>
            </a:r>
            <a:r>
              <a:rPr lang="es-AR" dirty="0" err="1">
                <a:solidFill>
                  <a:schemeClr val="accent6"/>
                </a:solidFill>
              </a:rPr>
              <a:t>Service</a:t>
            </a:r>
            <a:r>
              <a:rPr lang="es-AR" dirty="0">
                <a:solidFill>
                  <a:schemeClr val="accent6"/>
                </a:solidFill>
              </a:rPr>
              <a:t> (AKS), Azure Container </a:t>
            </a:r>
            <a:r>
              <a:rPr lang="es-AR" dirty="0" err="1">
                <a:solidFill>
                  <a:schemeClr val="accent6"/>
                </a:solidFill>
              </a:rPr>
              <a:t>Instances</a:t>
            </a:r>
            <a:r>
              <a:rPr lang="es-AR" dirty="0">
                <a:solidFill>
                  <a:schemeClr val="accent6"/>
                </a:solidFill>
              </a:rPr>
              <a:t> (ACI), o Azure App </a:t>
            </a:r>
            <a:r>
              <a:rPr lang="es-AR" dirty="0" err="1">
                <a:solidFill>
                  <a:schemeClr val="accent6"/>
                </a:solidFill>
              </a:rPr>
              <a:t>Services</a:t>
            </a:r>
            <a:r>
              <a:rPr lang="es-AR" dirty="0">
                <a:solidFill>
                  <a:schemeClr val="accent6"/>
                </a:solidFill>
              </a:rPr>
              <a:t>, ACR facilita el almacenamiento de las imágenes necesarias.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Automatización CI/CD: </a:t>
            </a:r>
            <a:r>
              <a:rPr lang="es-AR" dirty="0">
                <a:solidFill>
                  <a:schemeClr val="accent6"/>
                </a:solidFill>
              </a:rPr>
              <a:t>Para proyectos que incluyen pipelines automatizados de CI/CD, ACR se integra perfectamente con Azure DevOps para facilitar el proceso de construcción, almacenamiento y despliegue de contenedores.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Seguridad y Gestión Centralizada: </a:t>
            </a:r>
            <a:r>
              <a:rPr lang="es-AR" dirty="0">
                <a:solidFill>
                  <a:schemeClr val="accent6"/>
                </a:solidFill>
              </a:rPr>
              <a:t>Cuando necesitas un registro privado y centralizado para gestionar las imágenes de contenedores, ACR proporciona un control granular sobre el acceso y las políticas de seguridad.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1400" dirty="0">
              <a:solidFill>
                <a:schemeClr val="accent6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6F3419-FBD2-C085-5C6B-589252F0E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389" y="227014"/>
            <a:ext cx="2001384" cy="11052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C9EC2A-FE71-A52C-3F83-01B7EC3CA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318" y="4802385"/>
            <a:ext cx="5046663" cy="20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7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0.0"/>
  <p:tag name="SLIDO_PRESENTATION_ID" val="00000000-0000-0000-0000-000000000000"/>
  <p:tag name="SLIDO_EVENT_UUID" val="5f6d6d45-4bf5-4eae-8345-5fa21a8e678c"/>
  <p:tag name="SLIDO_EVENT_SECTION_UUID" val="979c7235-691c-4a0f-bf51-92143b37b14e"/>
</p:tagLst>
</file>

<file path=ppt/theme/theme1.xml><?xml version="1.0" encoding="utf-8"?>
<a:theme xmlns:a="http://schemas.openxmlformats.org/drawingml/2006/main" name="Azure PPT Template - 2018">
  <a:themeElements>
    <a:clrScheme name="Azure DevOps">
      <a:dk1>
        <a:srgbClr val="00000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4DB0FF"/>
      </a:accent2>
      <a:accent3>
        <a:srgbClr val="B1D6F2"/>
      </a:accent3>
      <a:accent4>
        <a:srgbClr val="035AA0"/>
      </a:accent4>
      <a:accent5>
        <a:srgbClr val="94D0FF"/>
      </a:accent5>
      <a:accent6>
        <a:srgbClr val="797979"/>
      </a:accent6>
      <a:hlink>
        <a:srgbClr val="0078D7"/>
      </a:hlink>
      <a:folHlink>
        <a:srgbClr val="0078D7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PT Template 2018 presentation_v3" id="{1968021E-D85B-4A85-BB07-6BF24CCBC27F}" vid="{6E53F19A-D2E9-48F2-9B61-183D930FD7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03D13FC-7B44-C845-8F26-2F9E7B0E9D5C}">
  <we:reference id="wa200005566" version="3.0.0.2" store="es-ES" storeType="OMEX"/>
  <we:alternateReferences>
    <we:reference id="wa200005566" version="3.0.0.2" store="es-E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7" ma:contentTypeDescription="Create a new document." ma:contentTypeScope="" ma:versionID="454b11af52e6a4a001d7a94430b0600d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f54606d29a996f622cc5db0382967e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Preview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Preview" ma:index="22" nillable="true" ma:displayName="Preview" ma:format="Image" ma:internalName="Previe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Preview xmlns="15c98cf3-0896-4040-874f-f436925621df">
      <Url xsi:nil="true"/>
      <Description xsi:nil="true"/>
    </Preview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0CFF515-FEE6-4B9C-8B96-C300A00633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6A0CB4-B94D-48B7-AE6B-3133538C8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A15399-885A-441B-A114-CB6E80EBF6A5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15c98cf3-0896-4040-874f-f436925621df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sharepoint/v3"/>
    <ds:schemaRef ds:uri="http://purl.org/dc/elements/1.1/"/>
    <ds:schemaRef ds:uri="http://schemas.microsoft.com/office/2006/metadata/properties"/>
    <ds:schemaRef ds:uri="http://schemas.microsoft.com/sharepoint/v4"/>
    <ds:schemaRef ds:uri="af610f50-4aee-43ff-9d65-64420adb70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5000</TotalTime>
  <Words>2381</Words>
  <Application>Microsoft Macintosh PowerPoint</Application>
  <PresentationFormat>Personalizado</PresentationFormat>
  <Paragraphs>182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-apple-system</vt:lpstr>
      <vt:lpstr>Arial</vt:lpstr>
      <vt:lpstr>Calibri</vt:lpstr>
      <vt:lpstr>Courier New</vt:lpstr>
      <vt:lpstr>Raleway</vt:lpstr>
      <vt:lpstr>Segoe UI</vt:lpstr>
      <vt:lpstr>Segoe UI Semibold</vt:lpstr>
      <vt:lpstr>Source Sans Pro</vt:lpstr>
      <vt:lpstr>Wingdings</vt:lpstr>
      <vt:lpstr>Azure PPT Template - 2018</vt:lpstr>
      <vt:lpstr>Presentación de PowerPoint</vt:lpstr>
      <vt:lpstr>Implementación de Contenedores en Azure y Automatización con Azure CLI</vt:lpstr>
      <vt:lpstr>Objetivo de la Sesión</vt:lpstr>
      <vt:lpstr>Servicios de Contenedores en Azure</vt:lpstr>
      <vt:lpstr>Azure Container Instances</vt:lpstr>
      <vt:lpstr>Azure App Services con Soporte para Contenedores</vt:lpstr>
      <vt:lpstr>Azure Kubernetes Service (AKS)</vt:lpstr>
      <vt:lpstr>Azure Container Apps</vt:lpstr>
      <vt:lpstr>Azure Container Registry (ACR)</vt:lpstr>
      <vt:lpstr>Azure Container Registry</vt:lpstr>
      <vt:lpstr>Azure Command Line Interface (Azure CLI)</vt:lpstr>
      <vt:lpstr>Variables en Pipelines de Azure DevOps</vt:lpstr>
      <vt:lpstr>Presentación del TP</vt:lpstr>
      <vt:lpstr>Consignas, Desarrollo y Desafíos del Trabajo Práctico</vt:lpstr>
      <vt:lpstr>Consignas, Desarrollo y Desafíos del Trabajo Práctico</vt:lpstr>
      <vt:lpstr>Espacio para preguntas, dudas y consultas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presentation title and event name</dc:title>
  <dc:creator>Martin Woodward</dc:creator>
  <cp:keywords/>
  <cp:lastModifiedBy>Ariel Schwindt</cp:lastModifiedBy>
  <cp:revision>88</cp:revision>
  <dcterms:modified xsi:type="dcterms:W3CDTF">2024-09-22T20:45:24Z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0x010100F5F187B9059DF945B25AB5B2F3BA0895</vt:lpwstr>
  </property>
  <property fmtid="{D5CDD505-2E9C-101B-9397-08002B2CF9AE}" pid="3" name="DocVizMetadataToken">
    <vt:lpwstr>600x450x1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v-juchri@microsoft.com</vt:lpwstr>
  </property>
  <property fmtid="{D5CDD505-2E9C-101B-9397-08002B2CF9AE}" pid="7" name="MSIP_Label_f42aa342-8706-4288-bd11-ebb85995028c_SetDate">
    <vt:lpwstr>2018-02-23T23:28:10.4033600Z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