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Lst>
  <p:notesMasterIdLst>
    <p:notesMasterId r:id="rId17"/>
  </p:notesMasterIdLst>
  <p:handoutMasterIdLst>
    <p:handoutMasterId r:id="rId18"/>
  </p:handoutMasterIdLst>
  <p:sldIdLst>
    <p:sldId id="271" r:id="rId5"/>
    <p:sldId id="3743" r:id="rId6"/>
    <p:sldId id="3810" r:id="rId7"/>
    <p:sldId id="3811" r:id="rId8"/>
    <p:sldId id="3841" r:id="rId9"/>
    <p:sldId id="3842" r:id="rId10"/>
    <p:sldId id="3843" r:id="rId11"/>
    <p:sldId id="3816" r:id="rId12"/>
    <p:sldId id="3832" r:id="rId13"/>
    <p:sldId id="3844" r:id="rId14"/>
    <p:sldId id="3845" r:id="rId15"/>
    <p:sldId id="3817" r:id="rId16"/>
  </p:sldIdLst>
  <p:sldSz cx="12436475" cy="6994525"/>
  <p:notesSz cx="6858000" cy="9144000"/>
  <p:custDataLst>
    <p:tags r:id="rId19"/>
  </p:custDataLst>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WalkIn" id="{0F194CA5-335B-4DD0-9814-D3878D9551B5}">
          <p14:sldIdLst>
            <p14:sldId id="271"/>
            <p14:sldId id="3743"/>
          </p14:sldIdLst>
        </p14:section>
        <p14:section name="Intro" id="{2CC52222-EEFB-42B6-90E5-8E2490915D26}">
          <p14:sldIdLst>
            <p14:sldId id="3810"/>
            <p14:sldId id="3811"/>
            <p14:sldId id="3841"/>
            <p14:sldId id="3842"/>
            <p14:sldId id="3843"/>
            <p14:sldId id="3816"/>
            <p14:sldId id="3832"/>
            <p14:sldId id="3844"/>
            <p14:sldId id="3845"/>
            <p14:sldId id="3817"/>
          </p14:sldIdLst>
        </p14:section>
        <p14:section name="Resources" id="{70880312-720E-4407-89FB-6858A2EF484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ne Meyer" initials="WM" lastIdx="4" clrIdx="0"/>
  <p:cmAuthor id="2" name="Nicolette Sharp (Prime 8)" initials="NS(8" lastIdx="4" clrIdx="1"/>
  <p:cmAuthor id="3" name="Sam Guckenheimer" initials="SG" lastIdx="2" clrIdx="2">
    <p:extLst>
      <p:ext uri="{19B8F6BF-5375-455C-9EA6-DF929625EA0E}">
        <p15:presenceInfo xmlns:p15="http://schemas.microsoft.com/office/powerpoint/2012/main" userId="S::samgu@microsoft.com::15ff1f82-b3d1-450b-8bfc-848e5572c8a8" providerId="AD"/>
      </p:ext>
    </p:extLst>
  </p:cmAuthor>
  <p:cmAuthor id="4" name="JUAN MANUEL RAFAEL FABIAN" initials="JMRF" lastIdx="1" clrIdx="3">
    <p:extLst>
      <p:ext uri="{19B8F6BF-5375-455C-9EA6-DF929625EA0E}">
        <p15:presenceInfo xmlns:p15="http://schemas.microsoft.com/office/powerpoint/2012/main" userId="dcb976eb587543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78D7"/>
    <a:srgbClr val="2560E0"/>
    <a:srgbClr val="CB2E6D"/>
    <a:srgbClr val="854CC7"/>
    <a:srgbClr val="D83B01"/>
    <a:srgbClr val="00B294"/>
    <a:srgbClr val="505050"/>
    <a:srgbClr val="79797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F8D3D-2A27-CA42-AEB3-24D8745736AA}" v="67" dt="2024-08-25T23:51:3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8"/>
    <p:restoredTop sz="96370" autoAdjust="0"/>
  </p:normalViewPr>
  <p:slideViewPr>
    <p:cSldViewPr snapToGrid="0">
      <p:cViewPr varScale="1">
        <p:scale>
          <a:sx n="130" d="100"/>
          <a:sy n="130" d="100"/>
        </p:scale>
        <p:origin x="232" y="6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4DFFC-B4E7-AD45-ACE5-CDFAB404B058}"/>
              </a:ext>
            </a:extLst>
          </p:cNvPr>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1C4A65-5704-E546-A247-3E2210C03FB5}"/>
              </a:ext>
            </a:extLst>
          </p:cNvPr>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2B750920-92A4-224B-9AE0-2C8C93DBE13A}" type="datetimeFigureOut">
              <a:rPr lang="en-US" smtClean="0"/>
              <a:t>9/13/24</a:t>
            </a:fld>
            <a:endParaRPr lang="en-US"/>
          </a:p>
        </p:txBody>
      </p:sp>
      <p:sp>
        <p:nvSpPr>
          <p:cNvPr id="4" name="Footer Placeholder 3">
            <a:extLst>
              <a:ext uri="{FF2B5EF4-FFF2-40B4-BE49-F238E27FC236}">
                <a16:creationId xmlns:a16="http://schemas.microsoft.com/office/drawing/2014/main" id="{BA6685E3-1FEC-754E-BA37-188D6CA3EA4B}"/>
              </a:ext>
            </a:extLst>
          </p:cNvPr>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6ADD2A-87F8-4D4B-B9A4-FF4862683136}"/>
              </a:ext>
            </a:extLst>
          </p:cNvPr>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6DF1726-3F9B-AA43-AF69-3C84FCFF3412}" type="slidenum">
              <a:rPr lang="en-US" smtClean="0"/>
              <a:t>‹Nº›</a:t>
            </a:fld>
            <a:endParaRPr lang="en-US"/>
          </a:p>
        </p:txBody>
      </p:sp>
    </p:spTree>
    <p:extLst>
      <p:ext uri="{BB962C8B-B14F-4D97-AF65-F5344CB8AC3E}">
        <p14:creationId xmlns:p14="http://schemas.microsoft.com/office/powerpoint/2010/main" val="381722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BF023B-10D3-4BAF-A407-4B4ABDDCF7DA}" type="datetimeFigureOut">
              <a:rPr lang="en-US" smtClean="0"/>
              <a:t>9/13/24</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3D7B9D4F-5F19-438C-92E8-037C6AE8F87D}" type="slidenum">
              <a:rPr lang="en-US" smtClean="0"/>
              <a:t>‹Nº›</a:t>
            </a:fld>
            <a:endParaRPr lang="en-US"/>
          </a:p>
        </p:txBody>
      </p:sp>
    </p:spTree>
    <p:extLst>
      <p:ext uri="{BB962C8B-B14F-4D97-AF65-F5344CB8AC3E}">
        <p14:creationId xmlns:p14="http://schemas.microsoft.com/office/powerpoint/2010/main" val="50684316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283915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2EB2E-E704-0B5C-9F94-7315BC2D9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5480BF-57BD-6F4D-0C21-C11332B40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3AC47-43ED-6996-D3FD-487884441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115CE-4685-0691-80AC-472DAB949A5D}"/>
              </a:ext>
            </a:extLst>
          </p:cNvPr>
          <p:cNvSpPr>
            <a:spLocks noGrp="1"/>
          </p:cNvSpPr>
          <p:nvPr>
            <p:ph type="sldNum" sz="quarter" idx="10"/>
          </p:nvPr>
        </p:nvSpPr>
        <p:spPr/>
        <p:txBody>
          <a:bodyPr/>
          <a:lstStyle/>
          <a:p>
            <a:fld id="{5F2D3714-B553-A044-BA72-366907BA36B5}" type="slidenum">
              <a:rPr lang="en-US" smtClean="0"/>
              <a:t>10</a:t>
            </a:fld>
            <a:endParaRPr lang="en-US"/>
          </a:p>
        </p:txBody>
      </p:sp>
    </p:spTree>
    <p:extLst>
      <p:ext uri="{BB962C8B-B14F-4D97-AF65-F5344CB8AC3E}">
        <p14:creationId xmlns:p14="http://schemas.microsoft.com/office/powerpoint/2010/main" val="386603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2EB2E-E704-0B5C-9F94-7315BC2D9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5480BF-57BD-6F4D-0C21-C11332B40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3AC47-43ED-6996-D3FD-487884441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115CE-4685-0691-80AC-472DAB949A5D}"/>
              </a:ext>
            </a:extLst>
          </p:cNvPr>
          <p:cNvSpPr>
            <a:spLocks noGrp="1"/>
          </p:cNvSpPr>
          <p:nvPr>
            <p:ph type="sldNum" sz="quarter" idx="10"/>
          </p:nvPr>
        </p:nvSpPr>
        <p:spPr/>
        <p:txBody>
          <a:bodyPr/>
          <a:lstStyle/>
          <a:p>
            <a:fld id="{5F2D3714-B553-A044-BA72-366907BA36B5}" type="slidenum">
              <a:rPr lang="en-US" smtClean="0"/>
              <a:t>11</a:t>
            </a:fld>
            <a:endParaRPr lang="en-US"/>
          </a:p>
        </p:txBody>
      </p:sp>
    </p:spTree>
    <p:extLst>
      <p:ext uri="{BB962C8B-B14F-4D97-AF65-F5344CB8AC3E}">
        <p14:creationId xmlns:p14="http://schemas.microsoft.com/office/powerpoint/2010/main" val="39408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12</a:t>
            </a:fld>
            <a:endParaRPr lang="en-US"/>
          </a:p>
        </p:txBody>
      </p:sp>
    </p:spTree>
    <p:extLst>
      <p:ext uri="{BB962C8B-B14F-4D97-AF65-F5344CB8AC3E}">
        <p14:creationId xmlns:p14="http://schemas.microsoft.com/office/powerpoint/2010/main" val="406923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181311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3</a:t>
            </a:fld>
            <a:endParaRPr lang="en-US"/>
          </a:p>
        </p:txBody>
      </p:sp>
    </p:spTree>
    <p:extLst>
      <p:ext uri="{BB962C8B-B14F-4D97-AF65-F5344CB8AC3E}">
        <p14:creationId xmlns:p14="http://schemas.microsoft.com/office/powerpoint/2010/main" val="183874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4</a:t>
            </a:fld>
            <a:endParaRPr lang="en-US"/>
          </a:p>
        </p:txBody>
      </p:sp>
    </p:spTree>
    <p:extLst>
      <p:ext uri="{BB962C8B-B14F-4D97-AF65-F5344CB8AC3E}">
        <p14:creationId xmlns:p14="http://schemas.microsoft.com/office/powerpoint/2010/main" val="298493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5</a:t>
            </a:fld>
            <a:endParaRPr lang="en-US"/>
          </a:p>
        </p:txBody>
      </p:sp>
    </p:spTree>
    <p:extLst>
      <p:ext uri="{BB962C8B-B14F-4D97-AF65-F5344CB8AC3E}">
        <p14:creationId xmlns:p14="http://schemas.microsoft.com/office/powerpoint/2010/main" val="360772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6</a:t>
            </a:fld>
            <a:endParaRPr lang="en-US"/>
          </a:p>
        </p:txBody>
      </p:sp>
    </p:spTree>
    <p:extLst>
      <p:ext uri="{BB962C8B-B14F-4D97-AF65-F5344CB8AC3E}">
        <p14:creationId xmlns:p14="http://schemas.microsoft.com/office/powerpoint/2010/main" val="287136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7</a:t>
            </a:fld>
            <a:endParaRPr lang="en-US"/>
          </a:p>
        </p:txBody>
      </p:sp>
    </p:spTree>
    <p:extLst>
      <p:ext uri="{BB962C8B-B14F-4D97-AF65-F5344CB8AC3E}">
        <p14:creationId xmlns:p14="http://schemas.microsoft.com/office/powerpoint/2010/main" val="281249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1 Minuto</a:t>
            </a: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8</a:t>
            </a:fld>
            <a:endParaRPr lang="en-US"/>
          </a:p>
        </p:txBody>
      </p:sp>
    </p:spTree>
    <p:extLst>
      <p:ext uri="{BB962C8B-B14F-4D97-AF65-F5344CB8AC3E}">
        <p14:creationId xmlns:p14="http://schemas.microsoft.com/office/powerpoint/2010/main" val="237470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2EB2E-E704-0B5C-9F94-7315BC2D9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5480BF-57BD-6F4D-0C21-C11332B40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3AC47-43ED-6996-D3FD-487884441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115CE-4685-0691-80AC-472DAB949A5D}"/>
              </a:ext>
            </a:extLst>
          </p:cNvPr>
          <p:cNvSpPr>
            <a:spLocks noGrp="1"/>
          </p:cNvSpPr>
          <p:nvPr>
            <p:ph type="sldNum" sz="quarter" idx="10"/>
          </p:nvPr>
        </p:nvSpPr>
        <p:spPr/>
        <p:txBody>
          <a:bodyPr/>
          <a:lstStyle/>
          <a:p>
            <a:fld id="{5F2D3714-B553-A044-BA72-366907BA36B5}" type="slidenum">
              <a:rPr lang="en-US" smtClean="0"/>
              <a:t>9</a:t>
            </a:fld>
            <a:endParaRPr lang="en-US"/>
          </a:p>
        </p:txBody>
      </p:sp>
    </p:spTree>
    <p:extLst>
      <p:ext uri="{BB962C8B-B14F-4D97-AF65-F5344CB8AC3E}">
        <p14:creationId xmlns:p14="http://schemas.microsoft.com/office/powerpoint/2010/main" val="1164385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bg2"/>
                </a:solidFill>
                <a:latin typeface="+mj-lt"/>
              </a:defRPr>
            </a:lvl1pPr>
          </a:lstStyle>
          <a:p>
            <a:r>
              <a:rPr lang="en-US" dirty="0"/>
              <a:t>Azure DevOps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bg2"/>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1359779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6845"/>
            <a:ext cx="370332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5750" lvl="1"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6845"/>
            <a:ext cx="369570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6844"/>
            <a:ext cx="3703320" cy="2663803"/>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38473772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4300"/>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6301481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7138"/>
          </a:xfrm>
        </p:spPr>
        <p:txBody>
          <a:bodyPr lIns="0" tIns="0" rIns="0" bIns="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ct val="100000"/>
              </a:lnSpc>
              <a:spcBef>
                <a:spcPts val="0"/>
              </a:spcBef>
              <a:spcAft>
                <a:spcPts val="900"/>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7137"/>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Tree>
    <p:extLst>
      <p:ext uri="{BB962C8B-B14F-4D97-AF65-F5344CB8AC3E}">
        <p14:creationId xmlns:p14="http://schemas.microsoft.com/office/powerpoint/2010/main" val="1429324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hoto">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7"/>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9" name="Text Placeholder 4"/>
          <p:cNvSpPr>
            <a:spLocks noGrp="1"/>
          </p:cNvSpPr>
          <p:nvPr>
            <p:ph type="body" sz="quarter" idx="12" hasCustomPrompt="1"/>
          </p:nvPr>
        </p:nvSpPr>
        <p:spPr>
          <a:xfrm>
            <a:off x="4367211" y="4065587"/>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0" name="Text Placeholder 4"/>
          <p:cNvSpPr>
            <a:spLocks noGrp="1"/>
          </p:cNvSpPr>
          <p:nvPr>
            <p:ph type="body" sz="quarter" idx="13" hasCustomPrompt="1"/>
          </p:nvPr>
        </p:nvSpPr>
        <p:spPr>
          <a:xfrm>
            <a:off x="8289926" y="4065587"/>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9896" y="227014"/>
            <a:ext cx="11563350" cy="754061"/>
          </a:xfrm>
          <a:prstGeom prst="rect">
            <a:avLst/>
          </a:prstGeom>
        </p:spPr>
        <p:txBody>
          <a:bodyPr vert="horz" wrap="square" lIns="0" tIns="164592" rIns="0" bIns="0" rtlCol="0" anchor="t">
            <a:noAutofit/>
          </a:bodyPr>
          <a:lstStyle>
            <a:lvl1pPr>
              <a:defRPr/>
            </a:lvl1pPr>
          </a:lstStyle>
          <a:p>
            <a:r>
              <a:rPr lang="en-US"/>
              <a:t>Three column photo layout</a:t>
            </a:r>
          </a:p>
        </p:txBody>
      </p:sp>
    </p:spTree>
    <p:extLst>
      <p:ext uri="{BB962C8B-B14F-4D97-AF65-F5344CB8AC3E}">
        <p14:creationId xmlns:p14="http://schemas.microsoft.com/office/powerpoint/2010/main" val="15603230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hoto with bullets">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8"/>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9" name="Text Placeholder 4"/>
          <p:cNvSpPr>
            <a:spLocks noGrp="1"/>
          </p:cNvSpPr>
          <p:nvPr>
            <p:ph type="body" sz="quarter" idx="12" hasCustomPrompt="1"/>
          </p:nvPr>
        </p:nvSpPr>
        <p:spPr>
          <a:xfrm>
            <a:off x="4367211" y="4065588"/>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0" name="Text Placeholder 4"/>
          <p:cNvSpPr>
            <a:spLocks noGrp="1"/>
          </p:cNvSpPr>
          <p:nvPr>
            <p:ph type="body" sz="quarter" idx="13" hasCustomPrompt="1"/>
          </p:nvPr>
        </p:nvSpPr>
        <p:spPr>
          <a:xfrm>
            <a:off x="8289926" y="4065588"/>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lvl1pPr>
          </a:lstStyle>
          <a:p>
            <a:r>
              <a:rPr lang="en-US"/>
              <a:t>Three column photo layout (with bullets)</a:t>
            </a:r>
          </a:p>
        </p:txBody>
      </p:sp>
    </p:spTree>
    <p:extLst>
      <p:ext uri="{BB962C8B-B14F-4D97-AF65-F5344CB8AC3E}">
        <p14:creationId xmlns:p14="http://schemas.microsoft.com/office/powerpoint/2010/main" val="36842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34975"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9835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361729"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325106"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288483"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25186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spTree>
    <p:extLst>
      <p:ext uri="{BB962C8B-B14F-4D97-AF65-F5344CB8AC3E}">
        <p14:creationId xmlns:p14="http://schemas.microsoft.com/office/powerpoint/2010/main" val="2094453795"/>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1"/>
                </a:solidFill>
                <a:latin typeface="+mj-lt"/>
              </a:defRPr>
            </a:lvl1pPr>
          </a:lstStyle>
          <a:p>
            <a:pPr marL="0" lvl="0">
              <a:lnSpc>
                <a:spcPts val="560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6588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279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45128" y="6559056"/>
            <a:ext cx="11553197" cy="96950"/>
            <a:chOff x="445128" y="6559056"/>
            <a:chExt cx="11553197" cy="96950"/>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tx1"/>
                  </a:solidFill>
                </a:rPr>
                <a:t>© Microsoft Corporation</a:t>
              </a:r>
              <a:endParaRPr lang="en-US" sz="800">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127908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BA475-1622-4E42-8C0A-6A71410B58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436475" cy="6995024"/>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spTree>
    <p:extLst>
      <p:ext uri="{BB962C8B-B14F-4D97-AF65-F5344CB8AC3E}">
        <p14:creationId xmlns:p14="http://schemas.microsoft.com/office/powerpoint/2010/main" val="115488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0D4442CC-A341-2548-8632-8304206EF6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994298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428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1733288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84E7C5A-6554-964E-83C8-1AB5178180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3349674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9540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13/9/24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058099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8467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0" y="1203325"/>
            <a:ext cx="5895975" cy="3831241"/>
          </a:xfrm>
        </p:spPr>
        <p:txBody>
          <a:bodyPr anchor="ctr">
            <a:noAutofit/>
          </a:bodyPr>
          <a:lstStyle>
            <a:lvl1pPr algn="ctr">
              <a:defRPr sz="1800" b="1">
                <a:latin typeface="+mn-lt"/>
              </a:defRPr>
            </a:lvl1pPr>
          </a:lstStyle>
          <a:p>
            <a:r>
              <a:rPr lang="en-US"/>
              <a:t>Drop photo here</a:t>
            </a:r>
          </a:p>
        </p:txBody>
      </p:sp>
      <p:sp>
        <p:nvSpPr>
          <p:cNvPr id="4" name="Text Placeholder 3"/>
          <p:cNvSpPr>
            <a:spLocks noGrp="1"/>
          </p:cNvSpPr>
          <p:nvPr>
            <p:ph type="body" sz="quarter" idx="10" hasCustomPrompt="1"/>
          </p:nvPr>
        </p:nvSpPr>
        <p:spPr>
          <a:xfrm>
            <a:off x="434975" y="1167645"/>
            <a:ext cx="5241206"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8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27307247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046" y="257117"/>
            <a:ext cx="2009666" cy="739243"/>
          </a:xfrm>
          <a:prstGeom prst="rect">
            <a:avLst/>
          </a:prstGeom>
        </p:spPr>
      </p:pic>
    </p:spTree>
    <p:extLst>
      <p:ext uri="{BB962C8B-B14F-4D97-AF65-F5344CB8AC3E}">
        <p14:creationId xmlns:p14="http://schemas.microsoft.com/office/powerpoint/2010/main" val="283331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white Azure DevOp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26A775-9A41-46BA-A0F5-6200093FC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0839" y="2657790"/>
            <a:ext cx="4975275" cy="4270989"/>
          </a:xfrm>
          <a:prstGeom prst="rect">
            <a:avLst/>
          </a:prstGeom>
        </p:spPr>
      </p:pic>
      <p:sp>
        <p:nvSpPr>
          <p:cNvPr id="13" name="Rectangle 12">
            <a:extLst>
              <a:ext uri="{FF2B5EF4-FFF2-40B4-BE49-F238E27FC236}">
                <a16:creationId xmlns:a16="http://schemas.microsoft.com/office/drawing/2014/main" id="{13532A61-7338-495C-8787-A222781205FF}"/>
              </a:ext>
            </a:extLst>
          </p:cNvPr>
          <p:cNvSpPr/>
          <p:nvPr userDrawn="1"/>
        </p:nvSpPr>
        <p:spPr bwMode="auto">
          <a:xfrm>
            <a:off x="434976" y="2170631"/>
            <a:ext cx="7627938"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a:extLst>
              <a:ext uri="{FF2B5EF4-FFF2-40B4-BE49-F238E27FC236}">
                <a16:creationId xmlns:a16="http://schemas.microsoft.com/office/drawing/2014/main" id="{C12028E2-C5DC-4CA9-88C9-D5024B2AD46E}"/>
              </a:ext>
            </a:extLst>
          </p:cNvPr>
          <p:cNvSpPr>
            <a:spLocks noGrp="1"/>
          </p:cNvSpPr>
          <p:nvPr>
            <p:ph type="title" hasCustomPrompt="1"/>
          </p:nvPr>
        </p:nvSpPr>
        <p:spPr>
          <a:xfrm>
            <a:off x="661988" y="2590884"/>
            <a:ext cx="7169406"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a:t>
            </a:r>
            <a:br>
              <a:rPr lang="en-US" dirty="0"/>
            </a:br>
            <a:r>
              <a:rPr lang="en-US" dirty="0"/>
              <a:t>title or event name</a:t>
            </a:r>
          </a:p>
        </p:txBody>
      </p:sp>
      <p:sp>
        <p:nvSpPr>
          <p:cNvPr id="15" name="Text Placeholder 4">
            <a:extLst>
              <a:ext uri="{FF2B5EF4-FFF2-40B4-BE49-F238E27FC236}">
                <a16:creationId xmlns:a16="http://schemas.microsoft.com/office/drawing/2014/main" id="{6EFA9DF5-3A2A-422C-B2A6-A700C5CFD6E7}"/>
              </a:ext>
            </a:extLst>
          </p:cNvPr>
          <p:cNvSpPr>
            <a:spLocks noGrp="1"/>
          </p:cNvSpPr>
          <p:nvPr>
            <p:ph type="body" sz="quarter" idx="12" hasCustomPrompt="1"/>
          </p:nvPr>
        </p:nvSpPr>
        <p:spPr>
          <a:xfrm>
            <a:off x="661988" y="4429278"/>
            <a:ext cx="6230328"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78F17F8D-94AF-494A-9DEA-6500CB1B69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20107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08238" y="1212963"/>
            <a:ext cx="3694112" cy="463437"/>
          </a:xfrm>
        </p:spPr>
        <p:txBody>
          <a:bodyPr lIns="0" tIns="0" rIns="0" bIns="0"/>
          <a:lstStyle>
            <a:lvl1pPr>
              <a:defRPr sz="1800"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408238" y="1679250"/>
            <a:ext cx="3694112"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900"/>
              </a:spcAft>
              <a:buClrTx/>
              <a:buSzPct val="90000"/>
              <a:buFont typeface="Wingdings" panose="05000000000000000000" pitchFamily="2" charset="2"/>
              <a:buNone/>
              <a:tabLst/>
              <a:defRPr sz="1800" spc="0" baseline="0">
                <a:solidFill>
                  <a:schemeClr val="tx2"/>
                </a:solidFill>
                <a:latin typeface="+mn-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45128" y="6559056"/>
            <a:ext cx="11553197" cy="96950"/>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63520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1128514"/>
          </a:xfrm>
        </p:spPr>
        <p:txBody>
          <a:bodyPr wrap="square" lIns="0" tIns="0" rIns="0" bIns="0">
            <a:spAutoFit/>
          </a:bodyPr>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lang="en-US" sz="1800" b="1" i="0" kern="1200" spc="0" baseline="0" dirty="0">
                <a:solidFill>
                  <a:srgbClr val="000000"/>
                </a:solidFill>
                <a:latin typeface="+mn-lt"/>
                <a:ea typeface="+mn-ea"/>
                <a:cs typeface="+mn-cs"/>
              </a:defRPr>
            </a:lvl1pPr>
            <a:lvl2pPr marL="0" indent="0">
              <a:lnSpc>
                <a:spcPct val="100000"/>
              </a:lnSpc>
              <a:spcBef>
                <a:spcPts val="0"/>
              </a:spcBef>
              <a:spcAft>
                <a:spcPts val="1400"/>
              </a:spcAft>
              <a:buNone/>
              <a:defRPr sz="1800">
                <a:solidFill>
                  <a:srgbClr val="000000"/>
                </a:solidFill>
              </a:defRPr>
            </a:lvl2pPr>
            <a:lvl3pPr marL="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9237159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1538750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366449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7079"/>
            <a:ext cx="11567160" cy="830997"/>
          </a:xfrm>
        </p:spPr>
        <p:txBody>
          <a:bodyPr wrap="square" lIns="0" tIns="0" rIns="0" bIns="0">
            <a:spAutoFit/>
          </a:bodyPr>
          <a:lstStyle>
            <a:lvl1pPr marL="0" indent="0">
              <a:lnSpc>
                <a:spcPct val="100000"/>
              </a:lnSpc>
              <a:spcBef>
                <a:spcPts val="0"/>
              </a:spcBef>
              <a:spcAft>
                <a:spcPts val="14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9342"/>
            <a:ext cx="370332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9342"/>
            <a:ext cx="369570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9343"/>
            <a:ext cx="3703320" cy="2654300"/>
          </a:xfrm>
        </p:spPr>
        <p:txBody>
          <a:bodyPr lIns="0" tIns="0" rIns="0" bIns="0"/>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22279855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28"/>
          <a:stretch>
            <a:fillRect/>
          </a:stretch>
        </p:blipFill>
        <p:spPr>
          <a:xfrm rot="5400000">
            <a:off x="9226488" y="3280851"/>
            <a:ext cx="6994525" cy="432822"/>
          </a:xfrm>
          <a:prstGeom prst="rect">
            <a:avLst/>
          </a:prstGeom>
        </p:spPr>
      </p:pic>
      <p:sp>
        <p:nvSpPr>
          <p:cNvPr id="2" name="Title Placeholder 1"/>
          <p:cNvSpPr>
            <a:spLocks noGrp="1"/>
          </p:cNvSpPr>
          <p:nvPr>
            <p:ph type="title"/>
          </p:nvPr>
        </p:nvSpPr>
        <p:spPr>
          <a:xfrm>
            <a:off x="434975" y="228573"/>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132205"/>
            <a:ext cx="11563350" cy="20723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3972755"/>
      </p:ext>
    </p:extLst>
  </p:cSld>
  <p:clrMap bg1="lt1" tx1="dk1" bg2="lt2" tx2="dk2" accent1="accent1" accent2="accent2" accent3="accent3" accent4="accent4" accent5="accent5" accent6="accent6" hlink="hlink" folHlink="folHlink"/>
  <p:sldLayoutIdLst>
    <p:sldLayoutId id="2147483866" r:id="rId1"/>
    <p:sldLayoutId id="2147483865" r:id="rId2"/>
    <p:sldLayoutId id="2147483896" r:id="rId3"/>
    <p:sldLayoutId id="2147483884" r:id="rId4"/>
    <p:sldLayoutId id="2147483868" r:id="rId5"/>
    <p:sldLayoutId id="2147483869" r:id="rId6"/>
    <p:sldLayoutId id="2147483885" r:id="rId7"/>
    <p:sldLayoutId id="2147483871" r:id="rId8"/>
    <p:sldLayoutId id="2147483886" r:id="rId9"/>
    <p:sldLayoutId id="2147483887" r:id="rId10"/>
    <p:sldLayoutId id="2147483888" r:id="rId11"/>
    <p:sldLayoutId id="2147483889" r:id="rId12"/>
    <p:sldLayoutId id="2147483873" r:id="rId13"/>
    <p:sldLayoutId id="2147483890" r:id="rId14"/>
    <p:sldLayoutId id="2147483891" r:id="rId15"/>
    <p:sldLayoutId id="2147483878" r:id="rId16"/>
    <p:sldLayoutId id="2147483892" r:id="rId17"/>
    <p:sldLayoutId id="2147483879" r:id="rId18"/>
    <p:sldLayoutId id="2147483880" r:id="rId19"/>
    <p:sldLayoutId id="2147483881" r:id="rId20"/>
    <p:sldLayoutId id="2147483883" r:id="rId21"/>
    <p:sldLayoutId id="2147483882" r:id="rId22"/>
    <p:sldLayoutId id="2147483903" r:id="rId23"/>
    <p:sldLayoutId id="2147483904" r:id="rId24"/>
    <p:sldLayoutId id="2147483905" r:id="rId25"/>
    <p:sldLayoutId id="2147483906" r:id="rId26"/>
  </p:sldLayoutIdLst>
  <p:transition>
    <p:fade/>
  </p:transition>
  <p:hf sldNum="0" hdr="0" dt="0"/>
  <p:txStyles>
    <p:title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hyperlink" Target="https://www.freepik.es/vector-premium/gente-haciendo-preguntas-ilustracion-estilo-plano_13851379.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linkedin.com/in/arielschwind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hyperlink" Target="https://aderal.es/estrategias-de-marketing-y-transformacion-digital/7-consejos-para-lograr-la-eficiencia-en-tu-empresa/" TargetMode="External"/><Relationship Id="rId5" Type="http://schemas.openxmlformats.org/officeDocument/2006/relationships/image" Target="../media/image15.jpg"/><Relationship Id="rId4" Type="http://schemas.openxmlformats.org/officeDocument/2006/relationships/hyperlink" Target="https://www.flaticon.es/icono-gratis/resultados_552125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hyperlink" Target="https://www.pngall.com/flask-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572" y="-1"/>
            <a:ext cx="12434710" cy="6994525"/>
          </a:xfrm>
        </p:spPr>
      </p:pic>
      <p:sp>
        <p:nvSpPr>
          <p:cNvPr id="5" name="4 CuadroTexto"/>
          <p:cNvSpPr txBox="1"/>
          <p:nvPr/>
        </p:nvSpPr>
        <p:spPr>
          <a:xfrm>
            <a:off x="4259797" y="2713887"/>
            <a:ext cx="4112724" cy="2081852"/>
          </a:xfrm>
          <a:prstGeom prst="rect">
            <a:avLst/>
          </a:prstGeom>
          <a:noFill/>
        </p:spPr>
        <p:txBody>
          <a:bodyPr wrap="square" rtlCol="0">
            <a:spAutoFit/>
          </a:bodyPr>
          <a:lstStyle/>
          <a:p>
            <a:pPr algn="ctr"/>
            <a:r>
              <a:rPr lang="es-AR" sz="3264" b="1" dirty="0">
                <a:solidFill>
                  <a:schemeClr val="bg1"/>
                </a:solidFill>
                <a:latin typeface="Raleway" pitchFamily="2" charset="77"/>
              </a:rPr>
              <a:t>TP 07: </a:t>
            </a:r>
            <a:r>
              <a:rPr lang="es-AR" sz="3200" b="1" i="0" dirty="0">
                <a:solidFill>
                  <a:srgbClr val="F0F6FC"/>
                </a:solidFill>
                <a:effectLst/>
                <a:latin typeface="-apple-system"/>
              </a:rPr>
              <a:t>Cobertura de Código y Pruebas de Integración</a:t>
            </a:r>
          </a:p>
          <a:p>
            <a:pPr algn="ctr"/>
            <a:endParaRPr lang="es-AR" sz="3264" b="1" dirty="0">
              <a:solidFill>
                <a:schemeClr val="bg1"/>
              </a:solidFill>
              <a:latin typeface="Raleway" pitchFamily="2" charset="77"/>
            </a:endParaRPr>
          </a:p>
        </p:txBody>
      </p:sp>
    </p:spTree>
    <p:extLst>
      <p:ext uri="{BB962C8B-B14F-4D97-AF65-F5344CB8AC3E}">
        <p14:creationId xmlns:p14="http://schemas.microsoft.com/office/powerpoint/2010/main" val="3310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36D03A-225A-22D8-C4BD-90AD0EC909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0C4D7-9248-7043-EFF3-EDF39D288676}"/>
              </a:ext>
            </a:extLst>
          </p:cNvPr>
          <p:cNvSpPr>
            <a:spLocks noGrp="1"/>
          </p:cNvSpPr>
          <p:nvPr>
            <p:ph type="title"/>
          </p:nvPr>
        </p:nvSpPr>
        <p:spPr>
          <a:xfrm>
            <a:off x="434975" y="227014"/>
            <a:ext cx="11563350" cy="754061"/>
          </a:xfrm>
        </p:spPr>
        <p:txBody>
          <a:bodyPr/>
          <a:lstStyle/>
          <a:p>
            <a:r>
              <a:rPr lang="es-AR" dirty="0"/>
              <a:t>Consignas, Desarrollo y Desafíos del Trabajo Práctico</a:t>
            </a:r>
            <a:endParaRPr lang="en-US" dirty="0">
              <a:solidFill>
                <a:srgbClr val="2C65E1"/>
              </a:solidFill>
            </a:endParaRPr>
          </a:p>
        </p:txBody>
      </p:sp>
      <p:sp>
        <p:nvSpPr>
          <p:cNvPr id="5" name="Text Placeholder 4">
            <a:extLst>
              <a:ext uri="{FF2B5EF4-FFF2-40B4-BE49-F238E27FC236}">
                <a16:creationId xmlns:a16="http://schemas.microsoft.com/office/drawing/2014/main" id="{E4510C4A-DFF3-D93A-97F5-C9DEAD0882F7}"/>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Integrar en nuestro pipeline características de </a:t>
            </a:r>
            <a:r>
              <a:rPr lang="es-AR" sz="1800" dirty="0" err="1">
                <a:solidFill>
                  <a:schemeClr val="tx1">
                    <a:lumMod val="65000"/>
                    <a:lumOff val="35000"/>
                  </a:schemeClr>
                </a:solidFill>
              </a:rPr>
              <a:t>Code</a:t>
            </a:r>
            <a:r>
              <a:rPr lang="es-AR" sz="1800" dirty="0">
                <a:solidFill>
                  <a:schemeClr val="tx1">
                    <a:lumMod val="65000"/>
                    <a:lumOff val="35000"/>
                  </a:schemeClr>
                </a:solidFill>
              </a:rPr>
              <a:t> </a:t>
            </a:r>
            <a:r>
              <a:rPr lang="es-AR" sz="1800" dirty="0" err="1">
                <a:solidFill>
                  <a:schemeClr val="tx1">
                    <a:lumMod val="65000"/>
                    <a:lumOff val="35000"/>
                  </a:schemeClr>
                </a:solidFill>
              </a:rPr>
              <a:t>Coverage</a:t>
            </a:r>
            <a:r>
              <a:rPr lang="es-AR" sz="1800" dirty="0">
                <a:solidFill>
                  <a:schemeClr val="tx1">
                    <a:lumMod val="65000"/>
                    <a:lumOff val="35000"/>
                  </a:schemeClr>
                </a:solidFill>
              </a:rPr>
              <a:t>, Análisis Estático con </a:t>
            </a:r>
            <a:r>
              <a:rPr lang="es-AR" sz="1800" dirty="0" err="1">
                <a:solidFill>
                  <a:schemeClr val="tx1">
                    <a:lumMod val="65000"/>
                    <a:lumOff val="35000"/>
                  </a:schemeClr>
                </a:solidFill>
              </a:rPr>
              <a:t>SonarCloud</a:t>
            </a:r>
            <a:r>
              <a:rPr lang="es-AR" sz="1800" dirty="0">
                <a:solidFill>
                  <a:schemeClr val="tx1">
                    <a:lumMod val="65000"/>
                    <a:lumOff val="35000"/>
                  </a:schemeClr>
                </a:solidFill>
              </a:rPr>
              <a:t>, Pruebas de Integración </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A132146F-1E7D-A134-F16E-9594298EBB8F}"/>
              </a:ext>
            </a:extLst>
          </p:cNvPr>
          <p:cNvSpPr txBox="1"/>
          <p:nvPr/>
        </p:nvSpPr>
        <p:spPr>
          <a:xfrm>
            <a:off x="297909" y="1622059"/>
            <a:ext cx="11553196" cy="3785652"/>
          </a:xfrm>
          <a:prstGeom prst="rect">
            <a:avLst/>
          </a:prstGeom>
          <a:noFill/>
        </p:spPr>
        <p:txBody>
          <a:bodyPr wrap="square">
            <a:spAutoFit/>
          </a:bodyPr>
          <a:lstStyle/>
          <a:p>
            <a:r>
              <a:rPr lang="es-AR" sz="1600" b="1" dirty="0"/>
              <a:t>3) Implementar Pruebas de Integración </a:t>
            </a:r>
          </a:p>
          <a:p>
            <a:endParaRPr lang="es-AR" sz="1600" b="1" dirty="0"/>
          </a:p>
          <a:p>
            <a:pPr marL="285750" indent="-285750">
              <a:buFont typeface="Arial" panose="020B0604020202020204" pitchFamily="34" charset="0"/>
              <a:buChar char="•"/>
            </a:pPr>
            <a:r>
              <a:rPr lang="es-AR" sz="1600" b="1" dirty="0"/>
              <a:t>Objetivo</a:t>
            </a:r>
            <a:r>
              <a:rPr lang="es-AR" sz="1600" dirty="0"/>
              <a:t>: Aprender a escribir pruebas de integración e integrarlas en nuestro pipeline de </a:t>
            </a:r>
            <a:r>
              <a:rPr lang="es-AR" sz="1600" dirty="0" err="1"/>
              <a:t>deploy</a:t>
            </a:r>
            <a:endParaRPr lang="es-AR" sz="1600" dirty="0"/>
          </a:p>
          <a:p>
            <a:pPr marL="285750" indent="-285750">
              <a:buFont typeface="Arial" panose="020B0604020202020204" pitchFamily="34" charset="0"/>
              <a:buChar char="•"/>
            </a:pPr>
            <a:endParaRPr lang="es-AR" sz="1600" b="1" dirty="0"/>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Agregar paquetes necesarios en proyecto de </a:t>
            </a:r>
            <a:r>
              <a:rPr lang="es-AR" sz="1600" dirty="0" err="1"/>
              <a:t>front-end</a:t>
            </a:r>
            <a:endParaRPr lang="es-AR" sz="1600" dirty="0"/>
          </a:p>
          <a:p>
            <a:pPr marL="742950" lvl="1" indent="-285750">
              <a:buFont typeface="Arial" panose="020B0604020202020204" pitchFamily="34" charset="0"/>
              <a:buChar char="•"/>
            </a:pPr>
            <a:r>
              <a:rPr lang="es-AR" sz="1600" dirty="0"/>
              <a:t>Inicializar </a:t>
            </a:r>
            <a:r>
              <a:rPr lang="es-AR" sz="1600" dirty="0" err="1"/>
              <a:t>Cypress</a:t>
            </a:r>
            <a:r>
              <a:rPr lang="es-AR" sz="1600" dirty="0"/>
              <a:t> y crear el primer test de manera manual</a:t>
            </a:r>
          </a:p>
          <a:p>
            <a:pPr marL="742950" lvl="1" indent="-285750">
              <a:buFont typeface="Arial" panose="020B0604020202020204" pitchFamily="34" charset="0"/>
              <a:buChar char="•"/>
            </a:pPr>
            <a:r>
              <a:rPr lang="es-AR" sz="1600" dirty="0"/>
              <a:t>Analizar resultados de éxito y fallas</a:t>
            </a:r>
          </a:p>
          <a:p>
            <a:pPr marL="742950" lvl="1" indent="-285750">
              <a:buFont typeface="Arial" panose="020B0604020202020204" pitchFamily="34" charset="0"/>
              <a:buChar char="•"/>
            </a:pPr>
            <a:r>
              <a:rPr lang="es-AR" sz="1600" dirty="0"/>
              <a:t>Crear test grabando la interacción del usuario con nuestro </a:t>
            </a:r>
            <a:r>
              <a:rPr lang="es-AR" sz="1600" dirty="0" err="1"/>
              <a:t>front</a:t>
            </a:r>
            <a:r>
              <a:rPr lang="es-AR" sz="1600" dirty="0"/>
              <a:t>.</a:t>
            </a:r>
          </a:p>
          <a:p>
            <a:pPr marL="742950" lvl="1" indent="-285750">
              <a:buFont typeface="Arial" panose="020B0604020202020204" pitchFamily="34" charset="0"/>
              <a:buChar char="•"/>
            </a:pPr>
            <a:r>
              <a:rPr lang="es-AR" sz="1600" dirty="0"/>
              <a:t>Modificar pipeline de </a:t>
            </a:r>
            <a:r>
              <a:rPr lang="es-AR" sz="1600" dirty="0" err="1"/>
              <a:t>build</a:t>
            </a:r>
            <a:r>
              <a:rPr lang="es-AR" sz="1600" dirty="0"/>
              <a:t> para que se genere y publique el resultado de la cobertura de código</a:t>
            </a:r>
          </a:p>
          <a:p>
            <a:pPr marL="276606" indent="-285750">
              <a:buFont typeface="Arial" panose="020B0604020202020204" pitchFamily="34" charset="0"/>
              <a:buChar char="•"/>
            </a:pPr>
            <a:endParaRPr lang="es-AR" sz="1600" b="1" dirty="0"/>
          </a:p>
          <a:p>
            <a:pPr marL="276606" indent="-285750">
              <a:buFont typeface="Arial" panose="020B0604020202020204" pitchFamily="34" charset="0"/>
              <a:buChar char="•"/>
            </a:pPr>
            <a:r>
              <a:rPr lang="es-AR" sz="1600" b="1" dirty="0"/>
              <a:t>Resultado esperado</a:t>
            </a:r>
            <a:r>
              <a:rPr lang="es-AR" sz="1600" dirty="0"/>
              <a:t>: </a:t>
            </a:r>
            <a:r>
              <a:rPr lang="es-AR" sz="1600" b="1" dirty="0">
                <a:solidFill>
                  <a:srgbClr val="FF0000"/>
                </a:solidFill>
              </a:rPr>
              <a:t>Un pipeline que al ejecutarse implemente nuestras pruebas de </a:t>
            </a:r>
            <a:r>
              <a:rPr lang="es-AR" sz="1600" b="1" dirty="0" err="1">
                <a:solidFill>
                  <a:srgbClr val="FF0000"/>
                </a:solidFill>
              </a:rPr>
              <a:t>Cypress</a:t>
            </a:r>
            <a:r>
              <a:rPr lang="es-AR" sz="1600" b="1" dirty="0">
                <a:solidFill>
                  <a:srgbClr val="FF0000"/>
                </a:solidFill>
              </a:rPr>
              <a:t> incluyendo las pruebas unitarias del </a:t>
            </a:r>
            <a:r>
              <a:rPr lang="es-AR" sz="1600" b="1" dirty="0" err="1">
                <a:solidFill>
                  <a:srgbClr val="FF0000"/>
                </a:solidFill>
              </a:rPr>
              <a:t>front</a:t>
            </a:r>
            <a:r>
              <a:rPr lang="es-AR" sz="1600" b="1" dirty="0">
                <a:solidFill>
                  <a:srgbClr val="FF0000"/>
                </a:solidFill>
              </a:rPr>
              <a:t> del TP06</a:t>
            </a:r>
          </a:p>
          <a:p>
            <a:endParaRPr lang="es-AR" sz="1600" b="1" dirty="0"/>
          </a:p>
          <a:p>
            <a:pPr marL="276606" indent="-285750">
              <a:buFont typeface="Arial" panose="020B0604020202020204" pitchFamily="34" charset="0"/>
              <a:buChar char="•"/>
            </a:pPr>
            <a:endParaRPr lang="es-AR" sz="1600" dirty="0"/>
          </a:p>
        </p:txBody>
      </p:sp>
    </p:spTree>
    <p:extLst>
      <p:ext uri="{BB962C8B-B14F-4D97-AF65-F5344CB8AC3E}">
        <p14:creationId xmlns:p14="http://schemas.microsoft.com/office/powerpoint/2010/main" val="667357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36D03A-225A-22D8-C4BD-90AD0EC909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0C4D7-9248-7043-EFF3-EDF39D288676}"/>
              </a:ext>
            </a:extLst>
          </p:cNvPr>
          <p:cNvSpPr>
            <a:spLocks noGrp="1"/>
          </p:cNvSpPr>
          <p:nvPr>
            <p:ph type="title"/>
          </p:nvPr>
        </p:nvSpPr>
        <p:spPr>
          <a:xfrm>
            <a:off x="434975" y="227014"/>
            <a:ext cx="11563350" cy="754061"/>
          </a:xfrm>
        </p:spPr>
        <p:txBody>
          <a:bodyPr/>
          <a:lstStyle/>
          <a:p>
            <a:r>
              <a:rPr lang="es-AR" dirty="0"/>
              <a:t>Consignas, Desarrollo y Desafíos del Trabajo Práctico</a:t>
            </a:r>
            <a:endParaRPr lang="en-US" dirty="0">
              <a:solidFill>
                <a:srgbClr val="2C65E1"/>
              </a:solidFill>
            </a:endParaRPr>
          </a:p>
        </p:txBody>
      </p:sp>
      <p:sp>
        <p:nvSpPr>
          <p:cNvPr id="5" name="Text Placeholder 4">
            <a:extLst>
              <a:ext uri="{FF2B5EF4-FFF2-40B4-BE49-F238E27FC236}">
                <a16:creationId xmlns:a16="http://schemas.microsoft.com/office/drawing/2014/main" id="{E4510C4A-DFF3-D93A-97F5-C9DEAD0882F7}"/>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Integrar en nuestro pipeline características de </a:t>
            </a:r>
            <a:r>
              <a:rPr lang="es-AR" sz="1800" dirty="0" err="1">
                <a:solidFill>
                  <a:schemeClr val="tx1">
                    <a:lumMod val="65000"/>
                    <a:lumOff val="35000"/>
                  </a:schemeClr>
                </a:solidFill>
              </a:rPr>
              <a:t>Code</a:t>
            </a:r>
            <a:r>
              <a:rPr lang="es-AR" sz="1800" dirty="0">
                <a:solidFill>
                  <a:schemeClr val="tx1">
                    <a:lumMod val="65000"/>
                    <a:lumOff val="35000"/>
                  </a:schemeClr>
                </a:solidFill>
              </a:rPr>
              <a:t> </a:t>
            </a:r>
            <a:r>
              <a:rPr lang="es-AR" sz="1800" dirty="0" err="1">
                <a:solidFill>
                  <a:schemeClr val="tx1">
                    <a:lumMod val="65000"/>
                    <a:lumOff val="35000"/>
                  </a:schemeClr>
                </a:solidFill>
              </a:rPr>
              <a:t>Coverage</a:t>
            </a:r>
            <a:r>
              <a:rPr lang="es-AR" sz="1800" dirty="0">
                <a:solidFill>
                  <a:schemeClr val="tx1">
                    <a:lumMod val="65000"/>
                    <a:lumOff val="35000"/>
                  </a:schemeClr>
                </a:solidFill>
              </a:rPr>
              <a:t>, Análisis Estático con </a:t>
            </a:r>
            <a:r>
              <a:rPr lang="es-AR" sz="1800" dirty="0" err="1">
                <a:solidFill>
                  <a:schemeClr val="tx1">
                    <a:lumMod val="65000"/>
                    <a:lumOff val="35000"/>
                  </a:schemeClr>
                </a:solidFill>
              </a:rPr>
              <a:t>SonarCloud</a:t>
            </a:r>
            <a:r>
              <a:rPr lang="es-AR" sz="1800" dirty="0">
                <a:solidFill>
                  <a:schemeClr val="tx1">
                    <a:lumMod val="65000"/>
                    <a:lumOff val="35000"/>
                  </a:schemeClr>
                </a:solidFill>
              </a:rPr>
              <a:t>, Pruebas de Integración </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A132146F-1E7D-A134-F16E-9594298EBB8F}"/>
              </a:ext>
            </a:extLst>
          </p:cNvPr>
          <p:cNvSpPr txBox="1"/>
          <p:nvPr/>
        </p:nvSpPr>
        <p:spPr>
          <a:xfrm>
            <a:off x="297909" y="1622059"/>
            <a:ext cx="11553196" cy="6124754"/>
          </a:xfrm>
          <a:prstGeom prst="rect">
            <a:avLst/>
          </a:prstGeom>
          <a:noFill/>
        </p:spPr>
        <p:txBody>
          <a:bodyPr wrap="square">
            <a:spAutoFit/>
          </a:bodyPr>
          <a:lstStyle/>
          <a:p>
            <a:pPr algn="l"/>
            <a:r>
              <a:rPr lang="es-AR" sz="1600" b="1" dirty="0"/>
              <a:t>4) Incorporar al pipeline de </a:t>
            </a:r>
            <a:r>
              <a:rPr lang="es-AR" sz="1600" b="1" dirty="0" err="1"/>
              <a:t>Deploy</a:t>
            </a:r>
            <a:r>
              <a:rPr lang="es-AR" sz="1600" b="1" dirty="0"/>
              <a:t> la ejecución de las pruebas de integración y la visualización de sus resultados.</a:t>
            </a:r>
          </a:p>
          <a:p>
            <a:endParaRPr lang="es-AR" sz="1600" b="1" dirty="0"/>
          </a:p>
          <a:p>
            <a:pPr marL="285750" indent="-285750">
              <a:buFont typeface="Arial" panose="020B0604020202020204" pitchFamily="34" charset="0"/>
              <a:buChar char="•"/>
            </a:pPr>
            <a:r>
              <a:rPr lang="es-AR" sz="1600" b="1" dirty="0"/>
              <a:t>Objetivo</a:t>
            </a:r>
            <a:r>
              <a:rPr lang="es-AR" sz="1600" dirty="0"/>
              <a:t>: Aprender a configurar un pipeline completo de </a:t>
            </a:r>
            <a:r>
              <a:rPr lang="es-AR" sz="1600" dirty="0" err="1"/>
              <a:t>build</a:t>
            </a:r>
            <a:r>
              <a:rPr lang="es-AR" sz="1600" dirty="0"/>
              <a:t> y </a:t>
            </a:r>
            <a:r>
              <a:rPr lang="es-AR" sz="1600" dirty="0" err="1"/>
              <a:t>deploy</a:t>
            </a:r>
            <a:r>
              <a:rPr lang="es-AR" sz="1600" dirty="0"/>
              <a:t> con pruebas unitarias, </a:t>
            </a:r>
            <a:r>
              <a:rPr lang="es-AR" sz="1600" dirty="0" err="1"/>
              <a:t>code</a:t>
            </a:r>
            <a:r>
              <a:rPr lang="es-AR" sz="1600" dirty="0"/>
              <a:t> </a:t>
            </a:r>
            <a:r>
              <a:rPr lang="es-AR" sz="1600" dirty="0" err="1"/>
              <a:t>coverage</a:t>
            </a:r>
            <a:r>
              <a:rPr lang="es-AR" sz="1600" dirty="0"/>
              <a:t>, análisis estático de código, pruebas de integración y reportes de todas ellas.</a:t>
            </a:r>
          </a:p>
          <a:p>
            <a:pPr marL="285750" indent="-285750">
              <a:buFont typeface="Arial" panose="020B0604020202020204" pitchFamily="34" charset="0"/>
              <a:buChar char="•"/>
            </a:pPr>
            <a:r>
              <a:rPr lang="es-AR" sz="1600" b="1" dirty="0"/>
              <a:t>Resultados esperados</a:t>
            </a:r>
            <a:r>
              <a:rPr lang="es-AR" sz="1600" dirty="0"/>
              <a:t>: </a:t>
            </a:r>
          </a:p>
          <a:p>
            <a:pPr marL="752094" lvl="1" indent="-285750">
              <a:lnSpc>
                <a:spcPct val="150000"/>
              </a:lnSpc>
              <a:buFont typeface="Arial" panose="020B0604020202020204" pitchFamily="34" charset="0"/>
              <a:buChar char="•"/>
            </a:pPr>
            <a:r>
              <a:rPr lang="es-AR" sz="1600" b="1" dirty="0">
                <a:solidFill>
                  <a:srgbClr val="FF0000"/>
                </a:solidFill>
              </a:rPr>
              <a:t>Un Pipeline en YAML que incluya a) </a:t>
            </a:r>
            <a:r>
              <a:rPr lang="es-AR" sz="1600" b="1" dirty="0" err="1">
                <a:solidFill>
                  <a:srgbClr val="FF0000"/>
                </a:solidFill>
              </a:rPr>
              <a:t>Build</a:t>
            </a:r>
            <a:r>
              <a:rPr lang="es-AR" sz="1600" b="1" dirty="0">
                <a:solidFill>
                  <a:srgbClr val="FF0000"/>
                </a:solidFill>
              </a:rPr>
              <a:t> de QA y Front con ejecución y resultado de pruebas de </a:t>
            </a:r>
            <a:r>
              <a:rPr lang="es-AR" sz="1600" b="1" dirty="0" err="1">
                <a:solidFill>
                  <a:srgbClr val="FF0000"/>
                </a:solidFill>
              </a:rPr>
              <a:t>code</a:t>
            </a:r>
            <a:r>
              <a:rPr lang="es-AR" sz="1600" b="1" dirty="0">
                <a:solidFill>
                  <a:srgbClr val="FF0000"/>
                </a:solidFill>
              </a:rPr>
              <a:t> </a:t>
            </a:r>
            <a:r>
              <a:rPr lang="es-AR" sz="1600" b="1" dirty="0" err="1">
                <a:solidFill>
                  <a:srgbClr val="FF0000"/>
                </a:solidFill>
              </a:rPr>
              <a:t>coverage</a:t>
            </a:r>
            <a:r>
              <a:rPr lang="es-AR" sz="1600" b="1" dirty="0">
                <a:solidFill>
                  <a:srgbClr val="FF0000"/>
                </a:solidFill>
              </a:rPr>
              <a:t>, pruebas unitarias y análisis de Sonar Cloud y b) </a:t>
            </a:r>
            <a:r>
              <a:rPr lang="es-AR" sz="1600" b="1" dirty="0" err="1">
                <a:solidFill>
                  <a:srgbClr val="FF0000"/>
                </a:solidFill>
              </a:rPr>
              <a:t>Deploy</a:t>
            </a:r>
            <a:r>
              <a:rPr lang="es-AR" sz="1600" b="1" dirty="0">
                <a:solidFill>
                  <a:srgbClr val="FF0000"/>
                </a:solidFill>
              </a:rPr>
              <a:t> a </a:t>
            </a:r>
            <a:r>
              <a:rPr lang="es-AR" sz="1600" b="1" dirty="0" err="1">
                <a:solidFill>
                  <a:srgbClr val="FF0000"/>
                </a:solidFill>
              </a:rPr>
              <a:t>WebApp</a:t>
            </a:r>
            <a:r>
              <a:rPr lang="es-AR" sz="1600" b="1" dirty="0">
                <a:solidFill>
                  <a:srgbClr val="FF0000"/>
                </a:solidFill>
              </a:rPr>
              <a:t>(s) de QA y Front que incluya ejecución y resultado de pruebas de integración.</a:t>
            </a:r>
          </a:p>
          <a:p>
            <a:pPr marL="752094" lvl="1" indent="-285750">
              <a:lnSpc>
                <a:spcPct val="150000"/>
              </a:lnSpc>
              <a:buFont typeface="Arial" panose="020B0604020202020204" pitchFamily="34" charset="0"/>
              <a:buChar char="•"/>
            </a:pPr>
            <a:r>
              <a:rPr lang="es-AR" sz="1600" b="1" dirty="0">
                <a:solidFill>
                  <a:srgbClr val="FF0000"/>
                </a:solidFill>
              </a:rPr>
              <a:t>El pipeline debe contar con dos </a:t>
            </a:r>
            <a:r>
              <a:rPr lang="es-AR" sz="1600" b="1" dirty="0" err="1">
                <a:solidFill>
                  <a:srgbClr val="FF0000"/>
                </a:solidFill>
              </a:rPr>
              <a:t>Stages</a:t>
            </a:r>
            <a:r>
              <a:rPr lang="es-AR" sz="1600" b="1" dirty="0">
                <a:solidFill>
                  <a:srgbClr val="FF0000"/>
                </a:solidFill>
              </a:rPr>
              <a:t>: Una para </a:t>
            </a:r>
            <a:r>
              <a:rPr lang="es-AR" sz="1600" b="1" dirty="0" err="1">
                <a:solidFill>
                  <a:srgbClr val="FF0000"/>
                </a:solidFill>
              </a:rPr>
              <a:t>Build</a:t>
            </a:r>
            <a:r>
              <a:rPr lang="es-AR" sz="1600" b="1" dirty="0">
                <a:solidFill>
                  <a:srgbClr val="FF0000"/>
                </a:solidFill>
              </a:rPr>
              <a:t>, Test Unitarios, </a:t>
            </a:r>
            <a:r>
              <a:rPr lang="es-AR" sz="1600" b="1" dirty="0" err="1">
                <a:solidFill>
                  <a:srgbClr val="FF0000"/>
                </a:solidFill>
              </a:rPr>
              <a:t>Code</a:t>
            </a:r>
            <a:r>
              <a:rPr lang="es-AR" sz="1600" b="1" dirty="0">
                <a:solidFill>
                  <a:srgbClr val="FF0000"/>
                </a:solidFill>
              </a:rPr>
              <a:t> </a:t>
            </a:r>
            <a:r>
              <a:rPr lang="es-AR" sz="1600" b="1" dirty="0" err="1">
                <a:solidFill>
                  <a:srgbClr val="FF0000"/>
                </a:solidFill>
              </a:rPr>
              <a:t>Coverage</a:t>
            </a:r>
            <a:r>
              <a:rPr lang="es-AR" sz="1600" b="1" dirty="0">
                <a:solidFill>
                  <a:srgbClr val="FF0000"/>
                </a:solidFill>
              </a:rPr>
              <a:t> y </a:t>
            </a:r>
            <a:r>
              <a:rPr lang="es-AR" sz="1600" b="1" dirty="0" err="1">
                <a:solidFill>
                  <a:srgbClr val="FF0000"/>
                </a:solidFill>
              </a:rPr>
              <a:t>SonarCloud</a:t>
            </a:r>
            <a:r>
              <a:rPr lang="es-AR" sz="1600" b="1" dirty="0">
                <a:solidFill>
                  <a:srgbClr val="FF0000"/>
                </a:solidFill>
              </a:rPr>
              <a:t> y otra para el </a:t>
            </a:r>
            <a:r>
              <a:rPr lang="es-AR" sz="1600" b="1" dirty="0" err="1">
                <a:solidFill>
                  <a:srgbClr val="FF0000"/>
                </a:solidFill>
              </a:rPr>
              <a:t>Deploy</a:t>
            </a:r>
            <a:r>
              <a:rPr lang="es-AR" sz="1600" b="1" dirty="0">
                <a:solidFill>
                  <a:srgbClr val="FF0000"/>
                </a:solidFill>
              </a:rPr>
              <a:t> a QA con </a:t>
            </a:r>
            <a:r>
              <a:rPr lang="es-AR" sz="1600" b="1" dirty="0" err="1">
                <a:solidFill>
                  <a:srgbClr val="FF0000"/>
                </a:solidFill>
              </a:rPr>
              <a:t>Tests</a:t>
            </a:r>
            <a:r>
              <a:rPr lang="es-AR" sz="1600" b="1" dirty="0">
                <a:solidFill>
                  <a:srgbClr val="FF0000"/>
                </a:solidFill>
              </a:rPr>
              <a:t> de Integración.</a:t>
            </a:r>
          </a:p>
          <a:p>
            <a:pPr marL="752094" lvl="1" indent="-285750">
              <a:lnSpc>
                <a:spcPct val="150000"/>
              </a:lnSpc>
              <a:buFont typeface="Arial" panose="020B0604020202020204" pitchFamily="34" charset="0"/>
              <a:buChar char="•"/>
            </a:pPr>
            <a:r>
              <a:rPr lang="es-AR" sz="1600" b="1" dirty="0">
                <a:solidFill>
                  <a:srgbClr val="FF0000"/>
                </a:solidFill>
              </a:rPr>
              <a:t>En la pestaña Test, poder visualizar los Test Unitarios de Front y Back y los Test de </a:t>
            </a:r>
            <a:r>
              <a:rPr lang="es-AR" sz="1600" b="1" dirty="0" err="1">
                <a:solidFill>
                  <a:srgbClr val="FF0000"/>
                </a:solidFill>
              </a:rPr>
              <a:t>Integracion</a:t>
            </a:r>
            <a:r>
              <a:rPr lang="es-AR" sz="1600" b="1" dirty="0">
                <a:solidFill>
                  <a:srgbClr val="FF0000"/>
                </a:solidFill>
              </a:rPr>
              <a:t>:</a:t>
            </a:r>
          </a:p>
          <a:p>
            <a:pPr marL="752094" lvl="1" indent="-285750">
              <a:lnSpc>
                <a:spcPct val="150000"/>
              </a:lnSpc>
              <a:buFont typeface="Arial" panose="020B0604020202020204" pitchFamily="34" charset="0"/>
              <a:buChar char="•"/>
            </a:pPr>
            <a:r>
              <a:rPr lang="es-AR" sz="1600" b="1" dirty="0">
                <a:solidFill>
                  <a:srgbClr val="FF0000"/>
                </a:solidFill>
              </a:rPr>
              <a:t>En la pestaña </a:t>
            </a:r>
            <a:r>
              <a:rPr lang="es-AR" sz="1600" b="1" dirty="0" err="1">
                <a:solidFill>
                  <a:srgbClr val="FF0000"/>
                </a:solidFill>
              </a:rPr>
              <a:t>Code</a:t>
            </a:r>
            <a:r>
              <a:rPr lang="es-AR" sz="1600" b="1" dirty="0">
                <a:solidFill>
                  <a:srgbClr val="FF0000"/>
                </a:solidFill>
              </a:rPr>
              <a:t> </a:t>
            </a:r>
            <a:r>
              <a:rPr lang="es-AR" sz="1600" b="1" dirty="0" err="1">
                <a:solidFill>
                  <a:srgbClr val="FF0000"/>
                </a:solidFill>
              </a:rPr>
              <a:t>Coverage</a:t>
            </a:r>
            <a:r>
              <a:rPr lang="es-AR" sz="1600" b="1" dirty="0">
                <a:solidFill>
                  <a:srgbClr val="FF0000"/>
                </a:solidFill>
              </a:rPr>
              <a:t>, visualizar la cobertura de las pruebas unitarias de Back y de Front:</a:t>
            </a:r>
          </a:p>
          <a:p>
            <a:pPr marL="752094" lvl="1" indent="-285750">
              <a:lnSpc>
                <a:spcPct val="150000"/>
              </a:lnSpc>
              <a:buFont typeface="Arial" panose="020B0604020202020204" pitchFamily="34" charset="0"/>
              <a:buChar char="•"/>
            </a:pPr>
            <a:r>
              <a:rPr lang="es-AR" sz="1600" b="1" dirty="0">
                <a:solidFill>
                  <a:srgbClr val="FF0000"/>
                </a:solidFill>
              </a:rPr>
              <a:t>En la pestaña </a:t>
            </a:r>
            <a:r>
              <a:rPr lang="es-AR" sz="1600" b="1" dirty="0" err="1">
                <a:solidFill>
                  <a:srgbClr val="FF0000"/>
                </a:solidFill>
              </a:rPr>
              <a:t>Extensions</a:t>
            </a:r>
            <a:r>
              <a:rPr lang="es-AR" sz="1600" b="1" dirty="0">
                <a:solidFill>
                  <a:srgbClr val="FF0000"/>
                </a:solidFill>
              </a:rPr>
              <a:t>, ver el análisis de </a:t>
            </a:r>
            <a:r>
              <a:rPr lang="es-AR" sz="1600" b="1" dirty="0" err="1">
                <a:solidFill>
                  <a:srgbClr val="FF0000"/>
                </a:solidFill>
              </a:rPr>
              <a:t>SonarCloud</a:t>
            </a:r>
            <a:r>
              <a:rPr lang="es-AR" sz="1600" b="1" dirty="0">
                <a:solidFill>
                  <a:srgbClr val="FF0000"/>
                </a:solidFill>
              </a:rPr>
              <a:t> en verde</a:t>
            </a:r>
          </a:p>
          <a:p>
            <a:pPr marL="752094" lvl="1" indent="-285750">
              <a:lnSpc>
                <a:spcPct val="150000"/>
              </a:lnSpc>
              <a:buFont typeface="Arial" panose="020B0604020202020204" pitchFamily="34" charset="0"/>
              <a:buChar char="•"/>
            </a:pPr>
            <a:r>
              <a:rPr lang="es-AR" sz="1600" b="1" dirty="0">
                <a:solidFill>
                  <a:srgbClr val="FF0000"/>
                </a:solidFill>
              </a:rPr>
              <a:t>Un documento de una carilla explicando qué información pudieron sacar del análisis de Sonar Cloud y de las pruebas de cobertura.</a:t>
            </a:r>
            <a:br>
              <a:rPr lang="es-AR" sz="1600" b="1" dirty="0">
                <a:solidFill>
                  <a:srgbClr val="FF0000"/>
                </a:solidFill>
              </a:rPr>
            </a:br>
            <a:endParaRPr lang="es-AR" sz="1600" b="1" dirty="0">
              <a:solidFill>
                <a:srgbClr val="FF0000"/>
              </a:solidFill>
            </a:endParaRPr>
          </a:p>
          <a:p>
            <a:pPr marL="752094" lvl="1" indent="-285750">
              <a:buFont typeface="Arial" panose="020B0604020202020204" pitchFamily="34" charset="0"/>
              <a:buChar char="•"/>
            </a:pPr>
            <a:endParaRPr lang="es-AR" sz="1600" dirty="0"/>
          </a:p>
          <a:p>
            <a:pPr marL="752094" lvl="1" indent="-285750">
              <a:buFont typeface="Arial" panose="020B0604020202020204" pitchFamily="34" charset="0"/>
              <a:buChar char="•"/>
            </a:pPr>
            <a:endParaRPr lang="es-AR" sz="1600" dirty="0"/>
          </a:p>
          <a:p>
            <a:pPr marL="276606" indent="-285750">
              <a:buFont typeface="Arial" panose="020B0604020202020204" pitchFamily="34" charset="0"/>
              <a:buChar char="•"/>
            </a:pPr>
            <a:endParaRPr lang="es-AR" sz="1600" dirty="0"/>
          </a:p>
        </p:txBody>
      </p:sp>
    </p:spTree>
    <p:extLst>
      <p:ext uri="{BB962C8B-B14F-4D97-AF65-F5344CB8AC3E}">
        <p14:creationId xmlns:p14="http://schemas.microsoft.com/office/powerpoint/2010/main" val="3712138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Espacio para preguntas, dudas y consultas</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836785" y="1910896"/>
            <a:ext cx="4762904" cy="3172732"/>
          </a:xfrm>
          <a:prstGeom prst="rect">
            <a:avLst/>
          </a:prstGeom>
        </p:spPr>
      </p:pic>
    </p:spTree>
    <p:extLst>
      <p:ext uri="{BB962C8B-B14F-4D97-AF65-F5344CB8AC3E}">
        <p14:creationId xmlns:p14="http://schemas.microsoft.com/office/powerpoint/2010/main" val="29619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a:xfrm>
            <a:off x="340716" y="1214479"/>
            <a:ext cx="9590081" cy="1828800"/>
          </a:xfrm>
        </p:spPr>
        <p:txBody>
          <a:bodyPr/>
          <a:lstStyle/>
          <a:p>
            <a:r>
              <a:rPr lang="en-US" dirty="0" err="1"/>
              <a:t>Cobertura</a:t>
            </a:r>
            <a:r>
              <a:rPr lang="en-US" dirty="0"/>
              <a:t> de Código y </a:t>
            </a:r>
            <a:r>
              <a:rPr lang="en-US" dirty="0" err="1"/>
              <a:t>Pruebas</a:t>
            </a:r>
            <a:r>
              <a:rPr lang="en-US" dirty="0"/>
              <a:t> de </a:t>
            </a:r>
            <a:r>
              <a:rPr lang="en-US" dirty="0" err="1"/>
              <a:t>Integración</a:t>
            </a:r>
            <a:endParaRPr lang="en-US" dirty="0"/>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354" y="1072896"/>
            <a:ext cx="6723121" cy="5772100"/>
          </a:xfrm>
          <a:prstGeom prst="rect">
            <a:avLst/>
          </a:prstGeom>
        </p:spPr>
      </p:pic>
      <p:sp>
        <p:nvSpPr>
          <p:cNvPr id="9" name="Text Placeholder 6">
            <a:extLst>
              <a:ext uri="{FF2B5EF4-FFF2-40B4-BE49-F238E27FC236}">
                <a16:creationId xmlns:a16="http://schemas.microsoft.com/office/drawing/2014/main" id="{CEAAE75D-7DB6-4E10-B7C2-4D5949878FA1}"/>
              </a:ext>
            </a:extLst>
          </p:cNvPr>
          <p:cNvSpPr txBox="1">
            <a:spLocks/>
          </p:cNvSpPr>
          <p:nvPr/>
        </p:nvSpPr>
        <p:spPr>
          <a:xfrm>
            <a:off x="1732153" y="4584192"/>
            <a:ext cx="5943600" cy="1961059"/>
          </a:xfrm>
          <a:prstGeom prst="rect">
            <a:avLst/>
          </a:prstGeom>
          <a:noFill/>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Ing. Ariel </a:t>
            </a:r>
            <a:r>
              <a:rPr lang="en-US" sz="2800" b="1" dirty="0" err="1"/>
              <a:t>Schwindt</a:t>
            </a:r>
            <a:endParaRPr lang="en-US" sz="2800" b="1" dirty="0"/>
          </a:p>
          <a:p>
            <a:r>
              <a:rPr lang="es-AR" dirty="0">
                <a:solidFill>
                  <a:prstClr val="black"/>
                </a:solidFill>
                <a:latin typeface="Source Sans Pro" panose="020B0503030403020204" pitchFamily="34" charset="0"/>
                <a:ea typeface="Source Sans Pro" panose="020B0503030403020204" pitchFamily="34" charset="0"/>
                <a:hlinkClick r:id="rId4"/>
              </a:rPr>
              <a:t>https://www.linkedin.com/in/arielschwindt/</a:t>
            </a:r>
            <a:br>
              <a:rPr lang="es-AR" dirty="0">
                <a:solidFill>
                  <a:prstClr val="black"/>
                </a:solidFill>
                <a:latin typeface="Source Sans Pro" panose="020B0503030403020204" pitchFamily="34" charset="0"/>
                <a:ea typeface="Source Sans Pro" panose="020B0503030403020204" pitchFamily="34" charset="0"/>
              </a:rPr>
            </a:br>
            <a:br>
              <a:rPr lang="en-US" sz="2800" b="1" dirty="0"/>
            </a:br>
            <a:r>
              <a:rPr lang="es-AR" dirty="0">
                <a:solidFill>
                  <a:prstClr val="black"/>
                </a:solidFill>
                <a:latin typeface="Source Sans Pro" panose="020B0503030403020204" pitchFamily="34" charset="0"/>
                <a:ea typeface="Source Sans Pro" panose="020B0503030403020204" pitchFamily="34" charset="0"/>
              </a:rPr>
              <a:t>MS Certified DevOps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Expert</a:t>
            </a:r>
          </a:p>
          <a:p>
            <a:r>
              <a:rPr lang="es-AR" dirty="0">
                <a:solidFill>
                  <a:prstClr val="black"/>
                </a:solidFill>
                <a:latin typeface="Source Sans Pro" panose="020B0503030403020204" pitchFamily="34" charset="0"/>
                <a:ea typeface="Source Sans Pro" panose="020B0503030403020204" pitchFamily="34" charset="0"/>
              </a:rPr>
              <a:t>MS Certified Azure </a:t>
            </a:r>
            <a:r>
              <a:rPr lang="es-AR" dirty="0" err="1">
                <a:solidFill>
                  <a:prstClr val="black"/>
                </a:solidFill>
                <a:latin typeface="Source Sans Pro" panose="020B0503030403020204" pitchFamily="34" charset="0"/>
                <a:ea typeface="Source Sans Pro" panose="020B0503030403020204" pitchFamily="34" charset="0"/>
              </a:rPr>
              <a:t>Developer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r>
              <a:rPr lang="es-AR" dirty="0">
                <a:solidFill>
                  <a:prstClr val="black"/>
                </a:solidFill>
                <a:latin typeface="Source Sans Pro" panose="020B0503030403020204" pitchFamily="34" charset="0"/>
                <a:ea typeface="Source Sans Pro" panose="020B0503030403020204" pitchFamily="34" charset="0"/>
              </a:rPr>
              <a:t>MS </a:t>
            </a:r>
            <a:r>
              <a:rPr lang="es-AR" dirty="0" err="1">
                <a:solidFill>
                  <a:prstClr val="black"/>
                </a:solidFill>
                <a:latin typeface="Source Sans Pro" panose="020B0503030403020204" pitchFamily="34" charset="0"/>
                <a:ea typeface="Source Sans Pro" panose="020B0503030403020204" pitchFamily="34" charset="0"/>
              </a:rPr>
              <a:t>Certified</a:t>
            </a:r>
            <a:r>
              <a:rPr lang="es-AR" dirty="0">
                <a:solidFill>
                  <a:prstClr val="black"/>
                </a:solidFill>
                <a:latin typeface="Source Sans Pro" panose="020B0503030403020204" pitchFamily="34" charset="0"/>
                <a:ea typeface="Source Sans Pro" panose="020B0503030403020204" pitchFamily="34" charset="0"/>
              </a:rPr>
              <a:t> Azure AI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endParaRPr lang="es-AR" dirty="0">
              <a:solidFill>
                <a:prstClr val="black"/>
              </a:solidFill>
              <a:latin typeface="Source Sans Pro" panose="020B0503030403020204" pitchFamily="34" charset="0"/>
              <a:ea typeface="Source Sans Pro" panose="020B0503030403020204" pitchFamily="34" charset="0"/>
            </a:endParaRPr>
          </a:p>
          <a:p>
            <a:endParaRPr lang="es-AR" sz="2000" dirty="0">
              <a:solidFill>
                <a:prstClr val="black"/>
              </a:solidFill>
              <a:latin typeface="Source Sans Pro" panose="020B0503030403020204" pitchFamily="34" charset="0"/>
              <a:ea typeface="Source Sans Pro" panose="020B0503030403020204" pitchFamily="34" charset="0"/>
            </a:endParaRPr>
          </a:p>
        </p:txBody>
      </p:sp>
      <p:pic>
        <p:nvPicPr>
          <p:cNvPr id="2" name="Imagen 1">
            <a:extLst>
              <a:ext uri="{FF2B5EF4-FFF2-40B4-BE49-F238E27FC236}">
                <a16:creationId xmlns:a16="http://schemas.microsoft.com/office/drawing/2014/main" id="{0E7BFD31-7A58-54D4-AA0A-3FEDE83D65E8}"/>
              </a:ext>
            </a:extLst>
          </p:cNvPr>
          <p:cNvPicPr>
            <a:picLocks noChangeAspect="1"/>
          </p:cNvPicPr>
          <p:nvPr/>
        </p:nvPicPr>
        <p:blipFill>
          <a:blip r:embed="rId5"/>
          <a:stretch>
            <a:fillRect/>
          </a:stretch>
        </p:blipFill>
        <p:spPr>
          <a:xfrm>
            <a:off x="203065" y="4475193"/>
            <a:ext cx="1052279" cy="1035029"/>
          </a:xfrm>
          <a:prstGeom prst="rect">
            <a:avLst/>
          </a:prstGeom>
        </p:spPr>
      </p:pic>
      <p:pic>
        <p:nvPicPr>
          <p:cNvPr id="3" name="Imagen 2">
            <a:extLst>
              <a:ext uri="{FF2B5EF4-FFF2-40B4-BE49-F238E27FC236}">
                <a16:creationId xmlns:a16="http://schemas.microsoft.com/office/drawing/2014/main" id="{EB3483DB-76E5-9C81-535B-0C6C423AF39E}"/>
              </a:ext>
            </a:extLst>
          </p:cNvPr>
          <p:cNvPicPr>
            <a:picLocks noChangeAspect="1"/>
          </p:cNvPicPr>
          <p:nvPr/>
        </p:nvPicPr>
        <p:blipFill>
          <a:blip r:embed="rId6"/>
          <a:stretch>
            <a:fillRect/>
          </a:stretch>
        </p:blipFill>
        <p:spPr>
          <a:xfrm>
            <a:off x="203065" y="5510222"/>
            <a:ext cx="1051458" cy="1035029"/>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Objetivo de la Sesión</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9541138" cy="544162"/>
          </a:xfrm>
        </p:spPr>
        <p:txBody>
          <a:bodyPr/>
          <a:lstStyle/>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Analizar la cobertura de pruebas (</a:t>
            </a:r>
            <a:r>
              <a:rPr lang="es-AR" sz="1800" dirty="0" err="1">
                <a:solidFill>
                  <a:schemeClr val="tx1">
                    <a:lumMod val="65000"/>
                    <a:lumOff val="35000"/>
                  </a:schemeClr>
                </a:solidFill>
              </a:rPr>
              <a:t>Code</a:t>
            </a:r>
            <a:r>
              <a:rPr lang="es-AR" sz="1800" dirty="0">
                <a:solidFill>
                  <a:schemeClr val="tx1">
                    <a:lumMod val="65000"/>
                    <a:lumOff val="35000"/>
                  </a:schemeClr>
                </a:solidFill>
              </a:rPr>
              <a:t> </a:t>
            </a:r>
            <a:r>
              <a:rPr lang="es-AR" sz="1800" dirty="0" err="1">
                <a:solidFill>
                  <a:schemeClr val="tx1">
                    <a:lumMod val="65000"/>
                    <a:lumOff val="35000"/>
                  </a:schemeClr>
                </a:solidFill>
              </a:rPr>
              <a:t>Coverage</a:t>
            </a:r>
            <a:r>
              <a:rPr lang="es-AR" sz="1800" dirty="0">
                <a:solidFill>
                  <a:schemeClr val="tx1">
                    <a:lumMod val="65000"/>
                    <a:lumOff val="35000"/>
                  </a:schemeClr>
                </a:solidFill>
              </a:rPr>
              <a:t>).</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Comprender el análisis estático de código.</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Aplicar pruebas de integración (</a:t>
            </a:r>
            <a:r>
              <a:rPr lang="es-AR" sz="1800" dirty="0" err="1">
                <a:solidFill>
                  <a:schemeClr val="tx1">
                    <a:lumMod val="65000"/>
                    <a:lumOff val="35000"/>
                  </a:schemeClr>
                </a:solidFill>
              </a:rPr>
              <a:t>Integration</a:t>
            </a:r>
            <a:r>
              <a:rPr lang="es-AR" sz="1800" dirty="0">
                <a:solidFill>
                  <a:schemeClr val="tx1">
                    <a:lumMod val="65000"/>
                    <a:lumOff val="35000"/>
                  </a:schemeClr>
                </a:solidFill>
              </a:rPr>
              <a:t> </a:t>
            </a:r>
            <a:r>
              <a:rPr lang="es-AR" sz="1800" dirty="0" err="1">
                <a:solidFill>
                  <a:schemeClr val="tx1">
                    <a:lumMod val="65000"/>
                    <a:lumOff val="35000"/>
                  </a:schemeClr>
                </a:solidFill>
              </a:rPr>
              <a:t>Tests</a:t>
            </a:r>
            <a:r>
              <a:rPr lang="es-AR" sz="1800" dirty="0">
                <a:solidFill>
                  <a:schemeClr val="tx1">
                    <a:lumMod val="65000"/>
                    <a:lumOff val="35000"/>
                  </a:schemeClr>
                </a:solidFill>
              </a:rPr>
              <a:t>)</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Integrar análisis estático, cobertura de pruebas y pruebas de integración en un pipeline CI/CD.</a:t>
            </a:r>
            <a:endParaRPr lang="en-US" sz="1800" dirty="0">
              <a:solidFill>
                <a:schemeClr val="tx1">
                  <a:lumMod val="65000"/>
                  <a:lumOff val="35000"/>
                </a:schemeClr>
              </a:solidFill>
            </a:endParaRPr>
          </a:p>
        </p:txBody>
      </p:sp>
      <p:grpSp>
        <p:nvGrpSpPr>
          <p:cNvPr id="2" name="Grupo 1">
            <a:extLst>
              <a:ext uri="{FF2B5EF4-FFF2-40B4-BE49-F238E27FC236}">
                <a16:creationId xmlns:a16="http://schemas.microsoft.com/office/drawing/2014/main" id="{5AB4B1E4-ACC7-113A-534F-D5AA9F02CFF7}"/>
              </a:ext>
            </a:extLst>
          </p:cNvPr>
          <p:cNvGrpSpPr/>
          <p:nvPr/>
        </p:nvGrpSpPr>
        <p:grpSpPr>
          <a:xfrm>
            <a:off x="228981" y="3208070"/>
            <a:ext cx="555298" cy="555298"/>
            <a:chOff x="167479" y="1848020"/>
            <a:chExt cx="555298" cy="555298"/>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45F61C2-0DBB-978B-E41A-359C1B3BCE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E4DBB1B5-01F5-4F72-64C8-516A2B7B7E57}"/>
              </a:ext>
            </a:extLst>
          </p:cNvPr>
          <p:cNvSpPr txBox="1"/>
          <p:nvPr/>
        </p:nvSpPr>
        <p:spPr>
          <a:xfrm>
            <a:off x="845233" y="322487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Resultados Esperados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9ADA1BEB-7AB9-A07A-E33E-E9D2A4C28C38}"/>
              </a:ext>
            </a:extLst>
          </p:cNvPr>
          <p:cNvSpPr txBox="1"/>
          <p:nvPr/>
        </p:nvSpPr>
        <p:spPr>
          <a:xfrm>
            <a:off x="845781" y="3621911"/>
            <a:ext cx="6699087" cy="2711512"/>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dirty="0"/>
              <a:t>Al final de la sesión, los participantes deben ser capaces de:</a:t>
            </a:r>
            <a:br>
              <a:rPr lang="es-AR" dirty="0"/>
            </a:br>
            <a:endParaRPr lang="es-AR" dirty="0"/>
          </a:p>
          <a:p>
            <a:pPr marL="171450" indent="-171450">
              <a:buFont typeface="Arial" panose="020B0604020202020204" pitchFamily="34" charset="0"/>
              <a:buChar char="•"/>
            </a:pPr>
            <a:r>
              <a:rPr lang="es-AR" b="1" dirty="0"/>
              <a:t>Medir y analizar la cobertura de código</a:t>
            </a:r>
            <a:r>
              <a:rPr lang="es-AR" dirty="0"/>
              <a:t> en proyectos de </a:t>
            </a:r>
            <a:r>
              <a:rPr lang="es-AR" dirty="0" err="1"/>
              <a:t>front-end</a:t>
            </a:r>
            <a:r>
              <a:rPr lang="es-AR" dirty="0"/>
              <a:t> y back-</a:t>
            </a:r>
            <a:r>
              <a:rPr lang="es-AR" dirty="0" err="1"/>
              <a:t>end</a:t>
            </a:r>
            <a:endParaRPr lang="es-AR" dirty="0"/>
          </a:p>
          <a:p>
            <a:pPr marL="171450" indent="-171450">
              <a:buFont typeface="Arial" panose="020B0604020202020204" pitchFamily="34" charset="0"/>
              <a:buChar char="•"/>
            </a:pPr>
            <a:r>
              <a:rPr lang="es-AR" b="1" dirty="0"/>
              <a:t>Configurar y ejecutar análisis estático</a:t>
            </a:r>
            <a:r>
              <a:rPr lang="es-AR" dirty="0"/>
              <a:t> con </a:t>
            </a:r>
            <a:r>
              <a:rPr lang="es-AR" dirty="0" err="1"/>
              <a:t>SonarCloud</a:t>
            </a:r>
            <a:r>
              <a:rPr lang="es-AR" dirty="0"/>
              <a:t>, interpretando los resultados para mejorar la calidad del código.</a:t>
            </a:r>
          </a:p>
          <a:p>
            <a:pPr marL="171450" indent="-171450">
              <a:buFont typeface="Arial" panose="020B0604020202020204" pitchFamily="34" charset="0"/>
              <a:buChar char="•"/>
            </a:pPr>
            <a:r>
              <a:rPr lang="es-AR" b="1" dirty="0"/>
              <a:t>Implementar pruebas de integración</a:t>
            </a:r>
            <a:r>
              <a:rPr lang="es-AR" dirty="0"/>
              <a:t> utilizando </a:t>
            </a:r>
            <a:r>
              <a:rPr lang="es-AR" dirty="0" err="1"/>
              <a:t>Cypress</a:t>
            </a:r>
            <a:r>
              <a:rPr lang="es-AR" dirty="0"/>
              <a:t> para verificar la interacción entre componentes de una aplicación web.</a:t>
            </a:r>
          </a:p>
          <a:p>
            <a:pPr marL="171450" indent="-171450">
              <a:buFont typeface="Arial" panose="020B0604020202020204" pitchFamily="34" charset="0"/>
              <a:buChar char="•"/>
            </a:pPr>
            <a:r>
              <a:rPr lang="es-AR" b="1" dirty="0"/>
              <a:t>Integrar la cobertura de pruebas, análisis estático y pruebas de integración</a:t>
            </a:r>
            <a:r>
              <a:rPr lang="es-AR" dirty="0"/>
              <a:t> en un pipeline de CI/CD, asegurando que el software cumple con altos estándares de calidad.</a:t>
            </a:r>
          </a:p>
          <a:p>
            <a:pPr marL="171450" indent="-171450">
              <a:buFont typeface="Arial" panose="020B0604020202020204" pitchFamily="34" charset="0"/>
              <a:buChar char="•"/>
            </a:pPr>
            <a:r>
              <a:rPr lang="es-AR" b="1" dirty="0"/>
              <a:t>Publicar resultados</a:t>
            </a:r>
            <a:r>
              <a:rPr lang="es-AR" dirty="0"/>
              <a:t> de pruebas y cobertura en el pipeline, facilitando su interpretación y seguimiento continuo.</a:t>
            </a:r>
          </a:p>
        </p:txBody>
      </p:sp>
      <p:pic>
        <p:nvPicPr>
          <p:cNvPr id="27" name="Graphic 25" descr="Una persona progresando y siendo mas eficiente">
            <a:extLst>
              <a:ext uri="{FF2B5EF4-FFF2-40B4-BE49-F238E27FC236}">
                <a16:creationId xmlns:a16="http://schemas.microsoft.com/office/drawing/2014/main" id="{975A696A-357B-CDC2-EC30-B52A59713EC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7544868" y="3794379"/>
            <a:ext cx="4455706" cy="2227851"/>
          </a:xfrm>
          <a:prstGeom prst="rect">
            <a:avLst/>
          </a:prstGeom>
        </p:spPr>
      </p:pic>
    </p:spTree>
    <p:extLst>
      <p:ext uri="{BB962C8B-B14F-4D97-AF65-F5344CB8AC3E}">
        <p14:creationId xmlns:p14="http://schemas.microsoft.com/office/powerpoint/2010/main" val="19681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Cobertura de Pruebas (</a:t>
            </a:r>
            <a:r>
              <a:rPr lang="es-AR" dirty="0" err="1"/>
              <a:t>Code</a:t>
            </a:r>
            <a:r>
              <a:rPr lang="es-AR" dirty="0"/>
              <a:t> </a:t>
            </a:r>
            <a:r>
              <a:rPr lang="es-AR" dirty="0" err="1"/>
              <a:t>Coverage</a:t>
            </a:r>
            <a:r>
              <a:rPr lang="es-AR" dirty="0"/>
              <a:t>)</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Permite medir el porcentaje de código que ha sido ejecutado por pruebas unitarias automatizadas. Es una métrica que indica qué parte del código está siendo validada por pruebas, ayudando a detectar áreas no cubiertas.</a:t>
            </a:r>
          </a:p>
        </p:txBody>
      </p:sp>
      <p:sp>
        <p:nvSpPr>
          <p:cNvPr id="6" name="CuadroTexto 5">
            <a:extLst>
              <a:ext uri="{FF2B5EF4-FFF2-40B4-BE49-F238E27FC236}">
                <a16:creationId xmlns:a16="http://schemas.microsoft.com/office/drawing/2014/main" id="{781CE82A-C8C9-8F82-7426-26E9AE5FCFCA}"/>
              </a:ext>
            </a:extLst>
          </p:cNvPr>
          <p:cNvSpPr txBox="1"/>
          <p:nvPr/>
        </p:nvSpPr>
        <p:spPr>
          <a:xfrm>
            <a:off x="981612" y="2101430"/>
            <a:ext cx="10949725" cy="1384995"/>
          </a:xfrm>
          <a:prstGeom prst="rect">
            <a:avLst/>
          </a:prstGeom>
          <a:noFill/>
        </p:spPr>
        <p:txBody>
          <a:bodyPr wrap="square">
            <a:spAutoFit/>
          </a:bodyPr>
          <a:lstStyle/>
          <a:p>
            <a:pPr marL="285750" indent="-285750">
              <a:buFont typeface="Arial" panose="020B0604020202020204" pitchFamily="34" charset="0"/>
              <a:buChar char="•"/>
            </a:pPr>
            <a:r>
              <a:rPr lang="es-AR" sz="1400" b="1" dirty="0">
                <a:solidFill>
                  <a:schemeClr val="accent6"/>
                </a:solidFill>
              </a:rPr>
              <a:t>Asegura la robustez del software</a:t>
            </a:r>
            <a:r>
              <a:rPr lang="es-AR" sz="1400" dirty="0">
                <a:solidFill>
                  <a:schemeClr val="accent6"/>
                </a:solidFill>
              </a:rPr>
              <a:t>: Una alta cobertura reduce la probabilidad de errores en producción al garantizar que la mayoría del código haya sido probado.</a:t>
            </a:r>
          </a:p>
          <a:p>
            <a:pPr marL="285750" indent="-285750">
              <a:buFont typeface="Arial" panose="020B0604020202020204" pitchFamily="34" charset="0"/>
              <a:buChar char="•"/>
            </a:pPr>
            <a:r>
              <a:rPr lang="es-AR" sz="1400" b="1" dirty="0">
                <a:solidFill>
                  <a:schemeClr val="accent6"/>
                </a:solidFill>
              </a:rPr>
              <a:t>Identifica áreas no probadas</a:t>
            </a:r>
            <a:r>
              <a:rPr lang="es-AR" sz="1400" dirty="0">
                <a:solidFill>
                  <a:schemeClr val="accent6"/>
                </a:solidFill>
              </a:rPr>
              <a:t>: </a:t>
            </a:r>
          </a:p>
          <a:p>
            <a:pPr marL="285750" indent="-285750">
              <a:buFont typeface="Arial" panose="020B0604020202020204" pitchFamily="34" charset="0"/>
              <a:buChar char="•"/>
            </a:pPr>
            <a:r>
              <a:rPr lang="es-AR" sz="1400" dirty="0">
                <a:solidFill>
                  <a:schemeClr val="accent6"/>
                </a:solidFill>
              </a:rPr>
              <a:t>Detecta secciones del código que no han sido alcanzadas por las pruebas, permitiendo enfocar los esfuerzos en esos puntos.</a:t>
            </a:r>
          </a:p>
          <a:p>
            <a:pPr marL="285750" indent="-285750">
              <a:buFont typeface="Arial" panose="020B0604020202020204" pitchFamily="34" charset="0"/>
              <a:buChar char="•"/>
            </a:pPr>
            <a:r>
              <a:rPr lang="es-AR" sz="1400" b="1" dirty="0">
                <a:solidFill>
                  <a:schemeClr val="accent6"/>
                </a:solidFill>
              </a:rPr>
              <a:t>Ayuda a mejorar la calidad del software</a:t>
            </a:r>
            <a:r>
              <a:rPr lang="es-AR" sz="1400" dirty="0">
                <a:solidFill>
                  <a:schemeClr val="accent6"/>
                </a:solidFill>
              </a:rPr>
              <a:t>: Al saber qué partes del código no están probadas, se puede priorizar la creación de pruebas adicionales para mejorar la confiabilidad.</a:t>
            </a:r>
            <a:endParaRPr lang="es-AR" sz="1200" dirty="0">
              <a:solidFill>
                <a:schemeClr val="accent6"/>
              </a:solidFill>
            </a:endParaRPr>
          </a:p>
        </p:txBody>
      </p:sp>
      <p:sp>
        <p:nvSpPr>
          <p:cNvPr id="7" name="TextBox 11">
            <a:extLst>
              <a:ext uri="{FF2B5EF4-FFF2-40B4-BE49-F238E27FC236}">
                <a16:creationId xmlns:a16="http://schemas.microsoft.com/office/drawing/2014/main" id="{BE0CEDB9-C4D0-DEA2-0C0F-E51386585512}"/>
              </a:ext>
            </a:extLst>
          </p:cNvPr>
          <p:cNvSpPr txBox="1"/>
          <p:nvPr/>
        </p:nvSpPr>
        <p:spPr>
          <a:xfrm>
            <a:off x="819945" y="1616551"/>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accent6"/>
                </a:solidFill>
                <a:latin typeface="+mj-lt"/>
              </a:rPr>
              <a:t>¿Para qué sirve?</a:t>
            </a:r>
            <a:endParaRPr lang="en-US" sz="1800" dirty="0">
              <a:solidFill>
                <a:schemeClr val="accent6"/>
              </a:solidFill>
              <a:latin typeface="+mj-lt"/>
            </a:endParaRPr>
          </a:p>
        </p:txBody>
      </p:sp>
      <p:sp>
        <p:nvSpPr>
          <p:cNvPr id="14" name="CuadroTexto 13">
            <a:extLst>
              <a:ext uri="{FF2B5EF4-FFF2-40B4-BE49-F238E27FC236}">
                <a16:creationId xmlns:a16="http://schemas.microsoft.com/office/drawing/2014/main" id="{D9206C01-38DB-9F0B-AB82-282737CFF6DC}"/>
              </a:ext>
            </a:extLst>
          </p:cNvPr>
          <p:cNvSpPr txBox="1"/>
          <p:nvPr/>
        </p:nvSpPr>
        <p:spPr>
          <a:xfrm>
            <a:off x="981612" y="3872566"/>
            <a:ext cx="10949725" cy="1169551"/>
          </a:xfrm>
          <a:prstGeom prst="rect">
            <a:avLst/>
          </a:prstGeom>
          <a:noFill/>
        </p:spPr>
        <p:txBody>
          <a:bodyPr wrap="square">
            <a:spAutoFit/>
          </a:bodyPr>
          <a:lstStyle/>
          <a:p>
            <a:pPr marL="285750" indent="-285750">
              <a:buFont typeface="Arial" panose="020B0604020202020204" pitchFamily="34" charset="0"/>
              <a:buChar char="•"/>
            </a:pPr>
            <a:r>
              <a:rPr lang="es-AR" sz="1400" b="1" dirty="0">
                <a:solidFill>
                  <a:schemeClr val="accent6"/>
                </a:solidFill>
              </a:rPr>
              <a:t>Porcentaje de cobertura:</a:t>
            </a:r>
            <a:r>
              <a:rPr lang="es-AR" sz="1400" dirty="0">
                <a:solidFill>
                  <a:schemeClr val="accent6"/>
                </a:solidFill>
              </a:rPr>
              <a:t> Un alto porcentaje de cobertura (por ejemplo, 80-90%) indica que una gran parte del código ha sido validada por pruebas. Sin embargo, no garantiza la ausencia de errores, ya que la cobertura no asegura que todas las posibles combinaciones y escenarios han sido probados.</a:t>
            </a:r>
          </a:p>
          <a:p>
            <a:pPr marL="285750" indent="-285750">
              <a:buFont typeface="Arial" panose="020B0604020202020204" pitchFamily="34" charset="0"/>
              <a:buChar char="•"/>
            </a:pPr>
            <a:r>
              <a:rPr lang="es-AR" sz="1400" b="1" dirty="0">
                <a:solidFill>
                  <a:schemeClr val="accent6"/>
                </a:solidFill>
              </a:rPr>
              <a:t>Baja cobertura:</a:t>
            </a:r>
            <a:r>
              <a:rPr lang="es-AR" sz="1400" dirty="0">
                <a:solidFill>
                  <a:schemeClr val="accent6"/>
                </a:solidFill>
              </a:rPr>
              <a:t> Puede indicar que hay partes críticas del código no probadas, lo que representa un riesgo para la estabilidad y el rendimiento del software.</a:t>
            </a:r>
          </a:p>
        </p:txBody>
      </p:sp>
      <p:sp>
        <p:nvSpPr>
          <p:cNvPr id="16" name="TextBox 11">
            <a:extLst>
              <a:ext uri="{FF2B5EF4-FFF2-40B4-BE49-F238E27FC236}">
                <a16:creationId xmlns:a16="http://schemas.microsoft.com/office/drawing/2014/main" id="{2DA4AE51-F62E-78A3-A15F-064D55C70BB7}"/>
              </a:ext>
            </a:extLst>
          </p:cNvPr>
          <p:cNvSpPr txBox="1"/>
          <p:nvPr/>
        </p:nvSpPr>
        <p:spPr>
          <a:xfrm>
            <a:off x="819945" y="3387687"/>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accent6"/>
                </a:solidFill>
                <a:latin typeface="+mj-lt"/>
              </a:rPr>
              <a:t>¿Cómo se interpretan?</a:t>
            </a:r>
            <a:endParaRPr lang="en-US" sz="1800" dirty="0">
              <a:solidFill>
                <a:schemeClr val="accent6"/>
              </a:solidFill>
              <a:latin typeface="+mj-lt"/>
            </a:endParaRPr>
          </a:p>
        </p:txBody>
      </p:sp>
      <p:grpSp>
        <p:nvGrpSpPr>
          <p:cNvPr id="17" name="Grupo 16">
            <a:extLst>
              <a:ext uri="{FF2B5EF4-FFF2-40B4-BE49-F238E27FC236}">
                <a16:creationId xmlns:a16="http://schemas.microsoft.com/office/drawing/2014/main" id="{9029C013-3F09-B28F-6B31-89BD73C33E15}"/>
              </a:ext>
            </a:extLst>
          </p:cNvPr>
          <p:cNvGrpSpPr/>
          <p:nvPr/>
        </p:nvGrpSpPr>
        <p:grpSpPr>
          <a:xfrm>
            <a:off x="264647" y="5142211"/>
            <a:ext cx="555298" cy="555298"/>
            <a:chOff x="167479" y="1848020"/>
            <a:chExt cx="555298" cy="555298"/>
          </a:xfrm>
        </p:grpSpPr>
        <p:sp>
          <p:nvSpPr>
            <p:cNvPr id="18" name="Oval 8">
              <a:extLst>
                <a:ext uri="{FF2B5EF4-FFF2-40B4-BE49-F238E27FC236}">
                  <a16:creationId xmlns:a16="http://schemas.microsoft.com/office/drawing/2014/main" id="{BC8B8484-C4AE-DB96-A265-341BF94A87DE}"/>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25" descr="Icono de Resultados">
              <a:extLst>
                <a:ext uri="{FF2B5EF4-FFF2-40B4-BE49-F238E27FC236}">
                  <a16:creationId xmlns:a16="http://schemas.microsoft.com/office/drawing/2014/main" id="{4460CBCD-07F5-8163-2DF5-F61E2422EF3B}"/>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20" name="TextBox 11">
            <a:extLst>
              <a:ext uri="{FF2B5EF4-FFF2-40B4-BE49-F238E27FC236}">
                <a16:creationId xmlns:a16="http://schemas.microsoft.com/office/drawing/2014/main" id="{8ACD2AF7-1476-9C38-9D8E-E62B0F9D96DA}"/>
              </a:ext>
            </a:extLst>
          </p:cNvPr>
          <p:cNvSpPr txBox="1"/>
          <p:nvPr/>
        </p:nvSpPr>
        <p:spPr>
          <a:xfrm>
            <a:off x="880899" y="5022828"/>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accent6"/>
                </a:solidFill>
                <a:latin typeface="+mj-lt"/>
              </a:rPr>
              <a:t>Beneficios</a:t>
            </a:r>
            <a:endParaRPr lang="en-US" sz="1800" dirty="0">
              <a:solidFill>
                <a:schemeClr val="accent6"/>
              </a:solidFill>
              <a:latin typeface="+mj-lt"/>
            </a:endParaRPr>
          </a:p>
        </p:txBody>
      </p:sp>
      <p:sp>
        <p:nvSpPr>
          <p:cNvPr id="21" name="TextBox 9">
            <a:extLst>
              <a:ext uri="{FF2B5EF4-FFF2-40B4-BE49-F238E27FC236}">
                <a16:creationId xmlns:a16="http://schemas.microsoft.com/office/drawing/2014/main" id="{BFD23E32-A6BE-F6BE-937B-C3CCDB3BC244}"/>
              </a:ext>
            </a:extLst>
          </p:cNvPr>
          <p:cNvSpPr txBox="1"/>
          <p:nvPr/>
        </p:nvSpPr>
        <p:spPr>
          <a:xfrm>
            <a:off x="881447" y="5419860"/>
            <a:ext cx="11110844" cy="1311128"/>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marL="171450" indent="-171450">
              <a:buFont typeface="Arial" panose="020B0604020202020204" pitchFamily="34" charset="0"/>
              <a:buChar char="•"/>
            </a:pPr>
            <a:r>
              <a:rPr lang="es-AR" sz="1400" b="1" dirty="0">
                <a:solidFill>
                  <a:schemeClr val="accent6"/>
                </a:solidFill>
              </a:rPr>
              <a:t>Mejor cobertura, menor riesgo: </a:t>
            </a:r>
            <a:r>
              <a:rPr lang="es-AR" sz="1400" dirty="0">
                <a:solidFill>
                  <a:schemeClr val="accent6"/>
                </a:solidFill>
              </a:rPr>
              <a:t>Una cobertura de código alta disminuye el riesgo de errores no detectados</a:t>
            </a:r>
            <a:r>
              <a:rPr lang="es-AR" sz="1400" b="1" dirty="0">
                <a:solidFill>
                  <a:schemeClr val="accent6"/>
                </a:solidFill>
              </a:rPr>
              <a:t>.</a:t>
            </a:r>
          </a:p>
          <a:p>
            <a:pPr marL="171450" indent="-171450">
              <a:buFont typeface="Arial" panose="020B0604020202020204" pitchFamily="34" charset="0"/>
              <a:buChar char="•"/>
            </a:pPr>
            <a:r>
              <a:rPr lang="es-AR" sz="1400" b="1" dirty="0">
                <a:solidFill>
                  <a:schemeClr val="accent6"/>
                </a:solidFill>
              </a:rPr>
              <a:t>Optimización del esfuerzo de pruebas:</a:t>
            </a:r>
            <a:r>
              <a:rPr lang="es-AR" sz="1400" dirty="0">
                <a:solidFill>
                  <a:schemeClr val="accent6"/>
                </a:solidFill>
              </a:rPr>
              <a:t> Facilita la priorización de pruebas en áreas críticas.</a:t>
            </a:r>
          </a:p>
          <a:p>
            <a:pPr marL="171450" indent="-171450">
              <a:buFont typeface="Arial" panose="020B0604020202020204" pitchFamily="34" charset="0"/>
              <a:buChar char="•"/>
            </a:pPr>
            <a:r>
              <a:rPr lang="es-AR" sz="1400" b="1" dirty="0">
                <a:solidFill>
                  <a:schemeClr val="accent6"/>
                </a:solidFill>
              </a:rPr>
              <a:t>Mantenimiento continuo: </a:t>
            </a:r>
            <a:r>
              <a:rPr lang="es-AR" sz="1400" dirty="0">
                <a:solidFill>
                  <a:schemeClr val="accent6"/>
                </a:solidFill>
              </a:rPr>
              <a:t>Permite detectar la disminución de la cobertura cuando se añaden nuevas funcionalidades o se modifican partes del código.</a:t>
            </a:r>
          </a:p>
        </p:txBody>
      </p:sp>
    </p:spTree>
    <p:extLst>
      <p:ext uri="{BB962C8B-B14F-4D97-AF65-F5344CB8AC3E}">
        <p14:creationId xmlns:p14="http://schemas.microsoft.com/office/powerpoint/2010/main" val="28280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Cobertura de Pruebas (</a:t>
            </a:r>
            <a:r>
              <a:rPr lang="es-AR" dirty="0" err="1"/>
              <a:t>Code</a:t>
            </a:r>
            <a:r>
              <a:rPr lang="es-AR" dirty="0"/>
              <a:t> </a:t>
            </a:r>
            <a:r>
              <a:rPr lang="es-AR" dirty="0" err="1"/>
              <a:t>Coverage</a:t>
            </a:r>
            <a:r>
              <a:rPr lang="es-AR" dirty="0"/>
              <a:t>)</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Estándares de Cobertura en la industria del software</a:t>
            </a:r>
          </a:p>
        </p:txBody>
      </p:sp>
      <p:sp>
        <p:nvSpPr>
          <p:cNvPr id="13" name="TextBox 9">
            <a:extLst>
              <a:ext uri="{FF2B5EF4-FFF2-40B4-BE49-F238E27FC236}">
                <a16:creationId xmlns:a16="http://schemas.microsoft.com/office/drawing/2014/main" id="{9ADA1BEB-7AB9-A07A-E33E-E9D2A4C28C38}"/>
              </a:ext>
            </a:extLst>
          </p:cNvPr>
          <p:cNvSpPr txBox="1"/>
          <p:nvPr/>
        </p:nvSpPr>
        <p:spPr>
          <a:xfrm>
            <a:off x="434975" y="1244376"/>
            <a:ext cx="11727096" cy="1526572"/>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sz="1400" b="1" dirty="0">
                <a:solidFill>
                  <a:schemeClr val="accent6"/>
                </a:solidFill>
              </a:rPr>
              <a:t>70-80% de cobertura</a:t>
            </a:r>
            <a:r>
              <a:rPr lang="es-AR" sz="1400" dirty="0">
                <a:solidFill>
                  <a:schemeClr val="accent6"/>
                </a:solidFill>
              </a:rPr>
              <a:t>: Esto es considerado un buen nivel en la mayoría de los proyectos. Indica que una gran parte del código está cubierta por pruebas, pero deja margen para ciertas áreas que pueden no necesitar pruebas exhaustivas, como código de infraestructura o utilidades simples.</a:t>
            </a:r>
          </a:p>
          <a:p>
            <a:r>
              <a:rPr lang="es-AR" sz="1400" b="1" dirty="0">
                <a:solidFill>
                  <a:schemeClr val="accent6"/>
                </a:solidFill>
              </a:rPr>
              <a:t>80-90% de cobertura</a:t>
            </a:r>
            <a:r>
              <a:rPr lang="es-AR" sz="1400" dirty="0">
                <a:solidFill>
                  <a:schemeClr val="accent6"/>
                </a:solidFill>
              </a:rPr>
              <a:t>: Proyectos críticos o con alto requerimiento de calidad suelen buscar una cobertura en este rango. </a:t>
            </a:r>
          </a:p>
          <a:p>
            <a:r>
              <a:rPr lang="es-AR" sz="1400" b="1" dirty="0">
                <a:solidFill>
                  <a:schemeClr val="accent6"/>
                </a:solidFill>
              </a:rPr>
              <a:t>90-100% de cobertura</a:t>
            </a:r>
            <a:r>
              <a:rPr lang="es-AR" sz="1400" dirty="0">
                <a:solidFill>
                  <a:schemeClr val="accent6"/>
                </a:solidFill>
              </a:rPr>
              <a:t>: Rara vez se alcanza el 100% de cobertura, pero es el objetivo en proyectos de misión crítica (como sistemas financieros o de salud) donde la confiabilidad es esencial. </a:t>
            </a:r>
          </a:p>
        </p:txBody>
      </p:sp>
      <p:sp>
        <p:nvSpPr>
          <p:cNvPr id="14" name="CuadroTexto 13">
            <a:extLst>
              <a:ext uri="{FF2B5EF4-FFF2-40B4-BE49-F238E27FC236}">
                <a16:creationId xmlns:a16="http://schemas.microsoft.com/office/drawing/2014/main" id="{D9206C01-38DB-9F0B-AB82-282737CFF6DC}"/>
              </a:ext>
            </a:extLst>
          </p:cNvPr>
          <p:cNvSpPr txBox="1"/>
          <p:nvPr/>
        </p:nvSpPr>
        <p:spPr>
          <a:xfrm>
            <a:off x="598721" y="3024207"/>
            <a:ext cx="11563350" cy="3970318"/>
          </a:xfrm>
          <a:prstGeom prst="rect">
            <a:avLst/>
          </a:prstGeom>
          <a:noFill/>
        </p:spPr>
        <p:txBody>
          <a:bodyPr wrap="square">
            <a:spAutoFit/>
          </a:bodyPr>
          <a:lstStyle/>
          <a:p>
            <a:r>
              <a:rPr lang="es-AR" sz="1600" b="1" dirty="0">
                <a:solidFill>
                  <a:schemeClr val="accent6"/>
                </a:solidFill>
              </a:rPr>
              <a:t>Tipo de proyecto</a:t>
            </a:r>
            <a:r>
              <a:rPr lang="es-AR" sz="1600" dirty="0">
                <a:solidFill>
                  <a:schemeClr val="accent6"/>
                </a:solidFill>
              </a:rPr>
              <a:t>:</a:t>
            </a:r>
          </a:p>
          <a:p>
            <a:br>
              <a:rPr lang="es-AR" sz="1200" b="1" dirty="0">
                <a:solidFill>
                  <a:schemeClr val="accent6"/>
                </a:solidFill>
              </a:rPr>
            </a:br>
            <a:r>
              <a:rPr lang="es-AR" sz="1200" b="1" dirty="0">
                <a:solidFill>
                  <a:schemeClr val="accent6"/>
                </a:solidFill>
              </a:rPr>
              <a:t>Proyectos críticos</a:t>
            </a:r>
            <a:r>
              <a:rPr lang="es-AR" sz="1200" dirty="0">
                <a:solidFill>
                  <a:schemeClr val="accent6"/>
                </a:solidFill>
              </a:rPr>
              <a:t>: Sistemas como los de seguridad, salud, finanzas, o infraestructuras críticas exigen altos niveles de cobertura. Esto se debe a que cualquier fallo puede tener consecuencias graves, desde pérdidas económicas hasta riesgos para la seguridad o la vida de las personas. En estos proyectos, se busca una cobertura de pruebas que cubra al menos un 80-90% del código, asegurando que los componentes esenciales están bien probados.</a:t>
            </a:r>
            <a:br>
              <a:rPr lang="es-AR" sz="1200" dirty="0">
                <a:solidFill>
                  <a:schemeClr val="accent6"/>
                </a:solidFill>
              </a:rPr>
            </a:br>
            <a:br>
              <a:rPr lang="es-AR" sz="1200" dirty="0">
                <a:solidFill>
                  <a:schemeClr val="accent6"/>
                </a:solidFill>
              </a:rPr>
            </a:br>
            <a:r>
              <a:rPr lang="es-AR" sz="1200" b="1" dirty="0">
                <a:solidFill>
                  <a:schemeClr val="accent6"/>
                </a:solidFill>
              </a:rPr>
              <a:t>Proyectos no críticos o con bajo riesgo</a:t>
            </a:r>
            <a:r>
              <a:rPr lang="es-AR" sz="1200" dirty="0">
                <a:solidFill>
                  <a:schemeClr val="accent6"/>
                </a:solidFill>
              </a:rPr>
              <a:t>: En proyectos que no manejan información sensible o que no afectan directamente la seguridad, como aplicaciones menos complejas o herramientas de uso interno, puede ser aceptable una cobertura más baja (60-80%). El enfoque aquí es asegurar la funcionalidad principal, pero sin gastar recursos innecesarios en probar cada aspecto del sistema. Ejemplos incluyen sitios web informativos, aplicaciones con un bajo impacto económico o herramientas internas de automatización.</a:t>
            </a:r>
          </a:p>
          <a:p>
            <a:br>
              <a:rPr lang="es-AR" sz="1600" b="1" dirty="0">
                <a:solidFill>
                  <a:schemeClr val="accent6"/>
                </a:solidFill>
              </a:rPr>
            </a:br>
            <a:r>
              <a:rPr lang="es-AR" sz="1600" b="1" dirty="0">
                <a:solidFill>
                  <a:schemeClr val="accent6"/>
                </a:solidFill>
              </a:rPr>
              <a:t>Compromiso entre cobertura y esfuerzo (</a:t>
            </a:r>
            <a:r>
              <a:rPr lang="es-AR" sz="1600" b="1" dirty="0" err="1">
                <a:solidFill>
                  <a:schemeClr val="accent6"/>
                </a:solidFill>
              </a:rPr>
              <a:t>Trade</a:t>
            </a:r>
            <a:r>
              <a:rPr lang="es-AR" sz="1600" b="1" dirty="0">
                <a:solidFill>
                  <a:schemeClr val="accent6"/>
                </a:solidFill>
              </a:rPr>
              <a:t>-off)</a:t>
            </a:r>
            <a:r>
              <a:rPr lang="es-AR" sz="1600" dirty="0">
                <a:solidFill>
                  <a:schemeClr val="accent6"/>
                </a:solidFill>
              </a:rPr>
              <a:t>:</a:t>
            </a:r>
          </a:p>
          <a:p>
            <a:br>
              <a:rPr lang="es-AR" sz="1200" b="1" dirty="0">
                <a:solidFill>
                  <a:schemeClr val="accent6"/>
                </a:solidFill>
              </a:rPr>
            </a:br>
            <a:r>
              <a:rPr lang="es-AR" sz="1200" b="1" dirty="0">
                <a:solidFill>
                  <a:schemeClr val="accent6"/>
                </a:solidFill>
              </a:rPr>
              <a:t>Cobertura del 100% no siempre es eficiente</a:t>
            </a:r>
            <a:r>
              <a:rPr lang="es-AR" sz="1200" dirty="0">
                <a:solidFill>
                  <a:schemeClr val="accent6"/>
                </a:solidFill>
              </a:rPr>
              <a:t>: Alcanzar una cobertura total implica probar cada línea de código y cada posible escenario. Esto puede requerir un gran esfuerzo, especialmente en áreas donde los riesgos son bajos, como configuraciones, código que rara vez se ejecuta o validaciones triviales. Por lo tanto, en muchos proyectos, se busca una cobertura que sea alta en las áreas más críticas, pero más relajada en otras.</a:t>
            </a:r>
          </a:p>
          <a:p>
            <a:br>
              <a:rPr lang="es-AR" sz="1200" b="1" dirty="0">
                <a:solidFill>
                  <a:schemeClr val="accent6"/>
                </a:solidFill>
              </a:rPr>
            </a:br>
            <a:r>
              <a:rPr lang="es-AR" sz="1200" b="1" dirty="0">
                <a:solidFill>
                  <a:schemeClr val="accent6"/>
                </a:solidFill>
              </a:rPr>
              <a:t>Optimización del esfuerzo</a:t>
            </a:r>
            <a:r>
              <a:rPr lang="es-AR" sz="1200" dirty="0">
                <a:solidFill>
                  <a:schemeClr val="accent6"/>
                </a:solidFill>
              </a:rPr>
              <a:t>: En lugar de enfocarse en probar el 100% del código, los equipos a menudo priorizan pruebas en las </a:t>
            </a:r>
            <a:r>
              <a:rPr lang="es-AR" sz="1200" b="1" dirty="0">
                <a:solidFill>
                  <a:schemeClr val="accent6"/>
                </a:solidFill>
              </a:rPr>
              <a:t>áreas críticas</a:t>
            </a:r>
            <a:r>
              <a:rPr lang="es-AR" sz="1200" dirty="0">
                <a:solidFill>
                  <a:schemeClr val="accent6"/>
                </a:solidFill>
              </a:rPr>
              <a:t>, donde los errores pueden tener un impacto mayor. Esto permite que el equipo enfoque sus recursos en las partes del sistema más susceptibles a fallos o más complejas, sin gastar tiempo innecesario en probar detalles con bajo riesgo de error.</a:t>
            </a:r>
          </a:p>
        </p:txBody>
      </p:sp>
      <p:sp>
        <p:nvSpPr>
          <p:cNvPr id="16" name="TextBox 11">
            <a:extLst>
              <a:ext uri="{FF2B5EF4-FFF2-40B4-BE49-F238E27FC236}">
                <a16:creationId xmlns:a16="http://schemas.microsoft.com/office/drawing/2014/main" id="{2DA4AE51-F62E-78A3-A15F-064D55C70BB7}"/>
              </a:ext>
            </a:extLst>
          </p:cNvPr>
          <p:cNvSpPr txBox="1"/>
          <p:nvPr/>
        </p:nvSpPr>
        <p:spPr>
          <a:xfrm>
            <a:off x="274404" y="2573291"/>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accent6"/>
                </a:solidFill>
                <a:latin typeface="+mj-lt"/>
              </a:rPr>
              <a:t>Factores que influyen en el estándar</a:t>
            </a:r>
          </a:p>
        </p:txBody>
      </p:sp>
    </p:spTree>
    <p:extLst>
      <p:ext uri="{BB962C8B-B14F-4D97-AF65-F5344CB8AC3E}">
        <p14:creationId xmlns:p14="http://schemas.microsoft.com/office/powerpoint/2010/main" val="3710554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Análisis Estático de Código</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Permite detectar Errores y Vulnerabilidades en etapas tempranas del proceso de desarrollo</a:t>
            </a:r>
          </a:p>
        </p:txBody>
      </p:sp>
      <p:sp>
        <p:nvSpPr>
          <p:cNvPr id="6" name="CuadroTexto 5">
            <a:extLst>
              <a:ext uri="{FF2B5EF4-FFF2-40B4-BE49-F238E27FC236}">
                <a16:creationId xmlns:a16="http://schemas.microsoft.com/office/drawing/2014/main" id="{781CE82A-C8C9-8F82-7426-26E9AE5FCFCA}"/>
              </a:ext>
            </a:extLst>
          </p:cNvPr>
          <p:cNvSpPr txBox="1"/>
          <p:nvPr/>
        </p:nvSpPr>
        <p:spPr>
          <a:xfrm>
            <a:off x="987646" y="1692077"/>
            <a:ext cx="10949725" cy="1569660"/>
          </a:xfrm>
          <a:prstGeom prst="rect">
            <a:avLst/>
          </a:prstGeom>
          <a:noFill/>
        </p:spPr>
        <p:txBody>
          <a:bodyPr wrap="square">
            <a:spAutoFit/>
          </a:bodyPr>
          <a:lstStyle/>
          <a:p>
            <a:pPr marL="285750" indent="-285750">
              <a:buFont typeface="Arial" panose="020B0604020202020204" pitchFamily="34" charset="0"/>
              <a:buChar char="•"/>
            </a:pPr>
            <a:r>
              <a:rPr lang="es-AR" sz="1200" b="1" dirty="0">
                <a:solidFill>
                  <a:schemeClr val="accent6"/>
                </a:solidFill>
              </a:rPr>
              <a:t>Prevenir errores antes de la ejecución: </a:t>
            </a:r>
            <a:r>
              <a:rPr lang="es-AR" sz="1200" dirty="0">
                <a:solidFill>
                  <a:schemeClr val="accent6"/>
                </a:solidFill>
              </a:rPr>
              <a:t>Detecta errores de programación que podrían causar fallos en la ejecución del sistema, como referencias nulas, variables sin inicializar o bucles infinitos. </a:t>
            </a:r>
          </a:p>
          <a:p>
            <a:pPr marL="285750" indent="-285750">
              <a:buFont typeface="Arial" panose="020B0604020202020204" pitchFamily="34" charset="0"/>
              <a:buChar char="•"/>
            </a:pPr>
            <a:r>
              <a:rPr lang="es-AR" sz="1200" b="1" dirty="0">
                <a:solidFill>
                  <a:schemeClr val="accent6"/>
                </a:solidFill>
              </a:rPr>
              <a:t>Identificar vulnerabilidades de seguridad</a:t>
            </a:r>
            <a:r>
              <a:rPr lang="es-AR" sz="1200" dirty="0">
                <a:solidFill>
                  <a:schemeClr val="accent6"/>
                </a:solidFill>
              </a:rPr>
              <a:t>: Ayuda a descubrir riesgos como inyecciones SQL, Cross-Site Scripting (XSS) o fugas de información sensible, que podrían ser explotados por atacantes.</a:t>
            </a:r>
          </a:p>
          <a:p>
            <a:pPr marL="285750" indent="-285750">
              <a:buFont typeface="Arial" panose="020B0604020202020204" pitchFamily="34" charset="0"/>
              <a:buChar char="•"/>
            </a:pPr>
            <a:r>
              <a:rPr lang="es-AR" sz="1200" b="1" dirty="0">
                <a:solidFill>
                  <a:schemeClr val="accent6"/>
                </a:solidFill>
              </a:rPr>
              <a:t>Mejorar la calidad y mantenibilidad del código: </a:t>
            </a:r>
            <a:r>
              <a:rPr lang="es-AR" sz="1200" dirty="0">
                <a:solidFill>
                  <a:schemeClr val="accent6"/>
                </a:solidFill>
              </a:rPr>
              <a:t>Encuentra malas prácticas como duplicación de código, métodos o funciones excesivamente largas, o el uso innecesario de recursos, lo que dificulta el mantenimiento y la comprensión del sistema.</a:t>
            </a:r>
          </a:p>
          <a:p>
            <a:pPr marL="285750" indent="-285750">
              <a:buFont typeface="Arial" panose="020B0604020202020204" pitchFamily="34" charset="0"/>
              <a:buChar char="•"/>
            </a:pPr>
            <a:r>
              <a:rPr lang="es-AR" sz="1200" b="1" dirty="0">
                <a:solidFill>
                  <a:schemeClr val="accent6"/>
                </a:solidFill>
              </a:rPr>
              <a:t>Cumplimiento de estándares: </a:t>
            </a:r>
            <a:r>
              <a:rPr lang="es-AR" sz="1200" dirty="0">
                <a:solidFill>
                  <a:schemeClr val="accent6"/>
                </a:solidFill>
              </a:rPr>
              <a:t>Garantiza que el código cumpla con normativas y estándares de calidad establecidos, como OWASP (seguridad web) o reglas internas del equipo de desarrollo.</a:t>
            </a:r>
          </a:p>
        </p:txBody>
      </p:sp>
      <p:sp>
        <p:nvSpPr>
          <p:cNvPr id="7" name="TextBox 11">
            <a:extLst>
              <a:ext uri="{FF2B5EF4-FFF2-40B4-BE49-F238E27FC236}">
                <a16:creationId xmlns:a16="http://schemas.microsoft.com/office/drawing/2014/main" id="{BE0CEDB9-C4D0-DEA2-0C0F-E51386585512}"/>
              </a:ext>
            </a:extLst>
          </p:cNvPr>
          <p:cNvSpPr txBox="1"/>
          <p:nvPr/>
        </p:nvSpPr>
        <p:spPr>
          <a:xfrm>
            <a:off x="825979" y="1246526"/>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¿Para qué sirve?</a:t>
            </a:r>
            <a:endParaRPr lang="en-US" sz="1600" dirty="0">
              <a:solidFill>
                <a:schemeClr val="accent6"/>
              </a:solidFill>
              <a:latin typeface="+mj-lt"/>
            </a:endParaRPr>
          </a:p>
        </p:txBody>
      </p:sp>
      <p:sp>
        <p:nvSpPr>
          <p:cNvPr id="14" name="CuadroTexto 13">
            <a:extLst>
              <a:ext uri="{FF2B5EF4-FFF2-40B4-BE49-F238E27FC236}">
                <a16:creationId xmlns:a16="http://schemas.microsoft.com/office/drawing/2014/main" id="{D9206C01-38DB-9F0B-AB82-282737CFF6DC}"/>
              </a:ext>
            </a:extLst>
          </p:cNvPr>
          <p:cNvSpPr txBox="1"/>
          <p:nvPr/>
        </p:nvSpPr>
        <p:spPr>
          <a:xfrm>
            <a:off x="987646" y="3697323"/>
            <a:ext cx="10949725" cy="1200329"/>
          </a:xfrm>
          <a:prstGeom prst="rect">
            <a:avLst/>
          </a:prstGeom>
          <a:noFill/>
        </p:spPr>
        <p:txBody>
          <a:bodyPr wrap="square">
            <a:spAutoFit/>
          </a:bodyPr>
          <a:lstStyle/>
          <a:p>
            <a:pPr marL="285750" indent="-285750">
              <a:buFont typeface="Arial" panose="020B0604020202020204" pitchFamily="34" charset="0"/>
              <a:buChar char="•"/>
            </a:pPr>
            <a:r>
              <a:rPr lang="es-AR" sz="1200" b="1" dirty="0">
                <a:solidFill>
                  <a:schemeClr val="accent6"/>
                </a:solidFill>
              </a:rPr>
              <a:t>Métricas clave: </a:t>
            </a:r>
            <a:r>
              <a:rPr lang="es-AR" sz="1200" dirty="0">
                <a:solidFill>
                  <a:schemeClr val="accent6"/>
                </a:solidFill>
              </a:rPr>
              <a:t>Herramientas como </a:t>
            </a:r>
            <a:r>
              <a:rPr lang="es-AR" sz="1200" dirty="0" err="1">
                <a:solidFill>
                  <a:schemeClr val="accent6"/>
                </a:solidFill>
              </a:rPr>
              <a:t>SonarCloud</a:t>
            </a:r>
            <a:r>
              <a:rPr lang="es-AR" sz="1200" dirty="0">
                <a:solidFill>
                  <a:schemeClr val="accent6"/>
                </a:solidFill>
              </a:rPr>
              <a:t> generan informes con métricas como la deuda técnica (tiempo necesario para corregir problemas), bugs detectados, vulnerabilidades de seguridad, </a:t>
            </a:r>
            <a:r>
              <a:rPr lang="es-AR" sz="1200" dirty="0" err="1">
                <a:solidFill>
                  <a:schemeClr val="accent6"/>
                </a:solidFill>
              </a:rPr>
              <a:t>code</a:t>
            </a:r>
            <a:r>
              <a:rPr lang="es-AR" sz="1200" dirty="0">
                <a:solidFill>
                  <a:schemeClr val="accent6"/>
                </a:solidFill>
              </a:rPr>
              <a:t> </a:t>
            </a:r>
            <a:r>
              <a:rPr lang="es-AR" sz="1200" dirty="0" err="1">
                <a:solidFill>
                  <a:schemeClr val="accent6"/>
                </a:solidFill>
              </a:rPr>
              <a:t>smells</a:t>
            </a:r>
            <a:r>
              <a:rPr lang="es-AR" sz="1200" dirty="0">
                <a:solidFill>
                  <a:schemeClr val="accent6"/>
                </a:solidFill>
              </a:rPr>
              <a:t> (malas prácticas), duplicación de código, y cobertura de pruebas.</a:t>
            </a:r>
          </a:p>
          <a:p>
            <a:pPr marL="285750" indent="-285750">
              <a:buFont typeface="Arial" panose="020B0604020202020204" pitchFamily="34" charset="0"/>
              <a:buChar char="•"/>
            </a:pPr>
            <a:r>
              <a:rPr lang="es-AR" sz="1200" b="1" dirty="0">
                <a:solidFill>
                  <a:schemeClr val="accent6"/>
                </a:solidFill>
              </a:rPr>
              <a:t>Clasificación de problemas: </a:t>
            </a:r>
            <a:r>
              <a:rPr lang="es-AR" sz="1200" dirty="0">
                <a:solidFill>
                  <a:schemeClr val="accent6"/>
                </a:solidFill>
              </a:rPr>
              <a:t>Los errores se categorizan por severidad (críticos, mayores, menores), lo que permite priorizar las correcciones más importantes.</a:t>
            </a:r>
          </a:p>
          <a:p>
            <a:pPr marL="285750" indent="-285750">
              <a:buFont typeface="Arial" panose="020B0604020202020204" pitchFamily="34" charset="0"/>
              <a:buChar char="•"/>
            </a:pPr>
            <a:r>
              <a:rPr lang="es-AR" sz="1200" b="1" dirty="0">
                <a:solidFill>
                  <a:schemeClr val="accent6"/>
                </a:solidFill>
              </a:rPr>
              <a:t>Toma de decisiones: </a:t>
            </a:r>
            <a:r>
              <a:rPr lang="es-AR" sz="1200" dirty="0">
                <a:solidFill>
                  <a:schemeClr val="accent6"/>
                </a:solidFill>
              </a:rPr>
              <a:t>Los equipos pueden usar los resultados del análisis para decidir qué áreas necesitan refactorización, qué partes del código presentan riesgos de seguridad, o qué secciones requieren más pruebas.</a:t>
            </a:r>
          </a:p>
        </p:txBody>
      </p:sp>
      <p:sp>
        <p:nvSpPr>
          <p:cNvPr id="16" name="TextBox 11">
            <a:extLst>
              <a:ext uri="{FF2B5EF4-FFF2-40B4-BE49-F238E27FC236}">
                <a16:creationId xmlns:a16="http://schemas.microsoft.com/office/drawing/2014/main" id="{2DA4AE51-F62E-78A3-A15F-064D55C70BB7}"/>
              </a:ext>
            </a:extLst>
          </p:cNvPr>
          <p:cNvSpPr txBox="1"/>
          <p:nvPr/>
        </p:nvSpPr>
        <p:spPr>
          <a:xfrm>
            <a:off x="825978" y="3237527"/>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¿Cómo se interpreta?</a:t>
            </a:r>
            <a:endParaRPr lang="en-US" sz="1600" dirty="0">
              <a:solidFill>
                <a:schemeClr val="accent6"/>
              </a:solidFill>
              <a:latin typeface="+mj-lt"/>
            </a:endParaRPr>
          </a:p>
        </p:txBody>
      </p:sp>
      <p:grpSp>
        <p:nvGrpSpPr>
          <p:cNvPr id="3" name="Grupo 2">
            <a:extLst>
              <a:ext uri="{FF2B5EF4-FFF2-40B4-BE49-F238E27FC236}">
                <a16:creationId xmlns:a16="http://schemas.microsoft.com/office/drawing/2014/main" id="{5802A180-3E5B-927A-318A-2F62F8407C10}"/>
              </a:ext>
            </a:extLst>
          </p:cNvPr>
          <p:cNvGrpSpPr/>
          <p:nvPr/>
        </p:nvGrpSpPr>
        <p:grpSpPr>
          <a:xfrm>
            <a:off x="270681" y="4885344"/>
            <a:ext cx="555298" cy="555298"/>
            <a:chOff x="167479" y="1848020"/>
            <a:chExt cx="555298" cy="555298"/>
          </a:xfrm>
        </p:grpSpPr>
        <p:sp>
          <p:nvSpPr>
            <p:cNvPr id="8" name="Oval 8">
              <a:extLst>
                <a:ext uri="{FF2B5EF4-FFF2-40B4-BE49-F238E27FC236}">
                  <a16:creationId xmlns:a16="http://schemas.microsoft.com/office/drawing/2014/main" id="{B735F121-9DD5-6566-765F-A2AC07632501}"/>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25" descr="Icono de Resultados">
              <a:extLst>
                <a:ext uri="{FF2B5EF4-FFF2-40B4-BE49-F238E27FC236}">
                  <a16:creationId xmlns:a16="http://schemas.microsoft.com/office/drawing/2014/main" id="{3DFA36E7-435A-9129-AD8D-B853D418096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2" name="TextBox 11">
            <a:extLst>
              <a:ext uri="{FF2B5EF4-FFF2-40B4-BE49-F238E27FC236}">
                <a16:creationId xmlns:a16="http://schemas.microsoft.com/office/drawing/2014/main" id="{4EBBC1F3-4BBE-781E-706C-9B9F91E0A625}"/>
              </a:ext>
            </a:extLst>
          </p:cNvPr>
          <p:cNvSpPr txBox="1"/>
          <p:nvPr/>
        </p:nvSpPr>
        <p:spPr>
          <a:xfrm>
            <a:off x="886933" y="4864281"/>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Beneficios</a:t>
            </a:r>
            <a:endParaRPr lang="en-US" sz="1600" dirty="0">
              <a:solidFill>
                <a:schemeClr val="accent6"/>
              </a:solidFill>
              <a:latin typeface="+mj-lt"/>
            </a:endParaRPr>
          </a:p>
        </p:txBody>
      </p:sp>
      <p:sp>
        <p:nvSpPr>
          <p:cNvPr id="17" name="TextBox 9">
            <a:extLst>
              <a:ext uri="{FF2B5EF4-FFF2-40B4-BE49-F238E27FC236}">
                <a16:creationId xmlns:a16="http://schemas.microsoft.com/office/drawing/2014/main" id="{45B5EF45-CA34-544E-4E56-BF9C5C778134}"/>
              </a:ext>
            </a:extLst>
          </p:cNvPr>
          <p:cNvSpPr txBox="1"/>
          <p:nvPr/>
        </p:nvSpPr>
        <p:spPr>
          <a:xfrm>
            <a:off x="886933" y="5178213"/>
            <a:ext cx="11275686" cy="1772793"/>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marL="171450" indent="-171450">
              <a:buFont typeface="Arial" panose="020B0604020202020204" pitchFamily="34" charset="0"/>
              <a:buChar char="•"/>
            </a:pPr>
            <a:r>
              <a:rPr lang="es-AR" sz="1100" b="1" dirty="0">
                <a:solidFill>
                  <a:schemeClr val="accent6"/>
                </a:solidFill>
              </a:rPr>
              <a:t>Detección temprana de problemas</a:t>
            </a:r>
            <a:r>
              <a:rPr lang="es-AR" sz="1100" dirty="0">
                <a:solidFill>
                  <a:schemeClr val="accent6"/>
                </a:solidFill>
              </a:rPr>
              <a:t>: Permite identificar errores y vulnerabilidades en las primeras fases del desarrollo, reduciendo costos y esfuerzo en fases posteriores del ciclo de vida del software.</a:t>
            </a:r>
          </a:p>
          <a:p>
            <a:pPr marL="171450" indent="-171450">
              <a:buFont typeface="Arial" panose="020B0604020202020204" pitchFamily="34" charset="0"/>
              <a:buChar char="•"/>
            </a:pPr>
            <a:r>
              <a:rPr lang="es-AR" sz="1100" b="1" dirty="0">
                <a:solidFill>
                  <a:schemeClr val="accent6"/>
                </a:solidFill>
              </a:rPr>
              <a:t>Aumento de la seguridad: </a:t>
            </a:r>
            <a:r>
              <a:rPr lang="es-AR" sz="1100" dirty="0">
                <a:solidFill>
                  <a:schemeClr val="accent6"/>
                </a:solidFill>
              </a:rPr>
              <a:t>Al detectar vulnerabilidades en el código antes de que sean explotadas, el análisis estático ayuda a proteger el software contra ataques.</a:t>
            </a:r>
          </a:p>
          <a:p>
            <a:pPr marL="171450" indent="-171450">
              <a:buFont typeface="Arial" panose="020B0604020202020204" pitchFamily="34" charset="0"/>
              <a:buChar char="•"/>
            </a:pPr>
            <a:r>
              <a:rPr lang="es-AR" sz="1100" b="1" dirty="0">
                <a:solidFill>
                  <a:schemeClr val="accent6"/>
                </a:solidFill>
              </a:rPr>
              <a:t>Mejora continua</a:t>
            </a:r>
            <a:r>
              <a:rPr lang="es-AR" sz="1100" dirty="0">
                <a:solidFill>
                  <a:schemeClr val="accent6"/>
                </a:solidFill>
              </a:rPr>
              <a:t>: Proporciona informes y métricas que permiten rastrear la evolución de la calidad del código a lo largo del tiempo, fomentando una cultura de mejora continua.</a:t>
            </a:r>
          </a:p>
          <a:p>
            <a:pPr marL="171450" indent="-171450">
              <a:buFont typeface="Arial" panose="020B0604020202020204" pitchFamily="34" charset="0"/>
              <a:buChar char="•"/>
            </a:pPr>
            <a:r>
              <a:rPr lang="es-AR" sz="1100" b="1" dirty="0">
                <a:solidFill>
                  <a:schemeClr val="accent6"/>
                </a:solidFill>
              </a:rPr>
              <a:t>Automatización en pipelines CI/CD: </a:t>
            </a:r>
            <a:r>
              <a:rPr lang="es-AR" sz="1100" dirty="0">
                <a:solidFill>
                  <a:schemeClr val="accent6"/>
                </a:solidFill>
              </a:rPr>
              <a:t>Integrar el análisis estático en pipelines de integración continua asegura que cada nueva versión del código se revise automáticamente, manteniendo un estándar de calidad constante.</a:t>
            </a:r>
          </a:p>
        </p:txBody>
      </p:sp>
    </p:spTree>
    <p:extLst>
      <p:ext uri="{BB962C8B-B14F-4D97-AF65-F5344CB8AC3E}">
        <p14:creationId xmlns:p14="http://schemas.microsoft.com/office/powerpoint/2010/main" val="172568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Pruebas de Integración (</a:t>
            </a:r>
            <a:r>
              <a:rPr lang="es-AR" dirty="0" err="1"/>
              <a:t>Integration</a:t>
            </a:r>
            <a:r>
              <a:rPr lang="es-AR" dirty="0"/>
              <a:t> </a:t>
            </a:r>
            <a:r>
              <a:rPr lang="es-AR" dirty="0" err="1"/>
              <a:t>Tests</a:t>
            </a:r>
            <a:r>
              <a:rPr lang="es-AR" dirty="0"/>
              <a:t>)</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Verifican si los diferentes componentes de una aplicación funcionan correctamente al interactuar entre sí. </a:t>
            </a:r>
          </a:p>
        </p:txBody>
      </p:sp>
      <p:sp>
        <p:nvSpPr>
          <p:cNvPr id="6" name="CuadroTexto 5">
            <a:extLst>
              <a:ext uri="{FF2B5EF4-FFF2-40B4-BE49-F238E27FC236}">
                <a16:creationId xmlns:a16="http://schemas.microsoft.com/office/drawing/2014/main" id="{781CE82A-C8C9-8F82-7426-26E9AE5FCFCA}"/>
              </a:ext>
            </a:extLst>
          </p:cNvPr>
          <p:cNvSpPr txBox="1"/>
          <p:nvPr/>
        </p:nvSpPr>
        <p:spPr>
          <a:xfrm>
            <a:off x="987646" y="1692077"/>
            <a:ext cx="10949725" cy="1569660"/>
          </a:xfrm>
          <a:prstGeom prst="rect">
            <a:avLst/>
          </a:prstGeom>
          <a:noFill/>
        </p:spPr>
        <p:txBody>
          <a:bodyPr wrap="square">
            <a:spAutoFit/>
          </a:bodyPr>
          <a:lstStyle/>
          <a:p>
            <a:pPr marL="285750" indent="-285750">
              <a:buFont typeface="Arial" panose="020B0604020202020204" pitchFamily="34" charset="0"/>
              <a:buChar char="•"/>
            </a:pPr>
            <a:r>
              <a:rPr lang="es-AR" sz="1200" b="1" dirty="0">
                <a:solidFill>
                  <a:schemeClr val="accent6"/>
                </a:solidFill>
              </a:rPr>
              <a:t>Validar la interacción entre módulos: </a:t>
            </a:r>
            <a:r>
              <a:rPr lang="es-AR" sz="1200" dirty="0">
                <a:solidFill>
                  <a:schemeClr val="accent6"/>
                </a:solidFill>
              </a:rPr>
              <a:t>Aseguran que los componentes del sistema, como el </a:t>
            </a:r>
            <a:r>
              <a:rPr lang="es-AR" sz="1200" dirty="0" err="1">
                <a:solidFill>
                  <a:schemeClr val="accent6"/>
                </a:solidFill>
              </a:rPr>
              <a:t>front-end</a:t>
            </a:r>
            <a:r>
              <a:rPr lang="es-AR" sz="1200" dirty="0">
                <a:solidFill>
                  <a:schemeClr val="accent6"/>
                </a:solidFill>
              </a:rPr>
              <a:t> y el back-</a:t>
            </a:r>
            <a:r>
              <a:rPr lang="es-AR" sz="1200" dirty="0" err="1">
                <a:solidFill>
                  <a:schemeClr val="accent6"/>
                </a:solidFill>
              </a:rPr>
              <a:t>end</a:t>
            </a:r>
            <a:r>
              <a:rPr lang="es-AR" sz="1200" dirty="0">
                <a:solidFill>
                  <a:schemeClr val="accent6"/>
                </a:solidFill>
              </a:rPr>
              <a:t> o diferentes microservicios, se comuniquen correctamente y produzcan el comportamiento esperado.</a:t>
            </a:r>
          </a:p>
          <a:p>
            <a:pPr marL="285750" indent="-285750">
              <a:buFont typeface="Arial" panose="020B0604020202020204" pitchFamily="34" charset="0"/>
              <a:buChar char="•"/>
            </a:pPr>
            <a:r>
              <a:rPr lang="es-AR" sz="1200" b="1" dirty="0">
                <a:solidFill>
                  <a:schemeClr val="accent6"/>
                </a:solidFill>
              </a:rPr>
              <a:t>Simular escenarios reales: </a:t>
            </a:r>
            <a:r>
              <a:rPr lang="es-AR" sz="1200" dirty="0">
                <a:solidFill>
                  <a:schemeClr val="accent6"/>
                </a:solidFill>
              </a:rPr>
              <a:t>Reproducen flujos de trabajo del usuario o procesos completos, probando cómo los módulos interactúan en situaciones que reflejan el uso real del sistema.</a:t>
            </a:r>
          </a:p>
          <a:p>
            <a:pPr marL="285750" indent="-285750">
              <a:buFont typeface="Arial" panose="020B0604020202020204" pitchFamily="34" charset="0"/>
              <a:buChar char="•"/>
            </a:pPr>
            <a:r>
              <a:rPr lang="es-AR" sz="1200" b="1" dirty="0">
                <a:solidFill>
                  <a:schemeClr val="accent6"/>
                </a:solidFill>
              </a:rPr>
              <a:t>Detectar errores en la integración: </a:t>
            </a:r>
            <a:r>
              <a:rPr lang="es-AR" sz="1200" dirty="0">
                <a:solidFill>
                  <a:schemeClr val="accent6"/>
                </a:solidFill>
              </a:rPr>
              <a:t>Identifican problemas como incompatibilidades en la comunicación, errores en el manejo de datos, o malinterpretaciones de contratos entre servicios (como API).</a:t>
            </a:r>
          </a:p>
          <a:p>
            <a:pPr marL="285750" indent="-285750">
              <a:buFont typeface="Arial" panose="020B0604020202020204" pitchFamily="34" charset="0"/>
              <a:buChar char="•"/>
            </a:pPr>
            <a:r>
              <a:rPr lang="es-AR" sz="1200" b="1" dirty="0">
                <a:solidFill>
                  <a:schemeClr val="accent6"/>
                </a:solidFill>
              </a:rPr>
              <a:t>Asegurar la estabilidad del sistema: </a:t>
            </a:r>
            <a:r>
              <a:rPr lang="es-AR" sz="1200" dirty="0">
                <a:solidFill>
                  <a:schemeClr val="accent6"/>
                </a:solidFill>
              </a:rPr>
              <a:t>Verifican que las dependencias entre componentes se mantengan estables, evitando que cambios en un módulo afecten negativamente a otros.</a:t>
            </a:r>
          </a:p>
        </p:txBody>
      </p:sp>
      <p:sp>
        <p:nvSpPr>
          <p:cNvPr id="7" name="TextBox 11">
            <a:extLst>
              <a:ext uri="{FF2B5EF4-FFF2-40B4-BE49-F238E27FC236}">
                <a16:creationId xmlns:a16="http://schemas.microsoft.com/office/drawing/2014/main" id="{BE0CEDB9-C4D0-DEA2-0C0F-E51386585512}"/>
              </a:ext>
            </a:extLst>
          </p:cNvPr>
          <p:cNvSpPr txBox="1"/>
          <p:nvPr/>
        </p:nvSpPr>
        <p:spPr>
          <a:xfrm>
            <a:off x="825979" y="1246526"/>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¿Para qué sirve?</a:t>
            </a:r>
            <a:endParaRPr lang="en-US" sz="1600" dirty="0">
              <a:solidFill>
                <a:schemeClr val="accent6"/>
              </a:solidFill>
              <a:latin typeface="+mj-lt"/>
            </a:endParaRPr>
          </a:p>
        </p:txBody>
      </p:sp>
      <p:sp>
        <p:nvSpPr>
          <p:cNvPr id="14" name="CuadroTexto 13">
            <a:extLst>
              <a:ext uri="{FF2B5EF4-FFF2-40B4-BE49-F238E27FC236}">
                <a16:creationId xmlns:a16="http://schemas.microsoft.com/office/drawing/2014/main" id="{D9206C01-38DB-9F0B-AB82-282737CFF6DC}"/>
              </a:ext>
            </a:extLst>
          </p:cNvPr>
          <p:cNvSpPr txBox="1"/>
          <p:nvPr/>
        </p:nvSpPr>
        <p:spPr>
          <a:xfrm>
            <a:off x="987646" y="3588842"/>
            <a:ext cx="10949725" cy="1384995"/>
          </a:xfrm>
          <a:prstGeom prst="rect">
            <a:avLst/>
          </a:prstGeom>
          <a:noFill/>
        </p:spPr>
        <p:txBody>
          <a:bodyPr wrap="square">
            <a:spAutoFit/>
          </a:bodyPr>
          <a:lstStyle/>
          <a:p>
            <a:pPr marL="285750" indent="-285750">
              <a:buFont typeface="Arial" panose="020B0604020202020204" pitchFamily="34" charset="0"/>
              <a:buChar char="•"/>
            </a:pPr>
            <a:r>
              <a:rPr lang="es-AR" sz="1200" b="1" dirty="0">
                <a:solidFill>
                  <a:schemeClr val="accent6"/>
                </a:solidFill>
              </a:rPr>
              <a:t>Éxito o fallo de los flujos de trabajo:</a:t>
            </a:r>
            <a:r>
              <a:rPr lang="es-AR" sz="1200" dirty="0">
                <a:solidFill>
                  <a:schemeClr val="accent6"/>
                </a:solidFill>
              </a:rPr>
              <a:t> Un resultado exitoso indica que los componentes se integraron correctamente y que el sistema produjo el comportamiento esperado bajo condiciones reales. Un fallo, en cambio, sugiere un problema en la interacción entre módulos, como una mala configuración o error en el intercambio de datos.</a:t>
            </a:r>
          </a:p>
          <a:p>
            <a:pPr marL="285750" indent="-285750">
              <a:buFont typeface="Arial" panose="020B0604020202020204" pitchFamily="34" charset="0"/>
              <a:buChar char="•"/>
            </a:pPr>
            <a:r>
              <a:rPr lang="es-AR" sz="1200" b="1" dirty="0">
                <a:solidFill>
                  <a:schemeClr val="accent6"/>
                </a:solidFill>
              </a:rPr>
              <a:t>Rendimiento de la interacción:</a:t>
            </a:r>
            <a:r>
              <a:rPr lang="es-AR" sz="1200" dirty="0">
                <a:solidFill>
                  <a:schemeClr val="accent6"/>
                </a:solidFill>
              </a:rPr>
              <a:t> Además de verificar si los componentes se comunican correctamente, también se puede evaluar el rendimiento de estas interacciones, como la latencia en las solicitudes de red entre módulos.</a:t>
            </a:r>
          </a:p>
          <a:p>
            <a:pPr marL="285750" indent="-285750">
              <a:buFont typeface="Arial" panose="020B0604020202020204" pitchFamily="34" charset="0"/>
              <a:buChar char="•"/>
            </a:pPr>
            <a:r>
              <a:rPr lang="es-AR" sz="1200" b="1" dirty="0">
                <a:solidFill>
                  <a:schemeClr val="accent6"/>
                </a:solidFill>
              </a:rPr>
              <a:t>Cobertura de casos de uso:</a:t>
            </a:r>
            <a:r>
              <a:rPr lang="es-AR" sz="1200" dirty="0">
                <a:solidFill>
                  <a:schemeClr val="accent6"/>
                </a:solidFill>
              </a:rPr>
              <a:t> Es importante analizar si las pruebas de integración cubren todos los casos de uso críticos, especialmente aquellos que involucran varias partes del sistema que deben interactuar.</a:t>
            </a:r>
          </a:p>
        </p:txBody>
      </p:sp>
      <p:sp>
        <p:nvSpPr>
          <p:cNvPr id="16" name="TextBox 11">
            <a:extLst>
              <a:ext uri="{FF2B5EF4-FFF2-40B4-BE49-F238E27FC236}">
                <a16:creationId xmlns:a16="http://schemas.microsoft.com/office/drawing/2014/main" id="{2DA4AE51-F62E-78A3-A15F-064D55C70BB7}"/>
              </a:ext>
            </a:extLst>
          </p:cNvPr>
          <p:cNvSpPr txBox="1"/>
          <p:nvPr/>
        </p:nvSpPr>
        <p:spPr>
          <a:xfrm>
            <a:off x="825978" y="3160223"/>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¿Cómo se interpretan?</a:t>
            </a:r>
            <a:endParaRPr lang="en-US" sz="1600" dirty="0">
              <a:solidFill>
                <a:schemeClr val="accent6"/>
              </a:solidFill>
              <a:latin typeface="+mj-lt"/>
            </a:endParaRPr>
          </a:p>
        </p:txBody>
      </p:sp>
      <p:grpSp>
        <p:nvGrpSpPr>
          <p:cNvPr id="3" name="Grupo 2">
            <a:extLst>
              <a:ext uri="{FF2B5EF4-FFF2-40B4-BE49-F238E27FC236}">
                <a16:creationId xmlns:a16="http://schemas.microsoft.com/office/drawing/2014/main" id="{5802A180-3E5B-927A-318A-2F62F8407C10}"/>
              </a:ext>
            </a:extLst>
          </p:cNvPr>
          <p:cNvGrpSpPr/>
          <p:nvPr/>
        </p:nvGrpSpPr>
        <p:grpSpPr>
          <a:xfrm>
            <a:off x="270681" y="4885344"/>
            <a:ext cx="555298" cy="555298"/>
            <a:chOff x="167479" y="1848020"/>
            <a:chExt cx="555298" cy="555298"/>
          </a:xfrm>
        </p:grpSpPr>
        <p:sp>
          <p:nvSpPr>
            <p:cNvPr id="8" name="Oval 8">
              <a:extLst>
                <a:ext uri="{FF2B5EF4-FFF2-40B4-BE49-F238E27FC236}">
                  <a16:creationId xmlns:a16="http://schemas.microsoft.com/office/drawing/2014/main" id="{B735F121-9DD5-6566-765F-A2AC07632501}"/>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25" descr="Icono de Resultados">
              <a:extLst>
                <a:ext uri="{FF2B5EF4-FFF2-40B4-BE49-F238E27FC236}">
                  <a16:creationId xmlns:a16="http://schemas.microsoft.com/office/drawing/2014/main" id="{3DFA36E7-435A-9129-AD8D-B853D418096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2" name="TextBox 11">
            <a:extLst>
              <a:ext uri="{FF2B5EF4-FFF2-40B4-BE49-F238E27FC236}">
                <a16:creationId xmlns:a16="http://schemas.microsoft.com/office/drawing/2014/main" id="{4EBBC1F3-4BBE-781E-706C-9B9F91E0A625}"/>
              </a:ext>
            </a:extLst>
          </p:cNvPr>
          <p:cNvSpPr txBox="1"/>
          <p:nvPr/>
        </p:nvSpPr>
        <p:spPr>
          <a:xfrm>
            <a:off x="886933" y="4864281"/>
            <a:ext cx="6387125" cy="517065"/>
          </a:xfrm>
          <a:prstGeom prst="rect">
            <a:avLst/>
          </a:prstGeom>
          <a:noFill/>
        </p:spPr>
        <p:txBody>
          <a:bodyPr wrap="square" lIns="182880" tIns="146304" rIns="182880" bIns="146304" rtlCol="0">
            <a:spAutoFit/>
          </a:bodyPr>
          <a:lstStyle/>
          <a:p>
            <a:pPr>
              <a:lnSpc>
                <a:spcPct val="90000"/>
              </a:lnSpc>
              <a:spcAft>
                <a:spcPts val="600"/>
              </a:spcAft>
            </a:pPr>
            <a:r>
              <a:rPr lang="es-AR" sz="1600" dirty="0">
                <a:solidFill>
                  <a:schemeClr val="accent6"/>
                </a:solidFill>
                <a:latin typeface="+mj-lt"/>
              </a:rPr>
              <a:t>Beneficios</a:t>
            </a:r>
            <a:endParaRPr lang="en-US" sz="1600" dirty="0">
              <a:solidFill>
                <a:schemeClr val="accent6"/>
              </a:solidFill>
              <a:latin typeface="+mj-lt"/>
            </a:endParaRPr>
          </a:p>
        </p:txBody>
      </p:sp>
      <p:sp>
        <p:nvSpPr>
          <p:cNvPr id="17" name="TextBox 9">
            <a:extLst>
              <a:ext uri="{FF2B5EF4-FFF2-40B4-BE49-F238E27FC236}">
                <a16:creationId xmlns:a16="http://schemas.microsoft.com/office/drawing/2014/main" id="{45B5EF45-CA34-544E-4E56-BF9C5C778134}"/>
              </a:ext>
            </a:extLst>
          </p:cNvPr>
          <p:cNvSpPr txBox="1"/>
          <p:nvPr/>
        </p:nvSpPr>
        <p:spPr>
          <a:xfrm>
            <a:off x="886933" y="5178213"/>
            <a:ext cx="11275686" cy="1880515"/>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marL="171450" indent="-171450">
              <a:buFont typeface="Arial" panose="020B0604020202020204" pitchFamily="34" charset="0"/>
              <a:buChar char="•"/>
            </a:pPr>
            <a:r>
              <a:rPr lang="es-AR" sz="1100" b="1" dirty="0">
                <a:solidFill>
                  <a:schemeClr val="accent6"/>
                </a:solidFill>
              </a:rPr>
              <a:t>Detección temprana de problemas en la integración: </a:t>
            </a:r>
            <a:r>
              <a:rPr lang="es-AR" sz="1100" dirty="0">
                <a:solidFill>
                  <a:schemeClr val="accent6"/>
                </a:solidFill>
              </a:rPr>
              <a:t>Al probar cómo interactúan los módulos, se pueden identificar problemas antes de que lleguen a producción, reduciendo la probabilidad de fallos críticos.</a:t>
            </a:r>
          </a:p>
          <a:p>
            <a:pPr marL="171450" indent="-171450">
              <a:buFont typeface="Arial" panose="020B0604020202020204" pitchFamily="34" charset="0"/>
              <a:buChar char="•"/>
            </a:pPr>
            <a:r>
              <a:rPr lang="es-AR" sz="1100" b="1" dirty="0">
                <a:solidFill>
                  <a:schemeClr val="accent6"/>
                </a:solidFill>
              </a:rPr>
              <a:t>Prevención de errores en producción: </a:t>
            </a:r>
            <a:r>
              <a:rPr lang="es-AR" sz="1100" dirty="0">
                <a:solidFill>
                  <a:schemeClr val="accent6"/>
                </a:solidFill>
              </a:rPr>
              <a:t>Garantizan que el sistema funcione de manera coherente en entornos de producción, ya que simulan escenarios reales con múltiples componentes trabajando juntos.</a:t>
            </a:r>
          </a:p>
          <a:p>
            <a:pPr marL="171450" indent="-171450">
              <a:buFont typeface="Arial" panose="020B0604020202020204" pitchFamily="34" charset="0"/>
              <a:buChar char="•"/>
            </a:pPr>
            <a:r>
              <a:rPr lang="es-AR" sz="1100" b="1" dirty="0">
                <a:solidFill>
                  <a:schemeClr val="accent6"/>
                </a:solidFill>
              </a:rPr>
              <a:t>Aumenta la confianza en el sistema: </a:t>
            </a:r>
            <a:r>
              <a:rPr lang="es-AR" sz="1100" dirty="0">
                <a:solidFill>
                  <a:schemeClr val="accent6"/>
                </a:solidFill>
              </a:rPr>
              <a:t>Al cubrir interacciones clave, las pruebas de integración aseguran que las piezas principales del sistema están bien coordinadas, lo que permite realizar cambios y adiciones de nuevas funcionalidades sin romper la funcionalidad existente.</a:t>
            </a:r>
          </a:p>
          <a:p>
            <a:pPr marL="171450" indent="-171450">
              <a:buFont typeface="Arial" panose="020B0604020202020204" pitchFamily="34" charset="0"/>
              <a:buChar char="•"/>
            </a:pPr>
            <a:r>
              <a:rPr lang="es-AR" sz="1100" b="1" dirty="0">
                <a:solidFill>
                  <a:schemeClr val="accent6"/>
                </a:solidFill>
              </a:rPr>
              <a:t>Ahorro de tiempo y costos: </a:t>
            </a:r>
            <a:r>
              <a:rPr lang="es-AR" sz="1100" dirty="0">
                <a:solidFill>
                  <a:schemeClr val="accent6"/>
                </a:solidFill>
              </a:rPr>
              <a:t>Detectar y corregir errores de integración temprano en el ciclo de vida del desarrollo ahorra tiempo y esfuerzo en comparación con la corrección de errores en producción.</a:t>
            </a:r>
          </a:p>
        </p:txBody>
      </p:sp>
    </p:spTree>
    <p:extLst>
      <p:ext uri="{BB962C8B-B14F-4D97-AF65-F5344CB8AC3E}">
        <p14:creationId xmlns:p14="http://schemas.microsoft.com/office/powerpoint/2010/main" val="1900449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Presentación del TP</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4787248" y="1661287"/>
            <a:ext cx="3097871" cy="2789626"/>
          </a:xfrm>
          <a:prstGeom prst="rect">
            <a:avLst/>
          </a:prstGeom>
        </p:spPr>
      </p:pic>
    </p:spTree>
    <p:extLst>
      <p:ext uri="{BB962C8B-B14F-4D97-AF65-F5344CB8AC3E}">
        <p14:creationId xmlns:p14="http://schemas.microsoft.com/office/powerpoint/2010/main" val="11468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36D03A-225A-22D8-C4BD-90AD0EC909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0C4D7-9248-7043-EFF3-EDF39D288676}"/>
              </a:ext>
            </a:extLst>
          </p:cNvPr>
          <p:cNvSpPr>
            <a:spLocks noGrp="1"/>
          </p:cNvSpPr>
          <p:nvPr>
            <p:ph type="title"/>
          </p:nvPr>
        </p:nvSpPr>
        <p:spPr>
          <a:xfrm>
            <a:off x="434975" y="227014"/>
            <a:ext cx="11563350" cy="754061"/>
          </a:xfrm>
        </p:spPr>
        <p:txBody>
          <a:bodyPr/>
          <a:lstStyle/>
          <a:p>
            <a:r>
              <a:rPr lang="es-AR" dirty="0"/>
              <a:t>Consignas, Desarrollo y Desafíos del Trabajo Práctico</a:t>
            </a:r>
            <a:endParaRPr lang="en-US" dirty="0">
              <a:solidFill>
                <a:srgbClr val="2C65E1"/>
              </a:solidFill>
            </a:endParaRPr>
          </a:p>
        </p:txBody>
      </p:sp>
      <p:sp>
        <p:nvSpPr>
          <p:cNvPr id="5" name="Text Placeholder 4">
            <a:extLst>
              <a:ext uri="{FF2B5EF4-FFF2-40B4-BE49-F238E27FC236}">
                <a16:creationId xmlns:a16="http://schemas.microsoft.com/office/drawing/2014/main" id="{E4510C4A-DFF3-D93A-97F5-C9DEAD0882F7}"/>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Integrar en nuestro pipeline características de </a:t>
            </a:r>
            <a:r>
              <a:rPr lang="es-AR" sz="1800" dirty="0" err="1">
                <a:solidFill>
                  <a:schemeClr val="tx1">
                    <a:lumMod val="65000"/>
                    <a:lumOff val="35000"/>
                  </a:schemeClr>
                </a:solidFill>
              </a:rPr>
              <a:t>Code</a:t>
            </a:r>
            <a:r>
              <a:rPr lang="es-AR" sz="1800" dirty="0">
                <a:solidFill>
                  <a:schemeClr val="tx1">
                    <a:lumMod val="65000"/>
                    <a:lumOff val="35000"/>
                  </a:schemeClr>
                </a:solidFill>
              </a:rPr>
              <a:t> </a:t>
            </a:r>
            <a:r>
              <a:rPr lang="es-AR" sz="1800" dirty="0" err="1">
                <a:solidFill>
                  <a:schemeClr val="tx1">
                    <a:lumMod val="65000"/>
                    <a:lumOff val="35000"/>
                  </a:schemeClr>
                </a:solidFill>
              </a:rPr>
              <a:t>Coverage</a:t>
            </a:r>
            <a:r>
              <a:rPr lang="es-AR" sz="1800" dirty="0">
                <a:solidFill>
                  <a:schemeClr val="tx1">
                    <a:lumMod val="65000"/>
                    <a:lumOff val="35000"/>
                  </a:schemeClr>
                </a:solidFill>
              </a:rPr>
              <a:t>, Análisis Estático con </a:t>
            </a:r>
            <a:r>
              <a:rPr lang="es-AR" sz="1800" dirty="0" err="1">
                <a:solidFill>
                  <a:schemeClr val="tx1">
                    <a:lumMod val="65000"/>
                    <a:lumOff val="35000"/>
                  </a:schemeClr>
                </a:solidFill>
              </a:rPr>
              <a:t>SonarCloud</a:t>
            </a:r>
            <a:r>
              <a:rPr lang="es-AR" sz="1800" dirty="0">
                <a:solidFill>
                  <a:schemeClr val="tx1">
                    <a:lumMod val="65000"/>
                    <a:lumOff val="35000"/>
                  </a:schemeClr>
                </a:solidFill>
              </a:rPr>
              <a:t>, Pruebas de Integración </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A132146F-1E7D-A134-F16E-9594298EBB8F}"/>
              </a:ext>
            </a:extLst>
          </p:cNvPr>
          <p:cNvSpPr txBox="1"/>
          <p:nvPr/>
        </p:nvSpPr>
        <p:spPr>
          <a:xfrm>
            <a:off x="297909" y="1622059"/>
            <a:ext cx="11553196" cy="5016758"/>
          </a:xfrm>
          <a:prstGeom prst="rect">
            <a:avLst/>
          </a:prstGeom>
          <a:noFill/>
        </p:spPr>
        <p:txBody>
          <a:bodyPr wrap="square">
            <a:spAutoFit/>
          </a:bodyPr>
          <a:lstStyle/>
          <a:p>
            <a:r>
              <a:rPr lang="es-AR" sz="1600" b="1" dirty="0"/>
              <a:t>1) Agregar </a:t>
            </a:r>
            <a:r>
              <a:rPr lang="es-AR" sz="1600" b="1" dirty="0" err="1"/>
              <a:t>Code</a:t>
            </a:r>
            <a:r>
              <a:rPr lang="es-AR" sz="1600" b="1" dirty="0"/>
              <a:t> </a:t>
            </a:r>
            <a:r>
              <a:rPr lang="es-AR" sz="1600" b="1" dirty="0" err="1"/>
              <a:t>Coverage</a:t>
            </a:r>
            <a:r>
              <a:rPr lang="es-AR" sz="1600" b="1" dirty="0"/>
              <a:t> a nuestras pruebas unitarias de </a:t>
            </a:r>
            <a:r>
              <a:rPr lang="es-AR" sz="1600" b="1" dirty="0" err="1"/>
              <a:t>backend</a:t>
            </a:r>
            <a:r>
              <a:rPr lang="es-AR" sz="1600" b="1" dirty="0"/>
              <a:t> y </a:t>
            </a:r>
            <a:r>
              <a:rPr lang="es-AR" sz="1600" b="1" dirty="0" err="1"/>
              <a:t>front-end</a:t>
            </a:r>
            <a:r>
              <a:rPr lang="es-AR" sz="1600" b="1" dirty="0"/>
              <a:t> e integrarlas junto con sus resultados en nuestro pipeline de </a:t>
            </a:r>
            <a:r>
              <a:rPr lang="es-AR" sz="1600" b="1" dirty="0" err="1"/>
              <a:t>build</a:t>
            </a:r>
            <a:r>
              <a:rPr lang="es-AR" sz="1600" b="1" dirty="0"/>
              <a:t>.</a:t>
            </a:r>
          </a:p>
          <a:p>
            <a:endParaRPr lang="es-AR" sz="1600" b="1" dirty="0"/>
          </a:p>
          <a:p>
            <a:pPr marL="285750" indent="-285750">
              <a:buFont typeface="Arial" panose="020B0604020202020204" pitchFamily="34" charset="0"/>
              <a:buChar char="•"/>
            </a:pPr>
            <a:r>
              <a:rPr lang="es-AR" sz="1600" b="1" dirty="0"/>
              <a:t>Objetivo</a:t>
            </a:r>
            <a:r>
              <a:rPr lang="es-AR" sz="1600" dirty="0"/>
              <a:t>: Aprender a configurar </a:t>
            </a:r>
            <a:r>
              <a:rPr lang="es-AR" sz="1600" dirty="0" err="1"/>
              <a:t>code</a:t>
            </a:r>
            <a:r>
              <a:rPr lang="es-AR" sz="1600" dirty="0"/>
              <a:t> </a:t>
            </a:r>
            <a:r>
              <a:rPr lang="es-AR" sz="1600" dirty="0" err="1"/>
              <a:t>coverage</a:t>
            </a:r>
            <a:r>
              <a:rPr lang="es-AR" sz="1600" dirty="0"/>
              <a:t> en nuestros proyectos de back y </a:t>
            </a:r>
            <a:r>
              <a:rPr lang="es-AR" sz="1600" dirty="0" err="1"/>
              <a:t>front</a:t>
            </a:r>
            <a:r>
              <a:rPr lang="es-AR" sz="1600" dirty="0"/>
              <a:t>.</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Agregar paquetes necesarios en ambos proyectos</a:t>
            </a:r>
          </a:p>
          <a:p>
            <a:pPr marL="742950" lvl="1" indent="-285750">
              <a:buFont typeface="Arial" panose="020B0604020202020204" pitchFamily="34" charset="0"/>
              <a:buChar char="•"/>
            </a:pPr>
            <a:r>
              <a:rPr lang="es-AR" sz="1600" dirty="0"/>
              <a:t>Configurar karma para incluir reportes de cobertura</a:t>
            </a:r>
          </a:p>
          <a:p>
            <a:pPr marL="742950" lvl="1" indent="-285750">
              <a:buFont typeface="Arial" panose="020B0604020202020204" pitchFamily="34" charset="0"/>
              <a:buChar char="•"/>
            </a:pPr>
            <a:r>
              <a:rPr lang="es-AR" sz="1600" dirty="0"/>
              <a:t>Modificar pipeline de </a:t>
            </a:r>
            <a:r>
              <a:rPr lang="es-AR" sz="1600" dirty="0" err="1"/>
              <a:t>build</a:t>
            </a:r>
            <a:r>
              <a:rPr lang="es-AR" sz="1600" dirty="0"/>
              <a:t> para que se genere y publique el resultado de la cobertura de código</a:t>
            </a:r>
          </a:p>
          <a:p>
            <a:pPr marL="276606" indent="-285750">
              <a:buFont typeface="Arial" panose="020B0604020202020204" pitchFamily="34" charset="0"/>
              <a:buChar char="•"/>
            </a:pPr>
            <a:r>
              <a:rPr lang="es-AR" sz="1600" b="1" dirty="0"/>
              <a:t>Resultado esperado</a:t>
            </a:r>
            <a:r>
              <a:rPr lang="es-AR" sz="1600" dirty="0"/>
              <a:t>: Un pipeline que al ejecutarse nos indique el % de </a:t>
            </a:r>
            <a:r>
              <a:rPr lang="es-AR" sz="1600" dirty="0" err="1"/>
              <a:t>code</a:t>
            </a:r>
            <a:r>
              <a:rPr lang="es-AR" sz="1600" dirty="0"/>
              <a:t> </a:t>
            </a:r>
            <a:r>
              <a:rPr lang="es-AR" sz="1600" dirty="0" err="1"/>
              <a:t>coverage</a:t>
            </a:r>
            <a:r>
              <a:rPr lang="es-AR" sz="1600" dirty="0"/>
              <a:t> en la interfaz de Azure </a:t>
            </a:r>
            <a:r>
              <a:rPr lang="es-AR" sz="1600" dirty="0" err="1"/>
              <a:t>Devops</a:t>
            </a:r>
            <a:endParaRPr lang="es-AR" sz="1600" dirty="0"/>
          </a:p>
          <a:p>
            <a:endParaRPr lang="es-AR" sz="1600" b="1" dirty="0"/>
          </a:p>
          <a:p>
            <a:r>
              <a:rPr lang="es-AR" sz="1600" b="1" dirty="0"/>
              <a:t>2) Agregar Análisis Estático de Código con </a:t>
            </a:r>
            <a:r>
              <a:rPr lang="es-AR" sz="1600" b="1" dirty="0" err="1"/>
              <a:t>SonarCloud</a:t>
            </a:r>
            <a:br>
              <a:rPr lang="es-AR" sz="1600" b="1" dirty="0"/>
            </a:br>
            <a:endParaRPr lang="es-AR" sz="1600" b="1" dirty="0"/>
          </a:p>
          <a:p>
            <a:pPr marL="285750" indent="-285750">
              <a:buFont typeface="Arial" panose="020B0604020202020204" pitchFamily="34" charset="0"/>
              <a:buChar char="•"/>
            </a:pPr>
            <a:r>
              <a:rPr lang="es-AR" sz="1600" b="1" dirty="0"/>
              <a:t>Objetivo</a:t>
            </a:r>
            <a:r>
              <a:rPr lang="es-AR" sz="1600" dirty="0"/>
              <a:t>: Aprender a configurar la integración de Pipelines con herramientas externas de análisis de código</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Crear cuenta en </a:t>
            </a:r>
            <a:r>
              <a:rPr lang="es-AR" sz="1600" dirty="0" err="1"/>
              <a:t>SonarCloud</a:t>
            </a:r>
            <a:endParaRPr lang="es-AR" sz="1600" dirty="0"/>
          </a:p>
          <a:p>
            <a:pPr marL="742950" lvl="1" indent="-285750">
              <a:buFont typeface="Arial" panose="020B0604020202020204" pitchFamily="34" charset="0"/>
              <a:buChar char="•"/>
            </a:pPr>
            <a:r>
              <a:rPr lang="es-AR" sz="1600" dirty="0"/>
              <a:t>Modificar nuestro pipeline para </a:t>
            </a:r>
            <a:r>
              <a:rPr lang="es-AR" sz="1600" dirty="0" err="1"/>
              <a:t>SonarCloud</a:t>
            </a:r>
            <a:r>
              <a:rPr lang="es-AR" sz="1600" dirty="0"/>
              <a:t> pueda realizar el análisis estático</a:t>
            </a:r>
          </a:p>
          <a:p>
            <a:pPr marL="742950" lvl="1" indent="-285750">
              <a:buFont typeface="Arial" panose="020B0604020202020204" pitchFamily="34" charset="0"/>
              <a:buChar char="•"/>
            </a:pPr>
            <a:r>
              <a:rPr lang="es-AR" sz="1600" dirty="0"/>
              <a:t>Analizar la información generada en el proyecto de </a:t>
            </a:r>
            <a:r>
              <a:rPr lang="es-AR" sz="1600" dirty="0" err="1"/>
              <a:t>SonarCloud</a:t>
            </a:r>
            <a:endParaRPr lang="es-AR" sz="1600" dirty="0"/>
          </a:p>
          <a:p>
            <a:pPr marL="276606" indent="-285750">
              <a:buFont typeface="Arial" panose="020B0604020202020204" pitchFamily="34" charset="0"/>
              <a:buChar char="•"/>
            </a:pPr>
            <a:r>
              <a:rPr lang="es-AR" sz="1600" b="1" dirty="0"/>
              <a:t>Resultado esperado</a:t>
            </a:r>
            <a:r>
              <a:rPr lang="es-AR" sz="1600" dirty="0"/>
              <a:t>: Un pipeline que al ejecutarse ejecute el análisis estático en </a:t>
            </a:r>
            <a:r>
              <a:rPr lang="es-AR" sz="1600" dirty="0" err="1"/>
              <a:t>SonarCloud</a:t>
            </a:r>
            <a:r>
              <a:rPr lang="es-AR" sz="1600" dirty="0"/>
              <a:t> en el back </a:t>
            </a:r>
            <a:r>
              <a:rPr lang="es-AR" sz="1800" b="1" dirty="0">
                <a:solidFill>
                  <a:srgbClr val="FF0000"/>
                </a:solidFill>
              </a:rPr>
              <a:t>y en el </a:t>
            </a:r>
            <a:r>
              <a:rPr lang="es-AR" sz="1800" b="1" dirty="0" err="1">
                <a:solidFill>
                  <a:srgbClr val="FF0000"/>
                </a:solidFill>
              </a:rPr>
              <a:t>front</a:t>
            </a:r>
            <a:r>
              <a:rPr lang="es-AR" sz="1800" b="1" dirty="0">
                <a:solidFill>
                  <a:srgbClr val="FF0000"/>
                </a:solidFill>
              </a:rPr>
              <a:t> </a:t>
            </a:r>
            <a:r>
              <a:rPr lang="es-AR" sz="1600" dirty="0"/>
              <a:t>y detallar en la entrega del TP los puntos más relevantes del informe de </a:t>
            </a:r>
            <a:r>
              <a:rPr lang="es-AR" sz="1600" dirty="0" err="1"/>
              <a:t>SonarCloud</a:t>
            </a:r>
            <a:r>
              <a:rPr lang="es-AR" sz="1600" dirty="0"/>
              <a:t>, qué significan y para qué sirven.</a:t>
            </a:r>
          </a:p>
          <a:p>
            <a:pPr marL="276606" indent="-285750">
              <a:buFont typeface="Arial" panose="020B0604020202020204" pitchFamily="34" charset="0"/>
              <a:buChar char="•"/>
            </a:pPr>
            <a:endParaRPr lang="es-AR" sz="1600" dirty="0"/>
          </a:p>
        </p:txBody>
      </p:sp>
    </p:spTree>
    <p:extLst>
      <p:ext uri="{BB962C8B-B14F-4D97-AF65-F5344CB8AC3E}">
        <p14:creationId xmlns:p14="http://schemas.microsoft.com/office/powerpoint/2010/main" val="285503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1.5.0.0"/>
  <p:tag name="SLIDO_PRESENTATION_ID" val="00000000-0000-0000-0000-000000000000"/>
  <p:tag name="SLIDO_EVENT_UUID" val="5f6d6d45-4bf5-4eae-8345-5fa21a8e678c"/>
  <p:tag name="SLIDO_EVENT_SECTION_UUID" val="979c7235-691c-4a0f-bf51-92143b37b14e"/>
</p:tagLst>
</file>

<file path=ppt/theme/theme1.xml><?xml version="1.0" encoding="utf-8"?>
<a:theme xmlns:a="http://schemas.openxmlformats.org/drawingml/2006/main" name="Azure PPT Template - 2018">
  <a:themeElements>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3D13FC-7B44-C845-8F26-2F9E7B0E9D5C}">
  <we:reference id="wa200005566" version="3.0.0.2" store="es-ES" storeType="OMEX"/>
  <we:alternateReferences>
    <we:reference id="wa200005566" version="3.0.0.2" store="es-E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conOverlay xmlns="http://schemas.microsoft.com/sharepoint/v4" xsi:nil="true"/>
    <Preview xmlns="15c98cf3-0896-4040-874f-f436925621df">
      <Url xsi:nil="true"/>
      <Description xsi:nil="true"/>
    </Preview>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F187B9059DF945B25AB5B2F3BA0895" ma:contentTypeVersion="17" ma:contentTypeDescription="Create a new document." ma:contentTypeScope="" ma:versionID="454b11af52e6a4a001d7a94430b0600d">
  <xsd:schema xmlns:xsd="http://www.w3.org/2001/XMLSchema" xmlns:xs="http://www.w3.org/2001/XMLSchema" xmlns:p="http://schemas.microsoft.com/office/2006/metadata/properties" xmlns:ns1="http://schemas.microsoft.com/sharepoint/v3" xmlns:ns2="af610f50-4aee-43ff-9d65-64420adb70d2" xmlns:ns3="http://schemas.microsoft.com/sharepoint/v4" xmlns:ns4="15c98cf3-0896-4040-874f-f436925621df" targetNamespace="http://schemas.microsoft.com/office/2006/metadata/properties" ma:root="true" ma:fieldsID="94f54606d29a996f622cc5db0382967e" ns1:_="" ns2:_="" ns3:_="" ns4:_="">
    <xsd:import namespace="http://schemas.microsoft.com/sharepoint/v3"/>
    <xsd:import namespace="af610f50-4aee-43ff-9d65-64420adb70d2"/>
    <xsd:import namespace="http://schemas.microsoft.com/sharepoint/v4"/>
    <xsd:import namespace="15c98cf3-0896-4040-874f-f436925621df"/>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1:_ip_UnifiedCompliancePolicyProperties" minOccurs="0"/>
                <xsd:element ref="ns1:_ip_UnifiedCompliancePolicyUIAction" minOccurs="0"/>
                <xsd:element ref="ns2:LastSharedByUser" minOccurs="0"/>
                <xsd:element ref="ns2: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Preview"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10f50-4aee-43ff-9d65-64420adb70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98cf3-0896-4040-874f-f436925621df"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AutoTags" ma:index="18" nillable="true" ma:displayName="MediaServiceAutoTags" ma:description="" ma:internalName="MediaServiceAutoTags" ma:readOnly="true">
      <xsd:simpleType>
        <xsd:restriction base="dms:Text"/>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Location" ma:index="20" nillable="true" ma:displayName="MediaServiceLocation" ma:description="" ma:internalName="MediaServiceLocation" ma:readOnly="true">
      <xsd:simpleType>
        <xsd:restriction base="dms:Text"/>
      </xsd:simpleType>
    </xsd:element>
    <xsd:element name="MediaServiceOCR" ma:index="21" nillable="true" ma:displayName="MediaServiceOCR" ma:description="" ma:internalName="MediaServiceOCR" ma:readOnly="true">
      <xsd:simpleType>
        <xsd:restriction base="dms:Note">
          <xsd:maxLength value="255"/>
        </xsd:restriction>
      </xsd:simpleType>
    </xsd:element>
    <xsd:element name="Preview" ma:index="22" nillable="true" ma:displayName="Preview" ma:format="Image"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A15399-885A-441B-A114-CB6E80EBF6A5}">
  <ds:schemaRefs>
    <ds:schemaRef ds:uri="http://schemas.microsoft.com/office/infopath/2007/PartnerControls"/>
    <ds:schemaRef ds:uri="http://schemas.microsoft.com/office/2006/documentManagement/types"/>
    <ds:schemaRef ds:uri="http://purl.org/dc/terms/"/>
    <ds:schemaRef ds:uri="15c98cf3-0896-4040-874f-f436925621df"/>
    <ds:schemaRef ds:uri="http://purl.org/dc/dcmitype/"/>
    <ds:schemaRef ds:uri="http://schemas.openxmlformats.org/package/2006/metadata/core-properties"/>
    <ds:schemaRef ds:uri="http://www.w3.org/XML/1998/namespace"/>
    <ds:schemaRef ds:uri="http://schemas.microsoft.com/sharepoint/v3"/>
    <ds:schemaRef ds:uri="http://purl.org/dc/elements/1.1/"/>
    <ds:schemaRef ds:uri="http://schemas.microsoft.com/office/2006/metadata/properties"/>
    <ds:schemaRef ds:uri="http://schemas.microsoft.com/sharepoint/v4"/>
    <ds:schemaRef ds:uri="af610f50-4aee-43ff-9d65-64420adb70d2"/>
  </ds:schemaRefs>
</ds:datastoreItem>
</file>

<file path=customXml/itemProps2.xml><?xml version="1.0" encoding="utf-8"?>
<ds:datastoreItem xmlns:ds="http://schemas.openxmlformats.org/officeDocument/2006/customXml" ds:itemID="{366A0CB4-B94D-48B7-AE6B-3133538C8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f610f50-4aee-43ff-9d65-64420adb70d2"/>
    <ds:schemaRef ds:uri="http://schemas.microsoft.com/sharepoint/v4"/>
    <ds:schemaRef ds:uri="15c98cf3-0896-4040-874f-f43692562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CFF515-FEE6-4B9C-8B96-C300A00633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4635</TotalTime>
  <Words>2351</Words>
  <Application>Microsoft Macintosh PowerPoint</Application>
  <PresentationFormat>Personalizado</PresentationFormat>
  <Paragraphs>135</Paragraphs>
  <Slides>12</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-apple-system</vt:lpstr>
      <vt:lpstr>Arial</vt:lpstr>
      <vt:lpstr>Calibri</vt:lpstr>
      <vt:lpstr>Raleway</vt:lpstr>
      <vt:lpstr>Segoe UI</vt:lpstr>
      <vt:lpstr>Segoe UI Semibold</vt:lpstr>
      <vt:lpstr>Source Sans Pro</vt:lpstr>
      <vt:lpstr>Wingdings</vt:lpstr>
      <vt:lpstr>Azure PPT Template - 2018</vt:lpstr>
      <vt:lpstr>Presentación de PowerPoint</vt:lpstr>
      <vt:lpstr>Cobertura de Código y Pruebas de Integración</vt:lpstr>
      <vt:lpstr>Objetivo de la Sesión</vt:lpstr>
      <vt:lpstr>Cobertura de Pruebas (Code Coverage)</vt:lpstr>
      <vt:lpstr>Cobertura de Pruebas (Code Coverage)</vt:lpstr>
      <vt:lpstr>Análisis Estático de Código</vt:lpstr>
      <vt:lpstr>Pruebas de Integración (Integration Tests)</vt:lpstr>
      <vt:lpstr>Presentación del TP</vt:lpstr>
      <vt:lpstr>Consignas, Desarrollo y Desafíos del Trabajo Práctico</vt:lpstr>
      <vt:lpstr>Consignas, Desarrollo y Desafíos del Trabajo Práctico</vt:lpstr>
      <vt:lpstr>Consignas, Desarrollo y Desafíos del Trabajo Práctico</vt:lpstr>
      <vt:lpstr>Espacio para preguntas, dudas y 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presentation title and event name</dc:title>
  <dc:creator>Martin Woodward</dc:creator>
  <cp:keywords/>
  <cp:lastModifiedBy>Ariel Schwindt</cp:lastModifiedBy>
  <cp:revision>85</cp:revision>
  <dcterms:modified xsi:type="dcterms:W3CDTF">2024-09-13T12:57:38Z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0x010100F5F187B9059DF945B25AB5B2F3BA0895</vt:lpwstr>
  </property>
  <property fmtid="{D5CDD505-2E9C-101B-9397-08002B2CF9AE}" pid="3" name="DocVizMetadataToken">
    <vt:lpwstr>600x450x1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v-juchri@microsoft.com</vt:lpwstr>
  </property>
  <property fmtid="{D5CDD505-2E9C-101B-9397-08002B2CF9AE}" pid="7" name="MSIP_Label_f42aa342-8706-4288-bd11-ebb85995028c_SetDate">
    <vt:lpwstr>2018-02-23T23:28:10.4033600Z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