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Lst>
  <p:notesMasterIdLst>
    <p:notesMasterId r:id="rId18"/>
  </p:notesMasterIdLst>
  <p:sldIdLst>
    <p:sldId id="640" r:id="rId3"/>
    <p:sldId id="271" r:id="rId4"/>
    <p:sldId id="607" r:id="rId5"/>
    <p:sldId id="638" r:id="rId6"/>
    <p:sldId id="637" r:id="rId7"/>
    <p:sldId id="610" r:id="rId8"/>
    <p:sldId id="612" r:id="rId9"/>
    <p:sldId id="632" r:id="rId10"/>
    <p:sldId id="633" r:id="rId11"/>
    <p:sldId id="643" r:id="rId12"/>
    <p:sldId id="644" r:id="rId13"/>
    <p:sldId id="645" r:id="rId14"/>
    <p:sldId id="634" r:id="rId15"/>
    <p:sldId id="636" r:id="rId16"/>
    <p:sldId id="642"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94830"/>
  </p:normalViewPr>
  <p:slideViewPr>
    <p:cSldViewPr snapToGrid="0">
      <p:cViewPr varScale="1">
        <p:scale>
          <a:sx n="121" d="100"/>
          <a:sy n="121" d="100"/>
        </p:scale>
        <p:origin x="132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372B5-01EB-1948-AF4F-2B6F0A8F9BD5}" type="datetimeFigureOut">
              <a:rPr lang="es-AR" smtClean="0"/>
              <a:t>7/8/24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AC425-C1B7-F149-8CD1-394D77BB9C56}" type="slidenum">
              <a:rPr lang="es-AR" smtClean="0"/>
              <a:t>‹Nº›</a:t>
            </a:fld>
            <a:endParaRPr lang="es-AR"/>
          </a:p>
        </p:txBody>
      </p:sp>
    </p:spTree>
    <p:extLst>
      <p:ext uri="{BB962C8B-B14F-4D97-AF65-F5344CB8AC3E}">
        <p14:creationId xmlns:p14="http://schemas.microsoft.com/office/powerpoint/2010/main" val="70041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0DF0-72D0-614E-9BE1-34F27396A86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16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11</a:t>
            </a:fld>
            <a:endParaRPr lang="es-AR"/>
          </a:p>
        </p:txBody>
      </p:sp>
    </p:spTree>
    <p:extLst>
      <p:ext uri="{BB962C8B-B14F-4D97-AF65-F5344CB8AC3E}">
        <p14:creationId xmlns:p14="http://schemas.microsoft.com/office/powerpoint/2010/main" val="262438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12</a:t>
            </a:fld>
            <a:endParaRPr lang="es-AR"/>
          </a:p>
        </p:txBody>
      </p:sp>
    </p:spTree>
    <p:extLst>
      <p:ext uri="{BB962C8B-B14F-4D97-AF65-F5344CB8AC3E}">
        <p14:creationId xmlns:p14="http://schemas.microsoft.com/office/powerpoint/2010/main" val="239949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13</a:t>
            </a:fld>
            <a:endParaRPr lang="es-AR"/>
          </a:p>
        </p:txBody>
      </p:sp>
    </p:spTree>
    <p:extLst>
      <p:ext uri="{BB962C8B-B14F-4D97-AF65-F5344CB8AC3E}">
        <p14:creationId xmlns:p14="http://schemas.microsoft.com/office/powerpoint/2010/main" val="118740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14</a:t>
            </a:fld>
            <a:endParaRPr lang="es-AR"/>
          </a:p>
        </p:txBody>
      </p:sp>
    </p:spTree>
    <p:extLst>
      <p:ext uri="{BB962C8B-B14F-4D97-AF65-F5344CB8AC3E}">
        <p14:creationId xmlns:p14="http://schemas.microsoft.com/office/powerpoint/2010/main" val="3234285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15</a:t>
            </a:fld>
            <a:endParaRPr lang="es-AR"/>
          </a:p>
        </p:txBody>
      </p:sp>
    </p:spTree>
    <p:extLst>
      <p:ext uri="{BB962C8B-B14F-4D97-AF65-F5344CB8AC3E}">
        <p14:creationId xmlns:p14="http://schemas.microsoft.com/office/powerpoint/2010/main" val="214715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3</a:t>
            </a:fld>
            <a:endParaRPr lang="es-AR"/>
          </a:p>
        </p:txBody>
      </p:sp>
    </p:spTree>
    <p:extLst>
      <p:ext uri="{BB962C8B-B14F-4D97-AF65-F5344CB8AC3E}">
        <p14:creationId xmlns:p14="http://schemas.microsoft.com/office/powerpoint/2010/main" val="103178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4</a:t>
            </a:fld>
            <a:endParaRPr lang="es-AR"/>
          </a:p>
        </p:txBody>
      </p:sp>
    </p:spTree>
    <p:extLst>
      <p:ext uri="{BB962C8B-B14F-4D97-AF65-F5344CB8AC3E}">
        <p14:creationId xmlns:p14="http://schemas.microsoft.com/office/powerpoint/2010/main" val="23968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5</a:t>
            </a:fld>
            <a:endParaRPr lang="es-AR"/>
          </a:p>
        </p:txBody>
      </p:sp>
    </p:spTree>
    <p:extLst>
      <p:ext uri="{BB962C8B-B14F-4D97-AF65-F5344CB8AC3E}">
        <p14:creationId xmlns:p14="http://schemas.microsoft.com/office/powerpoint/2010/main" val="369133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6</a:t>
            </a:fld>
            <a:endParaRPr lang="es-AR"/>
          </a:p>
        </p:txBody>
      </p:sp>
    </p:spTree>
    <p:extLst>
      <p:ext uri="{BB962C8B-B14F-4D97-AF65-F5344CB8AC3E}">
        <p14:creationId xmlns:p14="http://schemas.microsoft.com/office/powerpoint/2010/main" val="113575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7</a:t>
            </a:fld>
            <a:endParaRPr lang="es-AR"/>
          </a:p>
        </p:txBody>
      </p:sp>
    </p:spTree>
    <p:extLst>
      <p:ext uri="{BB962C8B-B14F-4D97-AF65-F5344CB8AC3E}">
        <p14:creationId xmlns:p14="http://schemas.microsoft.com/office/powerpoint/2010/main" val="104246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8</a:t>
            </a:fld>
            <a:endParaRPr lang="es-AR"/>
          </a:p>
        </p:txBody>
      </p:sp>
    </p:spTree>
    <p:extLst>
      <p:ext uri="{BB962C8B-B14F-4D97-AF65-F5344CB8AC3E}">
        <p14:creationId xmlns:p14="http://schemas.microsoft.com/office/powerpoint/2010/main" val="201320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9</a:t>
            </a:fld>
            <a:endParaRPr lang="es-AR"/>
          </a:p>
        </p:txBody>
      </p:sp>
    </p:spTree>
    <p:extLst>
      <p:ext uri="{BB962C8B-B14F-4D97-AF65-F5344CB8AC3E}">
        <p14:creationId xmlns:p14="http://schemas.microsoft.com/office/powerpoint/2010/main" val="127527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10</a:t>
            </a:fld>
            <a:endParaRPr lang="es-AR"/>
          </a:p>
        </p:txBody>
      </p:sp>
    </p:spTree>
    <p:extLst>
      <p:ext uri="{BB962C8B-B14F-4D97-AF65-F5344CB8AC3E}">
        <p14:creationId xmlns:p14="http://schemas.microsoft.com/office/powerpoint/2010/main" val="356668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5313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7/8/24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84491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3D5F6CB2-3771-4ADD-A627-914030C613EC}" type="datetimeFigureOut">
              <a:rPr lang="es-AR" smtClean="0"/>
              <a:pPr/>
              <a:t>7/8/24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45392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3D5F6CB2-3771-4ADD-A627-914030C613EC}" type="datetimeFigureOut">
              <a:rPr lang="es-AR" smtClean="0"/>
              <a:pPr/>
              <a:t>7/8/24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2563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3D5F6CB2-3771-4ADD-A627-914030C613EC}" type="datetimeFigureOut">
              <a:rPr lang="es-AR" smtClean="0"/>
              <a:pPr/>
              <a:t>7/8/24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60598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3D5F6CB2-3771-4ADD-A627-914030C613EC}" type="datetimeFigureOut">
              <a:rPr lang="es-AR" smtClean="0"/>
              <a:pPr/>
              <a:t>7/8/24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551238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5F6CB2-3771-4ADD-A627-914030C613EC}" type="datetimeFigureOut">
              <a:rPr lang="es-AR" smtClean="0"/>
              <a:pPr/>
              <a:t>7/8/24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4153161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D5F6CB2-3771-4ADD-A627-914030C613EC}" type="datetimeFigureOut">
              <a:rPr lang="es-AR" smtClean="0"/>
              <a:pPr/>
              <a:t>7/8/24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2522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AR"/>
          </a:p>
        </p:txBody>
      </p:sp>
      <p:sp>
        <p:nvSpPr>
          <p:cNvPr id="4" name="Marcador de texto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D5F6CB2-3771-4ADD-A627-914030C613EC}" type="datetimeFigureOut">
              <a:rPr lang="es-AR" smtClean="0"/>
              <a:pPr/>
              <a:t>7/8/24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090929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7/8/24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407741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1" y="365126"/>
            <a:ext cx="7734300" cy="581183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7/8/24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44711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9181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1671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6182400" y="107600"/>
            <a:ext cx="5902000" cy="664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9" name="Google Shape;39;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354000" y="1575600"/>
            <a:ext cx="5393600" cy="20448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1" name="Google Shape;41;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2" name="Google Shape;42;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2612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2856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62741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8127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7/8/24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72951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7/8/24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56311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37990347"/>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F6CB2-3771-4ADD-A627-914030C613EC}" type="datetimeFigureOut">
              <a:rPr lang="es-AR" smtClean="0"/>
              <a:pPr/>
              <a:t>7/8/24</a:t>
            </a:fld>
            <a:endParaRPr lang="es-AR"/>
          </a:p>
        </p:txBody>
      </p:sp>
      <p:sp>
        <p:nvSpPr>
          <p:cNvPr id="5" name="Marcador de pie de página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2056-5213-4551-87DF-DD83DCF69E65}" type="slidenum">
              <a:rPr lang="es-AR" smtClean="0"/>
              <a:pPr/>
              <a:t>‹Nº›</a:t>
            </a:fld>
            <a:endParaRPr lang="es-AR"/>
          </a:p>
        </p:txBody>
      </p:sp>
    </p:spTree>
    <p:extLst>
      <p:ext uri="{BB962C8B-B14F-4D97-AF65-F5344CB8AC3E}">
        <p14:creationId xmlns:p14="http://schemas.microsoft.com/office/powerpoint/2010/main" val="354893767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e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learn.microsoft.com/es-mx/users/arielschwindt-2920/credentials/f918d5e1e0ef0aa7" TargetMode="External"/><Relationship Id="rId5" Type="http://schemas.openxmlformats.org/officeDocument/2006/relationships/hyperlink" Target="https://learn.microsoft.com/es-mx/users/arielschwindt-2920/credentials/86bb98006a972be3" TargetMode="External"/><Relationship Id="rId4" Type="http://schemas.openxmlformats.org/officeDocument/2006/relationships/hyperlink" Target="https://www.linkedin.com/in/arielschwindt/"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github.com/ingsoft3ucc/SimpleWebAP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localhost/weatherforecas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3 Rectángulo"/>
          <p:cNvSpPr/>
          <p:nvPr/>
        </p:nvSpPr>
        <p:spPr>
          <a:xfrm>
            <a:off x="568712" y="2489630"/>
            <a:ext cx="11295123" cy="414534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rPr>
              <a:t>Jefe TP: Ing. Ariel </a:t>
            </a:r>
            <a:r>
              <a:rPr kumimoji="0" lang="es-AR" sz="2400" b="1"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mn-cs"/>
              </a:rPr>
              <a:t>Schwindt</a:t>
            </a:r>
            <a:endParaRPr kumimoji="0" lang="es-AR"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16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hlinkClick r:id="rId4"/>
              </a:rPr>
              <a:t>https://www.linkedin.com/in/arielschwindt/</a:t>
            </a:r>
            <a:endParaRPr kumimoji="0" lang="es-AR" sz="16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hlinkClick r:id="rId5"/>
              </a:rPr>
              <a:t>Microsoft Certified Azure Developer Associate (2024)</a:t>
            </a: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hlinkClick r:id="rId6"/>
              </a:rPr>
              <a:t>Microsoft Certified DevOps Engineer Expert (2024)</a:t>
            </a: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p:txBody>
      </p:sp>
      <p:pic>
        <p:nvPicPr>
          <p:cNvPr id="3" name="Imagen 2">
            <a:extLst>
              <a:ext uri="{FF2B5EF4-FFF2-40B4-BE49-F238E27FC236}">
                <a16:creationId xmlns:a16="http://schemas.microsoft.com/office/drawing/2014/main" id="{DD8DAB43-4BB7-AFC9-5F0B-542BDA1A496A}"/>
              </a:ext>
            </a:extLst>
          </p:cNvPr>
          <p:cNvPicPr>
            <a:picLocks noChangeAspect="1"/>
          </p:cNvPicPr>
          <p:nvPr/>
        </p:nvPicPr>
        <p:blipFill>
          <a:blip r:embed="rId7"/>
          <a:stretch>
            <a:fillRect/>
          </a:stretch>
        </p:blipFill>
        <p:spPr>
          <a:xfrm>
            <a:off x="6672064" y="1338163"/>
            <a:ext cx="1608667" cy="1151467"/>
          </a:xfrm>
          <a:prstGeom prst="rect">
            <a:avLst/>
          </a:prstGeom>
        </p:spPr>
      </p:pic>
      <p:sp>
        <p:nvSpPr>
          <p:cNvPr id="7" name="Google Shape;58;p13">
            <a:extLst>
              <a:ext uri="{FF2B5EF4-FFF2-40B4-BE49-F238E27FC236}">
                <a16:creationId xmlns:a16="http://schemas.microsoft.com/office/drawing/2014/main" id="{E4A036A1-286F-C200-76A4-27C5BAD381F8}"/>
              </a:ext>
            </a:extLst>
          </p:cNvPr>
          <p:cNvSpPr txBox="1">
            <a:spLocks/>
          </p:cNvSpPr>
          <p:nvPr/>
        </p:nvSpPr>
        <p:spPr>
          <a:xfrm>
            <a:off x="647832" y="352633"/>
            <a:ext cx="11295123" cy="92975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9pPr>
          </a:lstStyle>
          <a:p>
            <a:pPr marL="0" marR="0" lvl="0" indent="0" algn="ctr" defTabSz="914400" rtl="0" eaLnBrk="1" fontAlgn="auto" latinLnBrk="0" hangingPunct="1">
              <a:lnSpc>
                <a:spcPct val="100000"/>
              </a:lnSpc>
              <a:spcBef>
                <a:spcPts val="0"/>
              </a:spcBef>
              <a:spcAft>
                <a:spcPts val="0"/>
              </a:spcAft>
              <a:buClr>
                <a:srgbClr val="44546A"/>
              </a:buClr>
              <a:buSzPts val="4200"/>
              <a:buFont typeface="Raleway"/>
              <a:buNone/>
              <a:tabLst/>
              <a:defRPr/>
            </a:pPr>
            <a:r>
              <a:rPr kumimoji="0" lang="es-AR" sz="5600" b="1" i="0" u="none" strike="noStrike" kern="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sym typeface="Raleway"/>
              </a:rPr>
              <a:t>Ingeniería de Software 	3 - 2024</a:t>
            </a:r>
          </a:p>
        </p:txBody>
      </p:sp>
      <p:pic>
        <p:nvPicPr>
          <p:cNvPr id="8" name="Imagen 7">
            <a:extLst>
              <a:ext uri="{FF2B5EF4-FFF2-40B4-BE49-F238E27FC236}">
                <a16:creationId xmlns:a16="http://schemas.microsoft.com/office/drawing/2014/main" id="{F089135F-F6BC-2149-49E0-3C71AF116C57}"/>
              </a:ext>
            </a:extLst>
          </p:cNvPr>
          <p:cNvPicPr>
            <a:picLocks noChangeAspect="1"/>
          </p:cNvPicPr>
          <p:nvPr/>
        </p:nvPicPr>
        <p:blipFill>
          <a:blip r:embed="rId8"/>
          <a:stretch>
            <a:fillRect/>
          </a:stretch>
        </p:blipFill>
        <p:spPr>
          <a:xfrm>
            <a:off x="1262146" y="3608247"/>
            <a:ext cx="1341170" cy="1320214"/>
          </a:xfrm>
          <a:prstGeom prst="rect">
            <a:avLst/>
          </a:prstGeom>
        </p:spPr>
      </p:pic>
      <p:pic>
        <p:nvPicPr>
          <p:cNvPr id="9" name="Imagen 8">
            <a:extLst>
              <a:ext uri="{FF2B5EF4-FFF2-40B4-BE49-F238E27FC236}">
                <a16:creationId xmlns:a16="http://schemas.microsoft.com/office/drawing/2014/main" id="{A745422C-C4F2-C022-63A2-F72D0724B7E0}"/>
              </a:ext>
            </a:extLst>
          </p:cNvPr>
          <p:cNvPicPr>
            <a:picLocks noChangeAspect="1"/>
          </p:cNvPicPr>
          <p:nvPr/>
        </p:nvPicPr>
        <p:blipFill>
          <a:blip r:embed="rId9"/>
          <a:stretch>
            <a:fillRect/>
          </a:stretch>
        </p:blipFill>
        <p:spPr>
          <a:xfrm>
            <a:off x="1262145" y="4928461"/>
            <a:ext cx="1341171" cy="1319185"/>
          </a:xfrm>
          <a:prstGeom prst="rect">
            <a:avLst/>
          </a:prstGeom>
        </p:spPr>
      </p:pic>
    </p:spTree>
    <p:extLst>
      <p:ext uri="{BB962C8B-B14F-4D97-AF65-F5344CB8AC3E}">
        <p14:creationId xmlns:p14="http://schemas.microsoft.com/office/powerpoint/2010/main" val="218462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Construir una Imagen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A partir del código </a:t>
            </a:r>
            <a:r>
              <a:rPr lang="es-AR" sz="1600" dirty="0">
                <a:solidFill>
                  <a:schemeClr val="bg2"/>
                </a:solidFill>
                <a:latin typeface="Raleway" pitchFamily="2" charset="77"/>
                <a:hlinkClick r:id="rId4"/>
              </a:rPr>
              <a:t>https://github.com/ingsoft3ucc/SimpleWebAPI</a:t>
            </a:r>
            <a:r>
              <a:rPr lang="es-AR" sz="1600" dirty="0">
                <a:solidFill>
                  <a:schemeClr val="bg2"/>
                </a:solidFill>
                <a:latin typeface="Raleway" pitchFamily="2" charset="77"/>
              </a:rPr>
              <a:t> crearemos una imagen.</a:t>
            </a:r>
          </a:p>
          <a:p>
            <a:r>
              <a:rPr lang="es-AR" sz="1600" dirty="0">
                <a:solidFill>
                  <a:schemeClr val="bg2"/>
                </a:solidFill>
                <a:latin typeface="Raleway" pitchFamily="2" charset="77"/>
              </a:rPr>
              <a:t>Clonar repo</a:t>
            </a:r>
          </a:p>
          <a:p>
            <a:r>
              <a:rPr lang="es-AR" sz="1600" dirty="0">
                <a:solidFill>
                  <a:schemeClr val="bg2"/>
                </a:solidFill>
                <a:latin typeface="Raleway" pitchFamily="2" charset="77"/>
              </a:rPr>
              <a:t>Crear imagen etiquetándola con un nombre. El punto final le indica a Docker que use el </a:t>
            </a:r>
            <a:r>
              <a:rPr lang="es-AR" sz="1600" dirty="0" err="1">
                <a:solidFill>
                  <a:schemeClr val="bg2"/>
                </a:solidFill>
                <a:latin typeface="Raleway" pitchFamily="2" charset="77"/>
              </a:rPr>
              <a:t>dir</a:t>
            </a:r>
            <a:r>
              <a:rPr lang="es-AR" sz="1600" dirty="0">
                <a:solidFill>
                  <a:schemeClr val="bg2"/>
                </a:solidFill>
                <a:latin typeface="Raleway" pitchFamily="2" charset="77"/>
              </a:rPr>
              <a:t> actual</a:t>
            </a:r>
          </a:p>
          <a:p>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build</a:t>
            </a:r>
            <a:r>
              <a:rPr lang="es-AR" sz="1600" dirty="0">
                <a:solidFill>
                  <a:schemeClr val="bg2"/>
                </a:solidFill>
                <a:latin typeface="Courier New" panose="02070309020205020404" pitchFamily="49" charset="0"/>
                <a:cs typeface="Courier New" panose="02070309020205020404" pitchFamily="49" charset="0"/>
              </a:rPr>
              <a:t> –t </a:t>
            </a:r>
            <a:r>
              <a:rPr lang="es-AR" sz="1600" dirty="0" err="1">
                <a:solidFill>
                  <a:schemeClr val="bg2"/>
                </a:solidFill>
                <a:latin typeface="Courier New" panose="02070309020205020404" pitchFamily="49" charset="0"/>
                <a:cs typeface="Courier New" panose="02070309020205020404" pitchFamily="49" charset="0"/>
              </a:rPr>
              <a:t>mywebapi</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cs typeface="Courier New" panose="02070309020205020404" pitchFamily="49" charset="0"/>
              </a:rPr>
              <a:t>Revisar </a:t>
            </a:r>
            <a:r>
              <a:rPr lang="es-AR" sz="1600" dirty="0" err="1">
                <a:solidFill>
                  <a:schemeClr val="bg2"/>
                </a:solidFill>
                <a:latin typeface="Raleway" pitchFamily="2" charset="77"/>
                <a:cs typeface="Courier New" panose="02070309020205020404" pitchFamily="49" charset="0"/>
              </a:rPr>
              <a:t>Dockerfile</a:t>
            </a:r>
            <a:r>
              <a:rPr lang="es-AR" sz="1600" dirty="0">
                <a:solidFill>
                  <a:schemeClr val="bg2"/>
                </a:solidFill>
                <a:latin typeface="Raleway" pitchFamily="2" charset="77"/>
                <a:cs typeface="Courier New" panose="02070309020205020404" pitchFamily="49" charset="0"/>
              </a:rPr>
              <a:t> y explicar cada línea</a:t>
            </a:r>
          </a:p>
          <a:p>
            <a:r>
              <a:rPr lang="es-AR" sz="1600" dirty="0">
                <a:solidFill>
                  <a:schemeClr val="bg2"/>
                </a:solidFill>
                <a:latin typeface="Raleway" pitchFamily="2" charset="77"/>
                <a:cs typeface="Courier New" panose="02070309020205020404" pitchFamily="49" charset="0"/>
              </a:rPr>
              <a:t>Ver imágenes disponibles</a:t>
            </a:r>
          </a:p>
          <a:p>
            <a:r>
              <a:rPr lang="es-AR" sz="1600" dirty="0">
                <a:solidFill>
                  <a:schemeClr val="bg2"/>
                </a:solidFill>
                <a:latin typeface="Raleway" pitchFamily="2" charset="77"/>
                <a:cs typeface="Courier New" panose="02070309020205020404" pitchFamily="49" charset="0"/>
              </a:rPr>
              <a:t>Ejecutar un contenedor con nuestra imagen</a:t>
            </a:r>
          </a:p>
          <a:p>
            <a:r>
              <a:rPr lang="es-AR" sz="1600" dirty="0">
                <a:solidFill>
                  <a:schemeClr val="bg2"/>
                </a:solidFill>
                <a:latin typeface="Raleway" pitchFamily="2" charset="77"/>
                <a:cs typeface="Courier New" panose="02070309020205020404" pitchFamily="49" charset="0"/>
              </a:rPr>
              <a:t>Subirla a </a:t>
            </a:r>
            <a:r>
              <a:rPr lang="es-AR" sz="1600" dirty="0" err="1">
                <a:solidFill>
                  <a:schemeClr val="bg2"/>
                </a:solidFill>
                <a:latin typeface="Raleway" pitchFamily="2" charset="77"/>
                <a:cs typeface="Courier New" panose="02070309020205020404" pitchFamily="49" charset="0"/>
              </a:rPr>
              <a:t>DockerHub</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94462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Puertos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200" dirty="0">
                <a:solidFill>
                  <a:schemeClr val="bg2"/>
                </a:solidFill>
                <a:latin typeface="Raleway" pitchFamily="2" charset="77"/>
              </a:rPr>
              <a:t>En el caso de aplicaciones web o base de datos donde se interactúa con estas aplicaciones a través de un puerto al cual hay que acceder, estos puertos están visibles solo dentro del contenedor. Si queremos acceder desde el exterior deberemos exponerlos.</a:t>
            </a:r>
          </a:p>
          <a:p>
            <a:r>
              <a:rPr lang="es-AR" sz="1200" dirty="0">
                <a:solidFill>
                  <a:schemeClr val="bg2"/>
                </a:solidFill>
                <a:latin typeface="Raleway" pitchFamily="2" charset="77"/>
              </a:rPr>
              <a:t>Ejecutar la siguiente imagen, en este caso utilizamos la bandera -d (</a:t>
            </a:r>
            <a:r>
              <a:rPr lang="es-AR" sz="1200" dirty="0" err="1">
                <a:solidFill>
                  <a:schemeClr val="bg2"/>
                </a:solidFill>
                <a:latin typeface="Raleway" pitchFamily="2" charset="77"/>
              </a:rPr>
              <a:t>detach</a:t>
            </a:r>
            <a:r>
              <a:rPr lang="es-AR" sz="1200" dirty="0">
                <a:solidFill>
                  <a:schemeClr val="bg2"/>
                </a:solidFill>
                <a:latin typeface="Raleway" pitchFamily="2" charset="77"/>
              </a:rPr>
              <a:t>) para que nos devuelva el control de la consola:</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Si ejecutamos un comando </a:t>
            </a:r>
            <a:r>
              <a:rPr lang="es-AR" sz="1200" dirty="0" err="1">
                <a:solidFill>
                  <a:schemeClr val="bg2"/>
                </a:solidFill>
                <a:latin typeface="Raleway" pitchFamily="2" charset="77"/>
              </a:rPr>
              <a:t>ps</a:t>
            </a:r>
            <a:r>
              <a:rPr lang="es-AR" sz="1200" dirty="0">
                <a:solidFill>
                  <a:schemeClr val="bg2"/>
                </a:solidFill>
                <a:latin typeface="Raleway" pitchFamily="2" charset="77"/>
              </a:rPr>
              <a:t>:</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r>
              <a:rPr lang="es-AR" sz="1200" dirty="0">
                <a:solidFill>
                  <a:schemeClr val="bg2"/>
                </a:solidFill>
                <a:latin typeface="Raleway" pitchFamily="2" charset="77"/>
              </a:rPr>
              <a:t>Vemos que el contendor expone 3 puertos el 80, el 443 y el 5254, pero si intentamos en un navegador acceder a http://localhost/</a:t>
            </a:r>
            <a:r>
              <a:rPr lang="es-AR" sz="1200" dirty="0" err="1">
                <a:solidFill>
                  <a:schemeClr val="bg2"/>
                </a:solidFill>
                <a:latin typeface="Raleway" pitchFamily="2" charset="77"/>
              </a:rPr>
              <a:t>WeatherForecast</a:t>
            </a:r>
            <a:r>
              <a:rPr lang="es-AR" sz="1200" dirty="0">
                <a:solidFill>
                  <a:schemeClr val="bg2"/>
                </a:solidFill>
                <a:latin typeface="Raleway" pitchFamily="2" charset="77"/>
              </a:rPr>
              <a:t> no sucede nada.</a:t>
            </a:r>
          </a:p>
          <a:p>
            <a:r>
              <a:rPr lang="es-AR" sz="1200" dirty="0">
                <a:solidFill>
                  <a:schemeClr val="bg2"/>
                </a:solidFill>
                <a:latin typeface="Raleway" pitchFamily="2" charset="77"/>
              </a:rPr>
              <a:t>Procedemos entonces a parar y remover este contenedor:</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kill</a:t>
            </a:r>
            <a:r>
              <a:rPr lang="es-AR" sz="1200" dirty="0">
                <a:solidFill>
                  <a:schemeClr val="bg2"/>
                </a:solidFill>
                <a:latin typeface="Courier New" panose="02070309020205020404" pitchFamily="49" charset="0"/>
                <a:cs typeface="Courier New" panose="02070309020205020404" pitchFamily="49" charset="0"/>
              </a:rPr>
              <a:t> NOMBRE </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Vamos a volver a correrlo otra vez, pero publicando los puertos 80 y 5254</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-p 80:80 -p 5254:5254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Accedamos nuevamente a http://localhost y expliquemos que sucede.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p:txBody>
      </p:sp>
      <p:pic>
        <p:nvPicPr>
          <p:cNvPr id="6" name="Imagen 5">
            <a:extLst>
              <a:ext uri="{FF2B5EF4-FFF2-40B4-BE49-F238E27FC236}">
                <a16:creationId xmlns:a16="http://schemas.microsoft.com/office/drawing/2014/main" id="{9103651C-E1B9-A2BB-5E61-413053F67A67}"/>
              </a:ext>
            </a:extLst>
          </p:cNvPr>
          <p:cNvPicPr>
            <a:picLocks noChangeAspect="1"/>
          </p:cNvPicPr>
          <p:nvPr/>
        </p:nvPicPr>
        <p:blipFill>
          <a:blip r:embed="rId4"/>
          <a:stretch>
            <a:fillRect/>
          </a:stretch>
        </p:blipFill>
        <p:spPr>
          <a:xfrm>
            <a:off x="4230414" y="3396343"/>
            <a:ext cx="7772400" cy="293119"/>
          </a:xfrm>
          <a:prstGeom prst="rect">
            <a:avLst/>
          </a:prstGeom>
        </p:spPr>
      </p:pic>
    </p:spTree>
    <p:extLst>
      <p:ext uri="{BB962C8B-B14F-4D97-AF65-F5344CB8AC3E}">
        <p14:creationId xmlns:p14="http://schemas.microsoft.com/office/powerpoint/2010/main" val="78901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Modificar </a:t>
            </a:r>
            <a:r>
              <a:rPr lang="es-AR" dirty="0" err="1">
                <a:solidFill>
                  <a:schemeClr val="bg2"/>
                </a:solidFill>
                <a:latin typeface="Raleway" pitchFamily="2" charset="77"/>
              </a:rPr>
              <a:t>Dockerfile</a:t>
            </a:r>
            <a:r>
              <a:rPr lang="es-AR" dirty="0">
                <a:solidFill>
                  <a:schemeClr val="bg2"/>
                </a:solidFill>
                <a:latin typeface="Raleway" pitchFamily="2" charset="77"/>
              </a:rPr>
              <a:t> para soportar </a:t>
            </a:r>
            <a:r>
              <a:rPr lang="es-AR" dirty="0" err="1">
                <a:solidFill>
                  <a:schemeClr val="bg2"/>
                </a:solidFill>
                <a:latin typeface="Raleway" pitchFamily="2" charset="77"/>
              </a:rPr>
              <a:t>bash</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Modificamos </a:t>
            </a:r>
          </a:p>
          <a:p>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Rehacemos la imagen</a:t>
            </a:r>
          </a:p>
          <a:p>
            <a:r>
              <a:rPr lang="es-AR" sz="1600" dirty="0">
                <a:solidFill>
                  <a:schemeClr val="bg2"/>
                </a:solidFill>
                <a:latin typeface="Raleway" pitchFamily="2" charset="77"/>
              </a:rPr>
              <a:t>Corremos contenedor en modo interactivo exponiendo puerto</a:t>
            </a:r>
          </a:p>
          <a:p>
            <a:pPr marL="114300" indent="0">
              <a:buNone/>
            </a:pPr>
            <a:endParaRPr lang="es-AR" sz="1600" dirty="0">
              <a:solidFill>
                <a:schemeClr val="bg2"/>
              </a:solidFill>
              <a:latin typeface="Raleway" pitchFamily="2" charset="77"/>
            </a:endParaRPr>
          </a:p>
          <a:p>
            <a:pPr marL="114300" indent="0">
              <a:buNone/>
            </a:pPr>
            <a:r>
              <a:rPr lang="es-AR" sz="1600" dirty="0" err="1">
                <a:solidFill>
                  <a:srgbClr val="000000"/>
                </a:solidFill>
                <a:effectLst/>
                <a:latin typeface="Courier New" panose="02070309020205020404" pitchFamily="49" charset="0"/>
                <a:cs typeface="Courier New" panose="02070309020205020404" pitchFamily="49" charset="0"/>
              </a:rPr>
              <a:t>docker</a:t>
            </a:r>
            <a:r>
              <a:rPr lang="es-AR" sz="1600" dirty="0">
                <a:solidFill>
                  <a:srgbClr val="000000"/>
                </a:solidFill>
                <a:effectLst/>
                <a:latin typeface="Courier New" panose="02070309020205020404" pitchFamily="49" charset="0"/>
                <a:cs typeface="Courier New" panose="02070309020205020404" pitchFamily="49" charset="0"/>
              </a:rPr>
              <a:t> run -</a:t>
            </a:r>
            <a:r>
              <a:rPr lang="es-AR" sz="1600" dirty="0" err="1">
                <a:solidFill>
                  <a:srgbClr val="000000"/>
                </a:solidFill>
                <a:effectLst/>
                <a:latin typeface="Courier New" panose="02070309020205020404" pitchFamily="49" charset="0"/>
                <a:cs typeface="Courier New" panose="02070309020205020404" pitchFamily="49" charset="0"/>
              </a:rPr>
              <a:t>it</a:t>
            </a:r>
            <a:r>
              <a:rPr lang="es-AR" sz="1600" dirty="0">
                <a:solidFill>
                  <a:srgbClr val="000000"/>
                </a:solidFill>
                <a:effectLst/>
                <a:latin typeface="Courier New" panose="02070309020205020404" pitchFamily="49" charset="0"/>
                <a:cs typeface="Courier New" panose="02070309020205020404" pitchFamily="49" charset="0"/>
              </a:rPr>
              <a:t> --</a:t>
            </a:r>
            <a:r>
              <a:rPr lang="es-AR" sz="1600" dirty="0" err="1">
                <a:solidFill>
                  <a:srgbClr val="000000"/>
                </a:solidFill>
                <a:effectLst/>
                <a:latin typeface="Courier New" panose="02070309020205020404" pitchFamily="49" charset="0"/>
                <a:cs typeface="Courier New" panose="02070309020205020404" pitchFamily="49" charset="0"/>
              </a:rPr>
              <a:t>rm</a:t>
            </a:r>
            <a:r>
              <a:rPr lang="es-AR" sz="1600" dirty="0">
                <a:solidFill>
                  <a:srgbClr val="000000"/>
                </a:solidFill>
                <a:effectLst/>
                <a:latin typeface="Courier New" panose="02070309020205020404" pitchFamily="49" charset="0"/>
                <a:cs typeface="Courier New" panose="02070309020205020404" pitchFamily="49" charset="0"/>
              </a:rPr>
              <a:t> -p 80:80 </a:t>
            </a:r>
            <a:r>
              <a:rPr lang="es-AR" sz="1600" dirty="0" err="1">
                <a:solidFill>
                  <a:srgbClr val="000000"/>
                </a:solidFill>
                <a:effectLst/>
                <a:latin typeface="Courier New" panose="02070309020205020404" pitchFamily="49" charset="0"/>
                <a:cs typeface="Courier New" panose="02070309020205020404" pitchFamily="49" charset="0"/>
              </a:rPr>
              <a:t>mywebapi</a:t>
            </a:r>
            <a:endParaRPr lang="es-AR" sz="1600" dirty="0">
              <a:solidFill>
                <a:srgbClr val="000000"/>
              </a:solidFill>
              <a:effectLst/>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Raleway" pitchFamily="2" charset="77"/>
            </a:endParaRPr>
          </a:p>
          <a:p>
            <a:r>
              <a:rPr lang="es-AR" sz="1600" dirty="0">
                <a:solidFill>
                  <a:schemeClr val="bg2"/>
                </a:solidFill>
                <a:latin typeface="Raleway" pitchFamily="2" charset="77"/>
              </a:rPr>
              <a:t>Navegamos a http://localhost/</a:t>
            </a:r>
            <a:r>
              <a:rPr lang="es-AR" sz="1600" dirty="0" err="1">
                <a:solidFill>
                  <a:schemeClr val="bg2"/>
                </a:solidFill>
                <a:latin typeface="Raleway" pitchFamily="2" charset="77"/>
              </a:rPr>
              <a: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Vemos que no se ejecuta automáticamente</a:t>
            </a:r>
          </a:p>
          <a:p>
            <a:pPr marL="114300" indent="0">
              <a:buNone/>
            </a:pPr>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dotnet</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SimpleWebAPI.dll</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Volvemos a navegar a </a:t>
            </a:r>
            <a:r>
              <a:rPr lang="es-AR" sz="1600" dirty="0">
                <a:solidFill>
                  <a:schemeClr val="bg2"/>
                </a:solidFill>
                <a:latin typeface="Raleway" pitchFamily="2" charset="77"/>
                <a:hlinkClick r:id="rId4"/>
              </a:rPr>
              <a:t>http://localhost/weatherforecast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Salimos del contenedor</a:t>
            </a: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pic>
        <p:nvPicPr>
          <p:cNvPr id="3" name="Imagen 2">
            <a:extLst>
              <a:ext uri="{FF2B5EF4-FFF2-40B4-BE49-F238E27FC236}">
                <a16:creationId xmlns:a16="http://schemas.microsoft.com/office/drawing/2014/main" id="{749D5C41-6CB4-65DA-A83F-D83235A2570E}"/>
              </a:ext>
            </a:extLst>
          </p:cNvPr>
          <p:cNvPicPr>
            <a:picLocks noChangeAspect="1"/>
          </p:cNvPicPr>
          <p:nvPr/>
        </p:nvPicPr>
        <p:blipFill>
          <a:blip r:embed="rId5"/>
          <a:stretch>
            <a:fillRect/>
          </a:stretch>
        </p:blipFill>
        <p:spPr>
          <a:xfrm>
            <a:off x="4392385" y="1690688"/>
            <a:ext cx="4038600" cy="444500"/>
          </a:xfrm>
          <a:prstGeom prst="rect">
            <a:avLst/>
          </a:prstGeom>
        </p:spPr>
      </p:pic>
    </p:spTree>
    <p:extLst>
      <p:ext uri="{BB962C8B-B14F-4D97-AF65-F5344CB8AC3E}">
        <p14:creationId xmlns:p14="http://schemas.microsoft.com/office/powerpoint/2010/main" val="177838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err="1">
                <a:solidFill>
                  <a:schemeClr val="bg2"/>
                </a:solidFill>
                <a:latin typeface="Raleway" pitchFamily="2" charset="77"/>
              </a:rPr>
              <a:t>Volumenes</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600" dirty="0">
                <a:solidFill>
                  <a:schemeClr val="bg2"/>
                </a:solidFill>
                <a:latin typeface="Raleway" pitchFamily="2" charset="77"/>
              </a:rPr>
              <a:t>Hasta este punto los contenedores ejecutados no tenían contacto con el exterior, ellos corrían en su propio entorno hasta que terminaran su ejecución. Ahora veremos cómo montar un volumen dentro del contenedor para visualizar por ejemplo archivos del sistema huésped:</a:t>
            </a:r>
          </a:p>
          <a:p>
            <a:r>
              <a:rPr lang="es-AR" sz="1600" dirty="0">
                <a:solidFill>
                  <a:schemeClr val="bg2"/>
                </a:solidFill>
                <a:latin typeface="Raleway" pitchFamily="2" charset="77"/>
              </a:rPr>
              <a:t>Ejecutar el siguiente comando, cambiar </a:t>
            </a:r>
            <a:r>
              <a:rPr lang="es-AR" sz="1600" dirty="0" err="1">
                <a:solidFill>
                  <a:schemeClr val="bg2"/>
                </a:solidFill>
                <a:latin typeface="Raleway" pitchFamily="2" charset="77"/>
              </a:rPr>
              <a:t>myusuario</a:t>
            </a:r>
            <a:r>
              <a:rPr lang="es-AR" sz="1600" dirty="0">
                <a:solidFill>
                  <a:schemeClr val="bg2"/>
                </a:solidFill>
                <a:latin typeface="Raleway" pitchFamily="2" charset="77"/>
              </a:rPr>
              <a:t> por el usuario que corresponda. En Mac puede utilizarse /</a:t>
            </a:r>
            <a:r>
              <a:rPr lang="es-AR" sz="1600" dirty="0" err="1">
                <a:solidFill>
                  <a:schemeClr val="bg2"/>
                </a:solidFill>
                <a:latin typeface="Raleway" pitchFamily="2" charset="77"/>
              </a:rPr>
              <a:t>Users</a:t>
            </a:r>
            <a:r>
              <a:rPr lang="es-AR" sz="1600" dirty="0">
                <a:solidFill>
                  <a:schemeClr val="bg2"/>
                </a:solidFill>
                <a:latin typeface="Raleway" pitchFamily="2" charset="77"/>
              </a:rPr>
              <a:t>/</a:t>
            </a:r>
            <a:r>
              <a:rPr lang="es-AR" sz="1600" dirty="0" err="1">
                <a:solidFill>
                  <a:schemeClr val="bg2"/>
                </a:solidFill>
                <a:latin typeface="Raleway" pitchFamily="2" charset="77"/>
              </a:rPr>
              <a:t>miusuario</a:t>
            </a:r>
            <a:r>
              <a:rPr lang="es-AR" sz="1600" dirty="0">
                <a:solidFill>
                  <a:schemeClr val="bg2"/>
                </a:solidFill>
                <a:latin typeface="Raleway" pitchFamily="2" charset="77"/>
              </a:rPr>
              <a:t>/</a:t>
            </a:r>
            <a:r>
              <a:rPr lang="es-AR" sz="1600" dirty="0" err="1">
                <a:solidFill>
                  <a:schemeClr val="bg2"/>
                </a:solidFill>
                <a:latin typeface="Raleway" pitchFamily="2" charset="77"/>
              </a:rPr>
              <a:t>temp</a:t>
            </a:r>
            <a:r>
              <a:rPr lang="es-AR" sz="1600" dirty="0">
                <a:solidFill>
                  <a:schemeClr val="bg2"/>
                </a:solidFill>
                <a:latin typeface="Raleway" pitchFamily="2" charset="77"/>
              </a:rPr>
              <a:t>):</a:t>
            </a:r>
          </a:p>
          <a:p>
            <a:pPr marL="114300" indent="0" algn="ctr">
              <a:buNone/>
            </a:pPr>
            <a:endParaRPr lang="es-AR" sz="1600" dirty="0">
              <a:solidFill>
                <a:schemeClr val="bg2"/>
              </a:solidFill>
              <a:latin typeface="Raleway" pitchFamily="2" charset="77"/>
              <a:cs typeface="Courier New" panose="02070309020205020404" pitchFamily="49" charset="0"/>
            </a:endParaRPr>
          </a:p>
          <a:p>
            <a:pPr marL="114300" indent="0">
              <a:buNone/>
            </a:pPr>
            <a:r>
              <a:rPr lang="es-AR" sz="1400" dirty="0" err="1">
                <a:solidFill>
                  <a:schemeClr val="bg2"/>
                </a:solidFill>
                <a:latin typeface="Courier New" panose="02070309020205020404" pitchFamily="49" charset="0"/>
                <a:cs typeface="Courier New" panose="02070309020205020404" pitchFamily="49" charset="0"/>
              </a:rPr>
              <a:t>docker</a:t>
            </a:r>
            <a:r>
              <a:rPr lang="es-AR" sz="1400" dirty="0">
                <a:solidFill>
                  <a:schemeClr val="bg2"/>
                </a:solidFill>
                <a:latin typeface="Courier New" panose="02070309020205020404" pitchFamily="49" charset="0"/>
                <a:cs typeface="Courier New" panose="02070309020205020404" pitchFamily="49" charset="0"/>
              </a:rPr>
              <a:t> run -</a:t>
            </a:r>
            <a:r>
              <a:rPr lang="es-AR" sz="1400" dirty="0" err="1">
                <a:solidFill>
                  <a:schemeClr val="bg2"/>
                </a:solidFill>
                <a:latin typeface="Courier New" panose="02070309020205020404" pitchFamily="49" charset="0"/>
                <a:cs typeface="Courier New" panose="02070309020205020404" pitchFamily="49" charset="0"/>
              </a:rPr>
              <a:t>it</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rm</a:t>
            </a:r>
            <a:r>
              <a:rPr lang="es-AR" sz="1400" dirty="0">
                <a:solidFill>
                  <a:schemeClr val="bg2"/>
                </a:solidFill>
                <a:latin typeface="Courier New" panose="02070309020205020404" pitchFamily="49" charset="0"/>
                <a:cs typeface="Courier New" panose="02070309020205020404" pitchFamily="49" charset="0"/>
              </a:rPr>
              <a:t> -p 80:80 -v /</a:t>
            </a:r>
            <a:r>
              <a:rPr lang="es-AR" sz="1400" dirty="0" err="1">
                <a:solidFill>
                  <a:schemeClr val="bg2"/>
                </a:solidFill>
                <a:latin typeface="Courier New" panose="02070309020205020404" pitchFamily="49" charset="0"/>
                <a:cs typeface="Courier New" panose="02070309020205020404" pitchFamily="49" charset="0"/>
              </a:rPr>
              <a:t>Users</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miuser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var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mywebapi</a:t>
            </a:r>
            <a:endParaRPr lang="es-AR" sz="14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Dentro del contenedor correr</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touch</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hola.txt</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Verificar que el Archivo se ha creado en el directorio del </a:t>
            </a:r>
            <a:r>
              <a:rPr lang="es-AR" sz="1600" dirty="0" err="1">
                <a:solidFill>
                  <a:schemeClr val="bg2"/>
                </a:solidFill>
                <a:latin typeface="Raleway" pitchFamily="2" charset="77"/>
              </a:rPr>
              <a:t>guest</a:t>
            </a:r>
            <a:r>
              <a:rPr lang="es-AR" sz="1600" dirty="0">
                <a:solidFill>
                  <a:schemeClr val="bg2"/>
                </a:solidFill>
                <a:latin typeface="Raleway" pitchFamily="2" charset="77"/>
              </a:rPr>
              <a:t> y del host</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31979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Utilizando una Base de Datos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050" dirty="0">
                <a:solidFill>
                  <a:schemeClr val="bg2"/>
                </a:solidFill>
                <a:latin typeface="Raleway" pitchFamily="2" charset="77"/>
              </a:rPr>
              <a:t>Levantar una base de datos PostgreSQL</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mkdir</a:t>
            </a:r>
            <a:r>
              <a:rPr lang="es-AR" sz="1050" dirty="0">
                <a:solidFill>
                  <a:schemeClr val="bg2"/>
                </a:solidFill>
                <a:latin typeface="Courier New" panose="02070309020205020404" pitchFamily="49" charset="0"/>
                <a:cs typeface="Courier New" panose="02070309020205020404" pitchFamily="49" charset="0"/>
              </a:rPr>
              <a:t> $HOME/.</a:t>
            </a:r>
            <a:r>
              <a:rPr lang="es-AR" sz="1050" dirty="0" err="1">
                <a:solidFill>
                  <a:schemeClr val="bg2"/>
                </a:solidFill>
                <a:latin typeface="Courier New" panose="02070309020205020404" pitchFamily="49" charset="0"/>
                <a:cs typeface="Courier New" panose="02070309020205020404" pitchFamily="49" charset="0"/>
              </a:rPr>
              <a:t>postgres</a:t>
            </a:r>
            <a:endParaRPr lang="es-AR" sz="1117" dirty="0">
              <a:solidFill>
                <a:schemeClr val="bg2"/>
              </a:solidFill>
              <a:latin typeface="Raleway" pitchFamily="2" charset="77"/>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run --</a:t>
            </a:r>
            <a:r>
              <a:rPr lang="es-AR" sz="1050" dirty="0" err="1">
                <a:solidFill>
                  <a:schemeClr val="bg2"/>
                </a:solidFill>
                <a:latin typeface="Courier New" panose="02070309020205020404" pitchFamily="49" charset="0"/>
                <a:cs typeface="Courier New" panose="02070309020205020404" pitchFamily="49" charset="0"/>
              </a:rPr>
              <a:t>name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-e POSTGRES_PASSWORD=</a:t>
            </a:r>
            <a:r>
              <a:rPr lang="es-AR" sz="1050" dirty="0" err="1">
                <a:solidFill>
                  <a:schemeClr val="bg2"/>
                </a:solidFill>
                <a:latin typeface="Courier New" panose="02070309020205020404" pitchFamily="49" charset="0"/>
                <a:cs typeface="Courier New" panose="02070309020205020404" pitchFamily="49" charset="0"/>
              </a:rPr>
              <a:t>mysecretpassword</a:t>
            </a:r>
            <a:r>
              <a:rPr lang="es-AR" sz="1050" dirty="0">
                <a:solidFill>
                  <a:schemeClr val="bg2"/>
                </a:solidFill>
                <a:latin typeface="Courier New" panose="02070309020205020404" pitchFamily="49" charset="0"/>
                <a:cs typeface="Courier New" panose="02070309020205020404" pitchFamily="49" charset="0"/>
              </a:rPr>
              <a:t> -v $HOME/.</a:t>
            </a:r>
            <a:r>
              <a:rPr lang="es-AR" sz="1050" dirty="0" err="1">
                <a:solidFill>
                  <a:schemeClr val="bg2"/>
                </a:solidFill>
                <a:latin typeface="Courier New" panose="02070309020205020404" pitchFamily="49" charset="0"/>
                <a:cs typeface="Courier New" panose="02070309020205020404" pitchFamily="49" charset="0"/>
              </a:rPr>
              <a:t>postgres</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var</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lib</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postgresql</a:t>
            </a:r>
            <a:r>
              <a:rPr lang="es-AR" sz="1050" dirty="0">
                <a:solidFill>
                  <a:schemeClr val="bg2"/>
                </a:solidFill>
                <a:latin typeface="Courier New" panose="02070309020205020404" pitchFamily="49" charset="0"/>
                <a:cs typeface="Courier New" panose="02070309020205020404" pitchFamily="49" charset="0"/>
              </a:rPr>
              <a:t>/data -p 5432:5432 -d postgres:9.4</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Ejecutar sentencias utilizando esta instancia</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exec</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bin</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bash</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psql</a:t>
            </a:r>
            <a:r>
              <a:rPr lang="es-AR" sz="1050" dirty="0">
                <a:solidFill>
                  <a:schemeClr val="bg2"/>
                </a:solidFill>
                <a:latin typeface="Courier New" panose="02070309020205020404" pitchFamily="49" charset="0"/>
                <a:cs typeface="Courier New" panose="02070309020205020404" pitchFamily="49" charset="0"/>
              </a:rPr>
              <a:t> -h localhost -U </a:t>
            </a:r>
            <a:r>
              <a:rPr lang="es-AR" sz="1050" dirty="0" err="1">
                <a:solidFill>
                  <a:schemeClr val="bg2"/>
                </a:solidFill>
                <a:latin typeface="Courier New" panose="02070309020205020404" pitchFamily="49" charset="0"/>
                <a:cs typeface="Courier New" panose="02070309020205020404" pitchFamily="49" charset="0"/>
              </a:rPr>
              <a:t>postgres</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\l</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database</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connect</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table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varchar</a:t>
            </a:r>
            <a:r>
              <a:rPr lang="es-AR" sz="1050" dirty="0">
                <a:solidFill>
                  <a:schemeClr val="bg2"/>
                </a:solidFill>
                <a:latin typeface="Courier New" panose="02070309020205020404" pitchFamily="49" charset="0"/>
                <a:cs typeface="Courier New" panose="02070309020205020404" pitchFamily="49" charset="0"/>
              </a:rPr>
              <a:t>(50));</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insert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into</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values</a:t>
            </a:r>
            <a:r>
              <a:rPr lang="es-AR" sz="1050" dirty="0">
                <a:solidFill>
                  <a:schemeClr val="bg2"/>
                </a:solidFill>
                <a:latin typeface="Courier New" panose="02070309020205020404" pitchFamily="49" charset="0"/>
                <a:cs typeface="Courier New" panose="02070309020205020404" pitchFamily="49" charset="0"/>
              </a:rPr>
              <a:t>('Hola mundo!');</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select</a:t>
            </a:r>
            <a:r>
              <a:rPr lang="es-AR" sz="1050" dirty="0">
                <a:solidFill>
                  <a:schemeClr val="bg2"/>
                </a:solidFill>
                <a:latin typeface="Courier New" panose="02070309020205020404" pitchFamily="49" charset="0"/>
                <a:cs typeface="Courier New" panose="02070309020205020404" pitchFamily="49" charset="0"/>
              </a:rPr>
              <a:t> * </a:t>
            </a:r>
            <a:r>
              <a:rPr lang="es-AR" sz="1050" dirty="0" err="1">
                <a:solidFill>
                  <a:schemeClr val="bg2"/>
                </a:solidFill>
                <a:latin typeface="Courier New" panose="02070309020205020404" pitchFamily="49" charset="0"/>
                <a:cs typeface="Courier New" panose="02070309020205020404" pitchFamily="49" charset="0"/>
              </a:rPr>
              <a:t>from</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\q</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exit</a:t>
            </a:r>
            <a:endParaRPr lang="es-AR" sz="105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Conectarse a la base utilizando alguna IDE (</a:t>
            </a:r>
            <a:r>
              <a:rPr lang="es-AR" sz="1050" dirty="0" err="1">
                <a:solidFill>
                  <a:schemeClr val="bg2"/>
                </a:solidFill>
                <a:latin typeface="Raleway" pitchFamily="2" charset="77"/>
              </a:rPr>
              <a:t>Dbeaver</a:t>
            </a:r>
            <a:r>
              <a:rPr lang="es-AR" sz="1050" dirty="0">
                <a:solidFill>
                  <a:schemeClr val="bg2"/>
                </a:solidFill>
                <a:latin typeface="Raleway" pitchFamily="2" charset="77"/>
              </a:rPr>
              <a:t> - https://</a:t>
            </a:r>
            <a:r>
              <a:rPr lang="es-AR" sz="1050" dirty="0" err="1">
                <a:solidFill>
                  <a:schemeClr val="bg2"/>
                </a:solidFill>
                <a:latin typeface="Raleway" pitchFamily="2" charset="77"/>
              </a:rPr>
              <a:t>dbeaver.io</a:t>
            </a:r>
            <a:r>
              <a:rPr lang="es-AR" sz="1050" dirty="0">
                <a:solidFill>
                  <a:schemeClr val="bg2"/>
                </a:solidFill>
                <a:latin typeface="Raleway" pitchFamily="2" charset="77"/>
              </a:rPr>
              <a:t>/, eclipse, IntelliJ, etc...). Interactuar con los objectos objectos creados.</a:t>
            </a:r>
          </a:p>
          <a:p>
            <a:r>
              <a:rPr lang="es-AR" sz="1050" dirty="0">
                <a:solidFill>
                  <a:schemeClr val="bg2"/>
                </a:solidFill>
                <a:latin typeface="Raleway" pitchFamily="2" charset="77"/>
              </a:rPr>
              <a:t>Explicar que se logro con el comando </a:t>
            </a:r>
            <a:r>
              <a:rPr lang="es-AR" sz="1050" dirty="0" err="1">
                <a:solidFill>
                  <a:schemeClr val="bg2"/>
                </a:solidFill>
                <a:latin typeface="Raleway" pitchFamily="2" charset="77"/>
              </a:rPr>
              <a:t>docker</a:t>
            </a:r>
            <a:r>
              <a:rPr lang="es-AR" sz="1050" dirty="0">
                <a:solidFill>
                  <a:schemeClr val="bg2"/>
                </a:solidFill>
                <a:latin typeface="Raleway" pitchFamily="2" charset="77"/>
              </a:rPr>
              <a:t> run y </a:t>
            </a:r>
            <a:r>
              <a:rPr lang="es-AR" sz="1050" dirty="0" err="1">
                <a:solidFill>
                  <a:schemeClr val="bg2"/>
                </a:solidFill>
                <a:latin typeface="Raleway" pitchFamily="2" charset="77"/>
              </a:rPr>
              <a:t>docker</a:t>
            </a:r>
            <a:r>
              <a:rPr lang="es-AR" sz="1050" dirty="0">
                <a:solidFill>
                  <a:schemeClr val="bg2"/>
                </a:solidFill>
                <a:latin typeface="Raleway" pitchFamily="2" charset="77"/>
              </a:rPr>
              <a:t> </a:t>
            </a:r>
            <a:r>
              <a:rPr lang="es-AR" sz="1050" dirty="0" err="1">
                <a:solidFill>
                  <a:schemeClr val="bg2"/>
                </a:solidFill>
                <a:latin typeface="Raleway" pitchFamily="2" charset="77"/>
              </a:rPr>
              <a:t>exec</a:t>
            </a:r>
            <a:r>
              <a:rPr lang="es-AR" sz="1050" dirty="0">
                <a:solidFill>
                  <a:schemeClr val="bg2"/>
                </a:solidFill>
                <a:latin typeface="Raleway" pitchFamily="2" charset="77"/>
              </a:rPr>
              <a:t> ejecutados en este ejercicio</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spTree>
    <p:extLst>
      <p:ext uri="{BB962C8B-B14F-4D97-AF65-F5344CB8AC3E}">
        <p14:creationId xmlns:p14="http://schemas.microsoft.com/office/powerpoint/2010/main" val="9180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Presentación del TP:</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just">
              <a:buNone/>
            </a:pPr>
            <a:r>
              <a:rPr lang="es-AR" sz="1600" b="0" i="0" dirty="0">
                <a:solidFill>
                  <a:schemeClr val="bg2"/>
                </a:solidFill>
                <a:effectLst/>
                <a:latin typeface="Raleway" pitchFamily="2" charset="77"/>
              </a:rPr>
              <a:t>Subir un archivo </a:t>
            </a:r>
            <a:r>
              <a:rPr lang="es-AR" sz="1600" b="0" i="0" dirty="0" err="1">
                <a:solidFill>
                  <a:schemeClr val="bg2"/>
                </a:solidFill>
                <a:effectLst/>
                <a:latin typeface="Raleway" pitchFamily="2" charset="77"/>
              </a:rPr>
              <a:t>md</a:t>
            </a:r>
            <a:r>
              <a:rPr lang="es-AR" sz="1600" b="0" i="0" dirty="0">
                <a:solidFill>
                  <a:schemeClr val="bg2"/>
                </a:solidFill>
                <a:effectLst/>
                <a:latin typeface="Raleway" pitchFamily="2" charset="77"/>
              </a:rPr>
              <a:t> (puede ser en una carpeta) trabajo-practico-02 con las salidas de los comandos utilizados. </a:t>
            </a:r>
          </a:p>
          <a:p>
            <a:pPr marL="114300" indent="0" algn="just">
              <a:buNone/>
            </a:pPr>
            <a:endParaRPr lang="es-AR" sz="1600" dirty="0">
              <a:solidFill>
                <a:schemeClr val="bg2"/>
              </a:solidFill>
              <a:latin typeface="Raleway" pitchFamily="2" charset="77"/>
            </a:endParaRPr>
          </a:p>
          <a:p>
            <a:pPr marL="114300" indent="0" algn="just">
              <a:buNone/>
            </a:pPr>
            <a:r>
              <a:rPr lang="es-AR" sz="1600" b="0" i="0" dirty="0">
                <a:solidFill>
                  <a:schemeClr val="bg2"/>
                </a:solidFill>
                <a:effectLst/>
                <a:latin typeface="Raleway" pitchFamily="2" charset="77"/>
              </a:rPr>
              <a:t>Si es necesario incluir también capturas de pantalla.</a:t>
            </a: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1752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67" y="0"/>
            <a:ext cx="12191999" cy="6858000"/>
          </a:xfrm>
        </p:spPr>
      </p:pic>
      <p:sp>
        <p:nvSpPr>
          <p:cNvPr id="5" name="4 CuadroTexto"/>
          <p:cNvSpPr txBox="1"/>
          <p:nvPr/>
        </p:nvSpPr>
        <p:spPr>
          <a:xfrm>
            <a:off x="4175787" y="2660915"/>
            <a:ext cx="4032448" cy="1077218"/>
          </a:xfrm>
          <a:prstGeom prst="rect">
            <a:avLst/>
          </a:prstGeom>
          <a:noFill/>
        </p:spPr>
        <p:txBody>
          <a:bodyPr wrap="square" rtlCol="0">
            <a:spAutoFit/>
          </a:bodyPr>
          <a:lstStyle/>
          <a:p>
            <a:pPr algn="ctr"/>
            <a:r>
              <a:rPr lang="es-AR" sz="3200" b="1" dirty="0">
                <a:solidFill>
                  <a:schemeClr val="bg1"/>
                </a:solidFill>
                <a:latin typeface="Raleway" pitchFamily="2" charset="77"/>
              </a:rPr>
              <a:t>TP 02: Introducción a Docker</a:t>
            </a:r>
          </a:p>
        </p:txBody>
      </p:sp>
    </p:spTree>
    <p:extLst>
      <p:ext uri="{BB962C8B-B14F-4D97-AF65-F5344CB8AC3E}">
        <p14:creationId xmlns:p14="http://schemas.microsoft.com/office/powerpoint/2010/main" val="331005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marL="114300" indent="0" algn="l">
              <a:buNone/>
            </a:pPr>
            <a:r>
              <a:rPr lang="es-AR" sz="1200" b="1" i="0" dirty="0">
                <a:solidFill>
                  <a:schemeClr val="bg2"/>
                </a:solidFill>
                <a:effectLst/>
                <a:latin typeface="Raleway" pitchFamily="2" charset="77"/>
              </a:rPr>
              <a:t>¿Que es </a:t>
            </a:r>
            <a:r>
              <a:rPr lang="es-AR" sz="1200" b="1" i="0" dirty="0" err="1">
                <a:solidFill>
                  <a:schemeClr val="bg2"/>
                </a:solidFill>
                <a:effectLst/>
                <a:latin typeface="Raleway" pitchFamily="2" charset="77"/>
              </a:rPr>
              <a:t>docker</a:t>
            </a:r>
            <a:r>
              <a:rPr lang="es-AR" sz="1200" b="1" i="0" dirty="0">
                <a:solidFill>
                  <a:schemeClr val="bg2"/>
                </a:solidFill>
                <a:effectLst/>
                <a:latin typeface="Raleway" pitchFamily="2" charset="77"/>
              </a:rPr>
              <a:t>?</a:t>
            </a:r>
          </a:p>
          <a:p>
            <a:pPr algn="l"/>
            <a:r>
              <a:rPr lang="es-AR" sz="1200" b="0" i="0" dirty="0">
                <a:solidFill>
                  <a:schemeClr val="bg2"/>
                </a:solidFill>
                <a:effectLst/>
                <a:latin typeface="Raleway" pitchFamily="2" charset="77"/>
              </a:rPr>
              <a:t>Docker es una herramienta que permite el despliegue de aplicaciones en contenedores. Además, provee una solución integrada tanto para la ejecución como para la creación de contenedores entre otras muchas funcionalidades.</a:t>
            </a:r>
            <a:endParaRPr lang="es-AR" sz="1200" b="1" i="0" dirty="0">
              <a:solidFill>
                <a:schemeClr val="bg2"/>
              </a:solidFill>
              <a:effectLst/>
              <a:latin typeface="Raleway" pitchFamily="2" charset="77"/>
            </a:endParaRPr>
          </a:p>
          <a:p>
            <a:pPr marL="114300" indent="0" algn="l">
              <a:buNone/>
            </a:pPr>
            <a:r>
              <a:rPr lang="es-AR" sz="1200" b="1" i="0" dirty="0">
                <a:solidFill>
                  <a:schemeClr val="bg2"/>
                </a:solidFill>
                <a:effectLst/>
                <a:latin typeface="Raleway" pitchFamily="2" charset="77"/>
              </a:rPr>
              <a:t>Que son los contenedores?</a:t>
            </a:r>
          </a:p>
          <a:p>
            <a:pPr algn="l"/>
            <a:r>
              <a:rPr lang="es-AR" sz="1200" b="0" i="0" dirty="0">
                <a:solidFill>
                  <a:schemeClr val="bg2"/>
                </a:solidFill>
                <a:effectLst/>
                <a:latin typeface="Raleway" pitchFamily="2" charset="77"/>
              </a:rPr>
              <a:t>Los contenedores son paquetes de software. Ellos contienen la aplicación a ejecutar junto con las librerías, archivos de configuración,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que esta aplicación pueda ser ejecutada. Estos contenedores utilizan características del sistema operativo (sistema de archivos, red,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proveer un entorno aislado de ejecución de dicha aplicación.</a:t>
            </a:r>
          </a:p>
          <a:p>
            <a:pPr algn="l"/>
            <a:r>
              <a:rPr lang="es-AR" sz="1200" b="0" i="0" dirty="0">
                <a:solidFill>
                  <a:schemeClr val="bg2"/>
                </a:solidFill>
                <a:effectLst/>
                <a:latin typeface="Raleway" pitchFamily="2" charset="77"/>
              </a:rPr>
              <a:t>Dado que ellos utilizan el </a:t>
            </a:r>
            <a:r>
              <a:rPr lang="es-AR" sz="1200" b="0" i="0" dirty="0" err="1">
                <a:solidFill>
                  <a:schemeClr val="bg2"/>
                </a:solidFill>
                <a:effectLst/>
                <a:latin typeface="Raleway" pitchFamily="2" charset="77"/>
              </a:rPr>
              <a:t>kernel</a:t>
            </a:r>
            <a:r>
              <a:rPr lang="es-AR" sz="1200" b="0" i="0" dirty="0">
                <a:solidFill>
                  <a:schemeClr val="bg2"/>
                </a:solidFill>
                <a:effectLst/>
                <a:latin typeface="Raleway" pitchFamily="2" charset="77"/>
              </a:rPr>
              <a:t> del sistema operativo en el que se ejecutan, no tienen el elevado consumo de recursos que por ejemplo tienen las máquinas virtuales, las cuales corren su propio sistema operativo.</a:t>
            </a:r>
          </a:p>
          <a:p>
            <a:pPr marL="114300" indent="0" algn="l">
              <a:buNone/>
            </a:pPr>
            <a:r>
              <a:rPr lang="es-AR" sz="1200" b="1" i="0" dirty="0">
                <a:solidFill>
                  <a:schemeClr val="bg2"/>
                </a:solidFill>
                <a:effectLst/>
                <a:latin typeface="Raleway" pitchFamily="2" charset="77"/>
              </a:rPr>
              <a:t>¿Porque usar contenedores?</a:t>
            </a:r>
          </a:p>
          <a:p>
            <a:pPr algn="l"/>
            <a:r>
              <a:rPr lang="es-AR" sz="1200" b="0" i="0" dirty="0">
                <a:solidFill>
                  <a:schemeClr val="bg2"/>
                </a:solidFill>
                <a:effectLst/>
                <a:latin typeface="Raleway" pitchFamily="2" charset="77"/>
              </a:rPr>
              <a:t>Los contenedores ofrecen un mecanismo de empaquetado lógico en el cual las aplicaciones pueden estar aisladas del entorno en el cual efectivamente se ejecutan. Este desacoplamiento permite a las aplicaciones en contenedores ser desplegadas de manera simple y consistente independientemente de si se trata de un Data Center privado, una Cloud publica, o una computadora de uso personal. Esto permite a los desarrolladores crear entornos predecibles que están aislados del resto de las aplicaciones y pueden ser ejecutados en cualquier lugar.</a:t>
            </a:r>
          </a:p>
          <a:p>
            <a:pPr algn="l"/>
            <a:r>
              <a:rPr lang="es-AR" sz="1200" b="0" i="0" dirty="0">
                <a:solidFill>
                  <a:schemeClr val="bg2"/>
                </a:solidFill>
                <a:effectLst/>
                <a:latin typeface="Raleway" pitchFamily="2" charset="77"/>
              </a:rPr>
              <a:t>Por otro lado, ofrecen un control más fino de los recursos y son más eficientes al momento de la ejecución que una máquina virtual.</a:t>
            </a:r>
          </a:p>
          <a:p>
            <a:pPr algn="l"/>
            <a:r>
              <a:rPr lang="es-AR" sz="1200" b="0" i="0" dirty="0">
                <a:solidFill>
                  <a:schemeClr val="bg2"/>
                </a:solidFill>
                <a:effectLst/>
                <a:latin typeface="Raleway" pitchFamily="2" charset="77"/>
              </a:rPr>
              <a:t>En los últimos años el uso de contenedores ha crecido exponencialmente y fue adoptado de forma masiva por prácticamente todas las compañías importantes de software.</a:t>
            </a:r>
            <a:br>
              <a:rPr lang="es-AR" sz="1200" dirty="0">
                <a:solidFill>
                  <a:schemeClr val="bg2"/>
                </a:solidFill>
                <a:latin typeface="Raleway" pitchFamily="2" charset="77"/>
              </a:rPr>
            </a:br>
            <a:endParaRPr lang="es-AR" sz="1200" dirty="0">
              <a:solidFill>
                <a:schemeClr val="bg2"/>
              </a:solidFill>
              <a:latin typeface="Raleway" pitchFamily="2" charset="77"/>
            </a:endParaRPr>
          </a:p>
        </p:txBody>
      </p:sp>
    </p:spTree>
    <p:extLst>
      <p:ext uri="{BB962C8B-B14F-4D97-AF65-F5344CB8AC3E}">
        <p14:creationId xmlns:p14="http://schemas.microsoft.com/office/powerpoint/2010/main" val="57990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7" y="1040524"/>
            <a:ext cx="5373790" cy="5538952"/>
          </a:xfrm>
        </p:spPr>
        <p:txBody>
          <a:bodyPr/>
          <a:lstStyle/>
          <a:p>
            <a:pPr marL="114300" indent="0" algn="l">
              <a:buNone/>
            </a:pPr>
            <a:r>
              <a:rPr lang="es-AR" sz="1100" b="1" i="0" dirty="0">
                <a:solidFill>
                  <a:schemeClr val="bg2"/>
                </a:solidFill>
                <a:effectLst/>
                <a:latin typeface="Raleway" pitchFamily="2" charset="77"/>
              </a:rPr>
              <a:t>Máquinas Virtuales vs Contenedores</a:t>
            </a:r>
          </a:p>
          <a:p>
            <a:pPr algn="l"/>
            <a:r>
              <a:rPr lang="es-AR" sz="1100" b="0" i="0" dirty="0">
                <a:solidFill>
                  <a:schemeClr val="bg2"/>
                </a:solidFill>
                <a:effectLst/>
                <a:latin typeface="Raleway" pitchFamily="2" charset="77"/>
              </a:rPr>
              <a:t>Los contenedores no fueron pensados como un remplazo de las máquinas virtuales. Cuando ambas tecnologías se utilizan en forma conjunta se obtienen los mejores resultados, por ejemplo, en los proveedores </a:t>
            </a:r>
            <a:r>
              <a:rPr lang="es-AR" sz="1100" b="0" i="0" dirty="0" err="1">
                <a:solidFill>
                  <a:schemeClr val="bg2"/>
                </a:solidFill>
                <a:effectLst/>
                <a:latin typeface="Raleway" pitchFamily="2" charset="77"/>
              </a:rPr>
              <a:t>cloud</a:t>
            </a:r>
            <a:r>
              <a:rPr lang="es-AR" sz="1100" b="0" i="0" dirty="0">
                <a:solidFill>
                  <a:schemeClr val="bg2"/>
                </a:solidFill>
                <a:effectLst/>
                <a:latin typeface="Raleway" pitchFamily="2" charset="77"/>
              </a:rPr>
              <a:t> como AWS, Google Cloud o Microsoft Azure.</a:t>
            </a: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marL="114300" indent="0" algn="l">
              <a:buNone/>
            </a:pPr>
            <a:r>
              <a:rPr lang="es-AR" sz="1100" b="1" dirty="0" err="1">
                <a:solidFill>
                  <a:schemeClr val="bg2"/>
                </a:solidFill>
                <a:latin typeface="Raleway" pitchFamily="2" charset="77"/>
              </a:rPr>
              <a:t>Layers</a:t>
            </a:r>
            <a:endParaRPr lang="es-AR" sz="1100" b="1" dirty="0">
              <a:solidFill>
                <a:schemeClr val="bg2"/>
              </a:solidFill>
              <a:latin typeface="Raleway" pitchFamily="2" charset="77"/>
            </a:endParaRPr>
          </a:p>
          <a:p>
            <a:pPr algn="l"/>
            <a:r>
              <a:rPr lang="es-AR" sz="1100" i="0" dirty="0">
                <a:solidFill>
                  <a:schemeClr val="bg2"/>
                </a:solidFill>
                <a:effectLst/>
                <a:latin typeface="Raleway" pitchFamily="2" charset="77"/>
              </a:rPr>
              <a:t>Las imágenes de </a:t>
            </a:r>
            <a:r>
              <a:rPr lang="es-AR" sz="1100" i="0" dirty="0" err="1">
                <a:solidFill>
                  <a:schemeClr val="bg2"/>
                </a:solidFill>
                <a:effectLst/>
                <a:latin typeface="Raleway" pitchFamily="2" charset="77"/>
              </a:rPr>
              <a:t>docker</a:t>
            </a:r>
            <a:r>
              <a:rPr lang="es-AR" sz="1100" i="0" dirty="0">
                <a:solidFill>
                  <a:schemeClr val="bg2"/>
                </a:solidFill>
                <a:effectLst/>
                <a:latin typeface="Raleway" pitchFamily="2" charset="77"/>
              </a:rPr>
              <a:t> están compuestas de varias capas (</a:t>
            </a:r>
            <a:r>
              <a:rPr lang="es-AR" sz="1100" i="0" dirty="0" err="1">
                <a:solidFill>
                  <a:schemeClr val="bg2"/>
                </a:solidFill>
                <a:effectLst/>
                <a:latin typeface="Raleway" pitchFamily="2" charset="77"/>
              </a:rPr>
              <a:t>layers</a:t>
            </a:r>
            <a:r>
              <a:rPr lang="es-AR" sz="1100" i="0" dirty="0">
                <a:solidFill>
                  <a:schemeClr val="bg2"/>
                </a:solidFill>
                <a:effectLst/>
                <a:latin typeface="Raleway" pitchFamily="2" charset="77"/>
              </a:rPr>
              <a:t>) de sistemas de archivos y agrupadas juntas. Estas son de solo lectura. Cuando se crea el contenedor, Docker monta un sistema de archivos de lectura/escritura sobre estas capas el cual es utilizado por los procesos dentro del contenedor. Cuando el contenedor es borrado, esta capa es borrada con él, por lo tanto, son necesarias otras soluciones para persistir datos en forma permanente.</a:t>
            </a:r>
            <a:br>
              <a:rPr lang="es-AR" sz="1100" dirty="0">
                <a:solidFill>
                  <a:schemeClr val="bg2"/>
                </a:solidFill>
                <a:latin typeface="Raleway" pitchFamily="2" charset="77"/>
              </a:rPr>
            </a:br>
            <a:endParaRPr lang="es-AR" sz="1100" dirty="0">
              <a:solidFill>
                <a:schemeClr val="bg2"/>
              </a:solidFill>
              <a:latin typeface="Raleway" pitchFamily="2" charset="77"/>
            </a:endParaRPr>
          </a:p>
        </p:txBody>
      </p:sp>
      <p:pic>
        <p:nvPicPr>
          <p:cNvPr id="5" name="Imagen 4">
            <a:extLst>
              <a:ext uri="{FF2B5EF4-FFF2-40B4-BE49-F238E27FC236}">
                <a16:creationId xmlns:a16="http://schemas.microsoft.com/office/drawing/2014/main" id="{BC4761F9-13FB-7794-A44F-CBC8706EE0AF}"/>
              </a:ext>
            </a:extLst>
          </p:cNvPr>
          <p:cNvPicPr>
            <a:picLocks noChangeAspect="1"/>
          </p:cNvPicPr>
          <p:nvPr/>
        </p:nvPicPr>
        <p:blipFill>
          <a:blip r:embed="rId4"/>
          <a:stretch>
            <a:fillRect/>
          </a:stretch>
        </p:blipFill>
        <p:spPr>
          <a:xfrm>
            <a:off x="9675332" y="4193502"/>
            <a:ext cx="1782789" cy="2369457"/>
          </a:xfrm>
          <a:prstGeom prst="rect">
            <a:avLst/>
          </a:prstGeom>
        </p:spPr>
      </p:pic>
      <p:pic>
        <p:nvPicPr>
          <p:cNvPr id="6" name="Imagen 5">
            <a:extLst>
              <a:ext uri="{FF2B5EF4-FFF2-40B4-BE49-F238E27FC236}">
                <a16:creationId xmlns:a16="http://schemas.microsoft.com/office/drawing/2014/main" id="{C0F6E04A-D74B-D734-CACC-3B3C22396C38}"/>
              </a:ext>
            </a:extLst>
          </p:cNvPr>
          <p:cNvPicPr>
            <a:picLocks noChangeAspect="1"/>
          </p:cNvPicPr>
          <p:nvPr/>
        </p:nvPicPr>
        <p:blipFill>
          <a:blip r:embed="rId5"/>
          <a:stretch>
            <a:fillRect/>
          </a:stretch>
        </p:blipFill>
        <p:spPr>
          <a:xfrm>
            <a:off x="4566346" y="2055813"/>
            <a:ext cx="5108986" cy="2309068"/>
          </a:xfrm>
          <a:prstGeom prst="rect">
            <a:avLst/>
          </a:prstGeom>
        </p:spPr>
      </p:pic>
    </p:spTree>
    <p:extLst>
      <p:ext uri="{BB962C8B-B14F-4D97-AF65-F5344CB8AC3E}">
        <p14:creationId xmlns:p14="http://schemas.microsoft.com/office/powerpoint/2010/main" val="409893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Image</a:t>
            </a:r>
            <a:r>
              <a:rPr lang="es-AR" sz="1600" b="0" i="0" dirty="0">
                <a:solidFill>
                  <a:schemeClr val="bg2"/>
                </a:solidFill>
                <a:effectLst/>
                <a:latin typeface="Raleway" pitchFamily="2" charset="77"/>
              </a:rPr>
              <a:t>: Una imagen contiene el sistema operativo base, la aplicación y todas sus dependencias necesarias para un despliegue rápido del contenedor.</a:t>
            </a:r>
          </a:p>
          <a:p>
            <a:pPr algn="l">
              <a:buFont typeface="Arial" panose="020B0604020202020204" pitchFamily="34" charset="0"/>
              <a:buChar char="•"/>
            </a:pPr>
            <a:r>
              <a:rPr lang="es-AR" sz="1600" b="1" i="0" dirty="0">
                <a:solidFill>
                  <a:schemeClr val="bg2"/>
                </a:solidFill>
                <a:effectLst/>
                <a:latin typeface="Raleway" pitchFamily="2" charset="77"/>
              </a:rPr>
              <a:t>Container</a:t>
            </a:r>
            <a:r>
              <a:rPr lang="es-AR" sz="1600" b="0" i="0" dirty="0">
                <a:solidFill>
                  <a:schemeClr val="bg2"/>
                </a:solidFill>
                <a:effectLst/>
                <a:latin typeface="Raleway" pitchFamily="2" charset="77"/>
              </a:rPr>
              <a:t>: Es una instancia en ejecución de una imagen.</a:t>
            </a:r>
          </a:p>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Registry</a:t>
            </a:r>
            <a:r>
              <a:rPr lang="es-AR" sz="1600" b="0" i="0" dirty="0">
                <a:solidFill>
                  <a:schemeClr val="bg2"/>
                </a:solidFill>
                <a:effectLst/>
                <a:latin typeface="Raleway" pitchFamily="2" charset="77"/>
              </a:rPr>
              <a:t>: Las imágenes de Docker son almacenadas en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y pueden ser descargadas cuando se necesitan.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pude ser público, por ejemplo, </a:t>
            </a:r>
            <a:r>
              <a:rPr lang="es-AR" sz="1600" b="0" i="0" dirty="0" err="1">
                <a:solidFill>
                  <a:schemeClr val="bg2"/>
                </a:solidFill>
                <a:effectLst/>
                <a:latin typeface="Raleway" pitchFamily="2" charset="77"/>
              </a:rPr>
              <a:t>DockerHub</a:t>
            </a:r>
            <a:r>
              <a:rPr lang="es-AR" sz="1600" b="0" i="0" dirty="0">
                <a:solidFill>
                  <a:schemeClr val="bg2"/>
                </a:solidFill>
                <a:effectLst/>
                <a:latin typeface="Raleway" pitchFamily="2" charset="77"/>
              </a:rPr>
              <a:t> o instalado en un entorno privado.</a:t>
            </a:r>
          </a:p>
          <a:p>
            <a:pPr algn="l">
              <a:buFont typeface="Arial" panose="020B0604020202020204" pitchFamily="34" charset="0"/>
              <a:buChar char="•"/>
            </a:pPr>
            <a:r>
              <a:rPr lang="es-AR" sz="1600" b="1" i="0" dirty="0">
                <a:solidFill>
                  <a:schemeClr val="bg2"/>
                </a:solidFill>
                <a:effectLst/>
                <a:latin typeface="Raleway" pitchFamily="2" charset="77"/>
              </a:rPr>
              <a:t>Docker Daemon</a:t>
            </a:r>
            <a:r>
              <a:rPr lang="es-AR" sz="1600" b="0" i="0" dirty="0">
                <a:solidFill>
                  <a:schemeClr val="bg2"/>
                </a:solidFill>
                <a:effectLst/>
                <a:latin typeface="Raleway" pitchFamily="2" charset="77"/>
              </a:rPr>
              <a:t>: el servicio en segundo plano que se ejecuta en el host que gestiona la construcción, ejecución y distribución de contenedores Docker.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es el proceso que se ejecuta en el sistema operativo con el que los clientes hablan.</a:t>
            </a:r>
          </a:p>
          <a:p>
            <a:pPr algn="l">
              <a:buFont typeface="Arial" panose="020B0604020202020204" pitchFamily="34" charset="0"/>
              <a:buChar char="•"/>
            </a:pPr>
            <a:r>
              <a:rPr lang="es-AR" sz="1600" b="1" i="0" dirty="0">
                <a:solidFill>
                  <a:schemeClr val="bg2"/>
                </a:solidFill>
                <a:effectLst/>
                <a:latin typeface="Raleway" pitchFamily="2" charset="77"/>
              </a:rPr>
              <a:t>Docker Client</a:t>
            </a:r>
            <a:r>
              <a:rPr lang="es-AR" sz="1600" b="0" i="0" dirty="0">
                <a:solidFill>
                  <a:schemeClr val="bg2"/>
                </a:solidFill>
                <a:effectLst/>
                <a:latin typeface="Raleway" pitchFamily="2" charset="77"/>
              </a:rPr>
              <a:t>: la herramienta de línea de comandos que permite al usuario interactuar con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En términos más generales, también puede haber otras formas de clientes, como </a:t>
            </a:r>
            <a:r>
              <a:rPr lang="es-AR" sz="1600" b="0" i="0" dirty="0" err="1">
                <a:solidFill>
                  <a:schemeClr val="bg2"/>
                </a:solidFill>
                <a:effectLst/>
                <a:latin typeface="Raleway" pitchFamily="2" charset="77"/>
              </a:rPr>
              <a:t>Kitematic</a:t>
            </a:r>
            <a:r>
              <a:rPr lang="es-AR" sz="1600" b="0" i="0" dirty="0">
                <a:solidFill>
                  <a:schemeClr val="bg2"/>
                </a:solidFill>
                <a:effectLst/>
                <a:latin typeface="Raleway" pitchFamily="2" charset="77"/>
              </a:rPr>
              <a:t>, que proporciona una GUI a los usuarios.</a:t>
            </a:r>
          </a:p>
          <a:p>
            <a:pPr algn="l">
              <a:buFont typeface="Arial" panose="020B0604020202020204" pitchFamily="34" charset="0"/>
              <a:buChar char="•"/>
            </a:pPr>
            <a:r>
              <a:rPr lang="es-AR" sz="1600" b="1" i="0" dirty="0" err="1">
                <a:solidFill>
                  <a:schemeClr val="bg2"/>
                </a:solidFill>
                <a:effectLst/>
                <a:latin typeface="Raleway" pitchFamily="2" charset="77"/>
              </a:rPr>
              <a:t>Dockerfile</a:t>
            </a:r>
            <a:r>
              <a:rPr lang="es-AR" sz="1600" b="0" i="0" dirty="0">
                <a:solidFill>
                  <a:schemeClr val="bg2"/>
                </a:solidFill>
                <a:effectLst/>
                <a:latin typeface="Raleway" pitchFamily="2" charset="77"/>
              </a:rPr>
              <a:t>: Son usados por los desarrolladores para automatizar la creación de imágenes de contenedores. Con un </a:t>
            </a:r>
            <a:r>
              <a:rPr lang="es-AR" sz="1600" b="0" i="0" dirty="0" err="1">
                <a:solidFill>
                  <a:schemeClr val="bg2"/>
                </a:solidFill>
                <a:effectLst/>
                <a:latin typeface="Raleway" pitchFamily="2" charset="77"/>
              </a:rPr>
              <a:t>Dockerfile</a:t>
            </a:r>
            <a:r>
              <a:rPr lang="es-AR" sz="1600" b="0" i="0" dirty="0">
                <a:solidFill>
                  <a:schemeClr val="bg2"/>
                </a:solidFill>
                <a:effectLst/>
                <a:latin typeface="Raleway" pitchFamily="2" charset="77"/>
              </a:rPr>
              <a:t>, el demonio de Docker puede automáticamente construir una imagen.</a:t>
            </a:r>
          </a:p>
          <a:p>
            <a:pPr marL="114300" indent="0">
              <a:buNone/>
            </a:pPr>
            <a:br>
              <a:rPr lang="es-AR" sz="1600" dirty="0">
                <a:solidFill>
                  <a:schemeClr val="bg2"/>
                </a:solidFill>
                <a:latin typeface="Raleway" pitchFamily="2" charset="77"/>
              </a:rPr>
            </a:b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2758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Instalación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Diferentes opciones para cada sistema operativo</a:t>
            </a:r>
          </a:p>
          <a:p>
            <a:pPr marL="114300" indent="0" algn="ctr">
              <a:buNone/>
            </a:pPr>
            <a:r>
              <a:rPr lang="es-AR" dirty="0">
                <a:solidFill>
                  <a:schemeClr val="bg2"/>
                </a:solidFill>
                <a:latin typeface="Raleway" pitchFamily="2" charset="77"/>
              </a:rPr>
              <a:t>https://</a:t>
            </a:r>
            <a:r>
              <a:rPr lang="es-AR" dirty="0" err="1">
                <a:solidFill>
                  <a:schemeClr val="bg2"/>
                </a:solidFill>
                <a:latin typeface="Raleway" pitchFamily="2" charset="77"/>
              </a:rPr>
              <a:t>docs.docker.com</a:t>
            </a:r>
            <a:r>
              <a:rPr lang="es-AR" dirty="0">
                <a:solidFill>
                  <a:schemeClr val="bg2"/>
                </a:solidFill>
                <a:latin typeface="Raleway" pitchFamily="2" charset="77"/>
              </a:rPr>
              <a:t>/</a:t>
            </a:r>
          </a:p>
          <a:p>
            <a:r>
              <a:rPr lang="es-AR" dirty="0">
                <a:solidFill>
                  <a:schemeClr val="bg2"/>
                </a:solidFill>
                <a:latin typeface="Raleway" pitchFamily="2" charset="77"/>
              </a:rPr>
              <a:t>Ejecutar el siguiente comando para comprobar versiones de cliente y demonio.</a:t>
            </a:r>
          </a:p>
          <a:p>
            <a:pPr marL="114300" indent="0">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version</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2019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Registrase en </a:t>
            </a:r>
            <a:r>
              <a:rPr lang="es-AR" dirty="0" err="1">
                <a:solidFill>
                  <a:schemeClr val="bg2"/>
                </a:solidFill>
                <a:latin typeface="Raleway" pitchFamily="2" charset="77"/>
              </a:rPr>
              <a:t>docker</a:t>
            </a:r>
            <a:r>
              <a:rPr lang="es-AR" dirty="0">
                <a:solidFill>
                  <a:schemeClr val="bg2"/>
                </a:solidFill>
                <a:latin typeface="Raleway" pitchFamily="2" charset="77"/>
              </a:rPr>
              <a:t> </a:t>
            </a:r>
            <a:r>
              <a:rPr lang="es-AR" dirty="0" err="1">
                <a:solidFill>
                  <a:schemeClr val="bg2"/>
                </a:solidFill>
                <a:latin typeface="Raleway" pitchFamily="2" charset="77"/>
              </a:rPr>
              <a:t>hub</a:t>
            </a:r>
            <a:r>
              <a:rPr lang="es-AR" dirty="0">
                <a:solidFill>
                  <a:schemeClr val="bg2"/>
                </a:solidFill>
                <a:latin typeface="Raleway" pitchFamily="2" charset="77"/>
              </a:rPr>
              <a:t>: https://</a:t>
            </a:r>
            <a:r>
              <a:rPr lang="es-AR" dirty="0" err="1">
                <a:solidFill>
                  <a:schemeClr val="bg2"/>
                </a:solidFill>
                <a:latin typeface="Raleway" pitchFamily="2" charset="77"/>
              </a:rPr>
              <a:t>hub.docker.com</a:t>
            </a:r>
            <a:r>
              <a:rPr lang="es-AR" dirty="0">
                <a:solidFill>
                  <a:schemeClr val="bg2"/>
                </a:solidFill>
                <a:latin typeface="Raleway" pitchFamily="2" charset="77"/>
              </a:rPr>
              <a:t>/</a:t>
            </a:r>
          </a:p>
          <a:p>
            <a:r>
              <a:rPr lang="es-AR" dirty="0">
                <a:solidFill>
                  <a:schemeClr val="bg2"/>
                </a:solidFill>
                <a:latin typeface="Raleway" pitchFamily="2" charset="77"/>
              </a:rPr>
              <a:t>Familiarizarse con el portal</a:t>
            </a:r>
          </a:p>
          <a:p>
            <a:r>
              <a:rPr lang="es-AR" dirty="0">
                <a:solidFill>
                  <a:schemeClr val="bg2"/>
                </a:solidFill>
                <a:latin typeface="Raleway" pitchFamily="2" charset="77"/>
              </a:rPr>
              <a:t>Obtener la imagen </a:t>
            </a:r>
            <a:r>
              <a:rPr lang="es-AR" dirty="0" err="1">
                <a:solidFill>
                  <a:schemeClr val="bg2"/>
                </a:solidFill>
                <a:latin typeface="Raleway" pitchFamily="2" charset="77"/>
              </a:rPr>
              <a:t>BusyBox</a:t>
            </a:r>
            <a:r>
              <a:rPr lang="es-AR" dirty="0">
                <a:solidFill>
                  <a:schemeClr val="bg2"/>
                </a:solidFill>
                <a:latin typeface="Raleway" pitchFamily="2" charset="77"/>
              </a:rPr>
              <a:t>: Ejecutar el siguiente comando, para bajar una imagen de </a:t>
            </a:r>
            <a:r>
              <a:rPr lang="es-AR" dirty="0" err="1">
                <a:solidFill>
                  <a:schemeClr val="bg2"/>
                </a:solidFill>
                <a:latin typeface="Raleway" pitchFamily="2" charset="77"/>
              </a:rPr>
              <a:t>DockerHub</a:t>
            </a:r>
            <a:endParaRPr lang="es-AR" dirty="0">
              <a:solidFill>
                <a:schemeClr val="bg2"/>
              </a:solidFill>
              <a:latin typeface="Raleway" pitchFamily="2" charset="77"/>
            </a:endParaRP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pull</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Verificar qué versión y tamaño tiene la imagen bajada, obtener una lista de imágenes locales:</a:t>
            </a: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images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Ejecutar un contenedor utilizando el comando run</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34759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Especificamos algún comando a correr dentro del contenedor:</a:t>
            </a: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echo “Hola Mundo”</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 los contenedores ejecutados utilizando el comando </a:t>
            </a:r>
            <a:r>
              <a:rPr lang="es-AR" dirty="0" err="1">
                <a:solidFill>
                  <a:schemeClr val="bg2"/>
                </a:solidFill>
                <a:latin typeface="Raleway" pitchFamily="2" charset="77"/>
              </a:rPr>
              <a:t>ps</a:t>
            </a:r>
            <a:endParaRPr lang="es-AR" dirty="0">
              <a:solidFill>
                <a:schemeClr val="bg2"/>
              </a:solidFill>
              <a:latin typeface="Raleway" pitchFamily="2" charset="77"/>
            </a:endParaRP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Vemos que no existe nada en ejecución, correr entonces</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r>
              <a:rPr lang="es-AR" dirty="0">
                <a:solidFill>
                  <a:schemeClr val="bg2"/>
                </a:solidFill>
                <a:latin typeface="Courier New" panose="02070309020205020404" pitchFamily="49" charset="0"/>
                <a:cs typeface="Courier New" panose="02070309020205020404" pitchFamily="49" charset="0"/>
              </a:rPr>
              <a:t> –a</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Ejecutamos en modo interactivo y asignamos un </a:t>
            </a:r>
            <a:r>
              <a:rPr lang="es-AR" dirty="0" err="1">
                <a:solidFill>
                  <a:schemeClr val="bg2"/>
                </a:solidFill>
                <a:latin typeface="Raleway" pitchFamily="2" charset="77"/>
              </a:rPr>
              <a:t>seudeterminal</a:t>
            </a:r>
            <a:r>
              <a:rPr lang="es-AR" dirty="0">
                <a:solidFill>
                  <a:schemeClr val="bg2"/>
                </a:solidFill>
                <a:latin typeface="Raleway" pitchFamily="2" charset="77"/>
              </a:rPr>
              <a:t> para interactuar con el contenedor</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it</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sh</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428598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ps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uptime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a:solidFill>
                  <a:schemeClr val="bg2"/>
                </a:solidFill>
                <a:latin typeface="Courier New" panose="02070309020205020404" pitchFamily="49" charset="0"/>
                <a:cs typeface="Courier New" panose="02070309020205020404" pitchFamily="49" charset="0"/>
              </a:rPr>
              <a:t>free</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Salimos del contenedor con </a:t>
            </a:r>
            <a:r>
              <a:rPr lang="es-AR" sz="1600" dirty="0" err="1">
                <a:solidFill>
                  <a:schemeClr val="bg2"/>
                </a:solidFill>
                <a:latin typeface="Raleway" pitchFamily="2" charset="77"/>
              </a:rPr>
              <a:t>exit</a:t>
            </a:r>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exit</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Borramos los contenedores terminados</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Para borrar todos los contenedores q no están corriendo:</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 –q –f status=</a:t>
            </a:r>
            <a:r>
              <a:rPr lang="es-AR" sz="1600" dirty="0" err="1">
                <a:solidFill>
                  <a:schemeClr val="bg2"/>
                </a:solidFill>
                <a:latin typeface="Courier New" panose="02070309020205020404" pitchFamily="49" charset="0"/>
                <a:cs typeface="Courier New" panose="02070309020205020404" pitchFamily="49" charset="0"/>
              </a:rPr>
              <a:t>exited</a:t>
            </a:r>
            <a:r>
              <a:rPr lang="es-AR" sz="1600" dirty="0">
                <a:solidFill>
                  <a:schemeClr val="bg2"/>
                </a:solidFill>
                <a:latin typeface="Courier New" panose="02070309020205020404" pitchFamily="49" charset="0"/>
                <a:cs typeface="Courier New" panose="02070309020205020404" pitchFamily="49" charset="0"/>
              </a:rPr>
              <a:t>)</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container </a:t>
            </a:r>
            <a:r>
              <a:rPr lang="es-AR" sz="1600" dirty="0" err="1">
                <a:solidFill>
                  <a:schemeClr val="bg2"/>
                </a:solidFill>
                <a:latin typeface="Courier New" panose="02070309020205020404" pitchFamily="49" charset="0"/>
                <a:cs typeface="Courier New" panose="02070309020205020404" pitchFamily="49" charset="0"/>
              </a:rPr>
              <a:t>prune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793340134"/>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1500</Words>
  <Application>Microsoft Macintosh PowerPoint</Application>
  <PresentationFormat>Panorámica</PresentationFormat>
  <Paragraphs>224</Paragraphs>
  <Slides>15</Slides>
  <Notes>14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15</vt:i4>
      </vt:variant>
    </vt:vector>
  </HeadingPairs>
  <TitlesOfParts>
    <vt:vector size="23" baseType="lpstr">
      <vt:lpstr>Arial</vt:lpstr>
      <vt:lpstr>Calibri</vt:lpstr>
      <vt:lpstr>Calibri Light</vt:lpstr>
      <vt:lpstr>Courier New</vt:lpstr>
      <vt:lpstr>Raleway</vt:lpstr>
      <vt:lpstr>Source Sans Pro</vt:lpstr>
      <vt:lpstr>Plum</vt:lpstr>
      <vt:lpstr>Tema de Office</vt:lpstr>
      <vt:lpstr>Presentación de PowerPoint</vt:lpstr>
      <vt:lpstr>Presentación de PowerPoint</vt:lpstr>
      <vt:lpstr>Conceptos Generales</vt:lpstr>
      <vt:lpstr>Conceptos Generales</vt:lpstr>
      <vt:lpstr>Conceptos Generales</vt:lpstr>
      <vt:lpstr>Instalación</vt:lpstr>
      <vt:lpstr>Primeros Pasos</vt:lpstr>
      <vt:lpstr>Primeros Pasos</vt:lpstr>
      <vt:lpstr>Primeros Pasos</vt:lpstr>
      <vt:lpstr>Construir una Imagen</vt:lpstr>
      <vt:lpstr>Puertos</vt:lpstr>
      <vt:lpstr>Modificar Dockerfile para soportar bash</vt:lpstr>
      <vt:lpstr>Volumenes</vt:lpstr>
      <vt:lpstr>Utilizando una Base de Datos</vt:lpstr>
      <vt:lpstr>Presentación del 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Schwindt</dc:creator>
  <cp:lastModifiedBy>Ariel Schwindt</cp:lastModifiedBy>
  <cp:revision>11</cp:revision>
  <dcterms:created xsi:type="dcterms:W3CDTF">2023-07-26T11:00:04Z</dcterms:created>
  <dcterms:modified xsi:type="dcterms:W3CDTF">2024-08-07T12:36:17Z</dcterms:modified>
</cp:coreProperties>
</file>