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4"/>
  </p:sldMasterIdLst>
  <p:notesMasterIdLst>
    <p:notesMasterId r:id="rId27"/>
  </p:notesMasterIdLst>
  <p:handoutMasterIdLst>
    <p:handoutMasterId r:id="rId28"/>
  </p:handoutMasterIdLst>
  <p:sldIdLst>
    <p:sldId id="271" r:id="rId5"/>
    <p:sldId id="3743" r:id="rId6"/>
    <p:sldId id="3810" r:id="rId7"/>
    <p:sldId id="3811" r:id="rId8"/>
    <p:sldId id="3833" r:id="rId9"/>
    <p:sldId id="3826" r:id="rId10"/>
    <p:sldId id="3825" r:id="rId11"/>
    <p:sldId id="3827" r:id="rId12"/>
    <p:sldId id="3828" r:id="rId13"/>
    <p:sldId id="3829" r:id="rId14"/>
    <p:sldId id="3830" r:id="rId15"/>
    <p:sldId id="3831" r:id="rId16"/>
    <p:sldId id="3816" r:id="rId17"/>
    <p:sldId id="3832" r:id="rId18"/>
    <p:sldId id="3817" r:id="rId19"/>
    <p:sldId id="3834" r:id="rId20"/>
    <p:sldId id="3835" r:id="rId21"/>
    <p:sldId id="3836" r:id="rId22"/>
    <p:sldId id="3837" r:id="rId23"/>
    <p:sldId id="3838" r:id="rId24"/>
    <p:sldId id="3839" r:id="rId25"/>
    <p:sldId id="3840" r:id="rId26"/>
  </p:sldIdLst>
  <p:sldSz cx="12436475" cy="6994525"/>
  <p:notesSz cx="6858000" cy="9144000"/>
  <p:custDataLst>
    <p:tags r:id="rId29"/>
  </p:custDataLst>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WalkIn" id="{0F194CA5-335B-4DD0-9814-D3878D9551B5}">
          <p14:sldIdLst>
            <p14:sldId id="271"/>
            <p14:sldId id="3743"/>
          </p14:sldIdLst>
        </p14:section>
        <p14:section name="Intro" id="{2CC52222-EEFB-42B6-90E5-8E2490915D26}">
          <p14:sldIdLst>
            <p14:sldId id="3810"/>
            <p14:sldId id="3811"/>
            <p14:sldId id="3833"/>
            <p14:sldId id="3826"/>
            <p14:sldId id="3825"/>
            <p14:sldId id="3827"/>
            <p14:sldId id="3828"/>
            <p14:sldId id="3829"/>
            <p14:sldId id="3830"/>
            <p14:sldId id="3831"/>
            <p14:sldId id="3816"/>
            <p14:sldId id="3832"/>
            <p14:sldId id="3817"/>
            <p14:sldId id="3834"/>
            <p14:sldId id="3835"/>
            <p14:sldId id="3836"/>
            <p14:sldId id="3837"/>
            <p14:sldId id="3838"/>
            <p14:sldId id="3839"/>
            <p14:sldId id="3840"/>
          </p14:sldIdLst>
        </p14:section>
        <p14:section name="Resources" id="{70880312-720E-4407-89FB-6858A2EF484D}">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yne Meyer" initials="WM" lastIdx="4" clrIdx="0"/>
  <p:cmAuthor id="2" name="Nicolette Sharp (Prime 8)" initials="NS(8" lastIdx="4" clrIdx="1"/>
  <p:cmAuthor id="3" name="Sam Guckenheimer" initials="SG" lastIdx="2" clrIdx="2">
    <p:extLst>
      <p:ext uri="{19B8F6BF-5375-455C-9EA6-DF929625EA0E}">
        <p15:presenceInfo xmlns:p15="http://schemas.microsoft.com/office/powerpoint/2012/main" userId="S::samgu@microsoft.com::15ff1f82-b3d1-450b-8bfc-848e5572c8a8" providerId="AD"/>
      </p:ext>
    </p:extLst>
  </p:cmAuthor>
  <p:cmAuthor id="4" name="JUAN MANUEL RAFAEL FABIAN" initials="JMRF" lastIdx="1" clrIdx="3">
    <p:extLst>
      <p:ext uri="{19B8F6BF-5375-455C-9EA6-DF929625EA0E}">
        <p15:presenceInfo xmlns:p15="http://schemas.microsoft.com/office/powerpoint/2012/main" userId="dcb976eb587543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78D7"/>
    <a:srgbClr val="2560E0"/>
    <a:srgbClr val="CB2E6D"/>
    <a:srgbClr val="854CC7"/>
    <a:srgbClr val="D83B01"/>
    <a:srgbClr val="00B294"/>
    <a:srgbClr val="505050"/>
    <a:srgbClr val="797979"/>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F8D3D-2A27-CA42-AEB3-24D8745736AA}" v="67" dt="2024-08-25T23:51:35.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p:restoredTop sz="83810" autoAdjust="0"/>
  </p:normalViewPr>
  <p:slideViewPr>
    <p:cSldViewPr snapToGrid="0">
      <p:cViewPr varScale="1">
        <p:scale>
          <a:sx n="99" d="100"/>
          <a:sy n="99" d="100"/>
        </p:scale>
        <p:origin x="192" y="2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4DFFC-B4E7-AD45-ACE5-CDFAB404B058}"/>
              </a:ext>
            </a:extLst>
          </p:cNvPr>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1C4A65-5704-E546-A247-3E2210C03FB5}"/>
              </a:ext>
            </a:extLst>
          </p:cNvPr>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2B750920-92A4-224B-9AE0-2C8C93DBE13A}" type="datetimeFigureOut">
              <a:rPr lang="en-US" smtClean="0"/>
              <a:t>9/9/24</a:t>
            </a:fld>
            <a:endParaRPr lang="en-US"/>
          </a:p>
        </p:txBody>
      </p:sp>
      <p:sp>
        <p:nvSpPr>
          <p:cNvPr id="4" name="Footer Placeholder 3">
            <a:extLst>
              <a:ext uri="{FF2B5EF4-FFF2-40B4-BE49-F238E27FC236}">
                <a16:creationId xmlns:a16="http://schemas.microsoft.com/office/drawing/2014/main" id="{BA6685E3-1FEC-754E-BA37-188D6CA3EA4B}"/>
              </a:ext>
            </a:extLst>
          </p:cNvPr>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6ADD2A-87F8-4D4B-B9A4-FF4862683136}"/>
              </a:ext>
            </a:extLst>
          </p:cNvPr>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D6DF1726-3F9B-AA43-AF69-3C84FCFF3412}" type="slidenum">
              <a:rPr lang="en-US" smtClean="0"/>
              <a:t>‹Nº›</a:t>
            </a:fld>
            <a:endParaRPr lang="en-US"/>
          </a:p>
        </p:txBody>
      </p:sp>
    </p:spTree>
    <p:extLst>
      <p:ext uri="{BB962C8B-B14F-4D97-AF65-F5344CB8AC3E}">
        <p14:creationId xmlns:p14="http://schemas.microsoft.com/office/powerpoint/2010/main" val="381722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68BF023B-10D3-4BAF-A407-4B4ABDDCF7DA}" type="datetimeFigureOut">
              <a:rPr lang="en-US" smtClean="0"/>
              <a:t>9/9/24</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3D7B9D4F-5F19-438C-92E8-037C6AE8F87D}" type="slidenum">
              <a:rPr lang="en-US" smtClean="0"/>
              <a:t>‹Nº›</a:t>
            </a:fld>
            <a:endParaRPr lang="en-US"/>
          </a:p>
        </p:txBody>
      </p:sp>
    </p:spTree>
    <p:extLst>
      <p:ext uri="{BB962C8B-B14F-4D97-AF65-F5344CB8AC3E}">
        <p14:creationId xmlns:p14="http://schemas.microsoft.com/office/powerpoint/2010/main" val="50684316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283915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4CE91-5354-4081-01F3-F62498B2E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597884-DDEF-B63C-7E8F-B549200B7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667C0-45C9-1B41-BC1C-B1046A94DF5B}"/>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se </a:t>
            </a:r>
            <a:r>
              <a:rPr lang="en-US" dirty="0" err="1"/>
              <a:t>centran</a:t>
            </a:r>
            <a:r>
              <a:rPr lang="en-US" dirty="0"/>
              <a:t> </a:t>
            </a:r>
            <a:r>
              <a:rPr lang="en-US" dirty="0" err="1"/>
              <a:t>en</a:t>
            </a:r>
            <a:r>
              <a:rPr lang="en-US" dirty="0"/>
              <a:t> </a:t>
            </a:r>
            <a:r>
              <a:rPr lang="en-US" dirty="0" err="1"/>
              <a:t>evaluar</a:t>
            </a:r>
            <a:r>
              <a:rPr lang="en-US" dirty="0"/>
              <a:t> </a:t>
            </a:r>
            <a:r>
              <a:rPr lang="en-US" dirty="0" err="1"/>
              <a:t>funciones</a:t>
            </a:r>
            <a:r>
              <a:rPr lang="en-US" dirty="0"/>
              <a:t>, </a:t>
            </a:r>
            <a:r>
              <a:rPr lang="en-US" dirty="0" err="1"/>
              <a:t>métodos</a:t>
            </a:r>
            <a:r>
              <a:rPr lang="en-US" dirty="0"/>
              <a:t> o </a:t>
            </a:r>
            <a:r>
              <a:rPr lang="en-US" dirty="0" err="1"/>
              <a:t>clases</a:t>
            </a:r>
            <a:r>
              <a:rPr lang="en-US" dirty="0"/>
              <a:t> </a:t>
            </a:r>
            <a:r>
              <a:rPr lang="en-US" dirty="0" err="1"/>
              <a:t>individuales</a:t>
            </a:r>
            <a:r>
              <a:rPr lang="en-US" dirty="0"/>
              <a:t> para </a:t>
            </a:r>
            <a:r>
              <a:rPr lang="en-US" dirty="0" err="1"/>
              <a:t>verificar</a:t>
            </a:r>
            <a:r>
              <a:rPr lang="en-US" dirty="0"/>
              <a:t> </a:t>
            </a:r>
            <a:r>
              <a:rPr lang="en-US" dirty="0" err="1"/>
              <a:t>si</a:t>
            </a:r>
            <a:r>
              <a:rPr lang="en-US" dirty="0"/>
              <a:t> se </a:t>
            </a:r>
            <a:r>
              <a:rPr lang="en-US" dirty="0" err="1"/>
              <a:t>comportan</a:t>
            </a:r>
            <a:r>
              <a:rPr lang="en-US" dirty="0"/>
              <a:t> </a:t>
            </a:r>
            <a:r>
              <a:rPr lang="en-US" dirty="0" err="1"/>
              <a:t>correctamente</a:t>
            </a:r>
            <a:r>
              <a:rPr lang="en-US" dirty="0"/>
              <a:t> </a:t>
            </a:r>
            <a:r>
              <a:rPr lang="en-US" dirty="0" err="1"/>
              <a:t>en</a:t>
            </a:r>
            <a:r>
              <a:rPr lang="en-US" dirty="0"/>
              <a:t> </a:t>
            </a:r>
            <a:r>
              <a:rPr lang="en-US" dirty="0" err="1"/>
              <a:t>diferentes</a:t>
            </a:r>
            <a:r>
              <a:rPr lang="en-US" dirty="0"/>
              <a:t> </a:t>
            </a:r>
            <a:r>
              <a:rPr lang="en-US" dirty="0" err="1"/>
              <a:t>situaciones</a:t>
            </a:r>
            <a:r>
              <a:rPr lang="en-US" dirty="0"/>
              <a:t>.</a:t>
            </a:r>
          </a:p>
          <a:p>
            <a:endParaRPr lang="en-US" dirty="0"/>
          </a:p>
          <a:p>
            <a:r>
              <a:rPr lang="en-US" dirty="0"/>
              <a:t>Es </a:t>
            </a:r>
            <a:r>
              <a:rPr lang="en-US" dirty="0" err="1"/>
              <a:t>esencial</a:t>
            </a:r>
            <a:r>
              <a:rPr lang="en-US" dirty="0"/>
              <a:t> </a:t>
            </a:r>
            <a:r>
              <a:rPr lang="en-US" dirty="0" err="1"/>
              <a:t>probar</a:t>
            </a:r>
            <a:r>
              <a:rPr lang="en-US" dirty="0"/>
              <a:t> </a:t>
            </a:r>
            <a:r>
              <a:rPr lang="en-US" dirty="0" err="1"/>
              <a:t>todos</a:t>
            </a:r>
            <a:r>
              <a:rPr lang="en-US" dirty="0"/>
              <a:t> </a:t>
            </a:r>
            <a:r>
              <a:rPr lang="en-US" dirty="0" err="1"/>
              <a:t>los</a:t>
            </a:r>
            <a:r>
              <a:rPr lang="en-US" dirty="0"/>
              <a:t> </a:t>
            </a:r>
            <a:r>
              <a:rPr lang="en-US" dirty="0" err="1"/>
              <a:t>caminos</a:t>
            </a:r>
            <a:r>
              <a:rPr lang="en-US" dirty="0"/>
              <a:t> de </a:t>
            </a:r>
            <a:r>
              <a:rPr lang="en-US" dirty="0" err="1"/>
              <a:t>ejecución</a:t>
            </a:r>
            <a:r>
              <a:rPr lang="en-US" dirty="0"/>
              <a:t> </a:t>
            </a:r>
            <a:r>
              <a:rPr lang="en-US" dirty="0" err="1"/>
              <a:t>posibles</a:t>
            </a:r>
            <a:r>
              <a:rPr lang="en-US" dirty="0"/>
              <a:t> </a:t>
            </a:r>
            <a:r>
              <a:rPr lang="en-US" dirty="0" err="1"/>
              <a:t>dentro</a:t>
            </a:r>
            <a:r>
              <a:rPr lang="en-US" dirty="0"/>
              <a:t> de </a:t>
            </a:r>
            <a:r>
              <a:rPr lang="en-US" dirty="0" err="1"/>
              <a:t>una</a:t>
            </a:r>
            <a:r>
              <a:rPr lang="en-US" dirty="0"/>
              <a:t> </a:t>
            </a:r>
            <a:r>
              <a:rPr lang="en-US" dirty="0" err="1"/>
              <a:t>unidad</a:t>
            </a:r>
            <a:r>
              <a:rPr lang="en-US" dirty="0"/>
              <a:t> de </a:t>
            </a:r>
            <a:r>
              <a:rPr lang="en-US" dirty="0" err="1"/>
              <a:t>código</a:t>
            </a:r>
            <a:r>
              <a:rPr lang="en-US" dirty="0"/>
              <a:t>, </a:t>
            </a:r>
            <a:r>
              <a:rPr lang="en-US" dirty="0" err="1"/>
              <a:t>incluyendo</a:t>
            </a:r>
            <a:r>
              <a:rPr lang="en-US" dirty="0"/>
              <a:t> </a:t>
            </a:r>
            <a:r>
              <a:rPr lang="en-US" dirty="0" err="1"/>
              <a:t>casos</a:t>
            </a:r>
            <a:r>
              <a:rPr lang="en-US" dirty="0"/>
              <a:t> de </a:t>
            </a:r>
            <a:r>
              <a:rPr lang="en-US" dirty="0" err="1"/>
              <a:t>éxito</a:t>
            </a:r>
            <a:r>
              <a:rPr lang="en-US" dirty="0"/>
              <a:t> y error. Los </a:t>
            </a:r>
            <a:r>
              <a:rPr lang="en-US" dirty="0" err="1"/>
              <a:t>casos</a:t>
            </a:r>
            <a:r>
              <a:rPr lang="en-US" dirty="0"/>
              <a:t> de </a:t>
            </a:r>
            <a:r>
              <a:rPr lang="en-US" dirty="0" err="1"/>
              <a:t>éxito</a:t>
            </a:r>
            <a:r>
              <a:rPr lang="en-US" dirty="0"/>
              <a:t> </a:t>
            </a:r>
            <a:r>
              <a:rPr lang="en-US" dirty="0" err="1"/>
              <a:t>permiten</a:t>
            </a:r>
            <a:r>
              <a:rPr lang="en-US" dirty="0"/>
              <a:t> </a:t>
            </a:r>
            <a:r>
              <a:rPr lang="en-US" dirty="0" err="1"/>
              <a:t>verificar</a:t>
            </a:r>
            <a:r>
              <a:rPr lang="en-US" dirty="0"/>
              <a:t> </a:t>
            </a:r>
            <a:r>
              <a:rPr lang="en-US" dirty="0" err="1"/>
              <a:t>el</a:t>
            </a:r>
            <a:r>
              <a:rPr lang="en-US" dirty="0"/>
              <a:t> </a:t>
            </a:r>
            <a:r>
              <a:rPr lang="en-US" dirty="0" err="1"/>
              <a:t>funcionamiento</a:t>
            </a:r>
            <a:r>
              <a:rPr lang="en-US" dirty="0"/>
              <a:t> </a:t>
            </a:r>
            <a:r>
              <a:rPr lang="en-US" dirty="0" err="1"/>
              <a:t>correcto</a:t>
            </a:r>
            <a:r>
              <a:rPr lang="en-US" dirty="0"/>
              <a:t> de la </a:t>
            </a:r>
            <a:r>
              <a:rPr lang="en-US" dirty="0" err="1"/>
              <a:t>lógica</a:t>
            </a:r>
            <a:r>
              <a:rPr lang="en-US" dirty="0"/>
              <a:t> y </a:t>
            </a:r>
            <a:r>
              <a:rPr lang="en-US" dirty="0" err="1"/>
              <a:t>los</a:t>
            </a:r>
            <a:r>
              <a:rPr lang="en-US" dirty="0"/>
              <a:t> </a:t>
            </a:r>
            <a:r>
              <a:rPr lang="en-US" dirty="0" err="1"/>
              <a:t>casos</a:t>
            </a:r>
            <a:r>
              <a:rPr lang="en-US" dirty="0"/>
              <a:t> de error </a:t>
            </a:r>
            <a:r>
              <a:rPr lang="en-US" dirty="0" err="1"/>
              <a:t>evalúan</a:t>
            </a:r>
            <a:r>
              <a:rPr lang="en-US" dirty="0"/>
              <a:t> </a:t>
            </a:r>
            <a:r>
              <a:rPr lang="en-US" dirty="0" err="1"/>
              <a:t>el</a:t>
            </a:r>
            <a:r>
              <a:rPr lang="en-US" dirty="0"/>
              <a:t> </a:t>
            </a:r>
            <a:r>
              <a:rPr lang="en-US" dirty="0" err="1"/>
              <a:t>manejo</a:t>
            </a:r>
            <a:r>
              <a:rPr lang="en-US" dirty="0"/>
              <a:t> de </a:t>
            </a:r>
            <a:r>
              <a:rPr lang="en-US" dirty="0" err="1"/>
              <a:t>situaciones</a:t>
            </a:r>
            <a:r>
              <a:rPr lang="en-US" dirty="0"/>
              <a:t> </a:t>
            </a:r>
            <a:r>
              <a:rPr lang="en-US" dirty="0" err="1"/>
              <a:t>excepcionales</a:t>
            </a:r>
            <a:r>
              <a:rPr lang="en-US" dirty="0"/>
              <a:t>.</a:t>
            </a:r>
          </a:p>
          <a:p>
            <a:endParaRPr lang="en-US" dirty="0"/>
          </a:p>
          <a:p>
            <a:r>
              <a:rPr lang="en-US" dirty="0" err="1"/>
              <a:t>Además</a:t>
            </a:r>
            <a:r>
              <a:rPr lang="en-US" dirty="0"/>
              <a:t>, se </a:t>
            </a:r>
            <a:r>
              <a:rPr lang="en-US" dirty="0" err="1"/>
              <a:t>deben</a:t>
            </a:r>
            <a:r>
              <a:rPr lang="en-US" dirty="0"/>
              <a:t> </a:t>
            </a:r>
            <a:r>
              <a:rPr lang="en-US" dirty="0" err="1"/>
              <a:t>verificar</a:t>
            </a:r>
            <a:r>
              <a:rPr lang="en-US" dirty="0"/>
              <a:t> las entradas y </a:t>
            </a:r>
            <a:r>
              <a:rPr lang="en-US" dirty="0" err="1"/>
              <a:t>salidas</a:t>
            </a:r>
            <a:r>
              <a:rPr lang="en-US" dirty="0"/>
              <a:t> de las </a:t>
            </a:r>
            <a:r>
              <a:rPr lang="en-US" dirty="0" err="1"/>
              <a:t>unidades</a:t>
            </a:r>
            <a:r>
              <a:rPr lang="en-US" dirty="0"/>
              <a:t> de </a:t>
            </a:r>
            <a:r>
              <a:rPr lang="en-US" dirty="0" err="1"/>
              <a:t>código</a:t>
            </a:r>
            <a:r>
              <a:rPr lang="en-US" dirty="0"/>
              <a:t> para </a:t>
            </a:r>
            <a:r>
              <a:rPr lang="en-US" dirty="0" err="1"/>
              <a:t>confirmar</a:t>
            </a:r>
            <a:r>
              <a:rPr lang="en-US" dirty="0"/>
              <a:t> que </a:t>
            </a:r>
            <a:r>
              <a:rPr lang="en-US" dirty="0" err="1"/>
              <a:t>manejan</a:t>
            </a:r>
            <a:r>
              <a:rPr lang="en-US" dirty="0"/>
              <a:t> </a:t>
            </a:r>
            <a:r>
              <a:rPr lang="en-US" dirty="0" err="1"/>
              <a:t>diferentes</a:t>
            </a:r>
            <a:r>
              <a:rPr lang="en-US" dirty="0"/>
              <a:t> </a:t>
            </a:r>
            <a:r>
              <a:rPr lang="en-US" dirty="0" err="1"/>
              <a:t>tipos</a:t>
            </a:r>
            <a:r>
              <a:rPr lang="en-US" dirty="0"/>
              <a:t> de </a:t>
            </a:r>
            <a:r>
              <a:rPr lang="en-US" dirty="0" err="1"/>
              <a:t>datos</a:t>
            </a:r>
            <a:r>
              <a:rPr lang="en-US" dirty="0"/>
              <a:t> </a:t>
            </a:r>
            <a:r>
              <a:rPr lang="en-US" dirty="0" err="1"/>
              <a:t>correctamente</a:t>
            </a:r>
            <a:r>
              <a:rPr lang="en-US" dirty="0"/>
              <a:t>, </a:t>
            </a:r>
            <a:r>
              <a:rPr lang="en-US" dirty="0" err="1"/>
              <a:t>incluyendo</a:t>
            </a:r>
            <a:r>
              <a:rPr lang="en-US" dirty="0"/>
              <a:t> </a:t>
            </a:r>
            <a:r>
              <a:rPr lang="en-US" dirty="0" err="1"/>
              <a:t>valores</a:t>
            </a:r>
            <a:r>
              <a:rPr lang="en-US" dirty="0"/>
              <a:t> </a:t>
            </a:r>
            <a:r>
              <a:rPr lang="en-US" dirty="0" err="1"/>
              <a:t>límite</a:t>
            </a:r>
            <a:r>
              <a:rPr lang="en-US" dirty="0"/>
              <a:t> o </a:t>
            </a:r>
            <a:r>
              <a:rPr lang="en-US" dirty="0" err="1"/>
              <a:t>excepcionales</a:t>
            </a:r>
            <a:r>
              <a:rPr lang="en-US" dirty="0"/>
              <a:t>, </a:t>
            </a:r>
            <a:r>
              <a:rPr lang="en-US" dirty="0" err="1"/>
              <a:t>generando</a:t>
            </a:r>
            <a:r>
              <a:rPr lang="en-US" dirty="0"/>
              <a:t> las </a:t>
            </a:r>
            <a:r>
              <a:rPr lang="en-US" dirty="0" err="1"/>
              <a:t>salidas</a:t>
            </a:r>
            <a:r>
              <a:rPr lang="en-US" dirty="0"/>
              <a:t> </a:t>
            </a:r>
            <a:r>
              <a:rPr lang="en-US" dirty="0" err="1"/>
              <a:t>esperadas</a:t>
            </a:r>
            <a:r>
              <a:rPr lang="en-US" dirty="0"/>
              <a:t>.</a:t>
            </a:r>
          </a:p>
        </p:txBody>
      </p:sp>
      <p:sp>
        <p:nvSpPr>
          <p:cNvPr id="4" name="Slide Number Placeholder 3">
            <a:extLst>
              <a:ext uri="{FF2B5EF4-FFF2-40B4-BE49-F238E27FC236}">
                <a16:creationId xmlns:a16="http://schemas.microsoft.com/office/drawing/2014/main" id="{8BB6D457-BD48-CEEC-9045-399761B44C97}"/>
              </a:ext>
            </a:extLst>
          </p:cNvPr>
          <p:cNvSpPr>
            <a:spLocks noGrp="1"/>
          </p:cNvSpPr>
          <p:nvPr>
            <p:ph type="sldNum" sz="quarter" idx="10"/>
          </p:nvPr>
        </p:nvSpPr>
        <p:spPr/>
        <p:txBody>
          <a:bodyPr/>
          <a:lstStyle/>
          <a:p>
            <a:fld id="{5F2D3714-B553-A044-BA72-366907BA36B5}" type="slidenum">
              <a:rPr lang="en-US" smtClean="0"/>
              <a:t>10</a:t>
            </a:fld>
            <a:endParaRPr lang="en-US"/>
          </a:p>
        </p:txBody>
      </p:sp>
    </p:spTree>
    <p:extLst>
      <p:ext uri="{BB962C8B-B14F-4D97-AF65-F5344CB8AC3E}">
        <p14:creationId xmlns:p14="http://schemas.microsoft.com/office/powerpoint/2010/main" val="1960751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80118-62E9-2166-93C1-27CBD66D82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9B454-1267-F5F8-466D-858E6961F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E4D826-598D-1626-E448-A92EE5F5BDDC}"/>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a:t>
            </a:r>
            <a:r>
              <a:rPr lang="en-US" dirty="0" err="1"/>
              <a:t>tienen</a:t>
            </a:r>
            <a:r>
              <a:rPr lang="en-US" dirty="0"/>
              <a:t> </a:t>
            </a:r>
            <a:r>
              <a:rPr lang="en-US" dirty="0" err="1"/>
              <a:t>limitaciones</a:t>
            </a:r>
            <a:r>
              <a:rPr lang="en-US" dirty="0"/>
              <a:t> y </a:t>
            </a:r>
            <a:r>
              <a:rPr lang="en-US" dirty="0" err="1"/>
              <a:t>áreas</a:t>
            </a:r>
            <a:r>
              <a:rPr lang="en-US" dirty="0"/>
              <a:t> </a:t>
            </a:r>
            <a:r>
              <a:rPr lang="en-US" dirty="0" err="1"/>
              <a:t>fuera</a:t>
            </a:r>
            <a:r>
              <a:rPr lang="en-US" dirty="0"/>
              <a:t> de </a:t>
            </a:r>
            <a:r>
              <a:rPr lang="en-US" dirty="0" err="1"/>
              <a:t>su</a:t>
            </a:r>
            <a:r>
              <a:rPr lang="en-US" dirty="0"/>
              <a:t> </a:t>
            </a:r>
            <a:r>
              <a:rPr lang="en-US" dirty="0" err="1"/>
              <a:t>enfoque</a:t>
            </a:r>
            <a:r>
              <a:rPr lang="en-US" dirty="0"/>
              <a:t>. No son </a:t>
            </a:r>
            <a:r>
              <a:rPr lang="en-US" dirty="0" err="1"/>
              <a:t>adecuadas</a:t>
            </a:r>
            <a:r>
              <a:rPr lang="en-US" dirty="0"/>
              <a:t> para </a:t>
            </a:r>
            <a:r>
              <a:rPr lang="en-US" dirty="0" err="1"/>
              <a:t>validar</a:t>
            </a:r>
            <a:r>
              <a:rPr lang="en-US" dirty="0"/>
              <a:t> interfaces de </a:t>
            </a:r>
            <a:r>
              <a:rPr lang="en-US" dirty="0" err="1"/>
              <a:t>usuario</a:t>
            </a:r>
            <a:r>
              <a:rPr lang="en-US" dirty="0"/>
              <a:t> </a:t>
            </a:r>
            <a:r>
              <a:rPr lang="en-US" dirty="0" err="1"/>
              <a:t>complejas</a:t>
            </a:r>
            <a:r>
              <a:rPr lang="en-US" dirty="0"/>
              <a:t> o </a:t>
            </a:r>
            <a:r>
              <a:rPr lang="en-US" dirty="0" err="1"/>
              <a:t>sistemas</a:t>
            </a:r>
            <a:r>
              <a:rPr lang="en-US" dirty="0"/>
              <a:t> </a:t>
            </a:r>
            <a:r>
              <a:rPr lang="en-US" dirty="0" err="1"/>
              <a:t>externos</a:t>
            </a:r>
            <a:r>
              <a:rPr lang="en-US" dirty="0"/>
              <a:t> </a:t>
            </a:r>
            <a:r>
              <a:rPr lang="en-US" dirty="0" err="1"/>
              <a:t>directamente</a:t>
            </a:r>
            <a:r>
              <a:rPr lang="en-US" dirty="0"/>
              <a:t>. </a:t>
            </a:r>
            <a:r>
              <a:rPr lang="en-US" dirty="0" err="1"/>
              <a:t>Tampoco</a:t>
            </a:r>
            <a:r>
              <a:rPr lang="en-US" dirty="0"/>
              <a:t> es </a:t>
            </a:r>
            <a:r>
              <a:rPr lang="en-US" dirty="0" err="1"/>
              <a:t>necesario</a:t>
            </a:r>
            <a:r>
              <a:rPr lang="en-US" dirty="0"/>
              <a:t> </a:t>
            </a:r>
            <a:r>
              <a:rPr lang="en-US" dirty="0" err="1"/>
              <a:t>probar</a:t>
            </a:r>
            <a:r>
              <a:rPr lang="en-US" dirty="0"/>
              <a:t> frameworks o </a:t>
            </a:r>
            <a:r>
              <a:rPr lang="en-US" dirty="0" err="1"/>
              <a:t>librerías</a:t>
            </a:r>
            <a:r>
              <a:rPr lang="en-US" dirty="0"/>
              <a:t> de </a:t>
            </a:r>
            <a:r>
              <a:rPr lang="en-US" dirty="0" err="1"/>
              <a:t>terceros</a:t>
            </a:r>
            <a:r>
              <a:rPr lang="en-US" dirty="0"/>
              <a:t> </a:t>
            </a:r>
            <a:r>
              <a:rPr lang="en-US" dirty="0" err="1"/>
              <a:t>probados</a:t>
            </a:r>
            <a:r>
              <a:rPr lang="en-US" dirty="0"/>
              <a:t> </a:t>
            </a:r>
            <a:r>
              <a:rPr lang="en-US" dirty="0" err="1"/>
              <a:t>por</a:t>
            </a:r>
            <a:r>
              <a:rPr lang="en-US" dirty="0"/>
              <a:t> sus </a:t>
            </a:r>
            <a:r>
              <a:rPr lang="en-US" dirty="0" err="1"/>
              <a:t>desarrolladores</a:t>
            </a:r>
            <a:r>
              <a:rPr lang="en-US" dirty="0"/>
              <a:t>. Las </a:t>
            </a:r>
            <a:r>
              <a:rPr lang="en-US" dirty="0" err="1"/>
              <a:t>pruebas</a:t>
            </a:r>
            <a:r>
              <a:rPr lang="en-US" dirty="0"/>
              <a:t> </a:t>
            </a:r>
            <a:r>
              <a:rPr lang="en-US" dirty="0" err="1"/>
              <a:t>deben</a:t>
            </a:r>
            <a:r>
              <a:rPr lang="en-US" dirty="0"/>
              <a:t> </a:t>
            </a:r>
            <a:r>
              <a:rPr lang="en-US" dirty="0" err="1"/>
              <a:t>centrarse</a:t>
            </a:r>
            <a:r>
              <a:rPr lang="en-US" dirty="0"/>
              <a:t> </a:t>
            </a:r>
            <a:r>
              <a:rPr lang="en-US" dirty="0" err="1"/>
              <a:t>en</a:t>
            </a:r>
            <a:r>
              <a:rPr lang="en-US" dirty="0"/>
              <a:t> </a:t>
            </a:r>
            <a:r>
              <a:rPr lang="en-US" dirty="0" err="1"/>
              <a:t>el</a:t>
            </a:r>
            <a:r>
              <a:rPr lang="en-US" dirty="0"/>
              <a:t> </a:t>
            </a:r>
            <a:r>
              <a:rPr lang="en-US" dirty="0" err="1"/>
              <a:t>código</a:t>
            </a:r>
            <a:r>
              <a:rPr lang="en-US" dirty="0"/>
              <a:t> </a:t>
            </a:r>
            <a:r>
              <a:rPr lang="en-US" dirty="0" err="1"/>
              <a:t>propio</a:t>
            </a:r>
            <a:r>
              <a:rPr lang="en-US" dirty="0"/>
              <a:t>. Para </a:t>
            </a:r>
            <a:r>
              <a:rPr lang="en-US" dirty="0" err="1"/>
              <a:t>flujos</a:t>
            </a:r>
            <a:r>
              <a:rPr lang="en-US" dirty="0"/>
              <a:t> de </a:t>
            </a:r>
            <a:r>
              <a:rPr lang="en-US" dirty="0" err="1"/>
              <a:t>trabajo</a:t>
            </a:r>
            <a:r>
              <a:rPr lang="en-US" dirty="0"/>
              <a:t> </a:t>
            </a:r>
            <a:r>
              <a:rPr lang="en-US" dirty="0" err="1"/>
              <a:t>completos</a:t>
            </a:r>
            <a:r>
              <a:rPr lang="en-US" dirty="0"/>
              <a:t> o </a:t>
            </a:r>
            <a:r>
              <a:rPr lang="en-US" dirty="0" err="1"/>
              <a:t>rendimiento</a:t>
            </a:r>
            <a:r>
              <a:rPr lang="en-US" dirty="0"/>
              <a:t> del </a:t>
            </a:r>
            <a:r>
              <a:rPr lang="en-US" dirty="0" err="1"/>
              <a:t>sistema</a:t>
            </a:r>
            <a:r>
              <a:rPr lang="en-US" dirty="0"/>
              <a:t>, se </a:t>
            </a:r>
            <a:r>
              <a:rPr lang="en-US" dirty="0" err="1"/>
              <a:t>requieren</a:t>
            </a:r>
            <a:r>
              <a:rPr lang="en-US" dirty="0"/>
              <a:t> </a:t>
            </a:r>
            <a:r>
              <a:rPr lang="en-US" dirty="0" err="1"/>
              <a:t>otras</a:t>
            </a:r>
            <a:r>
              <a:rPr lang="en-US" dirty="0"/>
              <a:t> </a:t>
            </a:r>
            <a:r>
              <a:rPr lang="en-US" dirty="0" err="1"/>
              <a:t>pruebas</a:t>
            </a:r>
            <a:r>
              <a:rPr lang="en-US" dirty="0"/>
              <a:t> </a:t>
            </a:r>
            <a:r>
              <a:rPr lang="en-US" dirty="0" err="1"/>
              <a:t>específicas</a:t>
            </a:r>
            <a:r>
              <a:rPr lang="en-US" dirty="0"/>
              <a:t>. Es </a:t>
            </a:r>
            <a:r>
              <a:rPr lang="en-US" dirty="0" err="1"/>
              <a:t>esencial</a:t>
            </a:r>
            <a:r>
              <a:rPr lang="en-US" dirty="0"/>
              <a:t> </a:t>
            </a:r>
            <a:r>
              <a:rPr lang="en-US" dirty="0" err="1"/>
              <a:t>comprender</a:t>
            </a:r>
            <a:r>
              <a:rPr lang="en-US" dirty="0"/>
              <a:t> </a:t>
            </a:r>
            <a:r>
              <a:rPr lang="en-US" dirty="0" err="1"/>
              <a:t>qué</a:t>
            </a:r>
            <a:r>
              <a:rPr lang="en-US" dirty="0"/>
              <a:t> partes del </a:t>
            </a:r>
            <a:r>
              <a:rPr lang="en-US" dirty="0" err="1"/>
              <a:t>código</a:t>
            </a:r>
            <a:r>
              <a:rPr lang="en-US" dirty="0"/>
              <a:t> no </a:t>
            </a:r>
            <a:r>
              <a:rPr lang="en-US" dirty="0" err="1"/>
              <a:t>deben</a:t>
            </a:r>
            <a:r>
              <a:rPr lang="en-US" dirty="0"/>
              <a:t> ser </a:t>
            </a:r>
            <a:r>
              <a:rPr lang="en-US" dirty="0" err="1"/>
              <a:t>probadas</a:t>
            </a:r>
            <a:r>
              <a:rPr lang="en-US" dirty="0"/>
              <a:t> con </a:t>
            </a:r>
            <a:r>
              <a:rPr lang="en-US" dirty="0" err="1"/>
              <a:t>pruebas</a:t>
            </a:r>
            <a:r>
              <a:rPr lang="en-US" dirty="0"/>
              <a:t> </a:t>
            </a:r>
            <a:r>
              <a:rPr lang="en-US" dirty="0" err="1"/>
              <a:t>unitarias</a:t>
            </a:r>
            <a:r>
              <a:rPr lang="en-US" dirty="0"/>
              <a:t> para </a:t>
            </a:r>
            <a:r>
              <a:rPr lang="en-US" dirty="0" err="1"/>
              <a:t>garantizar</a:t>
            </a:r>
            <a:r>
              <a:rPr lang="en-US" dirty="0"/>
              <a:t> </a:t>
            </a:r>
            <a:r>
              <a:rPr lang="en-US" dirty="0" err="1"/>
              <a:t>una</a:t>
            </a:r>
            <a:r>
              <a:rPr lang="en-US" dirty="0"/>
              <a:t> </a:t>
            </a:r>
            <a:r>
              <a:rPr lang="en-US" dirty="0" err="1"/>
              <a:t>cobertura</a:t>
            </a:r>
            <a:r>
              <a:rPr lang="en-US" dirty="0"/>
              <a:t> </a:t>
            </a:r>
            <a:r>
              <a:rPr lang="en-US" dirty="0" err="1"/>
              <a:t>efectiva</a:t>
            </a:r>
            <a:r>
              <a:rPr lang="en-US" dirty="0"/>
              <a:t> del software.</a:t>
            </a:r>
          </a:p>
        </p:txBody>
      </p:sp>
      <p:sp>
        <p:nvSpPr>
          <p:cNvPr id="4" name="Slide Number Placeholder 3">
            <a:extLst>
              <a:ext uri="{FF2B5EF4-FFF2-40B4-BE49-F238E27FC236}">
                <a16:creationId xmlns:a16="http://schemas.microsoft.com/office/drawing/2014/main" id="{1EFD5D4C-7AA7-EA2F-7810-009FA0CD369A}"/>
              </a:ext>
            </a:extLst>
          </p:cNvPr>
          <p:cNvSpPr>
            <a:spLocks noGrp="1"/>
          </p:cNvSpPr>
          <p:nvPr>
            <p:ph type="sldNum" sz="quarter" idx="10"/>
          </p:nvPr>
        </p:nvSpPr>
        <p:spPr/>
        <p:txBody>
          <a:bodyPr/>
          <a:lstStyle/>
          <a:p>
            <a:fld id="{5F2D3714-B553-A044-BA72-366907BA36B5}" type="slidenum">
              <a:rPr lang="en-US" smtClean="0"/>
              <a:t>11</a:t>
            </a:fld>
            <a:endParaRPr lang="en-US"/>
          </a:p>
        </p:txBody>
      </p:sp>
    </p:spTree>
    <p:extLst>
      <p:ext uri="{BB962C8B-B14F-4D97-AF65-F5344CB8AC3E}">
        <p14:creationId xmlns:p14="http://schemas.microsoft.com/office/powerpoint/2010/main" val="3472818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B0897-9DAB-6CDF-E232-2877A20F4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603EB-ACDC-CA68-5964-15FA4273E1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F7D95-6716-4166-F876-A59322AB49D1}"/>
              </a:ext>
            </a:extLst>
          </p:cNvPr>
          <p:cNvSpPr>
            <a:spLocks noGrp="1"/>
          </p:cNvSpPr>
          <p:nvPr>
            <p:ph type="body" idx="1"/>
          </p:nvPr>
        </p:nvSpPr>
        <p:spPr/>
        <p:txBody>
          <a:bodyPr/>
          <a:lstStyle/>
          <a:p>
            <a:r>
              <a:rPr lang="en-US" dirty="0"/>
              <a:t>Los mocks son </a:t>
            </a:r>
            <a:r>
              <a:rPr lang="en-US" dirty="0" err="1"/>
              <a:t>versiones</a:t>
            </a:r>
            <a:r>
              <a:rPr lang="en-US" dirty="0"/>
              <a:t> </a:t>
            </a:r>
            <a:r>
              <a:rPr lang="en-US" dirty="0" err="1"/>
              <a:t>simuladas</a:t>
            </a:r>
            <a:r>
              <a:rPr lang="en-US" dirty="0"/>
              <a:t> de </a:t>
            </a:r>
            <a:r>
              <a:rPr lang="en-US" dirty="0" err="1"/>
              <a:t>dependencias</a:t>
            </a:r>
            <a:r>
              <a:rPr lang="en-US" dirty="0"/>
              <a:t> </a:t>
            </a:r>
            <a:r>
              <a:rPr lang="en-US" dirty="0" err="1"/>
              <a:t>externas</a:t>
            </a:r>
            <a:r>
              <a:rPr lang="en-US" dirty="0"/>
              <a:t>, </a:t>
            </a:r>
            <a:r>
              <a:rPr lang="en-US" dirty="0" err="1"/>
              <a:t>como</a:t>
            </a:r>
            <a:r>
              <a:rPr lang="en-US" dirty="0"/>
              <a:t> bases de </a:t>
            </a:r>
            <a:r>
              <a:rPr lang="en-US" dirty="0" err="1"/>
              <a:t>datos</a:t>
            </a:r>
            <a:r>
              <a:rPr lang="en-US" dirty="0"/>
              <a:t>, </a:t>
            </a:r>
            <a:r>
              <a:rPr lang="en-US" dirty="0" err="1"/>
              <a:t>servicios</a:t>
            </a:r>
            <a:r>
              <a:rPr lang="en-US" dirty="0"/>
              <a:t> web o APIs. </a:t>
            </a:r>
            <a:r>
              <a:rPr lang="en-US" dirty="0" err="1"/>
              <a:t>Permiten</a:t>
            </a:r>
            <a:r>
              <a:rPr lang="en-US" dirty="0"/>
              <a:t> que las </a:t>
            </a:r>
            <a:r>
              <a:rPr lang="en-US" dirty="0" err="1"/>
              <a:t>pruebas</a:t>
            </a:r>
            <a:r>
              <a:rPr lang="en-US" dirty="0"/>
              <a:t> </a:t>
            </a:r>
            <a:r>
              <a:rPr lang="en-US" dirty="0" err="1"/>
              <a:t>unitarias</a:t>
            </a:r>
            <a:r>
              <a:rPr lang="en-US" dirty="0"/>
              <a:t> se </a:t>
            </a:r>
            <a:r>
              <a:rPr lang="en-US" dirty="0" err="1"/>
              <a:t>enfoquen</a:t>
            </a:r>
            <a:r>
              <a:rPr lang="en-US" dirty="0"/>
              <a:t> </a:t>
            </a:r>
            <a:r>
              <a:rPr lang="en-US" dirty="0" err="1"/>
              <a:t>exclusivamente</a:t>
            </a:r>
            <a:r>
              <a:rPr lang="en-US" dirty="0"/>
              <a:t> </a:t>
            </a:r>
            <a:r>
              <a:rPr lang="en-US" dirty="0" err="1"/>
              <a:t>en</a:t>
            </a:r>
            <a:r>
              <a:rPr lang="en-US" dirty="0"/>
              <a:t> la </a:t>
            </a:r>
            <a:r>
              <a:rPr lang="en-US" dirty="0" err="1"/>
              <a:t>lógica</a:t>
            </a:r>
            <a:r>
              <a:rPr lang="en-US" dirty="0"/>
              <a:t> interna del </a:t>
            </a:r>
            <a:r>
              <a:rPr lang="en-US" dirty="0" err="1"/>
              <a:t>código</a:t>
            </a:r>
            <a:r>
              <a:rPr lang="en-US" dirty="0"/>
              <a:t>, sin </a:t>
            </a:r>
            <a:r>
              <a:rPr lang="en-US" dirty="0" err="1"/>
              <a:t>depender</a:t>
            </a:r>
            <a:r>
              <a:rPr lang="en-US" dirty="0"/>
              <a:t> del </a:t>
            </a:r>
            <a:r>
              <a:rPr lang="en-US" dirty="0" err="1"/>
              <a:t>estado</a:t>
            </a:r>
            <a:r>
              <a:rPr lang="en-US" dirty="0"/>
              <a:t> de </a:t>
            </a:r>
            <a:r>
              <a:rPr lang="en-US" dirty="0" err="1"/>
              <a:t>sistemas</a:t>
            </a:r>
            <a:r>
              <a:rPr lang="en-US" dirty="0"/>
              <a:t> </a:t>
            </a:r>
            <a:r>
              <a:rPr lang="en-US" dirty="0" err="1"/>
              <a:t>externos</a:t>
            </a:r>
            <a:r>
              <a:rPr lang="en-US" dirty="0"/>
              <a:t>. </a:t>
            </a:r>
          </a:p>
          <a:p>
            <a:endParaRPr lang="en-US" dirty="0"/>
          </a:p>
          <a:p>
            <a:r>
              <a:rPr lang="en-US" dirty="0"/>
              <a:t> </a:t>
            </a:r>
            <a:r>
              <a:rPr lang="en-US" dirty="0" err="1"/>
              <a:t>Moq</a:t>
            </a:r>
            <a:r>
              <a:rPr lang="en-US" dirty="0"/>
              <a:t> es un framework que </a:t>
            </a:r>
            <a:r>
              <a:rPr lang="en-US" dirty="0" err="1"/>
              <a:t>permite</a:t>
            </a:r>
            <a:r>
              <a:rPr lang="en-US" dirty="0"/>
              <a:t> la </a:t>
            </a:r>
            <a:r>
              <a:rPr lang="en-US" dirty="0" err="1"/>
              <a:t>simulación</a:t>
            </a:r>
            <a:r>
              <a:rPr lang="en-US" dirty="0"/>
              <a:t> de </a:t>
            </a:r>
            <a:r>
              <a:rPr lang="en-US" dirty="0" err="1"/>
              <a:t>dependencias</a:t>
            </a:r>
            <a:r>
              <a:rPr lang="en-US" dirty="0"/>
              <a:t>. Con </a:t>
            </a:r>
            <a:r>
              <a:rPr lang="en-US" dirty="0" err="1"/>
              <a:t>Moq</a:t>
            </a:r>
            <a:r>
              <a:rPr lang="en-US" dirty="0"/>
              <a:t>, se </a:t>
            </a:r>
            <a:r>
              <a:rPr lang="en-US" dirty="0" err="1"/>
              <a:t>pueden</a:t>
            </a:r>
            <a:r>
              <a:rPr lang="en-US" dirty="0"/>
              <a:t> </a:t>
            </a:r>
            <a:r>
              <a:rPr lang="en-US" dirty="0" err="1"/>
              <a:t>verificar</a:t>
            </a:r>
            <a:r>
              <a:rPr lang="en-US" dirty="0"/>
              <a:t> </a:t>
            </a:r>
            <a:r>
              <a:rPr lang="en-US" dirty="0" err="1"/>
              <a:t>interacciones</a:t>
            </a:r>
            <a:r>
              <a:rPr lang="en-US" dirty="0"/>
              <a:t> </a:t>
            </a:r>
            <a:r>
              <a:rPr lang="en-US" dirty="0" err="1"/>
              <a:t>específicas</a:t>
            </a:r>
            <a:r>
              <a:rPr lang="en-US" dirty="0"/>
              <a:t> </a:t>
            </a:r>
            <a:r>
              <a:rPr lang="en-US" dirty="0" err="1"/>
              <a:t>durante</a:t>
            </a:r>
            <a:r>
              <a:rPr lang="en-US" dirty="0"/>
              <a:t> las </a:t>
            </a:r>
            <a:r>
              <a:rPr lang="en-US" dirty="0" err="1"/>
              <a:t>pruebas</a:t>
            </a:r>
            <a:r>
              <a:rPr lang="en-US" dirty="0"/>
              <a:t> </a:t>
            </a:r>
            <a:r>
              <a:rPr lang="en-US" dirty="0" err="1"/>
              <a:t>unitarias</a:t>
            </a:r>
            <a:r>
              <a:rPr lang="en-US" dirty="0"/>
              <a:t>. Su </a:t>
            </a:r>
            <a:r>
              <a:rPr lang="en-US" dirty="0" err="1"/>
              <a:t>aplicación</a:t>
            </a:r>
            <a:r>
              <a:rPr lang="en-US" dirty="0"/>
              <a:t> principal </a:t>
            </a:r>
            <a:r>
              <a:rPr lang="en-US" dirty="0" err="1"/>
              <a:t>radica</a:t>
            </a:r>
            <a:r>
              <a:rPr lang="en-US" dirty="0"/>
              <a:t> </a:t>
            </a:r>
            <a:r>
              <a:rPr lang="en-US" dirty="0" err="1"/>
              <a:t>en</a:t>
            </a:r>
            <a:r>
              <a:rPr lang="en-US" dirty="0"/>
              <a:t> </a:t>
            </a:r>
            <a:r>
              <a:rPr lang="en-US" dirty="0" err="1"/>
              <a:t>probar</a:t>
            </a:r>
            <a:r>
              <a:rPr lang="en-US" dirty="0"/>
              <a:t> la </a:t>
            </a:r>
            <a:r>
              <a:rPr lang="en-US" dirty="0" err="1"/>
              <a:t>lógica</a:t>
            </a:r>
            <a:r>
              <a:rPr lang="en-US" dirty="0"/>
              <a:t> de </a:t>
            </a:r>
            <a:r>
              <a:rPr lang="en-US" dirty="0" err="1"/>
              <a:t>negocio</a:t>
            </a:r>
            <a:r>
              <a:rPr lang="en-US" dirty="0"/>
              <a:t> sin </a:t>
            </a:r>
            <a:r>
              <a:rPr lang="en-US" dirty="0" err="1"/>
              <a:t>necesidad</a:t>
            </a:r>
            <a:r>
              <a:rPr lang="en-US" dirty="0"/>
              <a:t> de </a:t>
            </a:r>
            <a:r>
              <a:rPr lang="en-US" dirty="0" err="1"/>
              <a:t>interactuar</a:t>
            </a:r>
            <a:r>
              <a:rPr lang="en-US" dirty="0"/>
              <a:t> con </a:t>
            </a:r>
            <a:r>
              <a:rPr lang="en-US" dirty="0" err="1"/>
              <a:t>componentes</a:t>
            </a:r>
            <a:r>
              <a:rPr lang="en-US" dirty="0"/>
              <a:t> </a:t>
            </a:r>
            <a:r>
              <a:rPr lang="en-US" dirty="0" err="1"/>
              <a:t>externos</a:t>
            </a:r>
            <a:r>
              <a:rPr lang="en-US" dirty="0"/>
              <a:t> </a:t>
            </a:r>
            <a:r>
              <a:rPr lang="en-US" dirty="0" err="1"/>
              <a:t>como</a:t>
            </a:r>
            <a:r>
              <a:rPr lang="en-US" dirty="0"/>
              <a:t> bases de </a:t>
            </a:r>
            <a:r>
              <a:rPr lang="en-US" dirty="0" err="1"/>
              <a:t>datos</a:t>
            </a:r>
            <a:r>
              <a:rPr lang="en-US" dirty="0"/>
              <a:t> o </a:t>
            </a:r>
            <a:r>
              <a:rPr lang="en-US" dirty="0" err="1"/>
              <a:t>servicios</a:t>
            </a:r>
            <a:r>
              <a:rPr lang="en-US" dirty="0"/>
              <a:t> REST. </a:t>
            </a:r>
          </a:p>
          <a:p>
            <a:endParaRPr lang="en-US" dirty="0"/>
          </a:p>
          <a:p>
            <a:r>
              <a:rPr lang="en-US" dirty="0"/>
              <a:t> </a:t>
            </a:r>
            <a:r>
              <a:rPr lang="en-US" dirty="0" err="1"/>
              <a:t>Otros</a:t>
            </a:r>
            <a:r>
              <a:rPr lang="en-US" dirty="0"/>
              <a:t> frameworks de mocks </a:t>
            </a:r>
            <a:r>
              <a:rPr lang="en-US" dirty="0" err="1"/>
              <a:t>incluyen</a:t>
            </a:r>
            <a:r>
              <a:rPr lang="en-US" dirty="0"/>
              <a:t> </a:t>
            </a:r>
            <a:r>
              <a:rPr lang="en-US" dirty="0" err="1"/>
              <a:t>NSubstitute</a:t>
            </a:r>
            <a:r>
              <a:rPr lang="en-US" dirty="0"/>
              <a:t>, </a:t>
            </a:r>
            <a:r>
              <a:rPr lang="en-US" dirty="0" err="1"/>
              <a:t>FakeItEasy</a:t>
            </a:r>
            <a:r>
              <a:rPr lang="en-US" dirty="0"/>
              <a:t> y Rhino Mocks para .NET, </a:t>
            </a:r>
            <a:r>
              <a:rPr lang="en-US" dirty="0" err="1"/>
              <a:t>cada</a:t>
            </a:r>
            <a:r>
              <a:rPr lang="en-US" dirty="0"/>
              <a:t> uno con sus </a:t>
            </a:r>
            <a:r>
              <a:rPr lang="en-US" dirty="0" err="1"/>
              <a:t>características</a:t>
            </a:r>
            <a:r>
              <a:rPr lang="en-US" dirty="0"/>
              <a:t> y </a:t>
            </a:r>
            <a:r>
              <a:rPr lang="en-US" dirty="0" err="1"/>
              <a:t>enfoques</a:t>
            </a:r>
            <a:r>
              <a:rPr lang="en-US" dirty="0"/>
              <a:t> </a:t>
            </a:r>
            <a:r>
              <a:rPr lang="en-US" dirty="0" err="1"/>
              <a:t>específicos</a:t>
            </a:r>
            <a:r>
              <a:rPr lang="en-US" dirty="0"/>
              <a:t>. En </a:t>
            </a:r>
            <a:r>
              <a:rPr lang="en-US" dirty="0" err="1"/>
              <a:t>entornos</a:t>
            </a:r>
            <a:r>
              <a:rPr lang="en-US" dirty="0"/>
              <a:t> JavaScript / Angular, Jasmine es </a:t>
            </a:r>
            <a:r>
              <a:rPr lang="en-US" dirty="0" err="1"/>
              <a:t>destacable</a:t>
            </a:r>
            <a:r>
              <a:rPr lang="en-US" dirty="0"/>
              <a:t> </a:t>
            </a:r>
            <a:r>
              <a:rPr lang="en-US" dirty="0" err="1"/>
              <a:t>por</a:t>
            </a:r>
            <a:r>
              <a:rPr lang="en-US" dirty="0"/>
              <a:t> </a:t>
            </a:r>
            <a:r>
              <a:rPr lang="en-US" dirty="0" err="1"/>
              <a:t>su</a:t>
            </a:r>
            <a:r>
              <a:rPr lang="en-US" dirty="0"/>
              <a:t> </a:t>
            </a:r>
            <a:r>
              <a:rPr lang="en-US" dirty="0" err="1"/>
              <a:t>capacidad</a:t>
            </a:r>
            <a:r>
              <a:rPr lang="en-US" dirty="0"/>
              <a:t> de </a:t>
            </a:r>
            <a:r>
              <a:rPr lang="en-US" dirty="0" err="1"/>
              <a:t>realizar</a:t>
            </a:r>
            <a:r>
              <a:rPr lang="en-US" dirty="0"/>
              <a:t> mocks </a:t>
            </a:r>
            <a:r>
              <a:rPr lang="en-US" dirty="0" err="1"/>
              <a:t>utilizando</a:t>
            </a:r>
            <a:r>
              <a:rPr lang="en-US" dirty="0"/>
              <a:t> spies, </a:t>
            </a:r>
            <a:r>
              <a:rPr lang="en-US" dirty="0" err="1"/>
              <a:t>mientras</a:t>
            </a:r>
            <a:r>
              <a:rPr lang="en-US" dirty="0"/>
              <a:t> que Jest es popular </a:t>
            </a:r>
            <a:r>
              <a:rPr lang="en-US" dirty="0" err="1"/>
              <a:t>en</a:t>
            </a:r>
            <a:r>
              <a:rPr lang="en-US" dirty="0"/>
              <a:t> JavaScript y TypeScript </a:t>
            </a:r>
            <a:r>
              <a:rPr lang="en-US" dirty="0" err="1"/>
              <a:t>por</a:t>
            </a:r>
            <a:r>
              <a:rPr lang="en-US" dirty="0"/>
              <a:t> </a:t>
            </a:r>
            <a:r>
              <a:rPr lang="en-US" dirty="0" err="1"/>
              <a:t>su</a:t>
            </a:r>
            <a:r>
              <a:rPr lang="en-US" dirty="0"/>
              <a:t> </a:t>
            </a:r>
            <a:r>
              <a:rPr lang="en-US" dirty="0" err="1"/>
              <a:t>soporte</a:t>
            </a:r>
            <a:r>
              <a:rPr lang="en-US" dirty="0"/>
              <a:t> </a:t>
            </a:r>
            <a:r>
              <a:rPr lang="en-US" dirty="0" err="1"/>
              <a:t>integrado</a:t>
            </a:r>
            <a:r>
              <a:rPr lang="en-US" dirty="0"/>
              <a:t> para mocks y </a:t>
            </a:r>
            <a:r>
              <a:rPr lang="en-US" dirty="0" err="1"/>
              <a:t>pruebas</a:t>
            </a:r>
            <a:r>
              <a:rPr lang="en-US" dirty="0"/>
              <a:t> </a:t>
            </a:r>
            <a:r>
              <a:rPr lang="en-US" dirty="0" err="1"/>
              <a:t>unitarias</a:t>
            </a:r>
            <a:r>
              <a:rPr lang="en-US" dirty="0"/>
              <a:t>.</a:t>
            </a:r>
          </a:p>
        </p:txBody>
      </p:sp>
      <p:sp>
        <p:nvSpPr>
          <p:cNvPr id="4" name="Slide Number Placeholder 3">
            <a:extLst>
              <a:ext uri="{FF2B5EF4-FFF2-40B4-BE49-F238E27FC236}">
                <a16:creationId xmlns:a16="http://schemas.microsoft.com/office/drawing/2014/main" id="{3623C070-1B3E-31F2-1586-5F6BDE3816EC}"/>
              </a:ext>
            </a:extLst>
          </p:cNvPr>
          <p:cNvSpPr>
            <a:spLocks noGrp="1"/>
          </p:cNvSpPr>
          <p:nvPr>
            <p:ph type="sldNum" sz="quarter" idx="10"/>
          </p:nvPr>
        </p:nvSpPr>
        <p:spPr/>
        <p:txBody>
          <a:bodyPr/>
          <a:lstStyle/>
          <a:p>
            <a:fld id="{5F2D3714-B553-A044-BA72-366907BA36B5}" type="slidenum">
              <a:rPr lang="en-US" smtClean="0"/>
              <a:t>12</a:t>
            </a:fld>
            <a:endParaRPr lang="en-US"/>
          </a:p>
        </p:txBody>
      </p:sp>
    </p:spTree>
    <p:extLst>
      <p:ext uri="{BB962C8B-B14F-4D97-AF65-F5344CB8AC3E}">
        <p14:creationId xmlns:p14="http://schemas.microsoft.com/office/powerpoint/2010/main" val="93746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1 Minuto</a:t>
            </a: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13</a:t>
            </a:fld>
            <a:endParaRPr lang="en-US"/>
          </a:p>
        </p:txBody>
      </p:sp>
    </p:spTree>
    <p:extLst>
      <p:ext uri="{BB962C8B-B14F-4D97-AF65-F5344CB8AC3E}">
        <p14:creationId xmlns:p14="http://schemas.microsoft.com/office/powerpoint/2010/main" val="237470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2EB2E-E704-0B5C-9F94-7315BC2D9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5480BF-57BD-6F4D-0C21-C11332B408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3AC47-43ED-6996-D3FD-487884441F2E}"/>
              </a:ext>
            </a:extLst>
          </p:cNvPr>
          <p:cNvSpPr>
            <a:spLocks noGrp="1"/>
          </p:cNvSpPr>
          <p:nvPr>
            <p:ph type="body" idx="1"/>
          </p:nvPr>
        </p:nvSpPr>
        <p:spPr/>
        <p:txBody>
          <a:bodyPr/>
          <a:lstStyle/>
          <a:p>
            <a:r>
              <a:rPr lang="en-US" dirty="0"/>
              <a:t>En </a:t>
            </a:r>
            <a:r>
              <a:rPr lang="en-US" dirty="0" err="1"/>
              <a:t>este</a:t>
            </a:r>
            <a:r>
              <a:rPr lang="en-US" dirty="0"/>
              <a:t> </a:t>
            </a:r>
            <a:r>
              <a:rPr lang="en-US" dirty="0" err="1"/>
              <a:t>trabajo</a:t>
            </a:r>
            <a:r>
              <a:rPr lang="en-US" dirty="0"/>
              <a:t> </a:t>
            </a:r>
            <a:r>
              <a:rPr lang="en-US" dirty="0" err="1"/>
              <a:t>práctico</a:t>
            </a:r>
            <a:r>
              <a:rPr lang="en-US" dirty="0"/>
              <a:t> se </a:t>
            </a:r>
            <a:r>
              <a:rPr lang="en-US" dirty="0" err="1"/>
              <a:t>aborda</a:t>
            </a:r>
            <a:r>
              <a:rPr lang="en-US" dirty="0"/>
              <a:t> la </a:t>
            </a:r>
            <a:r>
              <a:rPr lang="en-US" dirty="0" err="1"/>
              <a:t>implementación</a:t>
            </a:r>
            <a:r>
              <a:rPr lang="en-US" dirty="0"/>
              <a:t> de </a:t>
            </a:r>
            <a:r>
              <a:rPr lang="en-US" dirty="0" err="1"/>
              <a:t>pruebas</a:t>
            </a:r>
            <a:r>
              <a:rPr lang="en-US" dirty="0"/>
              <a:t> </a:t>
            </a:r>
            <a:r>
              <a:rPr lang="en-US" dirty="0" err="1"/>
              <a:t>unitarias</a:t>
            </a:r>
            <a:r>
              <a:rPr lang="en-US" dirty="0"/>
              <a:t> tanto </a:t>
            </a:r>
            <a:r>
              <a:rPr lang="en-US" dirty="0" err="1"/>
              <a:t>en</a:t>
            </a:r>
            <a:r>
              <a:rPr lang="en-US" dirty="0"/>
              <a:t> </a:t>
            </a:r>
            <a:r>
              <a:rPr lang="en-US" dirty="0" err="1"/>
              <a:t>el</a:t>
            </a:r>
            <a:r>
              <a:rPr lang="en-US" dirty="0"/>
              <a:t> Backend </a:t>
            </a:r>
            <a:r>
              <a:rPr lang="en-US" dirty="0" err="1"/>
              <a:t>como</a:t>
            </a:r>
            <a:r>
              <a:rPr lang="en-US" dirty="0"/>
              <a:t> </a:t>
            </a:r>
            <a:r>
              <a:rPr lang="en-US" dirty="0" err="1"/>
              <a:t>en</a:t>
            </a:r>
            <a:r>
              <a:rPr lang="en-US" dirty="0"/>
              <a:t> </a:t>
            </a:r>
            <a:r>
              <a:rPr lang="en-US" dirty="0" err="1"/>
              <a:t>el</a:t>
            </a:r>
            <a:r>
              <a:rPr lang="en-US" dirty="0"/>
              <a:t> Frontend de </a:t>
            </a:r>
            <a:r>
              <a:rPr lang="en-US" dirty="0" err="1"/>
              <a:t>una</a:t>
            </a:r>
            <a:r>
              <a:rPr lang="en-US" dirty="0"/>
              <a:t> </a:t>
            </a:r>
            <a:r>
              <a:rPr lang="en-US" dirty="0" err="1"/>
              <a:t>aplicación</a:t>
            </a:r>
            <a:r>
              <a:rPr lang="en-US" dirty="0"/>
              <a:t>.</a:t>
            </a:r>
          </a:p>
          <a:p>
            <a:endParaRPr lang="en-US" dirty="0"/>
          </a:p>
          <a:p>
            <a:r>
              <a:rPr lang="en-US" dirty="0"/>
              <a:t>Para </a:t>
            </a:r>
            <a:r>
              <a:rPr lang="en-US" dirty="0" err="1"/>
              <a:t>el</a:t>
            </a:r>
            <a:r>
              <a:rPr lang="en-US" dirty="0"/>
              <a:t> Backend, se </a:t>
            </a:r>
            <a:r>
              <a:rPr lang="en-US" dirty="0" err="1"/>
              <a:t>utilizan</a:t>
            </a:r>
            <a:r>
              <a:rPr lang="en-US" dirty="0"/>
              <a:t> </a:t>
            </a:r>
            <a:r>
              <a:rPr lang="en-US" dirty="0" err="1"/>
              <a:t>xUnit</a:t>
            </a:r>
            <a:r>
              <a:rPr lang="en-US" dirty="0"/>
              <a:t> y </a:t>
            </a:r>
            <a:r>
              <a:rPr lang="en-US" dirty="0" err="1"/>
              <a:t>Moq</a:t>
            </a:r>
            <a:r>
              <a:rPr lang="en-US" dirty="0"/>
              <a:t> para </a:t>
            </a:r>
            <a:r>
              <a:rPr lang="en-US" dirty="0" err="1"/>
              <a:t>crear</a:t>
            </a:r>
            <a:r>
              <a:rPr lang="en-US" dirty="0"/>
              <a:t> un </a:t>
            </a:r>
            <a:r>
              <a:rPr lang="en-US" dirty="0" err="1"/>
              <a:t>proyecto</a:t>
            </a:r>
            <a:r>
              <a:rPr lang="en-US" dirty="0"/>
              <a:t> de </a:t>
            </a:r>
            <a:r>
              <a:rPr lang="en-US" dirty="0" err="1"/>
              <a:t>pruebas</a:t>
            </a:r>
            <a:r>
              <a:rPr lang="en-US" dirty="0"/>
              <a:t>. Se </a:t>
            </a:r>
            <a:r>
              <a:rPr lang="en-US" dirty="0" err="1"/>
              <a:t>simula</a:t>
            </a:r>
            <a:r>
              <a:rPr lang="en-US" dirty="0"/>
              <a:t> la base de </a:t>
            </a:r>
            <a:r>
              <a:rPr lang="en-US" dirty="0" err="1"/>
              <a:t>datos</a:t>
            </a:r>
            <a:r>
              <a:rPr lang="en-US" dirty="0"/>
              <a:t> con Entity Framework Core </a:t>
            </a:r>
            <a:r>
              <a:rPr lang="en-US" dirty="0" err="1"/>
              <a:t>InMemory</a:t>
            </a:r>
            <a:r>
              <a:rPr lang="en-US" dirty="0"/>
              <a:t> y se </a:t>
            </a:r>
            <a:r>
              <a:rPr lang="en-US" dirty="0" err="1"/>
              <a:t>prueban</a:t>
            </a:r>
            <a:r>
              <a:rPr lang="en-US" dirty="0"/>
              <a:t> </a:t>
            </a:r>
            <a:r>
              <a:rPr lang="en-US" dirty="0" err="1"/>
              <a:t>operaciones</a:t>
            </a:r>
            <a:r>
              <a:rPr lang="en-US" dirty="0"/>
              <a:t> CRUD </a:t>
            </a:r>
            <a:r>
              <a:rPr lang="en-US" dirty="0" err="1"/>
              <a:t>en</a:t>
            </a:r>
            <a:r>
              <a:rPr lang="en-US" dirty="0"/>
              <a:t> </a:t>
            </a:r>
            <a:r>
              <a:rPr lang="en-US" dirty="0" err="1"/>
              <a:t>el</a:t>
            </a:r>
            <a:r>
              <a:rPr lang="en-US" dirty="0"/>
              <a:t> </a:t>
            </a:r>
            <a:r>
              <a:rPr lang="en-US" dirty="0" err="1"/>
              <a:t>controlador</a:t>
            </a:r>
            <a:r>
              <a:rPr lang="en-US" dirty="0"/>
              <a:t>.</a:t>
            </a:r>
          </a:p>
          <a:p>
            <a:endParaRPr lang="en-US" dirty="0"/>
          </a:p>
          <a:p>
            <a:r>
              <a:rPr lang="en-US" dirty="0"/>
              <a:t>En </a:t>
            </a:r>
            <a:r>
              <a:rPr lang="en-US" dirty="0" err="1"/>
              <a:t>el</a:t>
            </a:r>
            <a:r>
              <a:rPr lang="en-US" dirty="0"/>
              <a:t> Frontend, se </a:t>
            </a:r>
            <a:r>
              <a:rPr lang="en-US" dirty="0" err="1"/>
              <a:t>emplea</a:t>
            </a:r>
            <a:r>
              <a:rPr lang="en-US" dirty="0"/>
              <a:t> Jasmine para </a:t>
            </a:r>
            <a:r>
              <a:rPr lang="en-US" dirty="0" err="1"/>
              <a:t>verificar</a:t>
            </a:r>
            <a:r>
              <a:rPr lang="en-US" dirty="0"/>
              <a:t> la </a:t>
            </a:r>
            <a:r>
              <a:rPr lang="en-US" dirty="0" err="1"/>
              <a:t>funcionalidad</a:t>
            </a:r>
            <a:r>
              <a:rPr lang="en-US" dirty="0"/>
              <a:t> de </a:t>
            </a:r>
            <a:r>
              <a:rPr lang="en-US" dirty="0" err="1"/>
              <a:t>componentes</a:t>
            </a:r>
            <a:r>
              <a:rPr lang="en-US" dirty="0"/>
              <a:t> y </a:t>
            </a:r>
            <a:r>
              <a:rPr lang="en-US" dirty="0" err="1"/>
              <a:t>validaciones</a:t>
            </a:r>
            <a:r>
              <a:rPr lang="en-US" dirty="0"/>
              <a:t>. Se </a:t>
            </a:r>
            <a:r>
              <a:rPr lang="en-US" dirty="0" err="1"/>
              <a:t>mockean</a:t>
            </a:r>
            <a:r>
              <a:rPr lang="en-US" dirty="0"/>
              <a:t> </a:t>
            </a:r>
            <a:r>
              <a:rPr lang="en-US" dirty="0" err="1"/>
              <a:t>servicios</a:t>
            </a:r>
            <a:r>
              <a:rPr lang="en-US" dirty="0"/>
              <a:t> HTTP </a:t>
            </a:r>
            <a:r>
              <a:rPr lang="en-US" dirty="0" err="1"/>
              <a:t>usando</a:t>
            </a:r>
            <a:r>
              <a:rPr lang="en-US" dirty="0"/>
              <a:t> </a:t>
            </a:r>
            <a:r>
              <a:rPr lang="en-US" dirty="0" err="1"/>
              <a:t>HttpClientTestingModule</a:t>
            </a:r>
            <a:r>
              <a:rPr lang="en-US" dirty="0"/>
              <a:t>. Se </a:t>
            </a:r>
            <a:r>
              <a:rPr lang="en-US" dirty="0" err="1"/>
              <a:t>enfatiza</a:t>
            </a:r>
            <a:r>
              <a:rPr lang="en-US" dirty="0"/>
              <a:t> </a:t>
            </a:r>
            <a:r>
              <a:rPr lang="en-US" dirty="0" err="1"/>
              <a:t>en</a:t>
            </a:r>
            <a:r>
              <a:rPr lang="en-US" dirty="0"/>
              <a:t> </a:t>
            </a:r>
            <a:r>
              <a:rPr lang="en-US" dirty="0" err="1"/>
              <a:t>asegurar</a:t>
            </a:r>
            <a:r>
              <a:rPr lang="en-US" dirty="0"/>
              <a:t> que las </a:t>
            </a:r>
            <a:r>
              <a:rPr lang="en-US" dirty="0" err="1"/>
              <a:t>validaciones</a:t>
            </a:r>
            <a:r>
              <a:rPr lang="en-US" dirty="0"/>
              <a:t> del frontend </a:t>
            </a:r>
            <a:r>
              <a:rPr lang="en-US" dirty="0" err="1"/>
              <a:t>funcionen</a:t>
            </a:r>
            <a:r>
              <a:rPr lang="en-US" dirty="0"/>
              <a:t> antes de </a:t>
            </a:r>
            <a:r>
              <a:rPr lang="en-US" dirty="0" err="1"/>
              <a:t>interactuar</a:t>
            </a:r>
            <a:r>
              <a:rPr lang="en-US" dirty="0"/>
              <a:t> con la API.</a:t>
            </a:r>
          </a:p>
        </p:txBody>
      </p:sp>
      <p:sp>
        <p:nvSpPr>
          <p:cNvPr id="4" name="Slide Number Placeholder 3">
            <a:extLst>
              <a:ext uri="{FF2B5EF4-FFF2-40B4-BE49-F238E27FC236}">
                <a16:creationId xmlns:a16="http://schemas.microsoft.com/office/drawing/2014/main" id="{0D5115CE-4685-0691-80AC-472DAB949A5D}"/>
              </a:ext>
            </a:extLst>
          </p:cNvPr>
          <p:cNvSpPr>
            <a:spLocks noGrp="1"/>
          </p:cNvSpPr>
          <p:nvPr>
            <p:ph type="sldNum" sz="quarter" idx="10"/>
          </p:nvPr>
        </p:nvSpPr>
        <p:spPr/>
        <p:txBody>
          <a:bodyPr/>
          <a:lstStyle/>
          <a:p>
            <a:fld id="{5F2D3714-B553-A044-BA72-366907BA36B5}" type="slidenum">
              <a:rPr lang="en-US" smtClean="0"/>
              <a:t>14</a:t>
            </a:fld>
            <a:endParaRPr lang="en-US"/>
          </a:p>
        </p:txBody>
      </p:sp>
    </p:spTree>
    <p:extLst>
      <p:ext uri="{BB962C8B-B14F-4D97-AF65-F5344CB8AC3E}">
        <p14:creationId xmlns:p14="http://schemas.microsoft.com/office/powerpoint/2010/main" val="1164385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1 Minuto</a:t>
            </a: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15</a:t>
            </a:fld>
            <a:endParaRPr lang="en-US"/>
          </a:p>
        </p:txBody>
      </p:sp>
    </p:spTree>
    <p:extLst>
      <p:ext uri="{BB962C8B-B14F-4D97-AF65-F5344CB8AC3E}">
        <p14:creationId xmlns:p14="http://schemas.microsoft.com/office/powerpoint/2010/main" val="406923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B9D4F-5F19-438C-92E8-037C6AE8F87D}" type="slidenum">
              <a:rPr lang="en-US" smtClean="0"/>
              <a:t>2</a:t>
            </a:fld>
            <a:endParaRPr lang="en-US"/>
          </a:p>
        </p:txBody>
      </p:sp>
    </p:spTree>
    <p:extLst>
      <p:ext uri="{BB962C8B-B14F-4D97-AF65-F5344CB8AC3E}">
        <p14:creationId xmlns:p14="http://schemas.microsoft.com/office/powerpoint/2010/main" val="181311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0" i="0" u="none" strike="noStrike" dirty="0">
                <a:solidFill>
                  <a:srgbClr val="364766"/>
                </a:solidFill>
                <a:effectLst/>
                <a:latin typeface="Roboto" panose="02000000000000000000" pitchFamily="2" charset="0"/>
              </a:rPr>
              <a:t>En esta sesión, se abordarán los conocimientos fundamentales sobre pruebas unitarias y su impacto positivo en el ciclo de desarrollo. Además, se guiará a los participantes en el desarrollo y la ejecución de pruebas unitarias tanto en el </a:t>
            </a:r>
            <a:r>
              <a:rPr lang="es-AR" b="0" i="0" u="none" strike="noStrike" dirty="0" err="1">
                <a:solidFill>
                  <a:srgbClr val="364766"/>
                </a:solidFill>
                <a:effectLst/>
                <a:latin typeface="Roboto" panose="02000000000000000000" pitchFamily="2" charset="0"/>
              </a:rPr>
              <a:t>backend</a:t>
            </a:r>
            <a:r>
              <a:rPr lang="es-AR" b="0" i="0" u="none" strike="noStrike" dirty="0">
                <a:solidFill>
                  <a:srgbClr val="364766"/>
                </a:solidFill>
                <a:effectLst/>
                <a:latin typeface="Roboto" panose="02000000000000000000" pitchFamily="2" charset="0"/>
              </a:rPr>
              <a:t> (utilizando .NET Core) como en el </a:t>
            </a:r>
            <a:r>
              <a:rPr lang="es-AR" b="0" i="0" u="none" strike="noStrike" dirty="0" err="1">
                <a:solidFill>
                  <a:srgbClr val="364766"/>
                </a:solidFill>
                <a:effectLst/>
                <a:latin typeface="Roboto" panose="02000000000000000000" pitchFamily="2" charset="0"/>
              </a:rPr>
              <a:t>frontend</a:t>
            </a:r>
            <a:r>
              <a:rPr lang="es-AR" b="0" i="0" u="none" strike="noStrike" dirty="0">
                <a:solidFill>
                  <a:srgbClr val="364766"/>
                </a:solidFill>
                <a:effectLst/>
                <a:latin typeface="Roboto" panose="02000000000000000000" pitchFamily="2" charset="0"/>
              </a:rPr>
              <a:t> (con Angular). Se destacará la importancia crucial de la automatización en la detección temprana de errores y en la garantía de la calidad del código a lo largo de su evolución.</a:t>
            </a:r>
            <a:br>
              <a:rPr lang="es-AR" dirty="0"/>
            </a:b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3</a:t>
            </a:fld>
            <a:endParaRPr lang="en-US"/>
          </a:p>
        </p:txBody>
      </p:sp>
    </p:spTree>
    <p:extLst>
      <p:ext uri="{BB962C8B-B14F-4D97-AF65-F5344CB8AC3E}">
        <p14:creationId xmlns:p14="http://schemas.microsoft.com/office/powerpoint/2010/main" val="183874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AR" b="0" dirty="0">
                <a:solidFill>
                  <a:srgbClr val="364766"/>
                </a:solidFill>
                <a:effectLst/>
                <a:latin typeface="Roboto" panose="02000000000000000000" pitchFamily="2" charset="0"/>
              </a:rPr>
              <a:t>Las pruebas de software son fundamentales en el proceso de desarrollo para garantizar la calidad del código. Ofrecen beneficios significativos como la reducción de errores y la prevención de regresiones, lo que ahorra tiempo y mejora la calidad general del software. Estas pruebas validan tanto el estado esperado, asegurando que el código produzca resultados correctos, como el comportamiento esperado, verificando que el código siga los pasos adecuados para alcanzar un resultado. Las áreas típicas a probar incluyen la funcionalidad, el rendimiento, la seguridad y la compatibilidad del sistema. En resumen, las pruebas de software son clave para mantener la integridad y funcionalidad del sistema en diferentes contextos y escenarios.</a:t>
            </a:r>
          </a:p>
          <a:p>
            <a:br>
              <a:rPr lang="es-AR" dirty="0"/>
            </a:br>
            <a:endParaRPr lang="en-US" dirty="0"/>
          </a:p>
        </p:txBody>
      </p:sp>
      <p:sp>
        <p:nvSpPr>
          <p:cNvPr id="4" name="Slide Number Placeholder 3"/>
          <p:cNvSpPr>
            <a:spLocks noGrp="1"/>
          </p:cNvSpPr>
          <p:nvPr>
            <p:ph type="sldNum" sz="quarter" idx="10"/>
          </p:nvPr>
        </p:nvSpPr>
        <p:spPr/>
        <p:txBody>
          <a:bodyPr/>
          <a:lstStyle/>
          <a:p>
            <a:fld id="{5F2D3714-B553-A044-BA72-366907BA36B5}" type="slidenum">
              <a:rPr lang="en-US" smtClean="0"/>
              <a:t>4</a:t>
            </a:fld>
            <a:endParaRPr lang="en-US"/>
          </a:p>
        </p:txBody>
      </p:sp>
    </p:spTree>
    <p:extLst>
      <p:ext uri="{BB962C8B-B14F-4D97-AF65-F5344CB8AC3E}">
        <p14:creationId xmlns:p14="http://schemas.microsoft.com/office/powerpoint/2010/main" val="298493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6943E-0BF6-99A8-04E3-CCC2E027D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D167E5-AA07-7B21-5E87-B9B703DCA3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13B76F-D161-8306-CCE3-81164087CE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07ED79-F361-9159-9EEB-FB243BBABA19}"/>
              </a:ext>
            </a:extLst>
          </p:cNvPr>
          <p:cNvSpPr>
            <a:spLocks noGrp="1"/>
          </p:cNvSpPr>
          <p:nvPr>
            <p:ph type="sldNum" sz="quarter" idx="10"/>
          </p:nvPr>
        </p:nvSpPr>
        <p:spPr/>
        <p:txBody>
          <a:bodyPr/>
          <a:lstStyle/>
          <a:p>
            <a:fld id="{5F2D3714-B553-A044-BA72-366907BA36B5}" type="slidenum">
              <a:rPr lang="en-US" smtClean="0"/>
              <a:t>5</a:t>
            </a:fld>
            <a:endParaRPr lang="en-US"/>
          </a:p>
        </p:txBody>
      </p:sp>
    </p:spTree>
    <p:extLst>
      <p:ext uri="{BB962C8B-B14F-4D97-AF65-F5344CB8AC3E}">
        <p14:creationId xmlns:p14="http://schemas.microsoft.com/office/powerpoint/2010/main" val="376504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2D595-AE5C-5ED8-518F-4DC935FC4F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5A803A-AD34-B166-BF01-C4E953FA5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8F419-3246-5AF8-79D5-8E1308A19768}"/>
              </a:ext>
            </a:extLst>
          </p:cNvPr>
          <p:cNvSpPr>
            <a:spLocks noGrp="1"/>
          </p:cNvSpPr>
          <p:nvPr>
            <p:ph type="body" idx="1"/>
          </p:nvPr>
        </p:nvSpPr>
        <p:spPr/>
        <p:txBody>
          <a:bodyPr/>
          <a:lstStyle/>
          <a:p>
            <a:r>
              <a:rPr lang="en-US" dirty="0"/>
              <a:t>Una </a:t>
            </a:r>
            <a:r>
              <a:rPr lang="en-US" dirty="0" err="1"/>
              <a:t>prueba</a:t>
            </a:r>
            <a:r>
              <a:rPr lang="en-US" dirty="0"/>
              <a:t> </a:t>
            </a:r>
            <a:r>
              <a:rPr lang="en-US" dirty="0" err="1"/>
              <a:t>unitaria</a:t>
            </a:r>
            <a:r>
              <a:rPr lang="en-US" dirty="0"/>
              <a:t> es un </a:t>
            </a:r>
            <a:r>
              <a:rPr lang="en-US" dirty="0" err="1"/>
              <a:t>fragmento</a:t>
            </a:r>
            <a:r>
              <a:rPr lang="en-US" dirty="0"/>
              <a:t> de </a:t>
            </a:r>
            <a:r>
              <a:rPr lang="en-US" dirty="0" err="1"/>
              <a:t>código</a:t>
            </a:r>
            <a:r>
              <a:rPr lang="en-US" dirty="0"/>
              <a:t> que </a:t>
            </a:r>
            <a:r>
              <a:rPr lang="en-US" dirty="0" err="1"/>
              <a:t>valida</a:t>
            </a:r>
            <a:r>
              <a:rPr lang="en-US" dirty="0"/>
              <a:t> </a:t>
            </a:r>
            <a:r>
              <a:rPr lang="en-US" dirty="0" err="1"/>
              <a:t>pequeñas</a:t>
            </a:r>
            <a:r>
              <a:rPr lang="en-US" dirty="0"/>
              <a:t> </a:t>
            </a:r>
            <a:r>
              <a:rPr lang="en-US" dirty="0" err="1"/>
              <a:t>unidades</a:t>
            </a:r>
            <a:r>
              <a:rPr lang="en-US" dirty="0"/>
              <a:t> </a:t>
            </a:r>
            <a:r>
              <a:rPr lang="en-US" dirty="0" err="1"/>
              <a:t>individuales</a:t>
            </a:r>
            <a:r>
              <a:rPr lang="en-US" dirty="0"/>
              <a:t> del </a:t>
            </a:r>
            <a:r>
              <a:rPr lang="en-US" dirty="0" err="1"/>
              <a:t>programa</a:t>
            </a:r>
            <a:r>
              <a:rPr lang="en-US" dirty="0"/>
              <a:t>, </a:t>
            </a:r>
            <a:r>
              <a:rPr lang="en-US" dirty="0" err="1"/>
              <a:t>como</a:t>
            </a:r>
            <a:r>
              <a:rPr lang="en-US" dirty="0"/>
              <a:t> </a:t>
            </a:r>
            <a:r>
              <a:rPr lang="en-US" dirty="0" err="1"/>
              <a:t>funciones</a:t>
            </a:r>
            <a:r>
              <a:rPr lang="en-US" dirty="0"/>
              <a:t> o </a:t>
            </a:r>
            <a:r>
              <a:rPr lang="en-US" dirty="0" err="1"/>
              <a:t>métodos</a:t>
            </a:r>
            <a:r>
              <a:rPr lang="en-US" dirty="0"/>
              <a:t> </a:t>
            </a:r>
            <a:r>
              <a:rPr lang="en-US" dirty="0" err="1"/>
              <a:t>específicos</a:t>
            </a:r>
            <a:r>
              <a:rPr lang="en-US" dirty="0"/>
              <a:t>. </a:t>
            </a:r>
          </a:p>
          <a:p>
            <a:endParaRPr lang="en-US" dirty="0"/>
          </a:p>
          <a:p>
            <a:r>
              <a:rPr lang="en-US" dirty="0"/>
              <a:t> </a:t>
            </a:r>
            <a:r>
              <a:rPr lang="en-US" dirty="0" err="1"/>
              <a:t>Estas</a:t>
            </a:r>
            <a:r>
              <a:rPr lang="en-US" dirty="0"/>
              <a:t> </a:t>
            </a:r>
            <a:r>
              <a:rPr lang="en-US" dirty="0" err="1"/>
              <a:t>pruebas</a:t>
            </a:r>
            <a:r>
              <a:rPr lang="en-US" dirty="0"/>
              <a:t> se </a:t>
            </a:r>
            <a:r>
              <a:rPr lang="en-US" dirty="0" err="1"/>
              <a:t>enfocan</a:t>
            </a:r>
            <a:r>
              <a:rPr lang="en-US" dirty="0"/>
              <a:t> </a:t>
            </a:r>
            <a:r>
              <a:rPr lang="en-US" dirty="0" err="1"/>
              <a:t>en</a:t>
            </a:r>
            <a:r>
              <a:rPr lang="en-US" dirty="0"/>
              <a:t> </a:t>
            </a:r>
            <a:r>
              <a:rPr lang="en-US" dirty="0" err="1"/>
              <a:t>evaluar</a:t>
            </a:r>
            <a:r>
              <a:rPr lang="en-US" dirty="0"/>
              <a:t> un </a:t>
            </a:r>
            <a:r>
              <a:rPr lang="en-US" dirty="0" err="1"/>
              <a:t>componente</a:t>
            </a:r>
            <a:r>
              <a:rPr lang="en-US" dirty="0"/>
              <a:t> </a:t>
            </a:r>
            <a:r>
              <a:rPr lang="en-US" dirty="0" err="1"/>
              <a:t>aislado</a:t>
            </a:r>
            <a:r>
              <a:rPr lang="en-US" dirty="0"/>
              <a:t>, </a:t>
            </a:r>
            <a:r>
              <a:rPr lang="en-US" dirty="0" err="1"/>
              <a:t>verificando</a:t>
            </a:r>
            <a:r>
              <a:rPr lang="en-US" dirty="0"/>
              <a:t> que </a:t>
            </a:r>
            <a:r>
              <a:rPr lang="en-US" dirty="0" err="1"/>
              <a:t>cumpla</a:t>
            </a:r>
            <a:r>
              <a:rPr lang="en-US" dirty="0"/>
              <a:t> con </a:t>
            </a:r>
            <a:r>
              <a:rPr lang="en-US" dirty="0" err="1"/>
              <a:t>su</a:t>
            </a:r>
            <a:r>
              <a:rPr lang="en-US" dirty="0"/>
              <a:t> </a:t>
            </a:r>
            <a:r>
              <a:rPr lang="en-US" dirty="0" err="1"/>
              <a:t>funcionalidad</a:t>
            </a:r>
            <a:r>
              <a:rPr lang="en-US" dirty="0"/>
              <a:t> </a:t>
            </a:r>
            <a:r>
              <a:rPr lang="en-US" dirty="0" err="1"/>
              <a:t>esperada</a:t>
            </a:r>
            <a:r>
              <a:rPr lang="en-US" dirty="0"/>
              <a:t> sin </a:t>
            </a:r>
            <a:r>
              <a:rPr lang="en-US" dirty="0" err="1"/>
              <a:t>depender</a:t>
            </a:r>
            <a:r>
              <a:rPr lang="en-US" dirty="0"/>
              <a:t> de </a:t>
            </a:r>
            <a:r>
              <a:rPr lang="en-US" dirty="0" err="1"/>
              <a:t>otras</a:t>
            </a:r>
            <a:r>
              <a:rPr lang="en-US" dirty="0"/>
              <a:t> partes del </a:t>
            </a:r>
            <a:r>
              <a:rPr lang="en-US" dirty="0" err="1"/>
              <a:t>sistema</a:t>
            </a:r>
            <a:r>
              <a:rPr lang="en-US" dirty="0"/>
              <a:t>. </a:t>
            </a:r>
          </a:p>
          <a:p>
            <a:endParaRPr lang="en-US" dirty="0"/>
          </a:p>
          <a:p>
            <a:r>
              <a:rPr lang="en-US" dirty="0"/>
              <a:t> </a:t>
            </a:r>
            <a:r>
              <a:rPr lang="en-US" dirty="0" err="1"/>
              <a:t>Uso</a:t>
            </a:r>
            <a:r>
              <a:rPr lang="en-US" dirty="0"/>
              <a:t> de Mocks: Para </a:t>
            </a:r>
            <a:r>
              <a:rPr lang="en-US" dirty="0" err="1"/>
              <a:t>evitar</a:t>
            </a:r>
            <a:r>
              <a:rPr lang="en-US" dirty="0"/>
              <a:t> que las </a:t>
            </a:r>
            <a:r>
              <a:rPr lang="en-US" dirty="0" err="1"/>
              <a:t>pruebas</a:t>
            </a:r>
            <a:r>
              <a:rPr lang="en-US" dirty="0"/>
              <a:t> </a:t>
            </a:r>
            <a:r>
              <a:rPr lang="en-US" dirty="0" err="1"/>
              <a:t>dependan</a:t>
            </a:r>
            <a:r>
              <a:rPr lang="en-US" dirty="0"/>
              <a:t> de </a:t>
            </a:r>
            <a:r>
              <a:rPr lang="en-US" dirty="0" err="1"/>
              <a:t>componentes</a:t>
            </a:r>
            <a:r>
              <a:rPr lang="en-US" dirty="0"/>
              <a:t> </a:t>
            </a:r>
            <a:r>
              <a:rPr lang="en-US" dirty="0" err="1"/>
              <a:t>externos</a:t>
            </a:r>
            <a:r>
              <a:rPr lang="en-US" dirty="0"/>
              <a:t> (</a:t>
            </a:r>
            <a:r>
              <a:rPr lang="en-US" dirty="0" err="1"/>
              <a:t>como</a:t>
            </a:r>
            <a:r>
              <a:rPr lang="en-US" dirty="0"/>
              <a:t> bases de </a:t>
            </a:r>
            <a:r>
              <a:rPr lang="en-US" dirty="0" err="1"/>
              <a:t>datos</a:t>
            </a:r>
            <a:r>
              <a:rPr lang="en-US" dirty="0"/>
              <a:t> o </a:t>
            </a:r>
            <a:r>
              <a:rPr lang="en-US" dirty="0" err="1"/>
              <a:t>servicios</a:t>
            </a:r>
            <a:r>
              <a:rPr lang="en-US" dirty="0"/>
              <a:t> web), se </a:t>
            </a:r>
            <a:r>
              <a:rPr lang="en-US" dirty="0" err="1"/>
              <a:t>utilizan</a:t>
            </a:r>
            <a:r>
              <a:rPr lang="en-US" dirty="0"/>
              <a:t> mocks. Los mocks son </a:t>
            </a:r>
            <a:r>
              <a:rPr lang="en-US" dirty="0" err="1"/>
              <a:t>simulaciones</a:t>
            </a:r>
            <a:r>
              <a:rPr lang="en-US" dirty="0"/>
              <a:t> de </a:t>
            </a:r>
            <a:r>
              <a:rPr lang="en-US" dirty="0" err="1"/>
              <a:t>estos</a:t>
            </a:r>
            <a:r>
              <a:rPr lang="en-US" dirty="0"/>
              <a:t> </a:t>
            </a:r>
            <a:r>
              <a:rPr lang="en-US" dirty="0" err="1"/>
              <a:t>componentes</a:t>
            </a:r>
            <a:r>
              <a:rPr lang="en-US" dirty="0"/>
              <a:t>, lo que </a:t>
            </a:r>
            <a:r>
              <a:rPr lang="en-US" dirty="0" err="1"/>
              <a:t>permite</a:t>
            </a:r>
            <a:r>
              <a:rPr lang="en-US" dirty="0"/>
              <a:t> </a:t>
            </a:r>
            <a:r>
              <a:rPr lang="en-US" dirty="0" err="1"/>
              <a:t>probar</a:t>
            </a:r>
            <a:r>
              <a:rPr lang="en-US" dirty="0"/>
              <a:t> </a:t>
            </a:r>
            <a:r>
              <a:rPr lang="en-US" dirty="0" err="1"/>
              <a:t>una</a:t>
            </a:r>
            <a:r>
              <a:rPr lang="en-US" dirty="0"/>
              <a:t> </a:t>
            </a:r>
            <a:r>
              <a:rPr lang="en-US" dirty="0" err="1"/>
              <a:t>unidad</a:t>
            </a:r>
            <a:r>
              <a:rPr lang="en-US" dirty="0"/>
              <a:t> </a:t>
            </a:r>
            <a:r>
              <a:rPr lang="en-US" dirty="0" err="1"/>
              <a:t>en</a:t>
            </a:r>
            <a:r>
              <a:rPr lang="en-US" dirty="0"/>
              <a:t> </a:t>
            </a:r>
            <a:r>
              <a:rPr lang="en-US" dirty="0" err="1"/>
              <a:t>aislamiento</a:t>
            </a:r>
            <a:r>
              <a:rPr lang="en-US" dirty="0"/>
              <a:t>. </a:t>
            </a:r>
            <a:r>
              <a:rPr lang="en-US" dirty="0" err="1"/>
              <a:t>Esto</a:t>
            </a:r>
            <a:r>
              <a:rPr lang="en-US" dirty="0"/>
              <a:t> </a:t>
            </a:r>
            <a:r>
              <a:rPr lang="en-US" dirty="0" err="1"/>
              <a:t>asegura</a:t>
            </a:r>
            <a:r>
              <a:rPr lang="en-US" dirty="0"/>
              <a:t> que las </a:t>
            </a:r>
            <a:r>
              <a:rPr lang="en-US" dirty="0" err="1"/>
              <a:t>pruebas</a:t>
            </a:r>
            <a:r>
              <a:rPr lang="en-US" dirty="0"/>
              <a:t> </a:t>
            </a:r>
            <a:r>
              <a:rPr lang="en-US" dirty="0" err="1"/>
              <a:t>sean</a:t>
            </a:r>
            <a:r>
              <a:rPr lang="en-US" dirty="0"/>
              <a:t> </a:t>
            </a:r>
            <a:r>
              <a:rPr lang="en-US" dirty="0" err="1"/>
              <a:t>rápidas</a:t>
            </a:r>
            <a:r>
              <a:rPr lang="en-US" dirty="0"/>
              <a:t>, </a:t>
            </a:r>
            <a:r>
              <a:rPr lang="en-US" dirty="0" err="1"/>
              <a:t>confiables</a:t>
            </a:r>
            <a:r>
              <a:rPr lang="en-US" dirty="0"/>
              <a:t> y no </a:t>
            </a:r>
            <a:r>
              <a:rPr lang="en-US" dirty="0" err="1"/>
              <a:t>dependan</a:t>
            </a:r>
            <a:r>
              <a:rPr lang="en-US" dirty="0"/>
              <a:t> del </a:t>
            </a:r>
            <a:r>
              <a:rPr lang="en-US" dirty="0" err="1"/>
              <a:t>estado</a:t>
            </a:r>
            <a:r>
              <a:rPr lang="en-US" dirty="0"/>
              <a:t> del </a:t>
            </a:r>
            <a:r>
              <a:rPr lang="en-US" dirty="0" err="1"/>
              <a:t>sistema</a:t>
            </a:r>
            <a:r>
              <a:rPr lang="en-US" dirty="0"/>
              <a:t> </a:t>
            </a:r>
            <a:r>
              <a:rPr lang="en-US" dirty="0" err="1"/>
              <a:t>externo</a:t>
            </a:r>
            <a:r>
              <a:rPr lang="en-US" dirty="0"/>
              <a:t>. </a:t>
            </a:r>
          </a:p>
          <a:p>
            <a:endParaRPr lang="en-US" dirty="0"/>
          </a:p>
          <a:p>
            <a:r>
              <a:rPr lang="en-US" dirty="0"/>
              <a:t> </a:t>
            </a:r>
            <a:r>
              <a:rPr lang="en-US" dirty="0" err="1"/>
              <a:t>Cobertura</a:t>
            </a:r>
            <a:r>
              <a:rPr lang="en-US" dirty="0"/>
              <a:t> de </a:t>
            </a:r>
            <a:r>
              <a:rPr lang="en-US" dirty="0" err="1"/>
              <a:t>Pruebas</a:t>
            </a:r>
            <a:r>
              <a:rPr lang="en-US" dirty="0"/>
              <a:t> (Code Coverage) La </a:t>
            </a:r>
            <a:r>
              <a:rPr lang="en-US" dirty="0" err="1"/>
              <a:t>cobertura</a:t>
            </a:r>
            <a:r>
              <a:rPr lang="en-US" dirty="0"/>
              <a:t> de </a:t>
            </a:r>
            <a:r>
              <a:rPr lang="en-US" dirty="0" err="1"/>
              <a:t>pruebas</a:t>
            </a:r>
            <a:r>
              <a:rPr lang="en-US" dirty="0"/>
              <a:t> se </a:t>
            </a:r>
            <a:r>
              <a:rPr lang="en-US" dirty="0" err="1"/>
              <a:t>refiere</a:t>
            </a:r>
            <a:r>
              <a:rPr lang="en-US" dirty="0"/>
              <a:t> al </a:t>
            </a:r>
            <a:r>
              <a:rPr lang="en-US" dirty="0" err="1"/>
              <a:t>porcentaje</a:t>
            </a:r>
            <a:r>
              <a:rPr lang="en-US" dirty="0"/>
              <a:t> del </a:t>
            </a:r>
            <a:r>
              <a:rPr lang="en-US" dirty="0" err="1"/>
              <a:t>código</a:t>
            </a:r>
            <a:r>
              <a:rPr lang="en-US" dirty="0"/>
              <a:t> que </a:t>
            </a:r>
            <a:r>
              <a:rPr lang="en-US" dirty="0" err="1"/>
              <a:t>está</a:t>
            </a:r>
            <a:r>
              <a:rPr lang="en-US" dirty="0"/>
              <a:t> </a:t>
            </a:r>
            <a:r>
              <a:rPr lang="en-US" dirty="0" err="1"/>
              <a:t>cubierto</a:t>
            </a:r>
            <a:r>
              <a:rPr lang="en-US" dirty="0"/>
              <a:t> </a:t>
            </a:r>
            <a:r>
              <a:rPr lang="en-US" dirty="0" err="1"/>
              <a:t>por</a:t>
            </a:r>
            <a:r>
              <a:rPr lang="en-US" dirty="0"/>
              <a:t> </a:t>
            </a:r>
            <a:r>
              <a:rPr lang="en-US" dirty="0" err="1"/>
              <a:t>pruebas</a:t>
            </a:r>
            <a:r>
              <a:rPr lang="en-US" dirty="0"/>
              <a:t> </a:t>
            </a:r>
            <a:r>
              <a:rPr lang="en-US" dirty="0" err="1"/>
              <a:t>unitarias</a:t>
            </a:r>
            <a:r>
              <a:rPr lang="en-US" dirty="0"/>
              <a:t>. Una mayor </a:t>
            </a:r>
            <a:r>
              <a:rPr lang="en-US" dirty="0" err="1"/>
              <a:t>cobertura</a:t>
            </a:r>
            <a:r>
              <a:rPr lang="en-US" dirty="0"/>
              <a:t> indica un mayor </a:t>
            </a:r>
            <a:r>
              <a:rPr lang="en-US" dirty="0" err="1"/>
              <a:t>nivel</a:t>
            </a:r>
            <a:r>
              <a:rPr lang="en-US" dirty="0"/>
              <a:t> de </a:t>
            </a:r>
            <a:r>
              <a:rPr lang="en-US" dirty="0" err="1"/>
              <a:t>confianza</a:t>
            </a:r>
            <a:r>
              <a:rPr lang="en-US" dirty="0"/>
              <a:t> </a:t>
            </a:r>
            <a:r>
              <a:rPr lang="en-US" dirty="0" err="1"/>
              <a:t>en</a:t>
            </a:r>
            <a:r>
              <a:rPr lang="en-US" dirty="0"/>
              <a:t> </a:t>
            </a:r>
            <a:r>
              <a:rPr lang="en-US" dirty="0" err="1"/>
              <a:t>el</a:t>
            </a:r>
            <a:r>
              <a:rPr lang="en-US" dirty="0"/>
              <a:t> </a:t>
            </a:r>
            <a:r>
              <a:rPr lang="en-US" dirty="0" err="1"/>
              <a:t>código</a:t>
            </a:r>
            <a:r>
              <a:rPr lang="en-US" dirty="0"/>
              <a:t>. Las </a:t>
            </a:r>
            <a:r>
              <a:rPr lang="en-US" dirty="0" err="1"/>
              <a:t>pruebas</a:t>
            </a:r>
            <a:r>
              <a:rPr lang="en-US" dirty="0"/>
              <a:t> </a:t>
            </a:r>
            <a:r>
              <a:rPr lang="en-US" dirty="0" err="1"/>
              <a:t>unitarias</a:t>
            </a:r>
            <a:r>
              <a:rPr lang="en-US" dirty="0"/>
              <a:t> </a:t>
            </a:r>
            <a:r>
              <a:rPr lang="en-US" dirty="0" err="1"/>
              <a:t>aseguran</a:t>
            </a:r>
            <a:r>
              <a:rPr lang="en-US" dirty="0"/>
              <a:t> que </a:t>
            </a:r>
            <a:r>
              <a:rPr lang="en-US" dirty="0" err="1"/>
              <a:t>cada</a:t>
            </a:r>
            <a:r>
              <a:rPr lang="en-US" dirty="0"/>
              <a:t> </a:t>
            </a:r>
            <a:r>
              <a:rPr lang="en-US" dirty="0" err="1"/>
              <a:t>parte</a:t>
            </a:r>
            <a:r>
              <a:rPr lang="en-US" dirty="0"/>
              <a:t> del </a:t>
            </a:r>
            <a:r>
              <a:rPr lang="en-US" dirty="0" err="1"/>
              <a:t>código</a:t>
            </a:r>
            <a:r>
              <a:rPr lang="en-US" dirty="0"/>
              <a:t> </a:t>
            </a:r>
            <a:r>
              <a:rPr lang="en-US" dirty="0" err="1"/>
              <a:t>haya</a:t>
            </a:r>
            <a:r>
              <a:rPr lang="en-US" dirty="0"/>
              <a:t> </a:t>
            </a:r>
            <a:r>
              <a:rPr lang="en-US" dirty="0" err="1"/>
              <a:t>sido</a:t>
            </a:r>
            <a:r>
              <a:rPr lang="en-US" dirty="0"/>
              <a:t> </a:t>
            </a:r>
            <a:r>
              <a:rPr lang="en-US" dirty="0" err="1"/>
              <a:t>evaluada</a:t>
            </a:r>
            <a:r>
              <a:rPr lang="en-US" dirty="0"/>
              <a:t> bajo </a:t>
            </a:r>
            <a:r>
              <a:rPr lang="en-US" dirty="0" err="1"/>
              <a:t>distintos</a:t>
            </a:r>
            <a:r>
              <a:rPr lang="en-US" dirty="0"/>
              <a:t> </a:t>
            </a:r>
            <a:r>
              <a:rPr lang="en-US" dirty="0" err="1"/>
              <a:t>escenarios</a:t>
            </a:r>
            <a:r>
              <a:rPr lang="en-US" dirty="0"/>
              <a:t>, </a:t>
            </a:r>
            <a:r>
              <a:rPr lang="en-US" dirty="0" err="1"/>
              <a:t>minimizando</a:t>
            </a:r>
            <a:r>
              <a:rPr lang="en-US" dirty="0"/>
              <a:t> </a:t>
            </a:r>
            <a:r>
              <a:rPr lang="en-US" dirty="0" err="1"/>
              <a:t>el</a:t>
            </a:r>
            <a:r>
              <a:rPr lang="en-US" dirty="0"/>
              <a:t> </a:t>
            </a:r>
            <a:r>
              <a:rPr lang="en-US" dirty="0" err="1"/>
              <a:t>riesgo</a:t>
            </a:r>
            <a:r>
              <a:rPr lang="en-US" dirty="0"/>
              <a:t> de </a:t>
            </a:r>
            <a:r>
              <a:rPr lang="en-US" dirty="0" err="1"/>
              <a:t>errores</a:t>
            </a:r>
            <a:r>
              <a:rPr lang="en-US" dirty="0"/>
              <a:t> </a:t>
            </a:r>
            <a:r>
              <a:rPr lang="en-US" dirty="0" err="1"/>
              <a:t>ocultos</a:t>
            </a:r>
            <a:r>
              <a:rPr lang="en-US" dirty="0"/>
              <a:t>.</a:t>
            </a:r>
          </a:p>
        </p:txBody>
      </p:sp>
      <p:sp>
        <p:nvSpPr>
          <p:cNvPr id="4" name="Slide Number Placeholder 3">
            <a:extLst>
              <a:ext uri="{FF2B5EF4-FFF2-40B4-BE49-F238E27FC236}">
                <a16:creationId xmlns:a16="http://schemas.microsoft.com/office/drawing/2014/main" id="{ADA059E2-6465-18D9-49A7-34A08406BA5B}"/>
              </a:ext>
            </a:extLst>
          </p:cNvPr>
          <p:cNvSpPr>
            <a:spLocks noGrp="1"/>
          </p:cNvSpPr>
          <p:nvPr>
            <p:ph type="sldNum" sz="quarter" idx="10"/>
          </p:nvPr>
        </p:nvSpPr>
        <p:spPr/>
        <p:txBody>
          <a:bodyPr/>
          <a:lstStyle/>
          <a:p>
            <a:fld id="{5F2D3714-B553-A044-BA72-366907BA36B5}" type="slidenum">
              <a:rPr lang="en-US" smtClean="0"/>
              <a:t>6</a:t>
            </a:fld>
            <a:endParaRPr lang="en-US"/>
          </a:p>
        </p:txBody>
      </p:sp>
    </p:spTree>
    <p:extLst>
      <p:ext uri="{BB962C8B-B14F-4D97-AF65-F5344CB8AC3E}">
        <p14:creationId xmlns:p14="http://schemas.microsoft.com/office/powerpoint/2010/main" val="174853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3D51C-8B5F-8FCC-1C24-9A5AE4501E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E48B5-467D-1934-C45B-BFF7E0B97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E095F-6013-C297-C505-576B1CEDDAD6}"/>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de software son </a:t>
            </a:r>
            <a:r>
              <a:rPr lang="en-US" dirty="0" err="1"/>
              <a:t>esenciales</a:t>
            </a:r>
            <a:r>
              <a:rPr lang="en-US" dirty="0"/>
              <a:t> para </a:t>
            </a:r>
            <a:r>
              <a:rPr lang="en-US" dirty="0" err="1"/>
              <a:t>mejorar</a:t>
            </a:r>
            <a:r>
              <a:rPr lang="en-US" dirty="0"/>
              <a:t> la </a:t>
            </a:r>
            <a:r>
              <a:rPr lang="en-US" dirty="0" err="1"/>
              <a:t>calidad</a:t>
            </a:r>
            <a:r>
              <a:rPr lang="en-US" dirty="0"/>
              <a:t> y </a:t>
            </a:r>
            <a:r>
              <a:rPr lang="en-US" dirty="0" err="1"/>
              <a:t>detectar</a:t>
            </a:r>
            <a:r>
              <a:rPr lang="en-US" dirty="0"/>
              <a:t> </a:t>
            </a:r>
            <a:r>
              <a:rPr lang="en-US" dirty="0" err="1"/>
              <a:t>errores</a:t>
            </a:r>
            <a:r>
              <a:rPr lang="en-US" dirty="0"/>
              <a:t> de </a:t>
            </a:r>
            <a:r>
              <a:rPr lang="en-US" dirty="0" err="1"/>
              <a:t>manera</a:t>
            </a:r>
            <a:r>
              <a:rPr lang="en-US" dirty="0"/>
              <a:t> </a:t>
            </a:r>
            <a:r>
              <a:rPr lang="en-US" dirty="0" err="1"/>
              <a:t>temprana</a:t>
            </a:r>
            <a:r>
              <a:rPr lang="en-US" dirty="0"/>
              <a:t> </a:t>
            </a:r>
            <a:r>
              <a:rPr lang="en-US" dirty="0" err="1"/>
              <a:t>en</a:t>
            </a:r>
            <a:r>
              <a:rPr lang="en-US" dirty="0"/>
              <a:t> </a:t>
            </a:r>
            <a:r>
              <a:rPr lang="en-US" dirty="0" err="1"/>
              <a:t>el</a:t>
            </a:r>
            <a:r>
              <a:rPr lang="en-US" dirty="0"/>
              <a:t> </a:t>
            </a:r>
            <a:r>
              <a:rPr lang="en-US" dirty="0" err="1"/>
              <a:t>desarrollo</a:t>
            </a:r>
            <a:r>
              <a:rPr lang="en-US" dirty="0"/>
              <a:t>, lo que </a:t>
            </a:r>
            <a:r>
              <a:rPr lang="en-US" dirty="0" err="1"/>
              <a:t>resulta</a:t>
            </a:r>
            <a:r>
              <a:rPr lang="en-US" dirty="0"/>
              <a:t> </a:t>
            </a:r>
            <a:r>
              <a:rPr lang="en-US" dirty="0" err="1"/>
              <a:t>en</a:t>
            </a:r>
            <a:r>
              <a:rPr lang="en-US" dirty="0"/>
              <a:t> </a:t>
            </a:r>
            <a:r>
              <a:rPr lang="en-US" dirty="0" err="1"/>
              <a:t>una</a:t>
            </a:r>
            <a:r>
              <a:rPr lang="en-US" dirty="0"/>
              <a:t> mayor </a:t>
            </a:r>
            <a:r>
              <a:rPr lang="en-US" dirty="0" err="1"/>
              <a:t>agilidad</a:t>
            </a:r>
            <a:r>
              <a:rPr lang="en-US" dirty="0"/>
              <a:t> </a:t>
            </a:r>
            <a:r>
              <a:rPr lang="en-US" dirty="0" err="1"/>
              <a:t>en</a:t>
            </a:r>
            <a:r>
              <a:rPr lang="en-US" dirty="0"/>
              <a:t> </a:t>
            </a:r>
            <a:r>
              <a:rPr lang="en-US" dirty="0" err="1"/>
              <a:t>el</a:t>
            </a:r>
            <a:r>
              <a:rPr lang="en-US" dirty="0"/>
              <a:t> </a:t>
            </a:r>
            <a:r>
              <a:rPr lang="en-US" dirty="0" err="1"/>
              <a:t>proceso</a:t>
            </a:r>
            <a:r>
              <a:rPr lang="en-US" dirty="0"/>
              <a:t>.</a:t>
            </a:r>
          </a:p>
          <a:p>
            <a:endParaRPr lang="en-US" dirty="0"/>
          </a:p>
          <a:p>
            <a:r>
              <a:rPr lang="en-US" dirty="0" err="1"/>
              <a:t>Verifican</a:t>
            </a:r>
            <a:r>
              <a:rPr lang="en-US" dirty="0"/>
              <a:t> la </a:t>
            </a:r>
            <a:r>
              <a:rPr lang="en-US" dirty="0" err="1"/>
              <a:t>lógica</a:t>
            </a:r>
            <a:r>
              <a:rPr lang="en-US" dirty="0"/>
              <a:t> del </a:t>
            </a:r>
            <a:r>
              <a:rPr lang="en-US" dirty="0" err="1"/>
              <a:t>código</a:t>
            </a:r>
            <a:r>
              <a:rPr lang="en-US" dirty="0"/>
              <a:t>, </a:t>
            </a:r>
            <a:r>
              <a:rPr lang="en-US" dirty="0" err="1"/>
              <a:t>asegurando</a:t>
            </a:r>
            <a:r>
              <a:rPr lang="en-US" dirty="0"/>
              <a:t> </a:t>
            </a:r>
            <a:r>
              <a:rPr lang="en-US" dirty="0" err="1"/>
              <a:t>su</a:t>
            </a:r>
            <a:r>
              <a:rPr lang="en-US" dirty="0"/>
              <a:t> </a:t>
            </a:r>
            <a:r>
              <a:rPr lang="en-US" dirty="0" err="1"/>
              <a:t>correcto</a:t>
            </a:r>
            <a:r>
              <a:rPr lang="en-US" dirty="0"/>
              <a:t> </a:t>
            </a:r>
            <a:r>
              <a:rPr lang="en-US" dirty="0" err="1"/>
              <a:t>funcionamiento</a:t>
            </a:r>
            <a:r>
              <a:rPr lang="en-US" dirty="0"/>
              <a:t> y </a:t>
            </a:r>
            <a:r>
              <a:rPr lang="en-US" dirty="0" err="1"/>
              <a:t>ayudando</a:t>
            </a:r>
            <a:r>
              <a:rPr lang="en-US" dirty="0"/>
              <a:t> a </a:t>
            </a:r>
            <a:r>
              <a:rPr lang="en-US" dirty="0" err="1"/>
              <a:t>identificar</a:t>
            </a:r>
            <a:r>
              <a:rPr lang="en-US" dirty="0"/>
              <a:t> </a:t>
            </a:r>
            <a:r>
              <a:rPr lang="en-US" dirty="0" err="1"/>
              <a:t>errores</a:t>
            </a:r>
            <a:r>
              <a:rPr lang="en-US" dirty="0"/>
              <a:t> y </a:t>
            </a:r>
            <a:r>
              <a:rPr lang="en-US" dirty="0" err="1"/>
              <a:t>problemas</a:t>
            </a:r>
            <a:r>
              <a:rPr lang="en-US" dirty="0"/>
              <a:t> </a:t>
            </a:r>
            <a:r>
              <a:rPr lang="en-US" dirty="0" err="1"/>
              <a:t>en</a:t>
            </a:r>
            <a:r>
              <a:rPr lang="en-US" dirty="0"/>
              <a:t> </a:t>
            </a:r>
            <a:r>
              <a:rPr lang="en-US" dirty="0" err="1"/>
              <a:t>etapas</a:t>
            </a:r>
            <a:r>
              <a:rPr lang="en-US" dirty="0"/>
              <a:t> </a:t>
            </a:r>
            <a:r>
              <a:rPr lang="en-US" dirty="0" err="1"/>
              <a:t>iniciales</a:t>
            </a:r>
            <a:r>
              <a:rPr lang="en-US" dirty="0"/>
              <a:t>.</a:t>
            </a:r>
          </a:p>
          <a:p>
            <a:endParaRPr lang="en-US" dirty="0"/>
          </a:p>
          <a:p>
            <a:r>
              <a:rPr lang="en-US" dirty="0" err="1"/>
              <a:t>Automatizan</a:t>
            </a:r>
            <a:r>
              <a:rPr lang="en-US" dirty="0"/>
              <a:t> la </a:t>
            </a:r>
            <a:r>
              <a:rPr lang="en-US" dirty="0" err="1"/>
              <a:t>detección</a:t>
            </a:r>
            <a:r>
              <a:rPr lang="en-US" dirty="0"/>
              <a:t> de </a:t>
            </a:r>
            <a:r>
              <a:rPr lang="en-US" dirty="0" err="1"/>
              <a:t>regresiones</a:t>
            </a:r>
            <a:r>
              <a:rPr lang="en-US" dirty="0"/>
              <a:t> al </a:t>
            </a:r>
            <a:r>
              <a:rPr lang="en-US" dirty="0" err="1"/>
              <a:t>detectar</a:t>
            </a:r>
            <a:r>
              <a:rPr lang="en-US" dirty="0"/>
              <a:t> </a:t>
            </a:r>
            <a:r>
              <a:rPr lang="en-US" dirty="0" err="1"/>
              <a:t>rápidamente</a:t>
            </a:r>
            <a:r>
              <a:rPr lang="en-US" dirty="0"/>
              <a:t> </a:t>
            </a:r>
            <a:r>
              <a:rPr lang="en-US" dirty="0" err="1"/>
              <a:t>errores</a:t>
            </a:r>
            <a:r>
              <a:rPr lang="en-US" dirty="0"/>
              <a:t> </a:t>
            </a:r>
            <a:r>
              <a:rPr lang="en-US" dirty="0" err="1"/>
              <a:t>causados</a:t>
            </a:r>
            <a:r>
              <a:rPr lang="en-US" dirty="0"/>
              <a:t> </a:t>
            </a:r>
            <a:r>
              <a:rPr lang="en-US" dirty="0" err="1"/>
              <a:t>por</a:t>
            </a:r>
            <a:r>
              <a:rPr lang="en-US" dirty="0"/>
              <a:t> </a:t>
            </a:r>
            <a:r>
              <a:rPr lang="en-US" dirty="0" err="1"/>
              <a:t>nuevas</a:t>
            </a:r>
            <a:r>
              <a:rPr lang="en-US" dirty="0"/>
              <a:t> </a:t>
            </a:r>
            <a:r>
              <a:rPr lang="en-US" dirty="0" err="1"/>
              <a:t>funcionalidades</a:t>
            </a:r>
            <a:r>
              <a:rPr lang="en-US" dirty="0"/>
              <a:t>, </a:t>
            </a:r>
            <a:r>
              <a:rPr lang="en-US" dirty="0" err="1"/>
              <a:t>permitiendo</a:t>
            </a:r>
            <a:r>
              <a:rPr lang="en-US" dirty="0"/>
              <a:t> </a:t>
            </a:r>
            <a:r>
              <a:rPr lang="en-US" dirty="0" err="1"/>
              <a:t>iteraciones</a:t>
            </a:r>
            <a:r>
              <a:rPr lang="en-US" dirty="0"/>
              <a:t> </a:t>
            </a:r>
            <a:r>
              <a:rPr lang="en-US" dirty="0" err="1"/>
              <a:t>seguras</a:t>
            </a:r>
            <a:r>
              <a:rPr lang="en-US" dirty="0"/>
              <a:t> y </a:t>
            </a:r>
            <a:r>
              <a:rPr lang="en-US" dirty="0" err="1"/>
              <a:t>eficientes</a:t>
            </a:r>
            <a:r>
              <a:rPr lang="en-US" dirty="0"/>
              <a:t>.</a:t>
            </a:r>
          </a:p>
          <a:p>
            <a:endParaRPr lang="en-US" dirty="0"/>
          </a:p>
          <a:p>
            <a:r>
              <a:rPr lang="en-US" dirty="0" err="1"/>
              <a:t>Incrementan</a:t>
            </a:r>
            <a:r>
              <a:rPr lang="en-US" dirty="0"/>
              <a:t> la </a:t>
            </a:r>
            <a:r>
              <a:rPr lang="en-US" dirty="0" err="1"/>
              <a:t>confianza</a:t>
            </a:r>
            <a:r>
              <a:rPr lang="en-US" dirty="0"/>
              <a:t> </a:t>
            </a:r>
            <a:r>
              <a:rPr lang="en-US" dirty="0" err="1"/>
              <a:t>en</a:t>
            </a:r>
            <a:r>
              <a:rPr lang="en-US" dirty="0"/>
              <a:t> </a:t>
            </a:r>
            <a:r>
              <a:rPr lang="en-US" dirty="0" err="1"/>
              <a:t>el</a:t>
            </a:r>
            <a:r>
              <a:rPr lang="en-US" dirty="0"/>
              <a:t> </a:t>
            </a:r>
            <a:r>
              <a:rPr lang="en-US" dirty="0" err="1"/>
              <a:t>desarrollo</a:t>
            </a:r>
            <a:r>
              <a:rPr lang="en-US" dirty="0"/>
              <a:t> continuo al </a:t>
            </a:r>
            <a:r>
              <a:rPr lang="en-US" dirty="0" err="1"/>
              <a:t>asegurar</a:t>
            </a:r>
            <a:r>
              <a:rPr lang="en-US" dirty="0"/>
              <a:t> </a:t>
            </a:r>
            <a:r>
              <a:rPr lang="en-US" dirty="0" err="1"/>
              <a:t>una</a:t>
            </a:r>
            <a:r>
              <a:rPr lang="en-US" dirty="0"/>
              <a:t> </a:t>
            </a:r>
            <a:r>
              <a:rPr lang="en-US" dirty="0" err="1"/>
              <a:t>cobertura</a:t>
            </a:r>
            <a:r>
              <a:rPr lang="en-US" dirty="0"/>
              <a:t> de </a:t>
            </a:r>
            <a:r>
              <a:rPr lang="en-US" dirty="0" err="1"/>
              <a:t>pruebas</a:t>
            </a:r>
            <a:r>
              <a:rPr lang="en-US" dirty="0"/>
              <a:t> </a:t>
            </a:r>
            <a:r>
              <a:rPr lang="en-US" dirty="0" err="1"/>
              <a:t>adecuada</a:t>
            </a:r>
            <a:r>
              <a:rPr lang="en-US" dirty="0"/>
              <a:t> que </a:t>
            </a:r>
            <a:r>
              <a:rPr lang="en-US" dirty="0" err="1"/>
              <a:t>facilita</a:t>
            </a:r>
            <a:r>
              <a:rPr lang="en-US" dirty="0"/>
              <a:t> la </a:t>
            </a:r>
            <a:r>
              <a:rPr lang="en-US" dirty="0" err="1"/>
              <a:t>introducción</a:t>
            </a:r>
            <a:r>
              <a:rPr lang="en-US" dirty="0"/>
              <a:t> de </a:t>
            </a:r>
            <a:r>
              <a:rPr lang="en-US" dirty="0" err="1"/>
              <a:t>nuevas</a:t>
            </a:r>
            <a:r>
              <a:rPr lang="en-US" dirty="0"/>
              <a:t> </a:t>
            </a:r>
            <a:r>
              <a:rPr lang="en-US" dirty="0" err="1"/>
              <a:t>funciones</a:t>
            </a:r>
            <a:r>
              <a:rPr lang="en-US" dirty="0"/>
              <a:t> sin </a:t>
            </a:r>
            <a:r>
              <a:rPr lang="en-US" dirty="0" err="1"/>
              <a:t>miedo</a:t>
            </a:r>
            <a:r>
              <a:rPr lang="en-US" dirty="0"/>
              <a:t> a </a:t>
            </a:r>
            <a:r>
              <a:rPr lang="en-US" dirty="0" err="1"/>
              <a:t>errores</a:t>
            </a:r>
            <a:r>
              <a:rPr lang="en-US" dirty="0"/>
              <a:t>.</a:t>
            </a:r>
          </a:p>
          <a:p>
            <a:endParaRPr lang="en-US" dirty="0"/>
          </a:p>
          <a:p>
            <a:r>
              <a:rPr lang="en-US" dirty="0" err="1"/>
              <a:t>Reducen</a:t>
            </a:r>
            <a:r>
              <a:rPr lang="en-US" dirty="0"/>
              <a:t> </a:t>
            </a:r>
            <a:r>
              <a:rPr lang="en-US" dirty="0" err="1"/>
              <a:t>los</a:t>
            </a:r>
            <a:r>
              <a:rPr lang="en-US" dirty="0"/>
              <a:t> </a:t>
            </a:r>
            <a:r>
              <a:rPr lang="en-US" dirty="0" err="1"/>
              <a:t>costos</a:t>
            </a:r>
            <a:r>
              <a:rPr lang="en-US" dirty="0"/>
              <a:t> de </a:t>
            </a:r>
            <a:r>
              <a:rPr lang="en-US" dirty="0" err="1"/>
              <a:t>mantenimiento</a:t>
            </a:r>
            <a:r>
              <a:rPr lang="en-US" dirty="0"/>
              <a:t> al </a:t>
            </a:r>
            <a:r>
              <a:rPr lang="en-US" dirty="0" err="1"/>
              <a:t>prevenir</a:t>
            </a:r>
            <a:r>
              <a:rPr lang="en-US" dirty="0"/>
              <a:t> </a:t>
            </a:r>
            <a:r>
              <a:rPr lang="en-US" dirty="0" err="1"/>
              <a:t>fallos</a:t>
            </a:r>
            <a:r>
              <a:rPr lang="en-US" dirty="0"/>
              <a:t> </a:t>
            </a:r>
            <a:r>
              <a:rPr lang="en-US" dirty="0" err="1"/>
              <a:t>tempranos</a:t>
            </a:r>
            <a:r>
              <a:rPr lang="en-US" dirty="0"/>
              <a:t>, </a:t>
            </a:r>
            <a:r>
              <a:rPr lang="en-US" dirty="0" err="1"/>
              <a:t>evitando</a:t>
            </a:r>
            <a:r>
              <a:rPr lang="en-US" dirty="0"/>
              <a:t> </a:t>
            </a:r>
            <a:r>
              <a:rPr lang="en-US" dirty="0" err="1"/>
              <a:t>costosos</a:t>
            </a:r>
            <a:r>
              <a:rPr lang="en-US" dirty="0"/>
              <a:t> </a:t>
            </a:r>
            <a:r>
              <a:rPr lang="en-US" dirty="0" err="1"/>
              <a:t>errores</a:t>
            </a:r>
            <a:r>
              <a:rPr lang="en-US" dirty="0"/>
              <a:t> </a:t>
            </a:r>
            <a:r>
              <a:rPr lang="en-US" dirty="0" err="1"/>
              <a:t>en</a:t>
            </a:r>
            <a:r>
              <a:rPr lang="en-US" dirty="0"/>
              <a:t> </a:t>
            </a:r>
            <a:r>
              <a:rPr lang="en-US" dirty="0" err="1"/>
              <a:t>producción</a:t>
            </a:r>
            <a:r>
              <a:rPr lang="en-US" dirty="0"/>
              <a:t>.</a:t>
            </a:r>
          </a:p>
          <a:p>
            <a:endParaRPr lang="en-US" dirty="0"/>
          </a:p>
          <a:p>
            <a:r>
              <a:rPr lang="en-US" dirty="0" err="1"/>
              <a:t>Facilitan</a:t>
            </a:r>
            <a:r>
              <a:rPr lang="en-US" dirty="0"/>
              <a:t> la </a:t>
            </a:r>
            <a:r>
              <a:rPr lang="en-US" dirty="0" err="1"/>
              <a:t>colaboración</a:t>
            </a:r>
            <a:r>
              <a:rPr lang="en-US" dirty="0"/>
              <a:t> </a:t>
            </a:r>
            <a:r>
              <a:rPr lang="en-US" dirty="0" err="1"/>
              <a:t>en</a:t>
            </a:r>
            <a:r>
              <a:rPr lang="en-US" dirty="0"/>
              <a:t> </a:t>
            </a:r>
            <a:r>
              <a:rPr lang="en-US" dirty="0" err="1"/>
              <a:t>equipos</a:t>
            </a:r>
            <a:r>
              <a:rPr lang="en-US" dirty="0"/>
              <a:t> de </a:t>
            </a:r>
            <a:r>
              <a:rPr lang="en-US" dirty="0" err="1"/>
              <a:t>desarrollo</a:t>
            </a:r>
            <a:r>
              <a:rPr lang="en-US" dirty="0"/>
              <a:t> al </a:t>
            </a:r>
            <a:r>
              <a:rPr lang="en-US" dirty="0" err="1"/>
              <a:t>permitir</a:t>
            </a:r>
            <a:r>
              <a:rPr lang="en-US" dirty="0"/>
              <a:t> </a:t>
            </a:r>
            <a:r>
              <a:rPr lang="en-US" dirty="0" err="1"/>
              <a:t>el</a:t>
            </a:r>
            <a:r>
              <a:rPr lang="en-US" dirty="0"/>
              <a:t> </a:t>
            </a:r>
            <a:r>
              <a:rPr lang="en-US" dirty="0" err="1"/>
              <a:t>trabajo</a:t>
            </a:r>
            <a:r>
              <a:rPr lang="en-US" dirty="0"/>
              <a:t> </a:t>
            </a:r>
            <a:r>
              <a:rPr lang="en-US" dirty="0" err="1"/>
              <a:t>en</a:t>
            </a:r>
            <a:r>
              <a:rPr lang="en-US" dirty="0"/>
              <a:t> </a:t>
            </a:r>
            <a:r>
              <a:rPr lang="en-US" dirty="0" err="1"/>
              <a:t>paralelo</a:t>
            </a:r>
            <a:r>
              <a:rPr lang="en-US" dirty="0"/>
              <a:t> sin </a:t>
            </a:r>
            <a:r>
              <a:rPr lang="en-US" dirty="0" err="1"/>
              <a:t>conflictos</a:t>
            </a:r>
            <a:r>
              <a:rPr lang="en-US" dirty="0"/>
              <a:t>, </a:t>
            </a:r>
            <a:r>
              <a:rPr lang="en-US" dirty="0" err="1"/>
              <a:t>mejorando</a:t>
            </a:r>
            <a:r>
              <a:rPr lang="en-US" dirty="0"/>
              <a:t> la </a:t>
            </a:r>
            <a:r>
              <a:rPr lang="en-US" dirty="0" err="1"/>
              <a:t>agilidad</a:t>
            </a:r>
            <a:r>
              <a:rPr lang="en-US" dirty="0"/>
              <a:t> y </a:t>
            </a:r>
            <a:r>
              <a:rPr lang="en-US" dirty="0" err="1"/>
              <a:t>colaboración</a:t>
            </a:r>
            <a:r>
              <a:rPr lang="en-US" dirty="0"/>
              <a:t>.</a:t>
            </a:r>
          </a:p>
          <a:p>
            <a:endParaRPr lang="en-US" dirty="0"/>
          </a:p>
          <a:p>
            <a:r>
              <a:rPr lang="en-US" dirty="0" err="1"/>
              <a:t>Documentan</a:t>
            </a:r>
            <a:r>
              <a:rPr lang="en-US" dirty="0"/>
              <a:t> </a:t>
            </a:r>
            <a:r>
              <a:rPr lang="en-US" dirty="0" err="1"/>
              <a:t>el</a:t>
            </a:r>
            <a:r>
              <a:rPr lang="en-US" dirty="0"/>
              <a:t> </a:t>
            </a:r>
            <a:r>
              <a:rPr lang="en-US" dirty="0" err="1"/>
              <a:t>comportamiento</a:t>
            </a:r>
            <a:r>
              <a:rPr lang="en-US" dirty="0"/>
              <a:t> </a:t>
            </a:r>
            <a:r>
              <a:rPr lang="en-US" dirty="0" err="1"/>
              <a:t>esperado</a:t>
            </a:r>
            <a:r>
              <a:rPr lang="en-US" dirty="0"/>
              <a:t> del </a:t>
            </a:r>
            <a:r>
              <a:rPr lang="en-US" dirty="0" err="1"/>
              <a:t>código</a:t>
            </a:r>
            <a:r>
              <a:rPr lang="en-US" dirty="0"/>
              <a:t>, </a:t>
            </a:r>
            <a:r>
              <a:rPr lang="en-US" dirty="0" err="1"/>
              <a:t>sirviendo</a:t>
            </a:r>
            <a:r>
              <a:rPr lang="en-US" dirty="0"/>
              <a:t> </a:t>
            </a:r>
            <a:r>
              <a:rPr lang="en-US" dirty="0" err="1"/>
              <a:t>como</a:t>
            </a:r>
            <a:r>
              <a:rPr lang="en-US" dirty="0"/>
              <a:t> </a:t>
            </a:r>
            <a:r>
              <a:rPr lang="en-US" dirty="0" err="1"/>
              <a:t>guía</a:t>
            </a:r>
            <a:r>
              <a:rPr lang="en-US" dirty="0"/>
              <a:t> viva del </a:t>
            </a:r>
            <a:r>
              <a:rPr lang="en-US" dirty="0" err="1"/>
              <a:t>sistema</a:t>
            </a:r>
            <a:r>
              <a:rPr lang="en-US" dirty="0"/>
              <a:t> para </a:t>
            </a:r>
            <a:r>
              <a:rPr lang="en-US" dirty="0" err="1"/>
              <a:t>nuevos</a:t>
            </a:r>
            <a:r>
              <a:rPr lang="en-US" dirty="0"/>
              <a:t> </a:t>
            </a:r>
            <a:r>
              <a:rPr lang="en-US" dirty="0" err="1"/>
              <a:t>desarrolladores</a:t>
            </a:r>
            <a:r>
              <a:rPr lang="en-US" dirty="0"/>
              <a:t>.</a:t>
            </a:r>
          </a:p>
          <a:p>
            <a:endParaRPr lang="en-US" dirty="0"/>
          </a:p>
          <a:p>
            <a:r>
              <a:rPr lang="en-US" dirty="0"/>
              <a:t>Las </a:t>
            </a:r>
            <a:r>
              <a:rPr lang="en-US" dirty="0" err="1"/>
              <a:t>pruebas</a:t>
            </a:r>
            <a:r>
              <a:rPr lang="en-US" dirty="0"/>
              <a:t> </a:t>
            </a:r>
            <a:r>
              <a:rPr lang="en-US" dirty="0" err="1"/>
              <a:t>unitarias</a:t>
            </a:r>
            <a:r>
              <a:rPr lang="en-US" dirty="0"/>
              <a:t> de software son </a:t>
            </a:r>
            <a:r>
              <a:rPr lang="en-US" dirty="0" err="1"/>
              <a:t>fundamentales</a:t>
            </a:r>
            <a:r>
              <a:rPr lang="en-US" dirty="0"/>
              <a:t> para </a:t>
            </a:r>
            <a:r>
              <a:rPr lang="en-US" dirty="0" err="1"/>
              <a:t>mejorar</a:t>
            </a:r>
            <a:r>
              <a:rPr lang="en-US" dirty="0"/>
              <a:t> la </a:t>
            </a:r>
            <a:r>
              <a:rPr lang="en-US" dirty="0" err="1"/>
              <a:t>calidad</a:t>
            </a:r>
            <a:r>
              <a:rPr lang="en-US" dirty="0"/>
              <a:t>, </a:t>
            </a:r>
            <a:r>
              <a:rPr lang="en-US" dirty="0" err="1"/>
              <a:t>reducir</a:t>
            </a:r>
            <a:r>
              <a:rPr lang="en-US" dirty="0"/>
              <a:t> </a:t>
            </a:r>
            <a:r>
              <a:rPr lang="en-US" dirty="0" err="1"/>
              <a:t>costos</a:t>
            </a:r>
            <a:r>
              <a:rPr lang="en-US" dirty="0"/>
              <a:t>, </a:t>
            </a:r>
            <a:r>
              <a:rPr lang="en-US" dirty="0" err="1"/>
              <a:t>incrementar</a:t>
            </a:r>
            <a:r>
              <a:rPr lang="en-US" dirty="0"/>
              <a:t> la </a:t>
            </a:r>
            <a:r>
              <a:rPr lang="en-US" dirty="0" err="1"/>
              <a:t>velocidad</a:t>
            </a:r>
            <a:r>
              <a:rPr lang="en-US" dirty="0"/>
              <a:t> de </a:t>
            </a:r>
            <a:r>
              <a:rPr lang="en-US" dirty="0" err="1"/>
              <a:t>desarrollo</a:t>
            </a:r>
            <a:r>
              <a:rPr lang="en-US" dirty="0"/>
              <a:t> y </a:t>
            </a:r>
            <a:r>
              <a:rPr lang="en-US" dirty="0" err="1"/>
              <a:t>facilitar</a:t>
            </a:r>
            <a:r>
              <a:rPr lang="en-US" dirty="0"/>
              <a:t> la </a:t>
            </a:r>
            <a:r>
              <a:rPr lang="en-US" dirty="0" err="1"/>
              <a:t>colaboración</a:t>
            </a:r>
            <a:r>
              <a:rPr lang="en-US" dirty="0"/>
              <a:t>, </a:t>
            </a:r>
            <a:r>
              <a:rPr lang="en-US" dirty="0" err="1"/>
              <a:t>previniendo</a:t>
            </a:r>
            <a:r>
              <a:rPr lang="en-US" dirty="0"/>
              <a:t> </a:t>
            </a:r>
            <a:r>
              <a:rPr lang="en-US" dirty="0" err="1"/>
              <a:t>errores</a:t>
            </a:r>
            <a:r>
              <a:rPr lang="en-US" dirty="0"/>
              <a:t> antes de que </a:t>
            </a:r>
            <a:r>
              <a:rPr lang="en-US" dirty="0" err="1"/>
              <a:t>impacten</a:t>
            </a:r>
            <a:r>
              <a:rPr lang="en-US" dirty="0"/>
              <a:t> la </a:t>
            </a:r>
            <a:r>
              <a:rPr lang="en-US" dirty="0" err="1"/>
              <a:t>producción</a:t>
            </a:r>
            <a:r>
              <a:rPr lang="en-US" dirty="0"/>
              <a:t>.</a:t>
            </a:r>
          </a:p>
        </p:txBody>
      </p:sp>
      <p:sp>
        <p:nvSpPr>
          <p:cNvPr id="4" name="Slide Number Placeholder 3">
            <a:extLst>
              <a:ext uri="{FF2B5EF4-FFF2-40B4-BE49-F238E27FC236}">
                <a16:creationId xmlns:a16="http://schemas.microsoft.com/office/drawing/2014/main" id="{66D8ED4A-3550-5DC5-3669-ED4E5408E7D6}"/>
              </a:ext>
            </a:extLst>
          </p:cNvPr>
          <p:cNvSpPr>
            <a:spLocks noGrp="1"/>
          </p:cNvSpPr>
          <p:nvPr>
            <p:ph type="sldNum" sz="quarter" idx="10"/>
          </p:nvPr>
        </p:nvSpPr>
        <p:spPr/>
        <p:txBody>
          <a:bodyPr/>
          <a:lstStyle/>
          <a:p>
            <a:fld id="{5F2D3714-B553-A044-BA72-366907BA36B5}" type="slidenum">
              <a:rPr lang="en-US" smtClean="0"/>
              <a:t>7</a:t>
            </a:fld>
            <a:endParaRPr lang="en-US"/>
          </a:p>
        </p:txBody>
      </p:sp>
    </p:spTree>
    <p:extLst>
      <p:ext uri="{BB962C8B-B14F-4D97-AF65-F5344CB8AC3E}">
        <p14:creationId xmlns:p14="http://schemas.microsoft.com/office/powerpoint/2010/main" val="42726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06BE-5E6E-7C48-51C3-EAA3944F7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22C9D9-BCA9-B791-5BA4-4349CACDB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B0E5E-0259-5DA8-D448-07764B72E0C9}"/>
              </a:ext>
            </a:extLst>
          </p:cNvPr>
          <p:cNvSpPr>
            <a:spLocks noGrp="1"/>
          </p:cNvSpPr>
          <p:nvPr>
            <p:ph type="body" idx="1"/>
          </p:nvPr>
        </p:nvSpPr>
        <p:spPr/>
        <p:txBody>
          <a:bodyPr/>
          <a:lstStyle/>
          <a:p>
            <a:r>
              <a:rPr lang="en-US" dirty="0"/>
              <a:t>Un framework de </a:t>
            </a:r>
            <a:r>
              <a:rPr lang="en-US" dirty="0" err="1"/>
              <a:t>pruebas</a:t>
            </a:r>
            <a:r>
              <a:rPr lang="en-US" dirty="0"/>
              <a:t> </a:t>
            </a:r>
            <a:r>
              <a:rPr lang="en-US" dirty="0" err="1"/>
              <a:t>unitarias</a:t>
            </a:r>
            <a:r>
              <a:rPr lang="en-US" dirty="0"/>
              <a:t> es </a:t>
            </a:r>
            <a:r>
              <a:rPr lang="en-US" dirty="0" err="1"/>
              <a:t>una</a:t>
            </a:r>
            <a:r>
              <a:rPr lang="en-US" dirty="0"/>
              <a:t> </a:t>
            </a:r>
            <a:r>
              <a:rPr lang="en-US" dirty="0" err="1"/>
              <a:t>herramienta</a:t>
            </a:r>
            <a:r>
              <a:rPr lang="en-US" dirty="0"/>
              <a:t> </a:t>
            </a:r>
            <a:r>
              <a:rPr lang="en-US" dirty="0" err="1"/>
              <a:t>esencial</a:t>
            </a:r>
            <a:r>
              <a:rPr lang="en-US" dirty="0"/>
              <a:t> para </a:t>
            </a:r>
            <a:r>
              <a:rPr lang="en-US" dirty="0" err="1"/>
              <a:t>los</a:t>
            </a:r>
            <a:r>
              <a:rPr lang="en-US" dirty="0"/>
              <a:t> </a:t>
            </a:r>
            <a:r>
              <a:rPr lang="en-US" dirty="0" err="1"/>
              <a:t>desarrolladores</a:t>
            </a:r>
            <a:r>
              <a:rPr lang="en-US" dirty="0"/>
              <a:t>, </a:t>
            </a:r>
            <a:r>
              <a:rPr lang="en-US" dirty="0" err="1"/>
              <a:t>facilitando</a:t>
            </a:r>
            <a:r>
              <a:rPr lang="en-US" dirty="0"/>
              <a:t> la </a:t>
            </a:r>
            <a:r>
              <a:rPr lang="en-US" dirty="0" err="1"/>
              <a:t>creación</a:t>
            </a:r>
            <a:r>
              <a:rPr lang="en-US" dirty="0"/>
              <a:t>, </a:t>
            </a:r>
            <a:r>
              <a:rPr lang="en-US" dirty="0" err="1"/>
              <a:t>organización</a:t>
            </a:r>
            <a:r>
              <a:rPr lang="en-US" dirty="0"/>
              <a:t> y </a:t>
            </a:r>
            <a:r>
              <a:rPr lang="en-US" dirty="0" err="1"/>
              <a:t>ejecución</a:t>
            </a:r>
            <a:r>
              <a:rPr lang="en-US" dirty="0"/>
              <a:t> de </a:t>
            </a:r>
            <a:r>
              <a:rPr lang="en-US" dirty="0" err="1"/>
              <a:t>pruebas</a:t>
            </a:r>
            <a:r>
              <a:rPr lang="en-US" dirty="0"/>
              <a:t> de </a:t>
            </a:r>
            <a:r>
              <a:rPr lang="en-US" dirty="0" err="1"/>
              <a:t>manera</a:t>
            </a:r>
            <a:r>
              <a:rPr lang="en-US" dirty="0"/>
              <a:t> </a:t>
            </a:r>
            <a:r>
              <a:rPr lang="en-US" dirty="0" err="1"/>
              <a:t>estructurada</a:t>
            </a:r>
            <a:r>
              <a:rPr lang="en-US" dirty="0"/>
              <a:t>. </a:t>
            </a:r>
          </a:p>
          <a:p>
            <a:endParaRPr lang="en-US" dirty="0"/>
          </a:p>
          <a:p>
            <a:r>
              <a:rPr lang="en-US" dirty="0"/>
              <a:t> </a:t>
            </a:r>
            <a:r>
              <a:rPr lang="en-US" dirty="0" err="1"/>
              <a:t>Estos</a:t>
            </a:r>
            <a:r>
              <a:rPr lang="en-US" dirty="0"/>
              <a:t> frameworks son clave para </a:t>
            </a:r>
            <a:r>
              <a:rPr lang="en-US" dirty="0" err="1"/>
              <a:t>automatizar</a:t>
            </a:r>
            <a:r>
              <a:rPr lang="en-US" dirty="0"/>
              <a:t> </a:t>
            </a:r>
            <a:r>
              <a:rPr lang="en-US" dirty="0" err="1"/>
              <a:t>pruebas</a:t>
            </a:r>
            <a:r>
              <a:rPr lang="en-US" dirty="0"/>
              <a:t>, </a:t>
            </a:r>
            <a:r>
              <a:rPr lang="en-US" dirty="0" err="1"/>
              <a:t>verificar</a:t>
            </a:r>
            <a:r>
              <a:rPr lang="en-US" dirty="0"/>
              <a:t> </a:t>
            </a:r>
            <a:r>
              <a:rPr lang="en-US" dirty="0" err="1"/>
              <a:t>el</a:t>
            </a:r>
            <a:r>
              <a:rPr lang="en-US" dirty="0"/>
              <a:t> </a:t>
            </a:r>
            <a:r>
              <a:rPr lang="en-US" dirty="0" err="1"/>
              <a:t>comportamiento</a:t>
            </a:r>
            <a:r>
              <a:rPr lang="en-US" dirty="0"/>
              <a:t> del </a:t>
            </a:r>
            <a:r>
              <a:rPr lang="en-US" dirty="0" err="1"/>
              <a:t>código</a:t>
            </a:r>
            <a:r>
              <a:rPr lang="en-US" dirty="0"/>
              <a:t> y </a:t>
            </a:r>
            <a:r>
              <a:rPr lang="en-US" dirty="0" err="1"/>
              <a:t>detectar</a:t>
            </a:r>
            <a:r>
              <a:rPr lang="en-US" dirty="0"/>
              <a:t> </a:t>
            </a:r>
            <a:r>
              <a:rPr lang="en-US" dirty="0" err="1"/>
              <a:t>errores</a:t>
            </a:r>
            <a:r>
              <a:rPr lang="en-US" dirty="0"/>
              <a:t> </a:t>
            </a:r>
            <a:r>
              <a:rPr lang="en-US" dirty="0" err="1"/>
              <a:t>tempranamente</a:t>
            </a:r>
            <a:r>
              <a:rPr lang="en-US" dirty="0"/>
              <a:t> </a:t>
            </a:r>
            <a:r>
              <a:rPr lang="en-US" dirty="0" err="1"/>
              <a:t>en</a:t>
            </a:r>
            <a:r>
              <a:rPr lang="en-US" dirty="0"/>
              <a:t> </a:t>
            </a:r>
            <a:r>
              <a:rPr lang="en-US" dirty="0" err="1"/>
              <a:t>el</a:t>
            </a:r>
            <a:r>
              <a:rPr lang="en-US" dirty="0"/>
              <a:t> </a:t>
            </a:r>
            <a:r>
              <a:rPr lang="en-US" dirty="0" err="1"/>
              <a:t>proceso</a:t>
            </a:r>
            <a:r>
              <a:rPr lang="en-US" dirty="0"/>
              <a:t> de </a:t>
            </a:r>
            <a:r>
              <a:rPr lang="en-US" dirty="0" err="1"/>
              <a:t>desarrollo</a:t>
            </a:r>
            <a:r>
              <a:rPr lang="en-US" dirty="0"/>
              <a:t>. </a:t>
            </a:r>
            <a:r>
              <a:rPr lang="en-US" dirty="0" err="1"/>
              <a:t>Ofrecen</a:t>
            </a:r>
            <a:r>
              <a:rPr lang="en-US" dirty="0"/>
              <a:t> </a:t>
            </a:r>
            <a:r>
              <a:rPr lang="en-US" dirty="0" err="1"/>
              <a:t>funciones</a:t>
            </a:r>
            <a:r>
              <a:rPr lang="en-US" dirty="0"/>
              <a:t> para </a:t>
            </a:r>
            <a:r>
              <a:rPr lang="en-US" dirty="0" err="1"/>
              <a:t>definir</a:t>
            </a:r>
            <a:r>
              <a:rPr lang="en-US" dirty="0"/>
              <a:t> </a:t>
            </a:r>
            <a:r>
              <a:rPr lang="en-US" dirty="0" err="1"/>
              <a:t>pruebas</a:t>
            </a:r>
            <a:r>
              <a:rPr lang="en-US" dirty="0"/>
              <a:t>, </a:t>
            </a:r>
            <a:r>
              <a:rPr lang="en-US" dirty="0" err="1"/>
              <a:t>ejecutar</a:t>
            </a:r>
            <a:r>
              <a:rPr lang="en-US" dirty="0"/>
              <a:t> </a:t>
            </a:r>
            <a:r>
              <a:rPr lang="en-US" dirty="0" err="1"/>
              <a:t>escenarios</a:t>
            </a:r>
            <a:r>
              <a:rPr lang="en-US" dirty="0"/>
              <a:t> </a:t>
            </a:r>
            <a:r>
              <a:rPr lang="en-US" dirty="0" err="1"/>
              <a:t>múltiples</a:t>
            </a:r>
            <a:r>
              <a:rPr lang="en-US" dirty="0"/>
              <a:t> y </a:t>
            </a:r>
            <a:r>
              <a:rPr lang="en-US" dirty="0" err="1"/>
              <a:t>generar</a:t>
            </a:r>
            <a:r>
              <a:rPr lang="en-US" dirty="0"/>
              <a:t> </a:t>
            </a:r>
            <a:r>
              <a:rPr lang="en-US" dirty="0" err="1"/>
              <a:t>informes</a:t>
            </a:r>
            <a:r>
              <a:rPr lang="en-US" dirty="0"/>
              <a:t> </a:t>
            </a:r>
            <a:r>
              <a:rPr lang="en-US" dirty="0" err="1"/>
              <a:t>detallados</a:t>
            </a:r>
            <a:r>
              <a:rPr lang="en-US" dirty="0"/>
              <a:t> de </a:t>
            </a:r>
            <a:r>
              <a:rPr lang="en-US" dirty="0" err="1"/>
              <a:t>resultados</a:t>
            </a:r>
            <a:r>
              <a:rPr lang="en-US" dirty="0"/>
              <a:t>. </a:t>
            </a:r>
          </a:p>
          <a:p>
            <a:endParaRPr lang="en-US" dirty="0"/>
          </a:p>
          <a:p>
            <a:r>
              <a:rPr lang="en-US" dirty="0"/>
              <a:t> En </a:t>
            </a:r>
            <a:r>
              <a:rPr lang="en-US" dirty="0" err="1"/>
              <a:t>nuestro</a:t>
            </a:r>
            <a:r>
              <a:rPr lang="en-US" dirty="0"/>
              <a:t> </a:t>
            </a:r>
            <a:r>
              <a:rPr lang="en-US" dirty="0" err="1"/>
              <a:t>proyecto</a:t>
            </a:r>
            <a:r>
              <a:rPr lang="en-US" dirty="0"/>
              <a:t>, </a:t>
            </a:r>
            <a:r>
              <a:rPr lang="en-US" dirty="0" err="1"/>
              <a:t>utilizaremos</a:t>
            </a:r>
            <a:r>
              <a:rPr lang="en-US" dirty="0"/>
              <a:t> </a:t>
            </a:r>
            <a:r>
              <a:rPr lang="en-US" dirty="0" err="1"/>
              <a:t>xUnit</a:t>
            </a:r>
            <a:r>
              <a:rPr lang="en-US" dirty="0"/>
              <a:t> con </a:t>
            </a:r>
            <a:r>
              <a:rPr lang="en-US" dirty="0" err="1"/>
              <a:t>Moq</a:t>
            </a:r>
            <a:r>
              <a:rPr lang="en-US" dirty="0"/>
              <a:t> para las </a:t>
            </a:r>
            <a:r>
              <a:rPr lang="en-US" dirty="0" err="1"/>
              <a:t>pruebas</a:t>
            </a:r>
            <a:r>
              <a:rPr lang="en-US" dirty="0"/>
              <a:t> </a:t>
            </a:r>
            <a:r>
              <a:rPr lang="en-US" dirty="0" err="1"/>
              <a:t>en</a:t>
            </a:r>
            <a:r>
              <a:rPr lang="en-US" dirty="0"/>
              <a:t> </a:t>
            </a:r>
            <a:r>
              <a:rPr lang="en-US" dirty="0" err="1"/>
              <a:t>el</a:t>
            </a:r>
            <a:r>
              <a:rPr lang="en-US" dirty="0"/>
              <a:t> backend </a:t>
            </a:r>
            <a:r>
              <a:rPr lang="en-US" dirty="0" err="1"/>
              <a:t>basado</a:t>
            </a:r>
            <a:r>
              <a:rPr lang="en-US" dirty="0"/>
              <a:t> </a:t>
            </a:r>
            <a:r>
              <a:rPr lang="en-US" dirty="0" err="1"/>
              <a:t>en</a:t>
            </a:r>
            <a:r>
              <a:rPr lang="en-US" dirty="0"/>
              <a:t> .NET Core. Para </a:t>
            </a:r>
            <a:r>
              <a:rPr lang="en-US" dirty="0" err="1"/>
              <a:t>el</a:t>
            </a:r>
            <a:r>
              <a:rPr lang="en-US" dirty="0"/>
              <a:t> frontend </a:t>
            </a:r>
            <a:r>
              <a:rPr lang="en-US" dirty="0" err="1"/>
              <a:t>en</a:t>
            </a:r>
            <a:r>
              <a:rPr lang="en-US" dirty="0"/>
              <a:t> Angular, Jasmine y Karma </a:t>
            </a:r>
            <a:r>
              <a:rPr lang="en-US" dirty="0" err="1"/>
              <a:t>serán</a:t>
            </a:r>
            <a:r>
              <a:rPr lang="en-US" dirty="0"/>
              <a:t> </a:t>
            </a:r>
            <a:r>
              <a:rPr lang="en-US" dirty="0" err="1"/>
              <a:t>fundamentales</a:t>
            </a:r>
            <a:r>
              <a:rPr lang="en-US" dirty="0"/>
              <a:t>, con </a:t>
            </a:r>
            <a:r>
              <a:rPr lang="en-US" dirty="0" err="1"/>
              <a:t>capacidades</a:t>
            </a:r>
            <a:r>
              <a:rPr lang="en-US" dirty="0"/>
              <a:t> de </a:t>
            </a:r>
            <a:r>
              <a:rPr lang="en-US" dirty="0" err="1"/>
              <a:t>simulación</a:t>
            </a:r>
            <a:r>
              <a:rPr lang="en-US" dirty="0"/>
              <a:t> y </a:t>
            </a:r>
            <a:r>
              <a:rPr lang="en-US" dirty="0" err="1"/>
              <a:t>ejecución</a:t>
            </a:r>
            <a:r>
              <a:rPr lang="en-US" dirty="0"/>
              <a:t> </a:t>
            </a:r>
            <a:r>
              <a:rPr lang="en-US" dirty="0" err="1"/>
              <a:t>en</a:t>
            </a:r>
            <a:r>
              <a:rPr lang="en-US" dirty="0"/>
              <a:t> </a:t>
            </a:r>
            <a:r>
              <a:rPr lang="en-US" dirty="0" err="1"/>
              <a:t>navegadores</a:t>
            </a:r>
            <a:r>
              <a:rPr lang="en-US" dirty="0"/>
              <a:t> </a:t>
            </a:r>
            <a:r>
              <a:rPr lang="en-US" dirty="0" err="1"/>
              <a:t>diversos</a:t>
            </a:r>
            <a:r>
              <a:rPr lang="en-US" dirty="0"/>
              <a:t>, </a:t>
            </a:r>
            <a:r>
              <a:rPr lang="en-US" dirty="0" err="1"/>
              <a:t>permitiendo</a:t>
            </a:r>
            <a:r>
              <a:rPr lang="en-US" dirty="0"/>
              <a:t> </a:t>
            </a:r>
            <a:r>
              <a:rPr lang="en-US" dirty="0" err="1"/>
              <a:t>validar</a:t>
            </a:r>
            <a:r>
              <a:rPr lang="en-US" dirty="0"/>
              <a:t> </a:t>
            </a:r>
            <a:r>
              <a:rPr lang="en-US" dirty="0" err="1"/>
              <a:t>eficientemente</a:t>
            </a:r>
            <a:r>
              <a:rPr lang="en-US" dirty="0"/>
              <a:t> </a:t>
            </a:r>
            <a:r>
              <a:rPr lang="en-US" dirty="0" err="1"/>
              <a:t>el</a:t>
            </a:r>
            <a:r>
              <a:rPr lang="en-US" dirty="0"/>
              <a:t> </a:t>
            </a:r>
            <a:r>
              <a:rPr lang="en-US" dirty="0" err="1"/>
              <a:t>comportamiento</a:t>
            </a:r>
            <a:r>
              <a:rPr lang="en-US" dirty="0"/>
              <a:t> de </a:t>
            </a:r>
            <a:r>
              <a:rPr lang="en-US" dirty="0" err="1"/>
              <a:t>los</a:t>
            </a:r>
            <a:r>
              <a:rPr lang="en-US" dirty="0"/>
              <a:t> </a:t>
            </a:r>
            <a:r>
              <a:rPr lang="en-US" dirty="0" err="1"/>
              <a:t>componentes</a:t>
            </a:r>
            <a:r>
              <a:rPr lang="en-US" dirty="0"/>
              <a:t>.</a:t>
            </a:r>
          </a:p>
        </p:txBody>
      </p:sp>
      <p:sp>
        <p:nvSpPr>
          <p:cNvPr id="4" name="Slide Number Placeholder 3">
            <a:extLst>
              <a:ext uri="{FF2B5EF4-FFF2-40B4-BE49-F238E27FC236}">
                <a16:creationId xmlns:a16="http://schemas.microsoft.com/office/drawing/2014/main" id="{9D766FA7-087D-4596-A89F-866AB8E46A0A}"/>
              </a:ext>
            </a:extLst>
          </p:cNvPr>
          <p:cNvSpPr>
            <a:spLocks noGrp="1"/>
          </p:cNvSpPr>
          <p:nvPr>
            <p:ph type="sldNum" sz="quarter" idx="10"/>
          </p:nvPr>
        </p:nvSpPr>
        <p:spPr/>
        <p:txBody>
          <a:bodyPr/>
          <a:lstStyle/>
          <a:p>
            <a:fld id="{5F2D3714-B553-A044-BA72-366907BA36B5}" type="slidenum">
              <a:rPr lang="en-US" smtClean="0"/>
              <a:t>8</a:t>
            </a:fld>
            <a:endParaRPr lang="en-US"/>
          </a:p>
        </p:txBody>
      </p:sp>
    </p:spTree>
    <p:extLst>
      <p:ext uri="{BB962C8B-B14F-4D97-AF65-F5344CB8AC3E}">
        <p14:creationId xmlns:p14="http://schemas.microsoft.com/office/powerpoint/2010/main" val="297851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F1650-E6D7-006C-0CA0-06818EF01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40C70-2B1E-A145-5368-3A62FB2CE1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64B27-BCFA-C245-9ABA-029937963C83}"/>
              </a:ext>
            </a:extLst>
          </p:cNvPr>
          <p:cNvSpPr>
            <a:spLocks noGrp="1"/>
          </p:cNvSpPr>
          <p:nvPr>
            <p:ph type="body" idx="1"/>
          </p:nvPr>
        </p:nvSpPr>
        <p:spPr/>
        <p:txBody>
          <a:bodyPr/>
          <a:lstStyle/>
          <a:p>
            <a:r>
              <a:rPr lang="en-US" dirty="0"/>
              <a:t>Las </a:t>
            </a:r>
            <a:r>
              <a:rPr lang="en-US" dirty="0" err="1"/>
              <a:t>pruebas</a:t>
            </a:r>
            <a:r>
              <a:rPr lang="en-US" dirty="0"/>
              <a:t> </a:t>
            </a:r>
            <a:r>
              <a:rPr lang="en-US" dirty="0" err="1"/>
              <a:t>unitarias</a:t>
            </a:r>
            <a:r>
              <a:rPr lang="en-US" dirty="0"/>
              <a:t> no solo </a:t>
            </a:r>
            <a:r>
              <a:rPr lang="en-US" dirty="0" err="1"/>
              <a:t>deben</a:t>
            </a:r>
            <a:r>
              <a:rPr lang="en-US" dirty="0"/>
              <a:t> </a:t>
            </a:r>
            <a:r>
              <a:rPr lang="en-US" dirty="0" err="1"/>
              <a:t>asegurar</a:t>
            </a:r>
            <a:r>
              <a:rPr lang="en-US" dirty="0"/>
              <a:t> que </a:t>
            </a:r>
            <a:r>
              <a:rPr lang="en-US" dirty="0" err="1"/>
              <a:t>el</a:t>
            </a:r>
            <a:r>
              <a:rPr lang="en-US" dirty="0"/>
              <a:t> </a:t>
            </a:r>
            <a:r>
              <a:rPr lang="en-US" dirty="0" err="1"/>
              <a:t>código</a:t>
            </a:r>
            <a:r>
              <a:rPr lang="en-US" dirty="0"/>
              <a:t> </a:t>
            </a:r>
            <a:r>
              <a:rPr lang="en-US" dirty="0" err="1"/>
              <a:t>funcione</a:t>
            </a:r>
            <a:r>
              <a:rPr lang="en-US" dirty="0"/>
              <a:t> </a:t>
            </a:r>
            <a:r>
              <a:rPr lang="en-US" dirty="0" err="1"/>
              <a:t>correctamente</a:t>
            </a:r>
            <a:r>
              <a:rPr lang="en-US" dirty="0"/>
              <a:t>, </a:t>
            </a:r>
            <a:r>
              <a:rPr lang="en-US" dirty="0" err="1"/>
              <a:t>sino</a:t>
            </a:r>
            <a:r>
              <a:rPr lang="en-US" dirty="0"/>
              <a:t> que </a:t>
            </a:r>
            <a:r>
              <a:rPr lang="en-US" dirty="0" err="1"/>
              <a:t>también</a:t>
            </a:r>
            <a:r>
              <a:rPr lang="en-US" dirty="0"/>
              <a:t> </a:t>
            </a:r>
            <a:r>
              <a:rPr lang="en-US" dirty="0" err="1"/>
              <a:t>deben</a:t>
            </a:r>
            <a:r>
              <a:rPr lang="en-US" dirty="0"/>
              <a:t> ser </a:t>
            </a:r>
            <a:r>
              <a:rPr lang="en-US" dirty="0" err="1"/>
              <a:t>claras</a:t>
            </a:r>
            <a:r>
              <a:rPr lang="en-US" dirty="0"/>
              <a:t> y </a:t>
            </a:r>
            <a:r>
              <a:rPr lang="en-US" dirty="0" err="1"/>
              <a:t>fáciles</a:t>
            </a:r>
            <a:r>
              <a:rPr lang="en-US" dirty="0"/>
              <a:t> de </a:t>
            </a:r>
            <a:r>
              <a:rPr lang="en-US" dirty="0" err="1"/>
              <a:t>entender</a:t>
            </a:r>
            <a:r>
              <a:rPr lang="en-US" dirty="0"/>
              <a:t>. </a:t>
            </a:r>
          </a:p>
          <a:p>
            <a:endParaRPr lang="en-US" dirty="0"/>
          </a:p>
          <a:p>
            <a:r>
              <a:rPr lang="en-US" dirty="0"/>
              <a:t> Para </a:t>
            </a:r>
            <a:r>
              <a:rPr lang="en-US" dirty="0" err="1"/>
              <a:t>lograr</a:t>
            </a:r>
            <a:r>
              <a:rPr lang="en-US" dirty="0"/>
              <a:t> </a:t>
            </a:r>
            <a:r>
              <a:rPr lang="en-US" dirty="0" err="1"/>
              <a:t>esto</a:t>
            </a:r>
            <a:r>
              <a:rPr lang="en-US" dirty="0"/>
              <a:t>, se </a:t>
            </a:r>
            <a:r>
              <a:rPr lang="en-US" dirty="0" err="1"/>
              <a:t>utilizan</a:t>
            </a:r>
            <a:r>
              <a:rPr lang="en-US" dirty="0"/>
              <a:t> </a:t>
            </a:r>
            <a:r>
              <a:rPr lang="en-US" dirty="0" err="1"/>
              <a:t>convenciones</a:t>
            </a:r>
            <a:r>
              <a:rPr lang="en-US" dirty="0"/>
              <a:t> de </a:t>
            </a:r>
            <a:r>
              <a:rPr lang="en-US" dirty="0" err="1"/>
              <a:t>nomenclatura</a:t>
            </a:r>
            <a:r>
              <a:rPr lang="en-US" dirty="0"/>
              <a:t> que </a:t>
            </a:r>
            <a:r>
              <a:rPr lang="en-US" dirty="0" err="1"/>
              <a:t>describen</a:t>
            </a:r>
            <a:r>
              <a:rPr lang="en-US" dirty="0"/>
              <a:t> </a:t>
            </a:r>
            <a:r>
              <a:rPr lang="en-US" dirty="0" err="1"/>
              <a:t>claramente</a:t>
            </a:r>
            <a:r>
              <a:rPr lang="en-US" dirty="0"/>
              <a:t> lo que se </a:t>
            </a:r>
            <a:r>
              <a:rPr lang="en-US" dirty="0" err="1"/>
              <a:t>está</a:t>
            </a:r>
            <a:r>
              <a:rPr lang="en-US" dirty="0"/>
              <a:t> probando y lo que se </a:t>
            </a:r>
            <a:r>
              <a:rPr lang="en-US" dirty="0" err="1"/>
              <a:t>espera</a:t>
            </a:r>
            <a:r>
              <a:rPr lang="en-US" dirty="0"/>
              <a:t> </a:t>
            </a:r>
            <a:r>
              <a:rPr lang="en-US" dirty="0" err="1"/>
              <a:t>como</a:t>
            </a:r>
            <a:r>
              <a:rPr lang="en-US" dirty="0"/>
              <a:t> </a:t>
            </a:r>
            <a:r>
              <a:rPr lang="en-US" dirty="0" err="1"/>
              <a:t>resultado</a:t>
            </a:r>
            <a:r>
              <a:rPr lang="en-US" dirty="0"/>
              <a:t>. </a:t>
            </a:r>
            <a:r>
              <a:rPr lang="en-US" dirty="0" err="1"/>
              <a:t>Además</a:t>
            </a:r>
            <a:r>
              <a:rPr lang="en-US" dirty="0"/>
              <a:t>, las </a:t>
            </a:r>
            <a:r>
              <a:rPr lang="en-US" dirty="0" err="1"/>
              <a:t>pruebas</a:t>
            </a:r>
            <a:r>
              <a:rPr lang="en-US" dirty="0"/>
              <a:t> </a:t>
            </a:r>
            <a:r>
              <a:rPr lang="en-US" dirty="0" err="1"/>
              <a:t>unitarias</a:t>
            </a:r>
            <a:r>
              <a:rPr lang="en-US" dirty="0"/>
              <a:t> </a:t>
            </a:r>
            <a:r>
              <a:rPr lang="en-US" dirty="0" err="1"/>
              <a:t>siguen</a:t>
            </a:r>
            <a:r>
              <a:rPr lang="en-US" dirty="0"/>
              <a:t> </a:t>
            </a:r>
            <a:r>
              <a:rPr lang="en-US" dirty="0" err="1"/>
              <a:t>el</a:t>
            </a:r>
            <a:r>
              <a:rPr lang="en-US" dirty="0"/>
              <a:t> </a:t>
            </a:r>
            <a:r>
              <a:rPr lang="en-US" dirty="0" err="1"/>
              <a:t>patrón</a:t>
            </a:r>
            <a:r>
              <a:rPr lang="en-US" dirty="0"/>
              <a:t> AAA (Arrange, Act, Assert), </a:t>
            </a:r>
            <a:r>
              <a:rPr lang="en-US" dirty="0" err="1"/>
              <a:t>una</a:t>
            </a:r>
            <a:r>
              <a:rPr lang="en-US" dirty="0"/>
              <a:t> </a:t>
            </a:r>
            <a:r>
              <a:rPr lang="en-US" dirty="0" err="1"/>
              <a:t>estructura</a:t>
            </a:r>
            <a:r>
              <a:rPr lang="en-US" dirty="0"/>
              <a:t> simple </a:t>
            </a:r>
            <a:r>
              <a:rPr lang="en-US" dirty="0" err="1"/>
              <a:t>pero</a:t>
            </a:r>
            <a:r>
              <a:rPr lang="en-US" dirty="0"/>
              <a:t> </a:t>
            </a:r>
            <a:r>
              <a:rPr lang="en-US" dirty="0" err="1"/>
              <a:t>efectiva</a:t>
            </a:r>
            <a:r>
              <a:rPr lang="en-US" dirty="0"/>
              <a:t> para </a:t>
            </a:r>
            <a:r>
              <a:rPr lang="en-US" dirty="0" err="1"/>
              <a:t>organizar</a:t>
            </a:r>
            <a:r>
              <a:rPr lang="en-US" dirty="0"/>
              <a:t> y </a:t>
            </a:r>
            <a:r>
              <a:rPr lang="en-US" dirty="0" err="1"/>
              <a:t>ejecutar</a:t>
            </a:r>
            <a:r>
              <a:rPr lang="en-US" dirty="0"/>
              <a:t> las </a:t>
            </a:r>
            <a:r>
              <a:rPr lang="en-US" dirty="0" err="1"/>
              <a:t>pruebas</a:t>
            </a:r>
            <a:r>
              <a:rPr lang="en-US" dirty="0"/>
              <a:t> de </a:t>
            </a:r>
            <a:r>
              <a:rPr lang="en-US" dirty="0" err="1"/>
              <a:t>manera</a:t>
            </a:r>
            <a:r>
              <a:rPr lang="en-US" dirty="0"/>
              <a:t> </a:t>
            </a:r>
            <a:r>
              <a:rPr lang="en-US" dirty="0" err="1"/>
              <a:t>coherente</a:t>
            </a:r>
            <a:r>
              <a:rPr lang="en-US" dirty="0"/>
              <a:t> y </a:t>
            </a:r>
            <a:r>
              <a:rPr lang="en-US" dirty="0" err="1"/>
              <a:t>predecible</a:t>
            </a:r>
            <a:r>
              <a:rPr lang="en-US" dirty="0"/>
              <a:t>. </a:t>
            </a:r>
          </a:p>
          <a:p>
            <a:endParaRPr lang="en-US" dirty="0"/>
          </a:p>
          <a:p>
            <a:r>
              <a:rPr lang="en-US" dirty="0"/>
              <a:t> </a:t>
            </a:r>
            <a:r>
              <a:rPr lang="en-US" dirty="0" err="1"/>
              <a:t>Convención</a:t>
            </a:r>
            <a:r>
              <a:rPr lang="en-US" dirty="0"/>
              <a:t> de </a:t>
            </a:r>
            <a:r>
              <a:rPr lang="en-US" dirty="0" err="1"/>
              <a:t>nombre</a:t>
            </a:r>
            <a:r>
              <a:rPr lang="en-US" dirty="0"/>
              <a:t> </a:t>
            </a:r>
            <a:r>
              <a:rPr lang="en-US" dirty="0" err="1"/>
              <a:t>en</a:t>
            </a:r>
            <a:r>
              <a:rPr lang="en-US" dirty="0"/>
              <a:t> </a:t>
            </a:r>
            <a:r>
              <a:rPr lang="en-US" dirty="0" err="1"/>
              <a:t>pruebas</a:t>
            </a:r>
            <a:r>
              <a:rPr lang="en-US" dirty="0"/>
              <a:t>: El </a:t>
            </a:r>
            <a:r>
              <a:rPr lang="en-US" dirty="0" err="1"/>
              <a:t>nombre</a:t>
            </a:r>
            <a:r>
              <a:rPr lang="en-US" dirty="0"/>
              <a:t> de las </a:t>
            </a:r>
            <a:r>
              <a:rPr lang="en-US" dirty="0" err="1"/>
              <a:t>pruebas</a:t>
            </a:r>
            <a:r>
              <a:rPr lang="en-US" dirty="0"/>
              <a:t> </a:t>
            </a:r>
            <a:r>
              <a:rPr lang="en-US" dirty="0" err="1"/>
              <a:t>unitarias</a:t>
            </a:r>
            <a:r>
              <a:rPr lang="en-US" dirty="0"/>
              <a:t> </a:t>
            </a:r>
            <a:r>
              <a:rPr lang="en-US" dirty="0" err="1"/>
              <a:t>sigue</a:t>
            </a:r>
            <a:r>
              <a:rPr lang="en-US" dirty="0"/>
              <a:t> </a:t>
            </a:r>
            <a:r>
              <a:rPr lang="en-US" dirty="0" err="1"/>
              <a:t>una</a:t>
            </a:r>
            <a:r>
              <a:rPr lang="en-US" dirty="0"/>
              <a:t> </a:t>
            </a:r>
            <a:r>
              <a:rPr lang="en-US" dirty="0" err="1"/>
              <a:t>convención</a:t>
            </a:r>
            <a:r>
              <a:rPr lang="en-US" dirty="0"/>
              <a:t> </a:t>
            </a:r>
            <a:r>
              <a:rPr lang="en-US" dirty="0" err="1"/>
              <a:t>clara</a:t>
            </a:r>
            <a:r>
              <a:rPr lang="en-US" dirty="0"/>
              <a:t> para </a:t>
            </a:r>
            <a:r>
              <a:rPr lang="en-US" dirty="0" err="1"/>
              <a:t>describir</a:t>
            </a:r>
            <a:r>
              <a:rPr lang="en-US" dirty="0"/>
              <a:t> </a:t>
            </a:r>
            <a:r>
              <a:rPr lang="en-US" dirty="0" err="1"/>
              <a:t>qué</a:t>
            </a:r>
            <a:r>
              <a:rPr lang="en-US" dirty="0"/>
              <a:t> se </a:t>
            </a:r>
            <a:r>
              <a:rPr lang="en-US" dirty="0" err="1"/>
              <a:t>está</a:t>
            </a:r>
            <a:r>
              <a:rPr lang="en-US" dirty="0"/>
              <a:t> probando y </a:t>
            </a:r>
            <a:r>
              <a:rPr lang="en-US" dirty="0" err="1"/>
              <a:t>qué</a:t>
            </a:r>
            <a:r>
              <a:rPr lang="en-US" dirty="0"/>
              <a:t> se </a:t>
            </a:r>
            <a:r>
              <a:rPr lang="en-US" dirty="0" err="1"/>
              <a:t>espera</a:t>
            </a:r>
            <a:r>
              <a:rPr lang="en-US" dirty="0"/>
              <a:t>. </a:t>
            </a:r>
            <a:r>
              <a:rPr lang="en-US" dirty="0" err="1"/>
              <a:t>Formato</a:t>
            </a:r>
            <a:r>
              <a:rPr lang="en-US" dirty="0"/>
              <a:t>: </a:t>
            </a:r>
            <a:r>
              <a:rPr lang="en-US" dirty="0" err="1"/>
              <a:t>Metodo_Escenario_ResultadoEsperado</a:t>
            </a:r>
            <a:r>
              <a:rPr lang="en-US" dirty="0"/>
              <a:t>. </a:t>
            </a:r>
            <a:r>
              <a:rPr lang="en-US" dirty="0" err="1"/>
              <a:t>Ejemplo</a:t>
            </a:r>
            <a:r>
              <a:rPr lang="en-US" dirty="0"/>
              <a:t>: </a:t>
            </a:r>
            <a:r>
              <a:rPr lang="en-US" dirty="0" err="1"/>
              <a:t>CanBeCancelledBy_UserIsAdmin_ReturnsTrue</a:t>
            </a:r>
            <a:r>
              <a:rPr lang="en-US" dirty="0"/>
              <a:t>. </a:t>
            </a:r>
            <a:r>
              <a:rPr lang="en-US" dirty="0" err="1"/>
              <a:t>Esto</a:t>
            </a:r>
            <a:r>
              <a:rPr lang="en-US" dirty="0"/>
              <a:t> </a:t>
            </a:r>
            <a:r>
              <a:rPr lang="en-US" dirty="0" err="1"/>
              <a:t>mejora</a:t>
            </a:r>
            <a:r>
              <a:rPr lang="en-US" dirty="0"/>
              <a:t> la </a:t>
            </a:r>
            <a:r>
              <a:rPr lang="en-US" dirty="0" err="1"/>
              <a:t>legibilidad</a:t>
            </a:r>
            <a:r>
              <a:rPr lang="en-US" dirty="0"/>
              <a:t> y </a:t>
            </a:r>
            <a:r>
              <a:rPr lang="en-US" dirty="0" err="1"/>
              <a:t>facilita</a:t>
            </a:r>
            <a:r>
              <a:rPr lang="en-US" dirty="0"/>
              <a:t> </a:t>
            </a:r>
            <a:r>
              <a:rPr lang="en-US" dirty="0" err="1"/>
              <a:t>entender</a:t>
            </a:r>
            <a:r>
              <a:rPr lang="en-US" dirty="0"/>
              <a:t> </a:t>
            </a:r>
            <a:r>
              <a:rPr lang="en-US" dirty="0" err="1"/>
              <a:t>rápidamente</a:t>
            </a:r>
            <a:r>
              <a:rPr lang="en-US" dirty="0"/>
              <a:t> </a:t>
            </a:r>
            <a:r>
              <a:rPr lang="en-US" dirty="0" err="1"/>
              <a:t>qué</a:t>
            </a:r>
            <a:r>
              <a:rPr lang="en-US" dirty="0"/>
              <a:t> </a:t>
            </a:r>
            <a:r>
              <a:rPr lang="en-US" dirty="0" err="1"/>
              <a:t>escenario</a:t>
            </a:r>
            <a:r>
              <a:rPr lang="en-US" dirty="0"/>
              <a:t> </a:t>
            </a:r>
            <a:r>
              <a:rPr lang="en-US" dirty="0" err="1"/>
              <a:t>está</a:t>
            </a:r>
            <a:r>
              <a:rPr lang="en-US" dirty="0"/>
              <a:t> </a:t>
            </a:r>
            <a:r>
              <a:rPr lang="en-US" dirty="0" err="1"/>
              <a:t>cubriendo</a:t>
            </a:r>
            <a:r>
              <a:rPr lang="en-US" dirty="0"/>
              <a:t> la </a:t>
            </a:r>
            <a:r>
              <a:rPr lang="en-US" dirty="0" err="1"/>
              <a:t>prueba</a:t>
            </a:r>
            <a:r>
              <a:rPr lang="en-US" dirty="0"/>
              <a:t>. </a:t>
            </a:r>
          </a:p>
          <a:p>
            <a:endParaRPr lang="en-US" dirty="0"/>
          </a:p>
          <a:p>
            <a:r>
              <a:rPr lang="en-US" dirty="0"/>
              <a:t> </a:t>
            </a:r>
            <a:r>
              <a:rPr lang="en-US" dirty="0" err="1"/>
              <a:t>Patrón</a:t>
            </a:r>
            <a:r>
              <a:rPr lang="en-US" dirty="0"/>
              <a:t> AAA (Arrange, Act, Assert): Arrange: </a:t>
            </a:r>
            <a:r>
              <a:rPr lang="en-US" dirty="0" err="1"/>
              <a:t>Configuración</a:t>
            </a:r>
            <a:r>
              <a:rPr lang="en-US" dirty="0"/>
              <a:t> </a:t>
            </a:r>
            <a:r>
              <a:rPr lang="en-US" dirty="0" err="1"/>
              <a:t>inicial</a:t>
            </a:r>
            <a:r>
              <a:rPr lang="en-US" dirty="0"/>
              <a:t> de la </a:t>
            </a:r>
            <a:r>
              <a:rPr lang="en-US" dirty="0" err="1"/>
              <a:t>prueba</a:t>
            </a:r>
            <a:r>
              <a:rPr lang="en-US" dirty="0"/>
              <a:t>, </a:t>
            </a:r>
            <a:r>
              <a:rPr lang="en-US" dirty="0" err="1"/>
              <a:t>donde</a:t>
            </a:r>
            <a:r>
              <a:rPr lang="en-US" dirty="0"/>
              <a:t> se </a:t>
            </a:r>
            <a:r>
              <a:rPr lang="en-US" dirty="0" err="1"/>
              <a:t>preparan</a:t>
            </a:r>
            <a:r>
              <a:rPr lang="en-US" dirty="0"/>
              <a:t> las </a:t>
            </a:r>
            <a:r>
              <a:rPr lang="en-US" dirty="0" err="1"/>
              <a:t>dependencias</a:t>
            </a:r>
            <a:r>
              <a:rPr lang="en-US" dirty="0"/>
              <a:t>, se </a:t>
            </a:r>
            <a:r>
              <a:rPr lang="en-US" dirty="0" err="1"/>
              <a:t>crea</a:t>
            </a:r>
            <a:r>
              <a:rPr lang="en-US" dirty="0"/>
              <a:t> </a:t>
            </a:r>
            <a:r>
              <a:rPr lang="en-US" dirty="0" err="1"/>
              <a:t>el</a:t>
            </a:r>
            <a:r>
              <a:rPr lang="en-US" dirty="0"/>
              <a:t> </a:t>
            </a:r>
            <a:r>
              <a:rPr lang="en-US" dirty="0" err="1"/>
              <a:t>entorno</a:t>
            </a:r>
            <a:r>
              <a:rPr lang="en-US" dirty="0"/>
              <a:t> </a:t>
            </a:r>
            <a:r>
              <a:rPr lang="en-US" dirty="0" err="1"/>
              <a:t>necesario</a:t>
            </a:r>
            <a:r>
              <a:rPr lang="en-US" dirty="0"/>
              <a:t> y se </a:t>
            </a:r>
            <a:r>
              <a:rPr lang="en-US" dirty="0" err="1"/>
              <a:t>configuran</a:t>
            </a:r>
            <a:r>
              <a:rPr lang="en-US" dirty="0"/>
              <a:t> </a:t>
            </a:r>
            <a:r>
              <a:rPr lang="en-US" dirty="0" err="1"/>
              <a:t>los</a:t>
            </a:r>
            <a:r>
              <a:rPr lang="en-US" dirty="0"/>
              <a:t> mocks. Act: </a:t>
            </a:r>
            <a:r>
              <a:rPr lang="en-US" dirty="0" err="1"/>
              <a:t>Ejecución</a:t>
            </a:r>
            <a:r>
              <a:rPr lang="en-US" dirty="0"/>
              <a:t> de la </a:t>
            </a:r>
            <a:r>
              <a:rPr lang="en-US" dirty="0" err="1"/>
              <a:t>acción</a:t>
            </a:r>
            <a:r>
              <a:rPr lang="en-US" dirty="0"/>
              <a:t> o </a:t>
            </a:r>
            <a:r>
              <a:rPr lang="en-US" dirty="0" err="1"/>
              <a:t>funcionalidad</a:t>
            </a:r>
            <a:r>
              <a:rPr lang="en-US" dirty="0"/>
              <a:t> que se </a:t>
            </a:r>
            <a:r>
              <a:rPr lang="en-US" dirty="0" err="1"/>
              <a:t>va</a:t>
            </a:r>
            <a:r>
              <a:rPr lang="en-US" dirty="0"/>
              <a:t> a </a:t>
            </a:r>
            <a:r>
              <a:rPr lang="en-US" dirty="0" err="1"/>
              <a:t>probar</a:t>
            </a:r>
            <a:r>
              <a:rPr lang="en-US" dirty="0"/>
              <a:t>. Assert: </a:t>
            </a:r>
            <a:r>
              <a:rPr lang="en-US" dirty="0" err="1"/>
              <a:t>Verificación</a:t>
            </a:r>
            <a:r>
              <a:rPr lang="en-US" dirty="0"/>
              <a:t> del </a:t>
            </a:r>
            <a:r>
              <a:rPr lang="en-US" dirty="0" err="1"/>
              <a:t>resultado</a:t>
            </a:r>
            <a:r>
              <a:rPr lang="en-US" dirty="0"/>
              <a:t> </a:t>
            </a:r>
            <a:r>
              <a:rPr lang="en-US" dirty="0" err="1"/>
              <a:t>esperado</a:t>
            </a:r>
            <a:r>
              <a:rPr lang="en-US" dirty="0"/>
              <a:t>. Se </a:t>
            </a:r>
            <a:r>
              <a:rPr lang="en-US" dirty="0" err="1"/>
              <a:t>comparan</a:t>
            </a:r>
            <a:r>
              <a:rPr lang="en-US" dirty="0"/>
              <a:t> </a:t>
            </a:r>
            <a:r>
              <a:rPr lang="en-US" dirty="0" err="1"/>
              <a:t>los</a:t>
            </a:r>
            <a:r>
              <a:rPr lang="en-US" dirty="0"/>
              <a:t> </a:t>
            </a:r>
            <a:r>
              <a:rPr lang="en-US" dirty="0" err="1"/>
              <a:t>resultados</a:t>
            </a:r>
            <a:r>
              <a:rPr lang="en-US" dirty="0"/>
              <a:t> </a:t>
            </a:r>
            <a:r>
              <a:rPr lang="en-US" dirty="0" err="1"/>
              <a:t>obtenidos</a:t>
            </a:r>
            <a:r>
              <a:rPr lang="en-US" dirty="0"/>
              <a:t> con </a:t>
            </a:r>
            <a:r>
              <a:rPr lang="en-US" dirty="0" err="1"/>
              <a:t>los</a:t>
            </a:r>
            <a:r>
              <a:rPr lang="en-US" dirty="0"/>
              <a:t> </a:t>
            </a:r>
            <a:r>
              <a:rPr lang="en-US" dirty="0" err="1"/>
              <a:t>esperados</a:t>
            </a:r>
            <a:r>
              <a:rPr lang="en-US" dirty="0"/>
              <a:t>, para </a:t>
            </a:r>
            <a:r>
              <a:rPr lang="en-US" dirty="0" err="1"/>
              <a:t>confirmar</a:t>
            </a:r>
            <a:r>
              <a:rPr lang="en-US" dirty="0"/>
              <a:t> que </a:t>
            </a:r>
            <a:r>
              <a:rPr lang="en-US" dirty="0" err="1"/>
              <a:t>el</a:t>
            </a:r>
            <a:r>
              <a:rPr lang="en-US" dirty="0"/>
              <a:t> </a:t>
            </a:r>
            <a:r>
              <a:rPr lang="en-US" dirty="0" err="1"/>
              <a:t>código</a:t>
            </a:r>
            <a:r>
              <a:rPr lang="en-US" dirty="0"/>
              <a:t> </a:t>
            </a:r>
            <a:r>
              <a:rPr lang="en-US" dirty="0" err="1"/>
              <a:t>funciona</a:t>
            </a:r>
            <a:r>
              <a:rPr lang="en-US" dirty="0"/>
              <a:t> </a:t>
            </a:r>
            <a:r>
              <a:rPr lang="en-US" dirty="0" err="1"/>
              <a:t>correctamente</a:t>
            </a:r>
            <a:r>
              <a:rPr lang="en-US" dirty="0"/>
              <a:t>.</a:t>
            </a:r>
          </a:p>
        </p:txBody>
      </p:sp>
      <p:sp>
        <p:nvSpPr>
          <p:cNvPr id="4" name="Slide Number Placeholder 3">
            <a:extLst>
              <a:ext uri="{FF2B5EF4-FFF2-40B4-BE49-F238E27FC236}">
                <a16:creationId xmlns:a16="http://schemas.microsoft.com/office/drawing/2014/main" id="{7C9EC864-5A69-ABBC-CEC9-33BDD28F5613}"/>
              </a:ext>
            </a:extLst>
          </p:cNvPr>
          <p:cNvSpPr>
            <a:spLocks noGrp="1"/>
          </p:cNvSpPr>
          <p:nvPr>
            <p:ph type="sldNum" sz="quarter" idx="10"/>
          </p:nvPr>
        </p:nvSpPr>
        <p:spPr/>
        <p:txBody>
          <a:bodyPr/>
          <a:lstStyle/>
          <a:p>
            <a:fld id="{5F2D3714-B553-A044-BA72-366907BA36B5}" type="slidenum">
              <a:rPr lang="en-US" smtClean="0"/>
              <a:t>9</a:t>
            </a:fld>
            <a:endParaRPr lang="en-US"/>
          </a:p>
        </p:txBody>
      </p:sp>
    </p:spTree>
    <p:extLst>
      <p:ext uri="{BB962C8B-B14F-4D97-AF65-F5344CB8AC3E}">
        <p14:creationId xmlns:p14="http://schemas.microsoft.com/office/powerpoint/2010/main" val="2019377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bg2"/>
                </a:solidFill>
                <a:latin typeface="+mj-lt"/>
              </a:defRPr>
            </a:lvl1pPr>
          </a:lstStyle>
          <a:p>
            <a:r>
              <a:rPr lang="en-US" dirty="0"/>
              <a:t>Azure DevOps presentation</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bg2"/>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1359779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6845"/>
            <a:ext cx="370332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5750" lvl="1"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6845"/>
            <a:ext cx="369570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6844"/>
            <a:ext cx="3703320" cy="2663803"/>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38473772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4300"/>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16301481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7138"/>
          </a:xfrm>
        </p:spPr>
        <p:txBody>
          <a:bodyPr lIns="0" tIns="0" rIns="0" bIns="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ct val="100000"/>
              </a:lnSpc>
              <a:spcBef>
                <a:spcPts val="0"/>
              </a:spcBef>
              <a:spcAft>
                <a:spcPts val="900"/>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7137"/>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Tree>
    <p:extLst>
      <p:ext uri="{BB962C8B-B14F-4D97-AF65-F5344CB8AC3E}">
        <p14:creationId xmlns:p14="http://schemas.microsoft.com/office/powerpoint/2010/main" val="14293240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photo">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7"/>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9" name="Text Placeholder 4"/>
          <p:cNvSpPr>
            <a:spLocks noGrp="1"/>
          </p:cNvSpPr>
          <p:nvPr>
            <p:ph type="body" sz="quarter" idx="12" hasCustomPrompt="1"/>
          </p:nvPr>
        </p:nvSpPr>
        <p:spPr>
          <a:xfrm>
            <a:off x="4367211" y="4065587"/>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0" name="Text Placeholder 4"/>
          <p:cNvSpPr>
            <a:spLocks noGrp="1"/>
          </p:cNvSpPr>
          <p:nvPr>
            <p:ph type="body" sz="quarter" idx="13" hasCustomPrompt="1"/>
          </p:nvPr>
        </p:nvSpPr>
        <p:spPr>
          <a:xfrm>
            <a:off x="8289926" y="4065587"/>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9896" y="227014"/>
            <a:ext cx="11563350" cy="754061"/>
          </a:xfrm>
          <a:prstGeom prst="rect">
            <a:avLst/>
          </a:prstGeom>
        </p:spPr>
        <p:txBody>
          <a:bodyPr vert="horz" wrap="square" lIns="0" tIns="164592" rIns="0" bIns="0" rtlCol="0" anchor="t">
            <a:noAutofit/>
          </a:bodyPr>
          <a:lstStyle>
            <a:lvl1pPr>
              <a:defRPr/>
            </a:lvl1pPr>
          </a:lstStyle>
          <a:p>
            <a:r>
              <a:rPr lang="en-US"/>
              <a:t>Three column photo layout</a:t>
            </a:r>
          </a:p>
        </p:txBody>
      </p:sp>
    </p:spTree>
    <p:extLst>
      <p:ext uri="{BB962C8B-B14F-4D97-AF65-F5344CB8AC3E}">
        <p14:creationId xmlns:p14="http://schemas.microsoft.com/office/powerpoint/2010/main" val="15603230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hoto with bullets">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8"/>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9" name="Text Placeholder 4"/>
          <p:cNvSpPr>
            <a:spLocks noGrp="1"/>
          </p:cNvSpPr>
          <p:nvPr>
            <p:ph type="body" sz="quarter" idx="12" hasCustomPrompt="1"/>
          </p:nvPr>
        </p:nvSpPr>
        <p:spPr>
          <a:xfrm>
            <a:off x="4367211" y="4065588"/>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0" name="Text Placeholder 4"/>
          <p:cNvSpPr>
            <a:spLocks noGrp="1"/>
          </p:cNvSpPr>
          <p:nvPr>
            <p:ph type="body" sz="quarter" idx="13" hasCustomPrompt="1"/>
          </p:nvPr>
        </p:nvSpPr>
        <p:spPr>
          <a:xfrm>
            <a:off x="8289926" y="4065588"/>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lvl1pPr>
          </a:lstStyle>
          <a:p>
            <a:r>
              <a:rPr lang="en-US"/>
              <a:t>Three column photo layout (with bullets)</a:t>
            </a:r>
          </a:p>
        </p:txBody>
      </p:sp>
    </p:spTree>
    <p:extLst>
      <p:ext uri="{BB962C8B-B14F-4D97-AF65-F5344CB8AC3E}">
        <p14:creationId xmlns:p14="http://schemas.microsoft.com/office/powerpoint/2010/main" val="368422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34975"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9835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361729"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325106"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288483"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25186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spTree>
    <p:extLst>
      <p:ext uri="{BB962C8B-B14F-4D97-AF65-F5344CB8AC3E}">
        <p14:creationId xmlns:p14="http://schemas.microsoft.com/office/powerpoint/2010/main" val="2094453795"/>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1"/>
                </a:solidFill>
                <a:latin typeface="+mj-lt"/>
              </a:defRPr>
            </a:lvl1pPr>
          </a:lstStyle>
          <a:p>
            <a:pPr marL="0" lvl="0">
              <a:lnSpc>
                <a:spcPts val="5600"/>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6588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6279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45128" y="6559056"/>
            <a:ext cx="11553197" cy="96950"/>
            <a:chOff x="445128" y="6559056"/>
            <a:chExt cx="11553197" cy="96950"/>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tx1"/>
                  </a:solidFill>
                </a:rPr>
                <a:t>© Microsoft Corporation</a:t>
              </a:r>
              <a:endParaRPr lang="en-US" sz="800">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127908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FBA475-1622-4E42-8C0A-6A71410B582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436475" cy="6995024"/>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spTree>
    <p:extLst>
      <p:ext uri="{BB962C8B-B14F-4D97-AF65-F5344CB8AC3E}">
        <p14:creationId xmlns:p14="http://schemas.microsoft.com/office/powerpoint/2010/main" val="115488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8" name="Picture 7">
            <a:extLst>
              <a:ext uri="{FF2B5EF4-FFF2-40B4-BE49-F238E27FC236}">
                <a16:creationId xmlns:a16="http://schemas.microsoft.com/office/drawing/2014/main" id="{0D4442CC-A341-2548-8632-8304206EF6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994298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428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03B5A989-B33D-A043-A074-7F6AD654A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1733288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rgbClr val="353535"/>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84E7C5A-6554-964E-83C8-1AB5178180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3349674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95403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9/9/24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058099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8467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6102350" y="1203325"/>
            <a:ext cx="5895975" cy="3831241"/>
          </a:xfrm>
        </p:spPr>
        <p:txBody>
          <a:bodyPr anchor="ctr">
            <a:noAutofit/>
          </a:bodyPr>
          <a:lstStyle>
            <a:lvl1pPr algn="ctr">
              <a:defRPr sz="1800" b="1">
                <a:latin typeface="+mn-lt"/>
              </a:defRPr>
            </a:lvl1pPr>
          </a:lstStyle>
          <a:p>
            <a:r>
              <a:rPr lang="en-US"/>
              <a:t>Drop photo here</a:t>
            </a:r>
          </a:p>
        </p:txBody>
      </p:sp>
      <p:sp>
        <p:nvSpPr>
          <p:cNvPr id="4" name="Text Placeholder 3"/>
          <p:cNvSpPr>
            <a:spLocks noGrp="1"/>
          </p:cNvSpPr>
          <p:nvPr>
            <p:ph type="body" sz="quarter" idx="10" hasCustomPrompt="1"/>
          </p:nvPr>
        </p:nvSpPr>
        <p:spPr>
          <a:xfrm>
            <a:off x="434975" y="1167645"/>
            <a:ext cx="5241206"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8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27307247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046" y="257117"/>
            <a:ext cx="2009666" cy="739243"/>
          </a:xfrm>
          <a:prstGeom prst="rect">
            <a:avLst/>
          </a:prstGeom>
        </p:spPr>
      </p:pic>
    </p:spTree>
    <p:extLst>
      <p:ext uri="{BB962C8B-B14F-4D97-AF65-F5344CB8AC3E}">
        <p14:creationId xmlns:p14="http://schemas.microsoft.com/office/powerpoint/2010/main" val="283331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white Azure DevOps">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26A775-9A41-46BA-A0F5-6200093FCA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0839" y="2657790"/>
            <a:ext cx="4975275" cy="4270989"/>
          </a:xfrm>
          <a:prstGeom prst="rect">
            <a:avLst/>
          </a:prstGeom>
        </p:spPr>
      </p:pic>
      <p:sp>
        <p:nvSpPr>
          <p:cNvPr id="13" name="Rectangle 12">
            <a:extLst>
              <a:ext uri="{FF2B5EF4-FFF2-40B4-BE49-F238E27FC236}">
                <a16:creationId xmlns:a16="http://schemas.microsoft.com/office/drawing/2014/main" id="{13532A61-7338-495C-8787-A222781205FF}"/>
              </a:ext>
            </a:extLst>
          </p:cNvPr>
          <p:cNvSpPr/>
          <p:nvPr userDrawn="1"/>
        </p:nvSpPr>
        <p:spPr bwMode="auto">
          <a:xfrm>
            <a:off x="434976" y="2170631"/>
            <a:ext cx="7627938"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a:extLst>
              <a:ext uri="{FF2B5EF4-FFF2-40B4-BE49-F238E27FC236}">
                <a16:creationId xmlns:a16="http://schemas.microsoft.com/office/drawing/2014/main" id="{C12028E2-C5DC-4CA9-88C9-D5024B2AD46E}"/>
              </a:ext>
            </a:extLst>
          </p:cNvPr>
          <p:cNvSpPr>
            <a:spLocks noGrp="1"/>
          </p:cNvSpPr>
          <p:nvPr>
            <p:ph type="title" hasCustomPrompt="1"/>
          </p:nvPr>
        </p:nvSpPr>
        <p:spPr>
          <a:xfrm>
            <a:off x="661988" y="2590884"/>
            <a:ext cx="7169406"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a:t>
            </a:r>
            <a:br>
              <a:rPr lang="en-US" dirty="0"/>
            </a:br>
            <a:r>
              <a:rPr lang="en-US" dirty="0"/>
              <a:t>title or event name</a:t>
            </a:r>
          </a:p>
        </p:txBody>
      </p:sp>
      <p:sp>
        <p:nvSpPr>
          <p:cNvPr id="15" name="Text Placeholder 4">
            <a:extLst>
              <a:ext uri="{FF2B5EF4-FFF2-40B4-BE49-F238E27FC236}">
                <a16:creationId xmlns:a16="http://schemas.microsoft.com/office/drawing/2014/main" id="{6EFA9DF5-3A2A-422C-B2A6-A700C5CFD6E7}"/>
              </a:ext>
            </a:extLst>
          </p:cNvPr>
          <p:cNvSpPr>
            <a:spLocks noGrp="1"/>
          </p:cNvSpPr>
          <p:nvPr>
            <p:ph type="body" sz="quarter" idx="12" hasCustomPrompt="1"/>
          </p:nvPr>
        </p:nvSpPr>
        <p:spPr>
          <a:xfrm>
            <a:off x="661988" y="4429278"/>
            <a:ext cx="6230328"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78F17F8D-94AF-494A-9DEA-6500CB1B69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201071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08238" y="1212963"/>
            <a:ext cx="3694112" cy="463437"/>
          </a:xfrm>
        </p:spPr>
        <p:txBody>
          <a:bodyPr lIns="0" tIns="0" rIns="0" bIns="0"/>
          <a:lstStyle>
            <a:lvl1pPr>
              <a:defRPr sz="1800"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408238" y="1679250"/>
            <a:ext cx="3694112"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900"/>
              </a:spcAft>
              <a:buClrTx/>
              <a:buSzPct val="90000"/>
              <a:buFont typeface="Wingdings" panose="05000000000000000000" pitchFamily="2" charset="2"/>
              <a:buNone/>
              <a:tabLst/>
              <a:defRPr sz="1800" spc="0" baseline="0">
                <a:solidFill>
                  <a:schemeClr val="tx2"/>
                </a:solidFill>
                <a:latin typeface="+mn-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45128" y="6559056"/>
            <a:ext cx="11553197" cy="96950"/>
            <a:chOff x="445128" y="6559056"/>
            <a:chExt cx="11553197" cy="96950"/>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663520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1128514"/>
          </a:xfrm>
        </p:spPr>
        <p:txBody>
          <a:bodyPr wrap="square" lIns="0" tIns="0" rIns="0" bIns="0">
            <a:spAutoFit/>
          </a:bodyPr>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lang="en-US" sz="1800" b="1" i="0" kern="1200" spc="0" baseline="0" dirty="0">
                <a:solidFill>
                  <a:srgbClr val="000000"/>
                </a:solidFill>
                <a:latin typeface="+mn-lt"/>
                <a:ea typeface="+mn-ea"/>
                <a:cs typeface="+mn-cs"/>
              </a:defRPr>
            </a:lvl1pPr>
            <a:lvl2pPr marL="0" indent="0">
              <a:lnSpc>
                <a:spcPct val="100000"/>
              </a:lnSpc>
              <a:spcBef>
                <a:spcPts val="0"/>
              </a:spcBef>
              <a:spcAft>
                <a:spcPts val="1400"/>
              </a:spcAft>
              <a:buNone/>
              <a:defRPr sz="1800">
                <a:solidFill>
                  <a:srgbClr val="000000"/>
                </a:solidFill>
              </a:defRPr>
            </a:lvl2pPr>
            <a:lvl3pPr marL="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9237159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2881"/>
            <a:ext cx="11567160" cy="1128514"/>
          </a:xfrm>
        </p:spPr>
        <p:txBody>
          <a:bodyPr wrap="square" lIns="0" tIns="0" rIns="0" bIns="0">
            <a:spAutoFit/>
          </a:bodyPr>
          <a:lstStyle>
            <a:lvl1pPr marL="285750" indent="-285750">
              <a:lnSpc>
                <a:spcPct val="100000"/>
              </a:lnSpc>
              <a:spcBef>
                <a:spcPts val="0"/>
              </a:spcBef>
              <a:spcAft>
                <a:spcPts val="1400"/>
              </a:spcAft>
              <a:buFont typeface="Arial" panose="020B0604020202020204" pitchFamily="34" charset="0"/>
              <a:buChar char="•"/>
              <a:defRPr sz="1800" b="0" i="0">
                <a:solidFill>
                  <a:srgbClr val="000000"/>
                </a:solidFill>
                <a:latin typeface="+mj-lt"/>
              </a:defRPr>
            </a:lvl1pPr>
            <a:lvl2pPr marL="514350" indent="-285750">
              <a:lnSpc>
                <a:spcPct val="100000"/>
              </a:lnSpc>
              <a:spcBef>
                <a:spcPts val="0"/>
              </a:spcBef>
              <a:spcAft>
                <a:spcPts val="1400"/>
              </a:spcAft>
              <a:buFont typeface="Arial" panose="020B0604020202020204" pitchFamily="34" charset="0"/>
              <a:buChar char="•"/>
              <a:defRPr sz="1800">
                <a:solidFill>
                  <a:srgbClr val="000000"/>
                </a:solidFill>
              </a:defRPr>
            </a:lvl2pPr>
            <a:lvl3pPr marL="742950" indent="-285750">
              <a:lnSpc>
                <a:spcPct val="100000"/>
              </a:lnSpc>
              <a:spcBef>
                <a:spcPts val="0"/>
              </a:spcBef>
              <a:spcAft>
                <a:spcPts val="1400"/>
              </a:spcAft>
              <a:buFont typeface="Arial" panose="020B0604020202020204" pitchFamily="34" charset="0"/>
              <a:buChar char="•"/>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spTree>
    <p:extLst>
      <p:ext uri="{BB962C8B-B14F-4D97-AF65-F5344CB8AC3E}">
        <p14:creationId xmlns:p14="http://schemas.microsoft.com/office/powerpoint/2010/main" val="1538750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366449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7079"/>
            <a:ext cx="11567160" cy="830997"/>
          </a:xfrm>
        </p:spPr>
        <p:txBody>
          <a:bodyPr wrap="square" lIns="0" tIns="0" rIns="0" bIns="0">
            <a:spAutoFit/>
          </a:bodyPr>
          <a:lstStyle>
            <a:lvl1pPr marL="0" indent="0">
              <a:lnSpc>
                <a:spcPct val="100000"/>
              </a:lnSpc>
              <a:spcBef>
                <a:spcPts val="0"/>
              </a:spcBef>
              <a:spcAft>
                <a:spcPts val="14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9342"/>
            <a:ext cx="370332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9342"/>
            <a:ext cx="369570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9343"/>
            <a:ext cx="3703320" cy="2654300"/>
          </a:xfrm>
        </p:spPr>
        <p:txBody>
          <a:bodyPr lIns="0" tIns="0" rIns="0" bIns="0"/>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22279855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28"/>
          <a:stretch>
            <a:fillRect/>
          </a:stretch>
        </p:blipFill>
        <p:spPr>
          <a:xfrm rot="5400000">
            <a:off x="9226488" y="3280851"/>
            <a:ext cx="6994525" cy="432822"/>
          </a:xfrm>
          <a:prstGeom prst="rect">
            <a:avLst/>
          </a:prstGeom>
        </p:spPr>
      </p:pic>
      <p:sp>
        <p:nvSpPr>
          <p:cNvPr id="2" name="Title Placeholder 1"/>
          <p:cNvSpPr>
            <a:spLocks noGrp="1"/>
          </p:cNvSpPr>
          <p:nvPr>
            <p:ph type="title"/>
          </p:nvPr>
        </p:nvSpPr>
        <p:spPr>
          <a:xfrm>
            <a:off x="434975" y="228573"/>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132205"/>
            <a:ext cx="11563350" cy="20723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423972755"/>
      </p:ext>
    </p:extLst>
  </p:cSld>
  <p:clrMap bg1="lt1" tx1="dk1" bg2="lt2" tx2="dk2" accent1="accent1" accent2="accent2" accent3="accent3" accent4="accent4" accent5="accent5" accent6="accent6" hlink="hlink" folHlink="folHlink"/>
  <p:sldLayoutIdLst>
    <p:sldLayoutId id="2147483866" r:id="rId1"/>
    <p:sldLayoutId id="2147483865" r:id="rId2"/>
    <p:sldLayoutId id="2147483896" r:id="rId3"/>
    <p:sldLayoutId id="2147483884" r:id="rId4"/>
    <p:sldLayoutId id="2147483868" r:id="rId5"/>
    <p:sldLayoutId id="2147483869" r:id="rId6"/>
    <p:sldLayoutId id="2147483885" r:id="rId7"/>
    <p:sldLayoutId id="2147483871" r:id="rId8"/>
    <p:sldLayoutId id="2147483886" r:id="rId9"/>
    <p:sldLayoutId id="2147483887" r:id="rId10"/>
    <p:sldLayoutId id="2147483888" r:id="rId11"/>
    <p:sldLayoutId id="2147483889" r:id="rId12"/>
    <p:sldLayoutId id="2147483873" r:id="rId13"/>
    <p:sldLayoutId id="2147483890" r:id="rId14"/>
    <p:sldLayoutId id="2147483891" r:id="rId15"/>
    <p:sldLayoutId id="2147483878" r:id="rId16"/>
    <p:sldLayoutId id="2147483892" r:id="rId17"/>
    <p:sldLayoutId id="2147483879" r:id="rId18"/>
    <p:sldLayoutId id="2147483880" r:id="rId19"/>
    <p:sldLayoutId id="2147483881" r:id="rId20"/>
    <p:sldLayoutId id="2147483883" r:id="rId21"/>
    <p:sldLayoutId id="2147483882" r:id="rId22"/>
    <p:sldLayoutId id="2147483903" r:id="rId23"/>
    <p:sldLayoutId id="2147483904" r:id="rId24"/>
    <p:sldLayoutId id="2147483905" r:id="rId25"/>
    <p:sldLayoutId id="2147483906" r:id="rId26"/>
  </p:sldLayoutIdLst>
  <p:transition>
    <p:fade/>
  </p:transition>
  <p:hf sldNum="0" hdr="0" dt="0"/>
  <p:txStyles>
    <p:titleStyle>
      <a:lvl1pPr algn="l" defTabSz="932742" rtl="0" eaLnBrk="1" latinLnBrk="0" hangingPunct="1">
        <a:lnSpc>
          <a:spcPct val="90000"/>
        </a:lnSpc>
        <a:spcBef>
          <a:spcPct val="0"/>
        </a:spcBef>
        <a:buNone/>
        <a:defRPr lang="en-US" sz="3600" b="0" kern="1200" cap="none" spc="-150" baseline="0" dirty="0" smtClean="0">
          <a:ln w="3175">
            <a:noFill/>
          </a:ln>
          <a:solidFill>
            <a:schemeClr val="tx2"/>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hyperlink" Target="https://www.pngall.com/flask-p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hyperlink" Target="https://www.freepik.es/vector-premium/gente-haciendo-preguntas-ilustracion-estilo-plano_13851379.htm" TargetMode="Externa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1.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0.png"/><Relationship Id="rId5" Type="http://schemas.openxmlformats.org/officeDocument/2006/relationships/tags" Target="../tags/tag6.xml"/><Relationship Id="rId10" Type="http://schemas.openxmlformats.org/officeDocument/2006/relationships/image" Target="../media/image19.svg"/><Relationship Id="rId4" Type="http://schemas.openxmlformats.org/officeDocument/2006/relationships/tags" Target="../tags/tag5.xml"/><Relationship Id="rId9" Type="http://schemas.openxmlformats.org/officeDocument/2006/relationships/image" Target="../media/image18.png"/><Relationship Id="rId14" Type="http://schemas.openxmlformats.org/officeDocument/2006/relationships/image" Target="../media/image23.sv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25.sv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24.png"/><Relationship Id="rId5" Type="http://schemas.openxmlformats.org/officeDocument/2006/relationships/tags" Target="../tags/tag13.xml"/><Relationship Id="rId10" Type="http://schemas.openxmlformats.org/officeDocument/2006/relationships/image" Target="../media/image19.svg"/><Relationship Id="rId4" Type="http://schemas.openxmlformats.org/officeDocument/2006/relationships/tags" Target="../tags/tag12.xml"/><Relationship Id="rId9" Type="http://schemas.openxmlformats.org/officeDocument/2006/relationships/image" Target="../media/image18.png"/><Relationship Id="rId14" Type="http://schemas.openxmlformats.org/officeDocument/2006/relationships/image" Target="../media/image23.sv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5.sv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24.png"/><Relationship Id="rId5" Type="http://schemas.openxmlformats.org/officeDocument/2006/relationships/tags" Target="../tags/tag20.xml"/><Relationship Id="rId10" Type="http://schemas.openxmlformats.org/officeDocument/2006/relationships/image" Target="../media/image19.svg"/><Relationship Id="rId4" Type="http://schemas.openxmlformats.org/officeDocument/2006/relationships/tags" Target="../tags/tag19.xml"/><Relationship Id="rId9" Type="http://schemas.openxmlformats.org/officeDocument/2006/relationships/image" Target="../media/image18.png"/><Relationship Id="rId14" Type="http://schemas.openxmlformats.org/officeDocument/2006/relationships/image" Target="../media/image23.sv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25.sv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4.png"/><Relationship Id="rId5" Type="http://schemas.openxmlformats.org/officeDocument/2006/relationships/tags" Target="../tags/tag27.xml"/><Relationship Id="rId10" Type="http://schemas.openxmlformats.org/officeDocument/2006/relationships/image" Target="../media/image19.svg"/><Relationship Id="rId4" Type="http://schemas.openxmlformats.org/officeDocument/2006/relationships/tags" Target="../tags/tag26.xml"/><Relationship Id="rId9" Type="http://schemas.openxmlformats.org/officeDocument/2006/relationships/image" Target="../media/image18.png"/><Relationship Id="rId1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linkedin.com/in/arielschwindt/" TargetMode="Externa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5.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4.png"/><Relationship Id="rId5" Type="http://schemas.openxmlformats.org/officeDocument/2006/relationships/tags" Target="../tags/tag34.xml"/><Relationship Id="rId10" Type="http://schemas.openxmlformats.org/officeDocument/2006/relationships/image" Target="../media/image19.svg"/><Relationship Id="rId4" Type="http://schemas.openxmlformats.org/officeDocument/2006/relationships/tags" Target="../tags/tag33.xml"/><Relationship Id="rId9" Type="http://schemas.openxmlformats.org/officeDocument/2006/relationships/image" Target="../media/image18.png"/><Relationship Id="rId14" Type="http://schemas.openxmlformats.org/officeDocument/2006/relationships/image" Target="../media/image23.sv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5.sv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24.png"/><Relationship Id="rId5" Type="http://schemas.openxmlformats.org/officeDocument/2006/relationships/tags" Target="../tags/tag41.xml"/><Relationship Id="rId10" Type="http://schemas.openxmlformats.org/officeDocument/2006/relationships/image" Target="../media/image19.svg"/><Relationship Id="rId4" Type="http://schemas.openxmlformats.org/officeDocument/2006/relationships/tags" Target="../tags/tag40.xml"/><Relationship Id="rId9" Type="http://schemas.openxmlformats.org/officeDocument/2006/relationships/image" Target="../media/image18.png"/><Relationship Id="rId14" Type="http://schemas.openxmlformats.org/officeDocument/2006/relationships/image" Target="../media/image23.sv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25.sv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24.png"/><Relationship Id="rId5" Type="http://schemas.openxmlformats.org/officeDocument/2006/relationships/tags" Target="../tags/tag48.xml"/><Relationship Id="rId10" Type="http://schemas.openxmlformats.org/officeDocument/2006/relationships/image" Target="../media/image19.svg"/><Relationship Id="rId4" Type="http://schemas.openxmlformats.org/officeDocument/2006/relationships/tags" Target="../tags/tag47.xml"/><Relationship Id="rId9" Type="http://schemas.openxmlformats.org/officeDocument/2006/relationships/image" Target="../media/image18.png"/><Relationship Id="rId14"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hyperlink" Target="https://aderal.es/estrategias-de-marketing-y-transformacion-digital/7-consejos-para-lograr-la-eficiencia-en-tu-empresa/" TargetMode="External"/><Relationship Id="rId5" Type="http://schemas.openxmlformats.org/officeDocument/2006/relationships/image" Target="../media/image15.jpg"/><Relationship Id="rId4" Type="http://schemas.openxmlformats.org/officeDocument/2006/relationships/hyperlink" Target="https://www.flaticon.es/icono-gratis/resultados_552125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hyperlink" Target="https://www.flaticon.es/icono-gratis/resultados_552125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572" y="-1"/>
            <a:ext cx="12434710" cy="6994525"/>
          </a:xfrm>
        </p:spPr>
      </p:pic>
      <p:sp>
        <p:nvSpPr>
          <p:cNvPr id="5" name="4 CuadroTexto"/>
          <p:cNvSpPr txBox="1"/>
          <p:nvPr/>
        </p:nvSpPr>
        <p:spPr>
          <a:xfrm>
            <a:off x="4259797" y="2713887"/>
            <a:ext cx="4112724" cy="1096967"/>
          </a:xfrm>
          <a:prstGeom prst="rect">
            <a:avLst/>
          </a:prstGeom>
          <a:noFill/>
        </p:spPr>
        <p:txBody>
          <a:bodyPr wrap="square" rtlCol="0">
            <a:spAutoFit/>
          </a:bodyPr>
          <a:lstStyle/>
          <a:p>
            <a:pPr algn="ctr"/>
            <a:r>
              <a:rPr lang="es-AR" sz="3264" b="1" dirty="0">
                <a:solidFill>
                  <a:schemeClr val="bg1"/>
                </a:solidFill>
                <a:latin typeface="Raleway" pitchFamily="2" charset="77"/>
              </a:rPr>
              <a:t>TP 06: Pruebas Unitarias</a:t>
            </a:r>
          </a:p>
        </p:txBody>
      </p:sp>
    </p:spTree>
    <p:extLst>
      <p:ext uri="{BB962C8B-B14F-4D97-AF65-F5344CB8AC3E}">
        <p14:creationId xmlns:p14="http://schemas.microsoft.com/office/powerpoint/2010/main" val="3310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18B05C-DF21-B3F6-3A77-DDB1F8224B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B2E62F-CA45-B796-FC1B-FDD653DB5B59}"/>
              </a:ext>
            </a:extLst>
          </p:cNvPr>
          <p:cNvSpPr>
            <a:spLocks noGrp="1"/>
          </p:cNvSpPr>
          <p:nvPr>
            <p:ph type="title"/>
          </p:nvPr>
        </p:nvSpPr>
        <p:spPr>
          <a:xfrm>
            <a:off x="434975" y="227014"/>
            <a:ext cx="11563350" cy="754061"/>
          </a:xfrm>
        </p:spPr>
        <p:txBody>
          <a:bodyPr/>
          <a:lstStyle/>
          <a:p>
            <a:r>
              <a:rPr lang="es-AR" dirty="0"/>
              <a:t>¿Qué parte del código debe probarse?</a:t>
            </a:r>
            <a:endParaRPr lang="en-US" dirty="0">
              <a:solidFill>
                <a:srgbClr val="2C65E1"/>
              </a:solidFill>
            </a:endParaRPr>
          </a:p>
        </p:txBody>
      </p:sp>
      <p:sp>
        <p:nvSpPr>
          <p:cNvPr id="5" name="Text Placeholder 4">
            <a:extLst>
              <a:ext uri="{FF2B5EF4-FFF2-40B4-BE49-F238E27FC236}">
                <a16:creationId xmlns:a16="http://schemas.microsoft.com/office/drawing/2014/main" id="{9FEEEC43-0783-6C17-4723-1B95D288F543}"/>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Enfoque en unidades clave y escenarios críticos: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E8A9E300-72F9-9FED-6E16-1C54A1579362}"/>
              </a:ext>
            </a:extLst>
          </p:cNvPr>
          <p:cNvSpPr txBox="1"/>
          <p:nvPr/>
        </p:nvSpPr>
        <p:spPr>
          <a:xfrm>
            <a:off x="371519" y="1727547"/>
            <a:ext cx="11553196" cy="4612545"/>
          </a:xfrm>
          <a:prstGeom prst="rect">
            <a:avLst/>
          </a:prstGeom>
          <a:noFill/>
        </p:spPr>
        <p:txBody>
          <a:bodyPr wrap="square">
            <a:spAutoFit/>
          </a:bodyPr>
          <a:lstStyle/>
          <a:p>
            <a:r>
              <a:rPr lang="es-AR" b="1" dirty="0"/>
              <a:t>Unidad de Código:</a:t>
            </a:r>
          </a:p>
          <a:p>
            <a:endParaRPr lang="es-AR" dirty="0"/>
          </a:p>
          <a:p>
            <a:r>
              <a:rPr lang="es-AR" dirty="0"/>
              <a:t>Las pruebas unitarias deben enfocarse en </a:t>
            </a:r>
            <a:r>
              <a:rPr lang="es-AR" b="1" dirty="0"/>
              <a:t>funciones, métodos o clases individuales</a:t>
            </a:r>
            <a:r>
              <a:rPr lang="es-AR" dirty="0"/>
              <a:t>. Evalúan si una pequeña parte del sistema se comporta de manera correcta en distintos escenarios.</a:t>
            </a:r>
          </a:p>
          <a:p>
            <a:endParaRPr lang="es-AR" b="1" dirty="0"/>
          </a:p>
          <a:p>
            <a:r>
              <a:rPr lang="es-AR" b="1" dirty="0"/>
              <a:t>Caminos de Ejecución:</a:t>
            </a:r>
          </a:p>
          <a:p>
            <a:endParaRPr lang="es-AR" dirty="0"/>
          </a:p>
          <a:p>
            <a:r>
              <a:rPr lang="es-AR" dirty="0"/>
              <a:t>Es fundamental probar </a:t>
            </a:r>
            <a:r>
              <a:rPr lang="es-AR" b="1" dirty="0"/>
              <a:t>todos los caminos de ejecución posibles</a:t>
            </a:r>
            <a:r>
              <a:rPr lang="es-AR" dirty="0"/>
              <a:t> dentro de una unidad de código:</a:t>
            </a:r>
            <a:br>
              <a:rPr lang="es-AR" dirty="0"/>
            </a:br>
            <a:endParaRPr lang="es-AR" dirty="0"/>
          </a:p>
          <a:p>
            <a:pPr marL="742950" lvl="1" indent="-285750">
              <a:buFont typeface="Arial" panose="020B0604020202020204" pitchFamily="34" charset="0"/>
              <a:buChar char="•"/>
            </a:pPr>
            <a:r>
              <a:rPr lang="es-AR" b="1" dirty="0"/>
              <a:t>Casos de éxito:</a:t>
            </a:r>
            <a:r>
              <a:rPr lang="es-AR" dirty="0"/>
              <a:t> Cuando todo funciona correctamente.</a:t>
            </a:r>
          </a:p>
          <a:p>
            <a:pPr marL="742950" lvl="1" indent="-285750">
              <a:buFont typeface="Arial" panose="020B0604020202020204" pitchFamily="34" charset="0"/>
              <a:buChar char="•"/>
            </a:pPr>
            <a:r>
              <a:rPr lang="es-AR" b="1" dirty="0"/>
              <a:t>Casos de error:</a:t>
            </a:r>
            <a:r>
              <a:rPr lang="es-AR" dirty="0"/>
              <a:t> Cuando el código debe manejar situaciones excepcionales o entradas inválidas.</a:t>
            </a:r>
          </a:p>
          <a:p>
            <a:endParaRPr lang="es-AR" b="1" dirty="0"/>
          </a:p>
          <a:p>
            <a:r>
              <a:rPr lang="es-AR" b="1" dirty="0"/>
              <a:t>Entradas y Salidas:</a:t>
            </a:r>
          </a:p>
          <a:p>
            <a:endParaRPr lang="es-AR" dirty="0"/>
          </a:p>
          <a:p>
            <a:r>
              <a:rPr lang="es-AR" dirty="0"/>
              <a:t>Verificar que las unidades de código manejen correctamente diferentes tipos de entradas, incluyendo valores límite o excepcionales, y que produzcan las salidas esperadas.</a:t>
            </a:r>
          </a:p>
        </p:txBody>
      </p:sp>
    </p:spTree>
    <p:extLst>
      <p:ext uri="{BB962C8B-B14F-4D97-AF65-F5344CB8AC3E}">
        <p14:creationId xmlns:p14="http://schemas.microsoft.com/office/powerpoint/2010/main" val="135809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54571CC-A0D2-3AB6-4B91-FA8871A4F51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803FF0-71F3-1717-22C7-51718CD517BC}"/>
              </a:ext>
            </a:extLst>
          </p:cNvPr>
          <p:cNvSpPr>
            <a:spLocks noGrp="1"/>
          </p:cNvSpPr>
          <p:nvPr>
            <p:ph type="title"/>
          </p:nvPr>
        </p:nvSpPr>
        <p:spPr>
          <a:xfrm>
            <a:off x="434975" y="227014"/>
            <a:ext cx="11563350" cy="754061"/>
          </a:xfrm>
        </p:spPr>
        <p:txBody>
          <a:bodyPr/>
          <a:lstStyle/>
          <a:p>
            <a:r>
              <a:rPr lang="es-AR" dirty="0"/>
              <a:t>¿Qué parte del código NO debe probarse?</a:t>
            </a:r>
            <a:endParaRPr lang="en-US" dirty="0">
              <a:solidFill>
                <a:srgbClr val="2C65E1"/>
              </a:solidFill>
            </a:endParaRPr>
          </a:p>
        </p:txBody>
      </p:sp>
      <p:sp>
        <p:nvSpPr>
          <p:cNvPr id="5" name="Text Placeholder 4">
            <a:extLst>
              <a:ext uri="{FF2B5EF4-FFF2-40B4-BE49-F238E27FC236}">
                <a16:creationId xmlns:a16="http://schemas.microsoft.com/office/drawing/2014/main" id="{47E318D3-D1AD-64C3-0E8A-50C91EC67510}"/>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Limitaciones y áreas fuera del enfoque de las pruebas unitarias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80CEE40E-523E-5E6F-D830-7B417C3CE7B9}"/>
              </a:ext>
            </a:extLst>
          </p:cNvPr>
          <p:cNvSpPr txBox="1"/>
          <p:nvPr/>
        </p:nvSpPr>
        <p:spPr>
          <a:xfrm>
            <a:off x="361365" y="1426758"/>
            <a:ext cx="11553196" cy="5262979"/>
          </a:xfrm>
          <a:prstGeom prst="rect">
            <a:avLst/>
          </a:prstGeom>
          <a:noFill/>
        </p:spPr>
        <p:txBody>
          <a:bodyPr wrap="square">
            <a:spAutoFit/>
          </a:bodyPr>
          <a:lstStyle/>
          <a:p>
            <a:r>
              <a:rPr lang="es-AR" sz="1600" b="1" dirty="0"/>
              <a:t>Áreas fuera del alcance de las pruebas unitarias:</a:t>
            </a:r>
          </a:p>
          <a:p>
            <a:endParaRPr lang="es-AR" sz="1600" b="1" dirty="0"/>
          </a:p>
          <a:p>
            <a:pPr marL="342900" indent="-342900">
              <a:buFont typeface="Arial" panose="020B0604020202020204" pitchFamily="34" charset="0"/>
              <a:buChar char="•"/>
            </a:pPr>
            <a:r>
              <a:rPr lang="es-AR" sz="1600" b="1" dirty="0"/>
              <a:t>Interfaces de usuario complejas</a:t>
            </a:r>
            <a:r>
              <a:rPr lang="es-AR" sz="1600" dirty="0"/>
              <a:t>: </a:t>
            </a:r>
          </a:p>
          <a:p>
            <a:pPr lvl="1"/>
            <a:r>
              <a:rPr lang="es-AR" sz="1600" dirty="0"/>
              <a:t>Las pruebas unitarias no son adecuadas para validar comportamientos o interacciones detalladas de interfaces gráficas. Para esto se necesitan </a:t>
            </a:r>
            <a:r>
              <a:rPr lang="es-AR" sz="1600" b="1" dirty="0"/>
              <a:t>pruebas de integración</a:t>
            </a:r>
            <a:r>
              <a:rPr lang="es-AR" sz="1600" dirty="0"/>
              <a:t> o </a:t>
            </a:r>
            <a:r>
              <a:rPr lang="es-AR" sz="1600" b="1" dirty="0"/>
              <a:t>pruebas de interfaz de usuario (UI)</a:t>
            </a:r>
            <a:r>
              <a:rPr lang="es-AR" sz="1600" dirty="0"/>
              <a:t>.</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a:t>Sistemas externos</a:t>
            </a:r>
            <a:r>
              <a:rPr lang="es-AR" sz="1600" dirty="0"/>
              <a:t>: </a:t>
            </a:r>
          </a:p>
          <a:p>
            <a:pPr lvl="1"/>
            <a:r>
              <a:rPr lang="es-AR" sz="1600" dirty="0"/>
              <a:t>No se deben probar conexiones directas con bases de datos, servicios externos o </a:t>
            </a:r>
            <a:r>
              <a:rPr lang="es-AR" sz="1600" dirty="0" err="1"/>
              <a:t>APIs</a:t>
            </a:r>
            <a:r>
              <a:rPr lang="es-AR" sz="1600" dirty="0"/>
              <a:t> de terceros. Para estas dependencias se utilizan </a:t>
            </a:r>
            <a:r>
              <a:rPr lang="es-AR" sz="1600" b="1" dirty="0" err="1"/>
              <a:t>mocks</a:t>
            </a:r>
            <a:r>
              <a:rPr lang="es-AR" sz="1600" dirty="0"/>
              <a:t> o simulaciones.</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err="1"/>
              <a:t>Frameworks</a:t>
            </a:r>
            <a:r>
              <a:rPr lang="es-AR" sz="1600" b="1" dirty="0"/>
              <a:t> y dependencias</a:t>
            </a:r>
            <a:r>
              <a:rPr lang="es-AR" sz="1600" dirty="0"/>
              <a:t>: </a:t>
            </a:r>
          </a:p>
          <a:p>
            <a:pPr lvl="1"/>
            <a:r>
              <a:rPr lang="es-AR" sz="1600" dirty="0"/>
              <a:t>No es necesario probar el </a:t>
            </a:r>
            <a:r>
              <a:rPr lang="es-AR" sz="1600" b="1" dirty="0"/>
              <a:t>funcionamiento interno</a:t>
            </a:r>
            <a:r>
              <a:rPr lang="es-AR" sz="1600" dirty="0"/>
              <a:t> de los </a:t>
            </a:r>
            <a:r>
              <a:rPr lang="es-AR" sz="1600" dirty="0" err="1"/>
              <a:t>frameworks</a:t>
            </a:r>
            <a:r>
              <a:rPr lang="es-AR" sz="1600" dirty="0"/>
              <a:t> o librerías de terceros que ya están probados y testeados por sus desarrolladores. Las pruebas deben centrarse en el código propio.</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a:t>Flujos de trabajo completos</a:t>
            </a:r>
            <a:r>
              <a:rPr lang="es-AR" sz="1600" dirty="0"/>
              <a:t>: </a:t>
            </a:r>
          </a:p>
          <a:p>
            <a:pPr lvl="1"/>
            <a:r>
              <a:rPr lang="es-AR" sz="1600" dirty="0"/>
              <a:t>No se debe usar pruebas unitarias para verificar flujos de negocio que atraviesan múltiples componentes o sistemas. Esto corresponde a </a:t>
            </a:r>
            <a:r>
              <a:rPr lang="es-AR" sz="1600" b="1" dirty="0"/>
              <a:t>pruebas de integración</a:t>
            </a:r>
            <a:r>
              <a:rPr lang="es-AR" sz="1600" dirty="0"/>
              <a:t> o </a:t>
            </a:r>
            <a:r>
              <a:rPr lang="es-AR" sz="1600" b="1" dirty="0"/>
              <a:t>pruebas funcionales</a:t>
            </a:r>
            <a:r>
              <a:rPr lang="es-AR" sz="1600" dirty="0"/>
              <a:t>.</a:t>
            </a:r>
          </a:p>
          <a:p>
            <a:pPr marL="342900" indent="-342900">
              <a:buFont typeface="Arial" panose="020B0604020202020204" pitchFamily="34" charset="0"/>
              <a:buChar char="•"/>
            </a:pPr>
            <a:endParaRPr lang="es-AR" sz="1600" b="1" dirty="0"/>
          </a:p>
          <a:p>
            <a:pPr marL="342900" indent="-342900">
              <a:buFont typeface="Arial" panose="020B0604020202020204" pitchFamily="34" charset="0"/>
              <a:buChar char="•"/>
            </a:pPr>
            <a:r>
              <a:rPr lang="es-AR" sz="1600" b="1" dirty="0"/>
              <a:t>Rendimiento</a:t>
            </a:r>
            <a:r>
              <a:rPr lang="es-AR" sz="1600" dirty="0"/>
              <a:t>: </a:t>
            </a:r>
          </a:p>
          <a:p>
            <a:pPr lvl="1"/>
            <a:r>
              <a:rPr lang="es-AR" sz="1600" dirty="0"/>
              <a:t>Las pruebas unitarias no son adecuadas para medir el rendimiento del sistema. El análisis de rendimiento requiere </a:t>
            </a:r>
            <a:r>
              <a:rPr lang="es-AR" sz="1600" b="1" dirty="0"/>
              <a:t>pruebas de carga</a:t>
            </a:r>
            <a:r>
              <a:rPr lang="es-AR" sz="1600" dirty="0"/>
              <a:t> o </a:t>
            </a:r>
            <a:r>
              <a:rPr lang="es-AR" sz="1600" b="1" dirty="0"/>
              <a:t>pruebas de estrés</a:t>
            </a:r>
            <a:endParaRPr lang="es-AR" sz="1600" dirty="0"/>
          </a:p>
        </p:txBody>
      </p:sp>
    </p:spTree>
    <p:extLst>
      <p:ext uri="{BB962C8B-B14F-4D97-AF65-F5344CB8AC3E}">
        <p14:creationId xmlns:p14="http://schemas.microsoft.com/office/powerpoint/2010/main" val="4276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54FA2C0-6C36-2464-8DBC-94FA746DD9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41745D-F103-61AB-55F6-B2B8EC02BB07}"/>
              </a:ext>
            </a:extLst>
          </p:cNvPr>
          <p:cNvSpPr>
            <a:spLocks noGrp="1"/>
          </p:cNvSpPr>
          <p:nvPr>
            <p:ph type="title"/>
          </p:nvPr>
        </p:nvSpPr>
        <p:spPr>
          <a:xfrm>
            <a:off x="434975" y="227014"/>
            <a:ext cx="11563350" cy="754061"/>
          </a:xfrm>
        </p:spPr>
        <p:txBody>
          <a:bodyPr/>
          <a:lstStyle/>
          <a:p>
            <a:r>
              <a:rPr lang="es-AR" dirty="0"/>
              <a:t>Introducción a </a:t>
            </a:r>
            <a:r>
              <a:rPr lang="es-AR" dirty="0" err="1"/>
              <a:t>Mocking</a:t>
            </a:r>
            <a:endParaRPr lang="en-US" dirty="0">
              <a:solidFill>
                <a:srgbClr val="2C65E1"/>
              </a:solidFill>
            </a:endParaRPr>
          </a:p>
        </p:txBody>
      </p:sp>
      <p:sp>
        <p:nvSpPr>
          <p:cNvPr id="5" name="Text Placeholder 4">
            <a:extLst>
              <a:ext uri="{FF2B5EF4-FFF2-40B4-BE49-F238E27FC236}">
                <a16:creationId xmlns:a16="http://schemas.microsoft.com/office/drawing/2014/main" id="{3627337A-13D2-B948-2A9B-51E18BA0F86B}"/>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Los </a:t>
            </a:r>
            <a:r>
              <a:rPr lang="es-AR" sz="1800" dirty="0" err="1">
                <a:solidFill>
                  <a:schemeClr val="tx1">
                    <a:lumMod val="65000"/>
                    <a:lumOff val="35000"/>
                  </a:schemeClr>
                </a:solidFill>
              </a:rPr>
              <a:t>mocks</a:t>
            </a:r>
            <a:r>
              <a:rPr lang="es-AR" sz="1800" dirty="0">
                <a:solidFill>
                  <a:schemeClr val="tx1">
                    <a:lumMod val="65000"/>
                    <a:lumOff val="35000"/>
                  </a:schemeClr>
                </a:solidFill>
              </a:rPr>
              <a:t> son versiones simuladas de dependencias externas, como bases de datos, servicios web o </a:t>
            </a:r>
            <a:r>
              <a:rPr lang="es-AR" sz="1800" dirty="0" err="1">
                <a:solidFill>
                  <a:schemeClr val="tx1">
                    <a:lumMod val="65000"/>
                    <a:lumOff val="35000"/>
                  </a:schemeClr>
                </a:solidFill>
              </a:rPr>
              <a:t>APIs</a:t>
            </a:r>
            <a:r>
              <a:rPr lang="es-AR" sz="1800" dirty="0">
                <a:solidFill>
                  <a:schemeClr val="tx1">
                    <a:lumMod val="65000"/>
                    <a:lumOff val="35000"/>
                  </a:schemeClr>
                </a:solidFill>
              </a:rPr>
              <a:t>. Permiten que las pruebas unitarias se enfoquen exclusivamente en la lógica interna del código, sin depender del estado de sistemas externos.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CF56A2AB-0394-8DD2-9F0B-BECD8EC1E121}"/>
              </a:ext>
            </a:extLst>
          </p:cNvPr>
          <p:cNvSpPr txBox="1"/>
          <p:nvPr/>
        </p:nvSpPr>
        <p:spPr>
          <a:xfrm>
            <a:off x="371519" y="1726356"/>
            <a:ext cx="11553196" cy="4462760"/>
          </a:xfrm>
          <a:prstGeom prst="rect">
            <a:avLst/>
          </a:prstGeom>
          <a:noFill/>
        </p:spPr>
        <p:txBody>
          <a:bodyPr wrap="square">
            <a:spAutoFit/>
          </a:bodyPr>
          <a:lstStyle/>
          <a:p>
            <a:r>
              <a:rPr lang="es-AR" sz="2000" b="1" dirty="0" err="1"/>
              <a:t>Frameworks</a:t>
            </a:r>
            <a:r>
              <a:rPr lang="es-AR" sz="2000" b="1" dirty="0"/>
              <a:t> de </a:t>
            </a:r>
            <a:r>
              <a:rPr lang="es-AR" sz="2000" b="1" dirty="0" err="1"/>
              <a:t>Mocks</a:t>
            </a:r>
            <a:endParaRPr lang="es-AR" sz="2000" b="1" dirty="0"/>
          </a:p>
          <a:p>
            <a:endParaRPr lang="es-AR" sz="1200" b="1" dirty="0"/>
          </a:p>
          <a:p>
            <a:r>
              <a:rPr lang="es-AR" sz="1600" b="1" dirty="0" err="1"/>
              <a:t>Moq</a:t>
            </a:r>
            <a:r>
              <a:rPr lang="es-AR" sz="1600" b="1" dirty="0"/>
              <a:t>:</a:t>
            </a:r>
          </a:p>
          <a:p>
            <a:endParaRPr lang="es-AR" sz="1200" b="1" dirty="0"/>
          </a:p>
          <a:p>
            <a:pPr marL="285750" indent="-285750">
              <a:buFont typeface="Arial" panose="020B0604020202020204" pitchFamily="34" charset="0"/>
              <a:buChar char="•"/>
            </a:pPr>
            <a:r>
              <a:rPr lang="es-AR" sz="1200" b="1" dirty="0"/>
              <a:t>Simulación de dependencias</a:t>
            </a:r>
            <a:r>
              <a:rPr lang="es-AR" sz="1200" dirty="0"/>
              <a:t>: </a:t>
            </a:r>
            <a:r>
              <a:rPr lang="es-AR" sz="1200" dirty="0" err="1"/>
              <a:t>Moq</a:t>
            </a:r>
            <a:r>
              <a:rPr lang="es-AR" sz="1200" dirty="0"/>
              <a:t> permite crear objetos simulados (</a:t>
            </a:r>
            <a:r>
              <a:rPr lang="es-AR" sz="1200" dirty="0" err="1"/>
              <a:t>mocks</a:t>
            </a:r>
            <a:r>
              <a:rPr lang="es-AR" sz="1200" dirty="0"/>
              <a:t>) que reemplazan las dependencias reales en una prueba unitaria.</a:t>
            </a:r>
          </a:p>
          <a:p>
            <a:pPr marL="285750" indent="-285750">
              <a:buFont typeface="Arial" panose="020B0604020202020204" pitchFamily="34" charset="0"/>
              <a:buChar char="•"/>
            </a:pPr>
            <a:endParaRPr lang="es-AR" sz="1200" dirty="0"/>
          </a:p>
          <a:p>
            <a:pPr marL="285750" indent="-285750">
              <a:buFont typeface="Arial" panose="020B0604020202020204" pitchFamily="34" charset="0"/>
              <a:buChar char="•"/>
            </a:pPr>
            <a:r>
              <a:rPr lang="es-AR" sz="1200" b="1" dirty="0"/>
              <a:t>Verificación de interacciones</a:t>
            </a:r>
            <a:r>
              <a:rPr lang="es-AR" sz="1200" dirty="0"/>
              <a:t>: Con </a:t>
            </a:r>
            <a:r>
              <a:rPr lang="es-AR" sz="1200" dirty="0" err="1"/>
              <a:t>Moq</a:t>
            </a:r>
            <a:r>
              <a:rPr lang="es-AR" sz="1200" dirty="0"/>
              <a:t>, se pueden verificar si ciertos métodos fueron llamados y con qué parámetros, asegurando que la lógica de negocio interactúa correctamente con sus dependencias.</a:t>
            </a:r>
          </a:p>
          <a:p>
            <a:pPr marL="285750" indent="-285750">
              <a:buFont typeface="Arial" panose="020B0604020202020204" pitchFamily="34" charset="0"/>
              <a:buChar char="•"/>
            </a:pPr>
            <a:endParaRPr lang="es-AR" sz="1200" dirty="0"/>
          </a:p>
          <a:p>
            <a:pPr marL="285750" indent="-285750">
              <a:buFont typeface="Arial" panose="020B0604020202020204" pitchFamily="34" charset="0"/>
              <a:buChar char="•"/>
            </a:pPr>
            <a:r>
              <a:rPr lang="es-AR" sz="1200" b="1" dirty="0"/>
              <a:t>Aplicación de </a:t>
            </a:r>
            <a:r>
              <a:rPr lang="es-AR" sz="1200" b="1" dirty="0" err="1"/>
              <a:t>Moq</a:t>
            </a:r>
            <a:r>
              <a:rPr lang="es-AR" sz="1200" dirty="0"/>
              <a:t>:</a:t>
            </a:r>
          </a:p>
          <a:p>
            <a:pPr marL="742950" lvl="1" indent="-285750">
              <a:buFont typeface="Arial" panose="020B0604020202020204" pitchFamily="34" charset="0"/>
              <a:buChar char="•"/>
            </a:pPr>
            <a:r>
              <a:rPr lang="es-AR" sz="1200" dirty="0" err="1"/>
              <a:t>Moq</a:t>
            </a:r>
            <a:r>
              <a:rPr lang="es-AR" sz="1200" dirty="0"/>
              <a:t> se utiliza principalmente para probar la lógica de negocio sin necesidad de interactuar con componentes externos como bases de datos, servicios REST o </a:t>
            </a:r>
            <a:r>
              <a:rPr lang="es-AR" sz="1200" dirty="0" err="1"/>
              <a:t>APIs</a:t>
            </a:r>
            <a:r>
              <a:rPr lang="es-AR" sz="1200" dirty="0"/>
              <a:t>.</a:t>
            </a:r>
          </a:p>
          <a:p>
            <a:pPr marL="742950" lvl="1" indent="-285750">
              <a:buFont typeface="Arial" panose="020B0604020202020204" pitchFamily="34" charset="0"/>
              <a:buChar char="•"/>
            </a:pPr>
            <a:r>
              <a:rPr lang="es-AR" sz="1200" dirty="0"/>
              <a:t>Esto aísla las pruebas de problemas externos y permite a los desarrolladores centrarse en la funcionalidad interna de la aplicación.</a:t>
            </a:r>
          </a:p>
          <a:p>
            <a:endParaRPr lang="es-AR" sz="1200" b="1" dirty="0"/>
          </a:p>
          <a:p>
            <a:r>
              <a:rPr lang="es-AR" sz="1600" b="1" dirty="0"/>
              <a:t>Otros </a:t>
            </a:r>
            <a:r>
              <a:rPr lang="es-AR" sz="1600" b="1" dirty="0" err="1"/>
              <a:t>frameworks</a:t>
            </a:r>
            <a:r>
              <a:rPr lang="es-AR" sz="1600" b="1" dirty="0"/>
              <a:t> de </a:t>
            </a:r>
            <a:r>
              <a:rPr lang="es-AR" sz="1600" b="1" dirty="0" err="1"/>
              <a:t>mocks</a:t>
            </a:r>
            <a:r>
              <a:rPr lang="es-AR" sz="1600" b="1" dirty="0"/>
              <a:t>:</a:t>
            </a:r>
          </a:p>
          <a:p>
            <a:endParaRPr lang="es-AR" sz="1600" b="1" dirty="0"/>
          </a:p>
          <a:p>
            <a:pPr marL="285750" indent="-285750">
              <a:buFont typeface="Arial" panose="020B0604020202020204" pitchFamily="34" charset="0"/>
              <a:buChar char="•"/>
            </a:pPr>
            <a:r>
              <a:rPr lang="es-AR" sz="1200" b="1" dirty="0" err="1"/>
              <a:t>NSubstitute</a:t>
            </a:r>
            <a:r>
              <a:rPr lang="es-AR" sz="1200" dirty="0"/>
              <a:t>: Un </a:t>
            </a:r>
            <a:r>
              <a:rPr lang="es-AR" sz="1200" dirty="0" err="1"/>
              <a:t>framework</a:t>
            </a:r>
            <a:r>
              <a:rPr lang="es-AR" sz="1200" dirty="0"/>
              <a:t> de </a:t>
            </a:r>
            <a:r>
              <a:rPr lang="es-AR" sz="1200" dirty="0" err="1"/>
              <a:t>mocking</a:t>
            </a:r>
            <a:r>
              <a:rPr lang="es-AR" sz="1200" dirty="0"/>
              <a:t> para .NET que ofrece una sintaxis clara y fluida para simular dependencias.</a:t>
            </a:r>
          </a:p>
          <a:p>
            <a:pPr marL="285750" indent="-285750">
              <a:buFont typeface="Arial" panose="020B0604020202020204" pitchFamily="34" charset="0"/>
              <a:buChar char="•"/>
            </a:pPr>
            <a:r>
              <a:rPr lang="es-AR" sz="1200" b="1" dirty="0" err="1"/>
              <a:t>FakeItEasy</a:t>
            </a:r>
            <a:r>
              <a:rPr lang="es-AR" sz="1200" dirty="0"/>
              <a:t>: Un </a:t>
            </a:r>
            <a:r>
              <a:rPr lang="es-AR" sz="1200" dirty="0" err="1"/>
              <a:t>framework</a:t>
            </a:r>
            <a:r>
              <a:rPr lang="es-AR" sz="1200" dirty="0"/>
              <a:t> de </a:t>
            </a:r>
            <a:r>
              <a:rPr lang="es-AR" sz="1200" dirty="0" err="1"/>
              <a:t>mocks</a:t>
            </a:r>
            <a:r>
              <a:rPr lang="es-AR" sz="1200" dirty="0"/>
              <a:t> para .NET, fácil de usar y rápido para configurar simulaciones.</a:t>
            </a:r>
          </a:p>
          <a:p>
            <a:pPr marL="285750" indent="-285750">
              <a:buFont typeface="Arial" panose="020B0604020202020204" pitchFamily="34" charset="0"/>
              <a:buChar char="•"/>
            </a:pPr>
            <a:r>
              <a:rPr lang="es-AR" sz="1200" b="1" dirty="0" err="1"/>
              <a:t>Rhino</a:t>
            </a:r>
            <a:r>
              <a:rPr lang="es-AR" sz="1200" b="1" dirty="0"/>
              <a:t> </a:t>
            </a:r>
            <a:r>
              <a:rPr lang="es-AR" sz="1200" b="1" dirty="0" err="1"/>
              <a:t>Mocks</a:t>
            </a:r>
            <a:r>
              <a:rPr lang="es-AR" sz="1200" dirty="0"/>
              <a:t>: Un </a:t>
            </a:r>
            <a:r>
              <a:rPr lang="es-AR" sz="1200" dirty="0" err="1"/>
              <a:t>framework</a:t>
            </a:r>
            <a:r>
              <a:rPr lang="es-AR" sz="1200" dirty="0"/>
              <a:t> veterano de </a:t>
            </a:r>
            <a:r>
              <a:rPr lang="es-AR" sz="1200" dirty="0" err="1"/>
              <a:t>mocking</a:t>
            </a:r>
            <a:r>
              <a:rPr lang="es-AR" sz="1200" dirty="0"/>
              <a:t> para .NET, aunque ha sido reemplazado en popularidad por </a:t>
            </a:r>
            <a:r>
              <a:rPr lang="es-AR" sz="1200" dirty="0" err="1"/>
              <a:t>Moq</a:t>
            </a:r>
            <a:r>
              <a:rPr lang="es-AR" sz="1200" dirty="0"/>
              <a:t> y </a:t>
            </a:r>
            <a:r>
              <a:rPr lang="es-AR" sz="1200" dirty="0" err="1"/>
              <a:t>NSubstitute</a:t>
            </a:r>
            <a:r>
              <a:rPr lang="es-AR" sz="1200" dirty="0"/>
              <a:t>.</a:t>
            </a:r>
          </a:p>
          <a:p>
            <a:pPr marL="285750" indent="-285750">
              <a:buFont typeface="Arial" panose="020B0604020202020204" pitchFamily="34" charset="0"/>
              <a:buChar char="•"/>
            </a:pPr>
            <a:r>
              <a:rPr lang="es-AR" sz="1200" b="1" dirty="0"/>
              <a:t>Jasmine (JavaScript / Angular)</a:t>
            </a:r>
            <a:r>
              <a:rPr lang="es-AR" sz="1200" dirty="0"/>
              <a:t>: Jasmine incluye </a:t>
            </a:r>
            <a:r>
              <a:rPr lang="es-AR" sz="1200" b="1" dirty="0" err="1"/>
              <a:t>spies</a:t>
            </a:r>
            <a:r>
              <a:rPr lang="es-AR" sz="1200" dirty="0"/>
              <a:t> como su mecanismo integrado de </a:t>
            </a:r>
            <a:r>
              <a:rPr lang="es-AR" sz="1200" dirty="0" err="1"/>
              <a:t>mocking</a:t>
            </a:r>
            <a:r>
              <a:rPr lang="es-AR" sz="1200" dirty="0"/>
              <a:t>, que permite simular métodos y verificar interacciones en las pruebas unitarias.</a:t>
            </a:r>
          </a:p>
          <a:p>
            <a:pPr marL="285750" indent="-285750">
              <a:buFont typeface="Arial" panose="020B0604020202020204" pitchFamily="34" charset="0"/>
              <a:buChar char="•"/>
            </a:pPr>
            <a:r>
              <a:rPr lang="es-AR" sz="1200" b="1" dirty="0" err="1"/>
              <a:t>Jest</a:t>
            </a:r>
            <a:r>
              <a:rPr lang="es-AR" sz="1200" dirty="0"/>
              <a:t>: Popular en JavaScript y </a:t>
            </a:r>
            <a:r>
              <a:rPr lang="es-AR" sz="1200" dirty="0" err="1"/>
              <a:t>TypeScript</a:t>
            </a:r>
            <a:r>
              <a:rPr lang="es-AR" sz="1200" dirty="0"/>
              <a:t>, con soporte integrado para </a:t>
            </a:r>
            <a:r>
              <a:rPr lang="es-AR" sz="1200" dirty="0" err="1"/>
              <a:t>mocks</a:t>
            </a:r>
            <a:r>
              <a:rPr lang="es-AR" sz="1200" dirty="0"/>
              <a:t>, junto con pruebas unitarias.</a:t>
            </a:r>
            <a:endParaRPr lang="es-AR" sz="1000" dirty="0"/>
          </a:p>
        </p:txBody>
      </p:sp>
    </p:spTree>
    <p:extLst>
      <p:ext uri="{BB962C8B-B14F-4D97-AF65-F5344CB8AC3E}">
        <p14:creationId xmlns:p14="http://schemas.microsoft.com/office/powerpoint/2010/main" val="112283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4" y="227014"/>
            <a:ext cx="11802421" cy="754061"/>
          </a:xfrm>
        </p:spPr>
        <p:txBody>
          <a:bodyPr/>
          <a:lstStyle/>
          <a:p>
            <a:r>
              <a:rPr lang="es-AR" dirty="0"/>
              <a:t>Presentación del TP</a:t>
            </a:r>
            <a:endParaRPr lang="en-US" dirty="0">
              <a:solidFill>
                <a:srgbClr val="2C65E1"/>
              </a:solidFill>
            </a:endParaRPr>
          </a:p>
        </p:txBody>
      </p:sp>
      <p:pic>
        <p:nvPicPr>
          <p:cNvPr id="24" name="Imagen 23">
            <a:extLst>
              <a:ext uri="{FF2B5EF4-FFF2-40B4-BE49-F238E27FC236}">
                <a16:creationId xmlns:a16="http://schemas.microsoft.com/office/drawing/2014/main" id="{6380FFF8-722E-A863-F0A5-558D5BC3638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4787248" y="1661287"/>
            <a:ext cx="3097871" cy="2789626"/>
          </a:xfrm>
          <a:prstGeom prst="rect">
            <a:avLst/>
          </a:prstGeom>
        </p:spPr>
      </p:pic>
    </p:spTree>
    <p:extLst>
      <p:ext uri="{BB962C8B-B14F-4D97-AF65-F5344CB8AC3E}">
        <p14:creationId xmlns:p14="http://schemas.microsoft.com/office/powerpoint/2010/main" val="114689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36D03A-225A-22D8-C4BD-90AD0EC909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10C4D7-9248-7043-EFF3-EDF39D288676}"/>
              </a:ext>
            </a:extLst>
          </p:cNvPr>
          <p:cNvSpPr>
            <a:spLocks noGrp="1"/>
          </p:cNvSpPr>
          <p:nvPr>
            <p:ph type="title"/>
          </p:nvPr>
        </p:nvSpPr>
        <p:spPr>
          <a:xfrm>
            <a:off x="434975" y="227014"/>
            <a:ext cx="11563350" cy="754061"/>
          </a:xfrm>
        </p:spPr>
        <p:txBody>
          <a:bodyPr/>
          <a:lstStyle/>
          <a:p>
            <a:r>
              <a:rPr lang="es-AR" dirty="0"/>
              <a:t>Consigna y Desarrollo del Trabajo Práctico</a:t>
            </a:r>
            <a:endParaRPr lang="en-US" dirty="0">
              <a:solidFill>
                <a:srgbClr val="2C65E1"/>
              </a:solidFill>
            </a:endParaRPr>
          </a:p>
        </p:txBody>
      </p:sp>
      <p:sp>
        <p:nvSpPr>
          <p:cNvPr id="5" name="Text Placeholder 4">
            <a:extLst>
              <a:ext uri="{FF2B5EF4-FFF2-40B4-BE49-F238E27FC236}">
                <a16:creationId xmlns:a16="http://schemas.microsoft.com/office/drawing/2014/main" id="{E4510C4A-DFF3-D93A-97F5-C9DEAD0882F7}"/>
              </a:ext>
            </a:extLst>
          </p:cNvPr>
          <p:cNvSpPr>
            <a:spLocks noGrp="1"/>
          </p:cNvSpPr>
          <p:nvPr>
            <p:ph type="body" sz="quarter" idx="10"/>
          </p:nvPr>
        </p:nvSpPr>
        <p:spPr>
          <a:xfrm>
            <a:off x="445129" y="972295"/>
            <a:ext cx="11405976" cy="544162"/>
          </a:xfrm>
        </p:spPr>
        <p:txBody>
          <a:bodyPr/>
          <a:lstStyle/>
          <a:p>
            <a:r>
              <a:rPr lang="es-AR" sz="1800" dirty="0">
                <a:solidFill>
                  <a:schemeClr val="tx1">
                    <a:lumMod val="65000"/>
                    <a:lumOff val="35000"/>
                  </a:schemeClr>
                </a:solidFill>
              </a:rPr>
              <a:t>Pruebas Unitarias en </a:t>
            </a:r>
            <a:r>
              <a:rPr lang="es-AR" sz="1800" dirty="0" err="1">
                <a:solidFill>
                  <a:schemeClr val="tx1">
                    <a:lumMod val="65000"/>
                    <a:lumOff val="35000"/>
                  </a:schemeClr>
                </a:solidFill>
              </a:rPr>
              <a:t>Backend</a:t>
            </a:r>
            <a:r>
              <a:rPr lang="es-AR" sz="1800" dirty="0">
                <a:solidFill>
                  <a:schemeClr val="tx1">
                    <a:lumMod val="65000"/>
                    <a:lumOff val="35000"/>
                  </a:schemeClr>
                </a:solidFill>
              </a:rPr>
              <a:t> y </a:t>
            </a:r>
            <a:r>
              <a:rPr lang="es-AR" sz="1800" dirty="0" err="1">
                <a:solidFill>
                  <a:schemeClr val="tx1">
                    <a:lumMod val="65000"/>
                    <a:lumOff val="35000"/>
                  </a:schemeClr>
                </a:solidFill>
              </a:rPr>
              <a:t>Frontend</a:t>
            </a:r>
            <a:r>
              <a:rPr lang="es-AR" sz="1800" dirty="0">
                <a:solidFill>
                  <a:schemeClr val="tx1">
                    <a:lumMod val="65000"/>
                    <a:lumOff val="35000"/>
                  </a:schemeClr>
                </a:solidFill>
              </a:rPr>
              <a:t> con Simulación de Dependencias.</a:t>
            </a:r>
          </a:p>
          <a:p>
            <a:pPr>
              <a:lnSpc>
                <a:spcPct val="100000"/>
              </a:lnSpc>
              <a:spcAft>
                <a:spcPts val="800"/>
              </a:spcAft>
            </a:pPr>
            <a:endParaRPr lang="es-AR" sz="18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A132146F-1E7D-A134-F16E-9594298EBB8F}"/>
              </a:ext>
            </a:extLst>
          </p:cNvPr>
          <p:cNvSpPr txBox="1"/>
          <p:nvPr/>
        </p:nvSpPr>
        <p:spPr>
          <a:xfrm>
            <a:off x="297909" y="1307427"/>
            <a:ext cx="11553196" cy="5016758"/>
          </a:xfrm>
          <a:prstGeom prst="rect">
            <a:avLst/>
          </a:prstGeom>
          <a:noFill/>
        </p:spPr>
        <p:txBody>
          <a:bodyPr wrap="square">
            <a:spAutoFit/>
          </a:bodyPr>
          <a:lstStyle/>
          <a:p>
            <a:r>
              <a:rPr lang="es-AR" sz="1600" b="1" dirty="0" err="1"/>
              <a:t>Backend</a:t>
            </a:r>
            <a:r>
              <a:rPr lang="es-AR" sz="1600" b="1" dirty="0"/>
              <a:t>: Pruebas Unitarias con </a:t>
            </a:r>
            <a:r>
              <a:rPr lang="es-AR" sz="1600" b="1" dirty="0" err="1"/>
              <a:t>xUnit</a:t>
            </a:r>
            <a:r>
              <a:rPr lang="es-AR" sz="1600" b="1" dirty="0"/>
              <a:t> y </a:t>
            </a:r>
            <a:r>
              <a:rPr lang="es-AR" sz="1600" b="1" dirty="0" err="1"/>
              <a:t>Moq</a:t>
            </a:r>
            <a:endParaRPr lang="es-AR" sz="1600" b="1" dirty="0"/>
          </a:p>
          <a:p>
            <a:endParaRPr lang="es-AR" sz="1600" b="1" dirty="0"/>
          </a:p>
          <a:p>
            <a:pPr marL="285750" indent="-285750">
              <a:buFont typeface="Arial" panose="020B0604020202020204" pitchFamily="34" charset="0"/>
              <a:buChar char="•"/>
            </a:pPr>
            <a:r>
              <a:rPr lang="es-AR" sz="1600" b="1" dirty="0"/>
              <a:t>Objetivo</a:t>
            </a:r>
            <a:r>
              <a:rPr lang="es-AR" sz="1600" dirty="0"/>
              <a:t>: Crear un proyecto de pruebas unitarias para la API utilizando </a:t>
            </a:r>
            <a:r>
              <a:rPr lang="es-AR" sz="1600" b="1" dirty="0" err="1"/>
              <a:t>xUnit</a:t>
            </a:r>
            <a:r>
              <a:rPr lang="es-AR" sz="1600" dirty="0"/>
              <a:t> y </a:t>
            </a:r>
            <a:r>
              <a:rPr lang="es-AR" sz="1600" b="1" dirty="0" err="1"/>
              <a:t>Moq</a:t>
            </a:r>
            <a:r>
              <a:rPr lang="es-AR" sz="1600" dirty="0"/>
              <a:t>.</a:t>
            </a:r>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Implementar pruebas sobre los métodos CRUD del controlador, simulando la base de datos con </a:t>
            </a:r>
            <a:r>
              <a:rPr lang="es-AR" sz="1600" b="1" dirty="0" err="1"/>
              <a:t>Entity</a:t>
            </a:r>
            <a:r>
              <a:rPr lang="es-AR" sz="1600" b="1" dirty="0"/>
              <a:t> Framework Core </a:t>
            </a:r>
            <a:r>
              <a:rPr lang="es-AR" sz="1600" b="1" dirty="0" err="1"/>
              <a:t>InMemory</a:t>
            </a:r>
            <a:r>
              <a:rPr lang="es-AR" sz="1600" dirty="0"/>
              <a:t>.</a:t>
            </a:r>
          </a:p>
          <a:p>
            <a:pPr marL="742950" lvl="1" indent="-285750">
              <a:buFont typeface="Arial" panose="020B0604020202020204" pitchFamily="34" charset="0"/>
              <a:buChar char="•"/>
            </a:pPr>
            <a:r>
              <a:rPr lang="es-AR" sz="1600" dirty="0"/>
              <a:t>Probar operaciones como obtener empleados, agregar, actualizar y eliminar.</a:t>
            </a:r>
          </a:p>
          <a:p>
            <a:pPr marL="742950" lvl="1" indent="-285750">
              <a:buFont typeface="Arial" panose="020B0604020202020204" pitchFamily="34" charset="0"/>
              <a:buChar char="•"/>
            </a:pPr>
            <a:r>
              <a:rPr lang="es-AR" sz="1600" dirty="0"/>
              <a:t>Validar que no se puedan agregar empleados duplicados y que los nombres y apellidos tengan el formato correcto.</a:t>
            </a:r>
          </a:p>
          <a:p>
            <a:pPr marL="276606" indent="-285750">
              <a:buFont typeface="Arial" panose="020B0604020202020204" pitchFamily="34" charset="0"/>
              <a:buChar char="•"/>
            </a:pPr>
            <a:r>
              <a:rPr lang="es-AR" sz="1600" b="1" dirty="0"/>
              <a:t>Resultado esperado</a:t>
            </a:r>
            <a:r>
              <a:rPr lang="es-AR" sz="1600" dirty="0"/>
              <a:t>: Las operaciones CRUD funcionen correctamente en aislamiento y las validaciones indicadas estén implementadas.</a:t>
            </a:r>
          </a:p>
          <a:p>
            <a:endParaRPr lang="es-AR" sz="1600" b="1" dirty="0"/>
          </a:p>
          <a:p>
            <a:r>
              <a:rPr lang="es-AR" sz="1600" b="1" dirty="0" err="1"/>
              <a:t>Frontend</a:t>
            </a:r>
            <a:r>
              <a:rPr lang="es-AR" sz="1600" b="1" dirty="0"/>
              <a:t>: Pruebas Unitarias con Jasmine y </a:t>
            </a:r>
            <a:r>
              <a:rPr lang="es-AR" sz="1600" b="1" dirty="0" err="1"/>
              <a:t>HttpClientTestingModule</a:t>
            </a:r>
            <a:endParaRPr lang="es-AR" sz="1600" b="1" dirty="0"/>
          </a:p>
          <a:p>
            <a:endParaRPr lang="es-AR" sz="1600" b="1" dirty="0"/>
          </a:p>
          <a:p>
            <a:pPr marL="285750" indent="-285750">
              <a:buFont typeface="Arial" panose="020B0604020202020204" pitchFamily="34" charset="0"/>
              <a:buChar char="•"/>
            </a:pPr>
            <a:r>
              <a:rPr lang="es-AR" sz="1600" b="1" dirty="0"/>
              <a:t>Objetivo</a:t>
            </a:r>
            <a:r>
              <a:rPr lang="es-AR" sz="1600" dirty="0"/>
              <a:t>: Crear pruebas unitarias para el </a:t>
            </a:r>
            <a:r>
              <a:rPr lang="es-AR" sz="1600" dirty="0" err="1"/>
              <a:t>frontend</a:t>
            </a:r>
            <a:r>
              <a:rPr lang="es-AR" sz="1600" dirty="0"/>
              <a:t> en </a:t>
            </a:r>
            <a:r>
              <a:rPr lang="es-AR" sz="1600" b="1" dirty="0"/>
              <a:t>Angular</a:t>
            </a:r>
            <a:r>
              <a:rPr lang="es-AR" sz="1600" dirty="0"/>
              <a:t> utilizando </a:t>
            </a:r>
            <a:r>
              <a:rPr lang="es-AR" sz="1600" b="1" dirty="0"/>
              <a:t>Jasmine</a:t>
            </a:r>
            <a:r>
              <a:rPr lang="es-AR" sz="1600" dirty="0"/>
              <a:t>.</a:t>
            </a:r>
          </a:p>
          <a:p>
            <a:pPr marL="285750" indent="-285750">
              <a:buFont typeface="Arial" panose="020B0604020202020204" pitchFamily="34" charset="0"/>
              <a:buChar char="•"/>
            </a:pPr>
            <a:r>
              <a:rPr lang="es-AR" sz="1600" b="1" dirty="0"/>
              <a:t>Desarrollo</a:t>
            </a:r>
            <a:r>
              <a:rPr lang="es-AR" sz="1600" dirty="0"/>
              <a:t>:</a:t>
            </a:r>
          </a:p>
          <a:p>
            <a:pPr marL="742950" lvl="1" indent="-285750">
              <a:buFont typeface="Arial" panose="020B0604020202020204" pitchFamily="34" charset="0"/>
              <a:buChar char="•"/>
            </a:pPr>
            <a:r>
              <a:rPr lang="es-AR" sz="1600" dirty="0"/>
              <a:t>Verificar la correcta funcionalidad de los componentes y las validaciones de nombres sin caracteres especiales.</a:t>
            </a:r>
          </a:p>
          <a:p>
            <a:pPr marL="742950" lvl="1" indent="-285750">
              <a:buFont typeface="Arial" panose="020B0604020202020204" pitchFamily="34" charset="0"/>
              <a:buChar char="•"/>
            </a:pPr>
            <a:r>
              <a:rPr lang="es-AR" sz="1600" dirty="0" err="1"/>
              <a:t>Mockear</a:t>
            </a:r>
            <a:r>
              <a:rPr lang="es-AR" sz="1600" dirty="0"/>
              <a:t> servicios HTTP usando </a:t>
            </a:r>
            <a:r>
              <a:rPr lang="es-AR" sz="1600" b="1" dirty="0" err="1"/>
              <a:t>HttpClientTestingModule</a:t>
            </a:r>
            <a:r>
              <a:rPr lang="es-AR" sz="1600" dirty="0"/>
              <a:t>.</a:t>
            </a:r>
          </a:p>
          <a:p>
            <a:pPr marL="742950" lvl="1" indent="-285750">
              <a:buFont typeface="Arial" panose="020B0604020202020204" pitchFamily="34" charset="0"/>
              <a:buChar char="•"/>
            </a:pPr>
            <a:r>
              <a:rPr lang="es-AR" sz="1600" dirty="0"/>
              <a:t>Probar que los componentes manejen correctamente los datos y visualicen errores en un </a:t>
            </a:r>
            <a:r>
              <a:rPr lang="es-AR" sz="1600" dirty="0" err="1"/>
              <a:t>toast</a:t>
            </a:r>
            <a:r>
              <a:rPr lang="es-AR" sz="1600" dirty="0"/>
              <a:t> antes de enviar datos a la API.</a:t>
            </a:r>
          </a:p>
          <a:p>
            <a:pPr marL="276606" indent="-285750">
              <a:buFont typeface="Arial" panose="020B0604020202020204" pitchFamily="34" charset="0"/>
              <a:buChar char="•"/>
            </a:pPr>
            <a:r>
              <a:rPr lang="es-AR" sz="1600" b="1" dirty="0"/>
              <a:t>Resultado esperado</a:t>
            </a:r>
            <a:r>
              <a:rPr lang="es-AR" sz="1600" dirty="0"/>
              <a:t>: Las validaciones del </a:t>
            </a:r>
            <a:r>
              <a:rPr lang="es-AR" sz="1600" dirty="0" err="1"/>
              <a:t>frontend</a:t>
            </a:r>
            <a:r>
              <a:rPr lang="es-AR" sz="1600" dirty="0"/>
              <a:t> funcionen correctamente antes de interactuar con la API.</a:t>
            </a:r>
          </a:p>
        </p:txBody>
      </p:sp>
    </p:spTree>
    <p:extLst>
      <p:ext uri="{BB962C8B-B14F-4D97-AF65-F5344CB8AC3E}">
        <p14:creationId xmlns:p14="http://schemas.microsoft.com/office/powerpoint/2010/main" val="285503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4" y="227014"/>
            <a:ext cx="11802421" cy="754061"/>
          </a:xfrm>
        </p:spPr>
        <p:txBody>
          <a:bodyPr/>
          <a:lstStyle/>
          <a:p>
            <a:r>
              <a:rPr lang="es-AR" dirty="0"/>
              <a:t>Espacio para preguntas, dudas y consultas</a:t>
            </a:r>
            <a:endParaRPr lang="en-US" dirty="0">
              <a:solidFill>
                <a:srgbClr val="2C65E1"/>
              </a:solidFill>
            </a:endParaRPr>
          </a:p>
        </p:txBody>
      </p:sp>
      <p:pic>
        <p:nvPicPr>
          <p:cNvPr id="24" name="Imagen 23">
            <a:extLst>
              <a:ext uri="{FF2B5EF4-FFF2-40B4-BE49-F238E27FC236}">
                <a16:creationId xmlns:a16="http://schemas.microsoft.com/office/drawing/2014/main" id="{6380FFF8-722E-A863-F0A5-558D5BC3638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836785" y="1910896"/>
            <a:ext cx="4762904" cy="3172732"/>
          </a:xfrm>
          <a:prstGeom prst="rect">
            <a:avLst/>
          </a:prstGeom>
        </p:spPr>
      </p:pic>
    </p:spTree>
    <p:extLst>
      <p:ext uri="{BB962C8B-B14F-4D97-AF65-F5344CB8AC3E}">
        <p14:creationId xmlns:p14="http://schemas.microsoft.com/office/powerpoint/2010/main" val="296190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CB584596-FAD0-0988-C0F1-CD289CEE2B01}"/>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C0111FEF-8927-A902-7ECB-C7F2B564D5D7}"/>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A9738128-1751-D2CD-B5D8-3C6DDC8F900C}"/>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dirty="0" err="1">
                <a:solidFill>
                  <a:schemeClr val="tx1"/>
                </a:solidFill>
                <a:ea typeface="Segoe UI" pitchFamily="34" charset="0"/>
                <a:cs typeface="Segoe UI" pitchFamily="34" charset="0"/>
              </a:rPr>
              <a:t>Join</a:t>
            </a:r>
            <a:r>
              <a:rPr lang="es-AR" sz="3600" b="1" dirty="0">
                <a:solidFill>
                  <a:schemeClr val="tx1"/>
                </a:solidFill>
                <a:ea typeface="Segoe UI" pitchFamily="34" charset="0"/>
                <a:cs typeface="Segoe UI" pitchFamily="34" charset="0"/>
              </a:rPr>
              <a:t> at </a:t>
            </a:r>
            <a:r>
              <a:rPr lang="es-AR" sz="3600" b="1" dirty="0" err="1">
                <a:solidFill>
                  <a:schemeClr val="tx1"/>
                </a:solidFill>
                <a:ea typeface="Segoe UI" pitchFamily="34" charset="0"/>
                <a:cs typeface="Segoe UI" pitchFamily="34" charset="0"/>
              </a:rPr>
              <a:t>slido.com</a:t>
            </a:r>
            <a:br>
              <a:rPr lang="es-AR" sz="3600" b="1" dirty="0">
                <a:solidFill>
                  <a:schemeClr val="tx1"/>
                </a:solidFill>
                <a:ea typeface="Segoe UI" pitchFamily="34" charset="0"/>
                <a:cs typeface="Segoe UI" pitchFamily="34" charset="0"/>
              </a:rPr>
            </a:br>
            <a:r>
              <a:rPr lang="es-AR" sz="3600" b="1" dirty="0">
                <a:solidFill>
                  <a:schemeClr val="tx1"/>
                </a:solidFill>
                <a:ea typeface="Segoe UI" pitchFamily="34" charset="0"/>
                <a:cs typeface="Segoe UI" pitchFamily="34" charset="0"/>
              </a:rPr>
              <a:t>#1989566</a:t>
            </a:r>
          </a:p>
        </p:txBody>
      </p:sp>
      <p:sp>
        <p:nvSpPr>
          <p:cNvPr id="7" name="Rectángulo redondeado 6">
            <a:extLst>
              <a:ext uri="{FF2B5EF4-FFF2-40B4-BE49-F238E27FC236}">
                <a16:creationId xmlns:a16="http://schemas.microsoft.com/office/drawing/2014/main" id="{63ACDB88-4F61-B72A-18FA-77DC1692CEB3}"/>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2E1AB2F3-03F6-AF27-BB15-1B74EF056C02}"/>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8F054E3E-6A98-0C1D-7974-6EC0D403A1F5}"/>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joining instructions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9115054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5FE98162-908A-BCD2-C9DC-71D1AC60F957}"/>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B58C3F54-2388-E4E5-F243-5611A836E7B9}"/>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2827FDCB-B441-EF41-184D-D47545C393A3}"/>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a:solidFill>
                  <a:schemeClr val="tx1"/>
                </a:solidFill>
                <a:ea typeface="Segoe UI" pitchFamily="34" charset="0"/>
                <a:cs typeface="Segoe UI" pitchFamily="34" charset="0"/>
              </a:rPr>
              <a:t>¿Cuál es el principal objetivo de las pruebas unitarias?</a:t>
            </a:r>
            <a:endParaRPr lang="es-AR" sz="3600" b="1" dirty="0" err="1">
              <a:solidFill>
                <a:schemeClr val="tx1"/>
              </a:solidFill>
              <a:ea typeface="Segoe UI" pitchFamily="34" charset="0"/>
              <a:cs typeface="Segoe UI" pitchFamily="34" charset="0"/>
            </a:endParaRPr>
          </a:p>
        </p:txBody>
      </p:sp>
      <p:sp>
        <p:nvSpPr>
          <p:cNvPr id="7" name="Rectángulo redondeado 6">
            <a:extLst>
              <a:ext uri="{FF2B5EF4-FFF2-40B4-BE49-F238E27FC236}">
                <a16:creationId xmlns:a16="http://schemas.microsoft.com/office/drawing/2014/main" id="{8566F03A-06CF-C659-058D-21773428D298}"/>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BD8A4B26-AF37-83BB-A383-9A619409FC78}"/>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F23801D9-9C53-8A42-FB91-149AB6DF8852}"/>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poll results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169504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3" nodeType="clickEffect">
                                  <p:stCondLst>
                                    <p:cond delay="0"/>
                                  </p:stCondLst>
                                  <p:childTnLst>
                                    <p:animEffect transition="out" filter="fade">
                                      <p:cBhvr>
                                        <p:cTn id="21" dur="50" tmFilter="0, 0; .2, .5; .8, .5; 1, 0"/>
                                        <p:tgtEl>
                                          <p:spTgt spid="6"/>
                                        </p:tgtEl>
                                      </p:cBhvr>
                                    </p:animEffect>
                                    <p:animScale>
                                      <p:cBhvr>
                                        <p:cTn id="22"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4561604E-B880-5894-2285-057949441A3F}"/>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37116F09-8272-DE0F-6FBF-D4223E76B853}"/>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C0E77C58-3609-5E4F-45E7-54E75436B8B9}"/>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dirty="0">
                <a:solidFill>
                  <a:schemeClr val="tx1"/>
                </a:solidFill>
                <a:ea typeface="Segoe UI" pitchFamily="34" charset="0"/>
                <a:cs typeface="Segoe UI" pitchFamily="34" charset="0"/>
              </a:rPr>
              <a:t>¿Qué herramienta se usa comúnmente para pruebas unitarias en Angular?</a:t>
            </a:r>
          </a:p>
        </p:txBody>
      </p:sp>
      <p:sp>
        <p:nvSpPr>
          <p:cNvPr id="7" name="Rectángulo redondeado 6">
            <a:extLst>
              <a:ext uri="{FF2B5EF4-FFF2-40B4-BE49-F238E27FC236}">
                <a16:creationId xmlns:a16="http://schemas.microsoft.com/office/drawing/2014/main" id="{2806573F-F160-8DD4-EF0F-3659455ECDDA}"/>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ECE91BDF-1746-C3FC-2430-F1D4FC5C5238}"/>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B37E3C05-E201-7C13-EE2C-72BE5497C7CB}"/>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poll results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242909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7DF09267-F825-549B-54A9-6714F711CF0D}"/>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1A066EC6-7344-D77D-715F-5CF94D2B3154}"/>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CE1F7B41-A6A2-9A34-9E72-88FC59425E97}"/>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dirty="0">
                <a:solidFill>
                  <a:schemeClr val="tx1"/>
                </a:solidFill>
                <a:ea typeface="Segoe UI" pitchFamily="34" charset="0"/>
                <a:cs typeface="Segoe UI" pitchFamily="34" charset="0"/>
              </a:rPr>
              <a:t>¿Qué patrón se sigue generalmente en una prueba unitaria?</a:t>
            </a:r>
          </a:p>
        </p:txBody>
      </p:sp>
      <p:sp>
        <p:nvSpPr>
          <p:cNvPr id="7" name="Rectángulo redondeado 6">
            <a:extLst>
              <a:ext uri="{FF2B5EF4-FFF2-40B4-BE49-F238E27FC236}">
                <a16:creationId xmlns:a16="http://schemas.microsoft.com/office/drawing/2014/main" id="{7E85F4F1-F204-54C9-5B20-12934207D9EB}"/>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921E960A-2605-D11F-E6A0-173E4795BB46}"/>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2EEAADF3-0428-B235-854C-70954954EAD5}"/>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gradFill flip="none" rotWithShape="1">
                  <a:gsLst>
                    <a:gs pos="0">
                      <a:srgbClr val="5B5B5B"/>
                    </a:gs>
                    <a:gs pos="100000">
                      <a:srgbClr val="FFFFFF"/>
                    </a:gs>
                  </a:gsLst>
                  <a:lin ang="5400000" scaled="0"/>
                  <a:tileRect/>
                </a:gradFill>
                <a:ea typeface="Segoe UI" pitchFamily="34" charset="0"/>
                <a:cs typeface="Segoe UI" pitchFamily="34" charset="0"/>
              </a:rPr>
              <a:t>ⓘ</a:t>
            </a:r>
            <a:r>
              <a:rPr lang="es-AR" sz="2000">
                <a:gradFill flip="none" rotWithShape="1">
                  <a:gsLst>
                    <a:gs pos="0">
                      <a:srgbClr val="5B5B5B"/>
                    </a:gs>
                    <a:gs pos="100000">
                      <a:srgbClr val="FFFFFF"/>
                    </a:gs>
                  </a:gsLst>
                  <a:lin ang="5400000" scaled="0"/>
                  <a:tileRect/>
                </a:gradFill>
                <a:ea typeface="Segoe UI" pitchFamily="34" charset="0"/>
                <a:cs typeface="Segoe UI" pitchFamily="34" charset="0"/>
              </a:rPr>
              <a:t> Start presenting to display the poll results on this slide.</a:t>
            </a:r>
            <a:endParaRPr lang="es-AR" sz="2000" dirty="0" err="1">
              <a:gradFill flip="none" rotWithShape="1">
                <a:gsLst>
                  <a:gs pos="0">
                    <a:srgbClr val="5B5B5B"/>
                  </a:gs>
                  <a:gs pos="100000">
                    <a:srgbClr val="FFFFFF"/>
                  </a:gs>
                </a:gsLst>
                <a:lin ang="5400000" scaled="0"/>
                <a:tileRect/>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65543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a:xfrm>
            <a:off x="309410" y="2646393"/>
            <a:ext cx="9590081" cy="1828800"/>
          </a:xfrm>
        </p:spPr>
        <p:txBody>
          <a:bodyPr/>
          <a:lstStyle/>
          <a:p>
            <a:r>
              <a:rPr lang="en-US" dirty="0" err="1"/>
              <a:t>Pruebas</a:t>
            </a:r>
            <a:r>
              <a:rPr lang="en-US" dirty="0"/>
              <a:t> </a:t>
            </a:r>
            <a:r>
              <a:rPr lang="en-US" dirty="0" err="1"/>
              <a:t>Unitarias</a:t>
            </a:r>
            <a:br>
              <a:rPr lang="en-US" dirty="0"/>
            </a:br>
            <a:endParaRPr lang="en-US" dirty="0"/>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354" y="1072896"/>
            <a:ext cx="6723121" cy="5772100"/>
          </a:xfrm>
          <a:prstGeom prst="rect">
            <a:avLst/>
          </a:prstGeom>
        </p:spPr>
      </p:pic>
      <p:sp>
        <p:nvSpPr>
          <p:cNvPr id="9" name="Text Placeholder 6">
            <a:extLst>
              <a:ext uri="{FF2B5EF4-FFF2-40B4-BE49-F238E27FC236}">
                <a16:creationId xmlns:a16="http://schemas.microsoft.com/office/drawing/2014/main" id="{CEAAE75D-7DB6-4E10-B7C2-4D5949878FA1}"/>
              </a:ext>
            </a:extLst>
          </p:cNvPr>
          <p:cNvSpPr txBox="1">
            <a:spLocks/>
          </p:cNvSpPr>
          <p:nvPr/>
        </p:nvSpPr>
        <p:spPr>
          <a:xfrm>
            <a:off x="1732153" y="4584192"/>
            <a:ext cx="5943600" cy="1961059"/>
          </a:xfrm>
          <a:prstGeom prst="rect">
            <a:avLst/>
          </a:prstGeom>
          <a:noFill/>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Ing. Ariel </a:t>
            </a:r>
            <a:r>
              <a:rPr lang="en-US" sz="2800" b="1" dirty="0" err="1"/>
              <a:t>Schwindt</a:t>
            </a:r>
            <a:endParaRPr lang="en-US" sz="2800" b="1" dirty="0"/>
          </a:p>
          <a:p>
            <a:r>
              <a:rPr lang="es-AR" dirty="0">
                <a:solidFill>
                  <a:prstClr val="black"/>
                </a:solidFill>
                <a:latin typeface="Source Sans Pro" panose="020B0503030403020204" pitchFamily="34" charset="0"/>
                <a:ea typeface="Source Sans Pro" panose="020B0503030403020204" pitchFamily="34" charset="0"/>
                <a:hlinkClick r:id="rId4"/>
              </a:rPr>
              <a:t>https://www.linkedin.com/in/arielschwindt/</a:t>
            </a:r>
            <a:br>
              <a:rPr lang="es-AR" dirty="0">
                <a:solidFill>
                  <a:prstClr val="black"/>
                </a:solidFill>
                <a:latin typeface="Source Sans Pro" panose="020B0503030403020204" pitchFamily="34" charset="0"/>
                <a:ea typeface="Source Sans Pro" panose="020B0503030403020204" pitchFamily="34" charset="0"/>
              </a:rPr>
            </a:br>
            <a:br>
              <a:rPr lang="en-US" sz="2800" b="1" dirty="0"/>
            </a:br>
            <a:r>
              <a:rPr lang="es-AR" dirty="0">
                <a:solidFill>
                  <a:prstClr val="black"/>
                </a:solidFill>
                <a:latin typeface="Source Sans Pro" panose="020B0503030403020204" pitchFamily="34" charset="0"/>
                <a:ea typeface="Source Sans Pro" panose="020B0503030403020204" pitchFamily="34" charset="0"/>
              </a:rPr>
              <a:t>MS Certified DevOps </a:t>
            </a:r>
            <a:r>
              <a:rPr lang="es-AR" dirty="0" err="1">
                <a:solidFill>
                  <a:prstClr val="black"/>
                </a:solidFill>
                <a:latin typeface="Source Sans Pro" panose="020B0503030403020204" pitchFamily="34" charset="0"/>
                <a:ea typeface="Source Sans Pro" panose="020B0503030403020204" pitchFamily="34" charset="0"/>
              </a:rPr>
              <a:t>Engineer</a:t>
            </a:r>
            <a:r>
              <a:rPr lang="es-AR" dirty="0">
                <a:solidFill>
                  <a:prstClr val="black"/>
                </a:solidFill>
                <a:latin typeface="Source Sans Pro" panose="020B0503030403020204" pitchFamily="34" charset="0"/>
                <a:ea typeface="Source Sans Pro" panose="020B0503030403020204" pitchFamily="34" charset="0"/>
              </a:rPr>
              <a:t> Expert</a:t>
            </a:r>
          </a:p>
          <a:p>
            <a:r>
              <a:rPr lang="es-AR" dirty="0">
                <a:solidFill>
                  <a:prstClr val="black"/>
                </a:solidFill>
                <a:latin typeface="Source Sans Pro" panose="020B0503030403020204" pitchFamily="34" charset="0"/>
                <a:ea typeface="Source Sans Pro" panose="020B0503030403020204" pitchFamily="34" charset="0"/>
              </a:rPr>
              <a:t>MS Certified Azure </a:t>
            </a:r>
            <a:r>
              <a:rPr lang="es-AR" dirty="0" err="1">
                <a:solidFill>
                  <a:prstClr val="black"/>
                </a:solidFill>
                <a:latin typeface="Source Sans Pro" panose="020B0503030403020204" pitchFamily="34" charset="0"/>
                <a:ea typeface="Source Sans Pro" panose="020B0503030403020204" pitchFamily="34" charset="0"/>
              </a:rPr>
              <a:t>Developer</a:t>
            </a:r>
            <a:r>
              <a:rPr lang="es-AR" dirty="0">
                <a:solidFill>
                  <a:prstClr val="black"/>
                </a:solidFill>
                <a:latin typeface="Source Sans Pro" panose="020B0503030403020204" pitchFamily="34" charset="0"/>
                <a:ea typeface="Source Sans Pro" panose="020B0503030403020204" pitchFamily="34" charset="0"/>
              </a:rPr>
              <a:t> </a:t>
            </a:r>
            <a:r>
              <a:rPr lang="es-AR" dirty="0" err="1">
                <a:solidFill>
                  <a:prstClr val="black"/>
                </a:solidFill>
                <a:latin typeface="Source Sans Pro" panose="020B0503030403020204" pitchFamily="34" charset="0"/>
                <a:ea typeface="Source Sans Pro" panose="020B0503030403020204" pitchFamily="34" charset="0"/>
              </a:rPr>
              <a:t>Associate</a:t>
            </a:r>
            <a:endParaRPr lang="es-AR" dirty="0">
              <a:solidFill>
                <a:prstClr val="black"/>
              </a:solidFill>
              <a:latin typeface="Source Sans Pro" panose="020B0503030403020204" pitchFamily="34" charset="0"/>
              <a:ea typeface="Source Sans Pro" panose="020B0503030403020204" pitchFamily="34" charset="0"/>
            </a:endParaRPr>
          </a:p>
          <a:p>
            <a:r>
              <a:rPr lang="es-AR" dirty="0">
                <a:solidFill>
                  <a:prstClr val="black"/>
                </a:solidFill>
                <a:latin typeface="Source Sans Pro" panose="020B0503030403020204" pitchFamily="34" charset="0"/>
                <a:ea typeface="Source Sans Pro" panose="020B0503030403020204" pitchFamily="34" charset="0"/>
              </a:rPr>
              <a:t>MS </a:t>
            </a:r>
            <a:r>
              <a:rPr lang="es-AR" dirty="0" err="1">
                <a:solidFill>
                  <a:prstClr val="black"/>
                </a:solidFill>
                <a:latin typeface="Source Sans Pro" panose="020B0503030403020204" pitchFamily="34" charset="0"/>
                <a:ea typeface="Source Sans Pro" panose="020B0503030403020204" pitchFamily="34" charset="0"/>
              </a:rPr>
              <a:t>Certified</a:t>
            </a:r>
            <a:r>
              <a:rPr lang="es-AR" dirty="0">
                <a:solidFill>
                  <a:prstClr val="black"/>
                </a:solidFill>
                <a:latin typeface="Source Sans Pro" panose="020B0503030403020204" pitchFamily="34" charset="0"/>
                <a:ea typeface="Source Sans Pro" panose="020B0503030403020204" pitchFamily="34" charset="0"/>
              </a:rPr>
              <a:t> Azure AI </a:t>
            </a:r>
            <a:r>
              <a:rPr lang="es-AR" dirty="0" err="1">
                <a:solidFill>
                  <a:prstClr val="black"/>
                </a:solidFill>
                <a:latin typeface="Source Sans Pro" panose="020B0503030403020204" pitchFamily="34" charset="0"/>
                <a:ea typeface="Source Sans Pro" panose="020B0503030403020204" pitchFamily="34" charset="0"/>
              </a:rPr>
              <a:t>Engineer</a:t>
            </a:r>
            <a:r>
              <a:rPr lang="es-AR" dirty="0">
                <a:solidFill>
                  <a:prstClr val="black"/>
                </a:solidFill>
                <a:latin typeface="Source Sans Pro" panose="020B0503030403020204" pitchFamily="34" charset="0"/>
                <a:ea typeface="Source Sans Pro" panose="020B0503030403020204" pitchFamily="34" charset="0"/>
              </a:rPr>
              <a:t> </a:t>
            </a:r>
            <a:r>
              <a:rPr lang="es-AR" dirty="0" err="1">
                <a:solidFill>
                  <a:prstClr val="black"/>
                </a:solidFill>
                <a:latin typeface="Source Sans Pro" panose="020B0503030403020204" pitchFamily="34" charset="0"/>
                <a:ea typeface="Source Sans Pro" panose="020B0503030403020204" pitchFamily="34" charset="0"/>
              </a:rPr>
              <a:t>Associate</a:t>
            </a:r>
            <a:endParaRPr lang="es-AR" dirty="0">
              <a:solidFill>
                <a:prstClr val="black"/>
              </a:solidFill>
              <a:latin typeface="Source Sans Pro" panose="020B0503030403020204" pitchFamily="34" charset="0"/>
              <a:ea typeface="Source Sans Pro" panose="020B0503030403020204" pitchFamily="34" charset="0"/>
            </a:endParaRPr>
          </a:p>
          <a:p>
            <a:endParaRPr lang="es-AR" dirty="0">
              <a:solidFill>
                <a:prstClr val="black"/>
              </a:solidFill>
              <a:latin typeface="Source Sans Pro" panose="020B0503030403020204" pitchFamily="34" charset="0"/>
              <a:ea typeface="Source Sans Pro" panose="020B0503030403020204" pitchFamily="34" charset="0"/>
            </a:endParaRPr>
          </a:p>
          <a:p>
            <a:endParaRPr lang="es-AR" sz="2000" dirty="0">
              <a:solidFill>
                <a:prstClr val="black"/>
              </a:solidFill>
              <a:latin typeface="Source Sans Pro" panose="020B0503030403020204" pitchFamily="34" charset="0"/>
              <a:ea typeface="Source Sans Pro" panose="020B0503030403020204" pitchFamily="34" charset="0"/>
            </a:endParaRPr>
          </a:p>
        </p:txBody>
      </p:sp>
      <p:pic>
        <p:nvPicPr>
          <p:cNvPr id="2" name="Imagen 1">
            <a:extLst>
              <a:ext uri="{FF2B5EF4-FFF2-40B4-BE49-F238E27FC236}">
                <a16:creationId xmlns:a16="http://schemas.microsoft.com/office/drawing/2014/main" id="{0E7BFD31-7A58-54D4-AA0A-3FEDE83D65E8}"/>
              </a:ext>
            </a:extLst>
          </p:cNvPr>
          <p:cNvPicPr>
            <a:picLocks noChangeAspect="1"/>
          </p:cNvPicPr>
          <p:nvPr/>
        </p:nvPicPr>
        <p:blipFill>
          <a:blip r:embed="rId5"/>
          <a:stretch>
            <a:fillRect/>
          </a:stretch>
        </p:blipFill>
        <p:spPr>
          <a:xfrm>
            <a:off x="203065" y="4475193"/>
            <a:ext cx="1052279" cy="1035029"/>
          </a:xfrm>
          <a:prstGeom prst="rect">
            <a:avLst/>
          </a:prstGeom>
        </p:spPr>
      </p:pic>
      <p:pic>
        <p:nvPicPr>
          <p:cNvPr id="3" name="Imagen 2">
            <a:extLst>
              <a:ext uri="{FF2B5EF4-FFF2-40B4-BE49-F238E27FC236}">
                <a16:creationId xmlns:a16="http://schemas.microsoft.com/office/drawing/2014/main" id="{EB3483DB-76E5-9C81-535B-0C6C423AF39E}"/>
              </a:ext>
            </a:extLst>
          </p:cNvPr>
          <p:cNvPicPr>
            <a:picLocks noChangeAspect="1"/>
          </p:cNvPicPr>
          <p:nvPr/>
        </p:nvPicPr>
        <p:blipFill>
          <a:blip r:embed="rId6"/>
          <a:stretch>
            <a:fillRect/>
          </a:stretch>
        </p:blipFill>
        <p:spPr>
          <a:xfrm>
            <a:off x="203065" y="5510222"/>
            <a:ext cx="1051458" cy="1035029"/>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65D57858-4412-BB88-79E4-F092DB401559}"/>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F49DA989-7C6C-D4A1-95C2-8FC9AD1EAF32}"/>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90D67705-0D6C-AF4C-F301-D75D8B965E28}"/>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3600" b="1">
                <a:solidFill>
                  <a:schemeClr val="tx1"/>
                </a:solidFill>
                <a:ea typeface="Segoe UI" pitchFamily="34" charset="0"/>
                <a:cs typeface="Segoe UI" pitchFamily="34" charset="0"/>
              </a:rPr>
              <a:t>¿Qué NO debe probarse en una prueba unitaria?</a:t>
            </a:r>
            <a:endParaRPr lang="es-AR" sz="3600" b="1" dirty="0" err="1">
              <a:solidFill>
                <a:schemeClr val="tx1"/>
              </a:solidFill>
              <a:ea typeface="Segoe UI" pitchFamily="34" charset="0"/>
              <a:cs typeface="Segoe UI" pitchFamily="34" charset="0"/>
            </a:endParaRPr>
          </a:p>
        </p:txBody>
      </p:sp>
      <p:sp>
        <p:nvSpPr>
          <p:cNvPr id="7" name="Rectángulo redondeado 6">
            <a:extLst>
              <a:ext uri="{FF2B5EF4-FFF2-40B4-BE49-F238E27FC236}">
                <a16:creationId xmlns:a16="http://schemas.microsoft.com/office/drawing/2014/main" id="{8403D5D1-C3CF-491D-9BA0-80345E40A45F}"/>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C5531736-8579-C0AB-67A9-92D25B27D103}"/>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33494546-EE7D-7036-C34E-2A640C177506}"/>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a:solidFill>
                  <a:schemeClr val="tx1"/>
                </a:solidFill>
                <a:ea typeface="Segoe UI" pitchFamily="34" charset="0"/>
                <a:cs typeface="Segoe UI" pitchFamily="34" charset="0"/>
              </a:rPr>
              <a:t>ⓘ</a:t>
            </a:r>
            <a:r>
              <a:rPr lang="es-AR" sz="2000">
                <a:solidFill>
                  <a:schemeClr val="tx1"/>
                </a:solidFill>
                <a:ea typeface="Segoe UI" pitchFamily="34" charset="0"/>
                <a:cs typeface="Segoe UI" pitchFamily="34" charset="0"/>
              </a:rPr>
              <a:t> Start presenting to display the poll results on this slide.</a:t>
            </a:r>
            <a:endParaRPr lang="es-AR" sz="2000" dirty="0" err="1">
              <a:solidFill>
                <a:schemeClr val="tx1"/>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506104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428BD225-FA65-3CE1-18EC-C7BCC04E5622}"/>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0CDAAA92-D5D2-73F6-D460-6C0714DA9E7D}"/>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A67AEAC9-A9E6-C48E-DA59-FA450E49733F}"/>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400" b="1" dirty="0">
                <a:solidFill>
                  <a:schemeClr val="tx1"/>
                </a:solidFill>
                <a:ea typeface="Segoe UI" pitchFamily="34" charset="0"/>
                <a:cs typeface="Segoe UI" pitchFamily="34" charset="0"/>
              </a:rPr>
              <a:t>¿Cuáles de las siguientes son características de una prueba unitaria?
(Selecciona todas las que correspondan)</a:t>
            </a:r>
          </a:p>
        </p:txBody>
      </p:sp>
      <p:sp>
        <p:nvSpPr>
          <p:cNvPr id="7" name="Rectángulo redondeado 6">
            <a:extLst>
              <a:ext uri="{FF2B5EF4-FFF2-40B4-BE49-F238E27FC236}">
                <a16:creationId xmlns:a16="http://schemas.microsoft.com/office/drawing/2014/main" id="{2523BE7A-2025-B8BF-A566-5703AA3D6ED0}"/>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95214EA6-1270-51B9-BB3F-AD55EBA5DAD6}"/>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EB051DC2-260B-F7B1-B8F5-21ACEBDD2A92}"/>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dirty="0">
                <a:solidFill>
                  <a:schemeClr val="tx1"/>
                </a:solidFill>
                <a:ea typeface="Segoe UI" pitchFamily="34" charset="0"/>
                <a:cs typeface="Segoe UI" pitchFamily="34" charset="0"/>
              </a:rPr>
              <a: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Start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presenting</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to</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display</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the</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poll</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results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on</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this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slide</a:t>
            </a:r>
            <a:r>
              <a:rPr lang="es-AR" sz="2000" dirty="0">
                <a:solidFill>
                  <a:schemeClr val="tx1"/>
                </a:solidFill>
                <a:ea typeface="Segoe UI" pitchFamily="34" charset="0"/>
                <a:cs typeface="Segoe UI" pitchFamily="34" charset="0"/>
              </a:rPr>
              <a:t>.</a:t>
            </a:r>
          </a:p>
        </p:txBody>
      </p:sp>
    </p:spTree>
    <p:custDataLst>
      <p:tags r:id="rId1"/>
    </p:custDataLst>
    <p:extLst>
      <p:ext uri="{BB962C8B-B14F-4D97-AF65-F5344CB8AC3E}">
        <p14:creationId xmlns:p14="http://schemas.microsoft.com/office/powerpoint/2010/main" val="1114646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70640340-CB49-436A-6037-AAF68850F1EE}"/>
              </a:ext>
            </a:extLst>
          </p:cNvPr>
          <p:cNvPicPr>
            <a:picLocks/>
          </p:cNvPicPr>
          <p:nvPr>
            <p:custDataLst>
              <p:tags r:id="rId2"/>
            </p:custDataLst>
          </p:nvPr>
        </p:nvPicPr>
        <p:blipFill>
          <a:blip r:embed="rId9">
            <a:extLst>
              <a:ext uri="{96DAC541-7B7A-43D3-8B79-37D633B846F1}">
                <asvg:svgBlip xmlns:asvg="http://schemas.microsoft.com/office/drawing/2016/SVG/main" r:embed="rId10"/>
              </a:ext>
            </a:extLst>
          </a:blip>
          <a:stretch>
            <a:fillRect/>
          </a:stretch>
        </p:blipFill>
        <p:spPr>
          <a:xfrm>
            <a:off x="3979672" y="629507"/>
            <a:ext cx="1057100" cy="528550"/>
          </a:xfrm>
          <a:prstGeom prst="rect">
            <a:avLst/>
          </a:prstGeom>
        </p:spPr>
      </p:pic>
      <p:pic>
        <p:nvPicPr>
          <p:cNvPr id="5" name="Gráfico 4">
            <a:extLst>
              <a:ext uri="{FF2B5EF4-FFF2-40B4-BE49-F238E27FC236}">
                <a16:creationId xmlns:a16="http://schemas.microsoft.com/office/drawing/2014/main" id="{84176A24-8377-2375-50DA-72D2829C2A6A}"/>
              </a:ext>
            </a:extLst>
          </p:cNvPr>
          <p:cNvPicPr>
            <a:picLocks/>
          </p:cNvPicPr>
          <p:nvPr>
            <p:custDataLst>
              <p:tags r:id="rId3"/>
            </p:custDataLst>
          </p:nvPr>
        </p:nvPicPr>
        <p:blipFill>
          <a:blip r:embed="rId11">
            <a:extLst>
              <a:ext uri="{96DAC541-7B7A-43D3-8B79-37D633B846F1}">
                <asvg:svgBlip xmlns:asvg="http://schemas.microsoft.com/office/drawing/2016/SVG/main" r:embed="rId12"/>
              </a:ext>
            </a:extLst>
          </a:blip>
          <a:stretch>
            <a:fillRect/>
          </a:stretch>
        </p:blipFill>
        <p:spPr>
          <a:xfrm>
            <a:off x="1181465" y="2315797"/>
            <a:ext cx="2362930" cy="2362930"/>
          </a:xfrm>
          <a:prstGeom prst="rect">
            <a:avLst/>
          </a:prstGeom>
        </p:spPr>
      </p:pic>
      <p:sp>
        <p:nvSpPr>
          <p:cNvPr id="6" name="Rectángulo 5">
            <a:extLst>
              <a:ext uri="{FF2B5EF4-FFF2-40B4-BE49-F238E27FC236}">
                <a16:creationId xmlns:a16="http://schemas.microsoft.com/office/drawing/2014/main" id="{BEF4CDD7-0FEB-A42D-D3A5-88356CAFE6DC}"/>
              </a:ext>
            </a:extLst>
          </p:cNvPr>
          <p:cNvSpPr/>
          <p:nvPr>
            <p:custDataLst>
              <p:tags r:id="rId4"/>
            </p:custDataLst>
          </p:nvPr>
        </p:nvSpPr>
        <p:spPr bwMode="auto">
          <a:xfrm>
            <a:off x="3979672" y="2622947"/>
            <a:ext cx="7461885" cy="1748631"/>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s-AR" sz="2900" b="1" dirty="0">
                <a:solidFill>
                  <a:schemeClr val="tx1"/>
                </a:solidFill>
                <a:ea typeface="Segoe UI" pitchFamily="34" charset="0"/>
                <a:cs typeface="Segoe UI" pitchFamily="34" charset="0"/>
              </a:rPr>
              <a:t>¿Cuáles son ventajas de las pruebas unitarias?
(Selecciona todas las que correspondan)</a:t>
            </a:r>
          </a:p>
        </p:txBody>
      </p:sp>
      <p:sp>
        <p:nvSpPr>
          <p:cNvPr id="7" name="Rectángulo redondeado 6">
            <a:extLst>
              <a:ext uri="{FF2B5EF4-FFF2-40B4-BE49-F238E27FC236}">
                <a16:creationId xmlns:a16="http://schemas.microsoft.com/office/drawing/2014/main" id="{6C574916-0B98-D92D-72D9-3D2CD170B85A}"/>
              </a:ext>
            </a:extLst>
          </p:cNvPr>
          <p:cNvSpPr/>
          <p:nvPr>
            <p:custDataLst>
              <p:tags r:id="rId5"/>
            </p:custDataLst>
          </p:nvPr>
        </p:nvSpPr>
        <p:spPr bwMode="auto">
          <a:xfrm>
            <a:off x="6408738" y="439138"/>
            <a:ext cx="5646737" cy="909288"/>
          </a:xfrm>
          <a:prstGeom prst="round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7500" tIns="146304" rIns="1143000" bIns="146304" numCol="1" spcCol="0" rtlCol="0" fromWordArt="0" anchor="t" anchorCtr="0" forceAA="0" compatLnSpc="1">
            <a:prstTxWarp prst="textNoShape">
              <a:avLst/>
            </a:prstTxWarp>
            <a:normAutofit lnSpcReduction="10000"/>
          </a:bodyPr>
          <a:lstStyle/>
          <a:p>
            <a:pPr defTabSz="932472" fontAlgn="base">
              <a:lnSpc>
                <a:spcPct val="90000"/>
              </a:lnSpc>
              <a:spcBef>
                <a:spcPct val="0"/>
              </a:spcBef>
              <a:spcAft>
                <a:spcPct val="0"/>
              </a:spcAft>
            </a:pPr>
            <a:r>
              <a:rPr lang="es-AR" sz="2000">
                <a:solidFill>
                  <a:schemeClr val="tx1"/>
                </a:solidFill>
                <a:ea typeface="Segoe UI" pitchFamily="34" charset="0"/>
                <a:cs typeface="Segoe UI" pitchFamily="34" charset="0"/>
              </a:rPr>
              <a:t>Please download and install the Slido app on all computers you use</a:t>
            </a:r>
            <a:endParaRPr lang="es-AR" sz="2000" dirty="0" err="1">
              <a:solidFill>
                <a:schemeClr val="tx1"/>
              </a:solidFill>
              <a:ea typeface="Segoe UI" pitchFamily="34" charset="0"/>
              <a:cs typeface="Segoe UI" pitchFamily="34" charset="0"/>
            </a:endParaRPr>
          </a:p>
        </p:txBody>
      </p:sp>
      <p:pic>
        <p:nvPicPr>
          <p:cNvPr id="9" name="Gráfico 8">
            <a:extLst>
              <a:ext uri="{FF2B5EF4-FFF2-40B4-BE49-F238E27FC236}">
                <a16:creationId xmlns:a16="http://schemas.microsoft.com/office/drawing/2014/main" id="{95F4F1D4-69D6-52A5-6658-47962822C062}"/>
              </a:ext>
            </a:extLst>
          </p:cNvPr>
          <p:cNvPicPr>
            <a:picLocks/>
          </p:cNvPicPr>
          <p:nvPr>
            <p:custDataLst>
              <p:tags r:id="rId6"/>
            </p:custDataLst>
          </p:nvPr>
        </p:nvPicPr>
        <p:blipFill>
          <a:blip r:embed="rId13">
            <a:extLst>
              <a:ext uri="{96DAC541-7B7A-43D3-8B79-37D633B846F1}">
                <asvg:svgBlip xmlns:asvg="http://schemas.microsoft.com/office/drawing/2016/SVG/main" r:embed="rId14"/>
              </a:ext>
            </a:extLst>
          </a:blip>
          <a:stretch>
            <a:fillRect/>
          </a:stretch>
        </p:blipFill>
        <p:spPr>
          <a:xfrm>
            <a:off x="11054708" y="589171"/>
            <a:ext cx="609223" cy="609223"/>
          </a:xfrm>
          <a:prstGeom prst="rect">
            <a:avLst/>
          </a:prstGeom>
        </p:spPr>
      </p:pic>
      <p:sp>
        <p:nvSpPr>
          <p:cNvPr id="10" name="Rectángulo 9">
            <a:extLst>
              <a:ext uri="{FF2B5EF4-FFF2-40B4-BE49-F238E27FC236}">
                <a16:creationId xmlns:a16="http://schemas.microsoft.com/office/drawing/2014/main" id="{DC350C80-CBBF-3454-471A-DEAEF1CD5860}"/>
              </a:ext>
            </a:extLst>
          </p:cNvPr>
          <p:cNvSpPr/>
          <p:nvPr>
            <p:custDataLst>
              <p:tags r:id="rId7"/>
            </p:custDataLst>
          </p:nvPr>
        </p:nvSpPr>
        <p:spPr bwMode="auto">
          <a:xfrm>
            <a:off x="3979672" y="6169025"/>
            <a:ext cx="7461885" cy="52855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fontScale="92500" lnSpcReduction="20000"/>
          </a:bodyPr>
          <a:lstStyle/>
          <a:p>
            <a:pPr defTabSz="932472" fontAlgn="base">
              <a:lnSpc>
                <a:spcPct val="90000"/>
              </a:lnSpc>
              <a:spcBef>
                <a:spcPct val="0"/>
              </a:spcBef>
              <a:spcAft>
                <a:spcPct val="0"/>
              </a:spcAft>
            </a:pPr>
            <a:r>
              <a:rPr lang="es-AR" sz="2200" b="1" dirty="0">
                <a:solidFill>
                  <a:schemeClr val="tx1"/>
                </a:solidFill>
                <a:ea typeface="Segoe UI" pitchFamily="34" charset="0"/>
                <a:cs typeface="Segoe UI" pitchFamily="34" charset="0"/>
              </a:rPr>
              <a: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Start</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presenting</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to</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display</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the</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poll</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results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on</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this</a:t>
            </a:r>
            <a:r>
              <a:rPr lang="es-AR" sz="2000" dirty="0">
                <a:solidFill>
                  <a:schemeClr val="tx1"/>
                </a:solidFill>
                <a:ea typeface="Segoe UI" pitchFamily="34" charset="0"/>
                <a:cs typeface="Segoe UI" pitchFamily="34" charset="0"/>
              </a:rPr>
              <a:t> </a:t>
            </a:r>
            <a:r>
              <a:rPr lang="es-AR" sz="2000" dirty="0" err="1">
                <a:solidFill>
                  <a:schemeClr val="tx1"/>
                </a:solidFill>
                <a:ea typeface="Segoe UI" pitchFamily="34" charset="0"/>
                <a:cs typeface="Segoe UI" pitchFamily="34" charset="0"/>
              </a:rPr>
              <a:t>slide</a:t>
            </a:r>
            <a:r>
              <a:rPr lang="es-AR" sz="2000" dirty="0">
                <a:solidFill>
                  <a:schemeClr val="tx1"/>
                </a:solidFill>
                <a:ea typeface="Segoe UI" pitchFamily="34" charset="0"/>
                <a:cs typeface="Segoe UI" pitchFamily="34" charset="0"/>
              </a:rPr>
              <a:t>.</a:t>
            </a:r>
          </a:p>
        </p:txBody>
      </p:sp>
    </p:spTree>
    <p:custDataLst>
      <p:tags r:id="rId1"/>
    </p:custDataLst>
    <p:extLst>
      <p:ext uri="{BB962C8B-B14F-4D97-AF65-F5344CB8AC3E}">
        <p14:creationId xmlns:p14="http://schemas.microsoft.com/office/powerpoint/2010/main" val="3560872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 tmFilter="0, 0; .2, .5; .8, .5; 1, 0"/>
                                        <p:tgtEl>
                                          <p:spTgt spid="6"/>
                                        </p:tgtEl>
                                      </p:cBhvr>
                                    </p:animEffect>
                                    <p:animScale>
                                      <p:cBhvr>
                                        <p:cTn id="12" dur="25"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 tmFilter="0, 0; .2, .5; .8, .5; 1, 0"/>
                                        <p:tgtEl>
                                          <p:spTgt spid="6"/>
                                        </p:tgtEl>
                                      </p:cBhvr>
                                    </p:animEffect>
                                    <p:animScale>
                                      <p:cBhvr>
                                        <p:cTn id="1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Objetivo de la Sesión</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9541138" cy="544162"/>
          </a:xfrm>
        </p:spPr>
        <p:txBody>
          <a:bodyPr/>
          <a:lstStyle/>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Adquirir conocimientos sobre pruebas unitarias y sus beneficios en el ciclo de desarrollo.</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Desarrollar y ejecutar pruebas unitarias utilizando </a:t>
            </a:r>
            <a:r>
              <a:rPr lang="es-AR" sz="1800" dirty="0" err="1">
                <a:solidFill>
                  <a:schemeClr val="tx1">
                    <a:lumMod val="65000"/>
                    <a:lumOff val="35000"/>
                  </a:schemeClr>
                </a:solidFill>
              </a:rPr>
              <a:t>frameworks</a:t>
            </a:r>
            <a:r>
              <a:rPr lang="es-AR" sz="1800" dirty="0">
                <a:solidFill>
                  <a:schemeClr val="tx1">
                    <a:lumMod val="65000"/>
                    <a:lumOff val="35000"/>
                  </a:schemeClr>
                </a:solidFill>
              </a:rPr>
              <a:t> disponibles para </a:t>
            </a:r>
            <a:r>
              <a:rPr lang="es-AR" sz="1800" dirty="0" err="1">
                <a:solidFill>
                  <a:schemeClr val="tx1">
                    <a:lumMod val="65000"/>
                    <a:lumOff val="35000"/>
                  </a:schemeClr>
                </a:solidFill>
              </a:rPr>
              <a:t>backend</a:t>
            </a:r>
            <a:r>
              <a:rPr lang="es-AR" sz="1800" dirty="0">
                <a:solidFill>
                  <a:schemeClr val="tx1">
                    <a:lumMod val="65000"/>
                    <a:lumOff val="35000"/>
                  </a:schemeClr>
                </a:solidFill>
              </a:rPr>
              <a:t> (.NET Core) y </a:t>
            </a:r>
            <a:r>
              <a:rPr lang="es-AR" sz="1800" dirty="0" err="1">
                <a:solidFill>
                  <a:schemeClr val="tx1">
                    <a:lumMod val="65000"/>
                    <a:lumOff val="35000"/>
                  </a:schemeClr>
                </a:solidFill>
              </a:rPr>
              <a:t>frontend</a:t>
            </a:r>
            <a:r>
              <a:rPr lang="es-AR" sz="1800" dirty="0">
                <a:solidFill>
                  <a:schemeClr val="tx1">
                    <a:lumMod val="65000"/>
                    <a:lumOff val="35000"/>
                  </a:schemeClr>
                </a:solidFill>
              </a:rPr>
              <a:t> (Angular).</a:t>
            </a:r>
          </a:p>
          <a:p>
            <a:pPr marL="285750" indent="-285750">
              <a:lnSpc>
                <a:spcPct val="100000"/>
              </a:lnSpc>
              <a:spcAft>
                <a:spcPts val="800"/>
              </a:spcAft>
              <a:buFont typeface="Arial" panose="020B0604020202020204" pitchFamily="34" charset="0"/>
              <a:buChar char="•"/>
            </a:pPr>
            <a:r>
              <a:rPr lang="es-AR" sz="1800" dirty="0">
                <a:solidFill>
                  <a:schemeClr val="tx1">
                    <a:lumMod val="65000"/>
                    <a:lumOff val="35000"/>
                  </a:schemeClr>
                </a:solidFill>
              </a:rPr>
              <a:t>Comprender la importancia de la automatización para reducir errores y asegurar la calidad del código a medida que evoluciona.</a:t>
            </a:r>
            <a:endParaRPr lang="en-US" sz="1800" dirty="0">
              <a:solidFill>
                <a:schemeClr val="tx1">
                  <a:lumMod val="65000"/>
                  <a:lumOff val="35000"/>
                </a:schemeClr>
              </a:solidFill>
            </a:endParaRPr>
          </a:p>
        </p:txBody>
      </p:sp>
      <p:grpSp>
        <p:nvGrpSpPr>
          <p:cNvPr id="2" name="Grupo 1">
            <a:extLst>
              <a:ext uri="{FF2B5EF4-FFF2-40B4-BE49-F238E27FC236}">
                <a16:creationId xmlns:a16="http://schemas.microsoft.com/office/drawing/2014/main" id="{5AB4B1E4-ACC7-113A-534F-D5AA9F02CFF7}"/>
              </a:ext>
            </a:extLst>
          </p:cNvPr>
          <p:cNvGrpSpPr/>
          <p:nvPr/>
        </p:nvGrpSpPr>
        <p:grpSpPr>
          <a:xfrm>
            <a:off x="228981" y="3208070"/>
            <a:ext cx="555298" cy="555298"/>
            <a:chOff x="167479" y="1848020"/>
            <a:chExt cx="555298" cy="555298"/>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45F61C2-0DBB-978B-E41A-359C1B3BCE9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E4DBB1B5-01F5-4F72-64C8-516A2B7B7E57}"/>
              </a:ext>
            </a:extLst>
          </p:cNvPr>
          <p:cNvSpPr txBox="1"/>
          <p:nvPr/>
        </p:nvSpPr>
        <p:spPr>
          <a:xfrm>
            <a:off x="845233" y="322487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Resultados Esperados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9ADA1BEB-7AB9-A07A-E33E-E9D2A4C28C38}"/>
              </a:ext>
            </a:extLst>
          </p:cNvPr>
          <p:cNvSpPr txBox="1"/>
          <p:nvPr/>
        </p:nvSpPr>
        <p:spPr>
          <a:xfrm>
            <a:off x="845781" y="3621911"/>
            <a:ext cx="6699087" cy="2342180"/>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r>
              <a:rPr lang="es-AR" dirty="0"/>
              <a:t>Al final de la sesión, los participantes deben ser capaces de:</a:t>
            </a:r>
            <a:br>
              <a:rPr lang="es-AR" dirty="0"/>
            </a:br>
            <a:endParaRPr lang="es-AR" dirty="0"/>
          </a:p>
          <a:p>
            <a:pPr marL="171450" indent="-171450">
              <a:buFont typeface="Arial" panose="020B0604020202020204" pitchFamily="34" charset="0"/>
              <a:buChar char="•"/>
            </a:pPr>
            <a:r>
              <a:rPr lang="es-AR" dirty="0"/>
              <a:t>Diseñar pruebas unitarias efectivas para validar funciones y métodos en un sistema.</a:t>
            </a:r>
          </a:p>
          <a:p>
            <a:pPr marL="171450" indent="-171450">
              <a:buFont typeface="Arial" panose="020B0604020202020204" pitchFamily="34" charset="0"/>
              <a:buChar char="•"/>
            </a:pPr>
            <a:r>
              <a:rPr lang="es-AR" dirty="0"/>
              <a:t>Aplicar herramientas de prueba automatizadas, como </a:t>
            </a:r>
            <a:r>
              <a:rPr lang="es-AR" b="1" dirty="0" err="1"/>
              <a:t>xUnit</a:t>
            </a:r>
            <a:r>
              <a:rPr lang="es-AR" dirty="0"/>
              <a:t> y </a:t>
            </a:r>
            <a:r>
              <a:rPr lang="es-AR" b="1" dirty="0"/>
              <a:t>Jasmine</a:t>
            </a:r>
            <a:r>
              <a:rPr lang="es-AR" dirty="0"/>
              <a:t>, para </a:t>
            </a:r>
            <a:r>
              <a:rPr lang="es-AR" dirty="0" err="1"/>
              <a:t>backend</a:t>
            </a:r>
            <a:r>
              <a:rPr lang="es-AR" dirty="0"/>
              <a:t> y </a:t>
            </a:r>
            <a:r>
              <a:rPr lang="es-AR" dirty="0" err="1"/>
              <a:t>frontend</a:t>
            </a:r>
            <a:r>
              <a:rPr lang="es-AR" dirty="0"/>
              <a:t>.</a:t>
            </a:r>
          </a:p>
          <a:p>
            <a:pPr marL="171450" indent="-171450">
              <a:buFont typeface="Arial" panose="020B0604020202020204" pitchFamily="34" charset="0"/>
              <a:buChar char="•"/>
            </a:pPr>
            <a:r>
              <a:rPr lang="es-AR" dirty="0"/>
              <a:t>Desarrollar pruebas unitarias que aseguren que el código funciona según lo esperado y detecten errores introducidos por cambios.</a:t>
            </a:r>
          </a:p>
          <a:p>
            <a:pPr marL="171450" indent="-171450">
              <a:buFont typeface="Arial" panose="020B0604020202020204" pitchFamily="34" charset="0"/>
              <a:buChar char="•"/>
            </a:pPr>
            <a:r>
              <a:rPr lang="es-AR" dirty="0"/>
              <a:t>Implementar </a:t>
            </a:r>
            <a:r>
              <a:rPr lang="es-AR" dirty="0" err="1"/>
              <a:t>mocks</a:t>
            </a:r>
            <a:r>
              <a:rPr lang="es-AR" dirty="0"/>
              <a:t> para aislar dependencias externas en las pruebas.</a:t>
            </a:r>
          </a:p>
          <a:p>
            <a:pPr marL="171450" indent="-171450">
              <a:buFont typeface="Arial" panose="020B0604020202020204" pitchFamily="34" charset="0"/>
              <a:buChar char="•"/>
            </a:pPr>
            <a:r>
              <a:rPr lang="es-AR" dirty="0"/>
              <a:t>Analizar resultados de pruebas para mejorar la calidad del código y evitar regresiones.</a:t>
            </a:r>
          </a:p>
        </p:txBody>
      </p:sp>
      <p:pic>
        <p:nvPicPr>
          <p:cNvPr id="27" name="Graphic 25" descr="Una persona progresando y siendo mas eficiente">
            <a:extLst>
              <a:ext uri="{FF2B5EF4-FFF2-40B4-BE49-F238E27FC236}">
                <a16:creationId xmlns:a16="http://schemas.microsoft.com/office/drawing/2014/main" id="{975A696A-357B-CDC2-EC30-B52A59713EC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7544868" y="3794379"/>
            <a:ext cx="4455706" cy="2227851"/>
          </a:xfrm>
          <a:prstGeom prst="rect">
            <a:avLst/>
          </a:prstGeom>
        </p:spPr>
      </p:pic>
    </p:spTree>
    <p:extLst>
      <p:ext uri="{BB962C8B-B14F-4D97-AF65-F5344CB8AC3E}">
        <p14:creationId xmlns:p14="http://schemas.microsoft.com/office/powerpoint/2010/main" val="19681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34975" y="227014"/>
            <a:ext cx="11563350" cy="754061"/>
          </a:xfrm>
        </p:spPr>
        <p:txBody>
          <a:bodyPr/>
          <a:lstStyle/>
          <a:p>
            <a:r>
              <a:rPr lang="es-AR" dirty="0"/>
              <a:t>¿Qué son las pruebas de software?</a:t>
            </a:r>
            <a:endParaRPr lang="en-US" dirty="0">
              <a:solidFill>
                <a:srgbClr val="2C65E1"/>
              </a:solidFill>
            </a:endParaRPr>
          </a:p>
        </p:txBody>
      </p:sp>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Proceso automatizado o manual que se utiliza para evaluar la calidad de una pieza de código</a:t>
            </a:r>
          </a:p>
        </p:txBody>
      </p:sp>
      <p:grpSp>
        <p:nvGrpSpPr>
          <p:cNvPr id="2" name="Grupo 1">
            <a:extLst>
              <a:ext uri="{FF2B5EF4-FFF2-40B4-BE49-F238E27FC236}">
                <a16:creationId xmlns:a16="http://schemas.microsoft.com/office/drawing/2014/main" id="{5AB4B1E4-ACC7-113A-534F-D5AA9F02CFF7}"/>
              </a:ext>
            </a:extLst>
          </p:cNvPr>
          <p:cNvGrpSpPr/>
          <p:nvPr/>
        </p:nvGrpSpPr>
        <p:grpSpPr>
          <a:xfrm>
            <a:off x="434975" y="1605012"/>
            <a:ext cx="555298" cy="555298"/>
            <a:chOff x="167479" y="1848020"/>
            <a:chExt cx="555298" cy="555298"/>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45F61C2-0DBB-978B-E41A-359C1B3BCE9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E4DBB1B5-01F5-4F72-64C8-516A2B7B7E57}"/>
              </a:ext>
            </a:extLst>
          </p:cNvPr>
          <p:cNvSpPr txBox="1"/>
          <p:nvPr/>
        </p:nvSpPr>
        <p:spPr>
          <a:xfrm>
            <a:off x="1051227" y="148562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Beneficios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9ADA1BEB-7AB9-A07A-E33E-E9D2A4C28C38}"/>
              </a:ext>
            </a:extLst>
          </p:cNvPr>
          <p:cNvSpPr txBox="1"/>
          <p:nvPr/>
        </p:nvSpPr>
        <p:spPr>
          <a:xfrm>
            <a:off x="1051775" y="1882661"/>
            <a:ext cx="11110844" cy="1818959"/>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marL="171450" indent="-171450">
              <a:buFont typeface="Arial" panose="020B0604020202020204" pitchFamily="34" charset="0"/>
              <a:buChar char="•"/>
            </a:pPr>
            <a:r>
              <a:rPr lang="es-AR" sz="1400" b="1" dirty="0"/>
              <a:t>Reducción de errores</a:t>
            </a:r>
            <a:r>
              <a:rPr lang="es-AR" sz="1400" dirty="0"/>
              <a:t>: Al identificar problemas de código antes de que lleguen a producción.</a:t>
            </a:r>
          </a:p>
          <a:p>
            <a:pPr marL="171450" indent="-171450">
              <a:buFont typeface="Arial" panose="020B0604020202020204" pitchFamily="34" charset="0"/>
              <a:buChar char="•"/>
            </a:pPr>
            <a:r>
              <a:rPr lang="es-AR" sz="1400" b="1" dirty="0"/>
              <a:t>Prevención de regresiones</a:t>
            </a:r>
            <a:r>
              <a:rPr lang="es-AR" sz="1400" dirty="0"/>
              <a:t>: Aseguran que los cambios en el código no introduzcan errores en funcionalidades ya existentes.</a:t>
            </a:r>
          </a:p>
          <a:p>
            <a:pPr marL="171450" indent="-171450">
              <a:buFont typeface="Arial" panose="020B0604020202020204" pitchFamily="34" charset="0"/>
              <a:buChar char="•"/>
            </a:pPr>
            <a:r>
              <a:rPr lang="es-AR" sz="1400" b="1" dirty="0"/>
              <a:t>Ahorro de tiempo</a:t>
            </a:r>
            <a:r>
              <a:rPr lang="es-AR" sz="1400" dirty="0"/>
              <a:t>: Las pruebas automatizadas pueden ejecutarse repetidamente sin intervención humana, lo que facilita el desarrollo continuo y las actualizaciones rápidas.</a:t>
            </a:r>
          </a:p>
          <a:p>
            <a:pPr marL="171450" indent="-171450">
              <a:buFont typeface="Arial" panose="020B0604020202020204" pitchFamily="34" charset="0"/>
              <a:buChar char="•"/>
            </a:pPr>
            <a:r>
              <a:rPr lang="es-AR" sz="1400" b="1" dirty="0"/>
              <a:t>Mejor calidad del código</a:t>
            </a:r>
            <a:r>
              <a:rPr lang="es-AR" sz="1400" dirty="0"/>
              <a:t>: Aumentan la confianza en el sistema al garantizar que las distintas partes del software funcionen correctamente de forma independiente.</a:t>
            </a:r>
          </a:p>
        </p:txBody>
      </p:sp>
      <p:sp>
        <p:nvSpPr>
          <p:cNvPr id="6" name="CuadroTexto 5">
            <a:extLst>
              <a:ext uri="{FF2B5EF4-FFF2-40B4-BE49-F238E27FC236}">
                <a16:creationId xmlns:a16="http://schemas.microsoft.com/office/drawing/2014/main" id="{781CE82A-C8C9-8F82-7426-26E9AE5FCFCA}"/>
              </a:ext>
            </a:extLst>
          </p:cNvPr>
          <p:cNvSpPr txBox="1"/>
          <p:nvPr/>
        </p:nvSpPr>
        <p:spPr>
          <a:xfrm>
            <a:off x="1212894" y="4067824"/>
            <a:ext cx="10949725" cy="2800767"/>
          </a:xfrm>
          <a:prstGeom prst="rect">
            <a:avLst/>
          </a:prstGeom>
          <a:noFill/>
        </p:spPr>
        <p:txBody>
          <a:bodyPr wrap="square">
            <a:spAutoFit/>
          </a:bodyPr>
          <a:lstStyle/>
          <a:p>
            <a:r>
              <a:rPr lang="es-AR" sz="1400" b="1" dirty="0"/>
              <a:t>Estado esperado (validación de resultados):</a:t>
            </a:r>
            <a:endParaRPr lang="es-AR" sz="1400" dirty="0"/>
          </a:p>
          <a:p>
            <a:pPr marL="276606" indent="-285750">
              <a:buFont typeface="Arial" panose="020B0604020202020204" pitchFamily="34" charset="0"/>
              <a:buChar char="•"/>
            </a:pPr>
            <a:r>
              <a:rPr lang="es-AR" sz="1200" dirty="0"/>
              <a:t>Verifican que el código produzca el resultado esperado para un conjunto de entradas específicas.</a:t>
            </a:r>
          </a:p>
          <a:p>
            <a:pPr marL="276606" indent="-285750">
              <a:buFont typeface="Arial" panose="020B0604020202020204" pitchFamily="34" charset="0"/>
              <a:buChar char="•"/>
            </a:pPr>
            <a:r>
              <a:rPr lang="es-AR" sz="1200" dirty="0"/>
              <a:t>Ejemplo: Si la función sumar(2,3) retorna 5, entonces la prueba es exitosa.</a:t>
            </a:r>
            <a:br>
              <a:rPr lang="es-AR" sz="1200" dirty="0"/>
            </a:br>
            <a:endParaRPr lang="es-AR" sz="1200" dirty="0"/>
          </a:p>
          <a:p>
            <a:r>
              <a:rPr lang="es-AR" sz="1400" b="1" dirty="0"/>
              <a:t>Comportamiento esperado (secuencia de acciones correctas):</a:t>
            </a:r>
            <a:endParaRPr lang="es-AR" sz="1400" dirty="0"/>
          </a:p>
          <a:p>
            <a:pPr marL="276606" indent="-285750">
              <a:buFont typeface="Arial" panose="020B0604020202020204" pitchFamily="34" charset="0"/>
              <a:buChar char="•"/>
            </a:pPr>
            <a:r>
              <a:rPr lang="es-AR" sz="1200" dirty="0"/>
              <a:t>Aseguran que el código siga los pasos correctos para alcanzar el resultado.</a:t>
            </a:r>
          </a:p>
          <a:p>
            <a:pPr marL="276606" indent="-285750">
              <a:buFont typeface="Arial" panose="020B0604020202020204" pitchFamily="34" charset="0"/>
              <a:buChar char="•"/>
            </a:pPr>
            <a:r>
              <a:rPr lang="es-AR" sz="1200" dirty="0"/>
              <a:t>Ejemplo: Si al procesar una compra, primero se verifica la disponibilidad del producto, luego se genera la factura y finalmente se actualiza el inventario.</a:t>
            </a:r>
          </a:p>
          <a:p>
            <a:endParaRPr lang="es-AR" sz="1200" b="1" dirty="0"/>
          </a:p>
          <a:p>
            <a:r>
              <a:rPr lang="es-AR" sz="1400" b="1" dirty="0"/>
              <a:t>Áreas típicas a probar:</a:t>
            </a:r>
          </a:p>
          <a:p>
            <a:endParaRPr lang="es-AR" sz="1400" b="1" dirty="0"/>
          </a:p>
          <a:p>
            <a:pPr marL="171450" indent="-171450">
              <a:buFont typeface="Arial" panose="020B0604020202020204" pitchFamily="34" charset="0"/>
              <a:buChar char="•"/>
            </a:pPr>
            <a:r>
              <a:rPr lang="es-AR" sz="1200" b="1" dirty="0"/>
              <a:t>Funcionalidad</a:t>
            </a:r>
            <a:r>
              <a:rPr lang="es-AR" sz="1200" dirty="0"/>
              <a:t>: Asegurar que el sistema cumple con los requisitos funcionales.</a:t>
            </a:r>
          </a:p>
          <a:p>
            <a:pPr marL="171450" indent="-171450">
              <a:buFont typeface="Arial" panose="020B0604020202020204" pitchFamily="34" charset="0"/>
              <a:buChar char="•"/>
            </a:pPr>
            <a:r>
              <a:rPr lang="es-AR" sz="1200" b="1" dirty="0"/>
              <a:t>Rendimiento</a:t>
            </a:r>
            <a:r>
              <a:rPr lang="es-AR" sz="1200" dirty="0"/>
              <a:t>: Verificar que el código responde eficientemente bajo carga.</a:t>
            </a:r>
          </a:p>
          <a:p>
            <a:pPr marL="171450" indent="-171450">
              <a:buFont typeface="Arial" panose="020B0604020202020204" pitchFamily="34" charset="0"/>
              <a:buChar char="•"/>
            </a:pPr>
            <a:r>
              <a:rPr lang="es-AR" sz="1200" b="1" dirty="0"/>
              <a:t>Seguridad</a:t>
            </a:r>
            <a:r>
              <a:rPr lang="es-AR" sz="1200" dirty="0"/>
              <a:t>: Comprobar que el sistema no sea vulnerable a ataques o uso indebido.</a:t>
            </a:r>
          </a:p>
          <a:p>
            <a:pPr marL="171450" indent="-171450">
              <a:buFont typeface="Arial" panose="020B0604020202020204" pitchFamily="34" charset="0"/>
              <a:buChar char="•"/>
            </a:pPr>
            <a:r>
              <a:rPr lang="es-AR" sz="1200" b="1" dirty="0"/>
              <a:t>Compatibilidad</a:t>
            </a:r>
            <a:r>
              <a:rPr lang="es-AR" sz="1200" dirty="0"/>
              <a:t>: Validar que el sistema funcione correctamente en diferentes plataformas, navegadores o dispositivos.</a:t>
            </a:r>
          </a:p>
        </p:txBody>
      </p:sp>
      <p:sp>
        <p:nvSpPr>
          <p:cNvPr id="7" name="TextBox 11">
            <a:extLst>
              <a:ext uri="{FF2B5EF4-FFF2-40B4-BE49-F238E27FC236}">
                <a16:creationId xmlns:a16="http://schemas.microsoft.com/office/drawing/2014/main" id="{BE0CEDB9-C4D0-DEA2-0C0F-E51386585512}"/>
              </a:ext>
            </a:extLst>
          </p:cNvPr>
          <p:cNvSpPr txBox="1"/>
          <p:nvPr/>
        </p:nvSpPr>
        <p:spPr>
          <a:xfrm>
            <a:off x="1051227" y="3582945"/>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¿Qué validan las pruebas?</a:t>
            </a:r>
            <a:endParaRPr lang="en-US" sz="1800" dirty="0">
              <a:solidFill>
                <a:schemeClr val="tx1">
                  <a:lumMod val="65000"/>
                  <a:lumOff val="35000"/>
                </a:schemeClr>
              </a:solidFill>
              <a:latin typeface="+mj-lt"/>
            </a:endParaRPr>
          </a:p>
        </p:txBody>
      </p:sp>
    </p:spTree>
    <p:extLst>
      <p:ext uri="{BB962C8B-B14F-4D97-AF65-F5344CB8AC3E}">
        <p14:creationId xmlns:p14="http://schemas.microsoft.com/office/powerpoint/2010/main" val="28280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283C58-8E1F-CCC0-FCEC-6A1EC23D0E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FD03A0-37DB-517B-8FC5-778CBFEFAB1E}"/>
              </a:ext>
            </a:extLst>
          </p:cNvPr>
          <p:cNvSpPr>
            <a:spLocks noGrp="1"/>
          </p:cNvSpPr>
          <p:nvPr>
            <p:ph type="title"/>
          </p:nvPr>
        </p:nvSpPr>
        <p:spPr>
          <a:xfrm>
            <a:off x="434975" y="227014"/>
            <a:ext cx="11563350" cy="754061"/>
          </a:xfrm>
        </p:spPr>
        <p:txBody>
          <a:bodyPr/>
          <a:lstStyle/>
          <a:p>
            <a:r>
              <a:rPr lang="es-AR" dirty="0"/>
              <a:t>Tipos de Pruebas de Software</a:t>
            </a:r>
            <a:endParaRPr lang="en-US" dirty="0">
              <a:solidFill>
                <a:srgbClr val="2C65E1"/>
              </a:solidFill>
            </a:endParaRPr>
          </a:p>
        </p:txBody>
      </p:sp>
      <p:sp>
        <p:nvSpPr>
          <p:cNvPr id="5" name="Text Placeholder 4">
            <a:extLst>
              <a:ext uri="{FF2B5EF4-FFF2-40B4-BE49-F238E27FC236}">
                <a16:creationId xmlns:a16="http://schemas.microsoft.com/office/drawing/2014/main" id="{E7B3B732-0448-B01C-4E8A-A710E47711E2}"/>
              </a:ext>
            </a:extLst>
          </p:cNvPr>
          <p:cNvSpPr>
            <a:spLocks noGrp="1"/>
          </p:cNvSpPr>
          <p:nvPr>
            <p:ph type="body" sz="quarter" idx="10"/>
          </p:nvPr>
        </p:nvSpPr>
        <p:spPr>
          <a:xfrm>
            <a:off x="445129" y="972295"/>
            <a:ext cx="11717490" cy="544162"/>
          </a:xfrm>
        </p:spPr>
        <p:txBody>
          <a:bodyPr/>
          <a:lstStyle/>
          <a:p>
            <a:pPr>
              <a:lnSpc>
                <a:spcPct val="100000"/>
              </a:lnSpc>
              <a:spcAft>
                <a:spcPts val="800"/>
              </a:spcAft>
            </a:pPr>
            <a:r>
              <a:rPr lang="es-AR" sz="1800" dirty="0">
                <a:solidFill>
                  <a:schemeClr val="tx1">
                    <a:lumMod val="65000"/>
                    <a:lumOff val="35000"/>
                  </a:schemeClr>
                </a:solidFill>
              </a:rPr>
              <a:t>Etapas y Características Clave de las Diferentes Pruebas</a:t>
            </a:r>
          </a:p>
        </p:txBody>
      </p:sp>
      <p:graphicFrame>
        <p:nvGraphicFramePr>
          <p:cNvPr id="14" name="Tabla 13">
            <a:extLst>
              <a:ext uri="{FF2B5EF4-FFF2-40B4-BE49-F238E27FC236}">
                <a16:creationId xmlns:a16="http://schemas.microsoft.com/office/drawing/2014/main" id="{F1ED051B-98CF-254E-DDD9-6C99489026C6}"/>
              </a:ext>
            </a:extLst>
          </p:cNvPr>
          <p:cNvGraphicFramePr>
            <a:graphicFrameLocks noGrp="1"/>
          </p:cNvGraphicFramePr>
          <p:nvPr>
            <p:extLst>
              <p:ext uri="{D42A27DB-BD31-4B8C-83A1-F6EECF244321}">
                <p14:modId xmlns:p14="http://schemas.microsoft.com/office/powerpoint/2010/main" val="3103868252"/>
              </p:ext>
            </p:extLst>
          </p:nvPr>
        </p:nvGraphicFramePr>
        <p:xfrm>
          <a:off x="445128" y="1516457"/>
          <a:ext cx="11546217" cy="4933314"/>
        </p:xfrm>
        <a:graphic>
          <a:graphicData uri="http://schemas.openxmlformats.org/drawingml/2006/table">
            <a:tbl>
              <a:tblPr/>
              <a:tblGrid>
                <a:gridCol w="2488572">
                  <a:extLst>
                    <a:ext uri="{9D8B030D-6E8A-4147-A177-3AD203B41FA5}">
                      <a16:colId xmlns:a16="http://schemas.microsoft.com/office/drawing/2014/main" val="394100147"/>
                    </a:ext>
                  </a:extLst>
                </a:gridCol>
                <a:gridCol w="2451100">
                  <a:extLst>
                    <a:ext uri="{9D8B030D-6E8A-4147-A177-3AD203B41FA5}">
                      <a16:colId xmlns:a16="http://schemas.microsoft.com/office/drawing/2014/main" val="4083693942"/>
                    </a:ext>
                  </a:extLst>
                </a:gridCol>
                <a:gridCol w="6606545">
                  <a:extLst>
                    <a:ext uri="{9D8B030D-6E8A-4147-A177-3AD203B41FA5}">
                      <a16:colId xmlns:a16="http://schemas.microsoft.com/office/drawing/2014/main" val="2036250674"/>
                    </a:ext>
                  </a:extLst>
                </a:gridCol>
              </a:tblGrid>
              <a:tr h="232249">
                <a:tc>
                  <a:txBody>
                    <a:bodyPr/>
                    <a:lstStyle/>
                    <a:p>
                      <a:r>
                        <a:rPr lang="es-AR" sz="1600" b="1" dirty="0"/>
                        <a:t>Tipo de Prueba</a:t>
                      </a:r>
                      <a:endParaRPr lang="es-AR" sz="1600" dirty="0"/>
                    </a:p>
                  </a:txBody>
                  <a:tcPr marL="24682" marR="24682" marT="12341" marB="12341" anchor="ctr">
                    <a:lnL>
                      <a:noFill/>
                    </a:lnL>
                    <a:lnR>
                      <a:noFill/>
                    </a:lnR>
                    <a:lnT>
                      <a:noFill/>
                    </a:lnT>
                    <a:lnB>
                      <a:noFill/>
                    </a:lnB>
                    <a:noFill/>
                  </a:tcPr>
                </a:tc>
                <a:tc>
                  <a:txBody>
                    <a:bodyPr/>
                    <a:lstStyle/>
                    <a:p>
                      <a:r>
                        <a:rPr lang="es-AR" sz="1600" b="1"/>
                        <a:t>Etapa en que se realiza</a:t>
                      </a:r>
                      <a:endParaRPr lang="es-AR" sz="1600"/>
                    </a:p>
                  </a:txBody>
                  <a:tcPr marL="24682" marR="24682" marT="12341" marB="12341" anchor="ctr">
                    <a:lnL>
                      <a:noFill/>
                    </a:lnL>
                    <a:lnR>
                      <a:noFill/>
                    </a:lnR>
                    <a:lnT>
                      <a:noFill/>
                    </a:lnT>
                    <a:lnB>
                      <a:noFill/>
                    </a:lnB>
                    <a:noFill/>
                  </a:tcPr>
                </a:tc>
                <a:tc>
                  <a:txBody>
                    <a:bodyPr/>
                    <a:lstStyle/>
                    <a:p>
                      <a:r>
                        <a:rPr lang="es-AR" sz="1600" b="1"/>
                        <a:t>Características principales</a:t>
                      </a:r>
                      <a:endParaRPr lang="es-AR" sz="1600"/>
                    </a:p>
                  </a:txBody>
                  <a:tcPr marL="24682" marR="24682" marT="12341" marB="12341" anchor="ctr">
                    <a:lnL>
                      <a:noFill/>
                    </a:lnL>
                    <a:lnR>
                      <a:noFill/>
                    </a:lnR>
                    <a:lnT>
                      <a:noFill/>
                    </a:lnT>
                    <a:lnB>
                      <a:noFill/>
                    </a:lnB>
                    <a:noFill/>
                  </a:tcPr>
                </a:tc>
                <a:extLst>
                  <a:ext uri="{0D108BD9-81ED-4DB2-BD59-A6C34878D82A}">
                    <a16:rowId xmlns:a16="http://schemas.microsoft.com/office/drawing/2014/main" val="3384608378"/>
                  </a:ext>
                </a:extLst>
              </a:tr>
              <a:tr h="583099">
                <a:tc>
                  <a:txBody>
                    <a:bodyPr/>
                    <a:lstStyle/>
                    <a:p>
                      <a:r>
                        <a:rPr lang="es-AR" sz="1600" b="1"/>
                        <a:t>Pruebas Unitarias</a:t>
                      </a:r>
                      <a:endParaRPr lang="es-AR" sz="1600"/>
                    </a:p>
                  </a:txBody>
                  <a:tcPr marL="24682" marR="24682" marT="12341" marB="12341" anchor="ctr">
                    <a:lnL>
                      <a:noFill/>
                    </a:lnL>
                    <a:lnR>
                      <a:noFill/>
                    </a:lnR>
                    <a:lnT>
                      <a:noFill/>
                    </a:lnT>
                    <a:lnB>
                      <a:noFill/>
                    </a:lnB>
                    <a:noFill/>
                  </a:tcPr>
                </a:tc>
                <a:tc>
                  <a:txBody>
                    <a:bodyPr/>
                    <a:lstStyle/>
                    <a:p>
                      <a:r>
                        <a:rPr lang="es-AR" sz="1600" dirty="0"/>
                        <a:t>Desarrollo</a:t>
                      </a:r>
                    </a:p>
                  </a:txBody>
                  <a:tcPr marL="24682" marR="24682" marT="12341" marB="12341" anchor="ctr">
                    <a:lnL>
                      <a:noFill/>
                    </a:lnL>
                    <a:lnR>
                      <a:noFill/>
                    </a:lnR>
                    <a:lnT>
                      <a:noFill/>
                    </a:lnT>
                    <a:lnB>
                      <a:noFill/>
                    </a:lnB>
                    <a:noFill/>
                  </a:tcPr>
                </a:tc>
                <a:tc>
                  <a:txBody>
                    <a:bodyPr/>
                    <a:lstStyle/>
                    <a:p>
                      <a:r>
                        <a:rPr lang="es-AR" sz="1600"/>
                        <a:t>Verifican unidades individuales de código (métodos, funciones). Aíslan dependencias con mocks.</a:t>
                      </a:r>
                    </a:p>
                  </a:txBody>
                  <a:tcPr marL="24682" marR="24682" marT="12341" marB="12341" anchor="ctr">
                    <a:lnL>
                      <a:noFill/>
                    </a:lnL>
                    <a:lnR>
                      <a:noFill/>
                    </a:lnR>
                    <a:lnT>
                      <a:noFill/>
                    </a:lnT>
                    <a:lnB>
                      <a:noFill/>
                    </a:lnB>
                    <a:noFill/>
                  </a:tcPr>
                </a:tc>
                <a:extLst>
                  <a:ext uri="{0D108BD9-81ED-4DB2-BD59-A6C34878D82A}">
                    <a16:rowId xmlns:a16="http://schemas.microsoft.com/office/drawing/2014/main" val="2661591883"/>
                  </a:ext>
                </a:extLst>
              </a:tr>
              <a:tr h="583099">
                <a:tc>
                  <a:txBody>
                    <a:bodyPr/>
                    <a:lstStyle/>
                    <a:p>
                      <a:r>
                        <a:rPr lang="es-AR" sz="1600" b="1"/>
                        <a:t>Pruebas de Integración</a:t>
                      </a:r>
                      <a:endParaRPr lang="es-AR" sz="1600"/>
                    </a:p>
                  </a:txBody>
                  <a:tcPr marL="24682" marR="24682" marT="12341" marB="12341" anchor="ctr">
                    <a:lnL>
                      <a:noFill/>
                    </a:lnL>
                    <a:lnR>
                      <a:noFill/>
                    </a:lnR>
                    <a:lnT>
                      <a:noFill/>
                    </a:lnT>
                    <a:lnB>
                      <a:noFill/>
                    </a:lnB>
                    <a:noFill/>
                  </a:tcPr>
                </a:tc>
                <a:tc>
                  <a:txBody>
                    <a:bodyPr/>
                    <a:lstStyle/>
                    <a:p>
                      <a:r>
                        <a:rPr lang="es-AR" sz="1600"/>
                        <a:t>Desarrollo/Integración</a:t>
                      </a:r>
                    </a:p>
                  </a:txBody>
                  <a:tcPr marL="24682" marR="24682" marT="12341" marB="12341" anchor="ctr">
                    <a:lnL>
                      <a:noFill/>
                    </a:lnL>
                    <a:lnR>
                      <a:noFill/>
                    </a:lnR>
                    <a:lnT>
                      <a:noFill/>
                    </a:lnT>
                    <a:lnB>
                      <a:noFill/>
                    </a:lnB>
                    <a:noFill/>
                  </a:tcPr>
                </a:tc>
                <a:tc>
                  <a:txBody>
                    <a:bodyPr/>
                    <a:lstStyle/>
                    <a:p>
                      <a:r>
                        <a:rPr lang="es-AR" sz="1600"/>
                        <a:t>Validan que diferentes módulos o componentes del sistema funcionen bien en conjunto.</a:t>
                      </a:r>
                    </a:p>
                  </a:txBody>
                  <a:tcPr marL="24682" marR="24682" marT="12341" marB="12341" anchor="ctr">
                    <a:lnL>
                      <a:noFill/>
                    </a:lnL>
                    <a:lnR>
                      <a:noFill/>
                    </a:lnR>
                    <a:lnT>
                      <a:noFill/>
                    </a:lnT>
                    <a:lnB>
                      <a:noFill/>
                    </a:lnB>
                    <a:noFill/>
                  </a:tcPr>
                </a:tc>
                <a:extLst>
                  <a:ext uri="{0D108BD9-81ED-4DB2-BD59-A6C34878D82A}">
                    <a16:rowId xmlns:a16="http://schemas.microsoft.com/office/drawing/2014/main" val="3061249330"/>
                  </a:ext>
                </a:extLst>
              </a:tr>
              <a:tr h="583099">
                <a:tc>
                  <a:txBody>
                    <a:bodyPr/>
                    <a:lstStyle/>
                    <a:p>
                      <a:r>
                        <a:rPr lang="es-AR" sz="1600" b="1"/>
                        <a:t>Pruebas Funcionales</a:t>
                      </a:r>
                      <a:endParaRPr lang="es-AR" sz="1600"/>
                    </a:p>
                  </a:txBody>
                  <a:tcPr marL="24682" marR="24682" marT="12341" marB="12341" anchor="ctr">
                    <a:lnL>
                      <a:noFill/>
                    </a:lnL>
                    <a:lnR>
                      <a:noFill/>
                    </a:lnR>
                    <a:lnT>
                      <a:noFill/>
                    </a:lnT>
                    <a:lnB>
                      <a:noFill/>
                    </a:lnB>
                    <a:noFill/>
                  </a:tcPr>
                </a:tc>
                <a:tc>
                  <a:txBody>
                    <a:bodyPr/>
                    <a:lstStyle/>
                    <a:p>
                      <a:r>
                        <a:rPr lang="es-AR" sz="1600"/>
                        <a:t>Post-desarrollo</a:t>
                      </a:r>
                    </a:p>
                  </a:txBody>
                  <a:tcPr marL="24682" marR="24682" marT="12341" marB="12341" anchor="ctr">
                    <a:lnL>
                      <a:noFill/>
                    </a:lnL>
                    <a:lnR>
                      <a:noFill/>
                    </a:lnR>
                    <a:lnT>
                      <a:noFill/>
                    </a:lnT>
                    <a:lnB>
                      <a:noFill/>
                    </a:lnB>
                    <a:noFill/>
                  </a:tcPr>
                </a:tc>
                <a:tc>
                  <a:txBody>
                    <a:bodyPr/>
                    <a:lstStyle/>
                    <a:p>
                      <a:r>
                        <a:rPr lang="es-AR" sz="1600"/>
                        <a:t>Verifican que el sistema cumpla con los requisitos funcionales. Evalúan características y flujos.</a:t>
                      </a:r>
                    </a:p>
                  </a:txBody>
                  <a:tcPr marL="24682" marR="24682" marT="12341" marB="12341" anchor="ctr">
                    <a:lnL>
                      <a:noFill/>
                    </a:lnL>
                    <a:lnR>
                      <a:noFill/>
                    </a:lnR>
                    <a:lnT>
                      <a:noFill/>
                    </a:lnT>
                    <a:lnB>
                      <a:noFill/>
                    </a:lnB>
                    <a:noFill/>
                  </a:tcPr>
                </a:tc>
                <a:extLst>
                  <a:ext uri="{0D108BD9-81ED-4DB2-BD59-A6C34878D82A}">
                    <a16:rowId xmlns:a16="http://schemas.microsoft.com/office/drawing/2014/main" val="307818588"/>
                  </a:ext>
                </a:extLst>
              </a:tr>
              <a:tr h="583099">
                <a:tc>
                  <a:txBody>
                    <a:bodyPr/>
                    <a:lstStyle/>
                    <a:p>
                      <a:r>
                        <a:rPr lang="es-AR" sz="1600" b="1"/>
                        <a:t>Pruebas de Sistema</a:t>
                      </a:r>
                      <a:endParaRPr lang="es-AR" sz="1600"/>
                    </a:p>
                  </a:txBody>
                  <a:tcPr marL="24682" marR="24682" marT="12341" marB="12341" anchor="ctr">
                    <a:lnL>
                      <a:noFill/>
                    </a:lnL>
                    <a:lnR>
                      <a:noFill/>
                    </a:lnR>
                    <a:lnT>
                      <a:noFill/>
                    </a:lnT>
                    <a:lnB>
                      <a:noFill/>
                    </a:lnB>
                    <a:noFill/>
                  </a:tcPr>
                </a:tc>
                <a:tc>
                  <a:txBody>
                    <a:bodyPr/>
                    <a:lstStyle/>
                    <a:p>
                      <a:r>
                        <a:rPr lang="es-AR" sz="1600"/>
                        <a:t>Post-integración</a:t>
                      </a:r>
                    </a:p>
                  </a:txBody>
                  <a:tcPr marL="24682" marR="24682" marT="12341" marB="12341" anchor="ctr">
                    <a:lnL>
                      <a:noFill/>
                    </a:lnL>
                    <a:lnR>
                      <a:noFill/>
                    </a:lnR>
                    <a:lnT>
                      <a:noFill/>
                    </a:lnT>
                    <a:lnB>
                      <a:noFill/>
                    </a:lnB>
                    <a:noFill/>
                  </a:tcPr>
                </a:tc>
                <a:tc>
                  <a:txBody>
                    <a:bodyPr/>
                    <a:lstStyle/>
                    <a:p>
                      <a:r>
                        <a:rPr lang="es-AR" sz="1600"/>
                        <a:t>Evalúan el sistema completo, validando que cumpla con los requisitos generales.</a:t>
                      </a:r>
                    </a:p>
                  </a:txBody>
                  <a:tcPr marL="24682" marR="24682" marT="12341" marB="12341" anchor="ctr">
                    <a:lnL>
                      <a:noFill/>
                    </a:lnL>
                    <a:lnR>
                      <a:noFill/>
                    </a:lnR>
                    <a:lnT>
                      <a:noFill/>
                    </a:lnT>
                    <a:lnB>
                      <a:noFill/>
                    </a:lnB>
                    <a:noFill/>
                  </a:tcPr>
                </a:tc>
                <a:extLst>
                  <a:ext uri="{0D108BD9-81ED-4DB2-BD59-A6C34878D82A}">
                    <a16:rowId xmlns:a16="http://schemas.microsoft.com/office/drawing/2014/main" val="3935780037"/>
                  </a:ext>
                </a:extLst>
              </a:tr>
              <a:tr h="583099">
                <a:tc>
                  <a:txBody>
                    <a:bodyPr/>
                    <a:lstStyle/>
                    <a:p>
                      <a:r>
                        <a:rPr lang="es-AR" sz="1600" b="1"/>
                        <a:t>Pruebas de Regresión</a:t>
                      </a:r>
                      <a:endParaRPr lang="es-AR" sz="1600"/>
                    </a:p>
                  </a:txBody>
                  <a:tcPr marL="24682" marR="24682" marT="12341" marB="12341" anchor="ctr">
                    <a:lnL>
                      <a:noFill/>
                    </a:lnL>
                    <a:lnR>
                      <a:noFill/>
                    </a:lnR>
                    <a:lnT>
                      <a:noFill/>
                    </a:lnT>
                    <a:lnB>
                      <a:noFill/>
                    </a:lnB>
                    <a:noFill/>
                  </a:tcPr>
                </a:tc>
                <a:tc>
                  <a:txBody>
                    <a:bodyPr/>
                    <a:lstStyle/>
                    <a:p>
                      <a:r>
                        <a:rPr lang="es-AR" sz="1600"/>
                        <a:t>Después de cambios</a:t>
                      </a:r>
                    </a:p>
                  </a:txBody>
                  <a:tcPr marL="24682" marR="24682" marT="12341" marB="12341" anchor="ctr">
                    <a:lnL>
                      <a:noFill/>
                    </a:lnL>
                    <a:lnR>
                      <a:noFill/>
                    </a:lnR>
                    <a:lnT>
                      <a:noFill/>
                    </a:lnT>
                    <a:lnB>
                      <a:noFill/>
                    </a:lnB>
                    <a:noFill/>
                  </a:tcPr>
                </a:tc>
                <a:tc>
                  <a:txBody>
                    <a:bodyPr/>
                    <a:lstStyle/>
                    <a:p>
                      <a:r>
                        <a:rPr lang="es-AR" sz="1600"/>
                        <a:t>Aseguran que nuevas funcionalidades no rompan las existentes.</a:t>
                      </a:r>
                    </a:p>
                  </a:txBody>
                  <a:tcPr marL="24682" marR="24682" marT="12341" marB="12341" anchor="ctr">
                    <a:lnL>
                      <a:noFill/>
                    </a:lnL>
                    <a:lnR>
                      <a:noFill/>
                    </a:lnR>
                    <a:lnT>
                      <a:noFill/>
                    </a:lnT>
                    <a:lnB>
                      <a:noFill/>
                    </a:lnB>
                    <a:noFill/>
                  </a:tcPr>
                </a:tc>
                <a:extLst>
                  <a:ext uri="{0D108BD9-81ED-4DB2-BD59-A6C34878D82A}">
                    <a16:rowId xmlns:a16="http://schemas.microsoft.com/office/drawing/2014/main" val="706880539"/>
                  </a:ext>
                </a:extLst>
              </a:tr>
              <a:tr h="583099">
                <a:tc>
                  <a:txBody>
                    <a:bodyPr/>
                    <a:lstStyle/>
                    <a:p>
                      <a:r>
                        <a:rPr lang="es-AR" sz="1600" b="1"/>
                        <a:t>Pruebas de Rendimiento</a:t>
                      </a:r>
                      <a:endParaRPr lang="es-AR" sz="1600"/>
                    </a:p>
                  </a:txBody>
                  <a:tcPr marL="24682" marR="24682" marT="12341" marB="12341" anchor="ctr">
                    <a:lnL>
                      <a:noFill/>
                    </a:lnL>
                    <a:lnR>
                      <a:noFill/>
                    </a:lnR>
                    <a:lnT>
                      <a:noFill/>
                    </a:lnT>
                    <a:lnB>
                      <a:noFill/>
                    </a:lnB>
                    <a:noFill/>
                  </a:tcPr>
                </a:tc>
                <a:tc>
                  <a:txBody>
                    <a:bodyPr/>
                    <a:lstStyle/>
                    <a:p>
                      <a:r>
                        <a:rPr lang="es-AR" sz="1600"/>
                        <a:t>Antes de la entrega</a:t>
                      </a:r>
                    </a:p>
                  </a:txBody>
                  <a:tcPr marL="24682" marR="24682" marT="12341" marB="12341" anchor="ctr">
                    <a:lnL>
                      <a:noFill/>
                    </a:lnL>
                    <a:lnR>
                      <a:noFill/>
                    </a:lnR>
                    <a:lnT>
                      <a:noFill/>
                    </a:lnT>
                    <a:lnB>
                      <a:noFill/>
                    </a:lnB>
                    <a:noFill/>
                  </a:tcPr>
                </a:tc>
                <a:tc>
                  <a:txBody>
                    <a:bodyPr/>
                    <a:lstStyle/>
                    <a:p>
                      <a:r>
                        <a:rPr lang="es-AR" sz="1600"/>
                        <a:t>Miden la capacidad del sistema para manejar cargas de trabajo en diferentes condiciones.</a:t>
                      </a:r>
                    </a:p>
                  </a:txBody>
                  <a:tcPr marL="24682" marR="24682" marT="12341" marB="12341" anchor="ctr">
                    <a:lnL>
                      <a:noFill/>
                    </a:lnL>
                    <a:lnR>
                      <a:noFill/>
                    </a:lnR>
                    <a:lnT>
                      <a:noFill/>
                    </a:lnT>
                    <a:lnB>
                      <a:noFill/>
                    </a:lnB>
                    <a:noFill/>
                  </a:tcPr>
                </a:tc>
                <a:extLst>
                  <a:ext uri="{0D108BD9-81ED-4DB2-BD59-A6C34878D82A}">
                    <a16:rowId xmlns:a16="http://schemas.microsoft.com/office/drawing/2014/main" val="2880737536"/>
                  </a:ext>
                </a:extLst>
              </a:tr>
              <a:tr h="583099">
                <a:tc>
                  <a:txBody>
                    <a:bodyPr/>
                    <a:lstStyle/>
                    <a:p>
                      <a:r>
                        <a:rPr lang="es-AR" sz="1600" b="1"/>
                        <a:t>Pruebas de Aceptación</a:t>
                      </a:r>
                      <a:endParaRPr lang="es-AR" sz="1600"/>
                    </a:p>
                  </a:txBody>
                  <a:tcPr marL="24682" marR="24682" marT="12341" marB="12341" anchor="ctr">
                    <a:lnL>
                      <a:noFill/>
                    </a:lnL>
                    <a:lnR>
                      <a:noFill/>
                    </a:lnR>
                    <a:lnT>
                      <a:noFill/>
                    </a:lnT>
                    <a:lnB>
                      <a:noFill/>
                    </a:lnB>
                    <a:noFill/>
                  </a:tcPr>
                </a:tc>
                <a:tc>
                  <a:txBody>
                    <a:bodyPr/>
                    <a:lstStyle/>
                    <a:p>
                      <a:r>
                        <a:rPr lang="es-AR" sz="1600"/>
                        <a:t>Antes de la entrega</a:t>
                      </a:r>
                    </a:p>
                  </a:txBody>
                  <a:tcPr marL="24682" marR="24682" marT="12341" marB="12341" anchor="ctr">
                    <a:lnL>
                      <a:noFill/>
                    </a:lnL>
                    <a:lnR>
                      <a:noFill/>
                    </a:lnR>
                    <a:lnT>
                      <a:noFill/>
                    </a:lnT>
                    <a:lnB>
                      <a:noFill/>
                    </a:lnB>
                    <a:noFill/>
                  </a:tcPr>
                </a:tc>
                <a:tc>
                  <a:txBody>
                    <a:bodyPr/>
                    <a:lstStyle/>
                    <a:p>
                      <a:r>
                        <a:rPr lang="es-AR" sz="1600"/>
                        <a:t>Validan que el sistema cumple con los requisitos acordados con el cliente. Última etapa de pruebas.</a:t>
                      </a:r>
                    </a:p>
                  </a:txBody>
                  <a:tcPr marL="24682" marR="24682" marT="12341" marB="12341" anchor="ctr">
                    <a:lnL>
                      <a:noFill/>
                    </a:lnL>
                    <a:lnR>
                      <a:noFill/>
                    </a:lnR>
                    <a:lnT>
                      <a:noFill/>
                    </a:lnT>
                    <a:lnB>
                      <a:noFill/>
                    </a:lnB>
                    <a:noFill/>
                  </a:tcPr>
                </a:tc>
                <a:extLst>
                  <a:ext uri="{0D108BD9-81ED-4DB2-BD59-A6C34878D82A}">
                    <a16:rowId xmlns:a16="http://schemas.microsoft.com/office/drawing/2014/main" val="368441204"/>
                  </a:ext>
                </a:extLst>
              </a:tr>
              <a:tr h="583099">
                <a:tc>
                  <a:txBody>
                    <a:bodyPr/>
                    <a:lstStyle/>
                    <a:p>
                      <a:r>
                        <a:rPr lang="es-AR" sz="1600" b="1"/>
                        <a:t>Pruebas de Seguridad</a:t>
                      </a:r>
                      <a:endParaRPr lang="es-AR" sz="1600"/>
                    </a:p>
                  </a:txBody>
                  <a:tcPr marL="24682" marR="24682" marT="12341" marB="12341" anchor="ctr">
                    <a:lnL>
                      <a:noFill/>
                    </a:lnL>
                    <a:lnR>
                      <a:noFill/>
                    </a:lnR>
                    <a:lnT>
                      <a:noFill/>
                    </a:lnT>
                    <a:lnB>
                      <a:noFill/>
                    </a:lnB>
                    <a:noFill/>
                  </a:tcPr>
                </a:tc>
                <a:tc>
                  <a:txBody>
                    <a:bodyPr/>
                    <a:lstStyle/>
                    <a:p>
                      <a:r>
                        <a:rPr lang="es-AR" sz="1600"/>
                        <a:t>Después de desarrollo</a:t>
                      </a:r>
                    </a:p>
                  </a:txBody>
                  <a:tcPr marL="24682" marR="24682" marT="12341" marB="12341" anchor="ctr">
                    <a:lnL>
                      <a:noFill/>
                    </a:lnL>
                    <a:lnR>
                      <a:noFill/>
                    </a:lnR>
                    <a:lnT>
                      <a:noFill/>
                    </a:lnT>
                    <a:lnB>
                      <a:noFill/>
                    </a:lnB>
                    <a:noFill/>
                  </a:tcPr>
                </a:tc>
                <a:tc>
                  <a:txBody>
                    <a:bodyPr/>
                    <a:lstStyle/>
                    <a:p>
                      <a:r>
                        <a:rPr lang="es-AR" sz="1600" dirty="0"/>
                        <a:t>Evalúan la vulnerabilidad del sistema ante ataques o amenazas de seguridad.</a:t>
                      </a:r>
                    </a:p>
                  </a:txBody>
                  <a:tcPr marL="24682" marR="24682" marT="12341" marB="12341" anchor="ctr">
                    <a:lnL>
                      <a:noFill/>
                    </a:lnL>
                    <a:lnR>
                      <a:noFill/>
                    </a:lnR>
                    <a:lnT>
                      <a:noFill/>
                    </a:lnT>
                    <a:lnB>
                      <a:noFill/>
                    </a:lnB>
                    <a:noFill/>
                  </a:tcPr>
                </a:tc>
                <a:extLst>
                  <a:ext uri="{0D108BD9-81ED-4DB2-BD59-A6C34878D82A}">
                    <a16:rowId xmlns:a16="http://schemas.microsoft.com/office/drawing/2014/main" val="956883282"/>
                  </a:ext>
                </a:extLst>
              </a:tr>
            </a:tbl>
          </a:graphicData>
        </a:graphic>
      </p:graphicFrame>
    </p:spTree>
    <p:extLst>
      <p:ext uri="{BB962C8B-B14F-4D97-AF65-F5344CB8AC3E}">
        <p14:creationId xmlns:p14="http://schemas.microsoft.com/office/powerpoint/2010/main" val="388944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7C25805-D98D-83C2-130A-1BB390D770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034EA3-2E2F-C32A-3B51-196ADA94BBE4}"/>
              </a:ext>
            </a:extLst>
          </p:cNvPr>
          <p:cNvSpPr>
            <a:spLocks noGrp="1"/>
          </p:cNvSpPr>
          <p:nvPr>
            <p:ph type="title"/>
          </p:nvPr>
        </p:nvSpPr>
        <p:spPr>
          <a:xfrm>
            <a:off x="434975" y="227014"/>
            <a:ext cx="11563350" cy="754061"/>
          </a:xfrm>
        </p:spPr>
        <p:txBody>
          <a:bodyPr/>
          <a:lstStyle/>
          <a:p>
            <a:r>
              <a:rPr lang="es-AR" dirty="0"/>
              <a:t>Pruebas Unitarias (</a:t>
            </a:r>
            <a:r>
              <a:rPr lang="es-AR" dirty="0" err="1"/>
              <a:t>Unit</a:t>
            </a:r>
            <a:r>
              <a:rPr lang="es-AR" dirty="0"/>
              <a:t> </a:t>
            </a:r>
            <a:r>
              <a:rPr lang="es-AR" dirty="0" err="1"/>
              <a:t>Tests</a:t>
            </a:r>
            <a:r>
              <a:rPr lang="es-AR" dirty="0"/>
              <a:t>)</a:t>
            </a:r>
            <a:endParaRPr lang="en-US" dirty="0">
              <a:solidFill>
                <a:srgbClr val="2C65E1"/>
              </a:solidFill>
            </a:endParaRPr>
          </a:p>
        </p:txBody>
      </p:sp>
      <p:sp>
        <p:nvSpPr>
          <p:cNvPr id="5" name="Text Placeholder 4">
            <a:extLst>
              <a:ext uri="{FF2B5EF4-FFF2-40B4-BE49-F238E27FC236}">
                <a16:creationId xmlns:a16="http://schemas.microsoft.com/office/drawing/2014/main" id="{B3903512-05C1-0790-9858-2E262AEE9427}"/>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Una prueba unitaria es un fragmento de código que valida pequeñas unidades individuales del programa, como funciones o métodos específicos.</a:t>
            </a:r>
          </a:p>
        </p:txBody>
      </p:sp>
      <p:sp>
        <p:nvSpPr>
          <p:cNvPr id="11" name="TextBox 11">
            <a:extLst>
              <a:ext uri="{FF2B5EF4-FFF2-40B4-BE49-F238E27FC236}">
                <a16:creationId xmlns:a16="http://schemas.microsoft.com/office/drawing/2014/main" id="{7F02E63D-1352-1475-3FD8-0837B9C5D295}"/>
              </a:ext>
            </a:extLst>
          </p:cNvPr>
          <p:cNvSpPr txBox="1"/>
          <p:nvPr/>
        </p:nvSpPr>
        <p:spPr>
          <a:xfrm>
            <a:off x="269174" y="1610278"/>
            <a:ext cx="11581931" cy="849463"/>
          </a:xfrm>
          <a:prstGeom prst="rect">
            <a:avLst/>
          </a:prstGeom>
          <a:noFill/>
        </p:spPr>
        <p:txBody>
          <a:bodyPr wrap="square" lIns="182880" tIns="146304" rIns="182880" bIns="146304" rtlCol="0">
            <a:spAutoFit/>
          </a:bodyPr>
          <a:lstStyle/>
          <a:p>
            <a:pPr>
              <a:lnSpc>
                <a:spcPct val="90000"/>
              </a:lnSpc>
              <a:spcAft>
                <a:spcPts val="600"/>
              </a:spcAft>
            </a:pPr>
            <a:r>
              <a:rPr lang="es-AR" sz="2000" dirty="0">
                <a:solidFill>
                  <a:schemeClr val="tx1">
                    <a:lumMod val="65000"/>
                    <a:lumOff val="35000"/>
                  </a:schemeClr>
                </a:solidFill>
                <a:latin typeface="+mj-lt"/>
              </a:rPr>
              <a:t>Estas pruebas se enfocan en evaluar un componente aislado, verificando que cumpla con su funcionalidad esperada </a:t>
            </a:r>
            <a:r>
              <a:rPr lang="es-AR" sz="2000" b="1" u="sng" dirty="0">
                <a:solidFill>
                  <a:srgbClr val="FF0000"/>
                </a:solidFill>
                <a:latin typeface="+mj-lt"/>
              </a:rPr>
              <a:t>sin depender de otras partes del sistema</a:t>
            </a:r>
            <a:r>
              <a:rPr lang="es-AR" sz="2000" dirty="0">
                <a:solidFill>
                  <a:schemeClr val="tx1">
                    <a:lumMod val="65000"/>
                    <a:lumOff val="35000"/>
                  </a:schemeClr>
                </a:solidFill>
                <a:latin typeface="+mj-lt"/>
              </a:rPr>
              <a:t>.</a:t>
            </a:r>
            <a:endParaRPr lang="en-US" sz="20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034AC2F5-1F32-FBF6-E0BE-255AE58FDD56}"/>
              </a:ext>
            </a:extLst>
          </p:cNvPr>
          <p:cNvSpPr txBox="1"/>
          <p:nvPr/>
        </p:nvSpPr>
        <p:spPr>
          <a:xfrm>
            <a:off x="269173" y="2407849"/>
            <a:ext cx="11729151" cy="4419671"/>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r>
              <a:rPr lang="es-AR" sz="1800" b="1" dirty="0"/>
              <a:t>Uso de </a:t>
            </a:r>
            <a:r>
              <a:rPr lang="es-AR" sz="1800" b="1" dirty="0" err="1"/>
              <a:t>Mocks</a:t>
            </a:r>
            <a:r>
              <a:rPr lang="es-AR" sz="1800" b="1" dirty="0"/>
              <a:t>:</a:t>
            </a:r>
          </a:p>
          <a:p>
            <a:pPr marL="285750" indent="-285750">
              <a:buFont typeface="Arial" panose="020B0604020202020204" pitchFamily="34" charset="0"/>
              <a:buChar char="•"/>
            </a:pPr>
            <a:r>
              <a:rPr lang="es-AR" sz="1800" dirty="0"/>
              <a:t>Para evitar que las pruebas dependan de componentes externos (como bases de datos o servicios web), se utilizan </a:t>
            </a:r>
            <a:r>
              <a:rPr lang="es-AR" sz="1800" b="1" dirty="0" err="1"/>
              <a:t>mocks</a:t>
            </a:r>
            <a:r>
              <a:rPr lang="es-AR" sz="1800" dirty="0"/>
              <a:t>. Los </a:t>
            </a:r>
            <a:r>
              <a:rPr lang="es-AR" sz="1800" dirty="0" err="1"/>
              <a:t>mocks</a:t>
            </a:r>
            <a:r>
              <a:rPr lang="es-AR" sz="1800" dirty="0"/>
              <a:t> son simulaciones de estos componentes, lo que permite probar una unidad en aislamiento.</a:t>
            </a:r>
          </a:p>
          <a:p>
            <a:pPr marL="285750" indent="-285750">
              <a:buFont typeface="Arial" panose="020B0604020202020204" pitchFamily="34" charset="0"/>
              <a:buChar char="•"/>
            </a:pPr>
            <a:r>
              <a:rPr lang="es-AR" sz="1800" dirty="0"/>
              <a:t>Esto asegura que las pruebas sean rápidas, confiables y no dependan del estado del sistema externo.</a:t>
            </a:r>
          </a:p>
          <a:p>
            <a:pPr marL="285750" indent="-285750">
              <a:buFont typeface="Arial" panose="020B0604020202020204" pitchFamily="34" charset="0"/>
              <a:buChar char="•"/>
            </a:pPr>
            <a:endParaRPr lang="es-AR" sz="1800" dirty="0"/>
          </a:p>
          <a:p>
            <a:r>
              <a:rPr lang="es-AR" sz="1800" b="1" dirty="0"/>
              <a:t>Cobertura de Pruebas (</a:t>
            </a:r>
            <a:r>
              <a:rPr lang="es-AR" sz="1800" b="1" dirty="0" err="1"/>
              <a:t>Code</a:t>
            </a:r>
            <a:r>
              <a:rPr lang="es-AR" sz="1800" b="1" dirty="0"/>
              <a:t> </a:t>
            </a:r>
            <a:r>
              <a:rPr lang="es-AR" sz="1800" b="1" dirty="0" err="1"/>
              <a:t>Coverage</a:t>
            </a:r>
            <a:r>
              <a:rPr lang="es-AR" sz="1800" b="1" dirty="0"/>
              <a:t>)</a:t>
            </a:r>
          </a:p>
          <a:p>
            <a:pPr marL="285750" indent="-285750">
              <a:buFont typeface="Arial" panose="020B0604020202020204" pitchFamily="34" charset="0"/>
              <a:buChar char="•"/>
            </a:pPr>
            <a:r>
              <a:rPr lang="es-AR" sz="1800" dirty="0"/>
              <a:t>La cobertura de pruebas se refiere al porcentaje del código que está cubierto por pruebas unitarias. Una mayor cobertura indica un mayor nivel de confianza en el código.</a:t>
            </a:r>
          </a:p>
          <a:p>
            <a:pPr marL="285750" indent="-285750">
              <a:buFont typeface="Arial" panose="020B0604020202020204" pitchFamily="34" charset="0"/>
              <a:buChar char="•"/>
            </a:pPr>
            <a:r>
              <a:rPr lang="es-AR" sz="1800" dirty="0"/>
              <a:t>Las pruebas unitarias aseguran que cada parte del código haya sido evaluada bajo distintos escenarios, minimizando el riesgo de errores ocultos.</a:t>
            </a:r>
          </a:p>
          <a:p>
            <a:endParaRPr lang="es-AR" sz="1800" dirty="0"/>
          </a:p>
          <a:p>
            <a:endParaRPr lang="es-AR" b="1" i="1" dirty="0"/>
          </a:p>
        </p:txBody>
      </p:sp>
    </p:spTree>
    <p:extLst>
      <p:ext uri="{BB962C8B-B14F-4D97-AF65-F5344CB8AC3E}">
        <p14:creationId xmlns:p14="http://schemas.microsoft.com/office/powerpoint/2010/main" val="78443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EB8842-E8FD-8D68-8647-F1C1E333C6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9B5362-8F41-9620-6B02-DB276AF7D415}"/>
              </a:ext>
            </a:extLst>
          </p:cNvPr>
          <p:cNvSpPr>
            <a:spLocks noGrp="1"/>
          </p:cNvSpPr>
          <p:nvPr>
            <p:ph type="title"/>
          </p:nvPr>
        </p:nvSpPr>
        <p:spPr>
          <a:xfrm>
            <a:off x="434975" y="227014"/>
            <a:ext cx="11563350" cy="754061"/>
          </a:xfrm>
        </p:spPr>
        <p:txBody>
          <a:bodyPr/>
          <a:lstStyle/>
          <a:p>
            <a:r>
              <a:rPr lang="es-AR" dirty="0"/>
              <a:t>¿Por qué son útiles las pruebas unitarias de software?</a:t>
            </a:r>
            <a:endParaRPr lang="en-US" dirty="0">
              <a:solidFill>
                <a:srgbClr val="2C65E1"/>
              </a:solidFill>
            </a:endParaRPr>
          </a:p>
        </p:txBody>
      </p:sp>
      <p:sp>
        <p:nvSpPr>
          <p:cNvPr id="5" name="Text Placeholder 4">
            <a:extLst>
              <a:ext uri="{FF2B5EF4-FFF2-40B4-BE49-F238E27FC236}">
                <a16:creationId xmlns:a16="http://schemas.microsoft.com/office/drawing/2014/main" id="{A8DDB34B-0E84-DD81-7AE2-B09D91769985}"/>
              </a:ext>
            </a:extLst>
          </p:cNvPr>
          <p:cNvSpPr>
            <a:spLocks noGrp="1"/>
          </p:cNvSpPr>
          <p:nvPr>
            <p:ph type="body" sz="quarter" idx="10"/>
          </p:nvPr>
        </p:nvSpPr>
        <p:spPr>
          <a:xfrm>
            <a:off x="445129" y="972295"/>
            <a:ext cx="9541138" cy="544162"/>
          </a:xfrm>
        </p:spPr>
        <p:txBody>
          <a:bodyPr/>
          <a:lstStyle/>
          <a:p>
            <a:pPr>
              <a:lnSpc>
                <a:spcPct val="100000"/>
              </a:lnSpc>
              <a:spcAft>
                <a:spcPts val="800"/>
              </a:spcAft>
            </a:pPr>
            <a:r>
              <a:rPr lang="es-AR" sz="1800" dirty="0">
                <a:solidFill>
                  <a:schemeClr val="tx1">
                    <a:lumMod val="65000"/>
                    <a:lumOff val="35000"/>
                  </a:schemeClr>
                </a:solidFill>
              </a:rPr>
              <a:t>Mejora de calidad, detección temprana de errores y agilidad en el desarrollo.</a:t>
            </a:r>
          </a:p>
        </p:txBody>
      </p:sp>
      <p:grpSp>
        <p:nvGrpSpPr>
          <p:cNvPr id="2" name="Grupo 1">
            <a:extLst>
              <a:ext uri="{FF2B5EF4-FFF2-40B4-BE49-F238E27FC236}">
                <a16:creationId xmlns:a16="http://schemas.microsoft.com/office/drawing/2014/main" id="{0BD1EF09-573A-2D82-2FDA-D13F8AD83483}"/>
              </a:ext>
            </a:extLst>
          </p:cNvPr>
          <p:cNvGrpSpPr/>
          <p:nvPr/>
        </p:nvGrpSpPr>
        <p:grpSpPr>
          <a:xfrm>
            <a:off x="434975" y="1468820"/>
            <a:ext cx="555298" cy="555298"/>
            <a:chOff x="167479" y="1848020"/>
            <a:chExt cx="555298" cy="555298"/>
          </a:xfrm>
        </p:grpSpPr>
        <p:sp>
          <p:nvSpPr>
            <p:cNvPr id="9" name="Oval 8">
              <a:extLst>
                <a:ext uri="{FF2B5EF4-FFF2-40B4-BE49-F238E27FC236}">
                  <a16:creationId xmlns:a16="http://schemas.microsoft.com/office/drawing/2014/main" id="{2057E2EC-4670-473E-1AC9-20DDDE569E49}"/>
                </a:ext>
                <a:ext uri="{C183D7F6-B498-43B3-948B-1728B52AA6E4}">
                  <adec:decorative xmlns:adec="http://schemas.microsoft.com/office/drawing/2017/decorative" val="1"/>
                </a:ext>
              </a:extLst>
            </p:cNvPr>
            <p:cNvSpPr/>
            <p:nvPr/>
          </p:nvSpPr>
          <p:spPr bwMode="auto">
            <a:xfrm>
              <a:off x="167479" y="1848020"/>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25" descr="Icono de Resultados">
              <a:extLst>
                <a:ext uri="{FF2B5EF4-FFF2-40B4-BE49-F238E27FC236}">
                  <a16:creationId xmlns:a16="http://schemas.microsoft.com/office/drawing/2014/main" id="{F0E2F302-9294-3938-C9AB-CDE643EBDF1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6953" y="1971462"/>
              <a:ext cx="290276" cy="290276"/>
            </a:xfrm>
            <a:prstGeom prst="rect">
              <a:avLst/>
            </a:prstGeom>
          </p:spPr>
        </p:pic>
      </p:grpSp>
      <p:sp>
        <p:nvSpPr>
          <p:cNvPr id="11" name="TextBox 11">
            <a:extLst>
              <a:ext uri="{FF2B5EF4-FFF2-40B4-BE49-F238E27FC236}">
                <a16:creationId xmlns:a16="http://schemas.microsoft.com/office/drawing/2014/main" id="{D9D9FD58-5DC1-E7D8-6440-3047395079C4}"/>
              </a:ext>
            </a:extLst>
          </p:cNvPr>
          <p:cNvSpPr txBox="1"/>
          <p:nvPr/>
        </p:nvSpPr>
        <p:spPr>
          <a:xfrm>
            <a:off x="1051227" y="1485629"/>
            <a:ext cx="6387125" cy="544765"/>
          </a:xfrm>
          <a:prstGeom prst="rect">
            <a:avLst/>
          </a:prstGeom>
          <a:noFill/>
        </p:spPr>
        <p:txBody>
          <a:bodyPr wrap="square" lIns="182880" tIns="146304" rIns="182880" bIns="146304" rtlCol="0">
            <a:spAutoFit/>
          </a:bodyPr>
          <a:lstStyle/>
          <a:p>
            <a:pPr>
              <a:lnSpc>
                <a:spcPct val="90000"/>
              </a:lnSpc>
              <a:spcAft>
                <a:spcPts val="600"/>
              </a:spcAft>
            </a:pPr>
            <a:r>
              <a:rPr lang="es-AR" sz="1800" dirty="0">
                <a:solidFill>
                  <a:schemeClr val="tx1">
                    <a:lumMod val="65000"/>
                    <a:lumOff val="35000"/>
                  </a:schemeClr>
                </a:solidFill>
                <a:latin typeface="+mj-lt"/>
              </a:rPr>
              <a:t>Beneficios</a:t>
            </a:r>
            <a:endParaRPr lang="en-US" sz="1800" dirty="0">
              <a:solidFill>
                <a:schemeClr val="tx1">
                  <a:lumMod val="65000"/>
                  <a:lumOff val="35000"/>
                </a:schemeClr>
              </a:solidFill>
              <a:latin typeface="+mj-lt"/>
            </a:endParaRPr>
          </a:p>
        </p:txBody>
      </p:sp>
      <p:sp>
        <p:nvSpPr>
          <p:cNvPr id="13" name="TextBox 9">
            <a:extLst>
              <a:ext uri="{FF2B5EF4-FFF2-40B4-BE49-F238E27FC236}">
                <a16:creationId xmlns:a16="http://schemas.microsoft.com/office/drawing/2014/main" id="{6DAE4E69-4DD6-862B-55AB-468CF754F39B}"/>
              </a:ext>
            </a:extLst>
          </p:cNvPr>
          <p:cNvSpPr txBox="1"/>
          <p:nvPr/>
        </p:nvSpPr>
        <p:spPr>
          <a:xfrm>
            <a:off x="1051775" y="1882661"/>
            <a:ext cx="10799330" cy="4773614"/>
          </a:xfrm>
          <a:prstGeom prst="rect">
            <a:avLst/>
          </a:prstGeom>
          <a:noFill/>
        </p:spPr>
        <p:txBody>
          <a:bodyPr wrap="square" lIns="182880" tIns="146304" rIns="182880" bIns="146304" rtlCol="0">
            <a:spAutoFit/>
          </a:bodyPr>
          <a:lstStyle>
            <a:defPPr>
              <a:defRPr lang="en-US"/>
            </a:defPPr>
            <a:lvl1pPr>
              <a:spcAft>
                <a:spcPts val="600"/>
              </a:spcAft>
              <a:defRPr sz="1200">
                <a:solidFill>
                  <a:srgbClr val="595959"/>
                </a:solidFill>
              </a:defRPr>
            </a:lvl1pPr>
          </a:lstStyle>
          <a:p>
            <a:pPr>
              <a:buFont typeface="+mj-lt"/>
              <a:buAutoNum type="arabicPeriod"/>
            </a:pPr>
            <a:r>
              <a:rPr lang="es-AR" sz="1600" b="1" dirty="0"/>
              <a:t>Verifican la lógica del código:</a:t>
            </a:r>
            <a:r>
              <a:rPr lang="es-AR" sz="1600" dirty="0"/>
              <a:t> Aseguran que el código se comporte según lo esperado, ayudando a detectar errores lógicos y problemas en fases tempranas del desarrollo.</a:t>
            </a:r>
          </a:p>
          <a:p>
            <a:pPr>
              <a:buFont typeface="+mj-lt"/>
              <a:buAutoNum type="arabicPeriod"/>
            </a:pPr>
            <a:r>
              <a:rPr lang="es-AR" sz="1600" b="1" dirty="0"/>
              <a:t>Automatizan la detección de regresiones:</a:t>
            </a:r>
            <a:r>
              <a:rPr lang="es-AR" sz="1600" dirty="0"/>
              <a:t> Detectan rápidamente errores que surgen cuando nuevas características rompen funcionalidades existentes, facilitando iteraciones rápidas y seguras.</a:t>
            </a:r>
          </a:p>
          <a:p>
            <a:pPr>
              <a:buFont typeface="+mj-lt"/>
              <a:buAutoNum type="arabicPeriod"/>
            </a:pPr>
            <a:r>
              <a:rPr lang="es-AR" sz="1600" b="1" dirty="0"/>
              <a:t>Incrementan la confianza en el desarrollo continuo:</a:t>
            </a:r>
            <a:r>
              <a:rPr lang="es-AR" sz="1600" dirty="0"/>
              <a:t> Una cobertura de pruebas bien estructurada permite agregar nuevas funciones sin temor a introducir errores, lo que acelera el despliegue de nuevas versiones con mayor seguridad.</a:t>
            </a:r>
          </a:p>
          <a:p>
            <a:pPr>
              <a:buFont typeface="+mj-lt"/>
              <a:buAutoNum type="arabicPeriod"/>
            </a:pPr>
            <a:r>
              <a:rPr lang="es-AR" sz="1600" b="1" dirty="0"/>
              <a:t>Reducen los costos de mantenimiento:</a:t>
            </a:r>
            <a:r>
              <a:rPr lang="es-AR" sz="1600" dirty="0"/>
              <a:t> Prevenir errores tempranos reduce significativamente los costos de corrección en producción, donde los errores suelen ser más costosos de resolver.</a:t>
            </a:r>
          </a:p>
          <a:p>
            <a:pPr>
              <a:buFont typeface="+mj-lt"/>
              <a:buAutoNum type="arabicPeriod"/>
            </a:pPr>
            <a:r>
              <a:rPr lang="es-AR" sz="1600" b="1" dirty="0"/>
              <a:t>Facilitan la colaboración en equipos de desarrollo:</a:t>
            </a:r>
            <a:r>
              <a:rPr lang="es-AR" sz="1600" dirty="0"/>
              <a:t> Las pruebas permiten que los desarrolladores trabajen en paralelo sin temor a generar conflictos, lo que mejora la agilidad y colaboración en entornos de desarrollo continuo.</a:t>
            </a:r>
          </a:p>
          <a:p>
            <a:pPr>
              <a:buFont typeface="+mj-lt"/>
              <a:buAutoNum type="arabicPeriod"/>
            </a:pPr>
            <a:r>
              <a:rPr lang="es-AR" sz="1600" b="1" dirty="0"/>
              <a:t>Documentan el comportamiento esperado del código:</a:t>
            </a:r>
            <a:r>
              <a:rPr lang="es-AR" sz="1600" dirty="0"/>
              <a:t> Las pruebas actúan como una guía viviente del comportamiento del sistema, ayudando a los nuevos desarrolladores a comprender cómo debe funcionar el código.</a:t>
            </a:r>
          </a:p>
          <a:p>
            <a:endParaRPr lang="es-AR" sz="1600" b="1" i="1" dirty="0"/>
          </a:p>
          <a:p>
            <a:r>
              <a:rPr lang="es-AR" sz="1600" b="1" i="1" dirty="0"/>
              <a:t>Las pruebas unitarias de software mejoran la calidad, reducen costos, incrementan la velocidad de desarrollo y facilitan la colaboración, ayudando a prevenir errores antes de que lleguen a producción.</a:t>
            </a:r>
          </a:p>
        </p:txBody>
      </p:sp>
    </p:spTree>
    <p:extLst>
      <p:ext uri="{BB962C8B-B14F-4D97-AF65-F5344CB8AC3E}">
        <p14:creationId xmlns:p14="http://schemas.microsoft.com/office/powerpoint/2010/main" val="28721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DF17E5D-B8A1-FA72-8D72-32887F0192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517A44-8B82-9690-393C-B925400B44B9}"/>
              </a:ext>
            </a:extLst>
          </p:cNvPr>
          <p:cNvSpPr>
            <a:spLocks noGrp="1"/>
          </p:cNvSpPr>
          <p:nvPr>
            <p:ph type="title"/>
          </p:nvPr>
        </p:nvSpPr>
        <p:spPr>
          <a:xfrm>
            <a:off x="434975" y="227014"/>
            <a:ext cx="11563350" cy="754061"/>
          </a:xfrm>
        </p:spPr>
        <p:txBody>
          <a:bodyPr/>
          <a:lstStyle/>
          <a:p>
            <a:r>
              <a:rPr lang="es-AR" dirty="0" err="1"/>
              <a:t>Frameworks</a:t>
            </a:r>
            <a:r>
              <a:rPr lang="es-AR" dirty="0"/>
              <a:t> de Pruebas Unitarias</a:t>
            </a:r>
            <a:endParaRPr lang="en-US" dirty="0">
              <a:solidFill>
                <a:srgbClr val="2C65E1"/>
              </a:solidFill>
            </a:endParaRPr>
          </a:p>
        </p:txBody>
      </p:sp>
      <p:sp>
        <p:nvSpPr>
          <p:cNvPr id="5" name="Text Placeholder 4">
            <a:extLst>
              <a:ext uri="{FF2B5EF4-FFF2-40B4-BE49-F238E27FC236}">
                <a16:creationId xmlns:a16="http://schemas.microsoft.com/office/drawing/2014/main" id="{62180F6B-20B3-8CC9-D5EF-3378D40C3B28}"/>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Un </a:t>
            </a:r>
            <a:r>
              <a:rPr lang="es-AR" sz="1800" dirty="0" err="1">
                <a:solidFill>
                  <a:schemeClr val="tx1">
                    <a:lumMod val="65000"/>
                    <a:lumOff val="35000"/>
                  </a:schemeClr>
                </a:solidFill>
              </a:rPr>
              <a:t>framework</a:t>
            </a:r>
            <a:r>
              <a:rPr lang="es-AR" sz="1800" dirty="0">
                <a:solidFill>
                  <a:schemeClr val="tx1">
                    <a:lumMod val="65000"/>
                    <a:lumOff val="35000"/>
                  </a:schemeClr>
                </a:solidFill>
              </a:rPr>
              <a:t> de pruebas unitarias es una herramienta diseñada para ayudar a los desarrolladores a crear, organizar y ejecutar pruebas sobre el código de manera estructurada.</a:t>
            </a:r>
          </a:p>
        </p:txBody>
      </p:sp>
      <p:sp>
        <p:nvSpPr>
          <p:cNvPr id="11" name="TextBox 11">
            <a:extLst>
              <a:ext uri="{FF2B5EF4-FFF2-40B4-BE49-F238E27FC236}">
                <a16:creationId xmlns:a16="http://schemas.microsoft.com/office/drawing/2014/main" id="{C01DC02A-FC4F-5379-6E98-50DD4E8B0259}"/>
              </a:ext>
            </a:extLst>
          </p:cNvPr>
          <p:cNvSpPr txBox="1"/>
          <p:nvPr/>
        </p:nvSpPr>
        <p:spPr>
          <a:xfrm>
            <a:off x="269174" y="1610278"/>
            <a:ext cx="11581931" cy="2234458"/>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s-AR" sz="1800" dirty="0"/>
              <a:t>Facilitan la </a:t>
            </a:r>
            <a:r>
              <a:rPr lang="es-AR" sz="1800" b="1" dirty="0"/>
              <a:t>automatización de las pruebas</a:t>
            </a:r>
            <a:r>
              <a:rPr lang="es-AR" sz="1800" dirty="0"/>
              <a:t>, la verificación de que el código se comporta según lo esperado y la detección de errores en fases tempranas del desarrollo.</a:t>
            </a:r>
          </a:p>
          <a:p>
            <a:pPr marL="342900" indent="-342900">
              <a:buFont typeface="Arial" panose="020B0604020202020204" pitchFamily="34" charset="0"/>
              <a:buChar char="•"/>
            </a:pPr>
            <a:r>
              <a:rPr lang="es-AR" sz="1800" dirty="0"/>
              <a:t>Estos </a:t>
            </a:r>
            <a:r>
              <a:rPr lang="es-AR" sz="1800" dirty="0" err="1"/>
              <a:t>frameworks</a:t>
            </a:r>
            <a:r>
              <a:rPr lang="es-AR" sz="1800" dirty="0"/>
              <a:t> suelen incluir funciones para definir pruebas, ejecutar múltiples escenarios, y generar informes sobre los resultados de las pruebas.</a:t>
            </a:r>
          </a:p>
          <a:p>
            <a:pPr marL="342900" indent="-342900">
              <a:buFont typeface="Arial" panose="020B0604020202020204" pitchFamily="34" charset="0"/>
              <a:buChar char="•"/>
            </a:pPr>
            <a:r>
              <a:rPr lang="es-AR" sz="1800" dirty="0"/>
              <a:t>Existen numerosos </a:t>
            </a:r>
            <a:r>
              <a:rPr lang="es-AR" sz="1800" dirty="0" err="1"/>
              <a:t>frameworks</a:t>
            </a:r>
            <a:r>
              <a:rPr lang="es-AR" sz="1800" dirty="0"/>
              <a:t> orientados a distintos lenguajes de programación. Algunos de los más comunes incluyen: </a:t>
            </a:r>
            <a:r>
              <a:rPr lang="es-AR" sz="1800" dirty="0" err="1"/>
              <a:t>JUnit</a:t>
            </a:r>
            <a:r>
              <a:rPr lang="es-AR" sz="1800" dirty="0"/>
              <a:t> (Java), </a:t>
            </a:r>
            <a:r>
              <a:rPr lang="es-AR" sz="1800" dirty="0" err="1"/>
              <a:t>NUnit</a:t>
            </a:r>
            <a:r>
              <a:rPr lang="es-AR" sz="1800" dirty="0"/>
              <a:t> (C# / .NET), Mocha (JavaScript / </a:t>
            </a:r>
            <a:r>
              <a:rPr lang="es-AR" sz="1800" dirty="0" err="1"/>
              <a:t>Node.js</a:t>
            </a:r>
            <a:r>
              <a:rPr lang="es-AR" sz="1800" dirty="0"/>
              <a:t>), </a:t>
            </a:r>
            <a:r>
              <a:rPr lang="es-AR" sz="1600" b="1" dirty="0"/>
              <a:t>Jasmine</a:t>
            </a:r>
            <a:r>
              <a:rPr lang="es-AR" sz="1600" dirty="0"/>
              <a:t> (JavaScript / Angular)</a:t>
            </a:r>
            <a:r>
              <a:rPr lang="es-AR" sz="1800" dirty="0"/>
              <a:t> </a:t>
            </a:r>
            <a:r>
              <a:rPr lang="es-AR" sz="1800" dirty="0" err="1"/>
              <a:t>PyTest</a:t>
            </a:r>
            <a:r>
              <a:rPr lang="es-AR" sz="1800" dirty="0"/>
              <a:t> (Python), </a:t>
            </a:r>
            <a:r>
              <a:rPr lang="es-AR" sz="1800" b="1" dirty="0" err="1"/>
              <a:t>xUnit</a:t>
            </a:r>
            <a:r>
              <a:rPr lang="es-AR" sz="1800" dirty="0"/>
              <a:t> (Varios lenguajes, incluyendo .NET)</a:t>
            </a:r>
          </a:p>
        </p:txBody>
      </p:sp>
      <p:sp>
        <p:nvSpPr>
          <p:cNvPr id="3" name="CuadroTexto 2">
            <a:extLst>
              <a:ext uri="{FF2B5EF4-FFF2-40B4-BE49-F238E27FC236}">
                <a16:creationId xmlns:a16="http://schemas.microsoft.com/office/drawing/2014/main" id="{7B3A3ABC-9234-A7B0-4567-B9BB681874D7}"/>
              </a:ext>
            </a:extLst>
          </p:cNvPr>
          <p:cNvSpPr txBox="1"/>
          <p:nvPr/>
        </p:nvSpPr>
        <p:spPr>
          <a:xfrm>
            <a:off x="445129" y="3844736"/>
            <a:ext cx="11553196" cy="2677656"/>
          </a:xfrm>
          <a:prstGeom prst="rect">
            <a:avLst/>
          </a:prstGeom>
          <a:noFill/>
        </p:spPr>
        <p:txBody>
          <a:bodyPr wrap="square">
            <a:spAutoFit/>
          </a:bodyPr>
          <a:lstStyle/>
          <a:p>
            <a:r>
              <a:rPr lang="es-AR" sz="1400" b="1" dirty="0" err="1"/>
              <a:t>Frameworks</a:t>
            </a:r>
            <a:r>
              <a:rPr lang="es-AR" sz="1400" b="1" dirty="0"/>
              <a:t> que utilizaremos en nuestro proyecto:</a:t>
            </a:r>
          </a:p>
          <a:p>
            <a:endParaRPr lang="es-AR" sz="1400" b="1" dirty="0"/>
          </a:p>
          <a:p>
            <a:pPr marL="342900" indent="-342900">
              <a:buFont typeface="Arial" panose="020B0604020202020204" pitchFamily="34" charset="0"/>
              <a:buChar char="•"/>
            </a:pPr>
            <a:r>
              <a:rPr lang="es-AR" sz="1400" b="1" dirty="0" err="1"/>
              <a:t>Backend</a:t>
            </a:r>
            <a:r>
              <a:rPr lang="es-AR" sz="1400" b="1" dirty="0"/>
              <a:t> (API) - </a:t>
            </a:r>
            <a:r>
              <a:rPr lang="es-AR" sz="1400" b="1" dirty="0" err="1"/>
              <a:t>xUnit</a:t>
            </a:r>
            <a:r>
              <a:rPr lang="es-AR" sz="1400" b="1" dirty="0"/>
              <a:t> con </a:t>
            </a:r>
            <a:r>
              <a:rPr lang="es-AR" sz="1400" b="1" dirty="0" err="1"/>
              <a:t>Moq</a:t>
            </a:r>
            <a:r>
              <a:rPr lang="es-AR" sz="1400" b="1" dirty="0"/>
              <a:t>: </a:t>
            </a:r>
          </a:p>
          <a:p>
            <a:pPr marL="809244" lvl="1" indent="-342900">
              <a:buFont typeface="Arial" panose="020B0604020202020204" pitchFamily="34" charset="0"/>
              <a:buChar char="•"/>
            </a:pPr>
            <a:r>
              <a:rPr lang="es-AR" sz="1400" dirty="0"/>
              <a:t>En el </a:t>
            </a:r>
            <a:r>
              <a:rPr lang="es-AR" sz="1400" dirty="0" err="1"/>
              <a:t>backend</a:t>
            </a:r>
            <a:r>
              <a:rPr lang="es-AR" sz="1400" dirty="0"/>
              <a:t> basado en </a:t>
            </a:r>
            <a:r>
              <a:rPr lang="es-AR" sz="1400" b="1" dirty="0"/>
              <a:t>.NET Core</a:t>
            </a:r>
            <a:r>
              <a:rPr lang="es-AR" sz="1400" dirty="0"/>
              <a:t>, utilizaremos </a:t>
            </a:r>
            <a:r>
              <a:rPr lang="es-AR" sz="1400" b="1" dirty="0" err="1"/>
              <a:t>xUnit</a:t>
            </a:r>
            <a:r>
              <a:rPr lang="es-AR" sz="1400" dirty="0"/>
              <a:t> para escribir pruebas unitarias. </a:t>
            </a:r>
          </a:p>
          <a:p>
            <a:pPr marL="809244" lvl="1" indent="-342900">
              <a:buFont typeface="Arial" panose="020B0604020202020204" pitchFamily="34" charset="0"/>
              <a:buChar char="•"/>
            </a:pPr>
            <a:r>
              <a:rPr lang="es-AR" sz="1400" b="1" dirty="0" err="1"/>
              <a:t>Moq</a:t>
            </a:r>
            <a:r>
              <a:rPr lang="es-AR" sz="1400" dirty="0"/>
              <a:t> será usado para simular dependencias externas, como bases de datos, con el fin de probar el código en aislamiento.</a:t>
            </a:r>
          </a:p>
          <a:p>
            <a:pPr lvl="1"/>
            <a:endParaRPr lang="es-AR" sz="1400" dirty="0"/>
          </a:p>
          <a:p>
            <a:pPr marL="342900" indent="-342900">
              <a:buFont typeface="Arial" panose="020B0604020202020204" pitchFamily="34" charset="0"/>
              <a:buChar char="•"/>
            </a:pPr>
            <a:r>
              <a:rPr lang="es-AR" sz="1400" b="1" dirty="0" err="1"/>
              <a:t>Frontend</a:t>
            </a:r>
            <a:r>
              <a:rPr lang="es-AR" sz="1400" b="1" dirty="0"/>
              <a:t> (Angular) - Jasmine y Karma: </a:t>
            </a:r>
          </a:p>
          <a:p>
            <a:pPr marL="809244" lvl="1" indent="-342900">
              <a:buFont typeface="Arial" panose="020B0604020202020204" pitchFamily="34" charset="0"/>
              <a:buChar char="•"/>
            </a:pPr>
            <a:r>
              <a:rPr lang="es-AR" sz="1400" dirty="0"/>
              <a:t>En el </a:t>
            </a:r>
            <a:r>
              <a:rPr lang="es-AR" sz="1400" dirty="0" err="1"/>
              <a:t>frontend</a:t>
            </a:r>
            <a:r>
              <a:rPr lang="es-AR" sz="1400" dirty="0"/>
              <a:t> basado en </a:t>
            </a:r>
            <a:r>
              <a:rPr lang="es-AR" sz="1400" b="1" dirty="0"/>
              <a:t>Angular</a:t>
            </a:r>
            <a:r>
              <a:rPr lang="es-AR" sz="1400" dirty="0"/>
              <a:t>, emplearemos </a:t>
            </a:r>
            <a:r>
              <a:rPr lang="es-AR" sz="1400" b="1" dirty="0"/>
              <a:t>Jasmine</a:t>
            </a:r>
            <a:r>
              <a:rPr lang="es-AR" sz="1400" dirty="0"/>
              <a:t> para escribir las pruebas unitarias, y </a:t>
            </a:r>
            <a:r>
              <a:rPr lang="es-AR" sz="1400" b="1" dirty="0"/>
              <a:t>Karma</a:t>
            </a:r>
            <a:r>
              <a:rPr lang="es-AR" sz="1400" dirty="0"/>
              <a:t> para ejecutarlas en diferentes navegadores. </a:t>
            </a:r>
          </a:p>
          <a:p>
            <a:pPr marL="809244" lvl="1" indent="-342900">
              <a:buFont typeface="Arial" panose="020B0604020202020204" pitchFamily="34" charset="0"/>
              <a:buChar char="•"/>
            </a:pPr>
            <a:r>
              <a:rPr lang="es-AR" sz="1400" b="1" dirty="0"/>
              <a:t>Jasmine</a:t>
            </a:r>
            <a:r>
              <a:rPr lang="es-AR" sz="1400" dirty="0"/>
              <a:t> ofrece su propio mecanismo de simulación llamado </a:t>
            </a:r>
            <a:r>
              <a:rPr lang="es-AR" sz="1400" b="1" dirty="0" err="1"/>
              <a:t>spies</a:t>
            </a:r>
            <a:r>
              <a:rPr lang="es-AR" sz="1400" dirty="0"/>
              <a:t> para crear </a:t>
            </a:r>
            <a:r>
              <a:rPr lang="es-AR" sz="1400" dirty="0" err="1"/>
              <a:t>mocks</a:t>
            </a:r>
            <a:r>
              <a:rPr lang="es-AR" sz="1400" dirty="0"/>
              <a:t>, que permiten verificar las interacciones y el comportamiento de las dependencias de los componentes de Angular.</a:t>
            </a:r>
          </a:p>
          <a:p>
            <a:pPr marL="809244" lvl="1" indent="-342900">
              <a:buFont typeface="Arial" panose="020B0604020202020204" pitchFamily="34" charset="0"/>
              <a:buChar char="•"/>
            </a:pPr>
            <a:r>
              <a:rPr lang="es-AR" sz="1400" dirty="0"/>
              <a:t>Este conjunto nos permitirá validar el comportamiento de los componentes de Angular en distintos entornos de manera eficiente.</a:t>
            </a:r>
          </a:p>
        </p:txBody>
      </p:sp>
    </p:spTree>
    <p:extLst>
      <p:ext uri="{BB962C8B-B14F-4D97-AF65-F5344CB8AC3E}">
        <p14:creationId xmlns:p14="http://schemas.microsoft.com/office/powerpoint/2010/main" val="40274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00BA301-D4DB-6656-AC0F-803F34E3AD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A1A7E6-03B3-FD5E-901B-3F059C098F8D}"/>
              </a:ext>
            </a:extLst>
          </p:cNvPr>
          <p:cNvSpPr>
            <a:spLocks noGrp="1"/>
          </p:cNvSpPr>
          <p:nvPr>
            <p:ph type="title"/>
          </p:nvPr>
        </p:nvSpPr>
        <p:spPr>
          <a:xfrm>
            <a:off x="434975" y="227014"/>
            <a:ext cx="11563350" cy="754061"/>
          </a:xfrm>
        </p:spPr>
        <p:txBody>
          <a:bodyPr/>
          <a:lstStyle/>
          <a:p>
            <a:r>
              <a:rPr lang="es-AR" dirty="0"/>
              <a:t>Convenciones de nombre y patrón AAA</a:t>
            </a:r>
            <a:endParaRPr lang="en-US" dirty="0">
              <a:solidFill>
                <a:srgbClr val="2C65E1"/>
              </a:solidFill>
            </a:endParaRPr>
          </a:p>
        </p:txBody>
      </p:sp>
      <p:sp>
        <p:nvSpPr>
          <p:cNvPr id="5" name="Text Placeholder 4">
            <a:extLst>
              <a:ext uri="{FF2B5EF4-FFF2-40B4-BE49-F238E27FC236}">
                <a16:creationId xmlns:a16="http://schemas.microsoft.com/office/drawing/2014/main" id="{0692F815-20B9-AB2C-B44D-E64A6C1184D7}"/>
              </a:ext>
            </a:extLst>
          </p:cNvPr>
          <p:cNvSpPr>
            <a:spLocks noGrp="1"/>
          </p:cNvSpPr>
          <p:nvPr>
            <p:ph type="body" sz="quarter" idx="10"/>
          </p:nvPr>
        </p:nvSpPr>
        <p:spPr>
          <a:xfrm>
            <a:off x="445129" y="972295"/>
            <a:ext cx="11405976" cy="544162"/>
          </a:xfrm>
        </p:spPr>
        <p:txBody>
          <a:bodyPr/>
          <a:lstStyle/>
          <a:p>
            <a:pPr>
              <a:lnSpc>
                <a:spcPct val="100000"/>
              </a:lnSpc>
              <a:spcAft>
                <a:spcPts val="800"/>
              </a:spcAft>
            </a:pPr>
            <a:r>
              <a:rPr lang="es-AR" sz="1800" dirty="0">
                <a:solidFill>
                  <a:schemeClr val="tx1">
                    <a:lumMod val="65000"/>
                    <a:lumOff val="35000"/>
                  </a:schemeClr>
                </a:solidFill>
              </a:rPr>
              <a:t>Las pruebas unitarias no solo deben asegurar que el código funcione correctamente, sino que también deben ser claras y fáciles de entender.</a:t>
            </a:r>
          </a:p>
        </p:txBody>
      </p:sp>
      <p:sp>
        <p:nvSpPr>
          <p:cNvPr id="11" name="TextBox 11">
            <a:extLst>
              <a:ext uri="{FF2B5EF4-FFF2-40B4-BE49-F238E27FC236}">
                <a16:creationId xmlns:a16="http://schemas.microsoft.com/office/drawing/2014/main" id="{B619D5AD-10D1-8D5C-B21D-E22A7589C39F}"/>
              </a:ext>
            </a:extLst>
          </p:cNvPr>
          <p:cNvSpPr txBox="1"/>
          <p:nvPr/>
        </p:nvSpPr>
        <p:spPr>
          <a:xfrm>
            <a:off x="269174" y="1610278"/>
            <a:ext cx="11581931" cy="1280351"/>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s-AR" sz="1600" dirty="0"/>
              <a:t>Para lograr esto, se utilizan </a:t>
            </a:r>
            <a:r>
              <a:rPr lang="es-AR" sz="1600" b="1" dirty="0"/>
              <a:t>convenciones de nomenclatura</a:t>
            </a:r>
            <a:r>
              <a:rPr lang="es-AR" sz="1600" dirty="0"/>
              <a:t> que describen claramente lo que se está probando y lo que se espera como resultado. </a:t>
            </a:r>
          </a:p>
          <a:p>
            <a:pPr marL="342900" indent="-342900">
              <a:buFont typeface="Arial" panose="020B0604020202020204" pitchFamily="34" charset="0"/>
              <a:buChar char="•"/>
            </a:pPr>
            <a:r>
              <a:rPr lang="es-AR" sz="1600" dirty="0"/>
              <a:t>Además, las pruebas unitarias siguen el </a:t>
            </a:r>
            <a:r>
              <a:rPr lang="es-AR" sz="1600" b="1" dirty="0"/>
              <a:t>patrón AAA</a:t>
            </a:r>
            <a:r>
              <a:rPr lang="es-AR" sz="1600" dirty="0"/>
              <a:t> (</a:t>
            </a:r>
            <a:r>
              <a:rPr lang="es-AR" sz="1600" dirty="0" err="1"/>
              <a:t>Arrange</a:t>
            </a:r>
            <a:r>
              <a:rPr lang="es-AR" sz="1600" dirty="0"/>
              <a:t>, </a:t>
            </a:r>
            <a:r>
              <a:rPr lang="es-AR" sz="1600" dirty="0" err="1"/>
              <a:t>Act</a:t>
            </a:r>
            <a:r>
              <a:rPr lang="es-AR" sz="1600" dirty="0"/>
              <a:t>, </a:t>
            </a:r>
            <a:r>
              <a:rPr lang="es-AR" sz="1600" dirty="0" err="1"/>
              <a:t>Assert</a:t>
            </a:r>
            <a:r>
              <a:rPr lang="es-AR" sz="1600" dirty="0"/>
              <a:t>), una estructura simple pero efectiva para organizar y ejecutar las pruebas de manera coherente y predecible.</a:t>
            </a:r>
            <a:endParaRPr lang="es-AR" sz="1800" dirty="0"/>
          </a:p>
        </p:txBody>
      </p:sp>
      <p:sp>
        <p:nvSpPr>
          <p:cNvPr id="3" name="CuadroTexto 2">
            <a:extLst>
              <a:ext uri="{FF2B5EF4-FFF2-40B4-BE49-F238E27FC236}">
                <a16:creationId xmlns:a16="http://schemas.microsoft.com/office/drawing/2014/main" id="{8B79BE15-BB82-ABFC-04F5-D78FAA1B2366}"/>
              </a:ext>
            </a:extLst>
          </p:cNvPr>
          <p:cNvSpPr txBox="1"/>
          <p:nvPr/>
        </p:nvSpPr>
        <p:spPr>
          <a:xfrm>
            <a:off x="455283" y="2984450"/>
            <a:ext cx="11553196" cy="3539430"/>
          </a:xfrm>
          <a:prstGeom prst="rect">
            <a:avLst/>
          </a:prstGeom>
          <a:noFill/>
        </p:spPr>
        <p:txBody>
          <a:bodyPr wrap="square">
            <a:spAutoFit/>
          </a:bodyPr>
          <a:lstStyle/>
          <a:p>
            <a:r>
              <a:rPr lang="es-AR" sz="1600" b="1" dirty="0"/>
              <a:t>Convención de nombre en pruebas:</a:t>
            </a:r>
          </a:p>
          <a:p>
            <a:endParaRPr lang="es-AR" sz="1600" dirty="0"/>
          </a:p>
          <a:p>
            <a:r>
              <a:rPr lang="es-AR" sz="1600" dirty="0"/>
              <a:t>El nombre de las pruebas unitarias sigue una convención clara para describir qué se está probando y qué se espera.</a:t>
            </a:r>
          </a:p>
          <a:p>
            <a:pPr marL="742950" lvl="1" indent="-285750">
              <a:buFont typeface="Arial" panose="020B0604020202020204" pitchFamily="34" charset="0"/>
              <a:buChar char="•"/>
            </a:pPr>
            <a:r>
              <a:rPr lang="es-AR" sz="1600" b="1" dirty="0"/>
              <a:t>Formato:</a:t>
            </a:r>
            <a:r>
              <a:rPr lang="es-AR" sz="1600" dirty="0"/>
              <a:t> </a:t>
            </a:r>
            <a:r>
              <a:rPr lang="es-AR" sz="1600" dirty="0" err="1"/>
              <a:t>Metodo_Escenario_ResultadoEsperado</a:t>
            </a:r>
            <a:endParaRPr lang="es-AR" sz="1600" dirty="0"/>
          </a:p>
          <a:p>
            <a:pPr marL="742950" lvl="1" indent="-285750">
              <a:buFont typeface="Arial" panose="020B0604020202020204" pitchFamily="34" charset="0"/>
              <a:buChar char="•"/>
            </a:pPr>
            <a:r>
              <a:rPr lang="es-AR" sz="1600" b="1" dirty="0"/>
              <a:t>Ejemplo:</a:t>
            </a:r>
            <a:r>
              <a:rPr lang="es-AR" sz="1600" dirty="0"/>
              <a:t> </a:t>
            </a:r>
            <a:r>
              <a:rPr lang="es-AR" sz="1600" dirty="0" err="1"/>
              <a:t>CanBeCancelledBy_UserIsAdmin_ReturnsTrue</a:t>
            </a:r>
            <a:endParaRPr lang="es-AR" sz="1600" dirty="0"/>
          </a:p>
          <a:p>
            <a:pPr marL="742950" lvl="1" indent="-285750">
              <a:buFont typeface="Arial" panose="020B0604020202020204" pitchFamily="34" charset="0"/>
              <a:buChar char="•"/>
            </a:pPr>
            <a:r>
              <a:rPr lang="es-AR" sz="1600" dirty="0"/>
              <a:t>Esto mejora la legibilidad y facilita entender rápidamente qué escenario está cubriendo la prueba.</a:t>
            </a:r>
          </a:p>
          <a:p>
            <a:pPr marL="457200" lvl="1"/>
            <a:endParaRPr lang="es-AR" sz="1600" dirty="0"/>
          </a:p>
          <a:p>
            <a:r>
              <a:rPr lang="es-AR" sz="1600" b="1" dirty="0"/>
              <a:t>Patrón AAA (</a:t>
            </a:r>
            <a:r>
              <a:rPr lang="es-AR" sz="1600" b="1" dirty="0" err="1"/>
              <a:t>Arrange</a:t>
            </a:r>
            <a:r>
              <a:rPr lang="es-AR" sz="1600" b="1" dirty="0"/>
              <a:t>, </a:t>
            </a:r>
            <a:r>
              <a:rPr lang="es-AR" sz="1600" b="1" dirty="0" err="1"/>
              <a:t>Act</a:t>
            </a:r>
            <a:r>
              <a:rPr lang="es-AR" sz="1600" b="1" dirty="0"/>
              <a:t>, </a:t>
            </a:r>
            <a:r>
              <a:rPr lang="es-AR" sz="1600" b="1" dirty="0" err="1"/>
              <a:t>Assert</a:t>
            </a:r>
            <a:r>
              <a:rPr lang="es-AR" sz="1600" b="1" dirty="0"/>
              <a:t>):</a:t>
            </a:r>
          </a:p>
          <a:p>
            <a:endParaRPr lang="es-AR" sz="1600" b="1" dirty="0"/>
          </a:p>
          <a:p>
            <a:pPr marL="809244" lvl="1" indent="-342900">
              <a:buFont typeface="Arial" panose="020B0604020202020204" pitchFamily="34" charset="0"/>
              <a:buChar char="•"/>
            </a:pPr>
            <a:r>
              <a:rPr lang="es-AR" sz="1600" b="1" dirty="0" err="1"/>
              <a:t>Arrange</a:t>
            </a:r>
            <a:r>
              <a:rPr lang="es-AR" sz="1600" b="1" dirty="0"/>
              <a:t>:</a:t>
            </a:r>
            <a:r>
              <a:rPr lang="es-AR" sz="1600" dirty="0"/>
              <a:t> Configuración inicial de la prueba, donde se preparan las dependencias, se crea el entorno necesario y se configuran los </a:t>
            </a:r>
            <a:r>
              <a:rPr lang="es-AR" sz="1600" dirty="0" err="1"/>
              <a:t>mocks</a:t>
            </a:r>
            <a:r>
              <a:rPr lang="es-AR" sz="1600" dirty="0"/>
              <a:t>.</a:t>
            </a:r>
          </a:p>
          <a:p>
            <a:pPr marL="809244" lvl="1" indent="-342900">
              <a:buFont typeface="Arial" panose="020B0604020202020204" pitchFamily="34" charset="0"/>
              <a:buChar char="•"/>
            </a:pPr>
            <a:r>
              <a:rPr lang="es-AR" sz="1600" b="1" dirty="0" err="1"/>
              <a:t>Act</a:t>
            </a:r>
            <a:r>
              <a:rPr lang="es-AR" sz="1600" b="1" dirty="0"/>
              <a:t>:</a:t>
            </a:r>
            <a:r>
              <a:rPr lang="es-AR" sz="1600" dirty="0"/>
              <a:t> Ejecución de la acción o funcionalidad que se va a probar.</a:t>
            </a:r>
          </a:p>
          <a:p>
            <a:pPr marL="809244" lvl="1" indent="-342900">
              <a:buFont typeface="Arial" panose="020B0604020202020204" pitchFamily="34" charset="0"/>
              <a:buChar char="•"/>
            </a:pPr>
            <a:r>
              <a:rPr lang="es-AR" sz="1600" b="1" dirty="0" err="1"/>
              <a:t>Assert</a:t>
            </a:r>
            <a:r>
              <a:rPr lang="es-AR" sz="1600" b="1" dirty="0"/>
              <a:t>:</a:t>
            </a:r>
            <a:r>
              <a:rPr lang="es-AR" sz="1600" dirty="0"/>
              <a:t> Verificación del resultado esperado. Se comparan los resultados obtenidos con los esperados, para confirmar que el código funciona correctamente.</a:t>
            </a:r>
          </a:p>
        </p:txBody>
      </p:sp>
    </p:spTree>
    <p:extLst>
      <p:ext uri="{BB962C8B-B14F-4D97-AF65-F5344CB8AC3E}">
        <p14:creationId xmlns:p14="http://schemas.microsoft.com/office/powerpoint/2010/main" val="266445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1.5.0.0"/>
  <p:tag name="SLIDO_PRESENTATION_ID" val="00000000-0000-0000-0000-000000000000"/>
  <p:tag name="SLIDO_EVENT_UUID" val="5f6d6d45-4bf5-4eae-8345-5fa21a8e678c"/>
  <p:tag name="SLIDO_EVENT_SECTION_UUID" val="979c7235-691c-4a0f-bf51-92143b37b14e"/>
</p:tagLst>
</file>

<file path=ppt/tags/tag10.xml><?xml version="1.0" encoding="utf-8"?>
<p:tagLst xmlns:a="http://schemas.openxmlformats.org/drawingml/2006/main" xmlns:r="http://schemas.openxmlformats.org/officeDocument/2006/relationships" xmlns:p="http://schemas.openxmlformats.org/presentationml/2006/main">
  <p:tag name="SLIDO_ELEMENT" val="logo"/>
</p:tagLst>
</file>

<file path=ppt/tags/tag11.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12.xml><?xml version="1.0" encoding="utf-8"?>
<p:tagLst xmlns:a="http://schemas.openxmlformats.org/drawingml/2006/main" xmlns:r="http://schemas.openxmlformats.org/officeDocument/2006/relationships" xmlns:p="http://schemas.openxmlformats.org/presentationml/2006/main">
  <p:tag name="SLIDO_ELEMENT" val="title"/>
</p:tagLst>
</file>

<file path=ppt/tags/tag13.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14.xml><?xml version="1.0" encoding="utf-8"?>
<p:tagLst xmlns:a="http://schemas.openxmlformats.org/drawingml/2006/main" xmlns:r="http://schemas.openxmlformats.org/officeDocument/2006/relationships" xmlns:p="http://schemas.openxmlformats.org/presentationml/2006/main">
  <p:tag name="SLIDO_ELEMENT" val="dotty"/>
</p:tagLst>
</file>

<file path=ppt/tags/tag15.xml><?xml version="1.0" encoding="utf-8"?>
<p:tagLst xmlns:a="http://schemas.openxmlformats.org/drawingml/2006/main" xmlns:r="http://schemas.openxmlformats.org/officeDocument/2006/relationships" xmlns:p="http://schemas.openxmlformats.org/presentationml/2006/main">
  <p:tag name="SLIDO_ELEMENT" val="footer"/>
</p:tagLst>
</file>

<file path=ppt/tags/tag16.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ebcfc8ef-6a4a-43c0-83b2-df223f8d326b"/>
  <p:tag name="SLIDO_TIMELINE" val="W3sic2hvd0NvcnJlY3RBbnN3ZXJzIjpmYWxzZSwicG9sbFF1ZXN0aW9uVXVpZCI6ImViY2ZjOGVmLTZhNGEtNDNjMC04M2IyLWRmMjIzZjhkMzI2YiIsInNob3dSZXN1bHRzIjpmYWxzZSwidm90aW5nTG9ja2VkIjpmYWxzZX0seyJzaG93Q29ycmVjdEFuc3dlcnMiOmZhbHNlLCJzaG93UmVzdWx0cyI6dHJ1ZSwidm90aW5nTG9ja2VkIjp0cnVlLCJwb2xsUXVlc3Rpb25VdWlkIjoiZWJjZmM4ZWYtNmE0YS00M2MwLTgzYjItZGYyMjNmOGQzMjZiIn0seyJzaG93UmVzdWx0cyI6dHJ1ZSwicG9sbFF1ZXN0aW9uVXVpZCI6ImViY2ZjOGVmLTZhNGEtNDNjMC04M2IyLWRmMjIzZjhkMzI2YiIsInZvdGluZ0xvY2tlZCI6dHJ1ZSwic2hvd0NvcnJlY3RBbnN3ZXJzIjp0cnVlfSx7InNjcmVlbiI6IlF1aXpJbnRlcmltTGVhZGVyYm9hcmQiLCJwb2xsUXVlc3Rpb25VdWlkIjoiZWJjZmM4ZWYtNmE0YS00M2MwLTgzYjItZGYyMjNmOGQzMjZiIn1d"/>
</p:tagLst>
</file>

<file path=ppt/tags/tag17.xml><?xml version="1.0" encoding="utf-8"?>
<p:tagLst xmlns:a="http://schemas.openxmlformats.org/drawingml/2006/main" xmlns:r="http://schemas.openxmlformats.org/officeDocument/2006/relationships" xmlns:p="http://schemas.openxmlformats.org/presentationml/2006/main">
  <p:tag name="SLIDO_ELEMENT" val="logo"/>
</p:tagLst>
</file>

<file path=ppt/tags/tag18.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19.xml><?xml version="1.0" encoding="utf-8"?>
<p:tagLst xmlns:a="http://schemas.openxmlformats.org/drawingml/2006/main" xmlns:r="http://schemas.openxmlformats.org/officeDocument/2006/relationships" xmlns:p="http://schemas.openxmlformats.org/presentationml/2006/main">
  <p:tag name="SLIDO_ELEMENT" val="title"/>
</p:tagLst>
</file>

<file path=ppt/tags/tag2.xml><?xml version="1.0" encoding="utf-8"?>
<p:tagLst xmlns:a="http://schemas.openxmlformats.org/drawingml/2006/main" xmlns:r="http://schemas.openxmlformats.org/officeDocument/2006/relationships" xmlns:p="http://schemas.openxmlformats.org/presentationml/2006/main">
  <p:tag name="SLIDO_TYPE" val="SlidoJoining"/>
</p:tagLst>
</file>

<file path=ppt/tags/tag20.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21.xml><?xml version="1.0" encoding="utf-8"?>
<p:tagLst xmlns:a="http://schemas.openxmlformats.org/drawingml/2006/main" xmlns:r="http://schemas.openxmlformats.org/officeDocument/2006/relationships" xmlns:p="http://schemas.openxmlformats.org/presentationml/2006/main">
  <p:tag name="SLIDO_ELEMENT" val="dotty"/>
</p:tagLst>
</file>

<file path=ppt/tags/tag22.xml><?xml version="1.0" encoding="utf-8"?>
<p:tagLst xmlns:a="http://schemas.openxmlformats.org/drawingml/2006/main" xmlns:r="http://schemas.openxmlformats.org/officeDocument/2006/relationships" xmlns:p="http://schemas.openxmlformats.org/presentationml/2006/main">
  <p:tag name="SLIDO_ELEMENT" val="footer"/>
</p:tagLst>
</file>

<file path=ppt/tags/tag23.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ddfb7117-d856-45c8-96b7-ec2057be6269"/>
  <p:tag name="SLIDO_TIMELINE" val="W3sic2hvd0NvcnJlY3RBbnN3ZXJzIjpmYWxzZSwic2hvd1Jlc3VsdHMiOmZhbHNlLCJ2b3RpbmdMb2NrZWQiOmZhbHNlLCJwb2xsUXVlc3Rpb25VdWlkIjoiZGRmYjcxMTctZDg1Ni00NWM4LTk2YjctZWMyMDU3YmU2MjY5In0seyJzaG93Q29ycmVjdEFuc3dlcnMiOmZhbHNlLCJwb2xsUXVlc3Rpb25VdWlkIjoiZGRmYjcxMTctZDg1Ni00NWM4LTk2YjctZWMyMDU3YmU2MjY5Iiwic2hvd1Jlc3VsdHMiOnRydWUsInZvdGluZ0xvY2tlZCI6dHJ1ZX0seyJzaG93UmVzdWx0cyI6dHJ1ZSwicG9sbFF1ZXN0aW9uVXVpZCI6ImRkZmI3MTE3LWQ4NTYtNDVjOC05NmI3LWVjMjA1N2JlNjI2OSIsInZvdGluZ0xvY2tlZCI6dHJ1ZSwic2hvd0NvcnJlY3RBbnN3ZXJzIjp0cnVlfSx7InNjcmVlbiI6IlF1aXpJbnRlcmltTGVhZGVyYm9hcmQiLCJwb2xsUXVlc3Rpb25VdWlkIjoiZGRmYjcxMTctZDg1Ni00NWM4LTk2YjctZWMyMDU3YmU2MjY5In1d"/>
</p:tagLst>
</file>

<file path=ppt/tags/tag24.xml><?xml version="1.0" encoding="utf-8"?>
<p:tagLst xmlns:a="http://schemas.openxmlformats.org/drawingml/2006/main" xmlns:r="http://schemas.openxmlformats.org/officeDocument/2006/relationships" xmlns:p="http://schemas.openxmlformats.org/presentationml/2006/main">
  <p:tag name="SLIDO_ELEMENT" val="logo"/>
</p:tagLst>
</file>

<file path=ppt/tags/tag2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26.xml><?xml version="1.0" encoding="utf-8"?>
<p:tagLst xmlns:a="http://schemas.openxmlformats.org/drawingml/2006/main" xmlns:r="http://schemas.openxmlformats.org/officeDocument/2006/relationships" xmlns:p="http://schemas.openxmlformats.org/presentationml/2006/main">
  <p:tag name="SLIDO_ELEMENT" val="title"/>
</p:tagLst>
</file>

<file path=ppt/tags/tag27.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28.xml><?xml version="1.0" encoding="utf-8"?>
<p:tagLst xmlns:a="http://schemas.openxmlformats.org/drawingml/2006/main" xmlns:r="http://schemas.openxmlformats.org/officeDocument/2006/relationships" xmlns:p="http://schemas.openxmlformats.org/presentationml/2006/main">
  <p:tag name="SLIDO_ELEMENT" val="dotty"/>
</p:tagLst>
</file>

<file path=ppt/tags/tag29.xml><?xml version="1.0" encoding="utf-8"?>
<p:tagLst xmlns:a="http://schemas.openxmlformats.org/drawingml/2006/main" xmlns:r="http://schemas.openxmlformats.org/officeDocument/2006/relationships" xmlns:p="http://schemas.openxmlformats.org/presentationml/2006/main">
  <p:tag name="SLIDO_ELEMENT" val="footer"/>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30.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a8c84cc7-2b50-49d1-9978-7142ec4ef815"/>
  <p:tag name="SLIDO_TIMELINE" val="W3sicG9sbFF1ZXN0aW9uVXVpZCI6ImE4Yzg0Y2M3LTJiNTAtNDlkMS05OTc4LTcxNDJlYzRlZjgxNSIsInNob3dSZXN1bHRzIjpmYWxzZSwic2hvd0NvcnJlY3RBbnN3ZXJzIjpmYWxzZSwidm90aW5nTG9ja2VkIjpmYWxzZX0seyJzaG93UmVzdWx0cyI6dHJ1ZSwic2hvd0NvcnJlY3RBbnN3ZXJzIjpmYWxzZSwicG9sbFF1ZXN0aW9uVXVpZCI6ImE4Yzg0Y2M3LTJiNTAtNDlkMS05OTc4LTcxNDJlYzRlZjgxNSIsInZvdGluZ0xvY2tlZCI6dHJ1ZX0seyJzaG93UmVzdWx0cyI6dHJ1ZSwicG9sbFF1ZXN0aW9uVXVpZCI6ImE4Yzg0Y2M3LTJiNTAtNDlkMS05OTc4LTcxNDJlYzRlZjgxNSIsInZvdGluZ0xvY2tlZCI6dHJ1ZSwic2hvd0NvcnJlY3RBbnN3ZXJzIjp0cnVlfSx7InBvbGxRdWVzdGlvblV1aWQiOiJhOGM4NGNjNy0yYjUwLTQ5ZDEtOTk3OC03MTQyZWM0ZWY4MTUiLCJzY3JlZW4iOiJRdWl6SW50ZXJpbUxlYWRlcmJvYXJkIn1d"/>
</p:tagLst>
</file>

<file path=ppt/tags/tag31.xml><?xml version="1.0" encoding="utf-8"?>
<p:tagLst xmlns:a="http://schemas.openxmlformats.org/drawingml/2006/main" xmlns:r="http://schemas.openxmlformats.org/officeDocument/2006/relationships" xmlns:p="http://schemas.openxmlformats.org/presentationml/2006/main">
  <p:tag name="SLIDO_ELEMENT" val="logo"/>
</p:tagLst>
</file>

<file path=ppt/tags/tag32.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33.xml><?xml version="1.0" encoding="utf-8"?>
<p:tagLst xmlns:a="http://schemas.openxmlformats.org/drawingml/2006/main" xmlns:r="http://schemas.openxmlformats.org/officeDocument/2006/relationships" xmlns:p="http://schemas.openxmlformats.org/presentationml/2006/main">
  <p:tag name="SLIDO_ELEMENT" val="title"/>
</p:tagLst>
</file>

<file path=ppt/tags/tag34.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35.xml><?xml version="1.0" encoding="utf-8"?>
<p:tagLst xmlns:a="http://schemas.openxmlformats.org/drawingml/2006/main" xmlns:r="http://schemas.openxmlformats.org/officeDocument/2006/relationships" xmlns:p="http://schemas.openxmlformats.org/presentationml/2006/main">
  <p:tag name="SLIDO_ELEMENT" val="dotty"/>
</p:tagLst>
</file>

<file path=ppt/tags/tag36.xml><?xml version="1.0" encoding="utf-8"?>
<p:tagLst xmlns:a="http://schemas.openxmlformats.org/drawingml/2006/main" xmlns:r="http://schemas.openxmlformats.org/officeDocument/2006/relationships" xmlns:p="http://schemas.openxmlformats.org/presentationml/2006/main">
  <p:tag name="SLIDO_ELEMENT" val="footer"/>
</p:tagLst>
</file>

<file path=ppt/tags/tag37.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e0373d76-3b99-4c03-98a5-708de7f2f350"/>
  <p:tag name="SLIDO_TIMELINE" val="W3sic2hvd0NvcnJlY3RBbnN3ZXJzIjpmYWxzZSwic2hvd1Jlc3VsdHMiOmZhbHNlLCJ2b3RpbmdMb2NrZWQiOmZhbHNlLCJwb2xsUXVlc3Rpb25VdWlkIjoiZTAzNzNkNzYtM2I5OS00YzAzLTk4YTUtNzA4ZGU3ZjJmMzUwIn0seyJzaG93Q29ycmVjdEFuc3dlcnMiOmZhbHNlLCJwb2xsUXVlc3Rpb25VdWlkIjoiZTAzNzNkNzYtM2I5OS00YzAzLTk4YTUtNzA4ZGU3ZjJmMzUwIiwidm90aW5nTG9ja2VkIjp0cnVlLCJzaG93UmVzdWx0cyI6dHJ1ZX0seyJzaG93Q29ycmVjdEFuc3dlcnMiOnRydWUsInZvdGluZ0xvY2tlZCI6dHJ1ZSwicG9sbFF1ZXN0aW9uVXVpZCI6ImUwMzczZDc2LTNiOTktNGMwMy05OGE1LTcwOGRlN2YyZjM1MCIsInNob3dSZXN1bHRzIjp0cnVlfSx7InNjcmVlbiI6IlF1aXpJbnRlcmltTGVhZGVyYm9hcmQiLCJwb2xsUXVlc3Rpb25VdWlkIjoiZTAzNzNkNzYtM2I5OS00YzAzLTk4YTUtNzA4ZGU3ZjJmMzUwIn1d"/>
</p:tagLst>
</file>

<file path=ppt/tags/tag38.xml><?xml version="1.0" encoding="utf-8"?>
<p:tagLst xmlns:a="http://schemas.openxmlformats.org/drawingml/2006/main" xmlns:r="http://schemas.openxmlformats.org/officeDocument/2006/relationships" xmlns:p="http://schemas.openxmlformats.org/presentationml/2006/main">
  <p:tag name="SLIDO_ELEMENT" val="logo"/>
</p:tagLst>
</file>

<file path=ppt/tags/tag39.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join"/>
</p:tagLst>
</file>

<file path=ppt/tags/tag40.xml><?xml version="1.0" encoding="utf-8"?>
<p:tagLst xmlns:a="http://schemas.openxmlformats.org/drawingml/2006/main" xmlns:r="http://schemas.openxmlformats.org/officeDocument/2006/relationships" xmlns:p="http://schemas.openxmlformats.org/presentationml/2006/main">
  <p:tag name="SLIDO_ELEMENT" val="title"/>
</p:tagLst>
</file>

<file path=ppt/tags/tag41.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42.xml><?xml version="1.0" encoding="utf-8"?>
<p:tagLst xmlns:a="http://schemas.openxmlformats.org/drawingml/2006/main" xmlns:r="http://schemas.openxmlformats.org/officeDocument/2006/relationships" xmlns:p="http://schemas.openxmlformats.org/presentationml/2006/main">
  <p:tag name="SLIDO_ELEMENT" val="dotty"/>
</p:tagLst>
</file>

<file path=ppt/tags/tag43.xml><?xml version="1.0" encoding="utf-8"?>
<p:tagLst xmlns:a="http://schemas.openxmlformats.org/drawingml/2006/main" xmlns:r="http://schemas.openxmlformats.org/officeDocument/2006/relationships" xmlns:p="http://schemas.openxmlformats.org/presentationml/2006/main">
  <p:tag name="SLIDO_ELEMENT" val="footer"/>
</p:tagLst>
</file>

<file path=ppt/tags/tag44.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9e77aec2-cd99-4c90-93f1-cb29a018d485"/>
  <p:tag name="SLIDO_TIMELINE" val="W3sidm90aW5nTG9ja2VkIjpmYWxzZSwicG9sbFF1ZXN0aW9uVXVpZCI6IjllNzdhZWMyLWNkOTktNGM5MC05M2YxLWNiMjlhMDE4ZDQ4NSIsInNob3dSZXN1bHRzIjpmYWxzZSwic2hvd0NvcnJlY3RBbnN3ZXJzIjpmYWxzZX0seyJzaG93UmVzdWx0cyI6dHJ1ZSwic2hvd0NvcnJlY3RBbnN3ZXJzIjpmYWxzZSwidm90aW5nTG9ja2VkIjp0cnVlLCJwb2xsUXVlc3Rpb25VdWlkIjoiOWU3N2FlYzItY2Q5OS00YzkwLTkzZjEtY2IyOWEwMThkNDg1In0seyJ2b3RpbmdMb2NrZWQiOnRydWUsInNob3dDb3JyZWN0QW5zd2VycyI6dHJ1ZSwicG9sbFF1ZXN0aW9uVXVpZCI6IjllNzdhZWMyLWNkOTktNGM5MC05M2YxLWNiMjlhMDE4ZDQ4NSIsInNob3dSZXN1bHRzIjp0cnVlfSx7InNjcmVlbiI6IlF1aXpMZWFkZXJib2FyZCIsInNob3dSZXN1bHRzIjp0cnVlLCJzaG93Q29ycmVjdEFuc3dlcnMiOnRydWUsInZvdGluZ0xvY2tlZCI6dHJ1ZSwicG9sbFF1ZXN0aW9uVXVpZCI6IjllNzdhZWMyLWNkOTktNGM5MC05M2YxLWNiMjlhMDE4ZDQ4NSJ9XQ=="/>
</p:tagLst>
</file>

<file path=ppt/tags/tag45.xml><?xml version="1.0" encoding="utf-8"?>
<p:tagLst xmlns:a="http://schemas.openxmlformats.org/drawingml/2006/main" xmlns:r="http://schemas.openxmlformats.org/officeDocument/2006/relationships" xmlns:p="http://schemas.openxmlformats.org/presentationml/2006/main">
  <p:tag name="SLIDO_ELEMENT" val="logo"/>
</p:tagLst>
</file>

<file path=ppt/tags/tag46.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uiz"/>
</p:tagLst>
</file>

<file path=ppt/tags/tag47.xml><?xml version="1.0" encoding="utf-8"?>
<p:tagLst xmlns:a="http://schemas.openxmlformats.org/drawingml/2006/main" xmlns:r="http://schemas.openxmlformats.org/officeDocument/2006/relationships" xmlns:p="http://schemas.openxmlformats.org/presentationml/2006/main">
  <p:tag name="SLIDO_ELEMENT" val="title"/>
</p:tagLst>
</file>

<file path=ppt/tags/tag48.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49.xml><?xml version="1.0" encoding="utf-8"?>
<p:tagLst xmlns:a="http://schemas.openxmlformats.org/drawingml/2006/main" xmlns:r="http://schemas.openxmlformats.org/officeDocument/2006/relationships" xmlns:p="http://schemas.openxmlformats.org/presentationml/2006/main">
  <p:tag name="SLIDO_ELEMENT" val="dotty"/>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50.xml><?xml version="1.0" encoding="utf-8"?>
<p:tagLst xmlns:a="http://schemas.openxmlformats.org/drawingml/2006/main" xmlns:r="http://schemas.openxmlformats.org/officeDocument/2006/relationships" xmlns:p="http://schemas.openxmlformats.org/presentationml/2006/main">
  <p:tag name="SLIDO_ELEMENT" val="footer"/>
</p:tagLst>
</file>

<file path=ppt/tags/tag6.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7.xml><?xml version="1.0" encoding="utf-8"?>
<p:tagLst xmlns:a="http://schemas.openxmlformats.org/drawingml/2006/main" xmlns:r="http://schemas.openxmlformats.org/officeDocument/2006/relationships" xmlns:p="http://schemas.openxmlformats.org/presentationml/2006/main">
  <p:tag name="SLIDO_ELEMENT" val="dotty"/>
</p:tagLst>
</file>

<file path=ppt/tags/tag8.xml><?xml version="1.0" encoding="utf-8"?>
<p:tagLst xmlns:a="http://schemas.openxmlformats.org/drawingml/2006/main" xmlns:r="http://schemas.openxmlformats.org/officeDocument/2006/relationships" xmlns:p="http://schemas.openxmlformats.org/presentationml/2006/main">
  <p:tag name="SLIDO_ELEMENT" val="footer"/>
</p:tagLst>
</file>

<file path=ppt/tags/tag9.xml><?xml version="1.0" encoding="utf-8"?>
<p:tagLst xmlns:a="http://schemas.openxmlformats.org/drawingml/2006/main" xmlns:r="http://schemas.openxmlformats.org/officeDocument/2006/relationships" xmlns:p="http://schemas.openxmlformats.org/presentationml/2006/main">
  <p:tag name="SLIDO_TYPE" val="SlidoPoll"/>
  <p:tag name="SLIDO_POLL_UUID" val="923f5b49-cfcd-4685-8fcd-fd4f5397afb5"/>
  <p:tag name="SLIDO_POLL_QUESTION_UUID" val="34ea95f6-7046-49de-9af2-bcb959143e41"/>
  <p:tag name="SLIDO_TIMELINE" val="W3sic2NyZWVuIjoiUXVpekpvaW5pbmcifSx7InNob3dSZXN1bHRzIjpmYWxzZSwidm90aW5nTG9ja2VkIjpmYWxzZSwicG9sbFF1ZXN0aW9uVXVpZCI6IjM0ZWE5NWY2LTcwNDYtNDlkZS05YWYyLWJjYjk1OTE0M2U0MSIsInNob3dDb3JyZWN0QW5zd2VycyI6ZmFsc2V9LHsic2hvd0NvcnJlY3RBbnN3ZXJzIjpmYWxzZSwidm90aW5nTG9ja2VkIjp0cnVlLCJzaG93UmVzdWx0cyI6dHJ1ZSwicG9sbFF1ZXN0aW9uVXVpZCI6IjM0ZWE5NWY2LTcwNDYtNDlkZS05YWYyLWJjYjk1OTE0M2U0MSJ9LHsic2hvd0NvcnJlY3RBbnN3ZXJzIjp0cnVlLCJwb2xsUXVlc3Rpb25VdWlkIjoiMzRlYTk1ZjYtNzA0Ni00OWRlLTlhZjItYmNiOTU5MTQzZTQxIiwidm90aW5nTG9ja2VkIjp0cnVlLCJzaG93UmVzdWx0cyI6dHJ1ZX0seyJzY3JlZW4iOiJRdWl6SW50ZXJpbUxlYWRlcmJvYXJkIiwicG9sbFF1ZXN0aW9uVXVpZCI6IjM0ZWE5NWY2LTcwNDYtNDlkZS05YWYyLWJjYjk1OTE0M2U0MSJ9XQ=="/>
</p:tagLst>
</file>

<file path=ppt/theme/theme1.xml><?xml version="1.0" encoding="utf-8"?>
<a:theme xmlns:a="http://schemas.openxmlformats.org/drawingml/2006/main" name="Azure PPT Template - 2018">
  <a:themeElements>
    <a:clrScheme name="Azure DevOps">
      <a:dk1>
        <a:srgbClr val="000000"/>
      </a:dk1>
      <a:lt1>
        <a:srgbClr val="FFFFFF"/>
      </a:lt1>
      <a:dk2>
        <a:srgbClr val="0078D7"/>
      </a:dk2>
      <a:lt2>
        <a:srgbClr val="FFFFFF"/>
      </a:lt2>
      <a:accent1>
        <a:srgbClr val="0078D7"/>
      </a:accent1>
      <a:accent2>
        <a:srgbClr val="4DB0FF"/>
      </a:accent2>
      <a:accent3>
        <a:srgbClr val="B1D6F2"/>
      </a:accent3>
      <a:accent4>
        <a:srgbClr val="035AA0"/>
      </a:accent4>
      <a:accent5>
        <a:srgbClr val="94D0FF"/>
      </a:accent5>
      <a:accent6>
        <a:srgbClr val="797979"/>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3D13FC-7B44-C845-8F26-2F9E7B0E9D5C}">
  <we:reference id="wa200005566" version="3.0.0.2" store="es-ES" storeType="OMEX"/>
  <we:alternateReferences>
    <we:reference id="wa200005566" version="3.0.0.2" store="es-E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F187B9059DF945B25AB5B2F3BA0895" ma:contentTypeVersion="17" ma:contentTypeDescription="Create a new document." ma:contentTypeScope="" ma:versionID="454b11af52e6a4a001d7a94430b0600d">
  <xsd:schema xmlns:xsd="http://www.w3.org/2001/XMLSchema" xmlns:xs="http://www.w3.org/2001/XMLSchema" xmlns:p="http://schemas.microsoft.com/office/2006/metadata/properties" xmlns:ns1="http://schemas.microsoft.com/sharepoint/v3" xmlns:ns2="af610f50-4aee-43ff-9d65-64420adb70d2" xmlns:ns3="http://schemas.microsoft.com/sharepoint/v4" xmlns:ns4="15c98cf3-0896-4040-874f-f436925621df" targetNamespace="http://schemas.microsoft.com/office/2006/metadata/properties" ma:root="true" ma:fieldsID="94f54606d29a996f622cc5db0382967e" ns1:_="" ns2:_="" ns3:_="" ns4:_="">
    <xsd:import namespace="http://schemas.microsoft.com/sharepoint/v3"/>
    <xsd:import namespace="af610f50-4aee-43ff-9d65-64420adb70d2"/>
    <xsd:import namespace="http://schemas.microsoft.com/sharepoint/v4"/>
    <xsd:import namespace="15c98cf3-0896-4040-874f-f436925621df"/>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1:_ip_UnifiedCompliancePolicyProperties" minOccurs="0"/>
                <xsd:element ref="ns1:_ip_UnifiedCompliancePolicyUIAction" minOccurs="0"/>
                <xsd:element ref="ns2:LastSharedByUser" minOccurs="0"/>
                <xsd:element ref="ns2: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Preview"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10f50-4aee-43ff-9d65-64420adb70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element name="LastSharedByTime" ma:index="1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c98cf3-0896-4040-874f-f436925621df"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AutoTags" ma:index="18" nillable="true" ma:displayName="MediaServiceAutoTags" ma:description="" ma:internalName="MediaServiceAutoTags" ma:readOnly="true">
      <xsd:simpleType>
        <xsd:restriction base="dms:Text"/>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Location" ma:index="20" nillable="true" ma:displayName="MediaServiceLocation" ma:description="" ma:internalName="MediaServiceLocation" ma:readOnly="true">
      <xsd:simpleType>
        <xsd:restriction base="dms:Text"/>
      </xsd:simpleType>
    </xsd:element>
    <xsd:element name="MediaServiceOCR" ma:index="21" nillable="true" ma:displayName="MediaServiceOCR" ma:description="" ma:internalName="MediaServiceOCR" ma:readOnly="true">
      <xsd:simpleType>
        <xsd:restriction base="dms:Note">
          <xsd:maxLength value="255"/>
        </xsd:restriction>
      </xsd:simpleType>
    </xsd:element>
    <xsd:element name="Preview" ma:index="22" nillable="true" ma:displayName="Preview" ma:format="Image"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conOverlay xmlns="http://schemas.microsoft.com/sharepoint/v4" xsi:nil="true"/>
    <Preview xmlns="15c98cf3-0896-4040-874f-f436925621df">
      <Url xsi:nil="true"/>
      <Description xsi:nil="true"/>
    </Preview>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6A0CB4-B94D-48B7-AE6B-3133538C8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f610f50-4aee-43ff-9d65-64420adb70d2"/>
    <ds:schemaRef ds:uri="http://schemas.microsoft.com/sharepoint/v4"/>
    <ds:schemaRef ds:uri="15c98cf3-0896-4040-874f-f43692562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A15399-885A-441B-A114-CB6E80EBF6A5}">
  <ds:schemaRefs>
    <ds:schemaRef ds:uri="http://schemas.microsoft.com/office/infopath/2007/PartnerControls"/>
    <ds:schemaRef ds:uri="http://schemas.microsoft.com/office/2006/documentManagement/types"/>
    <ds:schemaRef ds:uri="http://purl.org/dc/terms/"/>
    <ds:schemaRef ds:uri="15c98cf3-0896-4040-874f-f436925621df"/>
    <ds:schemaRef ds:uri="http://purl.org/dc/dcmitype/"/>
    <ds:schemaRef ds:uri="http://schemas.openxmlformats.org/package/2006/metadata/core-properties"/>
    <ds:schemaRef ds:uri="http://www.w3.org/XML/1998/namespace"/>
    <ds:schemaRef ds:uri="http://schemas.microsoft.com/sharepoint/v3"/>
    <ds:schemaRef ds:uri="http://purl.org/dc/elements/1.1/"/>
    <ds:schemaRef ds:uri="http://schemas.microsoft.com/office/2006/metadata/properties"/>
    <ds:schemaRef ds:uri="http://schemas.microsoft.com/sharepoint/v4"/>
    <ds:schemaRef ds:uri="af610f50-4aee-43ff-9d65-64420adb70d2"/>
  </ds:schemaRefs>
</ds:datastoreItem>
</file>

<file path=customXml/itemProps3.xml><?xml version="1.0" encoding="utf-8"?>
<ds:datastoreItem xmlns:ds="http://schemas.openxmlformats.org/officeDocument/2006/customXml" ds:itemID="{A0CFF515-FEE6-4B9C-8B96-C300A00633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4565</TotalTime>
  <Words>3948</Words>
  <Application>Microsoft Macintosh PowerPoint</Application>
  <PresentationFormat>Personalizado</PresentationFormat>
  <Paragraphs>285</Paragraphs>
  <Slides>22</Slides>
  <Notes>15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Arial</vt:lpstr>
      <vt:lpstr>Calibri</vt:lpstr>
      <vt:lpstr>Raleway</vt:lpstr>
      <vt:lpstr>Roboto</vt:lpstr>
      <vt:lpstr>Segoe UI</vt:lpstr>
      <vt:lpstr>Segoe UI Semibold</vt:lpstr>
      <vt:lpstr>Source Sans Pro</vt:lpstr>
      <vt:lpstr>Wingdings</vt:lpstr>
      <vt:lpstr>Azure PPT Template - 2018</vt:lpstr>
      <vt:lpstr>Presentación de PowerPoint</vt:lpstr>
      <vt:lpstr>Pruebas Unitarias </vt:lpstr>
      <vt:lpstr>Objetivo de la Sesión</vt:lpstr>
      <vt:lpstr>¿Qué son las pruebas de software?</vt:lpstr>
      <vt:lpstr>Tipos de Pruebas de Software</vt:lpstr>
      <vt:lpstr>Pruebas Unitarias (Unit Tests)</vt:lpstr>
      <vt:lpstr>¿Por qué son útiles las pruebas unitarias de software?</vt:lpstr>
      <vt:lpstr>Frameworks de Pruebas Unitarias</vt:lpstr>
      <vt:lpstr>Convenciones de nombre y patrón AAA</vt:lpstr>
      <vt:lpstr>¿Qué parte del código debe probarse?</vt:lpstr>
      <vt:lpstr>¿Qué parte del código NO debe probarse?</vt:lpstr>
      <vt:lpstr>Introducción a Mocking</vt:lpstr>
      <vt:lpstr>Presentación del TP</vt:lpstr>
      <vt:lpstr>Consigna y Desarrollo del Trabajo Práctico</vt:lpstr>
      <vt:lpstr>Espacio para preguntas, dudas y consultas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presentation title and event name</dc:title>
  <dc:creator>Martin Woodward</dc:creator>
  <cp:keywords/>
  <cp:lastModifiedBy>Ariel Schwindt</cp:lastModifiedBy>
  <cp:revision>84</cp:revision>
  <dcterms:modified xsi:type="dcterms:W3CDTF">2024-09-09T11:51:39Z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0x010100F5F187B9059DF945B25AB5B2F3BA0895</vt:lpwstr>
  </property>
  <property fmtid="{D5CDD505-2E9C-101B-9397-08002B2CF9AE}" pid="3" name="DocVizMetadataToken">
    <vt:lpwstr>600x450x1</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v-juchri@microsoft.com</vt:lpwstr>
  </property>
  <property fmtid="{D5CDD505-2E9C-101B-9397-08002B2CF9AE}" pid="7" name="MSIP_Label_f42aa342-8706-4288-bd11-ebb85995028c_SetDate">
    <vt:lpwstr>2018-02-23T23:28:10.4033600Z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