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4"/>
  </p:sldMasterIdLst>
  <p:notesMasterIdLst>
    <p:notesMasterId r:id="rId11"/>
  </p:notesMasterIdLst>
  <p:handoutMasterIdLst>
    <p:handoutMasterId r:id="rId12"/>
  </p:handoutMasterIdLst>
  <p:sldIdLst>
    <p:sldId id="271" r:id="rId5"/>
    <p:sldId id="3743" r:id="rId6"/>
    <p:sldId id="3810" r:id="rId7"/>
    <p:sldId id="3848" r:id="rId8"/>
    <p:sldId id="3816" r:id="rId9"/>
    <p:sldId id="3817" r:id="rId10"/>
  </p:sldIdLst>
  <p:sldSz cx="12436475" cy="6994525"/>
  <p:notesSz cx="6858000" cy="9144000"/>
  <p:custDataLst>
    <p:tags r:id="rId13"/>
  </p:custDataLst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alkIn" id="{0F194CA5-335B-4DD0-9814-D3878D9551B5}">
          <p14:sldIdLst>
            <p14:sldId id="271"/>
            <p14:sldId id="3743"/>
          </p14:sldIdLst>
        </p14:section>
        <p14:section name="Intro" id="{2CC52222-EEFB-42B6-90E5-8E2490915D26}">
          <p14:sldIdLst>
            <p14:sldId id="3810"/>
            <p14:sldId id="3848"/>
            <p14:sldId id="3816"/>
            <p14:sldId id="3817"/>
          </p14:sldIdLst>
        </p14:section>
        <p14:section name="Resources" id="{70880312-720E-4407-89FB-6858A2EF484D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yne Meyer" initials="WM" lastIdx="4" clrIdx="0"/>
  <p:cmAuthor id="2" name="Nicolette Sharp (Prime 8)" initials="NS(8" lastIdx="4" clrIdx="1"/>
  <p:cmAuthor id="3" name="Sam Guckenheimer" initials="SG" lastIdx="2" clrIdx="2">
    <p:extLst>
      <p:ext uri="{19B8F6BF-5375-455C-9EA6-DF929625EA0E}">
        <p15:presenceInfo xmlns:p15="http://schemas.microsoft.com/office/powerpoint/2012/main" userId="S::samgu@microsoft.com::15ff1f82-b3d1-450b-8bfc-848e5572c8a8" providerId="AD"/>
      </p:ext>
    </p:extLst>
  </p:cmAuthor>
  <p:cmAuthor id="4" name="JUAN MANUEL RAFAEL FABIAN" initials="JMRF" lastIdx="1" clrIdx="3">
    <p:extLst>
      <p:ext uri="{19B8F6BF-5375-455C-9EA6-DF929625EA0E}">
        <p15:presenceInfo xmlns:p15="http://schemas.microsoft.com/office/powerpoint/2012/main" userId="dcb976eb587543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0078D7"/>
    <a:srgbClr val="2560E0"/>
    <a:srgbClr val="CB2E6D"/>
    <a:srgbClr val="854CC7"/>
    <a:srgbClr val="D83B01"/>
    <a:srgbClr val="00B294"/>
    <a:srgbClr val="505050"/>
    <a:srgbClr val="797979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EF8D3D-2A27-CA42-AEB3-24D8745736AA}" v="67" dt="2024-08-25T23:51:35.3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79"/>
    <p:restoredTop sz="77687" autoAdjust="0"/>
  </p:normalViewPr>
  <p:slideViewPr>
    <p:cSldViewPr snapToGrid="0">
      <p:cViewPr varScale="1">
        <p:scale>
          <a:sx n="96" d="100"/>
          <a:sy n="96" d="100"/>
        </p:scale>
        <p:origin x="24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B4DFFC-B4E7-AD45-ACE5-CDFAB404B0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C4A65-5704-E546-A247-3E2210C03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50920-92A4-224B-9AE0-2C8C93DBE13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685E3-1FEC-754E-BA37-188D6CA3EA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58238"/>
            <a:ext cx="3005138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ADD2A-87F8-4D4B-B9A4-FF48626831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F1726-3F9B-AA43-AF69-3C84FCFF34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26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2611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2611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8BF023B-10D3-4BAF-A407-4B4ABDDCF7D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1675" y="1152525"/>
            <a:ext cx="5530850" cy="3111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437221"/>
            <a:ext cx="5547360" cy="3630454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26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26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3D7B9D4F-5F19-438C-92E8-037C6AE8F8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50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17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48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25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1 Minuto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05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3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blue">
    <p:bg>
      <p:bgPr>
        <a:solidFill>
          <a:srgbClr val="02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2" y="259088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Azure DevOps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2" y="442927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79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1142881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Three column text layout (with bullets)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356845"/>
            <a:ext cx="370332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FCB46-ABD2-4E30-8117-D04A48472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2356845"/>
            <a:ext cx="369570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2356844"/>
            <a:ext cx="3703320" cy="266380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7723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37076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5109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Two column text layout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4" y="2359341"/>
            <a:ext cx="5667375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in. 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4127" y="2359342"/>
            <a:ext cx="5659119" cy="26543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in. </a:t>
            </a:r>
          </a:p>
        </p:txBody>
      </p:sp>
    </p:spTree>
    <p:extLst>
      <p:ext uri="{BB962C8B-B14F-4D97-AF65-F5344CB8AC3E}">
        <p14:creationId xmlns:p14="http://schemas.microsoft.com/office/powerpoint/2010/main" val="163014818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37076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Two column text layout (with bullets)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4" y="2359341"/>
            <a:ext cx="5667375" cy="2657138"/>
          </a:xfrm>
        </p:spPr>
        <p:txBody>
          <a:bodyPr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 </a:t>
            </a:r>
          </a:p>
          <a:p>
            <a:pPr lvl="1"/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</a:t>
            </a:r>
          </a:p>
          <a:p>
            <a:pPr lvl="1"/>
            <a:r>
              <a:rPr lang="en-US"/>
              <a:t>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</a:t>
            </a:r>
          </a:p>
          <a:p>
            <a:pPr lvl="1"/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endParaRPr lang="en-US"/>
          </a:p>
          <a:p>
            <a:pPr lvl="1"/>
            <a:r>
              <a:rPr lang="en-US" err="1"/>
              <a:t>Pariatur</a:t>
            </a:r>
            <a:r>
              <a:rPr lang="en-US"/>
              <a:t>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</a:t>
            </a:r>
          </a:p>
          <a:p>
            <a:pPr lvl="1"/>
            <a:r>
              <a:rPr lang="en-US"/>
              <a:t>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 lorem ipsum dolor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4127" y="2359342"/>
            <a:ext cx="5659119" cy="265713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 </a:t>
            </a:r>
          </a:p>
          <a:p>
            <a:pPr lvl="1"/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</a:t>
            </a:r>
          </a:p>
          <a:p>
            <a:pPr lvl="1"/>
            <a:r>
              <a:rPr lang="en-US"/>
              <a:t>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</a:t>
            </a:r>
          </a:p>
          <a:p>
            <a:pPr lvl="1"/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endParaRPr lang="en-US"/>
          </a:p>
          <a:p>
            <a:pPr lvl="1"/>
            <a:r>
              <a:rPr lang="en-US" err="1"/>
              <a:t>Pariatur</a:t>
            </a:r>
            <a:r>
              <a:rPr lang="en-US"/>
              <a:t>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</a:t>
            </a:r>
          </a:p>
          <a:p>
            <a:pPr lvl="1"/>
            <a:r>
              <a:rPr lang="en-US"/>
              <a:t>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 lorem ipsum dolor</a:t>
            </a:r>
          </a:p>
        </p:txBody>
      </p:sp>
    </p:spTree>
    <p:extLst>
      <p:ext uri="{BB962C8B-B14F-4D97-AF65-F5344CB8AC3E}">
        <p14:creationId xmlns:p14="http://schemas.microsoft.com/office/powerpoint/2010/main" val="142932401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1203326"/>
            <a:ext cx="3705225" cy="2635250"/>
          </a:xfrm>
          <a:blipFill>
            <a:blip r:embed="rId2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1203326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1203325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4065587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4065587"/>
            <a:ext cx="369570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4065587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896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Three column photo layout</a:t>
            </a:r>
          </a:p>
        </p:txBody>
      </p:sp>
    </p:spTree>
    <p:extLst>
      <p:ext uri="{BB962C8B-B14F-4D97-AF65-F5344CB8AC3E}">
        <p14:creationId xmlns:p14="http://schemas.microsoft.com/office/powerpoint/2010/main" val="156032305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hoto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1203326"/>
            <a:ext cx="3705225" cy="2635250"/>
          </a:xfrm>
          <a:blipFill>
            <a:blip r:embed="rId2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1203326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1203325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4065588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4065588"/>
            <a:ext cx="369570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4065588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Three column photo layout (with bullets)</a:t>
            </a:r>
          </a:p>
        </p:txBody>
      </p:sp>
    </p:spTree>
    <p:extLst>
      <p:ext uri="{BB962C8B-B14F-4D97-AF65-F5344CB8AC3E}">
        <p14:creationId xmlns:p14="http://schemas.microsoft.com/office/powerpoint/2010/main" val="36842201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5109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Six column text layout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536D72C-EFB8-4AA4-B6E9-DA9E980093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98352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C33CBA9-CFB9-46AA-8083-B5F0592E5B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61729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174EC55-6C81-4FBC-A5EF-0BD1F76D45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5106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E1BEB93-4ED4-4262-A137-E9EF68ABBF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88483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5067E8C-7901-4F06-A33F-B8EFCB540A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51862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44537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chemeClr val="tx1"/>
                </a:solidFill>
                <a:latin typeface="+mj-lt"/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A4B0E3-3622-4031-99D8-5297F3444C51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78EF51-FF7D-4AF0-A0D8-5E7897E42042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EEE5920-1AA1-47AD-AA2A-1027EA1027F4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588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9360E70-26C3-491B-876D-D6CA248B1D14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AF0965-A0E8-49A1-B8BF-778086ADF37B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71CC4C2-FC7A-4AE9-9B5E-C49482524E25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79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E73804-9B47-4D7E-8A36-A9DB54B0F2BB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555FE-1A25-470F-9400-806E2FDA6E45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tx1"/>
                  </a:solidFill>
                </a:rPr>
                <a:t>© Microsoft Corporation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ADAB30E-A5BE-4BDE-8420-731E8A2CBAB7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082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FBA475-1622-4E42-8C0A-6A71410B58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436475" cy="6995024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8441881C-06B8-4CD2-ADC6-DFD3519E6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54889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BC1E75-E2E7-40DF-9B34-E7ECA97A3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2" y="259088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1BFA596-B43C-4DAC-A798-0D495345CD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2" y="442927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4442CC-A341-2548-8632-8304206EF6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98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14287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blue">
    <p:bg>
      <p:bgPr>
        <a:solidFill>
          <a:srgbClr val="02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B5A989-B33D-A043-A074-7F6AD654A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3264408"/>
            <a:ext cx="320980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88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dark gray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E7C5A-6554-964E-83C8-1AB5178180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3264408"/>
            <a:ext cx="320980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74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795403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6CB2-3771-4ADD-A627-914030C613EC}" type="datetimeFigureOut">
              <a:rPr lang="es-AR" smtClean="0"/>
              <a:pPr/>
              <a:t>7/10/24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2056-5213-4551-87DF-DD83DCF69E6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80994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846738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562D5679-B66F-A244-9E94-0FFE5F1B6168}"/>
              </a:ext>
            </a:extLst>
          </p:cNvPr>
          <p:cNvSpPr>
            <a:spLocks noGrp="1"/>
          </p:cNvSpPr>
          <p:nvPr>
            <p:ph type="clipArt" sz="quarter" idx="11" hasCustomPrompt="1"/>
          </p:nvPr>
        </p:nvSpPr>
        <p:spPr>
          <a:xfrm>
            <a:off x="6102350" y="1203325"/>
            <a:ext cx="5895975" cy="3831241"/>
          </a:xfrm>
        </p:spPr>
        <p:txBody>
          <a:bodyPr anchor="ctr">
            <a:noAutofit/>
          </a:bodyPr>
          <a:lstStyle>
            <a:lvl1pPr algn="ctr">
              <a:defRPr sz="1800" b="1"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1167645"/>
            <a:ext cx="5241206" cy="2624741"/>
          </a:xfrm>
        </p:spPr>
        <p:txBody>
          <a:bodyPr wrap="square"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0" i="0">
                <a:solidFill>
                  <a:srgbClr val="000000"/>
                </a:solidFill>
                <a:latin typeface="+mn-lt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Subhead Segoe UI 28pt</a:t>
            </a:r>
          </a:p>
          <a:p>
            <a:pPr lvl="0"/>
            <a:r>
              <a:rPr lang="pt-BR"/>
              <a:t>Subhead Segoe UI 28pt</a:t>
            </a:r>
          </a:p>
          <a:p>
            <a:pPr lvl="0"/>
            <a:r>
              <a:rPr lang="pt-BR"/>
              <a:t>Subhead Segoe UI 28pt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60CBD1C-0AFE-4EB9-94D7-943981FE0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Device layout</a:t>
            </a:r>
          </a:p>
        </p:txBody>
      </p:sp>
    </p:spTree>
    <p:extLst>
      <p:ext uri="{BB962C8B-B14F-4D97-AF65-F5344CB8AC3E}">
        <p14:creationId xmlns:p14="http://schemas.microsoft.com/office/powerpoint/2010/main" val="273072478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MSF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BC1E75-E2E7-40DF-9B34-E7ECA97A3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2" y="259088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1BFA596-B43C-4DAC-A798-0D495345CD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2" y="442927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30372D-8606-427F-81BF-A215D788EA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6" y="257117"/>
            <a:ext cx="2009666" cy="7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1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white Azure Dev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326A775-9A41-46BA-A0F5-6200093FCA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657790"/>
            <a:ext cx="4975275" cy="4270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532A61-7338-495C-8787-A222781205FF}"/>
              </a:ext>
            </a:extLst>
          </p:cNvPr>
          <p:cNvSpPr/>
          <p:nvPr userDrawn="1"/>
        </p:nvSpPr>
        <p:spPr bwMode="auto">
          <a:xfrm>
            <a:off x="434976" y="2170631"/>
            <a:ext cx="7627938" cy="3657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12028E2-C5DC-4CA9-88C9-D5024B2AD4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988" y="2590884"/>
            <a:ext cx="7169406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EFA9DF5-3A2A-422C-B2A6-A700C5CFD6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988" y="4429278"/>
            <a:ext cx="6230328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F17F8D-94AF-494A-9DEA-6500CB1B69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71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08238" y="1212963"/>
            <a:ext cx="3694112" cy="463437"/>
          </a:xfrm>
        </p:spPr>
        <p:txBody>
          <a:bodyPr lIns="0" tIns="0" rIns="0" bIns="0"/>
          <a:lstStyle>
            <a:lvl1pPr>
              <a:defRPr sz="1800" b="1" spc="0" baseline="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08238" y="1679250"/>
            <a:ext cx="3694112" cy="3354708"/>
          </a:xfrm>
        </p:spPr>
        <p:txBody>
          <a:bodyPr wrap="square" lIns="0" tIns="0" rIns="0" bIns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spc="0" baseline="0"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B79444-4BA3-4CE3-9F8D-00DECAF267EE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886E38-6DEB-477A-985F-0D8CB205C5D0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F9B269D-571A-44FF-AE48-CF094C28B01C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635204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1142881"/>
            <a:ext cx="11567160" cy="1128514"/>
          </a:xfrm>
        </p:spPr>
        <p:txBody>
          <a:bodyPr wrap="square" lIns="0" tIns="0" rIns="0" bIns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800" b="1" i="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</a:t>
            </a:r>
          </a:p>
        </p:txBody>
      </p:sp>
    </p:spTree>
    <p:extLst>
      <p:ext uri="{BB962C8B-B14F-4D97-AF65-F5344CB8AC3E}">
        <p14:creationId xmlns:p14="http://schemas.microsoft.com/office/powerpoint/2010/main" val="192371596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with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42881"/>
            <a:ext cx="11567160" cy="1128514"/>
          </a:xfrm>
        </p:spPr>
        <p:txBody>
          <a:bodyPr wrap="square" lIns="0" tIns="0" rIns="0" bIns="0">
            <a:sp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 b="0" i="0">
                <a:solidFill>
                  <a:srgbClr val="000000"/>
                </a:solidFill>
                <a:latin typeface="+mj-lt"/>
              </a:defRPr>
            </a:lvl1pPr>
            <a:lvl2pPr marL="5143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lvl2pPr>
            <a:lvl3pPr marL="7429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 (with bullets)</a:t>
            </a:r>
          </a:p>
        </p:txBody>
      </p:sp>
    </p:spTree>
    <p:extLst>
      <p:ext uri="{BB962C8B-B14F-4D97-AF65-F5344CB8AC3E}">
        <p14:creationId xmlns:p14="http://schemas.microsoft.com/office/powerpoint/2010/main" val="153875056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36644903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47079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Three column text layout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359342"/>
            <a:ext cx="370332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FCB46-ABD2-4E30-8117-D04A48472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2359342"/>
            <a:ext cx="369570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2359343"/>
            <a:ext cx="3703320" cy="26543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798556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C9B1B5-B09F-4B98-AFC2-1B4B55BE018E}"/>
              </a:ext>
            </a:extLst>
          </p:cNvPr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 rot="5400000">
            <a:off x="9226488" y="3280851"/>
            <a:ext cx="6994525" cy="43282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975" y="228573"/>
            <a:ext cx="11563350" cy="758825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6088" y="1132205"/>
            <a:ext cx="11563350" cy="2072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951596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7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5" r:id="rId2"/>
    <p:sldLayoutId id="2147483896" r:id="rId3"/>
    <p:sldLayoutId id="2147483884" r:id="rId4"/>
    <p:sldLayoutId id="2147483868" r:id="rId5"/>
    <p:sldLayoutId id="2147483869" r:id="rId6"/>
    <p:sldLayoutId id="2147483885" r:id="rId7"/>
    <p:sldLayoutId id="2147483871" r:id="rId8"/>
    <p:sldLayoutId id="2147483886" r:id="rId9"/>
    <p:sldLayoutId id="2147483887" r:id="rId10"/>
    <p:sldLayoutId id="2147483888" r:id="rId11"/>
    <p:sldLayoutId id="2147483889" r:id="rId12"/>
    <p:sldLayoutId id="2147483873" r:id="rId13"/>
    <p:sldLayoutId id="2147483890" r:id="rId14"/>
    <p:sldLayoutId id="2147483891" r:id="rId15"/>
    <p:sldLayoutId id="2147483878" r:id="rId16"/>
    <p:sldLayoutId id="2147483892" r:id="rId17"/>
    <p:sldLayoutId id="2147483879" r:id="rId18"/>
    <p:sldLayoutId id="2147483880" r:id="rId19"/>
    <p:sldLayoutId id="2147483881" r:id="rId20"/>
    <p:sldLayoutId id="2147483883" r:id="rId21"/>
    <p:sldLayoutId id="2147483882" r:id="rId22"/>
    <p:sldLayoutId id="2147483903" r:id="rId23"/>
    <p:sldLayoutId id="2147483904" r:id="rId24"/>
    <p:sldLayoutId id="2147483905" r:id="rId25"/>
    <p:sldLayoutId id="2147483906" r:id="rId26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50" baseline="0" dirty="0" smtClean="0">
          <a:ln w="3175">
            <a:noFill/>
          </a:ln>
          <a:solidFill>
            <a:schemeClr val="tx2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2800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86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572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858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9144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73">
          <p15:clr>
            <a:srgbClr val="C35EA4"/>
          </p15:clr>
        </p15:guide>
        <p15:guide id="4" pos="1517">
          <p15:clr>
            <a:srgbClr val="C35EA4"/>
          </p15:clr>
        </p15:guide>
        <p15:guide id="5" pos="2608">
          <p15:clr>
            <a:srgbClr val="C35EA4"/>
          </p15:clr>
        </p15:guide>
        <p15:guide id="6" pos="2751">
          <p15:clr>
            <a:srgbClr val="C35EA4"/>
          </p15:clr>
        </p15:guide>
        <p15:guide id="7" pos="3844">
          <p15:clr>
            <a:srgbClr val="C35EA4"/>
          </p15:clr>
        </p15:guide>
        <p15:guide id="8" pos="3989">
          <p15:clr>
            <a:srgbClr val="C35EA4"/>
          </p15:clr>
        </p15:guide>
        <p15:guide id="9" pos="5079">
          <p15:clr>
            <a:srgbClr val="C35EA4"/>
          </p15:clr>
        </p15:guide>
        <p15:guide id="10" pos="5222">
          <p15:clr>
            <a:srgbClr val="C35EA4"/>
          </p15:clr>
        </p15:guide>
        <p15:guide id="11" pos="6317">
          <p15:clr>
            <a:srgbClr val="C35EA4"/>
          </p15:clr>
        </p15:guide>
        <p15:guide id="12" pos="6460">
          <p15:clr>
            <a:srgbClr val="C35EA4"/>
          </p15:clr>
        </p15:guide>
        <p15:guide id="16" pos="274">
          <p15:clr>
            <a:srgbClr val="F26B43"/>
          </p15:clr>
        </p15:guide>
        <p15:guide id="17" pos="7558">
          <p15:clr>
            <a:srgbClr val="F26B43"/>
          </p15:clr>
        </p15:guide>
        <p15:guide id="18" orient="horz" pos="758">
          <p15:clr>
            <a:srgbClr val="5ACBF0"/>
          </p15:clr>
        </p15:guide>
        <p15:guide id="19" orient="horz" pos="1372">
          <p15:clr>
            <a:srgbClr val="5ACBF0"/>
          </p15:clr>
        </p15:guide>
        <p15:guide id="20" orient="horz" pos="612">
          <p15:clr>
            <a:srgbClr val="5ACBF0"/>
          </p15:clr>
        </p15:guide>
        <p15:guide id="21" orient="horz" pos="1515">
          <p15:clr>
            <a:srgbClr val="5ACBF0"/>
          </p15:clr>
        </p15:guide>
        <p15:guide id="22" orient="horz" pos="2127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>
          <p15:clr>
            <a:srgbClr val="F26B43"/>
          </p15:clr>
        </p15:guide>
        <p15:guide id="26" orient="horz" pos="4127">
          <p15:clr>
            <a:srgbClr val="F26B43"/>
          </p15:clr>
        </p15:guide>
        <p15:guide id="27" orient="horz" pos="2889">
          <p15:clr>
            <a:srgbClr val="5ACBF0"/>
          </p15:clr>
        </p15:guide>
        <p15:guide id="28" orient="horz" pos="3032">
          <p15:clr>
            <a:srgbClr val="5ACBF0"/>
          </p15:clr>
        </p15:guide>
        <p15:guide id="29" orient="horz" pos="3648">
          <p15:clr>
            <a:srgbClr val="5ACBF0"/>
          </p15:clr>
        </p15:guide>
        <p15:guide id="30" orient="horz" pos="3792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www.linkedin.com/in/arielschwind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aderal.es/estrategias-de-marketing-y-transformacion-digital/7-consejos-para-lograr-la-eficiencia-en-tu-empresa/" TargetMode="External"/><Relationship Id="rId5" Type="http://schemas.openxmlformats.org/officeDocument/2006/relationships/image" Target="../media/image15.jpg"/><Relationship Id="rId4" Type="http://schemas.openxmlformats.org/officeDocument/2006/relationships/hyperlink" Target="https://www.flaticon.es/icono-gratis/resultados_552125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4" Type="http://schemas.openxmlformats.org/officeDocument/2006/relationships/hyperlink" Target="https://www.pngall.com/flask-pn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4" Type="http://schemas.openxmlformats.org/officeDocument/2006/relationships/hyperlink" Target="https://www.freepik.es/vector-premium/gente-haciendo-preguntas-ilustracion-estilo-plano_13851379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2" y="-1"/>
            <a:ext cx="12434710" cy="6994525"/>
          </a:xfrm>
        </p:spPr>
      </p:pic>
      <p:sp>
        <p:nvSpPr>
          <p:cNvPr id="5" name="4 CuadroTexto"/>
          <p:cNvSpPr txBox="1"/>
          <p:nvPr/>
        </p:nvSpPr>
        <p:spPr>
          <a:xfrm>
            <a:off x="3346102" y="2713887"/>
            <a:ext cx="5978768" cy="1087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64" b="1" dirty="0">
                <a:solidFill>
                  <a:schemeClr val="bg1"/>
                </a:solidFill>
                <a:latin typeface="Raleway" pitchFamily="2" charset="77"/>
              </a:rPr>
              <a:t>TP 09: </a:t>
            </a:r>
            <a:r>
              <a:rPr lang="es-AR" sz="3200" b="1" i="0" dirty="0">
                <a:solidFill>
                  <a:srgbClr val="F0F6FC"/>
                </a:solidFill>
                <a:effectLst/>
                <a:latin typeface="-apple-system"/>
              </a:rPr>
              <a:t>Implementación de Contenedores en Azure Parte 2</a:t>
            </a:r>
            <a:endParaRPr lang="es-AR" sz="3264" b="1" dirty="0">
              <a:solidFill>
                <a:schemeClr val="bg1"/>
              </a:solidFill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1005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7F0D34-EFFF-4AB0-B1A5-04DB58CD5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354" y="1072896"/>
            <a:ext cx="6723121" cy="5772100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EAAE75D-7DB6-4E10-B7C2-4D5949878FA1}"/>
              </a:ext>
            </a:extLst>
          </p:cNvPr>
          <p:cNvSpPr txBox="1">
            <a:spLocks/>
          </p:cNvSpPr>
          <p:nvPr/>
        </p:nvSpPr>
        <p:spPr>
          <a:xfrm>
            <a:off x="1758657" y="4005091"/>
            <a:ext cx="5943600" cy="1961059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Ing. Ariel </a:t>
            </a:r>
            <a:r>
              <a:rPr lang="en-US" sz="2800" b="1" dirty="0" err="1"/>
              <a:t>Schwindt</a:t>
            </a:r>
            <a:endParaRPr lang="en-US" sz="2800" b="1" dirty="0"/>
          </a:p>
          <a:p>
            <a:r>
              <a:rPr lang="es-AR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https://www.linkedin.com/in/arielschwindt/</a:t>
            </a:r>
            <a:br>
              <a:rPr lang="es-AR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s-AR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Microsoft </a:t>
            </a:r>
            <a:r>
              <a:rPr lang="es-AR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Certified</a:t>
            </a:r>
            <a:r>
              <a:rPr lang="es-AR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s-AR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Trainer</a:t>
            </a:r>
            <a:endParaRPr lang="es-AR" dirty="0">
              <a:solidFill>
                <a:prstClr val="black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br>
              <a:rPr lang="en-US" sz="2800" b="1" dirty="0"/>
            </a:br>
            <a:r>
              <a:rPr lang="es-AR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MS Certified DevOps </a:t>
            </a:r>
            <a:r>
              <a:rPr lang="es-AR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Engineer</a:t>
            </a:r>
            <a:r>
              <a:rPr lang="es-AR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Expert</a:t>
            </a:r>
          </a:p>
          <a:p>
            <a:r>
              <a:rPr lang="es-AR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MS Certified Azure </a:t>
            </a:r>
            <a:r>
              <a:rPr lang="es-AR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Developer</a:t>
            </a:r>
            <a:r>
              <a:rPr lang="es-AR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s-AR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Associate</a:t>
            </a:r>
            <a:endParaRPr lang="es-AR" dirty="0">
              <a:solidFill>
                <a:prstClr val="black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s-AR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MS </a:t>
            </a:r>
            <a:r>
              <a:rPr lang="es-AR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Certified</a:t>
            </a:r>
            <a:r>
              <a:rPr lang="es-AR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Azure AI </a:t>
            </a:r>
            <a:r>
              <a:rPr lang="es-AR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Engineer</a:t>
            </a:r>
            <a:r>
              <a:rPr lang="es-AR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s-AR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Associate</a:t>
            </a:r>
            <a:endParaRPr lang="es-AR" dirty="0">
              <a:solidFill>
                <a:prstClr val="black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s-AR" dirty="0">
              <a:solidFill>
                <a:prstClr val="black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s-AR" sz="2000" dirty="0">
              <a:solidFill>
                <a:prstClr val="black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E7BFD31-7A58-54D4-AA0A-3FEDE83D6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464" y="5273173"/>
            <a:ext cx="1052279" cy="103502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3E87B90-7779-47CE-B120-6FF197D9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464" y="449274"/>
            <a:ext cx="9590081" cy="1828800"/>
          </a:xfrm>
        </p:spPr>
        <p:txBody>
          <a:bodyPr/>
          <a:lstStyle/>
          <a:p>
            <a:r>
              <a:rPr lang="es-AR" dirty="0"/>
              <a:t>Implementación de Contenedores en Azure Parte 2</a:t>
            </a: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8EE55F-8DA2-2F8C-48DC-AB8FA3579D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64" y="4005091"/>
            <a:ext cx="1128851" cy="116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8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6A65AD-43AA-423E-8D08-19A36B57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5" y="227014"/>
            <a:ext cx="11563350" cy="754061"/>
          </a:xfrm>
        </p:spPr>
        <p:txBody>
          <a:bodyPr/>
          <a:lstStyle/>
          <a:p>
            <a:r>
              <a:rPr lang="es-AR" dirty="0"/>
              <a:t>Objetivo de la Sesión</a:t>
            </a:r>
            <a:endParaRPr lang="en-US" dirty="0">
              <a:solidFill>
                <a:srgbClr val="2C65E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D34CA-2892-4FF4-9588-C6A358296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128" y="972295"/>
            <a:ext cx="11442071" cy="544162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Entender los diferentes servicios de contenedores que ofrece </a:t>
            </a:r>
            <a:r>
              <a:rPr 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Azure:Azure</a:t>
            </a: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Container </a:t>
            </a:r>
            <a:r>
              <a:rPr 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Instances</a:t>
            </a: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(ACI), Azure App </a:t>
            </a:r>
            <a:r>
              <a:rPr 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Services</a:t>
            </a: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y Azure Container Apps.</a:t>
            </a:r>
          </a:p>
          <a:p>
            <a:pPr marL="285750" indent="-28575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Configurar y gestionar un Azure Container </a:t>
            </a:r>
            <a:r>
              <a:rPr 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Registry</a:t>
            </a: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(ACR) para almacenar y gestionar imágenes Docker.</a:t>
            </a:r>
          </a:p>
          <a:p>
            <a:pPr marL="285750" indent="-28575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Automatizar el despliegue de contenedores utilizando Azure CLI dentro de pipelines de Azure DevOps.</a:t>
            </a:r>
          </a:p>
          <a:p>
            <a:pPr marL="285750" indent="-28575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Implementar la gestión de variables y secretos en Azure DevOps.</a:t>
            </a:r>
          </a:p>
          <a:p>
            <a:pPr marL="285750" indent="-28575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Construir un pipeline completo de CI/CD que incluya la creación, almacenamiento y despliegue de imágenes Docker en Azure.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AB4B1E4-ACC7-113A-534F-D5AA9F02CFF7}"/>
              </a:ext>
            </a:extLst>
          </p:cNvPr>
          <p:cNvGrpSpPr/>
          <p:nvPr/>
        </p:nvGrpSpPr>
        <p:grpSpPr>
          <a:xfrm>
            <a:off x="228981" y="3439181"/>
            <a:ext cx="555298" cy="555298"/>
            <a:chOff x="167479" y="1848020"/>
            <a:chExt cx="555298" cy="55529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303B4F4-BD54-418F-ABEC-9DA56768E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167479" y="1848020"/>
              <a:ext cx="555298" cy="555298"/>
            </a:xfrm>
            <a:prstGeom prst="ellipse">
              <a:avLst/>
            </a:prstGeom>
            <a:solidFill>
              <a:srgbClr val="EAEAE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" name="Graphic 25" descr="Icono de Resultados">
              <a:extLst>
                <a:ext uri="{FF2B5EF4-FFF2-40B4-BE49-F238E27FC236}">
                  <a16:creationId xmlns:a16="http://schemas.microsoft.com/office/drawing/2014/main" id="{F45F61C2-0DBB-978B-E41A-359C1B3BCE97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stretch/>
          </p:blipFill>
          <p:spPr>
            <a:xfrm>
              <a:off x="296953" y="1971462"/>
              <a:ext cx="290276" cy="290276"/>
            </a:xfrm>
            <a:prstGeom prst="rect">
              <a:avLst/>
            </a:prstGeom>
          </p:spPr>
        </p:pic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E4DBB1B5-01F5-4F72-64C8-516A2B7B7E57}"/>
              </a:ext>
            </a:extLst>
          </p:cNvPr>
          <p:cNvSpPr txBox="1"/>
          <p:nvPr/>
        </p:nvSpPr>
        <p:spPr>
          <a:xfrm>
            <a:off x="845233" y="3415797"/>
            <a:ext cx="6387125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Resultados Esperados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9ADA1BEB-7AB9-A07A-E33E-E9D2A4C28C38}"/>
              </a:ext>
            </a:extLst>
          </p:cNvPr>
          <p:cNvSpPr txBox="1"/>
          <p:nvPr/>
        </p:nvSpPr>
        <p:spPr>
          <a:xfrm>
            <a:off x="845781" y="3863070"/>
            <a:ext cx="6699087" cy="289617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1200">
                <a:solidFill>
                  <a:srgbClr val="595959"/>
                </a:solidFill>
              </a:defRPr>
            </a:lvl1pPr>
          </a:lstStyle>
          <a:p>
            <a:r>
              <a:rPr lang="es-AR" dirty="0"/>
              <a:t>Al final de la sesión, los participantes deben ser capaces de:</a:t>
            </a:r>
            <a:br>
              <a:rPr lang="es-AR" dirty="0"/>
            </a:br>
            <a:endParaRPr lang="es-A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="1" dirty="0"/>
              <a:t>Seleccionar el servicio de contenedores más adecuado</a:t>
            </a:r>
            <a:r>
              <a:rPr lang="es-AR" dirty="0"/>
              <a:t> para diferentes escenarios de despliegue en la nube.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="1" dirty="0"/>
              <a:t>Configurar y utilizar Azure Container </a:t>
            </a:r>
            <a:r>
              <a:rPr lang="es-AR" b="1" dirty="0" err="1"/>
              <a:t>Registry</a:t>
            </a:r>
            <a:r>
              <a:rPr lang="es-AR" b="1" dirty="0"/>
              <a:t> (ACR)</a:t>
            </a:r>
            <a:r>
              <a:rPr lang="es-AR" dirty="0"/>
              <a:t> para almacenar imágenes Docker de manera segura.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="1" dirty="0"/>
              <a:t>Automatizar la creación y gestión de recursos en Azure</a:t>
            </a:r>
            <a:r>
              <a:rPr lang="es-AR" dirty="0"/>
              <a:t> mediante scripts y comandos de Azure CLI.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="1" dirty="0"/>
              <a:t>Utilizar variables y secretos</a:t>
            </a:r>
            <a:r>
              <a:rPr lang="es-AR" dirty="0"/>
              <a:t> de manera eficiente y segura en los pipelines de Azure DevOps.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="1" dirty="0"/>
              <a:t>Desarrollar y ejecutar un pipeline CI/CD completo</a:t>
            </a:r>
            <a:r>
              <a:rPr lang="es-AR" dirty="0"/>
              <a:t> que incluya la construcción y despliegue de contenedores en Azure.</a:t>
            </a:r>
          </a:p>
        </p:txBody>
      </p:sp>
      <p:pic>
        <p:nvPicPr>
          <p:cNvPr id="27" name="Graphic 25" descr="Una persona progresando y siendo mas eficiente">
            <a:extLst>
              <a:ext uri="{FF2B5EF4-FFF2-40B4-BE49-F238E27FC236}">
                <a16:creationId xmlns:a16="http://schemas.microsoft.com/office/drawing/2014/main" id="{975A696A-357B-CDC2-EC30-B52A59713EC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/>
        </p:blipFill>
        <p:spPr>
          <a:xfrm>
            <a:off x="7544868" y="3794379"/>
            <a:ext cx="4455706" cy="222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5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6A65AD-43AA-423E-8D08-19A36B57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5" y="227014"/>
            <a:ext cx="11563350" cy="754061"/>
          </a:xfrm>
        </p:spPr>
        <p:txBody>
          <a:bodyPr/>
          <a:lstStyle/>
          <a:p>
            <a:r>
              <a:rPr lang="es-AR" dirty="0"/>
              <a:t>Azure App </a:t>
            </a:r>
            <a:r>
              <a:rPr lang="es-AR" dirty="0" err="1"/>
              <a:t>Services</a:t>
            </a:r>
            <a:r>
              <a:rPr lang="es-AR" dirty="0"/>
              <a:t> con Soporte para Contenedores</a:t>
            </a:r>
            <a:endParaRPr lang="es-AR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D34CA-2892-4FF4-9588-C6A358296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129" y="972295"/>
            <a:ext cx="11717490" cy="544162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Plataforma Gestionada para Aplicaciones Web y </a:t>
            </a:r>
            <a:r>
              <a:rPr 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APIs</a:t>
            </a: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en Contenedores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s-A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s-A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81CE82A-C8C9-8F82-7426-26E9AE5FCFCA}"/>
              </a:ext>
            </a:extLst>
          </p:cNvPr>
          <p:cNvSpPr txBox="1"/>
          <p:nvPr/>
        </p:nvSpPr>
        <p:spPr>
          <a:xfrm>
            <a:off x="434975" y="1585951"/>
            <a:ext cx="11563350" cy="376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chemeClr val="accent6"/>
                </a:solidFill>
              </a:rPr>
              <a:t>Plataforma gestionada para aplicaciones web:</a:t>
            </a:r>
            <a:br>
              <a:rPr lang="es-AR" b="1" dirty="0">
                <a:solidFill>
                  <a:schemeClr val="accent6"/>
                </a:solidFill>
              </a:rPr>
            </a:br>
            <a:r>
              <a:rPr lang="es-AR" dirty="0">
                <a:solidFill>
                  <a:schemeClr val="accent6"/>
                </a:solidFill>
              </a:rPr>
              <a:t>Azure App </a:t>
            </a:r>
            <a:r>
              <a:rPr lang="es-AR" dirty="0" err="1">
                <a:solidFill>
                  <a:schemeClr val="accent6"/>
                </a:solidFill>
              </a:rPr>
              <a:t>Services</a:t>
            </a:r>
            <a:r>
              <a:rPr lang="es-AR" dirty="0">
                <a:solidFill>
                  <a:schemeClr val="accent6"/>
                </a:solidFill>
              </a:rPr>
              <a:t> permite desplegar aplicaciones web y </a:t>
            </a:r>
            <a:r>
              <a:rPr lang="es-AR" dirty="0" err="1">
                <a:solidFill>
                  <a:schemeClr val="accent6"/>
                </a:solidFill>
              </a:rPr>
              <a:t>APIs</a:t>
            </a:r>
            <a:r>
              <a:rPr lang="es-AR" dirty="0">
                <a:solidFill>
                  <a:schemeClr val="accent6"/>
                </a:solidFill>
              </a:rPr>
              <a:t> directamente desde imágenes de contenedores Docker. No necesitas preocuparte por la infraestructura subyacente, ya que Azure gestiona servidores, escalabilidad, y seguridad.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chemeClr val="accent6"/>
                </a:solidFill>
              </a:rPr>
              <a:t>Escalabilidad automática y alta disponibilidad:</a:t>
            </a:r>
            <a:br>
              <a:rPr lang="es-AR" b="1" dirty="0">
                <a:solidFill>
                  <a:schemeClr val="accent6"/>
                </a:solidFill>
              </a:rPr>
            </a:br>
            <a:r>
              <a:rPr lang="es-AR" dirty="0">
                <a:solidFill>
                  <a:schemeClr val="accent6"/>
                </a:solidFill>
              </a:rPr>
              <a:t>App </a:t>
            </a:r>
            <a:r>
              <a:rPr lang="es-AR" dirty="0" err="1">
                <a:solidFill>
                  <a:schemeClr val="accent6"/>
                </a:solidFill>
              </a:rPr>
              <a:t>Services</a:t>
            </a:r>
            <a:r>
              <a:rPr lang="es-AR" dirty="0">
                <a:solidFill>
                  <a:schemeClr val="accent6"/>
                </a:solidFill>
              </a:rPr>
              <a:t> puede escalar automáticamente en función de la demanda. Además, ofrece alta disponibilidad garantizada mediante acuerdos de nivel de servicio (SLA).</a:t>
            </a:r>
            <a:endParaRPr lang="es-AR" b="1" dirty="0">
              <a:solidFill>
                <a:schemeClr val="accent6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b="1" dirty="0">
                <a:solidFill>
                  <a:schemeClr val="accent6"/>
                </a:solidFill>
              </a:rPr>
              <a:t>Escenarios ideales para App </a:t>
            </a:r>
            <a:r>
              <a:rPr lang="es-AR" b="1" dirty="0" err="1">
                <a:solidFill>
                  <a:schemeClr val="accent6"/>
                </a:solidFill>
              </a:rPr>
              <a:t>Services</a:t>
            </a:r>
            <a:r>
              <a:rPr lang="es-AR" b="1" dirty="0">
                <a:solidFill>
                  <a:schemeClr val="accent6"/>
                </a:solidFill>
              </a:rPr>
              <a:t>:</a:t>
            </a:r>
          </a:p>
          <a:p>
            <a:pPr marL="1266444" lvl="2" indent="-34290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accent6"/>
                </a:solidFill>
              </a:rPr>
              <a:t>Aplicaciones web y </a:t>
            </a:r>
            <a:r>
              <a:rPr lang="es-AR" dirty="0" err="1">
                <a:solidFill>
                  <a:schemeClr val="accent6"/>
                </a:solidFill>
              </a:rPr>
              <a:t>APIs</a:t>
            </a:r>
            <a:r>
              <a:rPr lang="es-AR" dirty="0">
                <a:solidFill>
                  <a:schemeClr val="accent6"/>
                </a:solidFill>
              </a:rPr>
              <a:t> con cargas moderadas o críticas.</a:t>
            </a:r>
          </a:p>
          <a:p>
            <a:pPr marL="1266444" lvl="2" indent="-34290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accent6"/>
                </a:solidFill>
              </a:rPr>
              <a:t>Migración de aplicaciones tradicionales a contenedores.</a:t>
            </a:r>
          </a:p>
          <a:p>
            <a:pPr marL="1266444" lvl="2" indent="-34290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accent6"/>
                </a:solidFill>
              </a:rPr>
              <a:t>Aplicaciones que necesitan integración con servicios de Azure como bases de datos y monitorización</a:t>
            </a:r>
            <a:r>
              <a:rPr lang="es-AR" b="1" dirty="0">
                <a:solidFill>
                  <a:schemeClr val="accent6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sz="1400" dirty="0">
              <a:solidFill>
                <a:schemeClr val="accent6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51BD0CD-7A74-EA41-E002-D36475C00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2838" y="227014"/>
            <a:ext cx="1207634" cy="101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6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6A65AD-43AA-423E-8D08-19A36B57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4" y="227014"/>
            <a:ext cx="11802421" cy="754061"/>
          </a:xfrm>
        </p:spPr>
        <p:txBody>
          <a:bodyPr/>
          <a:lstStyle/>
          <a:p>
            <a:r>
              <a:rPr lang="es-AR" dirty="0"/>
              <a:t>Presentación del TP</a:t>
            </a:r>
            <a:endParaRPr lang="en-US" dirty="0">
              <a:solidFill>
                <a:srgbClr val="2C65E1"/>
              </a:solidFill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6380FFF8-722E-A863-F0A5-558D5BC36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4787248" y="1661287"/>
            <a:ext cx="3097871" cy="278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9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6A65AD-43AA-423E-8D08-19A36B57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4" y="227014"/>
            <a:ext cx="11802421" cy="754061"/>
          </a:xfrm>
        </p:spPr>
        <p:txBody>
          <a:bodyPr/>
          <a:lstStyle/>
          <a:p>
            <a:r>
              <a:rPr lang="es-AR" dirty="0"/>
              <a:t>Espacio para preguntas, dudas y consultas</a:t>
            </a:r>
            <a:endParaRPr lang="en-US" dirty="0">
              <a:solidFill>
                <a:srgbClr val="2C65E1"/>
              </a:solidFill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6380FFF8-722E-A863-F0A5-558D5BC36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3836785" y="1910896"/>
            <a:ext cx="4762904" cy="317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0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5.0.0"/>
  <p:tag name="SLIDO_PRESENTATION_ID" val="00000000-0000-0000-0000-000000000000"/>
  <p:tag name="SLIDO_EVENT_UUID" val="5f6d6d45-4bf5-4eae-8345-5fa21a8e678c"/>
  <p:tag name="SLIDO_EVENT_SECTION_UUID" val="979c7235-691c-4a0f-bf51-92143b37b14e"/>
</p:tagLst>
</file>

<file path=ppt/theme/theme1.xml><?xml version="1.0" encoding="utf-8"?>
<a:theme xmlns:a="http://schemas.openxmlformats.org/drawingml/2006/main" name="Azure PPT Template - 2018">
  <a:themeElements>
    <a:clrScheme name="Azure DevOps">
      <a:dk1>
        <a:srgbClr val="000000"/>
      </a:dk1>
      <a:lt1>
        <a:srgbClr val="FFFFFF"/>
      </a:lt1>
      <a:dk2>
        <a:srgbClr val="0078D7"/>
      </a:dk2>
      <a:lt2>
        <a:srgbClr val="FFFFFF"/>
      </a:lt2>
      <a:accent1>
        <a:srgbClr val="0078D7"/>
      </a:accent1>
      <a:accent2>
        <a:srgbClr val="4DB0FF"/>
      </a:accent2>
      <a:accent3>
        <a:srgbClr val="B1D6F2"/>
      </a:accent3>
      <a:accent4>
        <a:srgbClr val="035AA0"/>
      </a:accent4>
      <a:accent5>
        <a:srgbClr val="94D0FF"/>
      </a:accent5>
      <a:accent6>
        <a:srgbClr val="797979"/>
      </a:accent6>
      <a:hlink>
        <a:srgbClr val="0078D7"/>
      </a:hlink>
      <a:folHlink>
        <a:srgbClr val="0078D7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 PPT Template 2018 presentation_v3" id="{1968021E-D85B-4A85-BB07-6BF24CCBC27F}" vid="{6E53F19A-D2E9-48F2-9B61-183D930FD7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03D13FC-7B44-C845-8F26-2F9E7B0E9D5C}">
  <we:reference id="wa200005566" version="3.0.0.2" store="es-ES" storeType="OMEX"/>
  <we:alternateReferences>
    <we:reference id="wa200005566" version="3.0.0.2" store="es-E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conOverlay xmlns="http://schemas.microsoft.com/sharepoint/v4" xsi:nil="true"/>
    <Preview xmlns="15c98cf3-0896-4040-874f-f436925621df">
      <Url xsi:nil="true"/>
      <Description xsi:nil="true"/>
    </Preview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F187B9059DF945B25AB5B2F3BA0895" ma:contentTypeVersion="17" ma:contentTypeDescription="Create a new document." ma:contentTypeScope="" ma:versionID="454b11af52e6a4a001d7a94430b0600d">
  <xsd:schema xmlns:xsd="http://www.w3.org/2001/XMLSchema" xmlns:xs="http://www.w3.org/2001/XMLSchema" xmlns:p="http://schemas.microsoft.com/office/2006/metadata/properties" xmlns:ns1="http://schemas.microsoft.com/sharepoint/v3" xmlns:ns2="af610f50-4aee-43ff-9d65-64420adb70d2" xmlns:ns3="http://schemas.microsoft.com/sharepoint/v4" xmlns:ns4="15c98cf3-0896-4040-874f-f436925621df" targetNamespace="http://schemas.microsoft.com/office/2006/metadata/properties" ma:root="true" ma:fieldsID="94f54606d29a996f622cc5db0382967e" ns1:_="" ns2:_="" ns3:_="" ns4:_="">
    <xsd:import namespace="http://schemas.microsoft.com/sharepoint/v3"/>
    <xsd:import namespace="af610f50-4aee-43ff-9d65-64420adb70d2"/>
    <xsd:import namespace="http://schemas.microsoft.com/sharepoint/v4"/>
    <xsd:import namespace="15c98cf3-0896-4040-874f-f436925621d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IconOverlay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Preview" minOccurs="0"/>
                <xsd:element ref="ns4:MediaServiceEventHashCode" minOccurs="0"/>
                <xsd:element ref="ns4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610f50-4aee-43ff-9d65-64420adb70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5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98cf3-0896-4040-874f-f436925621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9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20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Preview" ma:index="22" nillable="true" ma:displayName="Preview" ma:format="Image" ma:internalName="Preview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4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CFF515-FEE6-4B9C-8B96-C300A00633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A15399-885A-441B-A114-CB6E80EBF6A5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15c98cf3-0896-4040-874f-f436925621df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sharepoint/v3"/>
    <ds:schemaRef ds:uri="http://purl.org/dc/elements/1.1/"/>
    <ds:schemaRef ds:uri="http://schemas.microsoft.com/office/2006/metadata/properties"/>
    <ds:schemaRef ds:uri="http://schemas.microsoft.com/sharepoint/v4"/>
    <ds:schemaRef ds:uri="af610f50-4aee-43ff-9d65-64420adb70d2"/>
  </ds:schemaRefs>
</ds:datastoreItem>
</file>

<file path=customXml/itemProps3.xml><?xml version="1.0" encoding="utf-8"?>
<ds:datastoreItem xmlns:ds="http://schemas.openxmlformats.org/officeDocument/2006/customXml" ds:itemID="{366A0CB4-B94D-48B7-AE6B-3133538C8C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f610f50-4aee-43ff-9d65-64420adb70d2"/>
    <ds:schemaRef ds:uri="http://schemas.microsoft.com/sharepoint/v4"/>
    <ds:schemaRef ds:uri="15c98cf3-0896-4040-874f-f436925621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5203</TotalTime>
  <Words>397</Words>
  <Application>Microsoft Macintosh PowerPoint</Application>
  <PresentationFormat>Personalizado</PresentationFormat>
  <Paragraphs>37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5" baseType="lpstr">
      <vt:lpstr>-apple-system</vt:lpstr>
      <vt:lpstr>Arial</vt:lpstr>
      <vt:lpstr>Calibri</vt:lpstr>
      <vt:lpstr>Raleway</vt:lpstr>
      <vt:lpstr>Segoe UI</vt:lpstr>
      <vt:lpstr>Segoe UI Semibold</vt:lpstr>
      <vt:lpstr>Source Sans Pro</vt:lpstr>
      <vt:lpstr>Wingdings</vt:lpstr>
      <vt:lpstr>Azure PPT Template - 2018</vt:lpstr>
      <vt:lpstr>Presentación de PowerPoint</vt:lpstr>
      <vt:lpstr>Implementación de Contenedores en Azure Parte 2</vt:lpstr>
      <vt:lpstr>Objetivo de la Sesión</vt:lpstr>
      <vt:lpstr>Azure App Services con Soporte para Contenedores</vt:lpstr>
      <vt:lpstr>Presentación del TP</vt:lpstr>
      <vt:lpstr>Espacio para preguntas, dudas y consultas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DevOps presentation title and event name</dc:title>
  <dc:creator>Martin Woodward</dc:creator>
  <cp:keywords/>
  <cp:lastModifiedBy>Ariel Schwindt</cp:lastModifiedBy>
  <cp:revision>90</cp:revision>
  <dcterms:modified xsi:type="dcterms:W3CDTF">2024-10-07T20:55:24Z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0x010100F5F187B9059DF945B25AB5B2F3BA0895</vt:lpwstr>
  </property>
  <property fmtid="{D5CDD505-2E9C-101B-9397-08002B2CF9AE}" pid="3" name="DocVizMetadataToken">
    <vt:lpwstr>600x450x1</vt:lpwstr>
  </property>
  <property fmtid="{D5CDD505-2E9C-101B-9397-08002B2CF9AE}" pid="4" name="MSIP_Label_f42aa342-8706-4288-bd11-ebb85995028c_Enabled">
    <vt:lpwstr>True</vt:lpwstr>
  </property>
  <property fmtid="{D5CDD505-2E9C-101B-9397-08002B2CF9AE}" pid="5" name="MSIP_Label_f42aa342-8706-4288-bd11-ebb85995028c_SiteId">
    <vt:lpwstr>72f988bf-86f1-41af-91ab-2d7cd011db47</vt:lpwstr>
  </property>
  <property fmtid="{D5CDD505-2E9C-101B-9397-08002B2CF9AE}" pid="6" name="MSIP_Label_f42aa342-8706-4288-bd11-ebb85995028c_Owner">
    <vt:lpwstr>v-juchri@microsoft.com</vt:lpwstr>
  </property>
  <property fmtid="{D5CDD505-2E9C-101B-9397-08002B2CF9AE}" pid="7" name="MSIP_Label_f42aa342-8706-4288-bd11-ebb85995028c_SetDate">
    <vt:lpwstr>2018-02-23T23:28:10.4033600Z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