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68" r:id="rId2"/>
    <p:sldId id="271" r:id="rId3"/>
    <p:sldId id="607" r:id="rId4"/>
    <p:sldId id="638" r:id="rId5"/>
    <p:sldId id="636" r:id="rId6"/>
    <p:sldId id="639" r:id="rId7"/>
    <p:sldId id="640" r:id="rId8"/>
    <p:sldId id="641" r:id="rId9"/>
    <p:sldId id="642" r:id="rId1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p:restoredTop sz="94719"/>
  </p:normalViewPr>
  <p:slideViewPr>
    <p:cSldViewPr snapToGrid="0">
      <p:cViewPr varScale="1">
        <p:scale>
          <a:sx n="148" d="100"/>
          <a:sy n="148" d="100"/>
        </p:scale>
        <p:origin x="10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372B5-01EB-1948-AF4F-2B6F0A8F9BD5}" type="datetimeFigureOut">
              <a:rPr lang="es-AR" smtClean="0"/>
              <a:t>14/8/23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AC425-C1B7-F149-8CD1-394D77BB9C56}" type="slidenum">
              <a:rPr lang="es-AR" smtClean="0"/>
              <a:t>‹Nº›</a:t>
            </a:fld>
            <a:endParaRPr lang="es-AR"/>
          </a:p>
        </p:txBody>
      </p:sp>
    </p:spTree>
    <p:extLst>
      <p:ext uri="{BB962C8B-B14F-4D97-AF65-F5344CB8AC3E}">
        <p14:creationId xmlns:p14="http://schemas.microsoft.com/office/powerpoint/2010/main" val="70041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54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5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3</a:t>
            </a:fld>
            <a:endParaRPr lang="es-AR"/>
          </a:p>
        </p:txBody>
      </p:sp>
    </p:spTree>
    <p:extLst>
      <p:ext uri="{BB962C8B-B14F-4D97-AF65-F5344CB8AC3E}">
        <p14:creationId xmlns:p14="http://schemas.microsoft.com/office/powerpoint/2010/main" val="1031788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4</a:t>
            </a:fld>
            <a:endParaRPr lang="es-AR"/>
          </a:p>
        </p:txBody>
      </p:sp>
    </p:spTree>
    <p:extLst>
      <p:ext uri="{BB962C8B-B14F-4D97-AF65-F5344CB8AC3E}">
        <p14:creationId xmlns:p14="http://schemas.microsoft.com/office/powerpoint/2010/main" val="239689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5</a:t>
            </a:fld>
            <a:endParaRPr lang="es-AR"/>
          </a:p>
        </p:txBody>
      </p:sp>
    </p:spTree>
    <p:extLst>
      <p:ext uri="{BB962C8B-B14F-4D97-AF65-F5344CB8AC3E}">
        <p14:creationId xmlns:p14="http://schemas.microsoft.com/office/powerpoint/2010/main" val="3234285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6</a:t>
            </a:fld>
            <a:endParaRPr lang="es-AR"/>
          </a:p>
        </p:txBody>
      </p:sp>
    </p:spTree>
    <p:extLst>
      <p:ext uri="{BB962C8B-B14F-4D97-AF65-F5344CB8AC3E}">
        <p14:creationId xmlns:p14="http://schemas.microsoft.com/office/powerpoint/2010/main" val="52413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7</a:t>
            </a:fld>
            <a:endParaRPr lang="es-AR"/>
          </a:p>
        </p:txBody>
      </p:sp>
    </p:spTree>
    <p:extLst>
      <p:ext uri="{BB962C8B-B14F-4D97-AF65-F5344CB8AC3E}">
        <p14:creationId xmlns:p14="http://schemas.microsoft.com/office/powerpoint/2010/main" val="788155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8</a:t>
            </a:fld>
            <a:endParaRPr lang="es-AR"/>
          </a:p>
        </p:txBody>
      </p:sp>
    </p:spTree>
    <p:extLst>
      <p:ext uri="{BB962C8B-B14F-4D97-AF65-F5344CB8AC3E}">
        <p14:creationId xmlns:p14="http://schemas.microsoft.com/office/powerpoint/2010/main" val="3407134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9</a:t>
            </a:fld>
            <a:endParaRPr lang="es-AR"/>
          </a:p>
        </p:txBody>
      </p:sp>
    </p:spTree>
    <p:extLst>
      <p:ext uri="{BB962C8B-B14F-4D97-AF65-F5344CB8AC3E}">
        <p14:creationId xmlns:p14="http://schemas.microsoft.com/office/powerpoint/2010/main" val="214715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647833" y="352633"/>
            <a:ext cx="10911600" cy="19648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2" name="Google Shape;12;p2"/>
          <p:cNvSpPr txBox="1">
            <a:spLocks noGrp="1"/>
          </p:cNvSpPr>
          <p:nvPr>
            <p:ph type="subTitle" idx="1"/>
          </p:nvPr>
        </p:nvSpPr>
        <p:spPr>
          <a:xfrm>
            <a:off x="647833" y="2317433"/>
            <a:ext cx="10911600" cy="114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3200"/>
            </a:lvl1pPr>
            <a:lvl2pPr lvl="1">
              <a:lnSpc>
                <a:spcPct val="100000"/>
              </a:lnSpc>
              <a:spcBef>
                <a:spcPts val="0"/>
              </a:spcBef>
              <a:spcAft>
                <a:spcPts val="0"/>
              </a:spcAft>
              <a:buSzPts val="2400"/>
              <a:buNone/>
              <a:defRPr sz="3200"/>
            </a:lvl2pPr>
            <a:lvl3pPr lvl="2">
              <a:lnSpc>
                <a:spcPct val="100000"/>
              </a:lnSpc>
              <a:spcBef>
                <a:spcPts val="0"/>
              </a:spcBef>
              <a:spcAft>
                <a:spcPts val="0"/>
              </a:spcAft>
              <a:buSzPts val="2400"/>
              <a:buNone/>
              <a:defRPr sz="3200"/>
            </a:lvl3pPr>
            <a:lvl4pPr lvl="3">
              <a:lnSpc>
                <a:spcPct val="100000"/>
              </a:lnSpc>
              <a:spcBef>
                <a:spcPts val="0"/>
              </a:spcBef>
              <a:spcAft>
                <a:spcPts val="0"/>
              </a:spcAft>
              <a:buSzPts val="2400"/>
              <a:buNone/>
              <a:defRPr sz="3200"/>
            </a:lvl4pPr>
            <a:lvl5pPr lvl="4">
              <a:lnSpc>
                <a:spcPct val="100000"/>
              </a:lnSpc>
              <a:spcBef>
                <a:spcPts val="0"/>
              </a:spcBef>
              <a:spcAft>
                <a:spcPts val="0"/>
              </a:spcAft>
              <a:buSzPts val="2400"/>
              <a:buNone/>
              <a:defRPr sz="3200"/>
            </a:lvl5pPr>
            <a:lvl6pPr lvl="5">
              <a:lnSpc>
                <a:spcPct val="100000"/>
              </a:lnSpc>
              <a:spcBef>
                <a:spcPts val="0"/>
              </a:spcBef>
              <a:spcAft>
                <a:spcPts val="0"/>
              </a:spcAft>
              <a:buSzPts val="2400"/>
              <a:buNone/>
              <a:defRPr sz="3200"/>
            </a:lvl6pPr>
            <a:lvl7pPr lvl="6">
              <a:lnSpc>
                <a:spcPct val="100000"/>
              </a:lnSpc>
              <a:spcBef>
                <a:spcPts val="0"/>
              </a:spcBef>
              <a:spcAft>
                <a:spcPts val="0"/>
              </a:spcAft>
              <a:buSzPts val="2400"/>
              <a:buNone/>
              <a:defRPr sz="3200"/>
            </a:lvl7pPr>
            <a:lvl8pPr lvl="7">
              <a:lnSpc>
                <a:spcPct val="100000"/>
              </a:lnSpc>
              <a:spcBef>
                <a:spcPts val="0"/>
              </a:spcBef>
              <a:spcAft>
                <a:spcPts val="0"/>
              </a:spcAft>
              <a:buSzPts val="2400"/>
              <a:buNone/>
              <a:defRPr sz="3200"/>
            </a:lvl8pPr>
            <a:lvl9pPr lvl="8">
              <a:lnSpc>
                <a:spcPct val="100000"/>
              </a:lnSpc>
              <a:spcBef>
                <a:spcPts val="0"/>
              </a:spcBef>
              <a:spcAft>
                <a:spcPts val="0"/>
              </a:spcAft>
              <a:buSzPts val="2400"/>
              <a:buNone/>
              <a:defRPr sz="3200"/>
            </a:lvl9pPr>
          </a:lstStyle>
          <a:p>
            <a:endParaRPr/>
          </a:p>
        </p:txBody>
      </p:sp>
      <p:sp>
        <p:nvSpPr>
          <p:cNvPr id="13" name="Google Shape;13;p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24504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title"/>
          </p:nvPr>
        </p:nvSpPr>
        <p:spPr>
          <a:xfrm>
            <a:off x="647833" y="2286000"/>
            <a:ext cx="10911600" cy="1047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7" name="Google Shape;17;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531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9181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1671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6182400" y="107600"/>
            <a:ext cx="5902000" cy="664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9" name="Google Shape;39;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354000" y="1575600"/>
            <a:ext cx="5393600" cy="20448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endParaRPr/>
          </a:p>
        </p:txBody>
      </p:sp>
      <p:sp>
        <p:nvSpPr>
          <p:cNvPr id="41" name="Google Shape;41;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2" name="Google Shape;42;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2612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2100"/>
              <a:buNone/>
              <a:defRPr sz="2800"/>
            </a:lvl1pPr>
          </a:lstStyle>
          <a:p>
            <a:endParaRPr/>
          </a:p>
        </p:txBody>
      </p:sp>
      <p:sp>
        <p:nvSpPr>
          <p:cNvPr id="46" name="Google Shape;46;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2856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1"/>
          <p:cNvSpPr txBox="1">
            <a:spLocks noGrp="1"/>
          </p:cNvSpPr>
          <p:nvPr>
            <p:ph type="title" hasCustomPrompt="1"/>
          </p:nvPr>
        </p:nvSpPr>
        <p:spPr>
          <a:xfrm>
            <a:off x="415600" y="990668"/>
            <a:ext cx="11360800" cy="267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6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6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6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6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6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6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6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6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6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415600" y="3793576"/>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2133"/>
              </a:spcBef>
              <a:spcAft>
                <a:spcPts val="0"/>
              </a:spcAft>
              <a:buClr>
                <a:schemeClr val="lt1"/>
              </a:buClr>
              <a:buSzPts val="1400"/>
              <a:buChar char="○"/>
              <a:defRPr>
                <a:solidFill>
                  <a:schemeClr val="lt1"/>
                </a:solidFill>
              </a:defRPr>
            </a:lvl2pPr>
            <a:lvl3pPr marL="1828754" lvl="2" indent="-423323" algn="ctr">
              <a:spcBef>
                <a:spcPts val="2133"/>
              </a:spcBef>
              <a:spcAft>
                <a:spcPts val="0"/>
              </a:spcAft>
              <a:buClr>
                <a:schemeClr val="lt1"/>
              </a:buClr>
              <a:buSzPts val="1400"/>
              <a:buChar char="■"/>
              <a:defRPr>
                <a:solidFill>
                  <a:schemeClr val="lt1"/>
                </a:solidFill>
              </a:defRPr>
            </a:lvl3pPr>
            <a:lvl4pPr marL="2438339" lvl="3" indent="-423323" algn="ctr">
              <a:spcBef>
                <a:spcPts val="2133"/>
              </a:spcBef>
              <a:spcAft>
                <a:spcPts val="0"/>
              </a:spcAft>
              <a:buClr>
                <a:schemeClr val="lt1"/>
              </a:buClr>
              <a:buSzPts val="1400"/>
              <a:buChar char="●"/>
              <a:defRPr>
                <a:solidFill>
                  <a:schemeClr val="lt1"/>
                </a:solidFill>
              </a:defRPr>
            </a:lvl4pPr>
            <a:lvl5pPr marL="3047924" lvl="4" indent="-423323" algn="ctr">
              <a:spcBef>
                <a:spcPts val="2133"/>
              </a:spcBef>
              <a:spcAft>
                <a:spcPts val="0"/>
              </a:spcAft>
              <a:buClr>
                <a:schemeClr val="lt1"/>
              </a:buClr>
              <a:buSzPts val="1400"/>
              <a:buChar char="○"/>
              <a:defRPr>
                <a:solidFill>
                  <a:schemeClr val="lt1"/>
                </a:solidFill>
              </a:defRPr>
            </a:lvl5pPr>
            <a:lvl6pPr marL="3657509" lvl="5" indent="-423323" algn="ctr">
              <a:spcBef>
                <a:spcPts val="2133"/>
              </a:spcBef>
              <a:spcAft>
                <a:spcPts val="0"/>
              </a:spcAft>
              <a:buClr>
                <a:schemeClr val="lt1"/>
              </a:buClr>
              <a:buSzPts val="1400"/>
              <a:buChar char="■"/>
              <a:defRPr>
                <a:solidFill>
                  <a:schemeClr val="lt1"/>
                </a:solidFill>
              </a:defRPr>
            </a:lvl6pPr>
            <a:lvl7pPr marL="4267093" lvl="6" indent="-423323" algn="ctr">
              <a:spcBef>
                <a:spcPts val="2133"/>
              </a:spcBef>
              <a:spcAft>
                <a:spcPts val="0"/>
              </a:spcAft>
              <a:buClr>
                <a:schemeClr val="lt1"/>
              </a:buClr>
              <a:buSzPts val="1400"/>
              <a:buChar char="●"/>
              <a:defRPr>
                <a:solidFill>
                  <a:schemeClr val="lt1"/>
                </a:solidFill>
              </a:defRPr>
            </a:lvl7pPr>
            <a:lvl8pPr marL="4876678" lvl="7" indent="-423323" algn="ctr">
              <a:spcBef>
                <a:spcPts val="2133"/>
              </a:spcBef>
              <a:spcAft>
                <a:spcPts val="0"/>
              </a:spcAft>
              <a:buClr>
                <a:schemeClr val="lt1"/>
              </a:buClr>
              <a:buSzPts val="1400"/>
              <a:buChar char="○"/>
              <a:defRPr>
                <a:solidFill>
                  <a:schemeClr val="lt1"/>
                </a:solidFill>
              </a:defRPr>
            </a:lvl8pPr>
            <a:lvl9pPr marL="5486263" lvl="8" indent="-423323" algn="ctr">
              <a:spcBef>
                <a:spcPts val="2133"/>
              </a:spcBef>
              <a:spcAft>
                <a:spcPts val="2133"/>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62741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8127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14/8/23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372951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3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Source Sans Pro"/>
                <a:ea typeface="Source Sans Pro"/>
                <a:cs typeface="Source Sans Pro"/>
                <a:sym typeface="Source Sans Pro"/>
              </a:defRPr>
            </a:lvl1pPr>
            <a:lvl2pPr lvl="1" algn="r">
              <a:buNone/>
              <a:defRPr sz="1333">
                <a:solidFill>
                  <a:schemeClr val="lt2"/>
                </a:solidFill>
                <a:latin typeface="Source Sans Pro"/>
                <a:ea typeface="Source Sans Pro"/>
                <a:cs typeface="Source Sans Pro"/>
                <a:sym typeface="Source Sans Pro"/>
              </a:defRPr>
            </a:lvl2pPr>
            <a:lvl3pPr lvl="2" algn="r">
              <a:buNone/>
              <a:defRPr sz="1333">
                <a:solidFill>
                  <a:schemeClr val="lt2"/>
                </a:solidFill>
                <a:latin typeface="Source Sans Pro"/>
                <a:ea typeface="Source Sans Pro"/>
                <a:cs typeface="Source Sans Pro"/>
                <a:sym typeface="Source Sans Pro"/>
              </a:defRPr>
            </a:lvl3pPr>
            <a:lvl4pPr lvl="3" algn="r">
              <a:buNone/>
              <a:defRPr sz="1333">
                <a:solidFill>
                  <a:schemeClr val="lt2"/>
                </a:solidFill>
                <a:latin typeface="Source Sans Pro"/>
                <a:ea typeface="Source Sans Pro"/>
                <a:cs typeface="Source Sans Pro"/>
                <a:sym typeface="Source Sans Pro"/>
              </a:defRPr>
            </a:lvl4pPr>
            <a:lvl5pPr lvl="4" algn="r">
              <a:buNone/>
              <a:defRPr sz="1333">
                <a:solidFill>
                  <a:schemeClr val="lt2"/>
                </a:solidFill>
                <a:latin typeface="Source Sans Pro"/>
                <a:ea typeface="Source Sans Pro"/>
                <a:cs typeface="Source Sans Pro"/>
                <a:sym typeface="Source Sans Pro"/>
              </a:defRPr>
            </a:lvl5pPr>
            <a:lvl6pPr lvl="5" algn="r">
              <a:buNone/>
              <a:defRPr sz="1333">
                <a:solidFill>
                  <a:schemeClr val="lt2"/>
                </a:solidFill>
                <a:latin typeface="Source Sans Pro"/>
                <a:ea typeface="Source Sans Pro"/>
                <a:cs typeface="Source Sans Pro"/>
                <a:sym typeface="Source Sans Pro"/>
              </a:defRPr>
            </a:lvl6pPr>
            <a:lvl7pPr lvl="6" algn="r">
              <a:buNone/>
              <a:defRPr sz="1333">
                <a:solidFill>
                  <a:schemeClr val="lt2"/>
                </a:solidFill>
                <a:latin typeface="Source Sans Pro"/>
                <a:ea typeface="Source Sans Pro"/>
                <a:cs typeface="Source Sans Pro"/>
                <a:sym typeface="Source Sans Pro"/>
              </a:defRPr>
            </a:lvl7pPr>
            <a:lvl8pPr lvl="7" algn="r">
              <a:buNone/>
              <a:defRPr sz="1333">
                <a:solidFill>
                  <a:schemeClr val="lt2"/>
                </a:solidFill>
                <a:latin typeface="Source Sans Pro"/>
                <a:ea typeface="Source Sans Pro"/>
                <a:cs typeface="Source Sans Pro"/>
                <a:sym typeface="Source Sans Pro"/>
              </a:defRPr>
            </a:lvl8pPr>
            <a:lvl9pPr lvl="8" algn="r">
              <a:buNone/>
              <a:defRPr sz="1333">
                <a:solidFill>
                  <a:schemeClr val="lt2"/>
                </a:solidFill>
                <a:latin typeface="Source Sans Pro"/>
                <a:ea typeface="Source Sans Pro"/>
                <a:cs typeface="Source Sans Pro"/>
                <a:sym typeface="Source Sans Pro"/>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3799034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localhost:500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647833" y="352633"/>
            <a:ext cx="10911600" cy="1766000"/>
          </a:xfrm>
          <a:prstGeom prst="rect">
            <a:avLst/>
          </a:prstGeom>
        </p:spPr>
        <p:txBody>
          <a:bodyPr spcFirstLastPara="1" wrap="square" lIns="121900" tIns="121900" rIns="121900" bIns="121900" anchor="b" anchorCtr="0">
            <a:noAutofit/>
          </a:bodyPr>
          <a:lstStyle/>
          <a:p>
            <a:r>
              <a:rPr lang="es" dirty="0"/>
              <a:t>Ingeniería de Software 	3</a:t>
            </a:r>
            <a:endParaRPr dirty="0"/>
          </a:p>
        </p:txBody>
      </p:sp>
      <p:sp>
        <p:nvSpPr>
          <p:cNvPr id="59" name="Google Shape;59;p13"/>
          <p:cNvSpPr txBox="1">
            <a:spLocks noGrp="1"/>
          </p:cNvSpPr>
          <p:nvPr>
            <p:ph type="subTitle" idx="1"/>
          </p:nvPr>
        </p:nvSpPr>
        <p:spPr>
          <a:xfrm>
            <a:off x="647833" y="2118633"/>
            <a:ext cx="10911600" cy="1148000"/>
          </a:xfrm>
          <a:prstGeom prst="rect">
            <a:avLst/>
          </a:prstGeom>
        </p:spPr>
        <p:txBody>
          <a:bodyPr spcFirstLastPara="1" wrap="square" lIns="121900" tIns="121900" rIns="121900" bIns="121900" anchor="t" anchorCtr="0">
            <a:noAutofit/>
          </a:bodyPr>
          <a:lstStyle/>
          <a:p>
            <a:pPr marL="0" indent="0"/>
            <a:r>
              <a:rPr lang="es" dirty="0"/>
              <a:t>Titular: </a:t>
            </a:r>
            <a:r>
              <a:rPr lang="es-ES" dirty="0"/>
              <a:t>Fernando Bono	</a:t>
            </a:r>
            <a:endParaRPr dirty="0"/>
          </a:p>
          <a:p>
            <a:pPr marL="0" indent="0"/>
            <a:r>
              <a:rPr lang="es" dirty="0"/>
              <a:t>JTP: Ariel Schwindt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p:spPr>
      </p:pic>
      <p:sp>
        <p:nvSpPr>
          <p:cNvPr id="5" name="4 CuadroTexto"/>
          <p:cNvSpPr txBox="1"/>
          <p:nvPr/>
        </p:nvSpPr>
        <p:spPr>
          <a:xfrm>
            <a:off x="4175787" y="2660915"/>
            <a:ext cx="4032448" cy="1569660"/>
          </a:xfrm>
          <a:prstGeom prst="rect">
            <a:avLst/>
          </a:prstGeom>
          <a:noFill/>
        </p:spPr>
        <p:txBody>
          <a:bodyPr wrap="square" rtlCol="0">
            <a:spAutoFit/>
          </a:bodyPr>
          <a:lstStyle/>
          <a:p>
            <a:pPr algn="ctr"/>
            <a:r>
              <a:rPr lang="es-AR" sz="3200" b="1" dirty="0">
                <a:solidFill>
                  <a:schemeClr val="bg1"/>
                </a:solidFill>
                <a:latin typeface="Raleway" pitchFamily="2" charset="77"/>
              </a:rPr>
              <a:t>TP 03: Arquitectura de Sistemas Distribuidos</a:t>
            </a:r>
          </a:p>
        </p:txBody>
      </p:sp>
    </p:spTree>
    <p:extLst>
      <p:ext uri="{BB962C8B-B14F-4D97-AF65-F5344CB8AC3E}">
        <p14:creationId xmlns:p14="http://schemas.microsoft.com/office/powerpoint/2010/main" val="331005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br>
              <a:rPr lang="es-AR" dirty="0">
                <a:solidFill>
                  <a:schemeClr val="bg2"/>
                </a:solidFill>
                <a:latin typeface="Raleway" pitchFamily="2" charset="77"/>
              </a:rPr>
            </a:br>
            <a:br>
              <a:rPr lang="es-AR" dirty="0">
                <a:solidFill>
                  <a:schemeClr val="bg2"/>
                </a:solidFill>
                <a:latin typeface="Raleway" pitchFamily="2" charset="77"/>
              </a:rPr>
            </a:br>
            <a:r>
              <a:rPr lang="es-AR" sz="1100" b="0" i="0" dirty="0">
                <a:solidFill>
                  <a:schemeClr val="bg2"/>
                </a:solidFill>
                <a:effectLst/>
                <a:latin typeface="Raleway" pitchFamily="2" charset="77"/>
              </a:rPr>
              <a:t>Se presentarán algunos conceptos avanzados de Docker para poder configurar y utilizar sistemas complejos compuestos por varios servicios.  </a:t>
            </a:r>
            <a:br>
              <a:rPr lang="es-AR" sz="1100" b="0" i="0" dirty="0">
                <a:solidFill>
                  <a:schemeClr val="bg2"/>
                </a:solidFill>
                <a:effectLst/>
                <a:latin typeface="Raleway" pitchFamily="2" charset="77"/>
              </a:rPr>
            </a:br>
            <a:br>
              <a:rPr lang="es-AR" sz="1100" b="0" i="0" dirty="0">
                <a:solidFill>
                  <a:schemeClr val="bg2"/>
                </a:solidFill>
                <a:effectLst/>
                <a:latin typeface="Raleway" pitchFamily="2" charset="77"/>
              </a:rPr>
            </a:br>
            <a:r>
              <a:rPr lang="es-AR" sz="1100" b="0" i="0" dirty="0">
                <a:solidFill>
                  <a:schemeClr val="bg2"/>
                </a:solidFill>
                <a:effectLst/>
                <a:latin typeface="Raleway" pitchFamily="2" charset="77"/>
              </a:rPr>
              <a:t>Luego analizaremos estos sistemas para identificar sus partes y funcionamiento de los mismos.</a:t>
            </a:r>
            <a:br>
              <a:rPr lang="es-AR" sz="1100" b="0" i="0" dirty="0">
                <a:solidFill>
                  <a:schemeClr val="bg2"/>
                </a:solidFill>
                <a:effectLst/>
                <a:latin typeface="Raleway" pitchFamily="2" charset="77"/>
              </a:rPr>
            </a:br>
            <a:endParaRPr lang="es-AR" b="0"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39954" y="2044536"/>
            <a:ext cx="4151587" cy="4319752"/>
          </a:xfrm>
        </p:spPr>
        <p:txBody>
          <a:bodyPr/>
          <a:lstStyle/>
          <a:p>
            <a:pPr marL="114300" indent="0">
              <a:buNone/>
            </a:pPr>
            <a:endParaRPr lang="es-AR" sz="1050" i="0" dirty="0">
              <a:solidFill>
                <a:schemeClr val="bg2"/>
              </a:solidFill>
              <a:effectLst/>
              <a:latin typeface="Raleway" pitchFamily="2" charset="77"/>
            </a:endParaRPr>
          </a:p>
          <a:p>
            <a:pPr algn="l"/>
            <a:r>
              <a:rPr lang="es-AR" sz="1050" b="1" i="0" dirty="0">
                <a:solidFill>
                  <a:schemeClr val="bg2"/>
                </a:solidFill>
                <a:effectLst/>
                <a:latin typeface="Raleway" pitchFamily="2" charset="77"/>
              </a:rPr>
              <a:t>Docker Network: </a:t>
            </a:r>
            <a:r>
              <a:rPr lang="es-AR" sz="1100" b="0" i="0" dirty="0">
                <a:solidFill>
                  <a:schemeClr val="bg2"/>
                </a:solidFill>
                <a:effectLst/>
                <a:latin typeface="Raleway" pitchFamily="2" charset="77"/>
              </a:rPr>
              <a:t>Una de las razones por las que los contenedores y servicios de Docker son tan poderosos es que puede conectarlos entre sí o conectarlos a cargas de trabajo que no sean de Docker. Los contenedores y servicios de Docker ni siquiera necesitan saber que están implementados en Docker, o si sus pares también son cargas de trabajo de Docker o no. Ya sea que sus hosts Docker ejecuten Linux, Windows o una combinación de los dos, puede usar Docker para administrarlos de una manera independiente de la plataforma</a:t>
            </a:r>
          </a:p>
          <a:p>
            <a:pPr algn="l"/>
            <a:r>
              <a:rPr lang="es-AR" sz="1050" b="1" i="0" dirty="0">
                <a:solidFill>
                  <a:schemeClr val="bg2"/>
                </a:solidFill>
                <a:effectLst/>
                <a:latin typeface="Raleway" pitchFamily="2" charset="77"/>
              </a:rPr>
              <a:t>Bridge Network Driver: </a:t>
            </a:r>
            <a:r>
              <a:rPr lang="es-AR" sz="1100" i="0" dirty="0">
                <a:solidFill>
                  <a:schemeClr val="bg2"/>
                </a:solidFill>
                <a:effectLst/>
                <a:latin typeface="Raleway" pitchFamily="2" charset="77"/>
              </a:rPr>
              <a:t>Para crear la red Docker utiliza distintos drivers, el más simple es el bridge driver, éste crea una red privada interna al host para que los contenedores de esta red puedan comunicarse. El acceso externo se otorga exponiendo los puertos a los contenedores. Docker protege la red mediante la administración de reglas que bloquean la conectividad entre diferentes redes Docker. Detrás de escena, Docker </a:t>
            </a:r>
            <a:r>
              <a:rPr lang="es-AR" sz="1100" i="0" dirty="0" err="1">
                <a:solidFill>
                  <a:schemeClr val="bg2"/>
                </a:solidFill>
                <a:effectLst/>
                <a:latin typeface="Raleway" pitchFamily="2" charset="77"/>
              </a:rPr>
              <a:t>Engine</a:t>
            </a:r>
            <a:r>
              <a:rPr lang="es-AR" sz="1100" i="0" dirty="0">
                <a:solidFill>
                  <a:schemeClr val="bg2"/>
                </a:solidFill>
                <a:effectLst/>
                <a:latin typeface="Raleway" pitchFamily="2" charset="77"/>
              </a:rPr>
              <a:t> crea las interfaces internas, las reglas de </a:t>
            </a:r>
            <a:r>
              <a:rPr lang="es-AR" sz="1100" i="0" dirty="0" err="1">
                <a:solidFill>
                  <a:schemeClr val="bg2"/>
                </a:solidFill>
                <a:effectLst/>
                <a:latin typeface="Raleway" pitchFamily="2" charset="77"/>
              </a:rPr>
              <a:t>iptables</a:t>
            </a:r>
            <a:r>
              <a:rPr lang="es-AR" sz="1100" i="0" dirty="0">
                <a:solidFill>
                  <a:schemeClr val="bg2"/>
                </a:solidFill>
                <a:effectLst/>
                <a:latin typeface="Raleway" pitchFamily="2" charset="77"/>
              </a:rPr>
              <a:t> y las rutas de host necesarios para hacer posible esta conectividad.</a:t>
            </a:r>
          </a:p>
        </p:txBody>
      </p:sp>
      <p:pic>
        <p:nvPicPr>
          <p:cNvPr id="5" name="Imagen 4">
            <a:extLst>
              <a:ext uri="{FF2B5EF4-FFF2-40B4-BE49-F238E27FC236}">
                <a16:creationId xmlns:a16="http://schemas.microsoft.com/office/drawing/2014/main" id="{D4C18A91-A88F-0C64-06D4-1E045256C886}"/>
              </a:ext>
            </a:extLst>
          </p:cNvPr>
          <p:cNvPicPr>
            <a:picLocks noChangeAspect="1"/>
          </p:cNvPicPr>
          <p:nvPr/>
        </p:nvPicPr>
        <p:blipFill>
          <a:blip r:embed="rId4"/>
          <a:stretch>
            <a:fillRect/>
          </a:stretch>
        </p:blipFill>
        <p:spPr>
          <a:xfrm>
            <a:off x="8223111" y="2460502"/>
            <a:ext cx="3737319" cy="3498864"/>
          </a:xfrm>
          <a:prstGeom prst="rect">
            <a:avLst/>
          </a:prstGeom>
        </p:spPr>
      </p:pic>
    </p:spTree>
    <p:extLst>
      <p:ext uri="{BB962C8B-B14F-4D97-AF65-F5344CB8AC3E}">
        <p14:creationId xmlns:p14="http://schemas.microsoft.com/office/powerpoint/2010/main" val="57990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algn="l"/>
            <a:r>
              <a:rPr lang="es-AR" sz="1050" b="1" i="0" dirty="0">
                <a:solidFill>
                  <a:schemeClr val="bg2"/>
                </a:solidFill>
                <a:effectLst/>
                <a:latin typeface="Raleway" pitchFamily="2" charset="77"/>
              </a:rPr>
              <a:t>Docker </a:t>
            </a:r>
            <a:r>
              <a:rPr lang="es-AR" sz="1050" b="1" i="0" dirty="0" err="1">
                <a:solidFill>
                  <a:schemeClr val="bg2"/>
                </a:solidFill>
                <a:effectLst/>
                <a:latin typeface="Raleway" pitchFamily="2" charset="77"/>
              </a:rPr>
              <a:t>Compose</a:t>
            </a:r>
            <a:endParaRPr lang="es-AR" sz="1050" b="1" i="0" dirty="0">
              <a:solidFill>
                <a:schemeClr val="bg2"/>
              </a:solidFill>
              <a:effectLst/>
              <a:latin typeface="Raleway" pitchFamily="2" charset="77"/>
            </a:endParaRPr>
          </a:p>
          <a:p>
            <a:pPr lvl="1"/>
            <a:r>
              <a:rPr lang="es-AR" sz="1100" i="0" dirty="0">
                <a:solidFill>
                  <a:schemeClr val="bg2"/>
                </a:solidFill>
                <a:effectLst/>
                <a:latin typeface="Raleway" pitchFamily="2" charset="77"/>
              </a:rPr>
              <a:t>Si nuestro sistema distribuido está compuesto de varios componentes corriendo con Docker, al momento de compilar, ejecutar y conectar los contenedores desde </a:t>
            </a:r>
            <a:r>
              <a:rPr lang="es-AR" sz="1100" i="0" dirty="0" err="1">
                <a:solidFill>
                  <a:schemeClr val="bg2"/>
                </a:solidFill>
                <a:effectLst/>
                <a:latin typeface="Raleway" pitchFamily="2" charset="77"/>
              </a:rPr>
              <a:t>Dockerfiles</a:t>
            </a:r>
            <a:r>
              <a:rPr lang="es-AR" sz="1100" i="0" dirty="0">
                <a:solidFill>
                  <a:schemeClr val="bg2"/>
                </a:solidFill>
                <a:effectLst/>
                <a:latin typeface="Raleway" pitchFamily="2" charset="77"/>
              </a:rPr>
              <a:t> separados definitivamente requiere mucho tiempo. Entonces, como solución a este problema, Docker </a:t>
            </a:r>
            <a:r>
              <a:rPr lang="es-AR" sz="1100" i="0" dirty="0" err="1">
                <a:solidFill>
                  <a:schemeClr val="bg2"/>
                </a:solidFill>
                <a:effectLst/>
                <a:latin typeface="Raleway" pitchFamily="2" charset="77"/>
              </a:rPr>
              <a:t>Compose</a:t>
            </a:r>
            <a:r>
              <a:rPr lang="es-AR" sz="1100" i="0" dirty="0">
                <a:solidFill>
                  <a:schemeClr val="bg2"/>
                </a:solidFill>
                <a:effectLst/>
                <a:latin typeface="Raleway" pitchFamily="2" charset="77"/>
              </a:rPr>
              <a:t> nos permite usar un archivo YAML para definir aplicaciones de múltiples contenedores. Es posible configurar tantos contenedores como queramos, cómo se deben construir y conectar, y dónde se deben almacenar los datos. Podemos ejecutar un solo comando para compilar, ejecutar y configurar todos los contenedores cuando el archivo YAML esté completo</a:t>
            </a:r>
          </a:p>
          <a:p>
            <a:pPr marL="114300" indent="0" algn="l">
              <a:buNone/>
            </a:pPr>
            <a:endParaRPr lang="es-AR" sz="1100" dirty="0">
              <a:solidFill>
                <a:schemeClr val="bg2"/>
              </a:solidFill>
              <a:latin typeface="Raleway" pitchFamily="2" charset="77"/>
            </a:endParaRPr>
          </a:p>
        </p:txBody>
      </p:sp>
    </p:spTree>
    <p:extLst>
      <p:ext uri="{BB962C8B-B14F-4D97-AF65-F5344CB8AC3E}">
        <p14:creationId xmlns:p14="http://schemas.microsoft.com/office/powerpoint/2010/main" val="409893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1-Sistema Distribuido Simple</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400" dirty="0">
                <a:solidFill>
                  <a:schemeClr val="bg2"/>
                </a:solidFill>
                <a:latin typeface="Raleway" pitchFamily="2" charset="77"/>
              </a:rPr>
              <a:t>Ejecutar el siguiente comando para crear una red en </a:t>
            </a:r>
            <a:r>
              <a:rPr lang="es-AR" sz="1400" dirty="0" err="1">
                <a:solidFill>
                  <a:schemeClr val="bg2"/>
                </a:solidFill>
                <a:latin typeface="Raleway" pitchFamily="2" charset="77"/>
              </a:rPr>
              <a:t>docker</a:t>
            </a:r>
            <a:endParaRPr lang="es-AR" sz="1200" dirty="0">
              <a:solidFill>
                <a:schemeClr val="bg2"/>
              </a:solidFill>
              <a:latin typeface="Raleway" pitchFamily="2" charset="77"/>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network</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create</a:t>
            </a:r>
            <a:r>
              <a:rPr lang="es-AR" sz="1200" dirty="0">
                <a:solidFill>
                  <a:schemeClr val="bg2"/>
                </a:solidFill>
                <a:latin typeface="Courier New" panose="02070309020205020404" pitchFamily="49" charset="0"/>
                <a:cs typeface="Courier New" panose="02070309020205020404" pitchFamily="49" charset="0"/>
              </a:rPr>
              <a:t> -d bridge </a:t>
            </a:r>
            <a:r>
              <a:rPr lang="es-AR" sz="1200" dirty="0" err="1">
                <a:solidFill>
                  <a:schemeClr val="bg2"/>
                </a:solidFill>
                <a:latin typeface="Courier New" panose="02070309020205020404" pitchFamily="49" charset="0"/>
                <a:cs typeface="Courier New" panose="02070309020205020404" pitchFamily="49" charset="0"/>
              </a:rPr>
              <a:t>mybridge</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400" dirty="0">
                <a:solidFill>
                  <a:schemeClr val="bg2"/>
                </a:solidFill>
                <a:latin typeface="Raleway" pitchFamily="2" charset="77"/>
              </a:rPr>
              <a:t>Instanciar una base de datos Redis conectada a esa Red.</a:t>
            </a:r>
          </a:p>
          <a:p>
            <a:pPr marL="114300" indent="0">
              <a:buNone/>
            </a:pPr>
            <a:endParaRPr lang="es-AR" sz="1400" dirty="0">
              <a:solidFill>
                <a:schemeClr val="bg2"/>
              </a:solidFill>
              <a:latin typeface="Raleway" pitchFamily="2" charset="77"/>
            </a:endParaRPr>
          </a:p>
          <a:p>
            <a:pPr marL="114300" indent="0">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-d --net </a:t>
            </a:r>
            <a:r>
              <a:rPr lang="es-AR" sz="1200" dirty="0" err="1">
                <a:solidFill>
                  <a:schemeClr val="bg2"/>
                </a:solidFill>
                <a:latin typeface="Courier New" panose="02070309020205020404" pitchFamily="49" charset="0"/>
                <a:cs typeface="Courier New" panose="02070309020205020404" pitchFamily="49" charset="0"/>
              </a:rPr>
              <a:t>mybridge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db</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redis:alpine</a:t>
            </a:r>
            <a:endParaRPr lang="es-AR" sz="1200" dirty="0">
              <a:solidFill>
                <a:schemeClr val="bg2"/>
              </a:solidFill>
              <a:latin typeface="Courier New" panose="02070309020205020404" pitchFamily="49" charset="0"/>
              <a:cs typeface="Courier New" panose="02070309020205020404" pitchFamily="49" charset="0"/>
            </a:endParaRPr>
          </a:p>
          <a:p>
            <a:pPr marL="114300" indent="0">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Levantar una </a:t>
            </a:r>
            <a:r>
              <a:rPr lang="es-AR" sz="1200" dirty="0" err="1">
                <a:solidFill>
                  <a:schemeClr val="bg2"/>
                </a:solidFill>
                <a:latin typeface="Raleway" pitchFamily="2" charset="77"/>
              </a:rPr>
              <a:t>aplicacion</a:t>
            </a:r>
            <a:r>
              <a:rPr lang="es-AR" sz="1200" dirty="0">
                <a:solidFill>
                  <a:schemeClr val="bg2"/>
                </a:solidFill>
                <a:latin typeface="Raleway" pitchFamily="2" charset="77"/>
              </a:rPr>
              <a:t> web, que utilice esta base de datos</a:t>
            </a:r>
          </a:p>
          <a:p>
            <a:endParaRPr lang="es-AR" sz="1200" dirty="0">
              <a:solidFill>
                <a:schemeClr val="bg2"/>
              </a:solidFill>
              <a:latin typeface="Raleway" pitchFamily="2" charset="77"/>
            </a:endParaRPr>
          </a:p>
          <a:p>
            <a:pPr marL="114300" indent="0">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-d --net </a:t>
            </a:r>
            <a:r>
              <a:rPr lang="es-AR" sz="1200" dirty="0" err="1">
                <a:solidFill>
                  <a:schemeClr val="bg2"/>
                </a:solidFill>
                <a:latin typeface="Courier New" panose="02070309020205020404" pitchFamily="49" charset="0"/>
                <a:cs typeface="Courier New" panose="02070309020205020404" pitchFamily="49" charset="0"/>
              </a:rPr>
              <a:t>mybridge</a:t>
            </a:r>
            <a:r>
              <a:rPr lang="es-AR" sz="1200" dirty="0">
                <a:solidFill>
                  <a:schemeClr val="bg2"/>
                </a:solidFill>
                <a:latin typeface="Courier New" panose="02070309020205020404" pitchFamily="49" charset="0"/>
                <a:cs typeface="Courier New" panose="02070309020205020404" pitchFamily="49" charset="0"/>
              </a:rPr>
              <a:t> -e REDIS_HOST=</a:t>
            </a:r>
            <a:r>
              <a:rPr lang="es-AR" sz="1200" dirty="0" err="1">
                <a:solidFill>
                  <a:schemeClr val="bg2"/>
                </a:solidFill>
                <a:latin typeface="Courier New" panose="02070309020205020404" pitchFamily="49" charset="0"/>
                <a:cs typeface="Courier New" panose="02070309020205020404" pitchFamily="49" charset="0"/>
              </a:rPr>
              <a:t>db</a:t>
            </a:r>
            <a:r>
              <a:rPr lang="es-AR" sz="1200" dirty="0">
                <a:solidFill>
                  <a:schemeClr val="bg2"/>
                </a:solidFill>
                <a:latin typeface="Courier New" panose="02070309020205020404" pitchFamily="49" charset="0"/>
                <a:cs typeface="Courier New" panose="02070309020205020404" pitchFamily="49" charset="0"/>
              </a:rPr>
              <a:t> -e REDIS_PORT=6379 -p 5000:5000 --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web </a:t>
            </a:r>
            <a:r>
              <a:rPr lang="es-AR" sz="1200" dirty="0" err="1">
                <a:solidFill>
                  <a:schemeClr val="bg2"/>
                </a:solidFill>
                <a:latin typeface="Courier New" panose="02070309020205020404" pitchFamily="49" charset="0"/>
                <a:cs typeface="Courier New" panose="02070309020205020404" pitchFamily="49" charset="0"/>
              </a:rPr>
              <a:t>alexisfr</a:t>
            </a:r>
            <a:r>
              <a:rPr lang="es-AR" sz="1200" dirty="0">
                <a:solidFill>
                  <a:schemeClr val="bg2"/>
                </a:solidFill>
                <a:latin typeface="Courier New" panose="02070309020205020404" pitchFamily="49" charset="0"/>
                <a:cs typeface="Courier New" panose="02070309020205020404" pitchFamily="49" charset="0"/>
              </a:rPr>
              <a:t>/</a:t>
            </a:r>
            <a:r>
              <a:rPr lang="es-AR" sz="1200" dirty="0" err="1">
                <a:solidFill>
                  <a:schemeClr val="bg2"/>
                </a:solidFill>
                <a:latin typeface="Courier New" panose="02070309020205020404" pitchFamily="49" charset="0"/>
                <a:cs typeface="Courier New" panose="02070309020205020404" pitchFamily="49" charset="0"/>
              </a:rPr>
              <a:t>flask-app:latest</a:t>
            </a:r>
            <a:endParaRPr lang="es-AR" sz="1200" dirty="0">
              <a:solidFill>
                <a:schemeClr val="bg2"/>
              </a:solidFill>
              <a:latin typeface="Courier New" panose="02070309020205020404" pitchFamily="49" charset="0"/>
              <a:cs typeface="Courier New" panose="02070309020205020404" pitchFamily="49" charset="0"/>
            </a:endParaRPr>
          </a:p>
          <a:p>
            <a:pPr marL="114300" indent="0">
              <a:buNone/>
            </a:pPr>
            <a:endParaRPr lang="es-AR" sz="1200" dirty="0">
              <a:solidFill>
                <a:schemeClr val="bg2"/>
              </a:solidFill>
              <a:latin typeface="Raleway" pitchFamily="2" charset="77"/>
            </a:endParaRPr>
          </a:p>
          <a:p>
            <a:pPr algn="l">
              <a:buFont typeface="Arial" panose="020B0604020202020204" pitchFamily="34" charset="0"/>
              <a:buChar char="•"/>
            </a:pPr>
            <a:r>
              <a:rPr lang="es-AR" sz="1200" dirty="0">
                <a:solidFill>
                  <a:schemeClr val="bg2"/>
                </a:solidFill>
                <a:latin typeface="Raleway" pitchFamily="2" charset="77"/>
              </a:rPr>
              <a:t>Abrir un navegador y acceder a la URL: </a:t>
            </a:r>
            <a:r>
              <a:rPr lang="es-AR" sz="1200" dirty="0">
                <a:solidFill>
                  <a:schemeClr val="bg2"/>
                </a:solidFill>
                <a:latin typeface="Raleway" pitchFamily="2" charset="77"/>
                <a:hlinkClick r:id="rId4">
                  <a:extLst>
                    <a:ext uri="{A12FA001-AC4F-418D-AE19-62706E023703}">
                      <ahyp:hlinkClr xmlns:ahyp="http://schemas.microsoft.com/office/drawing/2018/hyperlinkcolor" val="tx"/>
                    </a:ext>
                  </a:extLst>
                </a:hlinkClick>
              </a:rPr>
              <a:t>http://localhost:5000/</a:t>
            </a:r>
            <a:endParaRPr lang="es-AR" sz="1200" dirty="0">
              <a:solidFill>
                <a:schemeClr val="bg2"/>
              </a:solidFill>
              <a:latin typeface="Raleway" pitchFamily="2" charset="77"/>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r>
              <a:rPr lang="es-AR" sz="1200" dirty="0">
                <a:solidFill>
                  <a:schemeClr val="bg2"/>
                </a:solidFill>
                <a:latin typeface="Raleway" pitchFamily="2" charset="77"/>
              </a:rPr>
              <a:t>Verificar el estado de los contenedores y redes en Docker, describir:</a:t>
            </a:r>
          </a:p>
          <a:p>
            <a:pPr lvl="1"/>
            <a:r>
              <a:rPr lang="es-AR" sz="1400" dirty="0">
                <a:solidFill>
                  <a:schemeClr val="bg2"/>
                </a:solidFill>
                <a:latin typeface="Raleway" pitchFamily="2" charset="77"/>
              </a:rPr>
              <a:t>¿Cuáles puertos están abiertos?</a:t>
            </a:r>
          </a:p>
          <a:p>
            <a:pPr lvl="1"/>
            <a:r>
              <a:rPr lang="es-AR" sz="1400" dirty="0">
                <a:solidFill>
                  <a:schemeClr val="bg2"/>
                </a:solidFill>
                <a:latin typeface="Raleway" pitchFamily="2" charset="77"/>
              </a:rPr>
              <a:t>Mostrar detalles de la red </a:t>
            </a:r>
            <a:r>
              <a:rPr lang="es-AR" sz="1400" dirty="0" err="1">
                <a:solidFill>
                  <a:schemeClr val="bg2"/>
                </a:solidFill>
                <a:latin typeface="Raleway" pitchFamily="2" charset="77"/>
              </a:rPr>
              <a:t>mybridge</a:t>
            </a:r>
            <a:r>
              <a:rPr lang="es-AR" sz="1400" dirty="0">
                <a:solidFill>
                  <a:schemeClr val="bg2"/>
                </a:solidFill>
                <a:latin typeface="Raleway" pitchFamily="2" charset="77"/>
              </a:rPr>
              <a:t> con Docker.</a:t>
            </a:r>
          </a:p>
          <a:p>
            <a:pPr lvl="1"/>
            <a:r>
              <a:rPr lang="es-AR" sz="1200" dirty="0">
                <a:solidFill>
                  <a:schemeClr val="bg2"/>
                </a:solidFill>
                <a:latin typeface="Raleway" pitchFamily="2" charset="77"/>
              </a:rPr>
              <a:t>Qué comandos utilizó?</a:t>
            </a:r>
          </a:p>
          <a:p>
            <a:endParaRPr lang="es-AR" sz="1050" dirty="0">
              <a:solidFill>
                <a:schemeClr val="bg2"/>
              </a:solidFill>
              <a:latin typeface="Raleway" pitchFamily="2" charset="77"/>
            </a:endParaRPr>
          </a:p>
          <a:p>
            <a:pPr marL="114300" indent="0">
              <a:buNone/>
            </a:pPr>
            <a:endParaRPr lang="es-AR" sz="1050" dirty="0">
              <a:solidFill>
                <a:schemeClr val="bg2"/>
              </a:solidFill>
              <a:latin typeface="Raleway" pitchFamily="2" charset="77"/>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p:txBody>
      </p:sp>
    </p:spTree>
    <p:extLst>
      <p:ext uri="{BB962C8B-B14F-4D97-AF65-F5344CB8AC3E}">
        <p14:creationId xmlns:p14="http://schemas.microsoft.com/office/powerpoint/2010/main" val="9180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2-Análisis del Sistema</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100" dirty="0">
                <a:solidFill>
                  <a:schemeClr val="bg2"/>
                </a:solidFill>
                <a:latin typeface="Raleway" pitchFamily="2" charset="77"/>
              </a:rPr>
              <a:t>Siendo el código de la aplicación web el siguiente:</a:t>
            </a:r>
          </a:p>
          <a:p>
            <a:pPr marL="114300" indent="0">
              <a:buNone/>
            </a:pPr>
            <a:br>
              <a:rPr lang="es-AR" sz="1400" dirty="0">
                <a:solidFill>
                  <a:schemeClr val="bg2"/>
                </a:solidFill>
                <a:latin typeface="Raleway" pitchFamily="2" charset="77"/>
              </a:rPr>
            </a:br>
            <a:endParaRPr lang="es-AR" sz="1400" dirty="0">
              <a:solidFill>
                <a:schemeClr val="bg2"/>
              </a:solidFill>
              <a:latin typeface="Raleway" pitchFamily="2" charset="77"/>
            </a:endParaRPr>
          </a:p>
          <a:p>
            <a:pPr marL="114300" indent="0" algn="ctr">
              <a:buNone/>
            </a:pPr>
            <a:endParaRPr lang="es-AR" sz="1200" dirty="0">
              <a:solidFill>
                <a:schemeClr val="bg2"/>
              </a:solidFill>
              <a:latin typeface="Raleway" pitchFamily="2" charset="77"/>
              <a:cs typeface="Courier New" panose="02070309020205020404" pitchFamily="49" charset="0"/>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endParaRPr lang="es-AR" sz="1200" dirty="0">
              <a:solidFill>
                <a:schemeClr val="bg2"/>
              </a:solidFill>
              <a:latin typeface="Raleway" pitchFamily="2" charset="77"/>
            </a:endParaRPr>
          </a:p>
          <a:p>
            <a:r>
              <a:rPr lang="es-AR" sz="1200" dirty="0">
                <a:solidFill>
                  <a:schemeClr val="bg2"/>
                </a:solidFill>
                <a:latin typeface="Raleway" pitchFamily="2" charset="77"/>
              </a:rPr>
              <a:t>Explicar cómo funciona el sistema</a:t>
            </a:r>
          </a:p>
          <a:p>
            <a:r>
              <a:rPr lang="es-AR" sz="1200" dirty="0">
                <a:solidFill>
                  <a:schemeClr val="bg2"/>
                </a:solidFill>
                <a:latin typeface="Raleway" pitchFamily="2" charset="77"/>
              </a:rPr>
              <a:t>¿Para qué sirven y porque están los parámetros -e en el segundo Docker run del ejercicio 1?</a:t>
            </a:r>
          </a:p>
          <a:p>
            <a:r>
              <a:rPr lang="es-AR" sz="1200" dirty="0">
                <a:solidFill>
                  <a:schemeClr val="bg2"/>
                </a:solidFill>
                <a:latin typeface="Raleway" pitchFamily="2" charset="77"/>
              </a:rPr>
              <a:t>¿Qué pasa si ejecuta </a:t>
            </a: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-f web </a:t>
            </a:r>
            <a:r>
              <a:rPr lang="es-AR" sz="1200" dirty="0">
                <a:solidFill>
                  <a:schemeClr val="bg2"/>
                </a:solidFill>
                <a:latin typeface="Raleway" pitchFamily="2" charset="77"/>
              </a:rPr>
              <a:t>y vuelve a correr  </a:t>
            </a: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-d --net </a:t>
            </a:r>
            <a:r>
              <a:rPr lang="es-AR" sz="1200" dirty="0" err="1">
                <a:solidFill>
                  <a:schemeClr val="bg2"/>
                </a:solidFill>
                <a:latin typeface="Courier New" panose="02070309020205020404" pitchFamily="49" charset="0"/>
                <a:cs typeface="Courier New" panose="02070309020205020404" pitchFamily="49" charset="0"/>
              </a:rPr>
              <a:t>mybridge</a:t>
            </a:r>
            <a:r>
              <a:rPr lang="es-AR" sz="1200" dirty="0">
                <a:solidFill>
                  <a:schemeClr val="bg2"/>
                </a:solidFill>
                <a:latin typeface="Courier New" panose="02070309020205020404" pitchFamily="49" charset="0"/>
                <a:cs typeface="Courier New" panose="02070309020205020404" pitchFamily="49" charset="0"/>
              </a:rPr>
              <a:t> -e REDIS_HOST=</a:t>
            </a:r>
            <a:r>
              <a:rPr lang="es-AR" sz="1200" dirty="0" err="1">
                <a:solidFill>
                  <a:schemeClr val="bg2"/>
                </a:solidFill>
                <a:latin typeface="Courier New" panose="02070309020205020404" pitchFamily="49" charset="0"/>
                <a:cs typeface="Courier New" panose="02070309020205020404" pitchFamily="49" charset="0"/>
              </a:rPr>
              <a:t>db</a:t>
            </a:r>
            <a:r>
              <a:rPr lang="es-AR" sz="1200" dirty="0">
                <a:solidFill>
                  <a:schemeClr val="bg2"/>
                </a:solidFill>
                <a:latin typeface="Courier New" panose="02070309020205020404" pitchFamily="49" charset="0"/>
                <a:cs typeface="Courier New" panose="02070309020205020404" pitchFamily="49" charset="0"/>
              </a:rPr>
              <a:t> -e REDIS_PORT=6379 -p 5000:5000 --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web </a:t>
            </a:r>
            <a:r>
              <a:rPr lang="es-AR" sz="1200" dirty="0" err="1">
                <a:solidFill>
                  <a:schemeClr val="bg2"/>
                </a:solidFill>
                <a:latin typeface="Courier New" panose="02070309020205020404" pitchFamily="49" charset="0"/>
                <a:cs typeface="Courier New" panose="02070309020205020404" pitchFamily="49" charset="0"/>
              </a:rPr>
              <a:t>alexisfr</a:t>
            </a:r>
            <a:r>
              <a:rPr lang="es-AR" sz="1200" dirty="0">
                <a:solidFill>
                  <a:schemeClr val="bg2"/>
                </a:solidFill>
                <a:latin typeface="Courier New" panose="02070309020205020404" pitchFamily="49" charset="0"/>
                <a:cs typeface="Courier New" panose="02070309020205020404" pitchFamily="49" charset="0"/>
              </a:rPr>
              <a:t>/</a:t>
            </a:r>
            <a:r>
              <a:rPr lang="es-AR" sz="1200" dirty="0" err="1">
                <a:solidFill>
                  <a:schemeClr val="bg2"/>
                </a:solidFill>
                <a:latin typeface="Courier New" panose="02070309020205020404" pitchFamily="49" charset="0"/>
                <a:cs typeface="Courier New" panose="02070309020205020404" pitchFamily="49" charset="0"/>
              </a:rPr>
              <a:t>flask-app:latest</a:t>
            </a:r>
            <a:r>
              <a:rPr lang="es-AR" sz="1200" dirty="0">
                <a:solidFill>
                  <a:schemeClr val="bg2"/>
                </a:solidFill>
                <a:latin typeface="Courier New" panose="02070309020205020404" pitchFamily="49" charset="0"/>
                <a:cs typeface="Courier New" panose="02070309020205020404" pitchFamily="49" charset="0"/>
              </a:rPr>
              <a:t> </a:t>
            </a:r>
            <a:r>
              <a:rPr lang="es-AR" sz="1200" dirty="0">
                <a:solidFill>
                  <a:schemeClr val="bg2"/>
                </a:solidFill>
                <a:latin typeface="Raleway" pitchFamily="2" charset="77"/>
              </a:rPr>
              <a:t>?</a:t>
            </a:r>
          </a:p>
          <a:p>
            <a:r>
              <a:rPr lang="es-AR" sz="1200" dirty="0">
                <a:solidFill>
                  <a:schemeClr val="bg2"/>
                </a:solidFill>
                <a:latin typeface="Raleway" pitchFamily="2" charset="77"/>
              </a:rPr>
              <a:t>¿Qué </a:t>
            </a:r>
            <a:r>
              <a:rPr lang="es-AR" sz="1200" dirty="0" err="1">
                <a:solidFill>
                  <a:schemeClr val="bg2"/>
                </a:solidFill>
                <a:latin typeface="Raleway" pitchFamily="2" charset="77"/>
              </a:rPr>
              <a:t>occure</a:t>
            </a:r>
            <a:r>
              <a:rPr lang="es-AR" sz="1200" dirty="0">
                <a:solidFill>
                  <a:schemeClr val="bg2"/>
                </a:solidFill>
                <a:latin typeface="Raleway" pitchFamily="2" charset="77"/>
              </a:rPr>
              <a:t> en la página web cuando borro el contenedor de Redis con </a:t>
            </a: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-f </a:t>
            </a:r>
            <a:r>
              <a:rPr lang="es-AR" sz="1200" dirty="0" err="1">
                <a:solidFill>
                  <a:schemeClr val="bg2"/>
                </a:solidFill>
                <a:latin typeface="Courier New" panose="02070309020205020404" pitchFamily="49" charset="0"/>
                <a:cs typeface="Courier New" panose="02070309020205020404" pitchFamily="49" charset="0"/>
              </a:rPr>
              <a:t>db</a:t>
            </a:r>
            <a:r>
              <a:rPr lang="es-AR" sz="1200" dirty="0">
                <a:solidFill>
                  <a:schemeClr val="bg2"/>
                </a:solidFill>
                <a:latin typeface="Raleway" pitchFamily="2" charset="77"/>
              </a:rPr>
              <a:t>?</a:t>
            </a:r>
          </a:p>
          <a:p>
            <a:r>
              <a:rPr lang="es-AR" sz="1200" dirty="0">
                <a:solidFill>
                  <a:schemeClr val="bg2"/>
                </a:solidFill>
                <a:latin typeface="Raleway" pitchFamily="2" charset="77"/>
              </a:rPr>
              <a:t>Y si lo levanto nuevamente con </a:t>
            </a: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-d --net </a:t>
            </a:r>
            <a:r>
              <a:rPr lang="es-AR" sz="1200" dirty="0" err="1">
                <a:solidFill>
                  <a:schemeClr val="bg2"/>
                </a:solidFill>
                <a:latin typeface="Courier New" panose="02070309020205020404" pitchFamily="49" charset="0"/>
                <a:cs typeface="Courier New" panose="02070309020205020404" pitchFamily="49" charset="0"/>
              </a:rPr>
              <a:t>mybridge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db</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redis:alpine</a:t>
            </a:r>
            <a:r>
              <a:rPr lang="es-AR" sz="1200" dirty="0">
                <a:solidFill>
                  <a:schemeClr val="bg2"/>
                </a:solidFill>
                <a:latin typeface="Raleway" pitchFamily="2" charset="77"/>
              </a:rPr>
              <a:t> ?</a:t>
            </a:r>
          </a:p>
          <a:p>
            <a:r>
              <a:rPr lang="es-AR" sz="1200" dirty="0">
                <a:solidFill>
                  <a:schemeClr val="bg2"/>
                </a:solidFill>
                <a:latin typeface="Raleway" pitchFamily="2" charset="77"/>
              </a:rPr>
              <a:t>¿Qué considera usted que haría falta para no perder la cuenta de las visitas?</a:t>
            </a:r>
          </a:p>
          <a:p>
            <a:r>
              <a:rPr lang="es-AR" sz="1200" dirty="0">
                <a:solidFill>
                  <a:schemeClr val="bg2"/>
                </a:solidFill>
                <a:latin typeface="Raleway" pitchFamily="2" charset="77"/>
              </a:rPr>
              <a:t>Para eliminar los elementos creados corremos:</a:t>
            </a:r>
          </a:p>
          <a:p>
            <a:pPr lvl="1">
              <a:lnSpc>
                <a:spcPct val="100000"/>
              </a:lnSpc>
              <a:spcBef>
                <a:spcPts val="0"/>
              </a:spcBef>
            </a:pPr>
            <a:r>
              <a:rPr lang="es-AR" sz="1267" dirty="0" err="1">
                <a:solidFill>
                  <a:schemeClr val="bg2"/>
                </a:solidFill>
                <a:latin typeface="Courier New" panose="02070309020205020404" pitchFamily="49" charset="0"/>
                <a:cs typeface="Courier New" panose="02070309020205020404" pitchFamily="49" charset="0"/>
              </a:rPr>
              <a:t>docker</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rm</a:t>
            </a:r>
            <a:r>
              <a:rPr lang="es-AR" sz="1267" dirty="0">
                <a:solidFill>
                  <a:schemeClr val="bg2"/>
                </a:solidFill>
                <a:latin typeface="Courier New" panose="02070309020205020404" pitchFamily="49" charset="0"/>
                <a:cs typeface="Courier New" panose="02070309020205020404" pitchFamily="49" charset="0"/>
              </a:rPr>
              <a:t> -f </a:t>
            </a:r>
            <a:r>
              <a:rPr lang="es-AR" sz="1267" dirty="0" err="1">
                <a:solidFill>
                  <a:schemeClr val="bg2"/>
                </a:solidFill>
                <a:latin typeface="Courier New" panose="02070309020205020404" pitchFamily="49" charset="0"/>
                <a:cs typeface="Courier New" panose="02070309020205020404" pitchFamily="49" charset="0"/>
              </a:rPr>
              <a:t>db</a:t>
            </a:r>
            <a:r>
              <a:rPr lang="es-AR" sz="1267" dirty="0">
                <a:solidFill>
                  <a:schemeClr val="bg2"/>
                </a:solidFill>
                <a:latin typeface="Courier New" panose="02070309020205020404" pitchFamily="49" charset="0"/>
                <a:cs typeface="Courier New" panose="02070309020205020404" pitchFamily="49" charset="0"/>
              </a:rPr>
              <a:t> </a:t>
            </a:r>
          </a:p>
          <a:p>
            <a:pPr lvl="1">
              <a:lnSpc>
                <a:spcPct val="100000"/>
              </a:lnSpc>
              <a:spcBef>
                <a:spcPts val="0"/>
              </a:spcBef>
            </a:pPr>
            <a:r>
              <a:rPr lang="es-AR" sz="1267" dirty="0" err="1">
                <a:solidFill>
                  <a:schemeClr val="bg2"/>
                </a:solidFill>
                <a:latin typeface="Courier New" panose="02070309020205020404" pitchFamily="49" charset="0"/>
                <a:cs typeface="Courier New" panose="02070309020205020404" pitchFamily="49" charset="0"/>
              </a:rPr>
              <a:t>docker</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rm</a:t>
            </a:r>
            <a:r>
              <a:rPr lang="es-AR" sz="1267" dirty="0">
                <a:solidFill>
                  <a:schemeClr val="bg2"/>
                </a:solidFill>
                <a:latin typeface="Courier New" panose="02070309020205020404" pitchFamily="49" charset="0"/>
                <a:cs typeface="Courier New" panose="02070309020205020404" pitchFamily="49" charset="0"/>
              </a:rPr>
              <a:t> -f web </a:t>
            </a:r>
          </a:p>
          <a:p>
            <a:pPr lvl="1">
              <a:lnSpc>
                <a:spcPct val="100000"/>
              </a:lnSpc>
              <a:spcBef>
                <a:spcPts val="0"/>
              </a:spcBef>
            </a:pPr>
            <a:r>
              <a:rPr lang="es-AR" sz="1267" dirty="0" err="1">
                <a:solidFill>
                  <a:schemeClr val="bg2"/>
                </a:solidFill>
                <a:latin typeface="Courier New" panose="02070309020205020404" pitchFamily="49" charset="0"/>
                <a:cs typeface="Courier New" panose="02070309020205020404" pitchFamily="49" charset="0"/>
              </a:rPr>
              <a:t>docker</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network</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rm</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mybridge</a:t>
            </a:r>
            <a:endParaRPr lang="es-AR" sz="1267"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pPr marL="114300" indent="0">
              <a:buNone/>
            </a:pPr>
            <a:endParaRPr lang="es-AR" sz="1050" dirty="0">
              <a:solidFill>
                <a:schemeClr val="bg2"/>
              </a:solidFill>
              <a:latin typeface="Raleway" pitchFamily="2" charset="77"/>
            </a:endParaRPr>
          </a:p>
          <a:p>
            <a:pPr marL="114300" indent="0" algn="ctr">
              <a:buNone/>
            </a:pPr>
            <a:endParaRPr lang="es-AR" sz="1050" dirty="0">
              <a:solidFill>
                <a:schemeClr val="bg2"/>
              </a:solidFill>
              <a:latin typeface="Raleway" pitchFamily="2" charset="77"/>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p:txBody>
      </p:sp>
      <p:pic>
        <p:nvPicPr>
          <p:cNvPr id="3" name="Imagen 2">
            <a:extLst>
              <a:ext uri="{FF2B5EF4-FFF2-40B4-BE49-F238E27FC236}">
                <a16:creationId xmlns:a16="http://schemas.microsoft.com/office/drawing/2014/main" id="{4D49D0C4-3AB1-1E64-1656-E4947549596D}"/>
              </a:ext>
            </a:extLst>
          </p:cNvPr>
          <p:cNvPicPr>
            <a:picLocks noChangeAspect="1"/>
          </p:cNvPicPr>
          <p:nvPr/>
        </p:nvPicPr>
        <p:blipFill>
          <a:blip r:embed="rId4"/>
          <a:stretch>
            <a:fillRect/>
          </a:stretch>
        </p:blipFill>
        <p:spPr>
          <a:xfrm>
            <a:off x="5548809" y="1394045"/>
            <a:ext cx="3974150" cy="2548209"/>
          </a:xfrm>
          <a:prstGeom prst="rect">
            <a:avLst/>
          </a:prstGeom>
        </p:spPr>
      </p:pic>
    </p:spTree>
    <p:extLst>
      <p:ext uri="{BB962C8B-B14F-4D97-AF65-F5344CB8AC3E}">
        <p14:creationId xmlns:p14="http://schemas.microsoft.com/office/powerpoint/2010/main" val="371143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3- Utilizando Docker </a:t>
            </a:r>
            <a:r>
              <a:rPr lang="es-AR" dirty="0" err="1">
                <a:solidFill>
                  <a:schemeClr val="bg2"/>
                </a:solidFill>
                <a:latin typeface="Raleway" pitchFamily="2" charset="77"/>
              </a:rPr>
              <a:t>Compose</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100" dirty="0">
                <a:solidFill>
                  <a:schemeClr val="bg2"/>
                </a:solidFill>
                <a:latin typeface="Raleway" pitchFamily="2" charset="77"/>
              </a:rPr>
              <a:t>Normalmente viene como parte de la </a:t>
            </a:r>
            <a:r>
              <a:rPr lang="es-AR" sz="1100" dirty="0" err="1">
                <a:solidFill>
                  <a:schemeClr val="bg2"/>
                </a:solidFill>
                <a:latin typeface="Raleway" pitchFamily="2" charset="77"/>
              </a:rPr>
              <a:t>solucion</a:t>
            </a:r>
            <a:r>
              <a:rPr lang="es-AR" sz="1100" dirty="0">
                <a:solidFill>
                  <a:schemeClr val="bg2"/>
                </a:solidFill>
                <a:latin typeface="Raleway" pitchFamily="2" charset="77"/>
              </a:rPr>
              <a:t> cuando se instaló Docker</a:t>
            </a:r>
          </a:p>
          <a:p>
            <a:r>
              <a:rPr lang="es-AR" sz="1100" dirty="0">
                <a:solidFill>
                  <a:schemeClr val="bg2"/>
                </a:solidFill>
                <a:latin typeface="Raleway" pitchFamily="2" charset="77"/>
              </a:rPr>
              <a:t>De ser necesario instalarlo hay que ejecutar:</a:t>
            </a:r>
          </a:p>
          <a:p>
            <a:pPr marL="114300" indent="0">
              <a:buNone/>
            </a:pPr>
            <a:endParaRPr lang="es-AR" sz="1100" dirty="0">
              <a:solidFill>
                <a:schemeClr val="bg2"/>
              </a:solidFill>
              <a:latin typeface="Courier New" panose="02070309020205020404" pitchFamily="49" charset="0"/>
              <a:cs typeface="Courier New" panose="02070309020205020404" pitchFamily="49" charset="0"/>
            </a:endParaRPr>
          </a:p>
          <a:p>
            <a:pPr marL="114300" indent="0">
              <a:buNone/>
            </a:pPr>
            <a:r>
              <a:rPr lang="es-AR" sz="1100" dirty="0">
                <a:solidFill>
                  <a:schemeClr val="bg2"/>
                </a:solidFill>
                <a:latin typeface="Courier New" panose="02070309020205020404" pitchFamily="49" charset="0"/>
                <a:cs typeface="Courier New" panose="02070309020205020404" pitchFamily="49" charset="0"/>
              </a:rPr>
              <a:t>sudo </a:t>
            </a:r>
            <a:r>
              <a:rPr lang="es-AR" sz="1100" dirty="0" err="1">
                <a:solidFill>
                  <a:schemeClr val="bg2"/>
                </a:solidFill>
                <a:latin typeface="Courier New" panose="02070309020205020404" pitchFamily="49" charset="0"/>
                <a:cs typeface="Courier New" panose="02070309020205020404" pitchFamily="49" charset="0"/>
              </a:rPr>
              <a:t>pip</a:t>
            </a:r>
            <a:r>
              <a:rPr lang="es-AR" sz="1100" dirty="0">
                <a:solidFill>
                  <a:schemeClr val="bg2"/>
                </a:solidFill>
                <a:latin typeface="Courier New" panose="02070309020205020404" pitchFamily="49" charset="0"/>
                <a:cs typeface="Courier New" panose="02070309020205020404" pitchFamily="49" charset="0"/>
              </a:rPr>
              <a:t> </a:t>
            </a:r>
            <a:r>
              <a:rPr lang="es-AR" sz="1100" dirty="0" err="1">
                <a:solidFill>
                  <a:schemeClr val="bg2"/>
                </a:solidFill>
                <a:latin typeface="Courier New" panose="02070309020205020404" pitchFamily="49" charset="0"/>
                <a:cs typeface="Courier New" panose="02070309020205020404" pitchFamily="49" charset="0"/>
              </a:rPr>
              <a:t>install</a:t>
            </a:r>
            <a:r>
              <a:rPr lang="es-AR" sz="1100" dirty="0">
                <a:solidFill>
                  <a:schemeClr val="bg2"/>
                </a:solidFill>
                <a:latin typeface="Courier New" panose="02070309020205020404" pitchFamily="49" charset="0"/>
                <a:cs typeface="Courier New" panose="02070309020205020404" pitchFamily="49" charset="0"/>
              </a:rPr>
              <a:t> </a:t>
            </a:r>
            <a:r>
              <a:rPr lang="es-AR" sz="1100" dirty="0" err="1">
                <a:solidFill>
                  <a:schemeClr val="bg2"/>
                </a:solidFill>
                <a:latin typeface="Courier New" panose="02070309020205020404" pitchFamily="49" charset="0"/>
                <a:cs typeface="Courier New" panose="02070309020205020404" pitchFamily="49" charset="0"/>
              </a:rPr>
              <a:t>docker-compose</a:t>
            </a:r>
            <a:endParaRPr lang="es-AR" sz="1100" dirty="0">
              <a:solidFill>
                <a:schemeClr val="bg2"/>
              </a:solidFill>
              <a:latin typeface="Raleway" pitchFamily="2" charset="77"/>
            </a:endParaRPr>
          </a:p>
          <a:p>
            <a:endParaRPr lang="es-AR" sz="1100" dirty="0">
              <a:solidFill>
                <a:schemeClr val="bg2"/>
              </a:solidFill>
              <a:latin typeface="Raleway" pitchFamily="2" charset="77"/>
            </a:endParaRPr>
          </a:p>
          <a:p>
            <a:r>
              <a:rPr lang="es-AR" sz="1100" dirty="0">
                <a:solidFill>
                  <a:schemeClr val="bg2"/>
                </a:solidFill>
                <a:latin typeface="Raleway" pitchFamily="2" charset="77"/>
              </a:rPr>
              <a:t>Crear el siguiente archivo </a:t>
            </a:r>
            <a:r>
              <a:rPr lang="es-AR" sz="1100" dirty="0" err="1">
                <a:solidFill>
                  <a:schemeClr val="bg2"/>
                </a:solidFill>
                <a:latin typeface="Raleway" pitchFamily="2" charset="77"/>
              </a:rPr>
              <a:t>docker-compose.yaml</a:t>
            </a:r>
            <a:r>
              <a:rPr lang="es-AR" sz="1100" dirty="0">
                <a:solidFill>
                  <a:schemeClr val="bg2"/>
                </a:solidFill>
                <a:latin typeface="Raleway" pitchFamily="2" charset="77"/>
              </a:rPr>
              <a:t> en un directorio de trabajo:</a:t>
            </a:r>
          </a:p>
          <a:p>
            <a:pPr marL="114300" indent="0">
              <a:buNone/>
            </a:pPr>
            <a:r>
              <a:rPr lang="es-AR" sz="900" dirty="0" err="1">
                <a:solidFill>
                  <a:schemeClr val="bg2"/>
                </a:solidFill>
                <a:latin typeface="Courier New" panose="02070309020205020404" pitchFamily="49" charset="0"/>
                <a:cs typeface="Courier New" panose="02070309020205020404" pitchFamily="49" charset="0"/>
              </a:rPr>
              <a:t>version</a:t>
            </a:r>
            <a:r>
              <a:rPr lang="es-AR" sz="900" dirty="0">
                <a:solidFill>
                  <a:schemeClr val="bg2"/>
                </a:solidFill>
                <a:latin typeface="Courier New" panose="02070309020205020404" pitchFamily="49" charset="0"/>
                <a:cs typeface="Courier New" panose="02070309020205020404" pitchFamily="49" charset="0"/>
              </a:rPr>
              <a:t>: '3.6'</a:t>
            </a:r>
          </a:p>
          <a:p>
            <a:pPr marL="114300" indent="0">
              <a:buNone/>
            </a:pPr>
            <a:r>
              <a:rPr lang="es-AR" sz="900" dirty="0" err="1">
                <a:solidFill>
                  <a:schemeClr val="bg2"/>
                </a:solidFill>
                <a:latin typeface="Courier New" panose="02070309020205020404" pitchFamily="49" charset="0"/>
                <a:cs typeface="Courier New" panose="02070309020205020404" pitchFamily="49" charset="0"/>
              </a:rPr>
              <a:t>services</a:t>
            </a:r>
            <a:r>
              <a:rPr lang="es-AR" sz="900" dirty="0">
                <a:solidFill>
                  <a:schemeClr val="bg2"/>
                </a:solidFill>
                <a:latin typeface="Courier New" panose="02070309020205020404" pitchFamily="49" charset="0"/>
                <a:cs typeface="Courier New" panose="02070309020205020404" pitchFamily="49" charset="0"/>
              </a:rPr>
              <a:t>:</a:t>
            </a:r>
          </a:p>
          <a:p>
            <a:pPr marL="114300" indent="0">
              <a:buNone/>
            </a:pPr>
            <a:r>
              <a:rPr lang="es-AR" sz="900" dirty="0">
                <a:solidFill>
                  <a:schemeClr val="bg2"/>
                </a:solidFill>
                <a:latin typeface="Courier New" panose="02070309020205020404" pitchFamily="49" charset="0"/>
                <a:cs typeface="Courier New" panose="02070309020205020404" pitchFamily="49" charset="0"/>
              </a:rPr>
              <a:t>  app:</a:t>
            </a:r>
          </a:p>
          <a:p>
            <a:pPr marL="114300" indent="0">
              <a:buNone/>
            </a:pP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image</a:t>
            </a: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alexisfr</a:t>
            </a:r>
            <a:r>
              <a:rPr lang="es-AR" sz="900" dirty="0">
                <a:solidFill>
                  <a:schemeClr val="bg2"/>
                </a:solidFill>
                <a:latin typeface="Courier New" panose="02070309020205020404" pitchFamily="49" charset="0"/>
                <a:cs typeface="Courier New" panose="02070309020205020404" pitchFamily="49" charset="0"/>
              </a:rPr>
              <a:t>/</a:t>
            </a:r>
            <a:r>
              <a:rPr lang="es-AR" sz="900" dirty="0" err="1">
                <a:solidFill>
                  <a:schemeClr val="bg2"/>
                </a:solidFill>
                <a:latin typeface="Courier New" panose="02070309020205020404" pitchFamily="49" charset="0"/>
                <a:cs typeface="Courier New" panose="02070309020205020404" pitchFamily="49" charset="0"/>
              </a:rPr>
              <a:t>flask-app:latest</a:t>
            </a:r>
            <a:endParaRPr lang="es-AR" sz="900" dirty="0">
              <a:solidFill>
                <a:schemeClr val="bg2"/>
              </a:solidFill>
              <a:latin typeface="Courier New" panose="02070309020205020404" pitchFamily="49" charset="0"/>
              <a:cs typeface="Courier New" panose="02070309020205020404" pitchFamily="49" charset="0"/>
            </a:endParaRPr>
          </a:p>
          <a:p>
            <a:pPr marL="114300" indent="0">
              <a:buNone/>
            </a:pP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depends_on</a:t>
            </a:r>
            <a:r>
              <a:rPr lang="es-AR" sz="900" dirty="0">
                <a:solidFill>
                  <a:schemeClr val="bg2"/>
                </a:solidFill>
                <a:latin typeface="Courier New" panose="02070309020205020404" pitchFamily="49" charset="0"/>
                <a:cs typeface="Courier New" panose="02070309020205020404" pitchFamily="49" charset="0"/>
              </a:rPr>
              <a:t>:</a:t>
            </a:r>
          </a:p>
          <a:p>
            <a:pPr marL="114300" indent="0">
              <a:buNone/>
            </a:pPr>
            <a:r>
              <a:rPr lang="es-AR" sz="900" dirty="0">
                <a:solidFill>
                  <a:schemeClr val="bg2"/>
                </a:solidFill>
                <a:latin typeface="Courier New" panose="02070309020205020404" pitchFamily="49" charset="0"/>
                <a:cs typeface="Courier New" panose="02070309020205020404" pitchFamily="49" charset="0"/>
              </a:rPr>
              <a:t>      - </a:t>
            </a:r>
            <a:r>
              <a:rPr lang="es-AR" sz="900" dirty="0" err="1">
                <a:solidFill>
                  <a:schemeClr val="bg2"/>
                </a:solidFill>
                <a:latin typeface="Courier New" panose="02070309020205020404" pitchFamily="49" charset="0"/>
                <a:cs typeface="Courier New" panose="02070309020205020404" pitchFamily="49" charset="0"/>
              </a:rPr>
              <a:t>db</a:t>
            </a:r>
            <a:endParaRPr lang="es-AR" sz="900" dirty="0">
              <a:solidFill>
                <a:schemeClr val="bg2"/>
              </a:solidFill>
              <a:latin typeface="Courier New" panose="02070309020205020404" pitchFamily="49" charset="0"/>
              <a:cs typeface="Courier New" panose="02070309020205020404" pitchFamily="49" charset="0"/>
            </a:endParaRPr>
          </a:p>
          <a:p>
            <a:pPr marL="114300" indent="0">
              <a:buNone/>
            </a:pP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environment</a:t>
            </a:r>
            <a:r>
              <a:rPr lang="es-AR" sz="900" dirty="0">
                <a:solidFill>
                  <a:schemeClr val="bg2"/>
                </a:solidFill>
                <a:latin typeface="Courier New" panose="02070309020205020404" pitchFamily="49" charset="0"/>
                <a:cs typeface="Courier New" panose="02070309020205020404" pitchFamily="49" charset="0"/>
              </a:rPr>
              <a:t>:</a:t>
            </a:r>
          </a:p>
          <a:p>
            <a:pPr marL="114300" indent="0">
              <a:buNone/>
            </a:pPr>
            <a:r>
              <a:rPr lang="es-AR" sz="900" dirty="0">
                <a:solidFill>
                  <a:schemeClr val="bg2"/>
                </a:solidFill>
                <a:latin typeface="Courier New" panose="02070309020205020404" pitchFamily="49" charset="0"/>
                <a:cs typeface="Courier New" panose="02070309020205020404" pitchFamily="49" charset="0"/>
              </a:rPr>
              <a:t>      - REDIS_HOST=</a:t>
            </a:r>
            <a:r>
              <a:rPr lang="es-AR" sz="900" dirty="0" err="1">
                <a:solidFill>
                  <a:schemeClr val="bg2"/>
                </a:solidFill>
                <a:latin typeface="Courier New" panose="02070309020205020404" pitchFamily="49" charset="0"/>
                <a:cs typeface="Courier New" panose="02070309020205020404" pitchFamily="49" charset="0"/>
              </a:rPr>
              <a:t>db</a:t>
            </a:r>
            <a:endParaRPr lang="es-AR" sz="900" dirty="0">
              <a:solidFill>
                <a:schemeClr val="bg2"/>
              </a:solidFill>
              <a:latin typeface="Courier New" panose="02070309020205020404" pitchFamily="49" charset="0"/>
              <a:cs typeface="Courier New" panose="02070309020205020404" pitchFamily="49" charset="0"/>
            </a:endParaRPr>
          </a:p>
          <a:p>
            <a:pPr marL="114300" indent="0">
              <a:buNone/>
            </a:pPr>
            <a:r>
              <a:rPr lang="es-AR" sz="900" dirty="0">
                <a:solidFill>
                  <a:schemeClr val="bg2"/>
                </a:solidFill>
                <a:latin typeface="Courier New" panose="02070309020205020404" pitchFamily="49" charset="0"/>
                <a:cs typeface="Courier New" panose="02070309020205020404" pitchFamily="49" charset="0"/>
              </a:rPr>
              <a:t>      - REDIS_PORT=6379</a:t>
            </a:r>
          </a:p>
          <a:p>
            <a:pPr marL="114300" indent="0">
              <a:buNone/>
            </a:pP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ports</a:t>
            </a:r>
            <a:r>
              <a:rPr lang="es-AR" sz="900" dirty="0">
                <a:solidFill>
                  <a:schemeClr val="bg2"/>
                </a:solidFill>
                <a:latin typeface="Courier New" panose="02070309020205020404" pitchFamily="49" charset="0"/>
                <a:cs typeface="Courier New" panose="02070309020205020404" pitchFamily="49" charset="0"/>
              </a:rPr>
              <a:t>:</a:t>
            </a:r>
          </a:p>
          <a:p>
            <a:pPr marL="114300" indent="0">
              <a:buNone/>
            </a:pPr>
            <a:r>
              <a:rPr lang="es-AR" sz="900" dirty="0">
                <a:solidFill>
                  <a:schemeClr val="bg2"/>
                </a:solidFill>
                <a:latin typeface="Courier New" panose="02070309020205020404" pitchFamily="49" charset="0"/>
                <a:cs typeface="Courier New" panose="02070309020205020404" pitchFamily="49" charset="0"/>
              </a:rPr>
              <a:t>      - "5000:5000"</a:t>
            </a:r>
          </a:p>
          <a:p>
            <a:pPr marL="114300" indent="0">
              <a:buNone/>
            </a:pP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db</a:t>
            </a:r>
            <a:r>
              <a:rPr lang="es-AR" sz="900" dirty="0">
                <a:solidFill>
                  <a:schemeClr val="bg2"/>
                </a:solidFill>
                <a:latin typeface="Courier New" panose="02070309020205020404" pitchFamily="49" charset="0"/>
                <a:cs typeface="Courier New" panose="02070309020205020404" pitchFamily="49" charset="0"/>
              </a:rPr>
              <a:t>:</a:t>
            </a:r>
          </a:p>
          <a:p>
            <a:pPr marL="114300" indent="0">
              <a:buNone/>
            </a:pP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image</a:t>
            </a: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redis:alpine</a:t>
            </a:r>
            <a:endParaRPr lang="es-AR" sz="900" dirty="0">
              <a:solidFill>
                <a:schemeClr val="bg2"/>
              </a:solidFill>
              <a:latin typeface="Courier New" panose="02070309020205020404" pitchFamily="49" charset="0"/>
              <a:cs typeface="Courier New" panose="02070309020205020404" pitchFamily="49" charset="0"/>
            </a:endParaRPr>
          </a:p>
          <a:p>
            <a:pPr marL="114300" indent="0">
              <a:buNone/>
            </a:pP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volumes</a:t>
            </a:r>
            <a:r>
              <a:rPr lang="es-AR" sz="900" dirty="0">
                <a:solidFill>
                  <a:schemeClr val="bg2"/>
                </a:solidFill>
                <a:latin typeface="Courier New" panose="02070309020205020404" pitchFamily="49" charset="0"/>
                <a:cs typeface="Courier New" panose="02070309020205020404" pitchFamily="49" charset="0"/>
              </a:rPr>
              <a:t>:</a:t>
            </a:r>
          </a:p>
          <a:p>
            <a:pPr marL="114300" indent="0">
              <a:buNone/>
            </a:pPr>
            <a:r>
              <a:rPr lang="es-AR" sz="900" dirty="0">
                <a:solidFill>
                  <a:schemeClr val="bg2"/>
                </a:solidFill>
                <a:latin typeface="Courier New" panose="02070309020205020404" pitchFamily="49" charset="0"/>
                <a:cs typeface="Courier New" panose="02070309020205020404" pitchFamily="49" charset="0"/>
              </a:rPr>
              <a:t>      - </a:t>
            </a:r>
            <a:r>
              <a:rPr lang="es-AR" sz="900" dirty="0" err="1">
                <a:solidFill>
                  <a:schemeClr val="bg2"/>
                </a:solidFill>
                <a:latin typeface="Courier New" panose="02070309020205020404" pitchFamily="49" charset="0"/>
                <a:cs typeface="Courier New" panose="02070309020205020404" pitchFamily="49" charset="0"/>
              </a:rPr>
              <a:t>redis_data</a:t>
            </a:r>
            <a:r>
              <a:rPr lang="es-AR" sz="900" dirty="0">
                <a:solidFill>
                  <a:schemeClr val="bg2"/>
                </a:solidFill>
                <a:latin typeface="Courier New" panose="02070309020205020404" pitchFamily="49" charset="0"/>
                <a:cs typeface="Courier New" panose="02070309020205020404" pitchFamily="49" charset="0"/>
              </a:rPr>
              <a:t>:/data</a:t>
            </a:r>
          </a:p>
          <a:p>
            <a:pPr marL="114300" indent="0">
              <a:buNone/>
            </a:pPr>
            <a:r>
              <a:rPr lang="es-AR" sz="900" dirty="0" err="1">
                <a:solidFill>
                  <a:schemeClr val="bg2"/>
                </a:solidFill>
                <a:latin typeface="Courier New" panose="02070309020205020404" pitchFamily="49" charset="0"/>
                <a:cs typeface="Courier New" panose="02070309020205020404" pitchFamily="49" charset="0"/>
              </a:rPr>
              <a:t>volumes</a:t>
            </a:r>
            <a:r>
              <a:rPr lang="es-AR" sz="900" dirty="0">
                <a:solidFill>
                  <a:schemeClr val="bg2"/>
                </a:solidFill>
                <a:latin typeface="Courier New" panose="02070309020205020404" pitchFamily="49" charset="0"/>
                <a:cs typeface="Courier New" panose="02070309020205020404" pitchFamily="49" charset="0"/>
              </a:rPr>
              <a:t>:</a:t>
            </a:r>
          </a:p>
          <a:p>
            <a:pPr marL="114300" indent="0">
              <a:buNone/>
            </a:pPr>
            <a:r>
              <a:rPr lang="es-AR" sz="900" dirty="0">
                <a:solidFill>
                  <a:schemeClr val="bg2"/>
                </a:solidFill>
                <a:latin typeface="Courier New" panose="02070309020205020404" pitchFamily="49" charset="0"/>
                <a:cs typeface="Courier New" panose="02070309020205020404" pitchFamily="49" charset="0"/>
              </a:rPr>
              <a:t>  </a:t>
            </a:r>
            <a:r>
              <a:rPr lang="es-AR" sz="900" dirty="0" err="1">
                <a:solidFill>
                  <a:schemeClr val="bg2"/>
                </a:solidFill>
                <a:latin typeface="Courier New" panose="02070309020205020404" pitchFamily="49" charset="0"/>
                <a:cs typeface="Courier New" panose="02070309020205020404" pitchFamily="49" charset="0"/>
              </a:rPr>
              <a:t>redis_data</a:t>
            </a:r>
            <a:r>
              <a:rPr lang="es-AR" sz="900" dirty="0">
                <a:solidFill>
                  <a:schemeClr val="bg2"/>
                </a:solidFill>
                <a:latin typeface="Courier New" panose="02070309020205020404" pitchFamily="49" charset="0"/>
                <a:cs typeface="Courier New" panose="02070309020205020404" pitchFamily="49" charset="0"/>
              </a:rPr>
              <a:t>:</a:t>
            </a:r>
            <a:br>
              <a:rPr lang="es-AR" sz="1100" dirty="0">
                <a:solidFill>
                  <a:schemeClr val="bg2"/>
                </a:solidFill>
                <a:latin typeface="Raleway" pitchFamily="2" charset="77"/>
              </a:rPr>
            </a:br>
            <a:endParaRPr lang="es-AR" sz="1100" dirty="0">
              <a:solidFill>
                <a:schemeClr val="bg2"/>
              </a:solidFill>
              <a:latin typeface="Raleway" pitchFamily="2" charset="77"/>
            </a:endParaRPr>
          </a:p>
          <a:p>
            <a:r>
              <a:rPr lang="es-AR" sz="1100" dirty="0">
                <a:solidFill>
                  <a:schemeClr val="bg2"/>
                </a:solidFill>
                <a:latin typeface="Raleway" pitchFamily="2" charset="77"/>
              </a:rPr>
              <a:t>Ejecutar </a:t>
            </a:r>
            <a:r>
              <a:rPr lang="es-AR" sz="1100" dirty="0" err="1">
                <a:solidFill>
                  <a:schemeClr val="bg2"/>
                </a:solidFill>
                <a:latin typeface="Courier New" panose="02070309020205020404" pitchFamily="49" charset="0"/>
                <a:cs typeface="Courier New" panose="02070309020205020404" pitchFamily="49" charset="0"/>
              </a:rPr>
              <a:t>docker-compose</a:t>
            </a:r>
            <a:r>
              <a:rPr lang="es-AR" sz="1100" dirty="0">
                <a:solidFill>
                  <a:schemeClr val="bg2"/>
                </a:solidFill>
                <a:latin typeface="Courier New" panose="02070309020205020404" pitchFamily="49" charset="0"/>
                <a:cs typeface="Courier New" panose="02070309020205020404" pitchFamily="49" charset="0"/>
              </a:rPr>
              <a:t> up -d</a:t>
            </a:r>
          </a:p>
          <a:p>
            <a:r>
              <a:rPr lang="es-AR" sz="1100" dirty="0">
                <a:solidFill>
                  <a:schemeClr val="bg2"/>
                </a:solidFill>
                <a:latin typeface="Raleway" pitchFamily="2" charset="77"/>
              </a:rPr>
              <a:t>Acceder a la </a:t>
            </a:r>
            <a:r>
              <a:rPr lang="es-AR" sz="1100" dirty="0" err="1">
                <a:solidFill>
                  <a:schemeClr val="bg2"/>
                </a:solidFill>
                <a:latin typeface="Raleway" pitchFamily="2" charset="77"/>
              </a:rPr>
              <a:t>url</a:t>
            </a:r>
            <a:r>
              <a:rPr lang="es-AR" sz="1100" dirty="0">
                <a:solidFill>
                  <a:schemeClr val="bg2"/>
                </a:solidFill>
                <a:latin typeface="Raleway" pitchFamily="2" charset="77"/>
              </a:rPr>
              <a:t> http://localhost:5000/</a:t>
            </a:r>
          </a:p>
          <a:p>
            <a:r>
              <a:rPr lang="es-AR" sz="1100" dirty="0">
                <a:solidFill>
                  <a:schemeClr val="bg2"/>
                </a:solidFill>
                <a:latin typeface="Raleway" pitchFamily="2" charset="77"/>
              </a:rPr>
              <a:t>Ejecutar </a:t>
            </a:r>
            <a:r>
              <a:rPr lang="es-AR" sz="1100" dirty="0" err="1">
                <a:solidFill>
                  <a:schemeClr val="bg2"/>
                </a:solidFill>
                <a:latin typeface="Courier New" panose="02070309020205020404" pitchFamily="49" charset="0"/>
                <a:cs typeface="Courier New" panose="02070309020205020404" pitchFamily="49" charset="0"/>
              </a:rPr>
              <a:t>docker</a:t>
            </a:r>
            <a:r>
              <a:rPr lang="es-AR" sz="1100" dirty="0">
                <a:solidFill>
                  <a:schemeClr val="bg2"/>
                </a:solidFill>
                <a:latin typeface="Courier New" panose="02070309020205020404" pitchFamily="49" charset="0"/>
                <a:cs typeface="Courier New" panose="02070309020205020404" pitchFamily="49" charset="0"/>
              </a:rPr>
              <a:t> </a:t>
            </a:r>
            <a:r>
              <a:rPr lang="es-AR" sz="1100" dirty="0" err="1">
                <a:solidFill>
                  <a:schemeClr val="bg2"/>
                </a:solidFill>
                <a:latin typeface="Courier New" panose="02070309020205020404" pitchFamily="49" charset="0"/>
                <a:cs typeface="Courier New" panose="02070309020205020404" pitchFamily="49" charset="0"/>
              </a:rPr>
              <a:t>ps</a:t>
            </a:r>
            <a:r>
              <a:rPr lang="es-AR" sz="1100" dirty="0">
                <a:solidFill>
                  <a:schemeClr val="bg2"/>
                </a:solidFill>
                <a:latin typeface="Courier New" panose="02070309020205020404" pitchFamily="49" charset="0"/>
                <a:cs typeface="Courier New" panose="02070309020205020404" pitchFamily="49" charset="0"/>
              </a:rPr>
              <a:t>, </a:t>
            </a:r>
            <a:r>
              <a:rPr lang="es-AR" sz="1100" dirty="0" err="1">
                <a:solidFill>
                  <a:schemeClr val="bg2"/>
                </a:solidFill>
                <a:latin typeface="Courier New" panose="02070309020205020404" pitchFamily="49" charset="0"/>
                <a:cs typeface="Courier New" panose="02070309020205020404" pitchFamily="49" charset="0"/>
              </a:rPr>
              <a:t>docker</a:t>
            </a:r>
            <a:r>
              <a:rPr lang="es-AR" sz="1100" dirty="0">
                <a:solidFill>
                  <a:schemeClr val="bg2"/>
                </a:solidFill>
                <a:latin typeface="Courier New" panose="02070309020205020404" pitchFamily="49" charset="0"/>
                <a:cs typeface="Courier New" panose="02070309020205020404" pitchFamily="49" charset="0"/>
              </a:rPr>
              <a:t> </a:t>
            </a:r>
            <a:r>
              <a:rPr lang="es-AR" sz="1100" dirty="0" err="1">
                <a:solidFill>
                  <a:schemeClr val="bg2"/>
                </a:solidFill>
                <a:latin typeface="Courier New" panose="02070309020205020404" pitchFamily="49" charset="0"/>
                <a:cs typeface="Courier New" panose="02070309020205020404" pitchFamily="49" charset="0"/>
              </a:rPr>
              <a:t>network</a:t>
            </a:r>
            <a:r>
              <a:rPr lang="es-AR" sz="1100" dirty="0">
                <a:solidFill>
                  <a:schemeClr val="bg2"/>
                </a:solidFill>
                <a:latin typeface="Courier New" panose="02070309020205020404" pitchFamily="49" charset="0"/>
                <a:cs typeface="Courier New" panose="02070309020205020404" pitchFamily="49" charset="0"/>
              </a:rPr>
              <a:t> </a:t>
            </a:r>
            <a:r>
              <a:rPr lang="es-AR" sz="1100" dirty="0" err="1">
                <a:solidFill>
                  <a:schemeClr val="bg2"/>
                </a:solidFill>
                <a:latin typeface="Courier New" panose="02070309020205020404" pitchFamily="49" charset="0"/>
                <a:cs typeface="Courier New" panose="02070309020205020404" pitchFamily="49" charset="0"/>
              </a:rPr>
              <a:t>ls</a:t>
            </a:r>
            <a:r>
              <a:rPr lang="es-AR" sz="1100" dirty="0">
                <a:solidFill>
                  <a:schemeClr val="bg2"/>
                </a:solidFill>
                <a:latin typeface="Courier New" panose="02070309020205020404" pitchFamily="49" charset="0"/>
                <a:cs typeface="Courier New" panose="02070309020205020404" pitchFamily="49" charset="0"/>
              </a:rPr>
              <a:t> y </a:t>
            </a:r>
            <a:r>
              <a:rPr lang="es-AR" sz="1100" dirty="0" err="1">
                <a:solidFill>
                  <a:schemeClr val="bg2"/>
                </a:solidFill>
                <a:latin typeface="Courier New" panose="02070309020205020404" pitchFamily="49" charset="0"/>
                <a:cs typeface="Courier New" panose="02070309020205020404" pitchFamily="49" charset="0"/>
              </a:rPr>
              <a:t>docker</a:t>
            </a:r>
            <a:r>
              <a:rPr lang="es-AR" sz="1100" dirty="0">
                <a:solidFill>
                  <a:schemeClr val="bg2"/>
                </a:solidFill>
                <a:latin typeface="Courier New" panose="02070309020205020404" pitchFamily="49" charset="0"/>
                <a:cs typeface="Courier New" panose="02070309020205020404" pitchFamily="49" charset="0"/>
              </a:rPr>
              <a:t> </a:t>
            </a:r>
            <a:r>
              <a:rPr lang="es-AR" sz="1100" dirty="0" err="1">
                <a:solidFill>
                  <a:schemeClr val="bg2"/>
                </a:solidFill>
                <a:latin typeface="Courier New" panose="02070309020205020404" pitchFamily="49" charset="0"/>
                <a:cs typeface="Courier New" panose="02070309020205020404" pitchFamily="49" charset="0"/>
              </a:rPr>
              <a:t>volume</a:t>
            </a:r>
            <a:r>
              <a:rPr lang="es-AR" sz="1100" dirty="0">
                <a:solidFill>
                  <a:schemeClr val="bg2"/>
                </a:solidFill>
                <a:latin typeface="Courier New" panose="02070309020205020404" pitchFamily="49" charset="0"/>
                <a:cs typeface="Courier New" panose="02070309020205020404" pitchFamily="49" charset="0"/>
              </a:rPr>
              <a:t> </a:t>
            </a:r>
            <a:r>
              <a:rPr lang="es-AR" sz="1100" dirty="0" err="1">
                <a:solidFill>
                  <a:schemeClr val="bg2"/>
                </a:solidFill>
                <a:latin typeface="Courier New" panose="02070309020205020404" pitchFamily="49" charset="0"/>
                <a:cs typeface="Courier New" panose="02070309020205020404" pitchFamily="49" charset="0"/>
              </a:rPr>
              <a:t>ls</a:t>
            </a:r>
            <a:endParaRPr lang="es-AR" sz="1100" dirty="0">
              <a:solidFill>
                <a:schemeClr val="bg2"/>
              </a:solidFill>
              <a:latin typeface="Courier New" panose="02070309020205020404" pitchFamily="49" charset="0"/>
              <a:cs typeface="Courier New" panose="02070309020205020404" pitchFamily="49" charset="0"/>
            </a:endParaRPr>
          </a:p>
          <a:p>
            <a:r>
              <a:rPr lang="es-AR" sz="1100" dirty="0">
                <a:solidFill>
                  <a:schemeClr val="bg2"/>
                </a:solidFill>
                <a:latin typeface="Raleway" pitchFamily="2" charset="77"/>
              </a:rPr>
              <a:t>¿Qué hizo Docker </a:t>
            </a:r>
            <a:r>
              <a:rPr lang="es-AR" sz="1100" dirty="0" err="1">
                <a:solidFill>
                  <a:schemeClr val="bg2"/>
                </a:solidFill>
                <a:latin typeface="Raleway" pitchFamily="2" charset="77"/>
              </a:rPr>
              <a:t>Compose</a:t>
            </a:r>
            <a:r>
              <a:rPr lang="es-AR" sz="1100" dirty="0">
                <a:solidFill>
                  <a:schemeClr val="bg2"/>
                </a:solidFill>
                <a:latin typeface="Raleway" pitchFamily="2" charset="77"/>
              </a:rPr>
              <a:t> por nosotros? Explicar con detalle.</a:t>
            </a:r>
          </a:p>
          <a:p>
            <a:r>
              <a:rPr lang="es-AR" sz="1100" dirty="0">
                <a:solidFill>
                  <a:schemeClr val="bg2"/>
                </a:solidFill>
                <a:latin typeface="Raleway" pitchFamily="2" charset="77"/>
              </a:rPr>
              <a:t>Desde el directorio donde se encuentra el archivo </a:t>
            </a:r>
            <a:r>
              <a:rPr lang="es-AR" sz="1100" dirty="0" err="1">
                <a:solidFill>
                  <a:schemeClr val="bg2"/>
                </a:solidFill>
                <a:latin typeface="Raleway" pitchFamily="2" charset="77"/>
              </a:rPr>
              <a:t>docker-compose.yaml</a:t>
            </a:r>
            <a:r>
              <a:rPr lang="es-AR" sz="1100" dirty="0">
                <a:solidFill>
                  <a:schemeClr val="bg2"/>
                </a:solidFill>
                <a:latin typeface="Raleway" pitchFamily="2" charset="77"/>
              </a:rPr>
              <a:t> ejecutar</a:t>
            </a:r>
          </a:p>
          <a:p>
            <a:pPr marL="114300" indent="0">
              <a:buNone/>
            </a:pPr>
            <a:endParaRPr lang="es-AR" sz="1100" dirty="0">
              <a:solidFill>
                <a:schemeClr val="bg2"/>
              </a:solidFill>
              <a:latin typeface="Courier New" panose="02070309020205020404" pitchFamily="49" charset="0"/>
              <a:cs typeface="Courier New" panose="02070309020205020404" pitchFamily="49" charset="0"/>
            </a:endParaRPr>
          </a:p>
          <a:p>
            <a:pPr marL="114300" indent="0">
              <a:buNone/>
            </a:pPr>
            <a:r>
              <a:rPr lang="es-AR" sz="1100" dirty="0" err="1">
                <a:solidFill>
                  <a:schemeClr val="bg2"/>
                </a:solidFill>
                <a:latin typeface="Courier New" panose="02070309020205020404" pitchFamily="49" charset="0"/>
                <a:cs typeface="Courier New" panose="02070309020205020404" pitchFamily="49" charset="0"/>
              </a:rPr>
              <a:t>docker-compose</a:t>
            </a:r>
            <a:r>
              <a:rPr lang="es-AR" sz="1100" dirty="0">
                <a:solidFill>
                  <a:schemeClr val="bg2"/>
                </a:solidFill>
                <a:latin typeface="Courier New" panose="02070309020205020404" pitchFamily="49" charset="0"/>
                <a:cs typeface="Courier New" panose="02070309020205020404" pitchFamily="49" charset="0"/>
              </a:rPr>
              <a:t> </a:t>
            </a:r>
            <a:r>
              <a:rPr lang="es-AR" sz="1100" dirty="0" err="1">
                <a:solidFill>
                  <a:schemeClr val="bg2"/>
                </a:solidFill>
                <a:latin typeface="Courier New" panose="02070309020205020404" pitchFamily="49" charset="0"/>
                <a:cs typeface="Courier New" panose="02070309020205020404" pitchFamily="49" charset="0"/>
              </a:rPr>
              <a:t>down</a:t>
            </a:r>
            <a:br>
              <a:rPr lang="es-AR" sz="1100" dirty="0">
                <a:solidFill>
                  <a:schemeClr val="bg2"/>
                </a:solidFill>
                <a:latin typeface="Raleway" pitchFamily="2" charset="77"/>
              </a:rPr>
            </a:br>
            <a:br>
              <a:rPr lang="es-AR" sz="1400" dirty="0">
                <a:solidFill>
                  <a:schemeClr val="bg2"/>
                </a:solidFill>
                <a:latin typeface="Raleway" pitchFamily="2" charset="77"/>
              </a:rPr>
            </a:br>
            <a:endParaRPr lang="es-AR" sz="1400" dirty="0">
              <a:solidFill>
                <a:schemeClr val="bg2"/>
              </a:solidFill>
              <a:latin typeface="Raleway" pitchFamily="2" charset="77"/>
            </a:endParaRPr>
          </a:p>
          <a:p>
            <a:pPr marL="114300" indent="0" algn="ctr">
              <a:buNone/>
            </a:pPr>
            <a:endParaRPr lang="es-AR" sz="1200" dirty="0">
              <a:solidFill>
                <a:schemeClr val="bg2"/>
              </a:solidFill>
              <a:latin typeface="Raleway" pitchFamily="2" charset="77"/>
              <a:cs typeface="Courier New" panose="02070309020205020404" pitchFamily="49" charset="0"/>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endParaRPr lang="es-AR" sz="1200" dirty="0">
              <a:solidFill>
                <a:schemeClr val="bg2"/>
              </a:solidFill>
              <a:latin typeface="Raleway" pitchFamily="2" charset="77"/>
            </a:endParaRPr>
          </a:p>
          <a:p>
            <a:r>
              <a:rPr lang="es-AR" sz="1200" dirty="0">
                <a:solidFill>
                  <a:schemeClr val="bg2"/>
                </a:solidFill>
                <a:latin typeface="Raleway" pitchFamily="2" charset="77"/>
              </a:rPr>
              <a:t>Explicar cómo funciona el sistema</a:t>
            </a:r>
          </a:p>
          <a:p>
            <a:r>
              <a:rPr lang="es-AR" sz="1200" dirty="0">
                <a:solidFill>
                  <a:schemeClr val="bg2"/>
                </a:solidFill>
                <a:latin typeface="Raleway" pitchFamily="2" charset="77"/>
              </a:rPr>
              <a:t>¿Para qué sirven y porque están los parámetros -e en el segundo Docker run del ejercicio 1?</a:t>
            </a:r>
          </a:p>
          <a:p>
            <a:r>
              <a:rPr lang="es-AR" sz="1200" dirty="0">
                <a:solidFill>
                  <a:schemeClr val="bg2"/>
                </a:solidFill>
                <a:latin typeface="Raleway" pitchFamily="2" charset="77"/>
              </a:rPr>
              <a:t>¿Qué pasa si ejecuta </a:t>
            </a: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-f web </a:t>
            </a:r>
            <a:r>
              <a:rPr lang="es-AR" sz="1200" dirty="0">
                <a:solidFill>
                  <a:schemeClr val="bg2"/>
                </a:solidFill>
                <a:latin typeface="Raleway" pitchFamily="2" charset="77"/>
              </a:rPr>
              <a:t>y vuelve a correr  </a:t>
            </a: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-d --net </a:t>
            </a:r>
            <a:r>
              <a:rPr lang="es-AR" sz="1200" dirty="0" err="1">
                <a:solidFill>
                  <a:schemeClr val="bg2"/>
                </a:solidFill>
                <a:latin typeface="Courier New" panose="02070309020205020404" pitchFamily="49" charset="0"/>
                <a:cs typeface="Courier New" panose="02070309020205020404" pitchFamily="49" charset="0"/>
              </a:rPr>
              <a:t>mybridge</a:t>
            </a:r>
            <a:r>
              <a:rPr lang="es-AR" sz="1200" dirty="0">
                <a:solidFill>
                  <a:schemeClr val="bg2"/>
                </a:solidFill>
                <a:latin typeface="Courier New" panose="02070309020205020404" pitchFamily="49" charset="0"/>
                <a:cs typeface="Courier New" panose="02070309020205020404" pitchFamily="49" charset="0"/>
              </a:rPr>
              <a:t> -e REDIS_HOST=</a:t>
            </a:r>
            <a:r>
              <a:rPr lang="es-AR" sz="1200" dirty="0" err="1">
                <a:solidFill>
                  <a:schemeClr val="bg2"/>
                </a:solidFill>
                <a:latin typeface="Courier New" panose="02070309020205020404" pitchFamily="49" charset="0"/>
                <a:cs typeface="Courier New" panose="02070309020205020404" pitchFamily="49" charset="0"/>
              </a:rPr>
              <a:t>db</a:t>
            </a:r>
            <a:r>
              <a:rPr lang="es-AR" sz="1200" dirty="0">
                <a:solidFill>
                  <a:schemeClr val="bg2"/>
                </a:solidFill>
                <a:latin typeface="Courier New" panose="02070309020205020404" pitchFamily="49" charset="0"/>
                <a:cs typeface="Courier New" panose="02070309020205020404" pitchFamily="49" charset="0"/>
              </a:rPr>
              <a:t> -e REDIS_PORT=6379 -p 5000:5000 --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web </a:t>
            </a:r>
            <a:r>
              <a:rPr lang="es-AR" sz="1200" dirty="0" err="1">
                <a:solidFill>
                  <a:schemeClr val="bg2"/>
                </a:solidFill>
                <a:latin typeface="Courier New" panose="02070309020205020404" pitchFamily="49" charset="0"/>
                <a:cs typeface="Courier New" panose="02070309020205020404" pitchFamily="49" charset="0"/>
              </a:rPr>
              <a:t>alexisfr</a:t>
            </a:r>
            <a:r>
              <a:rPr lang="es-AR" sz="1200" dirty="0">
                <a:solidFill>
                  <a:schemeClr val="bg2"/>
                </a:solidFill>
                <a:latin typeface="Courier New" panose="02070309020205020404" pitchFamily="49" charset="0"/>
                <a:cs typeface="Courier New" panose="02070309020205020404" pitchFamily="49" charset="0"/>
              </a:rPr>
              <a:t>/</a:t>
            </a:r>
            <a:r>
              <a:rPr lang="es-AR" sz="1200" dirty="0" err="1">
                <a:solidFill>
                  <a:schemeClr val="bg2"/>
                </a:solidFill>
                <a:latin typeface="Courier New" panose="02070309020205020404" pitchFamily="49" charset="0"/>
                <a:cs typeface="Courier New" panose="02070309020205020404" pitchFamily="49" charset="0"/>
              </a:rPr>
              <a:t>flask-app:latest</a:t>
            </a:r>
            <a:r>
              <a:rPr lang="es-AR" sz="1200" dirty="0">
                <a:solidFill>
                  <a:schemeClr val="bg2"/>
                </a:solidFill>
                <a:latin typeface="Courier New" panose="02070309020205020404" pitchFamily="49" charset="0"/>
                <a:cs typeface="Courier New" panose="02070309020205020404" pitchFamily="49" charset="0"/>
              </a:rPr>
              <a:t> </a:t>
            </a:r>
            <a:r>
              <a:rPr lang="es-AR" sz="1200" dirty="0">
                <a:solidFill>
                  <a:schemeClr val="bg2"/>
                </a:solidFill>
                <a:latin typeface="Raleway" pitchFamily="2" charset="77"/>
              </a:rPr>
              <a:t>?</a:t>
            </a:r>
          </a:p>
          <a:p>
            <a:r>
              <a:rPr lang="es-AR" sz="1200" dirty="0">
                <a:solidFill>
                  <a:schemeClr val="bg2"/>
                </a:solidFill>
                <a:latin typeface="Raleway" pitchFamily="2" charset="77"/>
              </a:rPr>
              <a:t>¿Qué </a:t>
            </a:r>
            <a:r>
              <a:rPr lang="es-AR" sz="1200" dirty="0" err="1">
                <a:solidFill>
                  <a:schemeClr val="bg2"/>
                </a:solidFill>
                <a:latin typeface="Raleway" pitchFamily="2" charset="77"/>
              </a:rPr>
              <a:t>occure</a:t>
            </a:r>
            <a:r>
              <a:rPr lang="es-AR" sz="1200" dirty="0">
                <a:solidFill>
                  <a:schemeClr val="bg2"/>
                </a:solidFill>
                <a:latin typeface="Raleway" pitchFamily="2" charset="77"/>
              </a:rPr>
              <a:t> en la página web cuando borro el contenedor de Redis con </a:t>
            </a: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-f </a:t>
            </a:r>
            <a:r>
              <a:rPr lang="es-AR" sz="1200" dirty="0" err="1">
                <a:solidFill>
                  <a:schemeClr val="bg2"/>
                </a:solidFill>
                <a:latin typeface="Courier New" panose="02070309020205020404" pitchFamily="49" charset="0"/>
                <a:cs typeface="Courier New" panose="02070309020205020404" pitchFamily="49" charset="0"/>
              </a:rPr>
              <a:t>db</a:t>
            </a:r>
            <a:r>
              <a:rPr lang="es-AR" sz="1200" dirty="0">
                <a:solidFill>
                  <a:schemeClr val="bg2"/>
                </a:solidFill>
                <a:latin typeface="Raleway" pitchFamily="2" charset="77"/>
              </a:rPr>
              <a:t>?</a:t>
            </a:r>
          </a:p>
          <a:p>
            <a:r>
              <a:rPr lang="es-AR" sz="1200" dirty="0">
                <a:solidFill>
                  <a:schemeClr val="bg2"/>
                </a:solidFill>
                <a:latin typeface="Raleway" pitchFamily="2" charset="77"/>
              </a:rPr>
              <a:t>Y si lo levanto nuevamente con </a:t>
            </a: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-d --net </a:t>
            </a:r>
            <a:r>
              <a:rPr lang="es-AR" sz="1200" dirty="0" err="1">
                <a:solidFill>
                  <a:schemeClr val="bg2"/>
                </a:solidFill>
                <a:latin typeface="Courier New" panose="02070309020205020404" pitchFamily="49" charset="0"/>
                <a:cs typeface="Courier New" panose="02070309020205020404" pitchFamily="49" charset="0"/>
              </a:rPr>
              <a:t>mybridge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db</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redis:alpine</a:t>
            </a:r>
            <a:r>
              <a:rPr lang="es-AR" sz="1200" dirty="0">
                <a:solidFill>
                  <a:schemeClr val="bg2"/>
                </a:solidFill>
                <a:latin typeface="Raleway" pitchFamily="2" charset="77"/>
              </a:rPr>
              <a:t> ?</a:t>
            </a:r>
          </a:p>
          <a:p>
            <a:r>
              <a:rPr lang="es-AR" sz="1200" dirty="0">
                <a:solidFill>
                  <a:schemeClr val="bg2"/>
                </a:solidFill>
                <a:latin typeface="Raleway" pitchFamily="2" charset="77"/>
              </a:rPr>
              <a:t>¿Qué considera usted que haría falta para no perder la cuenta de las visitas?</a:t>
            </a:r>
          </a:p>
          <a:p>
            <a:r>
              <a:rPr lang="es-AR" sz="1200" dirty="0">
                <a:solidFill>
                  <a:schemeClr val="bg2"/>
                </a:solidFill>
                <a:latin typeface="Raleway" pitchFamily="2" charset="77"/>
              </a:rPr>
              <a:t>Para eliminar los elementos creados corremos:</a:t>
            </a:r>
          </a:p>
          <a:p>
            <a:pPr lvl="1">
              <a:lnSpc>
                <a:spcPct val="100000"/>
              </a:lnSpc>
              <a:spcBef>
                <a:spcPts val="0"/>
              </a:spcBef>
            </a:pPr>
            <a:r>
              <a:rPr lang="es-AR" sz="1267" dirty="0" err="1">
                <a:solidFill>
                  <a:schemeClr val="bg2"/>
                </a:solidFill>
                <a:latin typeface="Courier New" panose="02070309020205020404" pitchFamily="49" charset="0"/>
                <a:cs typeface="Courier New" panose="02070309020205020404" pitchFamily="49" charset="0"/>
              </a:rPr>
              <a:t>docker</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rm</a:t>
            </a:r>
            <a:r>
              <a:rPr lang="es-AR" sz="1267" dirty="0">
                <a:solidFill>
                  <a:schemeClr val="bg2"/>
                </a:solidFill>
                <a:latin typeface="Courier New" panose="02070309020205020404" pitchFamily="49" charset="0"/>
                <a:cs typeface="Courier New" panose="02070309020205020404" pitchFamily="49" charset="0"/>
              </a:rPr>
              <a:t> -f </a:t>
            </a:r>
            <a:r>
              <a:rPr lang="es-AR" sz="1267" dirty="0" err="1">
                <a:solidFill>
                  <a:schemeClr val="bg2"/>
                </a:solidFill>
                <a:latin typeface="Courier New" panose="02070309020205020404" pitchFamily="49" charset="0"/>
                <a:cs typeface="Courier New" panose="02070309020205020404" pitchFamily="49" charset="0"/>
              </a:rPr>
              <a:t>db</a:t>
            </a:r>
            <a:r>
              <a:rPr lang="es-AR" sz="1267" dirty="0">
                <a:solidFill>
                  <a:schemeClr val="bg2"/>
                </a:solidFill>
                <a:latin typeface="Courier New" panose="02070309020205020404" pitchFamily="49" charset="0"/>
                <a:cs typeface="Courier New" panose="02070309020205020404" pitchFamily="49" charset="0"/>
              </a:rPr>
              <a:t> </a:t>
            </a:r>
          </a:p>
          <a:p>
            <a:pPr lvl="1">
              <a:lnSpc>
                <a:spcPct val="100000"/>
              </a:lnSpc>
              <a:spcBef>
                <a:spcPts val="0"/>
              </a:spcBef>
            </a:pPr>
            <a:r>
              <a:rPr lang="es-AR" sz="1267" dirty="0" err="1">
                <a:solidFill>
                  <a:schemeClr val="bg2"/>
                </a:solidFill>
                <a:latin typeface="Courier New" panose="02070309020205020404" pitchFamily="49" charset="0"/>
                <a:cs typeface="Courier New" panose="02070309020205020404" pitchFamily="49" charset="0"/>
              </a:rPr>
              <a:t>docker</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rm</a:t>
            </a:r>
            <a:r>
              <a:rPr lang="es-AR" sz="1267" dirty="0">
                <a:solidFill>
                  <a:schemeClr val="bg2"/>
                </a:solidFill>
                <a:latin typeface="Courier New" panose="02070309020205020404" pitchFamily="49" charset="0"/>
                <a:cs typeface="Courier New" panose="02070309020205020404" pitchFamily="49" charset="0"/>
              </a:rPr>
              <a:t> -f web </a:t>
            </a:r>
          </a:p>
          <a:p>
            <a:pPr lvl="1">
              <a:lnSpc>
                <a:spcPct val="100000"/>
              </a:lnSpc>
              <a:spcBef>
                <a:spcPts val="0"/>
              </a:spcBef>
            </a:pPr>
            <a:r>
              <a:rPr lang="es-AR" sz="1267" dirty="0" err="1">
                <a:solidFill>
                  <a:schemeClr val="bg2"/>
                </a:solidFill>
                <a:latin typeface="Courier New" panose="02070309020205020404" pitchFamily="49" charset="0"/>
                <a:cs typeface="Courier New" panose="02070309020205020404" pitchFamily="49" charset="0"/>
              </a:rPr>
              <a:t>docker</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network</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rm</a:t>
            </a:r>
            <a:r>
              <a:rPr lang="es-AR" sz="1267" dirty="0">
                <a:solidFill>
                  <a:schemeClr val="bg2"/>
                </a:solidFill>
                <a:latin typeface="Courier New" panose="02070309020205020404" pitchFamily="49" charset="0"/>
                <a:cs typeface="Courier New" panose="02070309020205020404" pitchFamily="49" charset="0"/>
              </a:rPr>
              <a:t> </a:t>
            </a:r>
            <a:r>
              <a:rPr lang="es-AR" sz="1267" dirty="0" err="1">
                <a:solidFill>
                  <a:schemeClr val="bg2"/>
                </a:solidFill>
                <a:latin typeface="Courier New" panose="02070309020205020404" pitchFamily="49" charset="0"/>
                <a:cs typeface="Courier New" panose="02070309020205020404" pitchFamily="49" charset="0"/>
              </a:rPr>
              <a:t>mybridge</a:t>
            </a:r>
            <a:endParaRPr lang="es-AR" sz="1267"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pPr marL="114300" indent="0">
              <a:buNone/>
            </a:pPr>
            <a:endParaRPr lang="es-AR" sz="1050" dirty="0">
              <a:solidFill>
                <a:schemeClr val="bg2"/>
              </a:solidFill>
              <a:latin typeface="Raleway" pitchFamily="2" charset="77"/>
            </a:endParaRPr>
          </a:p>
          <a:p>
            <a:pPr marL="114300" indent="0" algn="ctr">
              <a:buNone/>
            </a:pPr>
            <a:endParaRPr lang="es-AR" sz="1050" dirty="0">
              <a:solidFill>
                <a:schemeClr val="bg2"/>
              </a:solidFill>
              <a:latin typeface="Raleway" pitchFamily="2" charset="77"/>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p:txBody>
      </p:sp>
    </p:spTree>
    <p:extLst>
      <p:ext uri="{BB962C8B-B14F-4D97-AF65-F5344CB8AC3E}">
        <p14:creationId xmlns:p14="http://schemas.microsoft.com/office/powerpoint/2010/main" val="384556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4-Análisis de otro sistema distribuido</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buNone/>
            </a:pPr>
            <a:r>
              <a:rPr lang="es-AR" sz="900" b="1" dirty="0">
                <a:solidFill>
                  <a:schemeClr val="bg2"/>
                </a:solidFill>
                <a:latin typeface="Raleway" pitchFamily="2" charset="77"/>
              </a:rPr>
              <a:t>Este es un sistema compuesto por:</a:t>
            </a:r>
          </a:p>
          <a:p>
            <a:pPr marL="114300" indent="0">
              <a:buNone/>
            </a:pPr>
            <a:endParaRPr lang="es-AR" sz="900" b="1" dirty="0">
              <a:solidFill>
                <a:schemeClr val="bg2"/>
              </a:solidFill>
              <a:latin typeface="Raleway" pitchFamily="2" charset="77"/>
            </a:endParaRPr>
          </a:p>
          <a:p>
            <a:r>
              <a:rPr lang="es-AR" sz="900" dirty="0">
                <a:solidFill>
                  <a:schemeClr val="bg2"/>
                </a:solidFill>
                <a:latin typeface="Raleway" pitchFamily="2" charset="77"/>
              </a:rPr>
              <a:t>Una aplicación web de Python que te permite votar entre dos opciones</a:t>
            </a:r>
          </a:p>
          <a:p>
            <a:r>
              <a:rPr lang="es-AR" sz="900" dirty="0">
                <a:solidFill>
                  <a:schemeClr val="bg2"/>
                </a:solidFill>
                <a:latin typeface="Raleway" pitchFamily="2" charset="77"/>
              </a:rPr>
              <a:t>Una cola de Redis que recolecta nuevos votos</a:t>
            </a:r>
          </a:p>
          <a:p>
            <a:r>
              <a:rPr lang="es-AR" sz="900" dirty="0">
                <a:solidFill>
                  <a:schemeClr val="bg2"/>
                </a:solidFill>
                <a:latin typeface="Raleway" pitchFamily="2" charset="77"/>
              </a:rPr>
              <a:t>Un trabajador .NET o Java que consume votos y los almacena en...</a:t>
            </a:r>
          </a:p>
          <a:p>
            <a:r>
              <a:rPr lang="es-AR" sz="900" dirty="0">
                <a:solidFill>
                  <a:schemeClr val="bg2"/>
                </a:solidFill>
                <a:latin typeface="Raleway" pitchFamily="2" charset="77"/>
              </a:rPr>
              <a:t>Una base de datos de </a:t>
            </a:r>
            <a:r>
              <a:rPr lang="es-AR" sz="900" dirty="0" err="1">
                <a:solidFill>
                  <a:schemeClr val="bg2"/>
                </a:solidFill>
                <a:latin typeface="Raleway" pitchFamily="2" charset="77"/>
              </a:rPr>
              <a:t>Postgres</a:t>
            </a:r>
            <a:r>
              <a:rPr lang="es-AR" sz="900" dirty="0">
                <a:solidFill>
                  <a:schemeClr val="bg2"/>
                </a:solidFill>
                <a:latin typeface="Raleway" pitchFamily="2" charset="77"/>
              </a:rPr>
              <a:t> respaldada por un volumen de Docker</a:t>
            </a:r>
          </a:p>
          <a:p>
            <a:r>
              <a:rPr lang="es-AR" sz="900" dirty="0">
                <a:solidFill>
                  <a:schemeClr val="bg2"/>
                </a:solidFill>
                <a:latin typeface="Raleway" pitchFamily="2" charset="77"/>
              </a:rPr>
              <a:t>Una aplicación web </a:t>
            </a:r>
            <a:r>
              <a:rPr lang="es-AR" sz="900" dirty="0" err="1">
                <a:solidFill>
                  <a:schemeClr val="bg2"/>
                </a:solidFill>
                <a:latin typeface="Raleway" pitchFamily="2" charset="77"/>
              </a:rPr>
              <a:t>Node.js</a:t>
            </a:r>
            <a:r>
              <a:rPr lang="es-AR" sz="900" dirty="0">
                <a:solidFill>
                  <a:schemeClr val="bg2"/>
                </a:solidFill>
                <a:latin typeface="Raleway" pitchFamily="2" charset="77"/>
              </a:rPr>
              <a:t> que muestra los resultados de la votación en tiempo real.</a:t>
            </a:r>
          </a:p>
          <a:p>
            <a:pPr marL="114300" indent="0">
              <a:buNone/>
            </a:pPr>
            <a:endParaRPr lang="es-AR" sz="900" dirty="0">
              <a:solidFill>
                <a:schemeClr val="bg2"/>
              </a:solidFill>
              <a:latin typeface="Raleway" pitchFamily="2" charset="77"/>
            </a:endParaRPr>
          </a:p>
          <a:p>
            <a:pPr marL="114300" indent="0">
              <a:buNone/>
            </a:pPr>
            <a:r>
              <a:rPr lang="es-AR" sz="900" b="1" dirty="0">
                <a:solidFill>
                  <a:schemeClr val="bg2"/>
                </a:solidFill>
                <a:latin typeface="Raleway" pitchFamily="2" charset="77"/>
              </a:rPr>
              <a:t>Pasos:</a:t>
            </a:r>
          </a:p>
          <a:p>
            <a:pPr marL="114300" indent="0">
              <a:buNone/>
            </a:pPr>
            <a:endParaRPr lang="es-AR" sz="900" b="1" dirty="0">
              <a:solidFill>
                <a:schemeClr val="bg2"/>
              </a:solidFill>
              <a:latin typeface="Raleway" pitchFamily="2" charset="77"/>
            </a:endParaRPr>
          </a:p>
          <a:p>
            <a:r>
              <a:rPr lang="es-AR" sz="900" dirty="0">
                <a:solidFill>
                  <a:schemeClr val="bg2"/>
                </a:solidFill>
                <a:latin typeface="Raleway" pitchFamily="2" charset="77"/>
              </a:rPr>
              <a:t>Clonar el repositorio https://</a:t>
            </a:r>
            <a:r>
              <a:rPr lang="es-AR" sz="900" dirty="0" err="1">
                <a:solidFill>
                  <a:schemeClr val="bg2"/>
                </a:solidFill>
                <a:latin typeface="Raleway" pitchFamily="2" charset="77"/>
              </a:rPr>
              <a:t>github.com</a:t>
            </a:r>
            <a:r>
              <a:rPr lang="es-AR" sz="900" dirty="0">
                <a:solidFill>
                  <a:schemeClr val="bg2"/>
                </a:solidFill>
                <a:latin typeface="Raleway" pitchFamily="2" charset="77"/>
              </a:rPr>
              <a:t>/</a:t>
            </a:r>
            <a:r>
              <a:rPr lang="es-AR" sz="900" dirty="0" err="1">
                <a:solidFill>
                  <a:schemeClr val="bg2"/>
                </a:solidFill>
                <a:latin typeface="Raleway" pitchFamily="2" charset="77"/>
              </a:rPr>
              <a:t>dockersamples</a:t>
            </a:r>
            <a:r>
              <a:rPr lang="es-AR" sz="900" dirty="0">
                <a:solidFill>
                  <a:schemeClr val="bg2"/>
                </a:solidFill>
                <a:latin typeface="Raleway" pitchFamily="2" charset="77"/>
              </a:rPr>
              <a:t>/</a:t>
            </a:r>
            <a:r>
              <a:rPr lang="es-AR" sz="900" dirty="0" err="1">
                <a:solidFill>
                  <a:schemeClr val="bg2"/>
                </a:solidFill>
                <a:latin typeface="Raleway" pitchFamily="2" charset="77"/>
              </a:rPr>
              <a:t>example</a:t>
            </a:r>
            <a:r>
              <a:rPr lang="es-AR" sz="900" dirty="0">
                <a:solidFill>
                  <a:schemeClr val="bg2"/>
                </a:solidFill>
                <a:latin typeface="Raleway" pitchFamily="2" charset="77"/>
              </a:rPr>
              <a:t>-</a:t>
            </a:r>
            <a:r>
              <a:rPr lang="es-AR" sz="900" dirty="0" err="1">
                <a:solidFill>
                  <a:schemeClr val="bg2"/>
                </a:solidFill>
                <a:latin typeface="Raleway" pitchFamily="2" charset="77"/>
              </a:rPr>
              <a:t>voting</a:t>
            </a:r>
            <a:r>
              <a:rPr lang="es-AR" sz="900" dirty="0">
                <a:solidFill>
                  <a:schemeClr val="bg2"/>
                </a:solidFill>
                <a:latin typeface="Raleway" pitchFamily="2" charset="77"/>
              </a:rPr>
              <a:t>-app</a:t>
            </a:r>
          </a:p>
          <a:p>
            <a:r>
              <a:rPr lang="es-AR" sz="900" dirty="0">
                <a:solidFill>
                  <a:schemeClr val="bg2"/>
                </a:solidFill>
                <a:latin typeface="Raleway" pitchFamily="2" charset="77"/>
              </a:rPr>
              <a:t>Abrir una línea de comandos y ejecutar</a:t>
            </a:r>
          </a:p>
          <a:p>
            <a:pPr marL="114300" indent="0">
              <a:buNone/>
            </a:pPr>
            <a:endParaRPr lang="es-AR" sz="900" dirty="0">
              <a:solidFill>
                <a:schemeClr val="bg2"/>
              </a:solidFill>
              <a:latin typeface="Raleway" pitchFamily="2" charset="77"/>
            </a:endParaRPr>
          </a:p>
          <a:p>
            <a:pPr marL="114300" indent="0">
              <a:buNone/>
            </a:pPr>
            <a:r>
              <a:rPr lang="es-AR" sz="900" dirty="0">
                <a:solidFill>
                  <a:schemeClr val="bg2"/>
                </a:solidFill>
                <a:latin typeface="Courier New" panose="02070309020205020404" pitchFamily="49" charset="0"/>
                <a:cs typeface="Courier New" panose="02070309020205020404" pitchFamily="49" charset="0"/>
              </a:rPr>
              <a:t>cd </a:t>
            </a:r>
            <a:r>
              <a:rPr lang="es-AR" sz="900" dirty="0" err="1">
                <a:solidFill>
                  <a:schemeClr val="bg2"/>
                </a:solidFill>
                <a:latin typeface="Courier New" panose="02070309020205020404" pitchFamily="49" charset="0"/>
                <a:cs typeface="Courier New" panose="02070309020205020404" pitchFamily="49" charset="0"/>
              </a:rPr>
              <a:t>example</a:t>
            </a:r>
            <a:r>
              <a:rPr lang="es-AR" sz="900" dirty="0">
                <a:solidFill>
                  <a:schemeClr val="bg2"/>
                </a:solidFill>
                <a:latin typeface="Courier New" panose="02070309020205020404" pitchFamily="49" charset="0"/>
                <a:cs typeface="Courier New" panose="02070309020205020404" pitchFamily="49" charset="0"/>
              </a:rPr>
              <a:t>-</a:t>
            </a:r>
            <a:r>
              <a:rPr lang="es-AR" sz="900" dirty="0" err="1">
                <a:solidFill>
                  <a:schemeClr val="bg2"/>
                </a:solidFill>
                <a:latin typeface="Courier New" panose="02070309020205020404" pitchFamily="49" charset="0"/>
                <a:cs typeface="Courier New" panose="02070309020205020404" pitchFamily="49" charset="0"/>
              </a:rPr>
              <a:t>voting</a:t>
            </a:r>
            <a:r>
              <a:rPr lang="es-AR" sz="900" dirty="0">
                <a:solidFill>
                  <a:schemeClr val="bg2"/>
                </a:solidFill>
                <a:latin typeface="Courier New" panose="02070309020205020404" pitchFamily="49" charset="0"/>
                <a:cs typeface="Courier New" panose="02070309020205020404" pitchFamily="49" charset="0"/>
              </a:rPr>
              <a:t>-app </a:t>
            </a:r>
          </a:p>
          <a:p>
            <a:pPr marL="114300" indent="0">
              <a:buNone/>
            </a:pPr>
            <a:r>
              <a:rPr lang="es-AR" sz="900" dirty="0" err="1">
                <a:solidFill>
                  <a:schemeClr val="bg2"/>
                </a:solidFill>
                <a:latin typeface="Courier New" panose="02070309020205020404" pitchFamily="49" charset="0"/>
                <a:cs typeface="Courier New" panose="02070309020205020404" pitchFamily="49" charset="0"/>
              </a:rPr>
              <a:t>docker-compose</a:t>
            </a:r>
            <a:r>
              <a:rPr lang="es-AR" sz="900" dirty="0">
                <a:solidFill>
                  <a:schemeClr val="bg2"/>
                </a:solidFill>
                <a:latin typeface="Courier New" panose="02070309020205020404" pitchFamily="49" charset="0"/>
                <a:cs typeface="Courier New" panose="02070309020205020404" pitchFamily="49" charset="0"/>
              </a:rPr>
              <a:t> -f </a:t>
            </a:r>
            <a:r>
              <a:rPr lang="es-AR" sz="900" dirty="0" err="1">
                <a:solidFill>
                  <a:schemeClr val="bg2"/>
                </a:solidFill>
                <a:latin typeface="Courier New" panose="02070309020205020404" pitchFamily="49" charset="0"/>
                <a:cs typeface="Courier New" panose="02070309020205020404" pitchFamily="49" charset="0"/>
              </a:rPr>
              <a:t>docker-compose-javaworker.yml</a:t>
            </a:r>
            <a:r>
              <a:rPr lang="es-AR" sz="900" dirty="0">
                <a:solidFill>
                  <a:schemeClr val="bg2"/>
                </a:solidFill>
                <a:latin typeface="Courier New" panose="02070309020205020404" pitchFamily="49" charset="0"/>
                <a:cs typeface="Courier New" panose="02070309020205020404" pitchFamily="49" charset="0"/>
              </a:rPr>
              <a:t> up -d</a:t>
            </a:r>
          </a:p>
          <a:p>
            <a:pPr marL="114300" indent="0">
              <a:buNone/>
            </a:pPr>
            <a:endParaRPr lang="es-AR" sz="900" dirty="0">
              <a:solidFill>
                <a:schemeClr val="bg2"/>
              </a:solidFill>
              <a:latin typeface="Raleway" pitchFamily="2" charset="77"/>
            </a:endParaRPr>
          </a:p>
          <a:p>
            <a:r>
              <a:rPr lang="es-AR" sz="900" dirty="0">
                <a:solidFill>
                  <a:schemeClr val="bg2"/>
                </a:solidFill>
                <a:latin typeface="Raleway" pitchFamily="2" charset="77"/>
              </a:rPr>
              <a:t>Una vez terminado acceder a http://localhost:5000/ y http://localhost:5001</a:t>
            </a:r>
          </a:p>
          <a:p>
            <a:r>
              <a:rPr lang="es-AR" sz="900" dirty="0">
                <a:solidFill>
                  <a:schemeClr val="bg2"/>
                </a:solidFill>
                <a:latin typeface="Raleway" pitchFamily="2" charset="77"/>
              </a:rPr>
              <a:t>Emitir un voto y ver el resultado en tiempo real.</a:t>
            </a:r>
          </a:p>
          <a:p>
            <a:r>
              <a:rPr lang="es-AR" sz="900" dirty="0">
                <a:solidFill>
                  <a:schemeClr val="bg2"/>
                </a:solidFill>
                <a:latin typeface="Raleway" pitchFamily="2" charset="77"/>
              </a:rPr>
              <a:t>Para emitir más votos, abrir varios navegadores diferentes para poder hacerlo</a:t>
            </a:r>
          </a:p>
          <a:p>
            <a:r>
              <a:rPr lang="es-AR" sz="900" dirty="0">
                <a:solidFill>
                  <a:schemeClr val="bg2"/>
                </a:solidFill>
                <a:latin typeface="Raleway" pitchFamily="2" charset="77"/>
              </a:rPr>
              <a:t>Explicar como está configurado el sistema, puertos, </a:t>
            </a:r>
            <a:r>
              <a:rPr lang="es-AR" sz="900" dirty="0" err="1">
                <a:solidFill>
                  <a:schemeClr val="bg2"/>
                </a:solidFill>
                <a:latin typeface="Raleway" pitchFamily="2" charset="77"/>
              </a:rPr>
              <a:t>volumenes</a:t>
            </a:r>
            <a:r>
              <a:rPr lang="es-AR" sz="900" dirty="0">
                <a:solidFill>
                  <a:schemeClr val="bg2"/>
                </a:solidFill>
                <a:latin typeface="Raleway" pitchFamily="2" charset="77"/>
              </a:rPr>
              <a:t> </a:t>
            </a:r>
            <a:r>
              <a:rPr lang="es-AR" sz="900" dirty="0" err="1">
                <a:solidFill>
                  <a:schemeClr val="bg2"/>
                </a:solidFill>
                <a:latin typeface="Raleway" pitchFamily="2" charset="77"/>
              </a:rPr>
              <a:t>componenetes</a:t>
            </a:r>
            <a:r>
              <a:rPr lang="es-AR" sz="900" dirty="0">
                <a:solidFill>
                  <a:schemeClr val="bg2"/>
                </a:solidFill>
                <a:latin typeface="Raleway" pitchFamily="2" charset="77"/>
              </a:rPr>
              <a:t> involucrados, utilizar el Docker </a:t>
            </a:r>
            <a:r>
              <a:rPr lang="es-AR" sz="900" dirty="0" err="1">
                <a:solidFill>
                  <a:schemeClr val="bg2"/>
                </a:solidFill>
                <a:latin typeface="Raleway" pitchFamily="2" charset="77"/>
              </a:rPr>
              <a:t>compose</a:t>
            </a:r>
            <a:r>
              <a:rPr lang="es-AR" sz="900" dirty="0">
                <a:solidFill>
                  <a:schemeClr val="bg2"/>
                </a:solidFill>
                <a:latin typeface="Raleway" pitchFamily="2" charset="77"/>
              </a:rPr>
              <a:t> como guía.</a:t>
            </a:r>
          </a:p>
          <a:p>
            <a:endParaRPr lang="es-AR" sz="900" dirty="0">
              <a:solidFill>
                <a:schemeClr val="bg2"/>
              </a:solidFill>
              <a:latin typeface="Raleway" pitchFamily="2" charset="77"/>
            </a:endParaRPr>
          </a:p>
          <a:p>
            <a:pPr marL="114300" indent="0">
              <a:buNone/>
            </a:pPr>
            <a:r>
              <a:rPr lang="es-AR" sz="900" b="1" dirty="0">
                <a:solidFill>
                  <a:schemeClr val="bg2"/>
                </a:solidFill>
                <a:latin typeface="Raleway" pitchFamily="2" charset="77"/>
              </a:rPr>
              <a:t>Análisis detallado</a:t>
            </a:r>
          </a:p>
          <a:p>
            <a:pPr marL="114300" indent="0">
              <a:buNone/>
            </a:pPr>
            <a:endParaRPr lang="es-AR" sz="900" b="1" dirty="0">
              <a:solidFill>
                <a:schemeClr val="bg2"/>
              </a:solidFill>
              <a:latin typeface="Raleway" pitchFamily="2" charset="77"/>
            </a:endParaRPr>
          </a:p>
          <a:p>
            <a:r>
              <a:rPr lang="es-AR" sz="900" dirty="0">
                <a:solidFill>
                  <a:schemeClr val="bg2"/>
                </a:solidFill>
                <a:latin typeface="Raleway" pitchFamily="2" charset="77"/>
              </a:rPr>
              <a:t>Exponer más puertos para ver la configuración de Redis, y las tablas de PostgreSQL con alguna IDE como </a:t>
            </a:r>
            <a:r>
              <a:rPr lang="es-AR" sz="900" dirty="0" err="1">
                <a:solidFill>
                  <a:schemeClr val="bg2"/>
                </a:solidFill>
                <a:latin typeface="Raleway" pitchFamily="2" charset="77"/>
              </a:rPr>
              <a:t>dbeaver</a:t>
            </a:r>
            <a:r>
              <a:rPr lang="es-AR" sz="900" dirty="0">
                <a:solidFill>
                  <a:schemeClr val="bg2"/>
                </a:solidFill>
                <a:latin typeface="Raleway" pitchFamily="2" charset="77"/>
              </a:rPr>
              <a:t>.</a:t>
            </a:r>
          </a:p>
          <a:p>
            <a:r>
              <a:rPr lang="es-AR" sz="900" dirty="0">
                <a:solidFill>
                  <a:schemeClr val="bg2"/>
                </a:solidFill>
                <a:latin typeface="Raleway" pitchFamily="2" charset="77"/>
              </a:rPr>
              <a:t>Revisar el código de la aplicación Python </a:t>
            </a:r>
            <a:r>
              <a:rPr lang="es-AR" sz="900" dirty="0" err="1">
                <a:solidFill>
                  <a:schemeClr val="bg2"/>
                </a:solidFill>
                <a:latin typeface="Raleway" pitchFamily="2" charset="77"/>
              </a:rPr>
              <a:t>example</a:t>
            </a:r>
            <a:r>
              <a:rPr lang="es-AR" sz="900" dirty="0">
                <a:solidFill>
                  <a:schemeClr val="bg2"/>
                </a:solidFill>
                <a:latin typeface="Raleway" pitchFamily="2" charset="77"/>
              </a:rPr>
              <a:t>-</a:t>
            </a:r>
            <a:r>
              <a:rPr lang="es-AR" sz="900" dirty="0" err="1">
                <a:solidFill>
                  <a:schemeClr val="bg2"/>
                </a:solidFill>
                <a:latin typeface="Raleway" pitchFamily="2" charset="77"/>
              </a:rPr>
              <a:t>voting</a:t>
            </a:r>
            <a:r>
              <a:rPr lang="es-AR" sz="900" dirty="0">
                <a:solidFill>
                  <a:schemeClr val="bg2"/>
                </a:solidFill>
                <a:latin typeface="Raleway" pitchFamily="2" charset="77"/>
              </a:rPr>
              <a:t>-app\vote\</a:t>
            </a:r>
            <a:r>
              <a:rPr lang="es-AR" sz="900" dirty="0" err="1">
                <a:solidFill>
                  <a:schemeClr val="bg2"/>
                </a:solidFill>
                <a:latin typeface="Raleway" pitchFamily="2" charset="77"/>
              </a:rPr>
              <a:t>app.py</a:t>
            </a:r>
            <a:r>
              <a:rPr lang="es-AR" sz="900" dirty="0">
                <a:solidFill>
                  <a:schemeClr val="bg2"/>
                </a:solidFill>
                <a:latin typeface="Raleway" pitchFamily="2" charset="77"/>
              </a:rPr>
              <a:t> para ver como envía votos a Redis.</a:t>
            </a:r>
          </a:p>
          <a:p>
            <a:r>
              <a:rPr lang="es-AR" sz="900" dirty="0">
                <a:solidFill>
                  <a:schemeClr val="bg2"/>
                </a:solidFill>
                <a:latin typeface="Raleway" pitchFamily="2" charset="77"/>
              </a:rPr>
              <a:t>Revisar el código del </a:t>
            </a:r>
            <a:r>
              <a:rPr lang="es-AR" sz="900" dirty="0" err="1">
                <a:solidFill>
                  <a:schemeClr val="bg2"/>
                </a:solidFill>
                <a:latin typeface="Raleway" pitchFamily="2" charset="77"/>
              </a:rPr>
              <a:t>worker</a:t>
            </a:r>
            <a:r>
              <a:rPr lang="es-AR" sz="900" dirty="0">
                <a:solidFill>
                  <a:schemeClr val="bg2"/>
                </a:solidFill>
                <a:latin typeface="Raleway" pitchFamily="2" charset="77"/>
              </a:rPr>
              <a:t> </a:t>
            </a:r>
            <a:r>
              <a:rPr lang="es-AR" sz="900" dirty="0" err="1">
                <a:solidFill>
                  <a:schemeClr val="bg2"/>
                </a:solidFill>
                <a:latin typeface="Raleway" pitchFamily="2" charset="77"/>
              </a:rPr>
              <a:t>example</a:t>
            </a:r>
            <a:r>
              <a:rPr lang="es-AR" sz="900" dirty="0">
                <a:solidFill>
                  <a:schemeClr val="bg2"/>
                </a:solidFill>
                <a:latin typeface="Raleway" pitchFamily="2" charset="77"/>
              </a:rPr>
              <a:t>-</a:t>
            </a:r>
            <a:r>
              <a:rPr lang="es-AR" sz="900" dirty="0" err="1">
                <a:solidFill>
                  <a:schemeClr val="bg2"/>
                </a:solidFill>
                <a:latin typeface="Raleway" pitchFamily="2" charset="77"/>
              </a:rPr>
              <a:t>voting</a:t>
            </a:r>
            <a:r>
              <a:rPr lang="es-AR" sz="900" dirty="0">
                <a:solidFill>
                  <a:schemeClr val="bg2"/>
                </a:solidFill>
                <a:latin typeface="Raleway" pitchFamily="2" charset="77"/>
              </a:rPr>
              <a:t>-app\</a:t>
            </a:r>
            <a:r>
              <a:rPr lang="es-AR" sz="900" dirty="0" err="1">
                <a:solidFill>
                  <a:schemeClr val="bg2"/>
                </a:solidFill>
                <a:latin typeface="Raleway" pitchFamily="2" charset="77"/>
              </a:rPr>
              <a:t>worker</a:t>
            </a:r>
            <a:r>
              <a:rPr lang="es-AR" sz="900" dirty="0">
                <a:solidFill>
                  <a:schemeClr val="bg2"/>
                </a:solidFill>
                <a:latin typeface="Raleway" pitchFamily="2" charset="77"/>
              </a:rPr>
              <a:t>\</a:t>
            </a:r>
            <a:r>
              <a:rPr lang="es-AR" sz="900" dirty="0" err="1">
                <a:solidFill>
                  <a:schemeClr val="bg2"/>
                </a:solidFill>
                <a:latin typeface="Raleway" pitchFamily="2" charset="77"/>
              </a:rPr>
              <a:t>src</a:t>
            </a:r>
            <a:r>
              <a:rPr lang="es-AR" sz="900" dirty="0">
                <a:solidFill>
                  <a:schemeClr val="bg2"/>
                </a:solidFill>
                <a:latin typeface="Raleway" pitchFamily="2" charset="77"/>
              </a:rPr>
              <a:t>\</a:t>
            </a:r>
            <a:r>
              <a:rPr lang="es-AR" sz="900" dirty="0" err="1">
                <a:solidFill>
                  <a:schemeClr val="bg2"/>
                </a:solidFill>
                <a:latin typeface="Raleway" pitchFamily="2" charset="77"/>
              </a:rPr>
              <a:t>main</a:t>
            </a:r>
            <a:r>
              <a:rPr lang="es-AR" sz="900" dirty="0">
                <a:solidFill>
                  <a:schemeClr val="bg2"/>
                </a:solidFill>
                <a:latin typeface="Raleway" pitchFamily="2" charset="77"/>
              </a:rPr>
              <a:t>\java\</a:t>
            </a:r>
            <a:r>
              <a:rPr lang="es-AR" sz="900" dirty="0" err="1">
                <a:solidFill>
                  <a:schemeClr val="bg2"/>
                </a:solidFill>
                <a:latin typeface="Raleway" pitchFamily="2" charset="77"/>
              </a:rPr>
              <a:t>worker</a:t>
            </a:r>
            <a:r>
              <a:rPr lang="es-AR" sz="900" dirty="0">
                <a:solidFill>
                  <a:schemeClr val="bg2"/>
                </a:solidFill>
                <a:latin typeface="Raleway" pitchFamily="2" charset="77"/>
              </a:rPr>
              <a:t>\</a:t>
            </a:r>
            <a:r>
              <a:rPr lang="es-AR" sz="900" dirty="0" err="1">
                <a:solidFill>
                  <a:schemeClr val="bg2"/>
                </a:solidFill>
                <a:latin typeface="Raleway" pitchFamily="2" charset="77"/>
              </a:rPr>
              <a:t>Worker.java</a:t>
            </a:r>
            <a:r>
              <a:rPr lang="es-AR" sz="900" dirty="0">
                <a:solidFill>
                  <a:schemeClr val="bg2"/>
                </a:solidFill>
                <a:latin typeface="Raleway" pitchFamily="2" charset="77"/>
              </a:rPr>
              <a:t> para entender como procesa los datos.</a:t>
            </a:r>
          </a:p>
          <a:p>
            <a:r>
              <a:rPr lang="es-AR" sz="900" dirty="0">
                <a:solidFill>
                  <a:schemeClr val="bg2"/>
                </a:solidFill>
                <a:latin typeface="Raleway" pitchFamily="2" charset="77"/>
              </a:rPr>
              <a:t>Revisar el código de la </a:t>
            </a:r>
            <a:r>
              <a:rPr lang="es-AR" sz="900" dirty="0" err="1">
                <a:solidFill>
                  <a:schemeClr val="bg2"/>
                </a:solidFill>
                <a:latin typeface="Raleway" pitchFamily="2" charset="77"/>
              </a:rPr>
              <a:t>aplicacion</a:t>
            </a:r>
            <a:r>
              <a:rPr lang="es-AR" sz="900" dirty="0">
                <a:solidFill>
                  <a:schemeClr val="bg2"/>
                </a:solidFill>
                <a:latin typeface="Raleway" pitchFamily="2" charset="77"/>
              </a:rPr>
              <a:t> que muestra los resultados </a:t>
            </a:r>
            <a:r>
              <a:rPr lang="es-AR" sz="900" dirty="0" err="1">
                <a:solidFill>
                  <a:schemeClr val="bg2"/>
                </a:solidFill>
                <a:latin typeface="Raleway" pitchFamily="2" charset="77"/>
              </a:rPr>
              <a:t>example</a:t>
            </a:r>
            <a:r>
              <a:rPr lang="es-AR" sz="900" dirty="0">
                <a:solidFill>
                  <a:schemeClr val="bg2"/>
                </a:solidFill>
                <a:latin typeface="Raleway" pitchFamily="2" charset="77"/>
              </a:rPr>
              <a:t>-</a:t>
            </a:r>
            <a:r>
              <a:rPr lang="es-AR" sz="900" dirty="0" err="1">
                <a:solidFill>
                  <a:schemeClr val="bg2"/>
                </a:solidFill>
                <a:latin typeface="Raleway" pitchFamily="2" charset="77"/>
              </a:rPr>
              <a:t>voting</a:t>
            </a:r>
            <a:r>
              <a:rPr lang="es-AR" sz="900" dirty="0">
                <a:solidFill>
                  <a:schemeClr val="bg2"/>
                </a:solidFill>
                <a:latin typeface="Raleway" pitchFamily="2" charset="77"/>
              </a:rPr>
              <a:t>-app\</a:t>
            </a:r>
            <a:r>
              <a:rPr lang="es-AR" sz="900" dirty="0" err="1">
                <a:solidFill>
                  <a:schemeClr val="bg2"/>
                </a:solidFill>
                <a:latin typeface="Raleway" pitchFamily="2" charset="77"/>
              </a:rPr>
              <a:t>result</a:t>
            </a:r>
            <a:r>
              <a:rPr lang="es-AR" sz="900" dirty="0">
                <a:solidFill>
                  <a:schemeClr val="bg2"/>
                </a:solidFill>
                <a:latin typeface="Raleway" pitchFamily="2" charset="77"/>
              </a:rPr>
              <a:t>\</a:t>
            </a:r>
            <a:r>
              <a:rPr lang="es-AR" sz="900" dirty="0" err="1">
                <a:solidFill>
                  <a:schemeClr val="bg2"/>
                </a:solidFill>
                <a:latin typeface="Raleway" pitchFamily="2" charset="77"/>
              </a:rPr>
              <a:t>server.js</a:t>
            </a:r>
            <a:r>
              <a:rPr lang="es-AR" sz="900" dirty="0">
                <a:solidFill>
                  <a:schemeClr val="bg2"/>
                </a:solidFill>
                <a:latin typeface="Raleway" pitchFamily="2" charset="77"/>
              </a:rPr>
              <a:t> para entender como muestra los valores.</a:t>
            </a:r>
          </a:p>
          <a:p>
            <a:r>
              <a:rPr lang="es-AR" sz="900" dirty="0">
                <a:solidFill>
                  <a:schemeClr val="bg2"/>
                </a:solidFill>
                <a:latin typeface="Raleway" pitchFamily="2" charset="77"/>
              </a:rPr>
              <a:t>Escribir un documento de arquitectura sencillo, pero con un nivel de detalle moderado, que incluya algunos diagramas de bloques, de </a:t>
            </a:r>
            <a:r>
              <a:rPr lang="es-AR" sz="900" dirty="0" err="1">
                <a:solidFill>
                  <a:schemeClr val="bg2"/>
                </a:solidFill>
                <a:latin typeface="Raleway" pitchFamily="2" charset="77"/>
              </a:rPr>
              <a:t>sequencia</a:t>
            </a:r>
            <a:r>
              <a:rPr lang="es-AR" sz="900" dirty="0">
                <a:solidFill>
                  <a:schemeClr val="bg2"/>
                </a:solidFill>
                <a:latin typeface="Raleway" pitchFamily="2" charset="77"/>
              </a:rPr>
              <a:t>, </a:t>
            </a:r>
            <a:r>
              <a:rPr lang="es-AR" sz="900" dirty="0" err="1">
                <a:solidFill>
                  <a:schemeClr val="bg2"/>
                </a:solidFill>
                <a:latin typeface="Raleway" pitchFamily="2" charset="77"/>
              </a:rPr>
              <a:t>etc</a:t>
            </a:r>
            <a:r>
              <a:rPr lang="es-AR" sz="900" dirty="0">
                <a:solidFill>
                  <a:schemeClr val="bg2"/>
                </a:solidFill>
                <a:latin typeface="Raleway" pitchFamily="2" charset="77"/>
              </a:rPr>
              <a:t> y descripciones de los distintos componentes involucrados es este sistema y como </a:t>
            </a:r>
            <a:r>
              <a:rPr lang="es-AR" sz="900" dirty="0" err="1">
                <a:solidFill>
                  <a:schemeClr val="bg2"/>
                </a:solidFill>
                <a:latin typeface="Raleway" pitchFamily="2" charset="77"/>
              </a:rPr>
              <a:t>interactuan</a:t>
            </a:r>
            <a:r>
              <a:rPr lang="es-AR" sz="900" dirty="0">
                <a:solidFill>
                  <a:schemeClr val="bg2"/>
                </a:solidFill>
                <a:latin typeface="Raleway" pitchFamily="2" charset="77"/>
              </a:rPr>
              <a:t> entre sí.</a:t>
            </a:r>
          </a:p>
          <a:p>
            <a:endParaRPr lang="es-AR" sz="900" dirty="0">
              <a:solidFill>
                <a:schemeClr val="bg2"/>
              </a:solidFill>
              <a:latin typeface="Raleway" pitchFamily="2" charset="77"/>
            </a:endParaRPr>
          </a:p>
          <a:p>
            <a:pPr marL="114300" indent="0">
              <a:buNone/>
            </a:pPr>
            <a:endParaRPr lang="es-AR" sz="900" dirty="0">
              <a:solidFill>
                <a:schemeClr val="bg2"/>
              </a:solidFill>
              <a:latin typeface="Raleway" pitchFamily="2" charset="77"/>
            </a:endParaRPr>
          </a:p>
        </p:txBody>
      </p:sp>
    </p:spTree>
    <p:extLst>
      <p:ext uri="{BB962C8B-B14F-4D97-AF65-F5344CB8AC3E}">
        <p14:creationId xmlns:p14="http://schemas.microsoft.com/office/powerpoint/2010/main" val="128733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Presentación del TP:</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just">
              <a:buNone/>
            </a:pPr>
            <a:r>
              <a:rPr lang="es-AR" sz="1600" b="0" i="0" dirty="0">
                <a:solidFill>
                  <a:schemeClr val="bg2"/>
                </a:solidFill>
                <a:effectLst/>
                <a:latin typeface="Raleway" pitchFamily="2" charset="77"/>
              </a:rPr>
              <a:t>La presentación de este práctico forma parte del trabajo integrador, especialmente el último punto con el </a:t>
            </a:r>
            <a:r>
              <a:rPr lang="es-AR" sz="1600" b="0" i="0" dirty="0" err="1">
                <a:solidFill>
                  <a:schemeClr val="bg2"/>
                </a:solidFill>
                <a:effectLst/>
                <a:latin typeface="Raleway" pitchFamily="2" charset="77"/>
              </a:rPr>
              <a:t>analisis</a:t>
            </a:r>
            <a:r>
              <a:rPr lang="es-AR" sz="1600" b="0" i="0" dirty="0">
                <a:solidFill>
                  <a:schemeClr val="bg2"/>
                </a:solidFill>
                <a:effectLst/>
                <a:latin typeface="Raleway" pitchFamily="2" charset="77"/>
              </a:rPr>
              <a:t> del sistema.</a:t>
            </a:r>
          </a:p>
          <a:p>
            <a:pPr marL="114300" indent="0" algn="just">
              <a:buNone/>
            </a:pPr>
            <a:endParaRPr lang="es-AR" sz="1600" dirty="0">
              <a:solidFill>
                <a:schemeClr val="bg2"/>
              </a:solidFill>
              <a:latin typeface="Raleway" pitchFamily="2" charset="77"/>
            </a:endParaRPr>
          </a:p>
          <a:p>
            <a:pPr marL="114300" indent="0" algn="just">
              <a:buNone/>
            </a:pPr>
            <a:r>
              <a:rPr lang="es-AR" sz="1600" b="0" i="0" dirty="0">
                <a:solidFill>
                  <a:schemeClr val="bg2"/>
                </a:solidFill>
                <a:effectLst/>
                <a:latin typeface="Raleway" pitchFamily="2" charset="77"/>
              </a:rPr>
              <a:t>Todos los documentos e </a:t>
            </a:r>
            <a:r>
              <a:rPr lang="es-AR" sz="1600" b="0" i="0" dirty="0" err="1">
                <a:solidFill>
                  <a:schemeClr val="bg2"/>
                </a:solidFill>
                <a:effectLst/>
                <a:latin typeface="Raleway" pitchFamily="2" charset="77"/>
              </a:rPr>
              <a:t>imagenes</a:t>
            </a:r>
            <a:r>
              <a:rPr lang="es-AR" sz="1600" b="0" i="0" dirty="0">
                <a:solidFill>
                  <a:schemeClr val="bg2"/>
                </a:solidFill>
                <a:effectLst/>
                <a:latin typeface="Raleway" pitchFamily="2" charset="77"/>
              </a:rPr>
              <a:t> pueden ser subidos a una carpeta trabajo-practico-03 con las salidas de los comandos utilizados, explicaciones y respuestas a las preguntas.</a:t>
            </a: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17522245"/>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1335</Words>
  <Application>Microsoft Macintosh PowerPoint</Application>
  <PresentationFormat>Panorámica</PresentationFormat>
  <Paragraphs>156</Paragraphs>
  <Slides>9</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Courier New</vt:lpstr>
      <vt:lpstr>Raleway</vt:lpstr>
      <vt:lpstr>Source Sans Pro</vt:lpstr>
      <vt:lpstr>Plum</vt:lpstr>
      <vt:lpstr>Ingeniería de Software  3</vt:lpstr>
      <vt:lpstr>Presentación de PowerPoint</vt:lpstr>
      <vt:lpstr>Conceptos Generales  Se presentarán algunos conceptos avanzados de Docker para poder configurar y utilizar sistemas complejos compuestos por varios servicios.    Luego analizaremos estos sistemas para identificar sus partes y funcionamiento de los mismos. </vt:lpstr>
      <vt:lpstr>Conceptos Generales</vt:lpstr>
      <vt:lpstr>1-Sistema Distribuido Simple</vt:lpstr>
      <vt:lpstr>2-Análisis del Sistema</vt:lpstr>
      <vt:lpstr>3- Utilizando Docker Compose</vt:lpstr>
      <vt:lpstr>4-Análisis de otro sistema distribuido</vt:lpstr>
      <vt:lpstr>Presentación del 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Schwindt</dc:creator>
  <cp:lastModifiedBy>Ariel Schwindt</cp:lastModifiedBy>
  <cp:revision>7</cp:revision>
  <dcterms:created xsi:type="dcterms:W3CDTF">2023-07-26T11:00:04Z</dcterms:created>
  <dcterms:modified xsi:type="dcterms:W3CDTF">2023-08-14T23:51:29Z</dcterms:modified>
</cp:coreProperties>
</file>