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61"/>
  </p:notesMasterIdLst>
  <p:sldIdLst>
    <p:sldId id="256" r:id="rId2"/>
    <p:sldId id="259" r:id="rId3"/>
    <p:sldId id="260" r:id="rId4"/>
    <p:sldId id="261" r:id="rId5"/>
    <p:sldId id="257" r:id="rId6"/>
    <p:sldId id="262"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5" r:id="rId21"/>
    <p:sldId id="279" r:id="rId22"/>
    <p:sldId id="274" r:id="rId23"/>
    <p:sldId id="278" r:id="rId24"/>
    <p:sldId id="277" r:id="rId25"/>
    <p:sldId id="280" r:id="rId26"/>
    <p:sldId id="281" r:id="rId27"/>
    <p:sldId id="282" r:id="rId28"/>
    <p:sldId id="283" r:id="rId29"/>
    <p:sldId id="284" r:id="rId30"/>
    <p:sldId id="285" r:id="rId31"/>
    <p:sldId id="286" r:id="rId32"/>
    <p:sldId id="287" r:id="rId33"/>
    <p:sldId id="290" r:id="rId34"/>
    <p:sldId id="288" r:id="rId35"/>
    <p:sldId id="289" r:id="rId36"/>
    <p:sldId id="292" r:id="rId37"/>
    <p:sldId id="291" r:id="rId38"/>
    <p:sldId id="293" r:id="rId39"/>
    <p:sldId id="294" r:id="rId40"/>
    <p:sldId id="295" r:id="rId41"/>
    <p:sldId id="296" r:id="rId42"/>
    <p:sldId id="297" r:id="rId43"/>
    <p:sldId id="298" r:id="rId44"/>
    <p:sldId id="299" r:id="rId45"/>
    <p:sldId id="300" r:id="rId46"/>
    <p:sldId id="301" r:id="rId47"/>
    <p:sldId id="315" r:id="rId48"/>
    <p:sldId id="316" r:id="rId49"/>
    <p:sldId id="302" r:id="rId50"/>
    <p:sldId id="304" r:id="rId51"/>
    <p:sldId id="305" r:id="rId52"/>
    <p:sldId id="306" r:id="rId53"/>
    <p:sldId id="307" r:id="rId54"/>
    <p:sldId id="308" r:id="rId55"/>
    <p:sldId id="309" r:id="rId56"/>
    <p:sldId id="310" r:id="rId57"/>
    <p:sldId id="311" r:id="rId58"/>
    <p:sldId id="313" r:id="rId59"/>
    <p:sldId id="314"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100" d="100"/>
          <a:sy n="100" d="100"/>
        </p:scale>
        <p:origin x="49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156FB-EE64-4FE5-A8B0-B463B8E820E1}" type="datetimeFigureOut">
              <a:rPr lang="es-MX" smtClean="0"/>
              <a:t>15/01/20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63ADC-D6EF-4BDA-A84F-87F9EB2D157D}" type="slidenum">
              <a:rPr lang="es-MX" smtClean="0"/>
              <a:t>‹Nº›</a:t>
            </a:fld>
            <a:endParaRPr lang="es-MX"/>
          </a:p>
        </p:txBody>
      </p:sp>
    </p:spTree>
    <p:extLst>
      <p:ext uri="{BB962C8B-B14F-4D97-AF65-F5344CB8AC3E}">
        <p14:creationId xmlns:p14="http://schemas.microsoft.com/office/powerpoint/2010/main" val="87416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A7FC655F-A514-484A-9D6B-77989AC32687}" type="datetime1">
              <a:rPr lang="en-US" smtClean="0"/>
              <a:t>1/15/20</a:t>
            </a:fld>
            <a:endParaRPr lang="en-US" dirty="0"/>
          </a:p>
        </p:txBody>
      </p:sp>
      <p:sp>
        <p:nvSpPr>
          <p:cNvPr id="5" name="Footer Placeholder 4"/>
          <p:cNvSpPr>
            <a:spLocks noGrp="1"/>
          </p:cNvSpPr>
          <p:nvPr>
            <p:ph type="ftr" sz="quarter" idx="11"/>
          </p:nvPr>
        </p:nvSpPr>
        <p:spPr/>
        <p:txBody>
          <a:bodyPr/>
          <a:lstStyle/>
          <a:p>
            <a:r>
              <a:rPr lang="en-US"/>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334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EE3C6975-2915-477D-BB56-3A3021AE7C80}" type="datetime1">
              <a:rPr lang="en-US" smtClean="0"/>
              <a:t>1/15/20</a:t>
            </a:fld>
            <a:endParaRPr lang="en-US" dirty="0"/>
          </a:p>
        </p:txBody>
      </p:sp>
      <p:sp>
        <p:nvSpPr>
          <p:cNvPr id="5" name="Footer Placeholder 4"/>
          <p:cNvSpPr>
            <a:spLocks noGrp="1"/>
          </p:cNvSpPr>
          <p:nvPr>
            <p:ph type="ftr" sz="quarter" idx="11"/>
          </p:nvPr>
        </p:nvSpPr>
        <p:spPr/>
        <p:txBody>
          <a:bodyPr/>
          <a:lstStyle/>
          <a:p>
            <a:r>
              <a:rPr lang="en-US"/>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226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8256739-9EC2-42DF-A82A-B3C9CFCB639A}" type="datetime1">
              <a:rPr lang="en-US" smtClean="0"/>
              <a:t>1/15/20</a:t>
            </a:fld>
            <a:endParaRPr lang="en-US" dirty="0"/>
          </a:p>
        </p:txBody>
      </p:sp>
      <p:sp>
        <p:nvSpPr>
          <p:cNvPr id="5" name="Footer Placeholder 4"/>
          <p:cNvSpPr>
            <a:spLocks noGrp="1"/>
          </p:cNvSpPr>
          <p:nvPr>
            <p:ph type="ftr" sz="quarter" idx="11"/>
          </p:nvPr>
        </p:nvSpPr>
        <p:spPr/>
        <p:txBody>
          <a:bodyPr/>
          <a:lstStyle/>
          <a:p>
            <a:r>
              <a:rPr lang="en-US"/>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2764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DA3997B-10A2-4AA4-AE2B-1F6DBFA3EA5F}" type="datetime1">
              <a:rPr lang="en-US" smtClean="0"/>
              <a:t>1/15/20</a:t>
            </a:fld>
            <a:endParaRPr lang="en-US" dirty="0"/>
          </a:p>
        </p:txBody>
      </p:sp>
      <p:sp>
        <p:nvSpPr>
          <p:cNvPr id="5" name="Footer Placeholder 4"/>
          <p:cNvSpPr>
            <a:spLocks noGrp="1"/>
          </p:cNvSpPr>
          <p:nvPr>
            <p:ph type="ftr" sz="quarter" idx="11"/>
          </p:nvPr>
        </p:nvSpPr>
        <p:spPr/>
        <p:txBody>
          <a:bodyPr/>
          <a:lstStyle/>
          <a:p>
            <a:r>
              <a:rPr lang="en-US"/>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90072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701CF22-459E-423E-860F-85C2AB2B74AB}" type="datetime1">
              <a:rPr lang="en-US" smtClean="0"/>
              <a:t>1/15/20</a:t>
            </a:fld>
            <a:endParaRPr lang="en-US" dirty="0"/>
          </a:p>
        </p:txBody>
      </p:sp>
      <p:sp>
        <p:nvSpPr>
          <p:cNvPr id="5" name="Footer Placeholder 4"/>
          <p:cNvSpPr>
            <a:spLocks noGrp="1"/>
          </p:cNvSpPr>
          <p:nvPr>
            <p:ph type="ftr" sz="quarter" idx="11"/>
          </p:nvPr>
        </p:nvSpPr>
        <p:spPr/>
        <p:txBody>
          <a:bodyPr/>
          <a:lstStyle/>
          <a:p>
            <a:r>
              <a:rPr lang="en-US"/>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7338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1C9D716-238E-4BFA-927C-5826F3E9147B}" type="datetime1">
              <a:rPr lang="en-US" smtClean="0"/>
              <a:t>1/15/20</a:t>
            </a:fld>
            <a:endParaRPr lang="en-US" dirty="0"/>
          </a:p>
        </p:txBody>
      </p:sp>
      <p:sp>
        <p:nvSpPr>
          <p:cNvPr id="5" name="Footer Placeholder 4"/>
          <p:cNvSpPr>
            <a:spLocks noGrp="1"/>
          </p:cNvSpPr>
          <p:nvPr>
            <p:ph type="ftr" sz="quarter" idx="11"/>
          </p:nvPr>
        </p:nvSpPr>
        <p:spPr/>
        <p:txBody>
          <a:bodyPr/>
          <a:lstStyle/>
          <a:p>
            <a:r>
              <a:rPr lang="en-US"/>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9953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88105B0-DFCE-4D25-84B8-EC79543D49E4}" type="datetime1">
              <a:rPr lang="en-US" smtClean="0"/>
              <a:t>1/15/20</a:t>
            </a:fld>
            <a:endParaRPr lang="en-US" dirty="0"/>
          </a:p>
        </p:txBody>
      </p:sp>
      <p:sp>
        <p:nvSpPr>
          <p:cNvPr id="5" name="Footer Placeholder 4"/>
          <p:cNvSpPr>
            <a:spLocks noGrp="1"/>
          </p:cNvSpPr>
          <p:nvPr>
            <p:ph type="ftr" sz="quarter" idx="11"/>
          </p:nvPr>
        </p:nvSpPr>
        <p:spPr/>
        <p:txBody>
          <a:bodyPr/>
          <a:lstStyle/>
          <a:p>
            <a:r>
              <a:rPr lang="en-US"/>
              <a:t>Ing. Alejandro Soto Treviño</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1335262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D56374-FF43-4462-8E2B-D59594D10A68}" type="datetime1">
              <a:rPr lang="en-US" smtClean="0"/>
              <a:t>1/15/20</a:t>
            </a:fld>
            <a:endParaRPr lang="en-US" dirty="0"/>
          </a:p>
        </p:txBody>
      </p:sp>
      <p:sp>
        <p:nvSpPr>
          <p:cNvPr id="5" name="Footer Placeholder 4"/>
          <p:cNvSpPr>
            <a:spLocks noGrp="1"/>
          </p:cNvSpPr>
          <p:nvPr>
            <p:ph type="ftr" sz="quarter" idx="11"/>
          </p:nvPr>
        </p:nvSpPr>
        <p:spPr/>
        <p:txBody>
          <a:bodyPr/>
          <a:lstStyle/>
          <a:p>
            <a:r>
              <a:rPr lang="en-US"/>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3708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03C245-9273-430C-ADD9-3107C80438C8}" type="datetime1">
              <a:rPr lang="en-US" smtClean="0"/>
              <a:t>1/15/20</a:t>
            </a:fld>
            <a:endParaRPr lang="en-US" dirty="0"/>
          </a:p>
        </p:txBody>
      </p:sp>
      <p:sp>
        <p:nvSpPr>
          <p:cNvPr id="5" name="Footer Placeholder 4"/>
          <p:cNvSpPr>
            <a:spLocks noGrp="1"/>
          </p:cNvSpPr>
          <p:nvPr>
            <p:ph type="ftr" sz="quarter" idx="11"/>
          </p:nvPr>
        </p:nvSpPr>
        <p:spPr/>
        <p:txBody>
          <a:bodyPr/>
          <a:lstStyle/>
          <a:p>
            <a:r>
              <a:rPr lang="en-US"/>
              <a:t>Ing. Alejandro Soto Treviño</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89227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7182F14-8F60-417B-BC0C-D311F0F032E9}" type="datetime1">
              <a:rPr lang="en-US" smtClean="0"/>
              <a:t>1/15/20</a:t>
            </a:fld>
            <a:endParaRPr lang="en-US" dirty="0"/>
          </a:p>
        </p:txBody>
      </p:sp>
      <p:sp>
        <p:nvSpPr>
          <p:cNvPr id="5" name="Footer Placeholder 4"/>
          <p:cNvSpPr>
            <a:spLocks noGrp="1"/>
          </p:cNvSpPr>
          <p:nvPr>
            <p:ph type="ftr" sz="quarter" idx="11"/>
          </p:nvPr>
        </p:nvSpPr>
        <p:spPr/>
        <p:txBody>
          <a:bodyPr/>
          <a:lstStyle/>
          <a:p>
            <a:r>
              <a:rPr lang="en-US"/>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8595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D42A7D5-2EC9-4991-8430-872E033760EB}" type="datetime1">
              <a:rPr lang="en-US" smtClean="0"/>
              <a:t>1/15/20</a:t>
            </a:fld>
            <a:endParaRPr lang="en-US" dirty="0"/>
          </a:p>
        </p:txBody>
      </p:sp>
      <p:sp>
        <p:nvSpPr>
          <p:cNvPr id="6" name="Footer Placeholder 5"/>
          <p:cNvSpPr>
            <a:spLocks noGrp="1"/>
          </p:cNvSpPr>
          <p:nvPr>
            <p:ph type="ftr" sz="quarter" idx="11"/>
          </p:nvPr>
        </p:nvSpPr>
        <p:spPr/>
        <p:txBody>
          <a:bodyPr/>
          <a:lstStyle/>
          <a:p>
            <a:r>
              <a:rPr lang="en-US"/>
              <a:t>Ing. Alejandro Soto Treviño</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338609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55A9E6B-8126-4252-89D7-1CEFBA2AEEE3}" type="datetime1">
              <a:rPr lang="en-US" smtClean="0"/>
              <a:t>1/15/20</a:t>
            </a:fld>
            <a:endParaRPr lang="en-US" dirty="0"/>
          </a:p>
        </p:txBody>
      </p:sp>
      <p:sp>
        <p:nvSpPr>
          <p:cNvPr id="8" name="Footer Placeholder 7"/>
          <p:cNvSpPr>
            <a:spLocks noGrp="1"/>
          </p:cNvSpPr>
          <p:nvPr>
            <p:ph type="ftr" sz="quarter" idx="11"/>
          </p:nvPr>
        </p:nvSpPr>
        <p:spPr/>
        <p:txBody>
          <a:bodyPr/>
          <a:lstStyle/>
          <a:p>
            <a:r>
              <a:rPr lang="en-US"/>
              <a:t>Ing. Alejandro Soto Treviño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3503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0B9D0EB-0CE4-46A1-94AA-80E8C9B0A875}" type="datetime1">
              <a:rPr lang="en-US" smtClean="0"/>
              <a:t>1/15/20</a:t>
            </a:fld>
            <a:endParaRPr lang="en-US" dirty="0"/>
          </a:p>
        </p:txBody>
      </p:sp>
      <p:sp>
        <p:nvSpPr>
          <p:cNvPr id="4" name="Footer Placeholder 3"/>
          <p:cNvSpPr>
            <a:spLocks noGrp="1"/>
          </p:cNvSpPr>
          <p:nvPr>
            <p:ph type="ftr" sz="quarter" idx="11"/>
          </p:nvPr>
        </p:nvSpPr>
        <p:spPr/>
        <p:txBody>
          <a:bodyPr/>
          <a:lstStyle/>
          <a:p>
            <a:r>
              <a:rPr lang="en-US"/>
              <a:t>Ing. Alejandro Soto Treviño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9182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1E1DC-05CA-4FCC-A840-95876A1182C5}" type="datetime1">
              <a:rPr lang="en-US" smtClean="0"/>
              <a:t>1/15/20</a:t>
            </a:fld>
            <a:endParaRPr lang="en-US" dirty="0"/>
          </a:p>
        </p:txBody>
      </p:sp>
      <p:sp>
        <p:nvSpPr>
          <p:cNvPr id="3" name="Footer Placeholder 2"/>
          <p:cNvSpPr>
            <a:spLocks noGrp="1"/>
          </p:cNvSpPr>
          <p:nvPr>
            <p:ph type="ftr" sz="quarter" idx="11"/>
          </p:nvPr>
        </p:nvSpPr>
        <p:spPr/>
        <p:txBody>
          <a:bodyPr/>
          <a:lstStyle/>
          <a:p>
            <a:r>
              <a:rPr lang="en-US"/>
              <a:t>Ing. Alejandro Soto Treviño</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14744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8BF70CD-9A9F-499B-85E3-1E1E1D293031}" type="datetime1">
              <a:rPr lang="en-US" smtClean="0"/>
              <a:t>1/15/20</a:t>
            </a:fld>
            <a:endParaRPr lang="en-US" dirty="0"/>
          </a:p>
        </p:txBody>
      </p:sp>
      <p:sp>
        <p:nvSpPr>
          <p:cNvPr id="6" name="Footer Placeholder 5"/>
          <p:cNvSpPr>
            <a:spLocks noGrp="1"/>
          </p:cNvSpPr>
          <p:nvPr>
            <p:ph type="ftr" sz="quarter" idx="11"/>
          </p:nvPr>
        </p:nvSpPr>
        <p:spPr/>
        <p:txBody>
          <a:bodyPr/>
          <a:lstStyle/>
          <a:p>
            <a:r>
              <a:rPr lang="en-US"/>
              <a:t>Ing. Alejandro Soto Treviño</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01793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6" name="Footer Placeholder 5"/>
          <p:cNvSpPr>
            <a:spLocks noGrp="1"/>
          </p:cNvSpPr>
          <p:nvPr>
            <p:ph type="ftr" sz="quarter" idx="11"/>
          </p:nvPr>
        </p:nvSpPr>
        <p:spPr/>
        <p:txBody>
          <a:bodyPr/>
          <a:lstStyle/>
          <a:p>
            <a:r>
              <a:rPr lang="en-US"/>
              <a:t>Ing. Alejandro Soto Treviño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4BD7197F-7DD4-4F8A-B4E6-0B30D6376A5F}" type="datetime1">
              <a:rPr lang="en-US" smtClean="0"/>
              <a:t>1/15/20</a:t>
            </a:fld>
            <a:endParaRPr lang="en-US" dirty="0"/>
          </a:p>
        </p:txBody>
      </p:sp>
    </p:spTree>
    <p:extLst>
      <p:ext uri="{BB962C8B-B14F-4D97-AF65-F5344CB8AC3E}">
        <p14:creationId xmlns:p14="http://schemas.microsoft.com/office/powerpoint/2010/main" val="21355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CC504D-090D-4ADF-88DA-C24C49147DCD}" type="datetime1">
              <a:rPr lang="en-US" smtClean="0"/>
              <a:t>1/15/20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Ing. Alejandro Soto Treviño</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7809773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stackoverflow.com/" TargetMode="External"/><Relationship Id="rId2" Type="http://schemas.openxmlformats.org/officeDocument/2006/relationships/hyperlink" Target="https://flutter.dev/community"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androidforums.com/foru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i.flutter.dev/flutter/widgets/runApp.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pi.flutter.dev/flutter/material/MaterialApp-clas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pi.flutter.dev/flutter/widgets/Column-class.html" TargetMode="External"/><Relationship Id="rId2" Type="http://schemas.openxmlformats.org/officeDocument/2006/relationships/hyperlink" Target="https://api.flutter.dev/flutter/widgets/Row-class.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pi.flutter.dev/flutter/widgets/Container-class.html" TargetMode="External"/><Relationship Id="rId2" Type="http://schemas.openxmlformats.org/officeDocument/2006/relationships/hyperlink" Target="https://api.flutter.dev/flutter/painting/BoxDecoration-class.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36729" y="3629357"/>
            <a:ext cx="7766936" cy="1646302"/>
          </a:xfrm>
        </p:spPr>
        <p:txBody>
          <a:bodyPr/>
          <a:lstStyle/>
          <a:p>
            <a:r>
              <a:rPr lang="es-MX" dirty="0"/>
              <a:t>Desarrollo de aplicaciones móviles.</a:t>
            </a:r>
          </a:p>
        </p:txBody>
      </p:sp>
      <p:sp>
        <p:nvSpPr>
          <p:cNvPr id="3" name="Subtítulo 2"/>
          <p:cNvSpPr>
            <a:spLocks noGrp="1"/>
          </p:cNvSpPr>
          <p:nvPr>
            <p:ph type="subTitle" idx="1"/>
          </p:nvPr>
        </p:nvSpPr>
        <p:spPr>
          <a:xfrm>
            <a:off x="1507067" y="4850933"/>
            <a:ext cx="7766936" cy="1096899"/>
          </a:xfrm>
        </p:spPr>
        <p:txBody>
          <a:bodyPr/>
          <a:lstStyle/>
          <a:p>
            <a:endParaRPr lang="es-MX" dirty="0"/>
          </a:p>
          <a:p>
            <a:r>
              <a:rPr lang="es-MX" dirty="0"/>
              <a:t>Con base de datos en tiempo real</a:t>
            </a:r>
          </a:p>
        </p:txBody>
      </p:sp>
      <p:sp>
        <p:nvSpPr>
          <p:cNvPr id="6" name="Marcador de pie de página 5"/>
          <p:cNvSpPr>
            <a:spLocks noGrp="1"/>
          </p:cNvSpPr>
          <p:nvPr>
            <p:ph type="ftr" sz="quarter" idx="11"/>
          </p:nvPr>
        </p:nvSpPr>
        <p:spPr/>
        <p:txBody>
          <a:bodyPr/>
          <a:lstStyle/>
          <a:p>
            <a:r>
              <a:rPr lang="en-US" dirty="0"/>
              <a:t>Ing. Alejandro Soto Treviño</a:t>
            </a: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633" y="286082"/>
            <a:ext cx="7972425" cy="3343275"/>
          </a:xfrm>
          <a:prstGeom prst="rect">
            <a:avLst/>
          </a:prstGeom>
          <a:effectLst>
            <a:softEdge rad="127000"/>
          </a:effectLst>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019" y="56767"/>
            <a:ext cx="3759982" cy="1927314"/>
          </a:xfrm>
          <a:prstGeom prst="rect">
            <a:avLst/>
          </a:prstGeom>
          <a:effectLst>
            <a:outerShdw blurRad="50800" dist="50800" dir="5400000" algn="ctr" rotWithShape="0">
              <a:schemeClr val="tx1">
                <a:lumMod val="50000"/>
                <a:lumOff val="50000"/>
              </a:schemeClr>
            </a:outerShdw>
          </a:effectLst>
        </p:spPr>
      </p:pic>
    </p:spTree>
    <p:extLst>
      <p:ext uri="{BB962C8B-B14F-4D97-AF65-F5344CB8AC3E}">
        <p14:creationId xmlns:p14="http://schemas.microsoft.com/office/powerpoint/2010/main" val="1658539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Antes de comenzar…</a:t>
            </a:r>
          </a:p>
        </p:txBody>
      </p:sp>
      <p:sp>
        <p:nvSpPr>
          <p:cNvPr id="3" name="Marcador de contenido 2"/>
          <p:cNvSpPr>
            <a:spLocks noGrp="1"/>
          </p:cNvSpPr>
          <p:nvPr>
            <p:ph idx="1"/>
          </p:nvPr>
        </p:nvSpPr>
        <p:spPr>
          <a:xfrm>
            <a:off x="677333" y="2160589"/>
            <a:ext cx="9519611" cy="3880773"/>
          </a:xfrm>
        </p:spPr>
        <p:txBody>
          <a:bodyPr/>
          <a:lstStyle/>
          <a:p>
            <a:r>
              <a:rPr lang="es-MX" dirty="0"/>
              <a:t>Recomendaciones:</a:t>
            </a:r>
          </a:p>
          <a:p>
            <a:pPr lvl="1"/>
            <a:r>
              <a:rPr lang="es-MX" dirty="0"/>
              <a:t>La aplicación </a:t>
            </a:r>
            <a:r>
              <a:rPr lang="es-MX" b="1" dirty="0"/>
              <a:t>no</a:t>
            </a:r>
            <a:r>
              <a:rPr lang="es-MX" dirty="0"/>
              <a:t> es solo para tu teléfono.</a:t>
            </a:r>
          </a:p>
          <a:p>
            <a:pPr lvl="1"/>
            <a:endParaRPr lang="es-MX" dirty="0"/>
          </a:p>
          <a:p>
            <a:pPr lvl="1"/>
            <a:r>
              <a:rPr lang="es-MX" dirty="0"/>
              <a:t>Sé pesimista.</a:t>
            </a:r>
          </a:p>
          <a:p>
            <a:pPr lvl="1"/>
            <a:endParaRPr lang="es-MX" dirty="0"/>
          </a:p>
          <a:p>
            <a:pPr lvl="1"/>
            <a:r>
              <a:rPr lang="es-MX" dirty="0"/>
              <a:t>Si tienes un error, alguien más también lo tuvo, no olvides los foros:</a:t>
            </a:r>
          </a:p>
          <a:p>
            <a:pPr lvl="2"/>
            <a:r>
              <a:rPr lang="es-MX" dirty="0">
                <a:hlinkClick r:id="rId2"/>
              </a:rPr>
              <a:t>https://flutter.dev/community</a:t>
            </a:r>
            <a:endParaRPr lang="es-MX" dirty="0"/>
          </a:p>
          <a:p>
            <a:pPr lvl="2"/>
            <a:r>
              <a:rPr lang="es-MX" dirty="0">
                <a:hlinkClick r:id="rId3"/>
              </a:rPr>
              <a:t>https://es.stackoverflow.com/</a:t>
            </a:r>
            <a:endParaRPr lang="es-MX" dirty="0"/>
          </a:p>
          <a:p>
            <a:pPr lvl="2"/>
            <a:r>
              <a:rPr lang="es-MX" dirty="0">
                <a:hlinkClick r:id="rId4"/>
              </a:rPr>
              <a:t>https://androidforums.com/forums/</a:t>
            </a:r>
            <a:endParaRPr lang="es-MX" dirty="0"/>
          </a:p>
        </p:txBody>
      </p:sp>
      <p:sp>
        <p:nvSpPr>
          <p:cNvPr id="4" name="Marcador de pie de página 3"/>
          <p:cNvSpPr>
            <a:spLocks noGrp="1"/>
          </p:cNvSpPr>
          <p:nvPr>
            <p:ph type="ftr" sz="quarter" idx="11"/>
          </p:nvPr>
        </p:nvSpPr>
        <p:spPr/>
        <p:txBody>
          <a:bodyPr/>
          <a:lstStyle/>
          <a:p>
            <a:r>
              <a:rPr lang="en-US" dirty="0"/>
              <a:t>Ing. Alejandro Soto Treviño</a:t>
            </a: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4616" y="1071417"/>
            <a:ext cx="2422239" cy="2422239"/>
          </a:xfrm>
          <a:prstGeom prst="rect">
            <a:avLst/>
          </a:prstGeom>
        </p:spPr>
      </p:pic>
    </p:spTree>
    <p:extLst>
      <p:ext uri="{BB962C8B-B14F-4D97-AF65-F5344CB8AC3E}">
        <p14:creationId xmlns:p14="http://schemas.microsoft.com/office/powerpoint/2010/main" val="316483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 Instalación Android Studio</a:t>
            </a:r>
          </a:p>
        </p:txBody>
      </p:sp>
      <p:sp>
        <p:nvSpPr>
          <p:cNvPr id="3" name="Marcador de contenido 2"/>
          <p:cNvSpPr>
            <a:spLocks noGrp="1"/>
          </p:cNvSpPr>
          <p:nvPr>
            <p:ph idx="1"/>
          </p:nvPr>
        </p:nvSpPr>
        <p:spPr>
          <a:xfrm>
            <a:off x="677333" y="1376219"/>
            <a:ext cx="8706811" cy="4665144"/>
          </a:xfrm>
        </p:spPr>
        <p:txBody>
          <a:bodyPr>
            <a:normAutofit/>
          </a:bodyPr>
          <a:lstStyle/>
          <a:p>
            <a:pPr marL="0" indent="0" algn="just">
              <a:buNone/>
            </a:pPr>
            <a:r>
              <a:rPr lang="es-ES" sz="2000" dirty="0">
                <a:latin typeface="Arial" panose="020B0604020202020204" pitchFamily="34" charset="0"/>
                <a:cs typeface="Arial" panose="020B0604020202020204" pitchFamily="34" charset="0"/>
              </a:rPr>
              <a:t>Para instalar Android Studio en Windows, haz lo siguiente:</a:t>
            </a:r>
          </a:p>
          <a:p>
            <a:pPr marL="0" indent="0" algn="just">
              <a:buNone/>
            </a:pP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Si descargaste un archivo </a:t>
            </a:r>
            <a:r>
              <a:rPr lang="es-ES" sz="2000" dirty="0" err="1">
                <a:latin typeface="Arial" panose="020B0604020202020204" pitchFamily="34" charset="0"/>
                <a:cs typeface="Arial" panose="020B0604020202020204" pitchFamily="34" charset="0"/>
              </a:rPr>
              <a:t>exe</a:t>
            </a:r>
            <a:r>
              <a:rPr lang="es-ES" sz="2000" dirty="0">
                <a:latin typeface="Arial" panose="020B0604020202020204" pitchFamily="34" charset="0"/>
                <a:cs typeface="Arial" panose="020B0604020202020204" pitchFamily="34" charset="0"/>
              </a:rPr>
              <a:t> (recomendado), haz doble clic en él para iniciarlo.</a:t>
            </a:r>
          </a:p>
          <a:p>
            <a:pPr algn="just"/>
            <a:r>
              <a:rPr lang="es-ES" sz="2000" dirty="0">
                <a:latin typeface="Arial" panose="020B0604020202020204" pitchFamily="34" charset="0"/>
                <a:cs typeface="Arial" panose="020B0604020202020204" pitchFamily="34" charset="0"/>
              </a:rPr>
              <a:t>Si descargaste un archivo .zip, extráelo y copia la carpeta </a:t>
            </a:r>
            <a:r>
              <a:rPr lang="es-ES" sz="2000" dirty="0" err="1">
                <a:latin typeface="Arial" panose="020B0604020202020204" pitchFamily="34" charset="0"/>
                <a:cs typeface="Arial" panose="020B0604020202020204" pitchFamily="34" charset="0"/>
              </a:rPr>
              <a:t>android-studio</a:t>
            </a:r>
            <a:r>
              <a:rPr lang="es-ES" sz="2000" dirty="0">
                <a:latin typeface="Arial" panose="020B0604020202020204" pitchFamily="34" charset="0"/>
                <a:cs typeface="Arial" panose="020B0604020202020204" pitchFamily="34" charset="0"/>
              </a:rPr>
              <a:t> en tu carpeta Archivos de programa. A continuación, abre la carpeta </a:t>
            </a:r>
            <a:r>
              <a:rPr lang="es-ES" sz="2000" dirty="0" err="1">
                <a:latin typeface="Arial" panose="020B0604020202020204" pitchFamily="34" charset="0"/>
                <a:cs typeface="Arial" panose="020B0604020202020204" pitchFamily="34" charset="0"/>
              </a:rPr>
              <a:t>android-studio</a:t>
            </a:r>
            <a:r>
              <a:rPr lang="es-ES" sz="2000" dirty="0">
                <a:latin typeface="Arial" panose="020B0604020202020204" pitchFamily="34" charset="0"/>
                <a:cs typeface="Arial" panose="020B0604020202020204" pitchFamily="34" charset="0"/>
              </a:rPr>
              <a:t> &gt; </a:t>
            </a:r>
            <a:r>
              <a:rPr lang="es-ES" sz="2000" dirty="0" err="1">
                <a:latin typeface="Arial" panose="020B0604020202020204" pitchFamily="34" charset="0"/>
                <a:cs typeface="Arial" panose="020B0604020202020204" pitchFamily="34" charset="0"/>
              </a:rPr>
              <a:t>bin</a:t>
            </a:r>
            <a:r>
              <a:rPr lang="es-ES" sz="2000" dirty="0">
                <a:latin typeface="Arial" panose="020B0604020202020204" pitchFamily="34" charset="0"/>
                <a:cs typeface="Arial" panose="020B0604020202020204" pitchFamily="34" charset="0"/>
              </a:rPr>
              <a:t> y, luego, inicia studio64.exe (para máquinas de 64 bits) o studio.exe (para las de 32 bits).</a:t>
            </a:r>
          </a:p>
          <a:p>
            <a:pPr algn="just"/>
            <a:r>
              <a:rPr lang="es-ES" sz="2000" dirty="0">
                <a:latin typeface="Arial" panose="020B0604020202020204" pitchFamily="34" charset="0"/>
                <a:cs typeface="Arial" panose="020B0604020202020204" pitchFamily="34" charset="0"/>
              </a:rPr>
              <a:t>Sigue los pasos del asistente de configuración en Android Studio y asegúrate de instalar los paquetes de SDK que recomiende.</a:t>
            </a:r>
          </a:p>
          <a:p>
            <a:pPr algn="just"/>
            <a:r>
              <a:rPr lang="es-ES" sz="2000" dirty="0">
                <a:latin typeface="Arial" panose="020B0604020202020204" pitchFamily="34" charset="0"/>
                <a:cs typeface="Arial" panose="020B0604020202020204" pitchFamily="34" charset="0"/>
              </a:rPr>
              <a:t>Eso es todo. </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spTree>
    <p:extLst>
      <p:ext uri="{BB962C8B-B14F-4D97-AF65-F5344CB8AC3E}">
        <p14:creationId xmlns:p14="http://schemas.microsoft.com/office/powerpoint/2010/main" val="302204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Instalación del SDK de Flutter</a:t>
            </a:r>
          </a:p>
        </p:txBody>
      </p:sp>
      <p:sp>
        <p:nvSpPr>
          <p:cNvPr id="3" name="Marcador de contenido 2"/>
          <p:cNvSpPr>
            <a:spLocks noGrp="1"/>
          </p:cNvSpPr>
          <p:nvPr>
            <p:ph idx="1"/>
          </p:nvPr>
        </p:nvSpPr>
        <p:spPr>
          <a:xfrm>
            <a:off x="677334" y="1533237"/>
            <a:ext cx="8596668" cy="4508126"/>
          </a:xfrm>
        </p:spPr>
        <p:txBody>
          <a:bodyPr>
            <a:normAutofit lnSpcReduction="10000"/>
          </a:bodyPr>
          <a:lstStyle/>
          <a:p>
            <a:pPr algn="just"/>
            <a:r>
              <a:rPr lang="es-ES" sz="2000" dirty="0">
                <a:latin typeface="Arial" panose="020B0604020202020204" pitchFamily="34" charset="0"/>
                <a:cs typeface="Arial" panose="020B0604020202020204" pitchFamily="34" charset="0"/>
              </a:rPr>
              <a:t>Descarga el archivo zip de la versión más reciente del SDK Flutter.</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Extraiga el archivo zip y coloque el contenido de </a:t>
            </a:r>
            <a:r>
              <a:rPr lang="es-ES" sz="2000" dirty="0" err="1">
                <a:latin typeface="Arial" panose="020B0604020202020204" pitchFamily="34" charset="0"/>
                <a:cs typeface="Arial" panose="020B0604020202020204" pitchFamily="34" charset="0"/>
              </a:rPr>
              <a:t>flutter</a:t>
            </a:r>
            <a:r>
              <a:rPr lang="es-ES" sz="2000" dirty="0">
                <a:latin typeface="Arial" panose="020B0604020202020204" pitchFamily="34" charset="0"/>
                <a:cs typeface="Arial" panose="020B0604020202020204" pitchFamily="34" charset="0"/>
              </a:rPr>
              <a:t> en la ubicación deseada de instalación para el Flutter SDK (ej. C:\flutter; no instale </a:t>
            </a:r>
            <a:r>
              <a:rPr lang="es-ES" sz="2000" dirty="0" err="1">
                <a:latin typeface="Arial" panose="020B0604020202020204" pitchFamily="34" charset="0"/>
                <a:cs typeface="Arial" panose="020B0604020202020204" pitchFamily="34" charset="0"/>
              </a:rPr>
              <a:t>flutter</a:t>
            </a:r>
            <a:r>
              <a:rPr lang="es-ES" sz="2000" dirty="0">
                <a:latin typeface="Arial" panose="020B0604020202020204" pitchFamily="34" charset="0"/>
                <a:cs typeface="Arial" panose="020B0604020202020204" pitchFamily="34" charset="0"/>
              </a:rPr>
              <a:t> en un directorio como C:\Program Files\ que requiere permisos de administrador).</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Localice el archivo flutter_console.bat dentro del directorio de </a:t>
            </a:r>
            <a:r>
              <a:rPr lang="es-ES" sz="2000" dirty="0" err="1">
                <a:latin typeface="Arial" panose="020B0604020202020204" pitchFamily="34" charset="0"/>
                <a:cs typeface="Arial" panose="020B0604020202020204" pitchFamily="34" charset="0"/>
              </a:rPr>
              <a:t>flutter</a:t>
            </a:r>
            <a:r>
              <a:rPr lang="es-ES" sz="2000" dirty="0">
                <a:latin typeface="Arial" panose="020B0604020202020204" pitchFamily="34" charset="0"/>
                <a:cs typeface="Arial" panose="020B0604020202020204" pitchFamily="34" charset="0"/>
              </a:rPr>
              <a:t>. Inícialo con doble clic.</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¡Ahora está todo listo para ejecutar los comandos de Flutter en la consola de Flutter!</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spTree>
    <p:extLst>
      <p:ext uri="{BB962C8B-B14F-4D97-AF65-F5344CB8AC3E}">
        <p14:creationId xmlns:p14="http://schemas.microsoft.com/office/powerpoint/2010/main" val="1549642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atin typeface="Arial" panose="020B0604020202020204" pitchFamily="34" charset="0"/>
                <a:cs typeface="Arial" panose="020B0604020202020204" pitchFamily="34" charset="0"/>
              </a:rPr>
              <a:t>Instalar los plugins de Flutter y Dart en Android Studio.</a:t>
            </a:r>
            <a:endParaRPr lang="es-MX" dirty="0"/>
          </a:p>
        </p:txBody>
      </p:sp>
      <p:sp>
        <p:nvSpPr>
          <p:cNvPr id="3" name="Marcador de contenido 2"/>
          <p:cNvSpPr>
            <a:spLocks noGrp="1"/>
          </p:cNvSpPr>
          <p:nvPr>
            <p:ph idx="1"/>
          </p:nvPr>
        </p:nvSpPr>
        <p:spPr>
          <a:xfrm>
            <a:off x="677334" y="1930400"/>
            <a:ext cx="8596668" cy="4110962"/>
          </a:xfrm>
        </p:spPr>
        <p:txBody>
          <a:bodyPr>
            <a:normAutofit lnSpcReduction="10000"/>
          </a:bodyPr>
          <a:lstStyle/>
          <a:p>
            <a:pPr marL="0" indent="0">
              <a:buNone/>
            </a:pPr>
            <a:endParaRPr lang="es-ES"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Para instalar estos:</a:t>
            </a:r>
          </a:p>
          <a:p>
            <a:pPr marL="800100" lvl="1" indent="-342900">
              <a:buFont typeface="+mj-lt"/>
              <a:buAutoNum type="arabicPeriod"/>
            </a:pPr>
            <a:r>
              <a:rPr lang="es-MX" sz="2000" dirty="0">
                <a:latin typeface="Arial" panose="020B0604020202020204" pitchFamily="34" charset="0"/>
                <a:cs typeface="Arial" panose="020B0604020202020204" pitchFamily="34" charset="0"/>
              </a:rPr>
              <a:t>Inicie Android Studio.</a:t>
            </a:r>
          </a:p>
          <a:p>
            <a:pPr marL="800100" lvl="1" indent="-342900">
              <a:buFont typeface="+mj-lt"/>
              <a:buAutoNum type="arabicPeriod"/>
            </a:pPr>
            <a:r>
              <a:rPr lang="es-MX" sz="2000" dirty="0">
                <a:latin typeface="Arial" panose="020B0604020202020204" pitchFamily="34" charset="0"/>
                <a:cs typeface="Arial" panose="020B0604020202020204" pitchFamily="34" charset="0"/>
              </a:rPr>
              <a:t>Abra preferencias de complementos (</a:t>
            </a:r>
            <a:r>
              <a:rPr lang="es-MX" sz="2000" b="1" dirty="0" err="1">
                <a:latin typeface="Arial" panose="020B0604020202020204" pitchFamily="34" charset="0"/>
                <a:cs typeface="Arial" panose="020B0604020202020204" pitchFamily="34" charset="0"/>
              </a:rPr>
              <a:t>Preferences</a:t>
            </a:r>
            <a:r>
              <a:rPr lang="es-MX" sz="2000" b="1" dirty="0">
                <a:latin typeface="Arial" panose="020B0604020202020204" pitchFamily="34" charset="0"/>
                <a:cs typeface="Arial" panose="020B0604020202020204" pitchFamily="34" charset="0"/>
              </a:rPr>
              <a:t>&gt;</a:t>
            </a:r>
            <a:r>
              <a:rPr lang="es-MX" sz="2000" b="1" dirty="0" err="1">
                <a:latin typeface="Arial" panose="020B0604020202020204" pitchFamily="34" charset="0"/>
                <a:cs typeface="Arial" panose="020B0604020202020204" pitchFamily="34" charset="0"/>
              </a:rPr>
              <a:t>Plugins</a:t>
            </a:r>
            <a:r>
              <a:rPr lang="es-MX" sz="2000" dirty="0">
                <a:latin typeface="Arial" panose="020B0604020202020204" pitchFamily="34" charset="0"/>
                <a:cs typeface="Arial" panose="020B0604020202020204" pitchFamily="34" charset="0"/>
              </a:rPr>
              <a:t> en </a:t>
            </a:r>
            <a:r>
              <a:rPr lang="es-MX" sz="2000" dirty="0" err="1">
                <a:latin typeface="Arial" panose="020B0604020202020204" pitchFamily="34" charset="0"/>
                <a:cs typeface="Arial" panose="020B0604020202020204" pitchFamily="34" charset="0"/>
              </a:rPr>
              <a:t>macOS</a:t>
            </a:r>
            <a:r>
              <a:rPr lang="es-MX" sz="2000" dirty="0">
                <a:latin typeface="Arial" panose="020B0604020202020204" pitchFamily="34" charset="0"/>
                <a:cs typeface="Arial" panose="020B0604020202020204" pitchFamily="34" charset="0"/>
              </a:rPr>
              <a:t>, </a:t>
            </a:r>
            <a:r>
              <a:rPr lang="es-MX" sz="2000" b="1" dirty="0">
                <a:latin typeface="Arial" panose="020B0604020202020204" pitchFamily="34" charset="0"/>
                <a:cs typeface="Arial" panose="020B0604020202020204" pitchFamily="34" charset="0"/>
              </a:rPr>
              <a:t>File&gt;</a:t>
            </a:r>
            <a:r>
              <a:rPr lang="es-MX" sz="2000" b="1" dirty="0" err="1">
                <a:latin typeface="Arial" panose="020B0604020202020204" pitchFamily="34" charset="0"/>
                <a:cs typeface="Arial" panose="020B0604020202020204" pitchFamily="34" charset="0"/>
              </a:rPr>
              <a:t>Settings</a:t>
            </a:r>
            <a:r>
              <a:rPr lang="es-MX" sz="2000" b="1" dirty="0">
                <a:latin typeface="Arial" panose="020B0604020202020204" pitchFamily="34" charset="0"/>
                <a:cs typeface="Arial" panose="020B0604020202020204" pitchFamily="34" charset="0"/>
              </a:rPr>
              <a:t>&gt;</a:t>
            </a:r>
            <a:r>
              <a:rPr lang="es-MX" sz="2000" b="1" dirty="0" err="1">
                <a:latin typeface="Arial" panose="020B0604020202020204" pitchFamily="34" charset="0"/>
                <a:cs typeface="Arial" panose="020B0604020202020204" pitchFamily="34" charset="0"/>
              </a:rPr>
              <a:t>Plugins</a:t>
            </a:r>
            <a:r>
              <a:rPr lang="es-MX" sz="2000" dirty="0">
                <a:latin typeface="Arial" panose="020B0604020202020204" pitchFamily="34" charset="0"/>
                <a:cs typeface="Arial" panose="020B0604020202020204" pitchFamily="34" charset="0"/>
              </a:rPr>
              <a:t> en Windows &amp; Linux).</a:t>
            </a:r>
          </a:p>
          <a:p>
            <a:pPr marL="800100" lvl="1" indent="-342900">
              <a:buFont typeface="+mj-lt"/>
              <a:buAutoNum type="arabicPeriod"/>
            </a:pPr>
            <a:r>
              <a:rPr lang="es-ES" sz="2000" dirty="0">
                <a:latin typeface="Arial" panose="020B0604020202020204" pitchFamily="34" charset="0"/>
                <a:cs typeface="Arial" panose="020B0604020202020204" pitchFamily="34" charset="0"/>
              </a:rPr>
              <a:t>Seleccione </a:t>
            </a:r>
            <a:r>
              <a:rPr lang="es-ES" sz="2000" dirty="0" err="1">
                <a:latin typeface="Arial" panose="020B0604020202020204" pitchFamily="34" charset="0"/>
                <a:cs typeface="Arial" panose="020B0604020202020204" pitchFamily="34" charset="0"/>
              </a:rPr>
              <a:t>Browse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repositories</a:t>
            </a:r>
            <a:r>
              <a:rPr lang="es-ES" sz="2000" dirty="0">
                <a:latin typeface="Arial" panose="020B0604020202020204" pitchFamily="34" charset="0"/>
                <a:cs typeface="Arial" panose="020B0604020202020204" pitchFamily="34" charset="0"/>
              </a:rPr>
              <a:t>…, elige el complemento de Flutter y presione </a:t>
            </a:r>
            <a:r>
              <a:rPr lang="es-ES" sz="2000" b="1" dirty="0" err="1">
                <a:latin typeface="Arial" panose="020B0604020202020204" pitchFamily="34" charset="0"/>
                <a:cs typeface="Arial" panose="020B0604020202020204" pitchFamily="34" charset="0"/>
              </a:rPr>
              <a:t>install</a:t>
            </a:r>
            <a:r>
              <a:rPr lang="es-ES" sz="2000" dirty="0">
                <a:latin typeface="Arial" panose="020B0604020202020204" pitchFamily="34" charset="0"/>
                <a:cs typeface="Arial" panose="020B0604020202020204" pitchFamily="34" charset="0"/>
              </a:rPr>
              <a:t>.</a:t>
            </a:r>
          </a:p>
          <a:p>
            <a:pPr marL="800100" lvl="1" indent="-342900">
              <a:buFont typeface="+mj-lt"/>
              <a:buAutoNum type="arabicPeriod"/>
            </a:pPr>
            <a:r>
              <a:rPr lang="es-ES" sz="2000" dirty="0">
                <a:latin typeface="Arial" panose="020B0604020202020204" pitchFamily="34" charset="0"/>
                <a:cs typeface="Arial" panose="020B0604020202020204" pitchFamily="34" charset="0"/>
              </a:rPr>
              <a:t>Presione </a:t>
            </a:r>
            <a:r>
              <a:rPr lang="es-ES" sz="2000" b="1" dirty="0">
                <a:latin typeface="Arial" panose="020B0604020202020204" pitchFamily="34" charset="0"/>
                <a:cs typeface="Arial" panose="020B0604020202020204" pitchFamily="34" charset="0"/>
              </a:rPr>
              <a:t>Yes</a:t>
            </a:r>
            <a:r>
              <a:rPr lang="es-ES" sz="2000" dirty="0">
                <a:latin typeface="Arial" panose="020B0604020202020204" pitchFamily="34" charset="0"/>
                <a:cs typeface="Arial" panose="020B0604020202020204" pitchFamily="34" charset="0"/>
              </a:rPr>
              <a:t> cuando aparezca para instalar el complemento de </a:t>
            </a:r>
            <a:r>
              <a:rPr lang="es-ES" sz="2000" b="1" dirty="0">
                <a:latin typeface="Arial" panose="020B0604020202020204" pitchFamily="34" charset="0"/>
                <a:cs typeface="Arial" panose="020B0604020202020204" pitchFamily="34" charset="0"/>
              </a:rPr>
              <a:t>Dart</a:t>
            </a:r>
            <a:r>
              <a:rPr lang="es-ES" sz="2000" dirty="0">
                <a:latin typeface="Arial" panose="020B0604020202020204" pitchFamily="34" charset="0"/>
                <a:cs typeface="Arial" panose="020B0604020202020204" pitchFamily="34" charset="0"/>
              </a:rPr>
              <a:t>.</a:t>
            </a:r>
          </a:p>
          <a:p>
            <a:pPr marL="800100" lvl="1" indent="-342900">
              <a:buFont typeface="+mj-lt"/>
              <a:buAutoNum type="arabicPeriod"/>
            </a:pPr>
            <a:r>
              <a:rPr lang="es-ES" sz="2000" dirty="0">
                <a:latin typeface="Arial" panose="020B0604020202020204" pitchFamily="34" charset="0"/>
                <a:cs typeface="Arial" panose="020B0604020202020204" pitchFamily="34" charset="0"/>
              </a:rPr>
              <a:t>Reinicie Android Studio.</a:t>
            </a:r>
          </a:p>
          <a:p>
            <a:pPr marL="800100" lvl="1" indent="-342900">
              <a:buFont typeface="+mj-lt"/>
              <a:buAutoNum type="arabicPeriod"/>
            </a:pPr>
            <a:r>
              <a:rPr lang="es-ES" sz="2000" dirty="0">
                <a:latin typeface="Arial" panose="020B0604020202020204" pitchFamily="34" charset="0"/>
                <a:cs typeface="Arial" panose="020B0604020202020204" pitchFamily="34" charset="0"/>
              </a:rPr>
              <a:t>Listo!</a:t>
            </a:r>
          </a:p>
          <a:p>
            <a:pPr marL="800100" lvl="1" indent="-342900">
              <a:buFont typeface="+mj-lt"/>
              <a:buAutoNum type="arabicPeriod"/>
            </a:pPr>
            <a:endParaRPr lang="es-ES" sz="1800" dirty="0">
              <a:latin typeface="Arial" panose="020B0604020202020204" pitchFamily="34" charset="0"/>
              <a:cs typeface="Arial" panose="020B0604020202020204" pitchFamily="34" charset="0"/>
            </a:endParaRPr>
          </a:p>
          <a:p>
            <a:endParaRPr lang="es-MX" dirty="0"/>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spTree>
    <p:extLst>
      <p:ext uri="{BB962C8B-B14F-4D97-AF65-F5344CB8AC3E}">
        <p14:creationId xmlns:p14="http://schemas.microsoft.com/office/powerpoint/2010/main" val="1103736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23272"/>
            <a:ext cx="8596668" cy="1320800"/>
          </a:xfrm>
        </p:spPr>
        <p:txBody>
          <a:bodyPr/>
          <a:lstStyle/>
          <a:p>
            <a:r>
              <a:rPr lang="es-MX" dirty="0"/>
              <a:t>Flutter Doctor</a:t>
            </a:r>
          </a:p>
        </p:txBody>
      </p:sp>
      <p:sp>
        <p:nvSpPr>
          <p:cNvPr id="3" name="Marcador de contenido 2"/>
          <p:cNvSpPr>
            <a:spLocks noGrp="1"/>
          </p:cNvSpPr>
          <p:nvPr>
            <p:ph idx="1"/>
          </p:nvPr>
        </p:nvSpPr>
        <p:spPr>
          <a:xfrm>
            <a:off x="363298" y="1076036"/>
            <a:ext cx="8420484" cy="1676400"/>
          </a:xfrm>
        </p:spPr>
        <p:txBody>
          <a:bodyPr/>
          <a:lstStyle/>
          <a:p>
            <a:r>
              <a:rPr lang="es-MX" dirty="0"/>
              <a:t>Flutter Doctor es un herramienta para diagnosticar si nuestro equipo tiene lo indispensable para utilizar Flutter, se utiliza de la siguiente manera:</a:t>
            </a:r>
          </a:p>
          <a:p>
            <a:pPr lvl="1">
              <a:buFont typeface="+mj-lt"/>
              <a:buAutoNum type="arabicPeriod"/>
            </a:pPr>
            <a:r>
              <a:rPr lang="es-ES" dirty="0">
                <a:latin typeface="Arial" panose="020B0604020202020204" pitchFamily="34" charset="0"/>
                <a:cs typeface="Arial" panose="020B0604020202020204" pitchFamily="34" charset="0"/>
              </a:rPr>
              <a:t>Localice el archivo </a:t>
            </a:r>
            <a:r>
              <a:rPr lang="es-ES" b="1" dirty="0">
                <a:latin typeface="Arial" panose="020B0604020202020204" pitchFamily="34" charset="0"/>
                <a:cs typeface="Arial" panose="020B0604020202020204" pitchFamily="34" charset="0"/>
              </a:rPr>
              <a:t>flutter_console.bat</a:t>
            </a:r>
            <a:r>
              <a:rPr lang="es-ES" dirty="0">
                <a:latin typeface="Arial" panose="020B0604020202020204" pitchFamily="34" charset="0"/>
                <a:cs typeface="Arial" panose="020B0604020202020204" pitchFamily="34" charset="0"/>
              </a:rPr>
              <a:t> dentro del directorio de </a:t>
            </a:r>
            <a:r>
              <a:rPr lang="es-ES" dirty="0" err="1">
                <a:latin typeface="Arial" panose="020B0604020202020204" pitchFamily="34" charset="0"/>
                <a:cs typeface="Arial" panose="020B0604020202020204" pitchFamily="34" charset="0"/>
              </a:rPr>
              <a:t>flutter</a:t>
            </a:r>
            <a:r>
              <a:rPr lang="es-ES" dirty="0">
                <a:latin typeface="Arial" panose="020B0604020202020204" pitchFamily="34" charset="0"/>
                <a:cs typeface="Arial" panose="020B0604020202020204" pitchFamily="34" charset="0"/>
              </a:rPr>
              <a:t>. Inícialo con doble clic.</a:t>
            </a:r>
          </a:p>
          <a:p>
            <a:pPr lvl="1">
              <a:buFont typeface="+mj-lt"/>
              <a:buAutoNum type="arabicPeriod"/>
            </a:pPr>
            <a:r>
              <a:rPr lang="es-ES" dirty="0">
                <a:latin typeface="Arial" panose="020B0604020202020204" pitchFamily="34" charset="0"/>
                <a:cs typeface="Arial" panose="020B0604020202020204" pitchFamily="34" charset="0"/>
              </a:rPr>
              <a:t>En la terminal ejecutar el comando: </a:t>
            </a:r>
            <a:r>
              <a:rPr lang="es-ES" b="1" dirty="0" err="1">
                <a:latin typeface="Arial" panose="020B0604020202020204" pitchFamily="34" charset="0"/>
                <a:cs typeface="Arial" panose="020B0604020202020204" pitchFamily="34" charset="0"/>
              </a:rPr>
              <a:t>flutter</a:t>
            </a:r>
            <a:r>
              <a:rPr lang="es-ES" b="1" dirty="0">
                <a:latin typeface="Arial" panose="020B0604020202020204" pitchFamily="34" charset="0"/>
                <a:cs typeface="Arial" panose="020B0604020202020204" pitchFamily="34" charset="0"/>
              </a:rPr>
              <a:t> doctor.</a:t>
            </a:r>
            <a:endParaRPr lang="es-ES" dirty="0">
              <a:latin typeface="Arial" panose="020B0604020202020204" pitchFamily="34" charset="0"/>
              <a:cs typeface="Arial" panose="020B0604020202020204" pitchFamily="34" charset="0"/>
            </a:endParaRPr>
          </a:p>
          <a:p>
            <a:pPr lvl="1">
              <a:buFont typeface="+mj-lt"/>
              <a:buAutoNum type="arabicPeriod"/>
            </a:pPr>
            <a:endParaRPr lang="es-MX" dirty="0"/>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243" y="2687354"/>
            <a:ext cx="4893229" cy="3647406"/>
          </a:xfrm>
          <a:prstGeom prst="rect">
            <a:avLst/>
          </a:prstGeom>
        </p:spPr>
      </p:pic>
    </p:spTree>
    <p:extLst>
      <p:ext uri="{BB962C8B-B14F-4D97-AF65-F5344CB8AC3E}">
        <p14:creationId xmlns:p14="http://schemas.microsoft.com/office/powerpoint/2010/main" val="2719736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Creando primera app con Flutter</a:t>
            </a:r>
          </a:p>
        </p:txBody>
      </p:sp>
      <p:sp>
        <p:nvSpPr>
          <p:cNvPr id="3" name="Marcador de contenido 2"/>
          <p:cNvSpPr>
            <a:spLocks noGrp="1"/>
          </p:cNvSpPr>
          <p:nvPr>
            <p:ph idx="1"/>
          </p:nvPr>
        </p:nvSpPr>
        <p:spPr>
          <a:xfrm>
            <a:off x="677334" y="1246909"/>
            <a:ext cx="8596668" cy="4794453"/>
          </a:xfrm>
        </p:spPr>
        <p:txBody>
          <a:bodyPr/>
          <a:lstStyle/>
          <a:p>
            <a:r>
              <a:rPr lang="es-MX" dirty="0"/>
              <a:t>Seleccionar </a:t>
            </a:r>
            <a:r>
              <a:rPr lang="es-MX" b="1" dirty="0"/>
              <a:t>File &gt; New Flutter Project</a:t>
            </a:r>
            <a:endParaRPr lang="es-MX" dirty="0"/>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928" y="1656694"/>
            <a:ext cx="4515480" cy="4658375"/>
          </a:xfrm>
          <a:prstGeom prst="rect">
            <a:avLst/>
          </a:prstGeom>
        </p:spPr>
      </p:pic>
    </p:spTree>
    <p:extLst>
      <p:ext uri="{BB962C8B-B14F-4D97-AF65-F5344CB8AC3E}">
        <p14:creationId xmlns:p14="http://schemas.microsoft.com/office/powerpoint/2010/main" val="2623619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Creando primera app con Flutter</a:t>
            </a:r>
          </a:p>
        </p:txBody>
      </p:sp>
      <p:sp>
        <p:nvSpPr>
          <p:cNvPr id="3" name="Marcador de contenido 2"/>
          <p:cNvSpPr>
            <a:spLocks noGrp="1"/>
          </p:cNvSpPr>
          <p:nvPr>
            <p:ph idx="1"/>
          </p:nvPr>
        </p:nvSpPr>
        <p:spPr>
          <a:xfrm>
            <a:off x="677334" y="1246909"/>
            <a:ext cx="8596668" cy="4794453"/>
          </a:xfrm>
        </p:spPr>
        <p:txBody>
          <a:bodyPr/>
          <a:lstStyle/>
          <a:p>
            <a:r>
              <a:rPr lang="es-ES" dirty="0"/>
              <a:t>Seleccionar </a:t>
            </a:r>
            <a:r>
              <a:rPr lang="es-ES" b="1" dirty="0"/>
              <a:t>Flutter application</a:t>
            </a:r>
            <a:r>
              <a:rPr lang="es-ES" dirty="0"/>
              <a:t> como tipo de proyecto, y presionar </a:t>
            </a:r>
            <a:r>
              <a:rPr lang="es-ES" b="1" dirty="0"/>
              <a:t>Next</a:t>
            </a:r>
            <a:r>
              <a:rPr lang="es-ES" dirty="0"/>
              <a:t>.</a:t>
            </a:r>
            <a:endParaRPr lang="es-MX" dirty="0"/>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650" y="1597891"/>
            <a:ext cx="5765709" cy="4923525"/>
          </a:xfrm>
          <a:prstGeom prst="rect">
            <a:avLst/>
          </a:prstGeom>
        </p:spPr>
      </p:pic>
    </p:spTree>
    <p:extLst>
      <p:ext uri="{BB962C8B-B14F-4D97-AF65-F5344CB8AC3E}">
        <p14:creationId xmlns:p14="http://schemas.microsoft.com/office/powerpoint/2010/main" val="2226610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599"/>
            <a:ext cx="8596668" cy="1856509"/>
          </a:xfrm>
        </p:spPr>
        <p:txBody>
          <a:bodyPr/>
          <a:lstStyle/>
          <a:p>
            <a:r>
              <a:rPr lang="es-MX" dirty="0"/>
              <a:t>Creando primera app con Flutter</a:t>
            </a:r>
          </a:p>
        </p:txBody>
      </p:sp>
      <p:sp>
        <p:nvSpPr>
          <p:cNvPr id="3" name="Marcador de contenido 2"/>
          <p:cNvSpPr>
            <a:spLocks noGrp="1"/>
          </p:cNvSpPr>
          <p:nvPr>
            <p:ph idx="1"/>
          </p:nvPr>
        </p:nvSpPr>
        <p:spPr>
          <a:xfrm>
            <a:off x="677334" y="1246909"/>
            <a:ext cx="8596668" cy="4794453"/>
          </a:xfrm>
        </p:spPr>
        <p:txBody>
          <a:bodyPr/>
          <a:lstStyle/>
          <a:p>
            <a:r>
              <a:rPr lang="es-ES" dirty="0"/>
              <a:t>Escribe el nombre del proyecto</a:t>
            </a:r>
          </a:p>
          <a:p>
            <a:r>
              <a:rPr lang="es-ES" dirty="0"/>
              <a:t>Asegúrate que el campo </a:t>
            </a:r>
            <a:r>
              <a:rPr lang="es-ES" b="1" dirty="0"/>
              <a:t>Flutter SDK Path</a:t>
            </a:r>
            <a:r>
              <a:rPr lang="es-ES" dirty="0"/>
              <a:t> especifica la localización del SDK.</a:t>
            </a:r>
          </a:p>
          <a:p>
            <a:r>
              <a:rPr lang="es-ES" dirty="0"/>
              <a:t>Presiona </a:t>
            </a:r>
            <a:r>
              <a:rPr lang="es-ES" b="1" dirty="0" err="1"/>
              <a:t>Finish</a:t>
            </a:r>
            <a:r>
              <a:rPr lang="es-ES" b="1" dirty="0"/>
              <a:t>.</a:t>
            </a:r>
          </a:p>
          <a:p>
            <a:endParaRPr lang="es-MX" dirty="0"/>
          </a:p>
        </p:txBody>
      </p:sp>
      <p:sp>
        <p:nvSpPr>
          <p:cNvPr id="4" name="Marcador de pie de página 3"/>
          <p:cNvSpPr>
            <a:spLocks noGrp="1"/>
          </p:cNvSpPr>
          <p:nvPr>
            <p:ph type="ftr" sz="quarter" idx="11"/>
          </p:nvPr>
        </p:nvSpPr>
        <p:spPr/>
        <p:txBody>
          <a:bodyPr/>
          <a:lstStyle/>
          <a:p>
            <a:r>
              <a:rPr lang="en-US" dirty="0"/>
              <a:t>Ing. Alejandro Soto Treviño</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820" y="2044572"/>
            <a:ext cx="5126182" cy="4344439"/>
          </a:xfrm>
          <a:prstGeom prst="rect">
            <a:avLst/>
          </a:prstGeom>
        </p:spPr>
      </p:pic>
    </p:spTree>
    <p:extLst>
      <p:ext uri="{BB962C8B-B14F-4D97-AF65-F5344CB8AC3E}">
        <p14:creationId xmlns:p14="http://schemas.microsoft.com/office/powerpoint/2010/main" val="243558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18654"/>
            <a:ext cx="8596668" cy="1856509"/>
          </a:xfrm>
        </p:spPr>
        <p:txBody>
          <a:bodyPr/>
          <a:lstStyle/>
          <a:p>
            <a:r>
              <a:rPr lang="es-MX" dirty="0"/>
              <a:t>Creando primera app con Flutter</a:t>
            </a:r>
          </a:p>
        </p:txBody>
      </p:sp>
      <p:sp>
        <p:nvSpPr>
          <p:cNvPr id="3" name="Marcador de contenido 2"/>
          <p:cNvSpPr>
            <a:spLocks noGrp="1"/>
          </p:cNvSpPr>
          <p:nvPr>
            <p:ph idx="1"/>
          </p:nvPr>
        </p:nvSpPr>
        <p:spPr>
          <a:xfrm>
            <a:off x="520315" y="1034473"/>
            <a:ext cx="8596668" cy="4794453"/>
          </a:xfrm>
        </p:spPr>
        <p:txBody>
          <a:bodyPr/>
          <a:lstStyle/>
          <a:p>
            <a:r>
              <a:rPr lang="es-ES" sz="2000" dirty="0">
                <a:latin typeface="Arial" panose="020B0604020202020204" pitchFamily="34" charset="0"/>
                <a:cs typeface="Arial" panose="020B0604020202020204" pitchFamily="34" charset="0"/>
              </a:rPr>
              <a:t>Escribe el nombre del proyecto</a:t>
            </a:r>
          </a:p>
          <a:p>
            <a:r>
              <a:rPr lang="es-ES" sz="2000" dirty="0">
                <a:latin typeface="Arial" panose="020B0604020202020204" pitchFamily="34" charset="0"/>
                <a:cs typeface="Arial" panose="020B0604020202020204" pitchFamily="34" charset="0"/>
              </a:rPr>
              <a:t>Asegúrate que el campo </a:t>
            </a:r>
            <a:r>
              <a:rPr lang="es-ES" sz="2000" b="1" dirty="0">
                <a:latin typeface="Arial" panose="020B0604020202020204" pitchFamily="34" charset="0"/>
                <a:cs typeface="Arial" panose="020B0604020202020204" pitchFamily="34" charset="0"/>
              </a:rPr>
              <a:t>Flutter SDK Path</a:t>
            </a:r>
            <a:r>
              <a:rPr lang="es-ES" sz="2000" dirty="0">
                <a:latin typeface="Arial" panose="020B0604020202020204" pitchFamily="34" charset="0"/>
                <a:cs typeface="Arial" panose="020B0604020202020204" pitchFamily="34" charset="0"/>
              </a:rPr>
              <a:t> especifica la localización del SDK.</a:t>
            </a:r>
          </a:p>
          <a:p>
            <a:r>
              <a:rPr lang="es-ES" sz="2000" dirty="0">
                <a:latin typeface="Arial" panose="020B0604020202020204" pitchFamily="34" charset="0"/>
                <a:cs typeface="Arial" panose="020B0604020202020204" pitchFamily="34" charset="0"/>
              </a:rPr>
              <a:t>Presiona </a:t>
            </a:r>
            <a:r>
              <a:rPr lang="es-ES" sz="2000" b="1" dirty="0" err="1">
                <a:latin typeface="Arial" panose="020B0604020202020204" pitchFamily="34" charset="0"/>
                <a:cs typeface="Arial" panose="020B0604020202020204" pitchFamily="34" charset="0"/>
              </a:rPr>
              <a:t>Finish</a:t>
            </a:r>
            <a:r>
              <a:rPr lang="es-ES" sz="2000" b="1" dirty="0">
                <a:latin typeface="Arial" panose="020B0604020202020204" pitchFamily="34" charset="0"/>
                <a:cs typeface="Arial" panose="020B0604020202020204" pitchFamily="34" charset="0"/>
              </a:rPr>
              <a:t>.</a:t>
            </a:r>
          </a:p>
          <a:p>
            <a:endParaRPr lang="es-MX" dirty="0"/>
          </a:p>
        </p:txBody>
      </p:sp>
      <p:sp>
        <p:nvSpPr>
          <p:cNvPr id="4" name="Marcador de pie de página 3"/>
          <p:cNvSpPr>
            <a:spLocks noGrp="1"/>
          </p:cNvSpPr>
          <p:nvPr>
            <p:ph type="ftr" sz="quarter" idx="11"/>
          </p:nvPr>
        </p:nvSpPr>
        <p:spPr/>
        <p:txBody>
          <a:bodyPr/>
          <a:lstStyle/>
          <a:p>
            <a:r>
              <a:rPr lang="en-US" dirty="0"/>
              <a:t>Ing. Alejandro Soto Treviño</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820" y="2044572"/>
            <a:ext cx="5126182" cy="4344439"/>
          </a:xfrm>
          <a:prstGeom prst="rect">
            <a:avLst/>
          </a:prstGeom>
        </p:spPr>
      </p:pic>
    </p:spTree>
    <p:extLst>
      <p:ext uri="{BB962C8B-B14F-4D97-AF65-F5344CB8AC3E}">
        <p14:creationId xmlns:p14="http://schemas.microsoft.com/office/powerpoint/2010/main" val="2117729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Hello</a:t>
            </a:r>
            <a:r>
              <a:rPr lang="es-MX" dirty="0"/>
              <a:t> </a:t>
            </a:r>
            <a:r>
              <a:rPr lang="es-MX" dirty="0" err="1"/>
              <a:t>World</a:t>
            </a:r>
            <a:r>
              <a:rPr lang="es-MX" dirty="0"/>
              <a:t> en Flutter</a:t>
            </a:r>
          </a:p>
        </p:txBody>
      </p:sp>
      <p:sp>
        <p:nvSpPr>
          <p:cNvPr id="3" name="Marcador de contenido 2"/>
          <p:cNvSpPr>
            <a:spLocks noGrp="1"/>
          </p:cNvSpPr>
          <p:nvPr>
            <p:ph idx="1"/>
          </p:nvPr>
        </p:nvSpPr>
        <p:spPr>
          <a:xfrm>
            <a:off x="677334" y="1394691"/>
            <a:ext cx="8069502" cy="4335679"/>
          </a:xfrm>
        </p:spPr>
        <p:txBody>
          <a:bodyPr/>
          <a:lstStyle/>
          <a:p>
            <a:r>
              <a:rPr lang="es-ES" sz="2000" dirty="0">
                <a:latin typeface="Arial" panose="020B0604020202020204" pitchFamily="34" charset="0"/>
                <a:cs typeface="Arial" panose="020B0604020202020204" pitchFamily="34" charset="0"/>
              </a:rPr>
              <a:t>La aplicación mínima de Flutter simplemente llama a la función </a:t>
            </a:r>
            <a:r>
              <a:rPr lang="es-ES" sz="2000" dirty="0" err="1">
                <a:latin typeface="Arial" panose="020B0604020202020204" pitchFamily="34" charset="0"/>
                <a:cs typeface="Arial" panose="020B0604020202020204" pitchFamily="34" charset="0"/>
                <a:hlinkClick r:id="rId2"/>
              </a:rPr>
              <a:t>runApp</a:t>
            </a:r>
            <a:r>
              <a:rPr lang="es-ES" sz="2000" dirty="0">
                <a:latin typeface="Arial" panose="020B0604020202020204" pitchFamily="34" charset="0"/>
                <a:cs typeface="Arial" panose="020B0604020202020204" pitchFamily="34" charset="0"/>
                <a:hlinkClick r:id="rId2"/>
              </a:rPr>
              <a:t>()</a:t>
            </a:r>
            <a:r>
              <a:rPr lang="es-ES" sz="2000" dirty="0">
                <a:latin typeface="Arial" panose="020B0604020202020204" pitchFamily="34" charset="0"/>
                <a:cs typeface="Arial" panose="020B0604020202020204" pitchFamily="34" charset="0"/>
              </a:rPr>
              <a:t> con un widget.</a:t>
            </a:r>
          </a:p>
          <a:p>
            <a:endParaRPr lang="es-ES" dirty="0"/>
          </a:p>
          <a:p>
            <a:pPr marL="0" indent="0">
              <a:buNone/>
            </a:pPr>
            <a:endParaRPr lang="es-MX" dirty="0"/>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486" y="2155494"/>
            <a:ext cx="6397205" cy="3940001"/>
          </a:xfrm>
          <a:prstGeom prst="rect">
            <a:avLst/>
          </a:prstGeom>
        </p:spPr>
      </p:pic>
    </p:spTree>
    <p:extLst>
      <p:ext uri="{BB962C8B-B14F-4D97-AF65-F5344CB8AC3E}">
        <p14:creationId xmlns:p14="http://schemas.microsoft.com/office/powerpoint/2010/main" val="231980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Introducción</a:t>
            </a:r>
          </a:p>
        </p:txBody>
      </p:sp>
      <p:sp>
        <p:nvSpPr>
          <p:cNvPr id="3" name="Marcador de contenido 2"/>
          <p:cNvSpPr>
            <a:spLocks noGrp="1"/>
          </p:cNvSpPr>
          <p:nvPr>
            <p:ph idx="1"/>
          </p:nvPr>
        </p:nvSpPr>
        <p:spPr/>
        <p:txBody>
          <a:bodyPr>
            <a:normAutofit/>
          </a:bodyPr>
          <a:lstStyle/>
          <a:p>
            <a:pPr algn="just"/>
            <a:r>
              <a:rPr lang="es-MX" sz="2000" dirty="0">
                <a:latin typeface="Arial" panose="020B0604020202020204" pitchFamily="34" charset="0"/>
                <a:cs typeface="Arial" panose="020B0604020202020204" pitchFamily="34" charset="0"/>
              </a:rPr>
              <a:t>Debido a la adopción de las tecnologías que conforman la industria 4.0, el desarrollo de aplicaciones móviles que se integren a estas tecnologías está siendo altamente demandada.</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Los volúmenes de datos son cada día mayores y la importancia de acceder a los datos de manera rápida impulsan la utilización de base de datos de alta capacidad y sobretodo en tiempo real.</a:t>
            </a:r>
          </a:p>
        </p:txBody>
      </p:sp>
      <p:sp>
        <p:nvSpPr>
          <p:cNvPr id="4" name="Marcador de pie de página 3"/>
          <p:cNvSpPr>
            <a:spLocks noGrp="1"/>
          </p:cNvSpPr>
          <p:nvPr>
            <p:ph type="ftr" sz="quarter" idx="11"/>
          </p:nvPr>
        </p:nvSpPr>
        <p:spPr/>
        <p:txBody>
          <a:bodyPr/>
          <a:lstStyle/>
          <a:p>
            <a:r>
              <a:rPr lang="en-US" dirty="0"/>
              <a:t>Ing. Alejandro Soto Treviño</a:t>
            </a:r>
          </a:p>
        </p:txBody>
      </p:sp>
    </p:spTree>
    <p:extLst>
      <p:ext uri="{BB962C8B-B14F-4D97-AF65-F5344CB8AC3E}">
        <p14:creationId xmlns:p14="http://schemas.microsoft.com/office/powerpoint/2010/main" val="2059387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77091"/>
            <a:ext cx="8596668" cy="1320800"/>
          </a:xfrm>
        </p:spPr>
        <p:txBody>
          <a:bodyPr/>
          <a:lstStyle/>
          <a:p>
            <a:r>
              <a:rPr lang="es-MX" dirty="0"/>
              <a:t>Material App</a:t>
            </a:r>
          </a:p>
        </p:txBody>
      </p:sp>
      <p:sp>
        <p:nvSpPr>
          <p:cNvPr id="3" name="Marcador de contenido 2"/>
          <p:cNvSpPr>
            <a:spLocks noGrp="1"/>
          </p:cNvSpPr>
          <p:nvPr>
            <p:ph idx="1"/>
          </p:nvPr>
        </p:nvSpPr>
        <p:spPr>
          <a:xfrm>
            <a:off x="677334" y="937491"/>
            <a:ext cx="8596668" cy="4646671"/>
          </a:xfrm>
        </p:spPr>
        <p:txBody>
          <a:bodyPr/>
          <a:lstStyle/>
          <a:p>
            <a:pPr algn="just"/>
            <a:r>
              <a:rPr lang="es-ES" dirty="0">
                <a:latin typeface="Arial" panose="020B0604020202020204" pitchFamily="34" charset="0"/>
                <a:cs typeface="Arial" panose="020B0604020202020204" pitchFamily="34" charset="0"/>
              </a:rPr>
              <a:t>Flutter proporciona una serie de widgets que te ayudan a crear aplicaciones que siguen el Material Design. Una aplicación Material comienza con el widget MaterialApp que construye una serie de widgets en la raíz de tu aplicación.</a:t>
            </a:r>
          </a:p>
          <a:p>
            <a:pPr algn="just"/>
            <a:r>
              <a:rPr lang="es-ES" dirty="0">
                <a:latin typeface="Arial" panose="020B0604020202020204" pitchFamily="34" charset="0"/>
                <a:cs typeface="Arial" panose="020B0604020202020204" pitchFamily="34" charset="0"/>
              </a:rPr>
              <a:t>Muchos widgets necesitan estar dentro de un </a:t>
            </a:r>
            <a:r>
              <a:rPr lang="es-ES" dirty="0">
                <a:latin typeface="Arial" panose="020B0604020202020204" pitchFamily="34" charset="0"/>
                <a:cs typeface="Arial" panose="020B0604020202020204" pitchFamily="34" charset="0"/>
                <a:hlinkClick r:id="rId2"/>
              </a:rPr>
              <a:t>MaterialApp</a:t>
            </a:r>
            <a:r>
              <a:rPr lang="es-ES" dirty="0">
                <a:latin typeface="Arial" panose="020B0604020202020204" pitchFamily="34" charset="0"/>
                <a:cs typeface="Arial" panose="020B0604020202020204" pitchFamily="34" charset="0"/>
              </a:rPr>
              <a:t> parar mostrarse correctamente.</a:t>
            </a:r>
          </a:p>
          <a:p>
            <a:pPr algn="just"/>
            <a:r>
              <a:rPr lang="es-ES" dirty="0">
                <a:latin typeface="Arial" panose="020B0604020202020204" pitchFamily="34" charset="0"/>
                <a:cs typeface="Arial" panose="020B0604020202020204" pitchFamily="34" charset="0"/>
              </a:rPr>
              <a:t>Una MaterialApp consta de los atributos(mínimos):</a:t>
            </a:r>
          </a:p>
          <a:p>
            <a:pPr lvl="1" algn="just">
              <a:buFont typeface="+mj-lt"/>
              <a:buAutoNum type="arabicPeriod"/>
            </a:pPr>
            <a:r>
              <a:rPr lang="es-ES" dirty="0">
                <a:latin typeface="Arial" panose="020B0604020202020204" pitchFamily="34" charset="0"/>
                <a:cs typeface="Arial" panose="020B0604020202020204" pitchFamily="34" charset="0"/>
              </a:rPr>
              <a:t>title  -&gt; utilizado por el conmutador de tareas del sistema operativo.</a:t>
            </a:r>
          </a:p>
          <a:p>
            <a:pPr lvl="1" algn="just">
              <a:buFont typeface="+mj-lt"/>
              <a:buAutoNum type="arabicPeriod"/>
            </a:pPr>
            <a:r>
              <a:rPr lang="es-MX" dirty="0">
                <a:latin typeface="Arial" panose="020B0604020202020204" pitchFamily="34" charset="0"/>
                <a:cs typeface="Arial" panose="020B0604020202020204" pitchFamily="34" charset="0"/>
              </a:rPr>
              <a:t>home -&gt; contenido principal.</a:t>
            </a:r>
          </a:p>
          <a:p>
            <a:pPr lvl="1">
              <a:buFont typeface="+mj-lt"/>
              <a:buAutoNum type="arabicPeriod"/>
            </a:pPr>
            <a:endParaRPr lang="es-MX" dirty="0"/>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521" y="3787439"/>
            <a:ext cx="5076190" cy="2619048"/>
          </a:xfrm>
          <a:prstGeom prst="rect">
            <a:avLst/>
          </a:prstGeom>
        </p:spPr>
      </p:pic>
    </p:spTree>
    <p:extLst>
      <p:ext uri="{BB962C8B-B14F-4D97-AF65-F5344CB8AC3E}">
        <p14:creationId xmlns:p14="http://schemas.microsoft.com/office/powerpoint/2010/main" val="253338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53148"/>
            <a:ext cx="8596668" cy="1320800"/>
          </a:xfrm>
        </p:spPr>
        <p:txBody>
          <a:bodyPr/>
          <a:lstStyle/>
          <a:p>
            <a:r>
              <a:rPr lang="es-MX" dirty="0"/>
              <a:t>Scaffold</a:t>
            </a:r>
          </a:p>
        </p:txBody>
      </p:sp>
      <p:sp>
        <p:nvSpPr>
          <p:cNvPr id="3" name="Marcador de contenido 2"/>
          <p:cNvSpPr>
            <a:spLocks noGrp="1"/>
          </p:cNvSpPr>
          <p:nvPr>
            <p:ph idx="1"/>
          </p:nvPr>
        </p:nvSpPr>
        <p:spPr>
          <a:xfrm>
            <a:off x="314036" y="914400"/>
            <a:ext cx="8959966" cy="4711326"/>
          </a:xfrm>
        </p:spPr>
        <p:txBody>
          <a:bodyPr/>
          <a:lstStyle/>
          <a:p>
            <a:r>
              <a:rPr lang="es-ES" dirty="0"/>
              <a:t>Implementa la estructura de diseño visual básica de Material Design.</a:t>
            </a:r>
          </a:p>
          <a:p>
            <a:r>
              <a:rPr lang="es-ES" dirty="0"/>
              <a:t>Esta formado por las siguientes propiedades (entre otras):</a:t>
            </a:r>
          </a:p>
          <a:p>
            <a:pPr lvl="1">
              <a:buFont typeface="+mj-lt"/>
              <a:buAutoNum type="arabicPeriod"/>
            </a:pPr>
            <a:r>
              <a:rPr lang="es-ES" dirty="0"/>
              <a:t>AppBar -&gt; Barra de aplicaciones superior</a:t>
            </a:r>
          </a:p>
          <a:p>
            <a:pPr lvl="1">
              <a:buFont typeface="+mj-lt"/>
              <a:buAutoNum type="arabicPeriod"/>
            </a:pPr>
            <a:r>
              <a:rPr lang="es-ES" dirty="0"/>
              <a:t>Body -&gt; Contenido principal de la ventana.</a:t>
            </a: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1051"/>
          <a:stretch/>
        </p:blipFill>
        <p:spPr>
          <a:xfrm>
            <a:off x="2392218" y="2403249"/>
            <a:ext cx="5532582" cy="4089900"/>
          </a:xfrm>
          <a:prstGeom prst="rect">
            <a:avLst/>
          </a:prstGeom>
        </p:spPr>
      </p:pic>
    </p:spTree>
    <p:extLst>
      <p:ext uri="{BB962C8B-B14F-4D97-AF65-F5344CB8AC3E}">
        <p14:creationId xmlns:p14="http://schemas.microsoft.com/office/powerpoint/2010/main" val="810416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Widgets básicos.</a:t>
            </a:r>
          </a:p>
        </p:txBody>
      </p:sp>
      <p:sp>
        <p:nvSpPr>
          <p:cNvPr id="3" name="Marcador de contenido 2"/>
          <p:cNvSpPr>
            <a:spLocks noGrp="1"/>
          </p:cNvSpPr>
          <p:nvPr>
            <p:ph idx="1"/>
          </p:nvPr>
        </p:nvSpPr>
        <p:spPr>
          <a:xfrm>
            <a:off x="452582" y="1311565"/>
            <a:ext cx="8977745" cy="4729798"/>
          </a:xfrm>
        </p:spPr>
        <p:txBody>
          <a:bodyPr>
            <a:normAutofit/>
          </a:bodyPr>
          <a:lstStyle/>
          <a:p>
            <a:pPr algn="just"/>
            <a:r>
              <a:rPr lang="es-ES" sz="2000" dirty="0">
                <a:latin typeface="Arial" panose="020B0604020202020204" pitchFamily="34" charset="0"/>
                <a:cs typeface="Arial" panose="020B0604020202020204" pitchFamily="34" charset="0"/>
              </a:rPr>
              <a:t>Flutter viene con un conjunto de potentes widgets básicos, de los cuales los siguientes son de uso muy común:</a:t>
            </a:r>
          </a:p>
          <a:p>
            <a:pPr marL="0" indent="0" algn="just">
              <a:buNone/>
            </a:pPr>
            <a:r>
              <a:rPr lang="es-ES" sz="2000" b="1" dirty="0">
                <a:latin typeface="Arial" panose="020B0604020202020204" pitchFamily="34" charset="0"/>
                <a:cs typeface="Arial" panose="020B0604020202020204" pitchFamily="34" charset="0"/>
              </a:rPr>
              <a:t>Text</a:t>
            </a:r>
            <a:r>
              <a:rPr lang="es-ES" sz="2000" dirty="0">
                <a:latin typeface="Arial" panose="020B0604020202020204" pitchFamily="34" charset="0"/>
                <a:cs typeface="Arial" panose="020B0604020202020204" pitchFamily="34" charset="0"/>
              </a:rPr>
              <a:t>: El widget Text te permite crear una cadena de texto con estilo, dentro de tu aplicación.</a:t>
            </a:r>
          </a:p>
          <a:p>
            <a:pPr algn="just"/>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112" y="2930958"/>
            <a:ext cx="7347961" cy="2525352"/>
          </a:xfrm>
          <a:prstGeom prst="rect">
            <a:avLst/>
          </a:prstGeom>
        </p:spPr>
      </p:pic>
    </p:spTree>
    <p:extLst>
      <p:ext uri="{BB962C8B-B14F-4D97-AF65-F5344CB8AC3E}">
        <p14:creationId xmlns:p14="http://schemas.microsoft.com/office/powerpoint/2010/main" val="257075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Widgets básicos.</a:t>
            </a:r>
          </a:p>
        </p:txBody>
      </p:sp>
      <p:sp>
        <p:nvSpPr>
          <p:cNvPr id="3" name="Marcador de contenido 2"/>
          <p:cNvSpPr>
            <a:spLocks noGrp="1"/>
          </p:cNvSpPr>
          <p:nvPr>
            <p:ph idx="1"/>
          </p:nvPr>
        </p:nvSpPr>
        <p:spPr>
          <a:xfrm>
            <a:off x="286328" y="1269463"/>
            <a:ext cx="9513454" cy="4397289"/>
          </a:xfrm>
        </p:spPr>
        <p:txBody>
          <a:bodyPr>
            <a:normAutofit/>
          </a:bodyPr>
          <a:lstStyle/>
          <a:p>
            <a:pPr marL="0" indent="0" algn="just">
              <a:buNone/>
            </a:pPr>
            <a:r>
              <a:rPr lang="es-ES" sz="2000" b="1" dirty="0" err="1">
                <a:latin typeface="Arial" panose="020B0604020202020204" pitchFamily="34" charset="0"/>
                <a:cs typeface="Arial" panose="020B0604020202020204" pitchFamily="34" charset="0"/>
              </a:rPr>
              <a:t>Row</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Column</a:t>
            </a:r>
            <a:r>
              <a:rPr lang="es-ES" sz="2000" dirty="0">
                <a:latin typeface="Arial" panose="020B0604020202020204" pitchFamily="34" charset="0"/>
                <a:cs typeface="Arial" panose="020B0604020202020204" pitchFamily="34" charset="0"/>
              </a:rPr>
              <a:t>: Estos widgets flexibles te permiten crear layouts flexibles tanto en la dirección horizontal (</a:t>
            </a:r>
            <a:r>
              <a:rPr lang="es-ES" sz="2000" dirty="0" err="1">
                <a:latin typeface="Arial" panose="020B0604020202020204" pitchFamily="34" charset="0"/>
                <a:cs typeface="Arial" panose="020B0604020202020204" pitchFamily="34" charset="0"/>
                <a:hlinkClick r:id="rId2"/>
              </a:rPr>
              <a:t>Row</a:t>
            </a:r>
            <a:r>
              <a:rPr lang="es-ES" sz="2000" dirty="0">
                <a:latin typeface="Arial" panose="020B0604020202020204" pitchFamily="34" charset="0"/>
                <a:cs typeface="Arial" panose="020B0604020202020204" pitchFamily="34" charset="0"/>
              </a:rPr>
              <a:t>) como en la vertical (</a:t>
            </a:r>
            <a:r>
              <a:rPr lang="es-ES" sz="2000" dirty="0" err="1">
                <a:latin typeface="Arial" panose="020B0604020202020204" pitchFamily="34" charset="0"/>
                <a:cs typeface="Arial" panose="020B0604020202020204" pitchFamily="34" charset="0"/>
                <a:hlinkClick r:id="rId3"/>
              </a:rPr>
              <a:t>Column</a:t>
            </a:r>
            <a:r>
              <a:rPr lang="es-ES" sz="2000" dirty="0">
                <a:latin typeface="Arial" panose="020B0604020202020204" pitchFamily="34" charset="0"/>
                <a:cs typeface="Arial" panose="020B0604020202020204" pitchFamily="34" charset="0"/>
              </a:rPr>
              <a:t>).</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612" y="1998620"/>
            <a:ext cx="7376698" cy="4132798"/>
          </a:xfrm>
          <a:prstGeom prst="rect">
            <a:avLst/>
          </a:prstGeom>
        </p:spPr>
      </p:pic>
    </p:spTree>
    <p:extLst>
      <p:ext uri="{BB962C8B-B14F-4D97-AF65-F5344CB8AC3E}">
        <p14:creationId xmlns:p14="http://schemas.microsoft.com/office/powerpoint/2010/main" val="2841883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582" y="295564"/>
            <a:ext cx="8821420" cy="1634836"/>
          </a:xfrm>
        </p:spPr>
        <p:txBody>
          <a:bodyPr/>
          <a:lstStyle/>
          <a:p>
            <a:r>
              <a:rPr lang="es-MX" dirty="0"/>
              <a:t>Widgets básicos.</a:t>
            </a:r>
          </a:p>
        </p:txBody>
      </p:sp>
      <p:sp>
        <p:nvSpPr>
          <p:cNvPr id="3" name="Marcador de contenido 2"/>
          <p:cNvSpPr>
            <a:spLocks noGrp="1"/>
          </p:cNvSpPr>
          <p:nvPr>
            <p:ph idx="1"/>
          </p:nvPr>
        </p:nvSpPr>
        <p:spPr>
          <a:xfrm>
            <a:off x="452582" y="1219201"/>
            <a:ext cx="9688946" cy="4822162"/>
          </a:xfrm>
        </p:spPr>
        <p:txBody>
          <a:bodyPr>
            <a:normAutofit/>
          </a:bodyPr>
          <a:lstStyle/>
          <a:p>
            <a:pPr marL="0" indent="0" algn="just">
              <a:buNone/>
            </a:pPr>
            <a:r>
              <a:rPr lang="es-ES" sz="2000" b="1" dirty="0">
                <a:latin typeface="Arial" panose="020B0604020202020204" pitchFamily="34" charset="0"/>
                <a:cs typeface="Arial" panose="020B0604020202020204" pitchFamily="34" charset="0"/>
              </a:rPr>
              <a:t>Stack</a:t>
            </a:r>
            <a:r>
              <a:rPr lang="es-ES" sz="2000" dirty="0">
                <a:latin typeface="Arial" panose="020B0604020202020204" pitchFamily="34" charset="0"/>
                <a:cs typeface="Arial" panose="020B0604020202020204" pitchFamily="34" charset="0"/>
              </a:rPr>
              <a:t>: En lugar de estar orientados linealmente (ya sea horizontal o verticalmente), un widget Stack te permite apilar los widgets uno encima del otro en el orden como se pintan.</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456" y="1930400"/>
            <a:ext cx="3321854" cy="4756805"/>
          </a:xfrm>
          <a:prstGeom prst="rect">
            <a:avLst/>
          </a:prstGeom>
        </p:spPr>
      </p:pic>
    </p:spTree>
    <p:extLst>
      <p:ext uri="{BB962C8B-B14F-4D97-AF65-F5344CB8AC3E}">
        <p14:creationId xmlns:p14="http://schemas.microsoft.com/office/powerpoint/2010/main" val="2994447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582" y="295564"/>
            <a:ext cx="8821420" cy="1634836"/>
          </a:xfrm>
        </p:spPr>
        <p:txBody>
          <a:bodyPr/>
          <a:lstStyle/>
          <a:p>
            <a:r>
              <a:rPr lang="es-MX" dirty="0"/>
              <a:t>Widgets básicos.</a:t>
            </a:r>
          </a:p>
        </p:txBody>
      </p:sp>
      <p:sp>
        <p:nvSpPr>
          <p:cNvPr id="3" name="Marcador de contenido 2"/>
          <p:cNvSpPr>
            <a:spLocks noGrp="1"/>
          </p:cNvSpPr>
          <p:nvPr>
            <p:ph idx="1"/>
          </p:nvPr>
        </p:nvSpPr>
        <p:spPr>
          <a:xfrm>
            <a:off x="452582" y="1025237"/>
            <a:ext cx="9236363" cy="4822162"/>
          </a:xfrm>
        </p:spPr>
        <p:txBody>
          <a:bodyPr>
            <a:normAutofit/>
          </a:bodyPr>
          <a:lstStyle/>
          <a:p>
            <a:pPr marL="0" indent="0" algn="just">
              <a:buNone/>
            </a:pPr>
            <a:r>
              <a:rPr lang="es-ES" sz="2400" b="1" dirty="0">
                <a:latin typeface="Arial" panose="020B0604020202020204" pitchFamily="34" charset="0"/>
                <a:cs typeface="Arial" panose="020B0604020202020204" pitchFamily="34" charset="0"/>
              </a:rPr>
              <a:t>Container</a:t>
            </a:r>
            <a:r>
              <a:rPr lang="es-ES" sz="2400" dirty="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 Te permite crear un elemento visual rectangular. Puede ser decorado con un </a:t>
            </a:r>
            <a:r>
              <a:rPr lang="es-ES" sz="2000" dirty="0" err="1">
                <a:latin typeface="Arial" panose="020B0604020202020204" pitchFamily="34" charset="0"/>
                <a:cs typeface="Arial" panose="020B0604020202020204" pitchFamily="34" charset="0"/>
                <a:hlinkClick r:id="rId2"/>
              </a:rPr>
              <a:t>BoxDecoration</a:t>
            </a:r>
            <a:r>
              <a:rPr lang="es-ES" sz="2000" dirty="0">
                <a:latin typeface="Arial" panose="020B0604020202020204" pitchFamily="34" charset="0"/>
                <a:cs typeface="Arial" panose="020B0604020202020204" pitchFamily="34" charset="0"/>
              </a:rPr>
              <a:t>, como un fondo, un borde o una sombra. También puede tener márgenes, relleno interno y restricciones aplicadas a su tamaño. Además, un </a:t>
            </a:r>
            <a:r>
              <a:rPr lang="es-ES" sz="2000" dirty="0">
                <a:latin typeface="Arial" panose="020B0604020202020204" pitchFamily="34" charset="0"/>
                <a:cs typeface="Arial" panose="020B0604020202020204" pitchFamily="34" charset="0"/>
                <a:hlinkClick r:id="rId3"/>
              </a:rPr>
              <a:t>Container</a:t>
            </a:r>
            <a:r>
              <a:rPr lang="es-ES" sz="2000" dirty="0">
                <a:latin typeface="Arial" panose="020B0604020202020204" pitchFamily="34" charset="0"/>
                <a:cs typeface="Arial" panose="020B0604020202020204" pitchFamily="34" charset="0"/>
              </a:rPr>
              <a:t> puede transformarse en un espacio tridimensional utilizando una matriz.</a:t>
            </a:r>
            <a:endParaRPr lang="es-MX" sz="24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189" y="2780146"/>
            <a:ext cx="5889147" cy="2992582"/>
          </a:xfrm>
          <a:prstGeom prst="rect">
            <a:avLst/>
          </a:prstGeom>
        </p:spPr>
      </p:pic>
    </p:spTree>
    <p:extLst>
      <p:ext uri="{BB962C8B-B14F-4D97-AF65-F5344CB8AC3E}">
        <p14:creationId xmlns:p14="http://schemas.microsoft.com/office/powerpoint/2010/main" val="1230161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83491"/>
          </a:xfrm>
        </p:spPr>
        <p:txBody>
          <a:bodyPr/>
          <a:lstStyle/>
          <a:p>
            <a:r>
              <a:rPr lang="es-MX" dirty="0"/>
              <a:t>Stateless Widget</a:t>
            </a:r>
          </a:p>
        </p:txBody>
      </p:sp>
      <p:sp>
        <p:nvSpPr>
          <p:cNvPr id="3" name="Marcador de contenido 2"/>
          <p:cNvSpPr>
            <a:spLocks noGrp="1"/>
          </p:cNvSpPr>
          <p:nvPr>
            <p:ph idx="1"/>
          </p:nvPr>
        </p:nvSpPr>
        <p:spPr>
          <a:xfrm>
            <a:off x="677334" y="1219201"/>
            <a:ext cx="9122448" cy="5187286"/>
          </a:xfrm>
        </p:spPr>
        <p:txBody>
          <a:bodyPr>
            <a:normAutofit/>
          </a:bodyPr>
          <a:lstStyle/>
          <a:p>
            <a:pPr algn="just"/>
            <a:r>
              <a:rPr lang="es-ES" sz="2000" dirty="0">
                <a:latin typeface="Arial" panose="020B0604020202020204" pitchFamily="34" charset="0"/>
                <a:cs typeface="Arial" panose="020B0604020202020204" pitchFamily="34" charset="0"/>
              </a:rPr>
              <a:t>Un widget que no requiere estado mutable.</a:t>
            </a:r>
          </a:p>
          <a:p>
            <a:pPr algn="just"/>
            <a:r>
              <a:rPr lang="es-ES" sz="2000" dirty="0">
                <a:latin typeface="Arial" panose="020B0604020202020204" pitchFamily="34" charset="0"/>
                <a:cs typeface="Arial" panose="020B0604020202020204" pitchFamily="34" charset="0"/>
              </a:rPr>
              <a:t>Un widget sin estado es un widget que describe parte de la interfaz de usuario mediante la construcción de una constelación de otros widgets que describen la interfaz de usuario de manera más concreta. El proceso de construcción continúa de forma recursiva hasta que la descripción de la interfaz de usuario sea totalmente concreta.</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181" y="3315159"/>
            <a:ext cx="7333050" cy="2726203"/>
          </a:xfrm>
          <a:prstGeom prst="rect">
            <a:avLst/>
          </a:prstGeom>
        </p:spPr>
      </p:pic>
    </p:spTree>
    <p:extLst>
      <p:ext uri="{BB962C8B-B14F-4D97-AF65-F5344CB8AC3E}">
        <p14:creationId xmlns:p14="http://schemas.microsoft.com/office/powerpoint/2010/main" val="1033671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37309"/>
          </a:xfrm>
        </p:spPr>
        <p:txBody>
          <a:bodyPr>
            <a:normAutofit fontScale="90000"/>
          </a:bodyPr>
          <a:lstStyle/>
          <a:p>
            <a:r>
              <a:rPr lang="es-MX" dirty="0"/>
              <a:t>Stateful Widget</a:t>
            </a:r>
          </a:p>
        </p:txBody>
      </p:sp>
      <p:sp>
        <p:nvSpPr>
          <p:cNvPr id="3" name="Marcador de contenido 2"/>
          <p:cNvSpPr>
            <a:spLocks noGrp="1"/>
          </p:cNvSpPr>
          <p:nvPr>
            <p:ph idx="1"/>
          </p:nvPr>
        </p:nvSpPr>
        <p:spPr>
          <a:xfrm>
            <a:off x="677334" y="1154545"/>
            <a:ext cx="8596668" cy="4886817"/>
          </a:xfrm>
        </p:spPr>
        <p:txBody>
          <a:bodyPr>
            <a:normAutofit/>
          </a:bodyPr>
          <a:lstStyle/>
          <a:p>
            <a:pPr algn="just"/>
            <a:r>
              <a:rPr lang="es-ES" sz="2000" dirty="0">
                <a:latin typeface="Arial" panose="020B0604020202020204" pitchFamily="34" charset="0"/>
                <a:cs typeface="Arial" panose="020B0604020202020204" pitchFamily="34" charset="0"/>
              </a:rPr>
              <a:t>Un widget que tiene estado mutable.</a:t>
            </a:r>
          </a:p>
          <a:p>
            <a:pPr algn="just"/>
            <a:r>
              <a:rPr lang="es-ES" sz="2000" dirty="0">
                <a:latin typeface="Arial" panose="020B0604020202020204" pitchFamily="34" charset="0"/>
                <a:cs typeface="Arial" panose="020B0604020202020204" pitchFamily="34" charset="0"/>
              </a:rPr>
              <a:t>El estado es información que puede leerse sincrónicamente cuando se crea el widget y puede cambiar durante la vida útil del widget. Es responsabilidad del implementador del widget asegurarse de que el </a:t>
            </a:r>
            <a:r>
              <a:rPr lang="es-ES" sz="2000" b="1" dirty="0">
                <a:latin typeface="Arial" panose="020B0604020202020204" pitchFamily="34" charset="0"/>
                <a:cs typeface="Arial" panose="020B0604020202020204" pitchFamily="34" charset="0"/>
              </a:rPr>
              <a:t>Estado sea notificado </a:t>
            </a:r>
            <a:r>
              <a:rPr lang="es-ES" sz="2000" dirty="0">
                <a:latin typeface="Arial" panose="020B0604020202020204" pitchFamily="34" charset="0"/>
                <a:cs typeface="Arial" panose="020B0604020202020204" pitchFamily="34" charset="0"/>
              </a:rPr>
              <a:t>de inmediato cuando dicho estado cambie, utilizando </a:t>
            </a:r>
            <a:r>
              <a:rPr lang="es-ES" sz="2000" b="1" dirty="0" err="1">
                <a:latin typeface="Arial" panose="020B0604020202020204" pitchFamily="34" charset="0"/>
                <a:cs typeface="Arial" panose="020B0604020202020204" pitchFamily="34" charset="0"/>
              </a:rPr>
              <a:t>setState</a:t>
            </a:r>
            <a:r>
              <a:rPr lang="es-ES" sz="2000" dirty="0">
                <a:latin typeface="Arial" panose="020B0604020202020204" pitchFamily="34" charset="0"/>
                <a:cs typeface="Arial" panose="020B0604020202020204" pitchFamily="34" charset="0"/>
              </a:rPr>
              <a:t>.</a:t>
            </a:r>
          </a:p>
          <a:p>
            <a:pPr algn="just"/>
            <a:r>
              <a:rPr lang="es-ES" sz="2000" dirty="0">
                <a:latin typeface="Arial" panose="020B0604020202020204" pitchFamily="34" charset="0"/>
                <a:cs typeface="Arial" panose="020B0604020202020204" pitchFamily="34" charset="0"/>
              </a:rPr>
              <a:t>Un widget con estado es un widget que describe parte de la interfaz de usuario mediante la construcción de una constelación de otros widgets que describen la interfaz de usuario de manera más concreta. El proceso de construcción continúa de manera recursiva hasta que la descripción de la interfaz de usuario es completamente concreta.</a:t>
            </a:r>
          </a:p>
          <a:p>
            <a:pPr algn="just"/>
            <a:r>
              <a:rPr lang="es-ES" sz="2000" dirty="0">
                <a:latin typeface="Arial" panose="020B0604020202020204" pitchFamily="34" charset="0"/>
                <a:cs typeface="Arial" panose="020B0604020202020204" pitchFamily="34" charset="0"/>
              </a:rPr>
              <a:t>Los widgets con estado son útiles cuando la parte de la interfaz de usuario que está describiendo puede cambiar dinámicamente.</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spTree>
    <p:extLst>
      <p:ext uri="{BB962C8B-B14F-4D97-AF65-F5344CB8AC3E}">
        <p14:creationId xmlns:p14="http://schemas.microsoft.com/office/powerpoint/2010/main" val="439663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37309"/>
          </a:xfrm>
        </p:spPr>
        <p:txBody>
          <a:bodyPr>
            <a:normAutofit fontScale="90000"/>
          </a:bodyPr>
          <a:lstStyle/>
          <a:p>
            <a:r>
              <a:rPr lang="es-MX" dirty="0"/>
              <a:t>Stateful Widget</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4753" y="1361952"/>
            <a:ext cx="7721434" cy="4069030"/>
          </a:xfrm>
        </p:spPr>
      </p:pic>
      <p:sp>
        <p:nvSpPr>
          <p:cNvPr id="4" name="Marcador de pie de página 3"/>
          <p:cNvSpPr>
            <a:spLocks noGrp="1"/>
          </p:cNvSpPr>
          <p:nvPr>
            <p:ph type="ftr" sz="quarter" idx="11"/>
          </p:nvPr>
        </p:nvSpPr>
        <p:spPr/>
        <p:txBody>
          <a:bodyPr/>
          <a:lstStyle/>
          <a:p>
            <a:r>
              <a:rPr lang="en-US"/>
              <a:t>Ing. Alejandro Soto Treviño</a:t>
            </a:r>
            <a:endParaRPr lang="en-US" dirty="0"/>
          </a:p>
        </p:txBody>
      </p:sp>
    </p:spTree>
    <p:extLst>
      <p:ext uri="{BB962C8B-B14F-4D97-AF65-F5344CB8AC3E}">
        <p14:creationId xmlns:p14="http://schemas.microsoft.com/office/powerpoint/2010/main" val="3002742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91662"/>
          </a:xfrm>
        </p:spPr>
        <p:txBody>
          <a:bodyPr/>
          <a:lstStyle/>
          <a:p>
            <a:r>
              <a:rPr lang="es-MX" dirty="0"/>
              <a:t>Organiza múltiples widgets</a:t>
            </a:r>
          </a:p>
        </p:txBody>
      </p:sp>
      <p:sp>
        <p:nvSpPr>
          <p:cNvPr id="3" name="Marcador de contenido 2"/>
          <p:cNvSpPr>
            <a:spLocks noGrp="1"/>
          </p:cNvSpPr>
          <p:nvPr>
            <p:ph idx="1"/>
          </p:nvPr>
        </p:nvSpPr>
        <p:spPr>
          <a:xfrm>
            <a:off x="677334" y="1301263"/>
            <a:ext cx="8596668" cy="4740100"/>
          </a:xfrm>
        </p:spPr>
        <p:txBody>
          <a:bodyPr/>
          <a:lstStyle/>
          <a:p>
            <a:pPr algn="just"/>
            <a:endParaRPr lang="es-ES" dirty="0"/>
          </a:p>
          <a:p>
            <a:pPr algn="just"/>
            <a:r>
              <a:rPr lang="es-ES" dirty="0" err="1"/>
              <a:t>Row</a:t>
            </a:r>
            <a:r>
              <a:rPr lang="es-ES" dirty="0"/>
              <a:t> y </a:t>
            </a:r>
            <a:r>
              <a:rPr lang="es-ES" dirty="0" err="1"/>
              <a:t>Column</a:t>
            </a:r>
            <a:r>
              <a:rPr lang="es-ES" dirty="0"/>
              <a:t> son dos de los más comúnmente usados patrones de </a:t>
            </a:r>
            <a:r>
              <a:rPr lang="es-ES" dirty="0" err="1"/>
              <a:t>layout</a:t>
            </a:r>
            <a:r>
              <a:rPr lang="es-ES" dirty="0"/>
              <a:t>.</a:t>
            </a:r>
          </a:p>
          <a:p>
            <a:pPr algn="just"/>
            <a:r>
              <a:rPr lang="es-ES" dirty="0" err="1"/>
              <a:t>Row</a:t>
            </a:r>
            <a:r>
              <a:rPr lang="es-ES" dirty="0"/>
              <a:t> y </a:t>
            </a:r>
            <a:r>
              <a:rPr lang="es-ES" dirty="0" err="1"/>
              <a:t>Column</a:t>
            </a:r>
            <a:r>
              <a:rPr lang="es-ES" dirty="0"/>
              <a:t> toman ambos una lista de widgets hijos.</a:t>
            </a:r>
          </a:p>
          <a:p>
            <a:pPr algn="just"/>
            <a:r>
              <a:rPr lang="es-ES" dirty="0"/>
              <a:t>Un widget hijo puede ser él mismo un </a:t>
            </a:r>
            <a:r>
              <a:rPr lang="es-ES" dirty="0" err="1"/>
              <a:t>Row</a:t>
            </a:r>
            <a:r>
              <a:rPr lang="es-ES" dirty="0"/>
              <a:t>, </a:t>
            </a:r>
            <a:r>
              <a:rPr lang="es-ES" dirty="0" err="1"/>
              <a:t>Column</a:t>
            </a:r>
            <a:r>
              <a:rPr lang="es-ES" dirty="0"/>
              <a:t>, u otro widget complejo.</a:t>
            </a:r>
          </a:p>
          <a:p>
            <a:pPr algn="just"/>
            <a:r>
              <a:rPr lang="es-ES" dirty="0"/>
              <a:t>Puedes especificar como un </a:t>
            </a:r>
            <a:r>
              <a:rPr lang="es-ES" dirty="0" err="1"/>
              <a:t>Row</a:t>
            </a:r>
            <a:r>
              <a:rPr lang="es-ES" dirty="0"/>
              <a:t> o </a:t>
            </a:r>
            <a:r>
              <a:rPr lang="es-ES" dirty="0" err="1"/>
              <a:t>Column</a:t>
            </a:r>
            <a:r>
              <a:rPr lang="es-ES" dirty="0"/>
              <a:t> alinea sus hijos, tanto vertical como horizontalmente.</a:t>
            </a:r>
          </a:p>
          <a:p>
            <a:pPr algn="just"/>
            <a:r>
              <a:rPr lang="es-ES" dirty="0"/>
              <a:t>Puedes estirar o restringir widgets hijo específicos.</a:t>
            </a:r>
          </a:p>
          <a:p>
            <a:pPr algn="just"/>
            <a:r>
              <a:rPr lang="es-ES" dirty="0"/>
              <a:t>Puedes especificar como los widgets hijo usa el espacio disponible del </a:t>
            </a:r>
            <a:r>
              <a:rPr lang="es-ES" dirty="0" err="1"/>
              <a:t>Row</a:t>
            </a:r>
            <a:r>
              <a:rPr lang="es-ES" dirty="0"/>
              <a:t> o </a:t>
            </a:r>
            <a:r>
              <a:rPr lang="es-ES" dirty="0" err="1"/>
              <a:t>Column</a:t>
            </a:r>
            <a:r>
              <a:rPr lang="es-ES" dirty="0"/>
              <a:t>.</a:t>
            </a:r>
            <a:endParaRPr lang="es-MX" dirty="0"/>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spTree>
    <p:extLst>
      <p:ext uri="{BB962C8B-B14F-4D97-AF65-F5344CB8AC3E}">
        <p14:creationId xmlns:p14="http://schemas.microsoft.com/office/powerpoint/2010/main" val="2180304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desarrollo de aplicaciones</a:t>
            </a:r>
            <a:br>
              <a:rPr lang="es-MX" dirty="0"/>
            </a:br>
            <a:endParaRPr lang="es-MX" dirty="0"/>
          </a:p>
        </p:txBody>
      </p:sp>
      <p:sp>
        <p:nvSpPr>
          <p:cNvPr id="3" name="Marcador de contenido 2"/>
          <p:cNvSpPr>
            <a:spLocks noGrp="1"/>
          </p:cNvSpPr>
          <p:nvPr>
            <p:ph idx="1"/>
          </p:nvPr>
        </p:nvSpPr>
        <p:spPr>
          <a:xfrm>
            <a:off x="677333" y="1431637"/>
            <a:ext cx="9002375" cy="5200072"/>
          </a:xfrm>
        </p:spPr>
        <p:txBody>
          <a:bodyPr>
            <a:noAutofit/>
          </a:bodyPr>
          <a:lstStyle/>
          <a:p>
            <a:r>
              <a:rPr lang="es-ES" sz="2000" dirty="0"/>
              <a:t>Aplicaciones Nativas.</a:t>
            </a:r>
          </a:p>
          <a:p>
            <a:pPr lvl="1"/>
            <a:r>
              <a:rPr lang="es-MX" sz="2000" dirty="0"/>
              <a:t>Android Studio (Java, </a:t>
            </a:r>
            <a:r>
              <a:rPr lang="es-MX" sz="2000" dirty="0" err="1"/>
              <a:t>Kotlin</a:t>
            </a:r>
            <a:r>
              <a:rPr lang="es-MX" sz="2000" dirty="0"/>
              <a:t>)</a:t>
            </a:r>
          </a:p>
          <a:p>
            <a:pPr lvl="1"/>
            <a:r>
              <a:rPr lang="es-MX" sz="2000" dirty="0" err="1"/>
              <a:t>Xcode</a:t>
            </a:r>
            <a:r>
              <a:rPr lang="es-MX" sz="2000" dirty="0"/>
              <a:t> (Swift, </a:t>
            </a:r>
            <a:r>
              <a:rPr lang="es-MX" sz="2000" dirty="0" err="1"/>
              <a:t>ObjectiveC</a:t>
            </a:r>
            <a:r>
              <a:rPr lang="es-MX" sz="2000" dirty="0"/>
              <a:t>)</a:t>
            </a:r>
          </a:p>
          <a:p>
            <a:r>
              <a:rPr lang="es-MX" sz="2000" dirty="0"/>
              <a:t>Aplicaciones Web Móviles (Progresivas o Responsivas)</a:t>
            </a:r>
          </a:p>
          <a:p>
            <a:pPr lvl="1"/>
            <a:r>
              <a:rPr lang="es-MX" sz="2000" dirty="0"/>
              <a:t>HTML, </a:t>
            </a:r>
            <a:r>
              <a:rPr lang="es-MX" sz="2000" dirty="0" err="1"/>
              <a:t>javascript</a:t>
            </a:r>
            <a:r>
              <a:rPr lang="es-MX" sz="2000" dirty="0"/>
              <a:t>, </a:t>
            </a:r>
            <a:r>
              <a:rPr lang="es-MX" sz="2000" dirty="0" err="1"/>
              <a:t>css</a:t>
            </a:r>
            <a:r>
              <a:rPr lang="es-MX" sz="2000" dirty="0"/>
              <a:t>.</a:t>
            </a:r>
          </a:p>
          <a:p>
            <a:r>
              <a:rPr lang="es-MX" sz="2000" dirty="0"/>
              <a:t>Aplicaciones </a:t>
            </a:r>
            <a:r>
              <a:rPr lang="es-MX" sz="2000" dirty="0" err="1"/>
              <a:t>Crossplatform</a:t>
            </a:r>
            <a:r>
              <a:rPr lang="es-MX" sz="2000" dirty="0"/>
              <a:t> (Frameworks)</a:t>
            </a:r>
          </a:p>
          <a:p>
            <a:pPr lvl="1"/>
            <a:r>
              <a:rPr lang="es-MX" sz="2000" dirty="0"/>
              <a:t>Flutter</a:t>
            </a:r>
          </a:p>
          <a:p>
            <a:pPr lvl="1"/>
            <a:r>
              <a:rPr lang="es-MX" sz="2000" dirty="0" err="1"/>
              <a:t>React</a:t>
            </a:r>
            <a:r>
              <a:rPr lang="es-MX" sz="2000" dirty="0"/>
              <a:t> </a:t>
            </a:r>
            <a:r>
              <a:rPr lang="es-MX" sz="2000" dirty="0" err="1"/>
              <a:t>Native</a:t>
            </a:r>
            <a:endParaRPr lang="es-MX" sz="2000" dirty="0"/>
          </a:p>
          <a:p>
            <a:pPr lvl="1"/>
            <a:r>
              <a:rPr lang="es-MX" sz="2000" dirty="0" err="1"/>
              <a:t>Xamarin</a:t>
            </a:r>
            <a:endParaRPr lang="es-MX" sz="2000" dirty="0"/>
          </a:p>
          <a:p>
            <a:pPr lvl="1"/>
            <a:r>
              <a:rPr lang="es-MX" sz="2000" dirty="0" err="1"/>
              <a:t>Ionic</a:t>
            </a:r>
            <a:endParaRPr lang="es-MX" sz="2000" dirty="0"/>
          </a:p>
        </p:txBody>
      </p:sp>
      <p:sp>
        <p:nvSpPr>
          <p:cNvPr id="4" name="Marcador de pie de página 3"/>
          <p:cNvSpPr>
            <a:spLocks noGrp="1"/>
          </p:cNvSpPr>
          <p:nvPr>
            <p:ph type="ftr" sz="quarter" idx="11"/>
          </p:nvPr>
        </p:nvSpPr>
        <p:spPr/>
        <p:txBody>
          <a:bodyPr/>
          <a:lstStyle/>
          <a:p>
            <a:r>
              <a:rPr lang="en-US" dirty="0"/>
              <a:t>Ing. Alejandro Soto Treviño</a:t>
            </a:r>
          </a:p>
        </p:txBody>
      </p:sp>
    </p:spTree>
    <p:extLst>
      <p:ext uri="{BB962C8B-B14F-4D97-AF65-F5344CB8AC3E}">
        <p14:creationId xmlns:p14="http://schemas.microsoft.com/office/powerpoint/2010/main" val="2225993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98583"/>
            <a:ext cx="8596668" cy="691662"/>
          </a:xfrm>
        </p:spPr>
        <p:txBody>
          <a:bodyPr/>
          <a:lstStyle/>
          <a:p>
            <a:r>
              <a:rPr lang="es-MX" dirty="0"/>
              <a:t>Organiza múltiples widgets</a:t>
            </a:r>
          </a:p>
        </p:txBody>
      </p:sp>
      <p:pic>
        <p:nvPicPr>
          <p:cNvPr id="5" name="Marcador de contenido 4"/>
          <p:cNvPicPr>
            <a:picLocks noGrp="1" noChangeAspect="1"/>
          </p:cNvPicPr>
          <p:nvPr>
            <p:ph idx="1"/>
          </p:nvPr>
        </p:nvPicPr>
        <p:blipFill rotWithShape="1">
          <a:blip r:embed="rId2">
            <a:extLst>
              <a:ext uri="{28A0092B-C50C-407E-A947-70E740481C1C}">
                <a14:useLocalDpi xmlns:a14="http://schemas.microsoft.com/office/drawing/2010/main" val="0"/>
              </a:ext>
            </a:extLst>
          </a:blip>
          <a:srcRect l="2233" t="10143" r="5971" b="7562"/>
          <a:stretch/>
        </p:blipFill>
        <p:spPr>
          <a:xfrm>
            <a:off x="280537" y="1090245"/>
            <a:ext cx="8993465" cy="4524151"/>
          </a:xfrm>
        </p:spPr>
      </p:pic>
      <p:sp>
        <p:nvSpPr>
          <p:cNvPr id="4" name="Marcador de pie de página 3"/>
          <p:cNvSpPr>
            <a:spLocks noGrp="1"/>
          </p:cNvSpPr>
          <p:nvPr>
            <p:ph type="ftr" sz="quarter" idx="11"/>
          </p:nvPr>
        </p:nvSpPr>
        <p:spPr/>
        <p:txBody>
          <a:bodyPr/>
          <a:lstStyle/>
          <a:p>
            <a:r>
              <a:rPr lang="en-US"/>
              <a:t>Ing. Alejandro Soto Treviño</a:t>
            </a:r>
            <a:endParaRPr lang="en-US" dirty="0"/>
          </a:p>
        </p:txBody>
      </p:sp>
    </p:spTree>
    <p:extLst>
      <p:ext uri="{BB962C8B-B14F-4D97-AF65-F5344CB8AC3E}">
        <p14:creationId xmlns:p14="http://schemas.microsoft.com/office/powerpoint/2010/main" val="3252774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98583"/>
            <a:ext cx="8596668" cy="691662"/>
          </a:xfrm>
        </p:spPr>
        <p:txBody>
          <a:bodyPr/>
          <a:lstStyle/>
          <a:p>
            <a:r>
              <a:rPr lang="es-MX" dirty="0"/>
              <a:t>Organiza múltiples widgets</a:t>
            </a:r>
          </a:p>
        </p:txBody>
      </p:sp>
      <p:pic>
        <p:nvPicPr>
          <p:cNvPr id="6" name="Marcador de contenido 5"/>
          <p:cNvPicPr>
            <a:picLocks noGrp="1" noChangeAspect="1"/>
          </p:cNvPicPr>
          <p:nvPr>
            <p:ph idx="1"/>
          </p:nvPr>
        </p:nvPicPr>
        <p:blipFill rotWithShape="1">
          <a:blip r:embed="rId2">
            <a:extLst>
              <a:ext uri="{28A0092B-C50C-407E-A947-70E740481C1C}">
                <a14:useLocalDpi xmlns:a14="http://schemas.microsoft.com/office/drawing/2010/main" val="0"/>
              </a:ext>
            </a:extLst>
          </a:blip>
          <a:srcRect l="1213" t="8894" r="2961" b="2309"/>
          <a:stretch/>
        </p:blipFill>
        <p:spPr>
          <a:xfrm>
            <a:off x="228600" y="1213337"/>
            <a:ext cx="9348552" cy="3953218"/>
          </a:xfrm>
        </p:spPr>
      </p:pic>
      <p:sp>
        <p:nvSpPr>
          <p:cNvPr id="4" name="Marcador de pie de página 3"/>
          <p:cNvSpPr>
            <a:spLocks noGrp="1"/>
          </p:cNvSpPr>
          <p:nvPr>
            <p:ph type="ftr" sz="quarter" idx="11"/>
          </p:nvPr>
        </p:nvSpPr>
        <p:spPr/>
        <p:txBody>
          <a:bodyPr/>
          <a:lstStyle/>
          <a:p>
            <a:r>
              <a:rPr lang="en-US"/>
              <a:t>Ing. Alejandro Soto Treviño</a:t>
            </a:r>
            <a:endParaRPr lang="en-US" dirty="0"/>
          </a:p>
        </p:txBody>
      </p:sp>
    </p:spTree>
    <p:extLst>
      <p:ext uri="{BB962C8B-B14F-4D97-AF65-F5344CB8AC3E}">
        <p14:creationId xmlns:p14="http://schemas.microsoft.com/office/powerpoint/2010/main" val="3342163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98583"/>
            <a:ext cx="8596668" cy="691662"/>
          </a:xfrm>
        </p:spPr>
        <p:txBody>
          <a:bodyPr/>
          <a:lstStyle/>
          <a:p>
            <a:r>
              <a:rPr lang="es-MX" dirty="0"/>
              <a:t>Alineación de widgets en Row y </a:t>
            </a:r>
            <a:r>
              <a:rPr lang="es-MX" dirty="0" err="1"/>
              <a:t>Column</a:t>
            </a:r>
            <a:endParaRPr lang="es-MX" dirty="0"/>
          </a:p>
        </p:txBody>
      </p:sp>
      <p:sp>
        <p:nvSpPr>
          <p:cNvPr id="7" name="Marcador de contenido 6"/>
          <p:cNvSpPr>
            <a:spLocks noGrp="1"/>
          </p:cNvSpPr>
          <p:nvPr>
            <p:ph idx="1"/>
          </p:nvPr>
        </p:nvSpPr>
        <p:spPr>
          <a:xfrm>
            <a:off x="677334" y="1090245"/>
            <a:ext cx="8596668" cy="4951117"/>
          </a:xfrm>
        </p:spPr>
        <p:txBody>
          <a:bodyPr>
            <a:normAutofit/>
          </a:bodyPr>
          <a:lstStyle/>
          <a:p>
            <a:pPr algn="just"/>
            <a:r>
              <a:rPr lang="es-ES" sz="2000" dirty="0">
                <a:latin typeface="Arial" panose="020B0604020202020204" pitchFamily="34" charset="0"/>
                <a:cs typeface="Arial" panose="020B0604020202020204" pitchFamily="34" charset="0"/>
              </a:rPr>
              <a:t>Puedes controlar como una fila o columna alinea sus hijos usando las propiedades </a:t>
            </a:r>
            <a:r>
              <a:rPr lang="es-ES" sz="2000" dirty="0" err="1">
                <a:latin typeface="Arial" panose="020B0604020202020204" pitchFamily="34" charset="0"/>
                <a:cs typeface="Arial" panose="020B0604020202020204" pitchFamily="34" charset="0"/>
              </a:rPr>
              <a:t>mainAxisAlignment</a:t>
            </a:r>
            <a:r>
              <a:rPr lang="es-ES" sz="2000" dirty="0">
                <a:latin typeface="Arial" panose="020B0604020202020204" pitchFamily="34" charset="0"/>
                <a:cs typeface="Arial" panose="020B0604020202020204" pitchFamily="34" charset="0"/>
              </a:rPr>
              <a:t> y </a:t>
            </a:r>
            <a:r>
              <a:rPr lang="es-ES" sz="2000" dirty="0" err="1">
                <a:latin typeface="Arial" panose="020B0604020202020204" pitchFamily="34" charset="0"/>
                <a:cs typeface="Arial" panose="020B0604020202020204" pitchFamily="34" charset="0"/>
              </a:rPr>
              <a:t>crossAxisAlignment</a:t>
            </a:r>
            <a:r>
              <a:rPr lang="es-ES" sz="2000" dirty="0">
                <a:latin typeface="Arial" panose="020B0604020202020204" pitchFamily="34" charset="0"/>
                <a:cs typeface="Arial" panose="020B0604020202020204" pitchFamily="34" charset="0"/>
              </a:rPr>
              <a:t>. Para una fila, el eje principal corre horizontalmente y el eje transversal corre verticalmente. Para una columna, el eje principal corre verticalmente y el eje transversal corre horizontalmente.</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9" name="Imagen 8"/>
          <p:cNvPicPr>
            <a:picLocks noChangeAspect="1"/>
          </p:cNvPicPr>
          <p:nvPr/>
        </p:nvPicPr>
        <p:blipFill rotWithShape="1">
          <a:blip r:embed="rId2">
            <a:extLst>
              <a:ext uri="{28A0092B-C50C-407E-A947-70E740481C1C}">
                <a14:useLocalDpi xmlns:a14="http://schemas.microsoft.com/office/drawing/2010/main" val="0"/>
              </a:ext>
            </a:extLst>
          </a:blip>
          <a:srcRect l="5312" t="4399" r="14535" b="2288"/>
          <a:stretch/>
        </p:blipFill>
        <p:spPr>
          <a:xfrm>
            <a:off x="2259622" y="2680623"/>
            <a:ext cx="5389686" cy="3871735"/>
          </a:xfrm>
          <a:prstGeom prst="rect">
            <a:avLst/>
          </a:prstGeom>
        </p:spPr>
      </p:pic>
    </p:spTree>
    <p:extLst>
      <p:ext uri="{BB962C8B-B14F-4D97-AF65-F5344CB8AC3E}">
        <p14:creationId xmlns:p14="http://schemas.microsoft.com/office/powerpoint/2010/main" val="3351397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Empaquetar Widgets</a:t>
            </a:r>
          </a:p>
        </p:txBody>
      </p:sp>
      <p:sp>
        <p:nvSpPr>
          <p:cNvPr id="3" name="Marcador de contenido 2"/>
          <p:cNvSpPr>
            <a:spLocks noGrp="1"/>
          </p:cNvSpPr>
          <p:nvPr>
            <p:ph idx="1"/>
          </p:nvPr>
        </p:nvSpPr>
        <p:spPr>
          <a:xfrm>
            <a:off x="677334" y="1257301"/>
            <a:ext cx="8596668" cy="4784062"/>
          </a:xfrm>
        </p:spPr>
        <p:txBody>
          <a:bodyPr/>
          <a:lstStyle/>
          <a:p>
            <a:r>
              <a:rPr lang="es-ES" dirty="0"/>
              <a:t>Por defecto, una fila o columna ocupa tanto espacio como sea posible a lo largo de su eje principal, pero si quieres empaquetar los hijos todos juntos, fija su </a:t>
            </a:r>
            <a:r>
              <a:rPr lang="es-ES" b="1" dirty="0" err="1"/>
              <a:t>mainAxisSize</a:t>
            </a:r>
            <a:r>
              <a:rPr lang="es-ES" dirty="0"/>
              <a:t> a </a:t>
            </a:r>
            <a:r>
              <a:rPr lang="es-ES" b="1" dirty="0" err="1"/>
              <a:t>MainAxisSize.min</a:t>
            </a:r>
            <a:endParaRPr lang="es-MX" b="1" dirty="0"/>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1258" t="4101" r="140" b="5591"/>
          <a:stretch/>
        </p:blipFill>
        <p:spPr>
          <a:xfrm>
            <a:off x="1828800" y="2171699"/>
            <a:ext cx="6216162" cy="3050932"/>
          </a:xfrm>
          <a:prstGeom prst="rect">
            <a:avLst/>
          </a:prstGeom>
        </p:spPr>
      </p:pic>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4685" t="19595" r="4963" b="15541"/>
          <a:stretch/>
        </p:blipFill>
        <p:spPr>
          <a:xfrm>
            <a:off x="2259873" y="5209966"/>
            <a:ext cx="5442438" cy="844061"/>
          </a:xfrm>
          <a:prstGeom prst="rect">
            <a:avLst/>
          </a:prstGeom>
        </p:spPr>
      </p:pic>
    </p:spTree>
    <p:extLst>
      <p:ext uri="{BB962C8B-B14F-4D97-AF65-F5344CB8AC3E}">
        <p14:creationId xmlns:p14="http://schemas.microsoft.com/office/powerpoint/2010/main" val="4126794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37038"/>
            <a:ext cx="8596668" cy="1351085"/>
          </a:xfrm>
        </p:spPr>
        <p:txBody>
          <a:bodyPr>
            <a:normAutofit/>
          </a:bodyPr>
          <a:lstStyle/>
          <a:p>
            <a:r>
              <a:rPr lang="es-MX" dirty="0"/>
              <a:t>Añadir </a:t>
            </a:r>
            <a:r>
              <a:rPr lang="es-MX" dirty="0" err="1"/>
              <a:t>assets</a:t>
            </a:r>
            <a:r>
              <a:rPr lang="es-MX" dirty="0"/>
              <a:t> e imágenes</a:t>
            </a:r>
            <a:br>
              <a:rPr lang="es-MX" dirty="0"/>
            </a:br>
            <a:endParaRPr lang="es-MX" dirty="0"/>
          </a:p>
        </p:txBody>
      </p:sp>
      <p:sp>
        <p:nvSpPr>
          <p:cNvPr id="3" name="Marcador de contenido 2"/>
          <p:cNvSpPr>
            <a:spLocks noGrp="1"/>
          </p:cNvSpPr>
          <p:nvPr>
            <p:ph idx="1"/>
          </p:nvPr>
        </p:nvSpPr>
        <p:spPr>
          <a:xfrm>
            <a:off x="677334" y="959827"/>
            <a:ext cx="8596668" cy="4731308"/>
          </a:xfrm>
        </p:spPr>
        <p:txBody>
          <a:bodyPr>
            <a:normAutofit fontScale="85000" lnSpcReduction="20000"/>
          </a:bodyPr>
          <a:lstStyle/>
          <a:p>
            <a:r>
              <a:rPr lang="es-ES" sz="2200" dirty="0">
                <a:latin typeface="Arial" panose="020B0604020202020204" pitchFamily="34" charset="0"/>
                <a:cs typeface="Arial" panose="020B0604020202020204" pitchFamily="34" charset="0"/>
              </a:rPr>
              <a:t>Flutter usa el archivo </a:t>
            </a:r>
            <a:r>
              <a:rPr lang="es-ES" sz="2200" b="1" dirty="0" err="1">
                <a:latin typeface="Arial" panose="020B0604020202020204" pitchFamily="34" charset="0"/>
                <a:cs typeface="Arial" panose="020B0604020202020204" pitchFamily="34" charset="0"/>
              </a:rPr>
              <a:t>pubspec.yaml</a:t>
            </a:r>
            <a:r>
              <a:rPr lang="es-ES" sz="2200" dirty="0">
                <a:latin typeface="Arial" panose="020B0604020202020204" pitchFamily="34" charset="0"/>
                <a:cs typeface="Arial" panose="020B0604020202020204" pitchFamily="34" charset="0"/>
              </a:rPr>
              <a:t>, ubicado en la raíz de su proyecto, para identificar los recursos requeridos por una aplicación.</a:t>
            </a:r>
          </a:p>
          <a:p>
            <a:endParaRPr lang="es-ES" sz="2200" dirty="0">
              <a:latin typeface="Arial" panose="020B0604020202020204" pitchFamily="34" charset="0"/>
              <a:cs typeface="Arial" panose="020B0604020202020204" pitchFamily="34" charset="0"/>
            </a:endParaRPr>
          </a:p>
          <a:p>
            <a:endParaRPr lang="es-ES" sz="2200" dirty="0">
              <a:latin typeface="Arial" panose="020B0604020202020204" pitchFamily="34" charset="0"/>
              <a:cs typeface="Arial" panose="020B0604020202020204" pitchFamily="34" charset="0"/>
            </a:endParaRPr>
          </a:p>
          <a:p>
            <a:endParaRPr lang="es-ES" sz="2200" dirty="0">
              <a:latin typeface="Arial" panose="020B0604020202020204" pitchFamily="34" charset="0"/>
              <a:cs typeface="Arial" panose="020B0604020202020204" pitchFamily="34" charset="0"/>
            </a:endParaRPr>
          </a:p>
          <a:p>
            <a:pPr marL="0" indent="0">
              <a:buNone/>
            </a:pPr>
            <a:endParaRPr lang="es-ES" sz="2200" dirty="0">
              <a:latin typeface="Arial" panose="020B0604020202020204" pitchFamily="34" charset="0"/>
              <a:cs typeface="Arial" panose="020B0604020202020204" pitchFamily="34" charset="0"/>
            </a:endParaRPr>
          </a:p>
          <a:p>
            <a:r>
              <a:rPr lang="es-ES" sz="2200" dirty="0">
                <a:latin typeface="Arial" panose="020B0604020202020204" pitchFamily="34" charset="0"/>
                <a:cs typeface="Arial" panose="020B0604020202020204" pitchFamily="34" charset="0"/>
              </a:rPr>
              <a:t>Para incluir todos los archivos de un directorio:</a:t>
            </a:r>
          </a:p>
          <a:p>
            <a:endParaRPr lang="es-ES" sz="2200" dirty="0">
              <a:latin typeface="Arial" panose="020B0604020202020204" pitchFamily="34" charset="0"/>
              <a:cs typeface="Arial" panose="020B0604020202020204" pitchFamily="34" charset="0"/>
            </a:endParaRPr>
          </a:p>
          <a:p>
            <a:endParaRPr lang="es-ES" sz="2200" dirty="0">
              <a:latin typeface="Arial" panose="020B0604020202020204" pitchFamily="34" charset="0"/>
              <a:cs typeface="Arial" panose="020B0604020202020204" pitchFamily="34" charset="0"/>
            </a:endParaRPr>
          </a:p>
          <a:p>
            <a:endParaRPr lang="es-ES" sz="2200" dirty="0">
              <a:latin typeface="Arial" panose="020B0604020202020204" pitchFamily="34" charset="0"/>
              <a:cs typeface="Arial" panose="020B0604020202020204" pitchFamily="34" charset="0"/>
            </a:endParaRPr>
          </a:p>
          <a:p>
            <a:endParaRPr lang="es-ES" sz="2200" dirty="0">
              <a:latin typeface="Arial" panose="020B0604020202020204" pitchFamily="34" charset="0"/>
              <a:cs typeface="Arial" panose="020B0604020202020204" pitchFamily="34" charset="0"/>
            </a:endParaRPr>
          </a:p>
          <a:p>
            <a:r>
              <a:rPr lang="es-ES" sz="2200" dirty="0">
                <a:latin typeface="Arial" panose="020B0604020202020204" pitchFamily="34" charset="0"/>
                <a:cs typeface="Arial" panose="020B0604020202020204" pitchFamily="34" charset="0"/>
              </a:rPr>
              <a:t>Tenga en cuenta que solo se incluirán los archivos ubicados directamente en el directorio; para agregar archivos ubicados en subdirectorios, cree una entrada por directorio.</a:t>
            </a:r>
          </a:p>
          <a:p>
            <a:endParaRPr lang="es-ES" dirty="0"/>
          </a:p>
          <a:p>
            <a:endParaRPr lang="es-ES" dirty="0"/>
          </a:p>
          <a:p>
            <a:endParaRPr lang="es-MX" dirty="0"/>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4293" t="14401" r="7527" b="9172"/>
          <a:stretch/>
        </p:blipFill>
        <p:spPr>
          <a:xfrm>
            <a:off x="2723030" y="1456941"/>
            <a:ext cx="4381155" cy="1524764"/>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7610" t="9774" r="12432" b="13347"/>
          <a:stretch/>
        </p:blipFill>
        <p:spPr>
          <a:xfrm>
            <a:off x="3656821" y="3331932"/>
            <a:ext cx="2637692" cy="1399264"/>
          </a:xfrm>
          <a:prstGeom prst="rect">
            <a:avLst/>
          </a:prstGeom>
        </p:spPr>
      </p:pic>
    </p:spTree>
    <p:extLst>
      <p:ext uri="{BB962C8B-B14F-4D97-AF65-F5344CB8AC3E}">
        <p14:creationId xmlns:p14="http://schemas.microsoft.com/office/powerpoint/2010/main" val="2871657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37038"/>
            <a:ext cx="8596668" cy="1351085"/>
          </a:xfrm>
        </p:spPr>
        <p:txBody>
          <a:bodyPr>
            <a:normAutofit/>
          </a:bodyPr>
          <a:lstStyle/>
          <a:p>
            <a:r>
              <a:rPr lang="es-MX" dirty="0"/>
              <a:t>Cargar imágenes</a:t>
            </a:r>
            <a:br>
              <a:rPr lang="es-MX" dirty="0"/>
            </a:br>
            <a:endParaRPr lang="es-MX" dirty="0"/>
          </a:p>
        </p:txBody>
      </p:sp>
      <p:sp>
        <p:nvSpPr>
          <p:cNvPr id="3" name="Marcador de contenido 2"/>
          <p:cNvSpPr>
            <a:spLocks noGrp="1"/>
          </p:cNvSpPr>
          <p:nvPr>
            <p:ph idx="1"/>
          </p:nvPr>
        </p:nvSpPr>
        <p:spPr>
          <a:xfrm>
            <a:off x="677334" y="959827"/>
            <a:ext cx="8596668" cy="4731308"/>
          </a:xfrm>
        </p:spPr>
        <p:txBody>
          <a:bodyPr>
            <a:normAutofit/>
          </a:bodyPr>
          <a:lstStyle/>
          <a:p>
            <a:pPr algn="just"/>
            <a:r>
              <a:rPr lang="es-ES" sz="2000" dirty="0">
                <a:latin typeface="Arial" panose="020B0604020202020204" pitchFamily="34" charset="0"/>
                <a:cs typeface="Arial" panose="020B0604020202020204" pitchFamily="34" charset="0"/>
              </a:rPr>
              <a:t>Para cargar una imagen, usa la clase </a:t>
            </a:r>
            <a:r>
              <a:rPr lang="es-ES" sz="2000" b="1" dirty="0" err="1">
                <a:latin typeface="Arial" panose="020B0604020202020204" pitchFamily="34" charset="0"/>
                <a:cs typeface="Arial" panose="020B0604020202020204" pitchFamily="34" charset="0"/>
              </a:rPr>
              <a:t>AssetImage</a:t>
            </a:r>
            <a:r>
              <a:rPr lang="es-ES" sz="2000" dirty="0">
                <a:latin typeface="Arial" panose="020B0604020202020204" pitchFamily="34" charset="0"/>
                <a:cs typeface="Arial" panose="020B0604020202020204" pitchFamily="34" charset="0"/>
              </a:rPr>
              <a:t> o </a:t>
            </a:r>
            <a:r>
              <a:rPr lang="es-ES" sz="2000" b="1" dirty="0" err="1">
                <a:latin typeface="Arial" panose="020B0604020202020204" pitchFamily="34" charset="0"/>
                <a:cs typeface="Arial" panose="020B0604020202020204" pitchFamily="34" charset="0"/>
              </a:rPr>
              <a:t>Image.asset</a:t>
            </a:r>
            <a:r>
              <a:rPr lang="es-ES" sz="2000" dirty="0">
                <a:latin typeface="Arial" panose="020B0604020202020204" pitchFamily="34" charset="0"/>
                <a:cs typeface="Arial" panose="020B0604020202020204" pitchFamily="34" charset="0"/>
              </a:rPr>
              <a:t> en el método build de un Widget.</a:t>
            </a:r>
          </a:p>
          <a:p>
            <a:endParaRPr lang="es-MX" dirty="0"/>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780" y="1688123"/>
            <a:ext cx="4545623" cy="3050485"/>
          </a:xfrm>
          <a:prstGeom prst="rect">
            <a:avLst/>
          </a:prstGeom>
        </p:spPr>
      </p:pic>
      <p:pic>
        <p:nvPicPr>
          <p:cNvPr id="9" name="Imagen 8"/>
          <p:cNvPicPr>
            <a:picLocks noChangeAspect="1"/>
          </p:cNvPicPr>
          <p:nvPr/>
        </p:nvPicPr>
        <p:blipFill rotWithShape="1">
          <a:blip r:embed="rId3">
            <a:extLst>
              <a:ext uri="{28A0092B-C50C-407E-A947-70E740481C1C}">
                <a14:useLocalDpi xmlns:a14="http://schemas.microsoft.com/office/drawing/2010/main" val="0"/>
              </a:ext>
            </a:extLst>
          </a:blip>
          <a:srcRect r="6879"/>
          <a:stretch/>
        </p:blipFill>
        <p:spPr>
          <a:xfrm>
            <a:off x="299260" y="1688123"/>
            <a:ext cx="4747520" cy="3012598"/>
          </a:xfrm>
          <a:prstGeom prst="rect">
            <a:avLst/>
          </a:prstGeom>
        </p:spPr>
      </p:pic>
    </p:spTree>
    <p:extLst>
      <p:ext uri="{BB962C8B-B14F-4D97-AF65-F5344CB8AC3E}">
        <p14:creationId xmlns:p14="http://schemas.microsoft.com/office/powerpoint/2010/main" val="3296937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56492"/>
          </a:xfrm>
        </p:spPr>
        <p:txBody>
          <a:bodyPr/>
          <a:lstStyle/>
          <a:p>
            <a:r>
              <a:rPr lang="es-MX" dirty="0" err="1"/>
              <a:t>BoxDecoration</a:t>
            </a:r>
            <a:endParaRPr lang="es-MX" dirty="0"/>
          </a:p>
        </p:txBody>
      </p:sp>
      <p:sp>
        <p:nvSpPr>
          <p:cNvPr id="3" name="Marcador de contenido 2"/>
          <p:cNvSpPr>
            <a:spLocks noGrp="1"/>
          </p:cNvSpPr>
          <p:nvPr>
            <p:ph idx="1"/>
          </p:nvPr>
        </p:nvSpPr>
        <p:spPr>
          <a:xfrm>
            <a:off x="677334" y="1169377"/>
            <a:ext cx="8596668" cy="4871985"/>
          </a:xfrm>
        </p:spPr>
        <p:txBody>
          <a:bodyPr/>
          <a:lstStyle/>
          <a:p>
            <a:r>
              <a:rPr lang="es-ES" dirty="0"/>
              <a:t>Proporciona una variedad de formas de dibujar o decorar un cuadro.</a:t>
            </a:r>
            <a:endParaRPr lang="es-MX" dirty="0"/>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73" y="1523063"/>
            <a:ext cx="8494791" cy="4139182"/>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413" y="3138854"/>
            <a:ext cx="3303328" cy="2183365"/>
          </a:xfrm>
          <a:prstGeom prst="rect">
            <a:avLst/>
          </a:prstGeom>
        </p:spPr>
      </p:pic>
    </p:spTree>
    <p:extLst>
      <p:ext uri="{BB962C8B-B14F-4D97-AF65-F5344CB8AC3E}">
        <p14:creationId xmlns:p14="http://schemas.microsoft.com/office/powerpoint/2010/main" val="3617479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28246"/>
            <a:ext cx="8596668" cy="630115"/>
          </a:xfrm>
        </p:spPr>
        <p:txBody>
          <a:bodyPr>
            <a:normAutofit fontScale="90000"/>
          </a:bodyPr>
          <a:lstStyle/>
          <a:p>
            <a:r>
              <a:rPr lang="es-MX" dirty="0"/>
              <a:t>Práctica 1</a:t>
            </a:r>
          </a:p>
        </p:txBody>
      </p:sp>
      <p:sp>
        <p:nvSpPr>
          <p:cNvPr id="3" name="Marcador de contenido 2"/>
          <p:cNvSpPr>
            <a:spLocks noGrp="1"/>
          </p:cNvSpPr>
          <p:nvPr>
            <p:ph idx="1"/>
          </p:nvPr>
        </p:nvSpPr>
        <p:spPr>
          <a:xfrm>
            <a:off x="677334" y="958360"/>
            <a:ext cx="8596668" cy="4801647"/>
          </a:xfrm>
        </p:spPr>
        <p:txBody>
          <a:bodyPr/>
          <a:lstStyle/>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Utilizando los widgets</a:t>
            </a:r>
          </a:p>
          <a:p>
            <a:pPr marL="0" indent="0">
              <a:buNone/>
            </a:pPr>
            <a:r>
              <a:rPr lang="es-MX" dirty="0"/>
              <a:t> anteriores realice el </a:t>
            </a:r>
          </a:p>
          <a:p>
            <a:pPr marL="0" indent="0">
              <a:buNone/>
            </a:pPr>
            <a:r>
              <a:rPr lang="es-MX" dirty="0"/>
              <a:t> siguiente diseño:</a:t>
            </a: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455" y="189557"/>
            <a:ext cx="3056426" cy="6339254"/>
          </a:xfrm>
          <a:prstGeom prst="rect">
            <a:avLst/>
          </a:prstGeom>
        </p:spPr>
      </p:pic>
    </p:spTree>
    <p:extLst>
      <p:ext uri="{BB962C8B-B14F-4D97-AF65-F5344CB8AC3E}">
        <p14:creationId xmlns:p14="http://schemas.microsoft.com/office/powerpoint/2010/main" val="1025904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47700"/>
          </a:xfrm>
        </p:spPr>
        <p:txBody>
          <a:bodyPr/>
          <a:lstStyle/>
          <a:p>
            <a:r>
              <a:rPr lang="es-MX" dirty="0"/>
              <a:t>Práctica 2</a:t>
            </a:r>
          </a:p>
        </p:txBody>
      </p:sp>
      <p:sp>
        <p:nvSpPr>
          <p:cNvPr id="3" name="Marcador de contenido 2"/>
          <p:cNvSpPr>
            <a:spLocks noGrp="1"/>
          </p:cNvSpPr>
          <p:nvPr>
            <p:ph idx="1"/>
          </p:nvPr>
        </p:nvSpPr>
        <p:spPr>
          <a:xfrm>
            <a:off x="677334" y="1257301"/>
            <a:ext cx="8596668" cy="4784062"/>
          </a:xfrm>
        </p:spPr>
        <p:txBody>
          <a:bodyPr/>
          <a:lstStyle/>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Construir el siguiente layout:</a:t>
            </a: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118" y="270758"/>
            <a:ext cx="3939167" cy="6253428"/>
          </a:xfrm>
          <a:prstGeom prst="rect">
            <a:avLst/>
          </a:prstGeom>
        </p:spPr>
      </p:pic>
    </p:spTree>
    <p:extLst>
      <p:ext uri="{BB962C8B-B14F-4D97-AF65-F5344CB8AC3E}">
        <p14:creationId xmlns:p14="http://schemas.microsoft.com/office/powerpoint/2010/main" val="291349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47700"/>
          </a:xfrm>
        </p:spPr>
        <p:txBody>
          <a:bodyPr/>
          <a:lstStyle/>
          <a:p>
            <a:r>
              <a:rPr lang="es-MX" dirty="0"/>
              <a:t>Práctica 2</a:t>
            </a:r>
          </a:p>
        </p:txBody>
      </p:sp>
      <p:sp>
        <p:nvSpPr>
          <p:cNvPr id="3" name="Marcador de contenido 2"/>
          <p:cNvSpPr>
            <a:spLocks noGrp="1"/>
          </p:cNvSpPr>
          <p:nvPr>
            <p:ph idx="1"/>
          </p:nvPr>
        </p:nvSpPr>
        <p:spPr>
          <a:xfrm>
            <a:off x="677334" y="1257301"/>
            <a:ext cx="4237566" cy="4784062"/>
          </a:xfrm>
        </p:spPr>
        <p:txBody>
          <a:bodyPr>
            <a:normAutofit/>
          </a:bodyPr>
          <a:lstStyle/>
          <a:p>
            <a:r>
              <a:rPr lang="es-MX" sz="2000" dirty="0">
                <a:latin typeface="Arial" panose="020B0604020202020204" pitchFamily="34" charset="0"/>
                <a:cs typeface="Arial" panose="020B0604020202020204" pitchFamily="34" charset="0"/>
              </a:rPr>
              <a:t>Paso 1: Analizar diseño</a:t>
            </a:r>
          </a:p>
          <a:p>
            <a:pPr marL="0" indent="0">
              <a:buNone/>
            </a:pPr>
            <a:endParaRPr lang="es-E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s-ES" sz="2000" dirty="0">
                <a:latin typeface="Arial" panose="020B0604020202020204" pitchFamily="34" charset="0"/>
                <a:cs typeface="Arial" panose="020B0604020202020204" pitchFamily="34" charset="0"/>
              </a:rPr>
              <a:t>Identificar las filas y columnas.</a:t>
            </a:r>
          </a:p>
          <a:p>
            <a:pPr>
              <a:buFont typeface="Arial" panose="020B0604020202020204" pitchFamily="34" charset="0"/>
              <a:buChar char="•"/>
            </a:pPr>
            <a:r>
              <a:rPr lang="es-ES" sz="2000" dirty="0">
                <a:latin typeface="Arial" panose="020B0604020202020204" pitchFamily="34" charset="0"/>
                <a:cs typeface="Arial" panose="020B0604020202020204" pitchFamily="34" charset="0"/>
              </a:rPr>
              <a:t>¿El layout incluye una cuadrícula?</a:t>
            </a:r>
          </a:p>
          <a:p>
            <a:pPr>
              <a:buFont typeface="Arial" panose="020B0604020202020204" pitchFamily="34" charset="0"/>
              <a:buChar char="•"/>
            </a:pPr>
            <a:r>
              <a:rPr lang="es-ES" sz="2000" dirty="0">
                <a:latin typeface="Arial" panose="020B0604020202020204" pitchFamily="34" charset="0"/>
                <a:cs typeface="Arial" panose="020B0604020202020204" pitchFamily="34" charset="0"/>
              </a:rPr>
              <a:t>¿Hay elementos que se superponen?</a:t>
            </a:r>
          </a:p>
          <a:p>
            <a:pPr>
              <a:buFont typeface="Arial" panose="020B0604020202020204" pitchFamily="34" charset="0"/>
              <a:buChar char="•"/>
            </a:pPr>
            <a:r>
              <a:rPr lang="es-ES" sz="2000" dirty="0">
                <a:latin typeface="Arial" panose="020B0604020202020204" pitchFamily="34" charset="0"/>
                <a:cs typeface="Arial" panose="020B0604020202020204" pitchFamily="34" charset="0"/>
              </a:rPr>
              <a:t>¿Necesita pestañas la interfaz de usuario?</a:t>
            </a:r>
          </a:p>
          <a:p>
            <a:pPr>
              <a:buFont typeface="Arial" panose="020B0604020202020204" pitchFamily="34" charset="0"/>
              <a:buChar char="•"/>
            </a:pPr>
            <a:r>
              <a:rPr lang="es-ES" sz="2000" dirty="0">
                <a:latin typeface="Arial" panose="020B0604020202020204" pitchFamily="34" charset="0"/>
                <a:cs typeface="Arial" panose="020B0604020202020204" pitchFamily="34" charset="0"/>
              </a:rPr>
              <a:t>Se requiere alineación, padding o bordes?</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a:t>Ing. Alejandro Soto Treviño</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967" y="364915"/>
            <a:ext cx="3581567" cy="5676446"/>
          </a:xfrm>
          <a:prstGeom prst="rect">
            <a:avLst/>
          </a:prstGeom>
        </p:spPr>
      </p:pic>
    </p:spTree>
    <p:extLst>
      <p:ext uri="{BB962C8B-B14F-4D97-AF65-F5344CB8AC3E}">
        <p14:creationId xmlns:p14="http://schemas.microsoft.com/office/powerpoint/2010/main" val="429183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Cual elegir?</a:t>
            </a:r>
          </a:p>
        </p:txBody>
      </p:sp>
      <p:sp>
        <p:nvSpPr>
          <p:cNvPr id="3" name="Marcador de contenido 2"/>
          <p:cNvSpPr>
            <a:spLocks noGrp="1"/>
          </p:cNvSpPr>
          <p:nvPr>
            <p:ph idx="1"/>
          </p:nvPr>
        </p:nvSpPr>
        <p:spPr/>
        <p:txBody>
          <a:bodyPr>
            <a:normAutofit/>
          </a:bodyPr>
          <a:lstStyle/>
          <a:p>
            <a:r>
              <a:rPr lang="es-ES" sz="2000" dirty="0">
                <a:latin typeface="Arial" panose="020B0604020202020204" pitchFamily="34" charset="0"/>
                <a:cs typeface="Arial" panose="020B0604020202020204" pitchFamily="34" charset="0"/>
              </a:rPr>
              <a:t>¿Cuándo conviene invertir recursos en el desarrollo de una app nativa frente al desarrollo de una app multiplataforma? </a:t>
            </a:r>
          </a:p>
          <a:p>
            <a:endParaRPr lang="es-E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¿Realmente se necesita? </a:t>
            </a:r>
          </a:p>
          <a:p>
            <a:endParaRPr lang="es-ES" sz="2000" dirty="0">
              <a:latin typeface="Arial" panose="020B0604020202020204" pitchFamily="34" charset="0"/>
              <a:cs typeface="Arial" panose="020B0604020202020204" pitchFamily="34" charset="0"/>
            </a:endParaRPr>
          </a:p>
          <a:p>
            <a:r>
              <a:rPr lang="es-MX" sz="2000" dirty="0"/>
              <a:t>¿Existe algún índice a medir para detectar esta conveniencia? </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a:t>Ing. Alejandro Soto Treviño</a:t>
            </a:r>
          </a:p>
        </p:txBody>
      </p:sp>
    </p:spTree>
    <p:extLst>
      <p:ext uri="{BB962C8B-B14F-4D97-AF65-F5344CB8AC3E}">
        <p14:creationId xmlns:p14="http://schemas.microsoft.com/office/powerpoint/2010/main" val="2636515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47700"/>
          </a:xfrm>
        </p:spPr>
        <p:txBody>
          <a:bodyPr/>
          <a:lstStyle/>
          <a:p>
            <a:r>
              <a:rPr lang="es-MX" dirty="0"/>
              <a:t>Práctica 2</a:t>
            </a:r>
          </a:p>
        </p:txBody>
      </p:sp>
      <p:sp>
        <p:nvSpPr>
          <p:cNvPr id="3" name="Marcador de contenido 2"/>
          <p:cNvSpPr>
            <a:spLocks noGrp="1"/>
          </p:cNvSpPr>
          <p:nvPr>
            <p:ph idx="1"/>
          </p:nvPr>
        </p:nvSpPr>
        <p:spPr>
          <a:xfrm>
            <a:off x="677332" y="1257301"/>
            <a:ext cx="9090921" cy="4784062"/>
          </a:xfrm>
        </p:spPr>
        <p:txBody>
          <a:bodyPr/>
          <a:lstStyle/>
          <a:p>
            <a:r>
              <a:rPr lang="es-MX" sz="2000" dirty="0">
                <a:latin typeface="Arial" panose="020B0604020202020204" pitchFamily="34" charset="0"/>
                <a:cs typeface="Arial" panose="020B0604020202020204" pitchFamily="34" charset="0"/>
              </a:rPr>
              <a:t>Paso 2: Implementar la fila de título</a:t>
            </a:r>
          </a:p>
          <a:p>
            <a:pPr>
              <a:buFont typeface="Arial" panose="020B0604020202020204" pitchFamily="34" charset="0"/>
              <a:buChar char="•"/>
            </a:pPr>
            <a:endParaRPr lang="es-ES" dirty="0"/>
          </a:p>
          <a:p>
            <a:pPr>
              <a:buFont typeface="Arial" panose="020B0604020202020204" pitchFamily="34" charset="0"/>
              <a:buChar char="•"/>
            </a:pPr>
            <a:endParaRPr lang="es-ES" dirty="0"/>
          </a:p>
          <a:p>
            <a:pPr>
              <a:buFont typeface="Arial" panose="020B0604020202020204" pitchFamily="34" charset="0"/>
              <a:buChar char="•"/>
            </a:pPr>
            <a:endParaRPr lang="es-ES" dirty="0"/>
          </a:p>
          <a:p>
            <a:pPr>
              <a:buFont typeface="Arial" panose="020B0604020202020204" pitchFamily="34" charset="0"/>
              <a:buChar char="•"/>
            </a:pPr>
            <a:endParaRPr lang="es-ES" dirty="0"/>
          </a:p>
          <a:p>
            <a:pPr>
              <a:buFont typeface="Arial" panose="020B0604020202020204" pitchFamily="34" charset="0"/>
              <a:buChar char="•"/>
            </a:pPr>
            <a:endParaRPr lang="es-ES" dirty="0"/>
          </a:p>
          <a:p>
            <a:pPr algn="just">
              <a:buFont typeface="Arial" panose="020B0604020202020204" pitchFamily="34" charset="0"/>
              <a:buChar char="•"/>
            </a:pPr>
            <a:r>
              <a:rPr lang="es-ES" dirty="0"/>
              <a:t>La primera fila, llamada sección Título, tiene 3 hijos: una columna de texto, un icono de estrella y un número. </a:t>
            </a:r>
          </a:p>
          <a:p>
            <a:pPr algn="just">
              <a:buFont typeface="Arial" panose="020B0604020202020204" pitchFamily="34" charset="0"/>
              <a:buChar char="•"/>
            </a:pPr>
            <a:r>
              <a:rPr lang="es-ES" dirty="0"/>
              <a:t>Su primer hijo, la columna, contiene 2 líneas de texto. </a:t>
            </a:r>
          </a:p>
          <a:p>
            <a:pPr algn="just">
              <a:buFont typeface="Arial" panose="020B0604020202020204" pitchFamily="34" charset="0"/>
              <a:buChar char="•"/>
            </a:pPr>
            <a:r>
              <a:rPr lang="es-ES" dirty="0"/>
              <a:t>Esa primera columna ocupa mucho espacio, por lo que debe estar envuelta en un widget </a:t>
            </a:r>
            <a:r>
              <a:rPr lang="es-ES" b="1" dirty="0" err="1"/>
              <a:t>Expanded</a:t>
            </a:r>
            <a:r>
              <a:rPr lang="es-ES" dirty="0"/>
              <a:t>.</a:t>
            </a:r>
            <a:endParaRPr lang="es-MX" dirty="0"/>
          </a:p>
          <a:p>
            <a:pPr marL="0" indent="0">
              <a:buNone/>
            </a:pPr>
            <a:endParaRPr lang="es-ES" dirty="0"/>
          </a:p>
          <a:p>
            <a:pPr marL="0" indent="0">
              <a:buNone/>
            </a:pPr>
            <a:endParaRPr lang="es-ES" dirty="0"/>
          </a:p>
        </p:txBody>
      </p:sp>
      <p:sp>
        <p:nvSpPr>
          <p:cNvPr id="4" name="Marcador de pie de página 3"/>
          <p:cNvSpPr>
            <a:spLocks noGrp="1"/>
          </p:cNvSpPr>
          <p:nvPr>
            <p:ph type="ftr" sz="quarter" idx="11"/>
          </p:nvPr>
        </p:nvSpPr>
        <p:spPr/>
        <p:txBody>
          <a:bodyPr/>
          <a:lstStyle/>
          <a:p>
            <a:r>
              <a:rPr lang="en-US" dirty="0"/>
              <a:t>Ing. Alejandro Soto Treviño</a:t>
            </a:r>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032" y="1619468"/>
            <a:ext cx="6211167" cy="2124371"/>
          </a:xfrm>
          <a:prstGeom prst="rect">
            <a:avLst/>
          </a:prstGeom>
        </p:spPr>
      </p:pic>
    </p:spTree>
    <p:extLst>
      <p:ext uri="{BB962C8B-B14F-4D97-AF65-F5344CB8AC3E}">
        <p14:creationId xmlns:p14="http://schemas.microsoft.com/office/powerpoint/2010/main" val="26673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47700"/>
          </a:xfrm>
        </p:spPr>
        <p:txBody>
          <a:bodyPr/>
          <a:lstStyle/>
          <a:p>
            <a:r>
              <a:rPr lang="es-MX" dirty="0"/>
              <a:t>Práctica 2</a:t>
            </a:r>
          </a:p>
        </p:txBody>
      </p:sp>
      <p:sp>
        <p:nvSpPr>
          <p:cNvPr id="3" name="Marcador de contenido 2"/>
          <p:cNvSpPr>
            <a:spLocks noGrp="1"/>
          </p:cNvSpPr>
          <p:nvPr>
            <p:ph idx="1"/>
          </p:nvPr>
        </p:nvSpPr>
        <p:spPr>
          <a:xfrm>
            <a:off x="677332" y="1257301"/>
            <a:ext cx="9090921" cy="4784062"/>
          </a:xfrm>
        </p:spPr>
        <p:txBody>
          <a:bodyPr/>
          <a:lstStyle/>
          <a:p>
            <a:r>
              <a:rPr lang="es-MX" sz="2000" dirty="0">
                <a:latin typeface="Arial" panose="020B0604020202020204" pitchFamily="34" charset="0"/>
                <a:cs typeface="Arial" panose="020B0604020202020204" pitchFamily="34" charset="0"/>
              </a:rPr>
              <a:t>Código del Paso 2:</a:t>
            </a:r>
            <a:endParaRPr lang="es-ES" dirty="0"/>
          </a:p>
          <a:p>
            <a:pPr marL="0" indent="0">
              <a:buNone/>
            </a:pPr>
            <a:endParaRPr lang="es-ES" dirty="0"/>
          </a:p>
          <a:p>
            <a:pPr marL="0" indent="0">
              <a:buNone/>
            </a:pPr>
            <a:endParaRPr lang="es-ES" dirty="0"/>
          </a:p>
        </p:txBody>
      </p:sp>
      <p:sp>
        <p:nvSpPr>
          <p:cNvPr id="4" name="Marcador de pie de página 3"/>
          <p:cNvSpPr>
            <a:spLocks noGrp="1"/>
          </p:cNvSpPr>
          <p:nvPr>
            <p:ph type="ftr" sz="quarter" idx="11"/>
          </p:nvPr>
        </p:nvSpPr>
        <p:spPr/>
        <p:txBody>
          <a:bodyPr/>
          <a:lstStyle/>
          <a:p>
            <a:r>
              <a:rPr lang="en-US" dirty="0"/>
              <a:t>Ing. Alejandro Soto Treviño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621" y="138016"/>
            <a:ext cx="3981026" cy="6360030"/>
          </a:xfrm>
          <a:prstGeom prst="rect">
            <a:avLst/>
          </a:prstGeom>
        </p:spPr>
      </p:pic>
    </p:spTree>
    <p:extLst>
      <p:ext uri="{BB962C8B-B14F-4D97-AF65-F5344CB8AC3E}">
        <p14:creationId xmlns:p14="http://schemas.microsoft.com/office/powerpoint/2010/main" val="607807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47700"/>
          </a:xfrm>
        </p:spPr>
        <p:txBody>
          <a:bodyPr/>
          <a:lstStyle/>
          <a:p>
            <a:r>
              <a:rPr lang="es-MX" dirty="0"/>
              <a:t>Práctica 2</a:t>
            </a:r>
          </a:p>
        </p:txBody>
      </p:sp>
      <p:sp>
        <p:nvSpPr>
          <p:cNvPr id="3" name="Marcador de contenido 2"/>
          <p:cNvSpPr>
            <a:spLocks noGrp="1"/>
          </p:cNvSpPr>
          <p:nvPr>
            <p:ph idx="1"/>
          </p:nvPr>
        </p:nvSpPr>
        <p:spPr>
          <a:xfrm>
            <a:off x="677333" y="1257301"/>
            <a:ext cx="8596670" cy="4784062"/>
          </a:xfrm>
        </p:spPr>
        <p:txBody>
          <a:bodyPr/>
          <a:lstStyle/>
          <a:p>
            <a:r>
              <a:rPr lang="es-MX" sz="2000" dirty="0">
                <a:latin typeface="Arial" panose="020B0604020202020204" pitchFamily="34" charset="0"/>
                <a:cs typeface="Arial" panose="020B0604020202020204" pitchFamily="34" charset="0"/>
              </a:rPr>
              <a:t>Paso 3: Implementar la fila de botones.</a:t>
            </a:r>
          </a:p>
          <a:p>
            <a:endParaRPr lang="es-MX" sz="2000" dirty="0">
              <a:latin typeface="Arial" panose="020B0604020202020204" pitchFamily="34" charset="0"/>
              <a:cs typeface="Arial" panose="020B0604020202020204" pitchFamily="34" charset="0"/>
            </a:endParaRPr>
          </a:p>
          <a:p>
            <a:pPr>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a:latin typeface="Arial" panose="020B0604020202020204" pitchFamily="34" charset="0"/>
                <a:cs typeface="Arial" panose="020B0604020202020204" pitchFamily="34" charset="0"/>
              </a:rPr>
              <a:t>La sección de botones contiene 3 columnas que utilizan la misma disposición: un icono sobre una línea de texto. Las columnas de esta fila están espaciadas uniformemente, y el texto y los iconos están pintados con el color primario.</a:t>
            </a:r>
          </a:p>
          <a:p>
            <a:pPr marL="0" indent="0">
              <a:buNone/>
            </a:pPr>
            <a:endParaRPr lang="es-ES" dirty="0"/>
          </a:p>
          <a:p>
            <a:pPr marL="0" indent="0">
              <a:buNone/>
            </a:pPr>
            <a:endParaRPr lang="es-ES" dirty="0"/>
          </a:p>
        </p:txBody>
      </p:sp>
      <p:sp>
        <p:nvSpPr>
          <p:cNvPr id="4" name="Marcador de pie de página 3"/>
          <p:cNvSpPr>
            <a:spLocks noGrp="1"/>
          </p:cNvSpPr>
          <p:nvPr>
            <p:ph type="ftr" sz="quarter" idx="11"/>
          </p:nvPr>
        </p:nvSpPr>
        <p:spPr/>
        <p:txBody>
          <a:bodyPr/>
          <a:lstStyle/>
          <a:p>
            <a:r>
              <a:rPr lang="en-US" dirty="0"/>
              <a:t>Ing. Alejandro Soto Treviño</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574" y="1957229"/>
            <a:ext cx="5868219" cy="2257740"/>
          </a:xfrm>
          <a:prstGeom prst="rect">
            <a:avLst/>
          </a:prstGeom>
        </p:spPr>
      </p:pic>
    </p:spTree>
    <p:extLst>
      <p:ext uri="{BB962C8B-B14F-4D97-AF65-F5344CB8AC3E}">
        <p14:creationId xmlns:p14="http://schemas.microsoft.com/office/powerpoint/2010/main" val="51648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22926"/>
            <a:ext cx="8596668" cy="647700"/>
          </a:xfrm>
        </p:spPr>
        <p:txBody>
          <a:bodyPr/>
          <a:lstStyle/>
          <a:p>
            <a:r>
              <a:rPr lang="es-MX" dirty="0"/>
              <a:t>Práctica 2</a:t>
            </a:r>
          </a:p>
        </p:txBody>
      </p:sp>
      <p:sp>
        <p:nvSpPr>
          <p:cNvPr id="3" name="Marcador de contenido 2"/>
          <p:cNvSpPr>
            <a:spLocks noGrp="1"/>
          </p:cNvSpPr>
          <p:nvPr>
            <p:ph idx="1"/>
          </p:nvPr>
        </p:nvSpPr>
        <p:spPr>
          <a:xfrm>
            <a:off x="1" y="782703"/>
            <a:ext cx="3976534" cy="4281666"/>
          </a:xfrm>
        </p:spPr>
        <p:txBody>
          <a:bodyPr>
            <a:normAutofit/>
          </a:bodyPr>
          <a:lstStyle/>
          <a:p>
            <a:r>
              <a:rPr lang="es-MX" sz="2000" dirty="0">
                <a:latin typeface="Arial" panose="020B0604020202020204" pitchFamily="34" charset="0"/>
                <a:cs typeface="Arial" panose="020B0604020202020204" pitchFamily="34" charset="0"/>
              </a:rPr>
              <a:t>Código del Paso 3:</a:t>
            </a:r>
          </a:p>
          <a:p>
            <a:pPr marL="0" indent="0">
              <a:buNone/>
            </a:pPr>
            <a:endParaRPr lang="es-MX"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a:latin typeface="Arial" panose="020B0604020202020204" pitchFamily="34" charset="0"/>
                <a:cs typeface="Arial" panose="020B0604020202020204" pitchFamily="34" charset="0"/>
              </a:rPr>
              <a:t>El código para construir cada columna es casi idéntico, crea un método de ayuda privado llamado </a:t>
            </a:r>
            <a:r>
              <a:rPr lang="es-ES" sz="2000" b="1" dirty="0">
                <a:latin typeface="Arial" panose="020B0604020202020204" pitchFamily="34" charset="0"/>
                <a:cs typeface="Arial" panose="020B0604020202020204" pitchFamily="34" charset="0"/>
              </a:rPr>
              <a:t>buildButtonColumn(), </a:t>
            </a:r>
            <a:r>
              <a:rPr lang="es-ES" sz="2000" dirty="0">
                <a:latin typeface="Arial" panose="020B0604020202020204" pitchFamily="34" charset="0"/>
                <a:cs typeface="Arial" panose="020B0604020202020204" pitchFamily="34" charset="0"/>
              </a:rPr>
              <a:t>que toma un color, un Icono y Texto, y devuelve una columna con sus widgets pintados con el color dado.</a:t>
            </a: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0" indent="0">
              <a:buNone/>
            </a:pPr>
            <a:endParaRPr lang="es-ES" dirty="0"/>
          </a:p>
        </p:txBody>
      </p:sp>
      <p:sp>
        <p:nvSpPr>
          <p:cNvPr id="4" name="Marcador de pie de página 3"/>
          <p:cNvSpPr>
            <a:spLocks noGrp="1"/>
          </p:cNvSpPr>
          <p:nvPr>
            <p:ph type="ftr" sz="quarter" idx="11"/>
          </p:nvPr>
        </p:nvSpPr>
        <p:spPr/>
        <p:txBody>
          <a:bodyPr/>
          <a:lstStyle/>
          <a:p>
            <a:r>
              <a:rPr lang="en-US" dirty="0"/>
              <a:t>Ing. Alejandro Soto Treviño</a:t>
            </a:r>
          </a:p>
        </p:txBody>
      </p: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0705" r="5620"/>
          <a:stretch/>
        </p:blipFill>
        <p:spPr>
          <a:xfrm>
            <a:off x="4079864" y="-28492"/>
            <a:ext cx="5790163" cy="4366149"/>
          </a:xfrm>
          <a:prstGeom prst="rect">
            <a:avLst/>
          </a:prstGeom>
          <a:effectLst>
            <a:softEdge rad="31750"/>
          </a:effectLst>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382" y="4395087"/>
            <a:ext cx="4544059" cy="2410161"/>
          </a:xfrm>
          <a:prstGeom prst="rect">
            <a:avLst/>
          </a:prstGeom>
        </p:spPr>
      </p:pic>
      <p:sp>
        <p:nvSpPr>
          <p:cNvPr id="9" name="CuadroTexto 8"/>
          <p:cNvSpPr txBox="1"/>
          <p:nvPr/>
        </p:nvSpPr>
        <p:spPr>
          <a:xfrm>
            <a:off x="967155" y="5183533"/>
            <a:ext cx="2385127"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MX" sz="1400" dirty="0">
                <a:latin typeface="Arial" panose="020B0604020202020204" pitchFamily="34" charset="0"/>
                <a:cs typeface="Arial" panose="020B0604020202020204" pitchFamily="34" charset="0"/>
              </a:rPr>
              <a:t>Llamada al método creado anteriormente para crear cada columna de botones dentro de un Row</a:t>
            </a:r>
          </a:p>
        </p:txBody>
      </p:sp>
      <p:sp>
        <p:nvSpPr>
          <p:cNvPr id="10" name="Flecha derecha 9"/>
          <p:cNvSpPr/>
          <p:nvPr/>
        </p:nvSpPr>
        <p:spPr>
          <a:xfrm>
            <a:off x="3501451" y="5506988"/>
            <a:ext cx="729762" cy="3071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965837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22926"/>
            <a:ext cx="8596668" cy="647700"/>
          </a:xfrm>
        </p:spPr>
        <p:txBody>
          <a:bodyPr/>
          <a:lstStyle/>
          <a:p>
            <a:r>
              <a:rPr lang="es-MX" dirty="0"/>
              <a:t>Práctica 2</a:t>
            </a:r>
          </a:p>
        </p:txBody>
      </p:sp>
      <p:sp>
        <p:nvSpPr>
          <p:cNvPr id="3" name="Marcador de contenido 2"/>
          <p:cNvSpPr>
            <a:spLocks noGrp="1"/>
          </p:cNvSpPr>
          <p:nvPr>
            <p:ph idx="1"/>
          </p:nvPr>
        </p:nvSpPr>
        <p:spPr>
          <a:xfrm>
            <a:off x="536659" y="862020"/>
            <a:ext cx="9002996" cy="5433271"/>
          </a:xfrm>
        </p:spPr>
        <p:txBody>
          <a:bodyPr>
            <a:normAutofit/>
          </a:bodyPr>
          <a:lstStyle/>
          <a:p>
            <a:r>
              <a:rPr lang="es-MX" sz="2000" dirty="0">
                <a:latin typeface="Arial" panose="020B0604020202020204" pitchFamily="34" charset="0"/>
                <a:cs typeface="Arial" panose="020B0604020202020204" pitchFamily="34" charset="0"/>
              </a:rPr>
              <a:t>Paso 4: </a:t>
            </a:r>
            <a:r>
              <a:rPr lang="es-ES" sz="2000" dirty="0">
                <a:latin typeface="Arial" panose="020B0604020202020204" pitchFamily="34" charset="0"/>
                <a:cs typeface="Arial" panose="020B0604020202020204" pitchFamily="34" charset="0"/>
              </a:rPr>
              <a:t>Implementar la sección de texto</a:t>
            </a:r>
            <a:endParaRPr lang="es-MX" sz="2000" dirty="0">
              <a:latin typeface="Arial" panose="020B0604020202020204" pitchFamily="34" charset="0"/>
              <a:cs typeface="Arial" panose="020B0604020202020204" pitchFamily="34" charset="0"/>
            </a:endParaRPr>
          </a:p>
          <a:p>
            <a:pPr marL="0" indent="0">
              <a:buNone/>
            </a:pPr>
            <a:endParaRPr lang="es-MX"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a:latin typeface="Arial" panose="020B0604020202020204" pitchFamily="34" charset="0"/>
                <a:cs typeface="Arial" panose="020B0604020202020204" pitchFamily="34" charset="0"/>
              </a:rPr>
              <a:t>Define la sección de texto como una variable. Pon el texto en un </a:t>
            </a:r>
            <a:r>
              <a:rPr lang="es-ES" sz="2000" b="1" dirty="0">
                <a:latin typeface="Arial" panose="020B0604020202020204" pitchFamily="34" charset="0"/>
                <a:cs typeface="Arial" panose="020B0604020202020204" pitchFamily="34" charset="0"/>
              </a:rPr>
              <a:t>Container</a:t>
            </a:r>
            <a:r>
              <a:rPr lang="es-ES" sz="2000" dirty="0">
                <a:latin typeface="Arial" panose="020B0604020202020204" pitchFamily="34" charset="0"/>
                <a:cs typeface="Arial" panose="020B0604020202020204" pitchFamily="34" charset="0"/>
              </a:rPr>
              <a:t> y agrega padding a lo largo de cada borde.</a:t>
            </a: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a:latin typeface="Arial" panose="020B0604020202020204" pitchFamily="34" charset="0"/>
                <a:cs typeface="Arial" panose="020B0604020202020204" pitchFamily="34" charset="0"/>
              </a:rPr>
              <a:t>Al establecer </a:t>
            </a:r>
            <a:r>
              <a:rPr lang="es-ES" sz="2000" b="1" dirty="0" err="1">
                <a:latin typeface="Arial" panose="020B0604020202020204" pitchFamily="34" charset="0"/>
                <a:cs typeface="Arial" panose="020B0604020202020204" pitchFamily="34" charset="0"/>
              </a:rPr>
              <a:t>softwrap</a:t>
            </a:r>
            <a:r>
              <a:rPr lang="es-ES" sz="2000" dirty="0">
                <a:latin typeface="Arial" panose="020B0604020202020204" pitchFamily="34" charset="0"/>
                <a:cs typeface="Arial" panose="020B0604020202020204" pitchFamily="34" charset="0"/>
              </a:rPr>
              <a:t> a </a:t>
            </a:r>
            <a:r>
              <a:rPr lang="es-ES" sz="2000" b="1" dirty="0">
                <a:latin typeface="Arial" panose="020B0604020202020204" pitchFamily="34" charset="0"/>
                <a:cs typeface="Arial" panose="020B0604020202020204" pitchFamily="34" charset="0"/>
              </a:rPr>
              <a:t>true</a:t>
            </a:r>
            <a:r>
              <a:rPr lang="es-ES" sz="2000" dirty="0">
                <a:latin typeface="Arial" panose="020B0604020202020204" pitchFamily="34" charset="0"/>
                <a:cs typeface="Arial" panose="020B0604020202020204" pitchFamily="34" charset="0"/>
              </a:rPr>
              <a:t>, las líneas de texto rellenarán el ancho de la columna antes de ajustarla al límite de una palabra.</a:t>
            </a:r>
          </a:p>
          <a:p>
            <a:pPr marL="0" indent="0" algn="just">
              <a:buNone/>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0" indent="0">
              <a:buNone/>
            </a:pPr>
            <a:endParaRPr lang="es-ES" dirty="0"/>
          </a:p>
        </p:txBody>
      </p:sp>
      <p:sp>
        <p:nvSpPr>
          <p:cNvPr id="4" name="Marcador de pie de página 3"/>
          <p:cNvSpPr>
            <a:spLocks noGrp="1"/>
          </p:cNvSpPr>
          <p:nvPr>
            <p:ph type="ftr" sz="quarter" idx="11"/>
          </p:nvPr>
        </p:nvSpPr>
        <p:spPr/>
        <p:txBody>
          <a:bodyPr/>
          <a:lstStyle/>
          <a:p>
            <a:r>
              <a:rPr lang="en-US" dirty="0"/>
              <a:t>Ing. Alejandro Soto Treviño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033" y="587780"/>
            <a:ext cx="2626898" cy="1101887"/>
          </a:xfrm>
          <a:prstGeom prst="rect">
            <a:avLst/>
          </a:prstGeom>
        </p:spPr>
      </p:pic>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840" y="2399099"/>
            <a:ext cx="6972776" cy="2718024"/>
          </a:xfrm>
          <a:prstGeom prst="rect">
            <a:avLst/>
          </a:prstGeom>
        </p:spPr>
      </p:pic>
    </p:spTree>
    <p:extLst>
      <p:ext uri="{BB962C8B-B14F-4D97-AF65-F5344CB8AC3E}">
        <p14:creationId xmlns:p14="http://schemas.microsoft.com/office/powerpoint/2010/main" val="502031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22926"/>
            <a:ext cx="8596668" cy="647700"/>
          </a:xfrm>
        </p:spPr>
        <p:txBody>
          <a:bodyPr/>
          <a:lstStyle/>
          <a:p>
            <a:r>
              <a:rPr lang="es-MX" dirty="0"/>
              <a:t>Práctica 2</a:t>
            </a:r>
          </a:p>
        </p:txBody>
      </p:sp>
      <p:sp>
        <p:nvSpPr>
          <p:cNvPr id="3" name="Marcador de contenido 2"/>
          <p:cNvSpPr>
            <a:spLocks noGrp="1"/>
          </p:cNvSpPr>
          <p:nvPr>
            <p:ph idx="1"/>
          </p:nvPr>
        </p:nvSpPr>
        <p:spPr>
          <a:xfrm>
            <a:off x="536659" y="862020"/>
            <a:ext cx="9002996" cy="5433271"/>
          </a:xfrm>
        </p:spPr>
        <p:txBody>
          <a:bodyPr>
            <a:normAutofit/>
          </a:bodyPr>
          <a:lstStyle/>
          <a:p>
            <a:r>
              <a:rPr lang="es-MX" sz="2000" dirty="0">
                <a:latin typeface="Arial" panose="020B0604020202020204" pitchFamily="34" charset="0"/>
                <a:cs typeface="Arial" panose="020B0604020202020204" pitchFamily="34" charset="0"/>
              </a:rPr>
              <a:t>Paso 5: Implementar la sección de imagen</a:t>
            </a: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0" indent="0" algn="just">
              <a:buNone/>
            </a:pPr>
            <a:endParaRPr lang="es-ES" sz="2000" dirty="0">
              <a:latin typeface="Arial" panose="020B0604020202020204" pitchFamily="34" charset="0"/>
              <a:cs typeface="Arial" panose="020B0604020202020204" pitchFamily="34" charset="0"/>
            </a:endParaRPr>
          </a:p>
          <a:p>
            <a:pPr marL="0" indent="0" algn="just">
              <a:buNone/>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a:latin typeface="Arial" panose="020B0604020202020204" pitchFamily="34" charset="0"/>
                <a:cs typeface="Arial" panose="020B0604020202020204" pitchFamily="34" charset="0"/>
              </a:rPr>
              <a:t>Recuerda agregar primero la imagen al proyecto e incluirla en el </a:t>
            </a:r>
            <a:r>
              <a:rPr lang="es-ES" sz="2000" b="1" dirty="0" err="1">
                <a:latin typeface="Arial" panose="020B0604020202020204" pitchFamily="34" charset="0"/>
                <a:cs typeface="Arial" panose="020B0604020202020204" pitchFamily="34" charset="0"/>
              </a:rPr>
              <a:t>pubspec.yaml</a:t>
            </a:r>
            <a:endParaRPr lang="es-ES" sz="2000" b="1" dirty="0">
              <a:latin typeface="Arial" panose="020B0604020202020204" pitchFamily="34" charset="0"/>
              <a:cs typeface="Arial" panose="020B0604020202020204" pitchFamily="34" charset="0"/>
            </a:endParaRPr>
          </a:p>
          <a:p>
            <a:pPr marL="0" indent="0" algn="just">
              <a:buNone/>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0" indent="0">
              <a:buNone/>
            </a:pPr>
            <a:endParaRPr lang="es-ES" dirty="0"/>
          </a:p>
        </p:txBody>
      </p:sp>
      <p:sp>
        <p:nvSpPr>
          <p:cNvPr id="4" name="Marcador de pie de página 3"/>
          <p:cNvSpPr>
            <a:spLocks noGrp="1"/>
          </p:cNvSpPr>
          <p:nvPr>
            <p:ph type="ftr" sz="quarter" idx="11"/>
          </p:nvPr>
        </p:nvSpPr>
        <p:spPr/>
        <p:txBody>
          <a:bodyPr/>
          <a:lstStyle/>
          <a:p>
            <a:r>
              <a:rPr lang="en-US" dirty="0"/>
              <a:t>Ing. Alejandro Soto Treviño</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548" y="1892884"/>
            <a:ext cx="3231147" cy="2482756"/>
          </a:xfrm>
          <a:prstGeom prst="rect">
            <a:avLst/>
          </a:prstGeom>
        </p:spPr>
      </p:pic>
    </p:spTree>
    <p:extLst>
      <p:ext uri="{BB962C8B-B14F-4D97-AF65-F5344CB8AC3E}">
        <p14:creationId xmlns:p14="http://schemas.microsoft.com/office/powerpoint/2010/main" val="4072543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22926"/>
            <a:ext cx="8596668" cy="647700"/>
          </a:xfrm>
        </p:spPr>
        <p:txBody>
          <a:bodyPr/>
          <a:lstStyle/>
          <a:p>
            <a:r>
              <a:rPr lang="es-MX" dirty="0"/>
              <a:t>Práctica 2</a:t>
            </a:r>
          </a:p>
        </p:txBody>
      </p:sp>
      <p:sp>
        <p:nvSpPr>
          <p:cNvPr id="3" name="Marcador de contenido 2"/>
          <p:cNvSpPr>
            <a:spLocks noGrp="1"/>
          </p:cNvSpPr>
          <p:nvPr>
            <p:ph idx="1"/>
          </p:nvPr>
        </p:nvSpPr>
        <p:spPr>
          <a:xfrm>
            <a:off x="369605" y="765923"/>
            <a:ext cx="3476260" cy="5433271"/>
          </a:xfrm>
        </p:spPr>
        <p:txBody>
          <a:bodyPr>
            <a:normAutofit/>
          </a:bodyPr>
          <a:lstStyle/>
          <a:p>
            <a:r>
              <a:rPr lang="es-MX" sz="2000" dirty="0">
                <a:latin typeface="Arial" panose="020B0604020202020204" pitchFamily="34" charset="0"/>
                <a:cs typeface="Arial" panose="020B0604020202020204" pitchFamily="34" charset="0"/>
              </a:rPr>
              <a:t>Paso 6: Dando el toque final.</a:t>
            </a: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0" indent="0" algn="just">
              <a:buNone/>
            </a:pPr>
            <a:endParaRPr lang="es-ES" sz="2000" dirty="0">
              <a:latin typeface="Arial" panose="020B0604020202020204" pitchFamily="34" charset="0"/>
              <a:cs typeface="Arial" panose="020B0604020202020204" pitchFamily="34" charset="0"/>
            </a:endParaRPr>
          </a:p>
          <a:p>
            <a:pPr marL="0" indent="0" algn="just">
              <a:buNone/>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a:latin typeface="Arial" panose="020B0604020202020204" pitchFamily="34" charset="0"/>
                <a:cs typeface="Arial" panose="020B0604020202020204" pitchFamily="34" charset="0"/>
              </a:rPr>
              <a:t>Así quedaría el método </a:t>
            </a:r>
            <a:r>
              <a:rPr lang="es-ES" sz="2000" b="1" dirty="0">
                <a:latin typeface="Arial" panose="020B0604020202020204" pitchFamily="34" charset="0"/>
                <a:cs typeface="Arial" panose="020B0604020202020204" pitchFamily="34" charset="0"/>
              </a:rPr>
              <a:t>build</a:t>
            </a:r>
            <a:r>
              <a:rPr lang="es-ES" sz="2000" dirty="0">
                <a:latin typeface="Arial" panose="020B0604020202020204" pitchFamily="34" charset="0"/>
                <a:cs typeface="Arial" panose="020B0604020202020204" pitchFamily="34" charset="0"/>
              </a:rPr>
              <a:t> de nuestro widget</a:t>
            </a:r>
            <a:endParaRPr lang="es-ES" sz="2000" b="1" dirty="0">
              <a:latin typeface="Arial" panose="020B0604020202020204" pitchFamily="34" charset="0"/>
              <a:cs typeface="Arial" panose="020B0604020202020204" pitchFamily="34" charset="0"/>
            </a:endParaRPr>
          </a:p>
          <a:p>
            <a:pPr marL="0" indent="0" algn="just">
              <a:buNone/>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0" indent="0">
              <a:buNone/>
            </a:pPr>
            <a:endParaRPr lang="es-ES" dirty="0"/>
          </a:p>
        </p:txBody>
      </p:sp>
      <p:sp>
        <p:nvSpPr>
          <p:cNvPr id="4" name="Marcador de pie de página 3"/>
          <p:cNvSpPr>
            <a:spLocks noGrp="1"/>
          </p:cNvSpPr>
          <p:nvPr>
            <p:ph type="ftr" sz="quarter" idx="11"/>
          </p:nvPr>
        </p:nvSpPr>
        <p:spPr/>
        <p:txBody>
          <a:bodyPr/>
          <a:lstStyle/>
          <a:p>
            <a:r>
              <a:rPr lang="en-US" dirty="0"/>
              <a:t>Ing. Alejandro Soto Treviño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519" y="0"/>
            <a:ext cx="4500270" cy="6858000"/>
          </a:xfrm>
          <a:prstGeom prst="rect">
            <a:avLst/>
          </a:prstGeom>
        </p:spPr>
      </p:pic>
    </p:spTree>
    <p:extLst>
      <p:ext uri="{BB962C8B-B14F-4D97-AF65-F5344CB8AC3E}">
        <p14:creationId xmlns:p14="http://schemas.microsoft.com/office/powerpoint/2010/main" val="2015162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57907"/>
            <a:ext cx="8596668" cy="779585"/>
          </a:xfrm>
        </p:spPr>
        <p:txBody>
          <a:bodyPr/>
          <a:lstStyle/>
          <a:p>
            <a:r>
              <a:rPr lang="es-ES" dirty="0"/>
              <a:t>Navegar a una nueva pantalla y volver</a:t>
            </a:r>
          </a:p>
        </p:txBody>
      </p:sp>
      <p:sp>
        <p:nvSpPr>
          <p:cNvPr id="3" name="Marcador de contenido 2"/>
          <p:cNvSpPr>
            <a:spLocks noGrp="1"/>
          </p:cNvSpPr>
          <p:nvPr>
            <p:ph idx="1"/>
          </p:nvPr>
        </p:nvSpPr>
        <p:spPr>
          <a:xfrm>
            <a:off x="677334" y="888023"/>
            <a:ext cx="8596668" cy="5153340"/>
          </a:xfrm>
        </p:spPr>
        <p:txBody>
          <a:bodyPr>
            <a:normAutofit/>
          </a:bodyPr>
          <a:lstStyle/>
          <a:p>
            <a:pPr algn="just"/>
            <a:r>
              <a:rPr lang="es-ES" sz="2000" dirty="0">
                <a:latin typeface="Arial" panose="020B0604020202020204" pitchFamily="34" charset="0"/>
                <a:cs typeface="Arial" panose="020B0604020202020204" pitchFamily="34" charset="0"/>
              </a:rPr>
              <a:t>La mayoría de las aplicaciones contienen varias pantallas para mostrar diferentes tipos de información. Por ejemplo, una app puede tener una pantalla que muestre productos. Los usuarios pueden entonces pulsar un producto para obtener más información sobre él en una nueva pantalla.</a:t>
            </a:r>
          </a:p>
          <a:p>
            <a:pPr algn="just">
              <a:buFont typeface="Arial" panose="020B0604020202020204" pitchFamily="34" charset="0"/>
              <a:buChar char="•"/>
            </a:pPr>
            <a:r>
              <a:rPr lang="es-ES" sz="2000" dirty="0">
                <a:latin typeface="Arial" panose="020B0604020202020204" pitchFamily="34" charset="0"/>
                <a:cs typeface="Arial" panose="020B0604020202020204" pitchFamily="34" charset="0"/>
              </a:rPr>
              <a:t>Navega a una segunda ruta usando </a:t>
            </a:r>
            <a:r>
              <a:rPr lang="es-ES" sz="2000" b="1" dirty="0">
                <a:latin typeface="Arial" panose="020B0604020202020204" pitchFamily="34" charset="0"/>
                <a:cs typeface="Arial" panose="020B0604020202020204" pitchFamily="34" charset="0"/>
              </a:rPr>
              <a:t>Navigator.push</a:t>
            </a:r>
            <a:endParaRPr lang="es-MX" sz="2000" b="1"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470" y="5652064"/>
            <a:ext cx="5640890" cy="947854"/>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89" y="2997722"/>
            <a:ext cx="8743778" cy="2289218"/>
          </a:xfrm>
          <a:prstGeom prst="rect">
            <a:avLst/>
          </a:prstGeom>
        </p:spPr>
      </p:pic>
    </p:spTree>
    <p:extLst>
      <p:ext uri="{BB962C8B-B14F-4D97-AF65-F5344CB8AC3E}">
        <p14:creationId xmlns:p14="http://schemas.microsoft.com/office/powerpoint/2010/main" val="3672182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57907"/>
            <a:ext cx="8596668" cy="779585"/>
          </a:xfrm>
        </p:spPr>
        <p:txBody>
          <a:bodyPr/>
          <a:lstStyle/>
          <a:p>
            <a:r>
              <a:rPr lang="es-ES" dirty="0"/>
              <a:t>Navegar a una nueva pantalla y volver</a:t>
            </a:r>
          </a:p>
        </p:txBody>
      </p:sp>
      <p:sp>
        <p:nvSpPr>
          <p:cNvPr id="3" name="Marcador de contenido 2"/>
          <p:cNvSpPr>
            <a:spLocks noGrp="1"/>
          </p:cNvSpPr>
          <p:nvPr>
            <p:ph idx="1"/>
          </p:nvPr>
        </p:nvSpPr>
        <p:spPr>
          <a:xfrm>
            <a:off x="677334" y="888023"/>
            <a:ext cx="8596668" cy="5153340"/>
          </a:xfrm>
        </p:spPr>
        <p:txBody>
          <a:bodyPr>
            <a:normAutofit/>
          </a:bodyPr>
          <a:lstStyle/>
          <a:p>
            <a:pPr algn="just">
              <a:buFont typeface="Arial" panose="020B0604020202020204" pitchFamily="34" charset="0"/>
              <a:buChar char="•"/>
            </a:pPr>
            <a:r>
              <a:rPr lang="es-ES" sz="2000" dirty="0">
                <a:latin typeface="Arial" panose="020B0604020202020204" pitchFamily="34" charset="0"/>
                <a:cs typeface="Arial" panose="020B0604020202020204" pitchFamily="34" charset="0"/>
              </a:rPr>
              <a:t>Regresa a la ruta anterior utilizando </a:t>
            </a:r>
            <a:r>
              <a:rPr lang="es-ES" sz="2000" b="1" dirty="0" err="1">
                <a:latin typeface="Arial" panose="020B0604020202020204" pitchFamily="34" charset="0"/>
                <a:cs typeface="Arial" panose="020B0604020202020204" pitchFamily="34" charset="0"/>
              </a:rPr>
              <a:t>Navigator.pop</a:t>
            </a:r>
            <a:endParaRPr lang="es-ES" sz="2000" b="1"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marL="0" indent="0" algn="just">
              <a:buNone/>
            </a:pPr>
            <a:endParaRPr lang="es-ES" sz="2000" b="1"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a:latin typeface="Arial" panose="020B0604020202020204" pitchFamily="34" charset="0"/>
                <a:cs typeface="Arial" panose="020B0604020202020204" pitchFamily="34" charset="0"/>
              </a:rPr>
              <a:t>Navegación enviando parámetros.</a:t>
            </a:r>
          </a:p>
          <a:p>
            <a:pPr lvl="1" algn="just">
              <a:buFont typeface="Wingdings" panose="05000000000000000000" pitchFamily="2" charset="2"/>
              <a:buChar char="§"/>
            </a:pPr>
            <a:r>
              <a:rPr lang="es-ES" sz="1800" dirty="0">
                <a:latin typeface="Arial" panose="020B0604020202020204" pitchFamily="34" charset="0"/>
                <a:cs typeface="Arial" panose="020B0604020202020204" pitchFamily="34" charset="0"/>
              </a:rPr>
              <a:t>Revisa el ejemplo inicial de Flutter </a:t>
            </a:r>
            <a:r>
              <a:rPr lang="es-ES" sz="1800" b="1" dirty="0">
                <a:latin typeface="Arial" panose="020B0604020202020204" pitchFamily="34" charset="0"/>
                <a:cs typeface="Arial" panose="020B0604020202020204" pitchFamily="34" charset="0"/>
              </a:rPr>
              <a:t>MyHomePage</a:t>
            </a:r>
            <a:r>
              <a:rPr lang="es-ES" sz="1800" dirty="0">
                <a:latin typeface="Arial" panose="020B0604020202020204" pitchFamily="34" charset="0"/>
                <a:cs typeface="Arial" panose="020B0604020202020204" pitchFamily="34" charset="0"/>
              </a:rPr>
              <a:t>.</a:t>
            </a:r>
          </a:p>
          <a:p>
            <a:pPr lvl="1" algn="just">
              <a:buFont typeface="Wingdings" panose="05000000000000000000" pitchFamily="2" charset="2"/>
              <a:buChar char="§"/>
            </a:pPr>
            <a:r>
              <a:rPr lang="es-ES" sz="1800" dirty="0">
                <a:latin typeface="Arial" panose="020B0604020202020204" pitchFamily="34" charset="0"/>
                <a:cs typeface="Arial" panose="020B0604020202020204" pitchFamily="34" charset="0"/>
              </a:rPr>
              <a:t>Agrega un atributo más a su constructor.</a:t>
            </a:r>
          </a:p>
          <a:p>
            <a:pPr lvl="1" algn="just">
              <a:buFont typeface="Wingdings" panose="05000000000000000000" pitchFamily="2" charset="2"/>
              <a:buChar char="§"/>
            </a:pPr>
            <a:r>
              <a:rPr lang="es-ES" sz="1800" dirty="0">
                <a:latin typeface="Arial" panose="020B0604020202020204" pitchFamily="34" charset="0"/>
                <a:cs typeface="Arial" panose="020B0604020202020204" pitchFamily="34" charset="0"/>
              </a:rPr>
              <a:t>Utiliza el parámetro en la Interfaz  </a:t>
            </a:r>
            <a:r>
              <a:rPr lang="es-ES" sz="1800" b="1" i="1" dirty="0">
                <a:latin typeface="Arial" panose="020B0604020202020204" pitchFamily="34" charset="0"/>
                <a:cs typeface="Arial" panose="020B0604020202020204" pitchFamily="34" charset="0"/>
              </a:rPr>
              <a:t>“widget.&lt;parámetro&gt;”.</a:t>
            </a:r>
          </a:p>
          <a:p>
            <a:pPr lvl="1" algn="just">
              <a:buFont typeface="Wingdings" panose="05000000000000000000" pitchFamily="2" charset="2"/>
              <a:buChar char="§"/>
            </a:pPr>
            <a:r>
              <a:rPr lang="es-ES" sz="1800" dirty="0">
                <a:latin typeface="Arial" panose="020B0604020202020204" pitchFamily="34" charset="0"/>
                <a:cs typeface="Arial" panose="020B0604020202020204" pitchFamily="34" charset="0"/>
              </a:rPr>
              <a:t>Navega hacia él enviando parámetros.</a:t>
            </a:r>
            <a:endParaRPr lang="es-MX" sz="18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470" y="5652064"/>
            <a:ext cx="5640890" cy="947854"/>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445" y="1553308"/>
            <a:ext cx="4110563" cy="1219235"/>
          </a:xfrm>
          <a:prstGeom prst="rect">
            <a:avLst/>
          </a:prstGeom>
        </p:spPr>
      </p:pic>
    </p:spTree>
    <p:extLst>
      <p:ext uri="{BB962C8B-B14F-4D97-AF65-F5344CB8AC3E}">
        <p14:creationId xmlns:p14="http://schemas.microsoft.com/office/powerpoint/2010/main" val="1662162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266" y="1577837"/>
            <a:ext cx="5890881" cy="3019583"/>
          </a:xfrm>
          <a:prstGeom prst="rect">
            <a:avLst/>
          </a:prstGeom>
          <a:solidFill>
            <a:schemeClr val="accent2"/>
          </a:solidFill>
          <a:effectLst>
            <a:outerShdw blurRad="50800" dist="50800" dir="5400000" algn="ctr" rotWithShape="0">
              <a:schemeClr val="tx1">
                <a:lumMod val="50000"/>
                <a:lumOff val="50000"/>
              </a:schemeClr>
            </a:outerShdw>
          </a:effectLst>
        </p:spPr>
      </p:pic>
    </p:spTree>
    <p:extLst>
      <p:ext uri="{BB962C8B-B14F-4D97-AF65-F5344CB8AC3E}">
        <p14:creationId xmlns:p14="http://schemas.microsoft.com/office/powerpoint/2010/main" val="223879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Desarrollo ágil.</a:t>
            </a:r>
          </a:p>
        </p:txBody>
      </p:sp>
      <p:sp>
        <p:nvSpPr>
          <p:cNvPr id="3" name="Marcador de contenido 2"/>
          <p:cNvSpPr>
            <a:spLocks noGrp="1"/>
          </p:cNvSpPr>
          <p:nvPr>
            <p:ph idx="1"/>
          </p:nvPr>
        </p:nvSpPr>
        <p:spPr/>
        <p:txBody>
          <a:bodyPr>
            <a:normAutofit/>
          </a:bodyPr>
          <a:lstStyle/>
          <a:p>
            <a:pPr algn="just"/>
            <a:r>
              <a:rPr lang="es-ES" sz="2000" dirty="0">
                <a:latin typeface="Arial" panose="020B0604020202020204" pitchFamily="34" charset="0"/>
                <a:cs typeface="Arial" panose="020B0604020202020204" pitchFamily="34" charset="0"/>
              </a:rPr>
              <a:t>En los últimos años se ha identificado que el desarrollo de aplicaciones móviles no debe llevarse a cabo con una metodología tradicional centrada en los procesos tardados, puesto que el desarrollo móvil pretende la rápida obtención de un producto funcional, para lo cual los principios ágiles han prometido ser útiles.</a:t>
            </a:r>
          </a:p>
          <a:p>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 Las metodologías ágiles de desarrollo tienen ya cierto tiempo que aparecieron en el mundo de la ingeniería de software y sus principios pueden ser aplicados al desarrollo de software móvil.</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a:t>Ing. Alejandro Soto Treviño</a:t>
            </a:r>
          </a:p>
        </p:txBody>
      </p:sp>
    </p:spTree>
    <p:extLst>
      <p:ext uri="{BB962C8B-B14F-4D97-AF65-F5344CB8AC3E}">
        <p14:creationId xmlns:p14="http://schemas.microsoft.com/office/powerpoint/2010/main" val="81861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Crear proyecto en Firebase.</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786" y="1270000"/>
            <a:ext cx="8288216" cy="4310705"/>
          </a:xfrm>
        </p:spPr>
      </p:pic>
      <p:sp>
        <p:nvSpPr>
          <p:cNvPr id="4" name="Marcador de pie de página 3"/>
          <p:cNvSpPr>
            <a:spLocks noGrp="1"/>
          </p:cNvSpPr>
          <p:nvPr>
            <p:ph type="ftr" sz="quarter" idx="11"/>
          </p:nvPr>
        </p:nvSpPr>
        <p:spPr/>
        <p:txBody>
          <a:bodyPr/>
          <a:lstStyle/>
          <a:p>
            <a:r>
              <a:rPr lang="en-US"/>
              <a:t>Ing. Alejandro Soto Treviño</a:t>
            </a:r>
            <a:endParaRPr lang="en-US" dirty="0"/>
          </a:p>
        </p:txBody>
      </p:sp>
    </p:spTree>
    <p:extLst>
      <p:ext uri="{BB962C8B-B14F-4D97-AF65-F5344CB8AC3E}">
        <p14:creationId xmlns:p14="http://schemas.microsoft.com/office/powerpoint/2010/main" val="720644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718" y="1270000"/>
            <a:ext cx="8309142" cy="4383454"/>
          </a:xfrm>
        </p:spPr>
      </p:pic>
      <p:sp>
        <p:nvSpPr>
          <p:cNvPr id="2" name="Título 1"/>
          <p:cNvSpPr>
            <a:spLocks noGrp="1"/>
          </p:cNvSpPr>
          <p:nvPr>
            <p:ph type="title"/>
          </p:nvPr>
        </p:nvSpPr>
        <p:spPr/>
        <p:txBody>
          <a:bodyPr/>
          <a:lstStyle/>
          <a:p>
            <a:r>
              <a:rPr lang="es-MX" dirty="0"/>
              <a:t>Crear proyecto en Firebase.</a:t>
            </a: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spTree>
    <p:extLst>
      <p:ext uri="{BB962C8B-B14F-4D97-AF65-F5344CB8AC3E}">
        <p14:creationId xmlns:p14="http://schemas.microsoft.com/office/powerpoint/2010/main" val="386358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Crear proyecto en Firebase.</a:t>
            </a: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366" y="1270000"/>
            <a:ext cx="7472511" cy="4734738"/>
          </a:xfrm>
        </p:spPr>
      </p:pic>
    </p:spTree>
    <p:extLst>
      <p:ext uri="{BB962C8B-B14F-4D97-AF65-F5344CB8AC3E}">
        <p14:creationId xmlns:p14="http://schemas.microsoft.com/office/powerpoint/2010/main" val="2182619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Crear proyecto en Firebase.</a:t>
            </a: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942" y="1747648"/>
            <a:ext cx="3305636" cy="3581900"/>
          </a:xfrm>
        </p:spPr>
      </p:pic>
    </p:spTree>
    <p:extLst>
      <p:ext uri="{BB962C8B-B14F-4D97-AF65-F5344CB8AC3E}">
        <p14:creationId xmlns:p14="http://schemas.microsoft.com/office/powerpoint/2010/main" val="31742518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185864"/>
          </a:xfrm>
        </p:spPr>
        <p:txBody>
          <a:bodyPr>
            <a:normAutofit/>
          </a:bodyPr>
          <a:lstStyle/>
          <a:p>
            <a:r>
              <a:rPr lang="es-MX" dirty="0"/>
              <a:t>Registrar aplicación en Firebase</a:t>
            </a: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9510" y="1662113"/>
            <a:ext cx="7173017" cy="4379912"/>
          </a:xfrm>
        </p:spPr>
      </p:pic>
    </p:spTree>
    <p:extLst>
      <p:ext uri="{BB962C8B-B14F-4D97-AF65-F5344CB8AC3E}">
        <p14:creationId xmlns:p14="http://schemas.microsoft.com/office/powerpoint/2010/main" val="4341230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185864"/>
          </a:xfrm>
        </p:spPr>
        <p:txBody>
          <a:bodyPr>
            <a:normAutofit/>
          </a:bodyPr>
          <a:lstStyle/>
          <a:p>
            <a:r>
              <a:rPr lang="es-MX" dirty="0"/>
              <a:t>Registrar aplicación en Firebase</a:t>
            </a: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5" name="Marcador de contenido 4"/>
          <p:cNvPicPr>
            <a:picLocks noGrp="1" noChangeAspect="1"/>
          </p:cNvPicPr>
          <p:nvPr>
            <p:ph idx="1"/>
          </p:nvPr>
        </p:nvPicPr>
        <p:blipFill rotWithShape="1">
          <a:blip r:embed="rId2">
            <a:extLst>
              <a:ext uri="{28A0092B-C50C-407E-A947-70E740481C1C}">
                <a14:useLocalDpi xmlns:a14="http://schemas.microsoft.com/office/drawing/2010/main" val="0"/>
              </a:ext>
            </a:extLst>
          </a:blip>
          <a:srcRect t="16429"/>
          <a:stretch/>
        </p:blipFill>
        <p:spPr>
          <a:xfrm>
            <a:off x="2506384" y="1334416"/>
            <a:ext cx="5725189" cy="4960876"/>
          </a:xfrm>
        </p:spPr>
      </p:pic>
    </p:spTree>
    <p:extLst>
      <p:ext uri="{BB962C8B-B14F-4D97-AF65-F5344CB8AC3E}">
        <p14:creationId xmlns:p14="http://schemas.microsoft.com/office/powerpoint/2010/main" val="33824201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185864"/>
          </a:xfrm>
        </p:spPr>
        <p:txBody>
          <a:bodyPr>
            <a:normAutofit/>
          </a:bodyPr>
          <a:lstStyle/>
          <a:p>
            <a:r>
              <a:rPr lang="es-MX" dirty="0"/>
              <a:t>Registrar aplicación en Firebase</a:t>
            </a:r>
          </a:p>
        </p:txBody>
      </p:sp>
      <p:sp>
        <p:nvSpPr>
          <p:cNvPr id="4" name="Marcador de pie de página 3"/>
          <p:cNvSpPr>
            <a:spLocks noGrp="1"/>
          </p:cNvSpPr>
          <p:nvPr>
            <p:ph type="ftr" sz="quarter" idx="11"/>
          </p:nvPr>
        </p:nvSpPr>
        <p:spPr/>
        <p:txBody>
          <a:bodyPr/>
          <a:lstStyle/>
          <a:p>
            <a:r>
              <a:rPr lang="en-US"/>
              <a:t>Ing. Alejandro Soto Treviño</a:t>
            </a:r>
            <a:endParaRPr lang="en-US"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482" y="1673688"/>
            <a:ext cx="9278788" cy="3742373"/>
          </a:xfrm>
        </p:spPr>
      </p:pic>
    </p:spTree>
    <p:extLst>
      <p:ext uri="{BB962C8B-B14F-4D97-AF65-F5344CB8AC3E}">
        <p14:creationId xmlns:p14="http://schemas.microsoft.com/office/powerpoint/2010/main" val="36239728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43608"/>
            <a:ext cx="8596668" cy="1185864"/>
          </a:xfrm>
        </p:spPr>
        <p:txBody>
          <a:bodyPr>
            <a:normAutofit/>
          </a:bodyPr>
          <a:lstStyle/>
          <a:p>
            <a:r>
              <a:rPr lang="es-MX" dirty="0"/>
              <a:t>Registrar aplicación en Firebase</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2276" y="736540"/>
            <a:ext cx="7156939" cy="6095963"/>
          </a:xfrm>
        </p:spPr>
      </p:pic>
    </p:spTree>
    <p:extLst>
      <p:ext uri="{BB962C8B-B14F-4D97-AF65-F5344CB8AC3E}">
        <p14:creationId xmlns:p14="http://schemas.microsoft.com/office/powerpoint/2010/main" val="7858898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18392"/>
            <a:ext cx="8596668" cy="1185864"/>
          </a:xfrm>
        </p:spPr>
        <p:txBody>
          <a:bodyPr>
            <a:normAutofit/>
          </a:bodyPr>
          <a:lstStyle/>
          <a:p>
            <a:r>
              <a:rPr lang="es-MX" dirty="0"/>
              <a:t>Registrar aplicación en Firebase</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566" y="1738863"/>
            <a:ext cx="9266765" cy="3817108"/>
          </a:xfrm>
        </p:spPr>
      </p:pic>
    </p:spTree>
    <p:extLst>
      <p:ext uri="{BB962C8B-B14F-4D97-AF65-F5344CB8AC3E}">
        <p14:creationId xmlns:p14="http://schemas.microsoft.com/office/powerpoint/2010/main" val="33455614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4108" y="618392"/>
            <a:ext cx="8957479" cy="1185864"/>
          </a:xfrm>
        </p:spPr>
        <p:txBody>
          <a:bodyPr>
            <a:normAutofit/>
          </a:bodyPr>
          <a:lstStyle/>
          <a:p>
            <a:r>
              <a:rPr lang="es-MX" dirty="0"/>
              <a:t>Instalar librerías FlutterFire en la app</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088" y="1211324"/>
            <a:ext cx="8585613" cy="4679457"/>
          </a:xfrm>
        </p:spPr>
      </p:pic>
    </p:spTree>
    <p:extLst>
      <p:ext uri="{BB962C8B-B14F-4D97-AF65-F5344CB8AC3E}">
        <p14:creationId xmlns:p14="http://schemas.microsoft.com/office/powerpoint/2010/main" val="93744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Frameworks de desarrollo.</a:t>
            </a:r>
          </a:p>
        </p:txBody>
      </p:sp>
      <p:sp>
        <p:nvSpPr>
          <p:cNvPr id="3" name="Marcador de contenido 2"/>
          <p:cNvSpPr>
            <a:spLocks noGrp="1"/>
          </p:cNvSpPr>
          <p:nvPr>
            <p:ph idx="1"/>
          </p:nvPr>
        </p:nvSpPr>
        <p:spPr/>
        <p:txBody>
          <a:bodyPr>
            <a:normAutofit/>
          </a:bodyPr>
          <a:lstStyle/>
          <a:p>
            <a:pPr algn="just"/>
            <a:r>
              <a:rPr lang="es-ES" sz="2000" dirty="0">
                <a:latin typeface="Arial" panose="020B0604020202020204" pitchFamily="34" charset="0"/>
                <a:cs typeface="Arial" panose="020B0604020202020204" pitchFamily="34" charset="0"/>
              </a:rPr>
              <a:t>Existen frameworks para crear apps multiplataforma basados en el desarrollo mediante tecnologías totalmente web, cuyos marcos de trabajo ofrecen el soporte necesario y las herramientas que permiten trabajar con el diseño sin preocuparse de las características propias inherentes a cada plataforma. </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Dichos frameworks por su naturaleza web ya ofrecen soporte para el acceso a recursos de hardware de los dispositivos móviles, tanto así que rompen con las limitantes que se tenían a la hora de programar una aplicación web móvil.</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a:t>Ing. Alejandro Soto Treviño</a:t>
            </a:r>
          </a:p>
        </p:txBody>
      </p:sp>
    </p:spTree>
    <p:extLst>
      <p:ext uri="{BB962C8B-B14F-4D97-AF65-F5344CB8AC3E}">
        <p14:creationId xmlns:p14="http://schemas.microsoft.com/office/powerpoint/2010/main" val="187338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Frameworks de desarrollo.</a:t>
            </a:r>
          </a:p>
        </p:txBody>
      </p:sp>
      <p:sp>
        <p:nvSpPr>
          <p:cNvPr id="3" name="Marcador de contenido 2"/>
          <p:cNvSpPr>
            <a:spLocks noGrp="1"/>
          </p:cNvSpPr>
          <p:nvPr>
            <p:ph idx="1"/>
          </p:nvPr>
        </p:nvSpPr>
        <p:spPr/>
        <p:txBody>
          <a:bodyPr>
            <a:normAutofit/>
          </a:bodyPr>
          <a:lstStyle/>
          <a:p>
            <a:pPr algn="just"/>
            <a:r>
              <a:rPr lang="es-ES" sz="2000" dirty="0">
                <a:latin typeface="Arial" panose="020B0604020202020204" pitchFamily="34" charset="0"/>
                <a:cs typeface="Arial" panose="020B0604020202020204" pitchFamily="34" charset="0"/>
              </a:rPr>
              <a:t>El uso de frameworks representa la parte medular en la aplicación de las metodologías de desarrollo ágil enfocadas a las apps móviles. Pues permiten disminuir considerablemente la curva de tiempo de desarrollo en contraste con las tecnologías nativas. </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Esto en parte es debido a la reutilización de código y el uso de nuevos paradigmas de programación enfocados a transparentar las acciones de respuesta a los eventos en tiempo real y pasar a segundo plano la parte dura de la codificación de las acciones en una app.</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a:t>Ing. Alejandro Soto Treviño</a:t>
            </a:r>
          </a:p>
        </p:txBody>
      </p:sp>
    </p:spTree>
    <p:extLst>
      <p:ext uri="{BB962C8B-B14F-4D97-AF65-F5344CB8AC3E}">
        <p14:creationId xmlns:p14="http://schemas.microsoft.com/office/powerpoint/2010/main" val="312893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Flutter Framework.</a:t>
            </a:r>
          </a:p>
        </p:txBody>
      </p:sp>
      <p:sp>
        <p:nvSpPr>
          <p:cNvPr id="3" name="Marcador de contenido 2"/>
          <p:cNvSpPr>
            <a:spLocks noGrp="1"/>
          </p:cNvSpPr>
          <p:nvPr>
            <p:ph idx="1"/>
          </p:nvPr>
        </p:nvSpPr>
        <p:spPr>
          <a:xfrm>
            <a:off x="677334" y="1680298"/>
            <a:ext cx="8596668" cy="4203266"/>
          </a:xfrm>
        </p:spPr>
        <p:txBody>
          <a:bodyPr>
            <a:normAutofit lnSpcReduction="10000"/>
          </a:bodyPr>
          <a:lstStyle/>
          <a:p>
            <a:pPr algn="just"/>
            <a:r>
              <a:rPr lang="es-ES" sz="2000" dirty="0">
                <a:latin typeface="Arial" panose="020B0604020202020204" pitchFamily="34" charset="0"/>
                <a:cs typeface="Arial" panose="020B0604020202020204" pitchFamily="34" charset="0"/>
              </a:rPr>
              <a:t>Flutter es el kit de herramientas de UI de Google para realizar aplicaciones, compiladas nativamente, para móvil, web y escritorio desde una única base de código.</a:t>
            </a:r>
          </a:p>
          <a:p>
            <a:pPr algn="just"/>
            <a:endParaRPr lang="es-ES"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Desarrollo Rápido</a:t>
            </a:r>
          </a:p>
          <a:p>
            <a:endParaRPr lang="es-MX"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Rendimiento Nativo</a:t>
            </a:r>
          </a:p>
          <a:p>
            <a:endParaRPr lang="es-MX"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UI Expresiva y Flexible</a:t>
            </a:r>
          </a:p>
          <a:p>
            <a:endParaRPr lang="es-MX"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Soporte de Google</a:t>
            </a:r>
          </a:p>
          <a:p>
            <a:pPr marL="0" indent="0">
              <a:buNone/>
            </a:pPr>
            <a:endParaRPr lang="es-MX" dirty="0"/>
          </a:p>
        </p:txBody>
      </p:sp>
      <p:sp>
        <p:nvSpPr>
          <p:cNvPr id="4" name="Marcador de pie de página 3"/>
          <p:cNvSpPr>
            <a:spLocks noGrp="1"/>
          </p:cNvSpPr>
          <p:nvPr>
            <p:ph type="ftr" sz="quarter" idx="11"/>
          </p:nvPr>
        </p:nvSpPr>
        <p:spPr/>
        <p:txBody>
          <a:bodyPr/>
          <a:lstStyle/>
          <a:p>
            <a:r>
              <a:rPr lang="en-US" dirty="0"/>
              <a:t>Ing. Alejandro Soto Treviño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443" y="3214254"/>
            <a:ext cx="3616163" cy="1808081"/>
          </a:xfrm>
          <a:prstGeom prst="rect">
            <a:avLst/>
          </a:prstGeom>
        </p:spPr>
      </p:pic>
    </p:spTree>
    <p:extLst>
      <p:ext uri="{BB962C8B-B14F-4D97-AF65-F5344CB8AC3E}">
        <p14:creationId xmlns:p14="http://schemas.microsoft.com/office/powerpoint/2010/main" val="302240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Requerimientos</a:t>
            </a:r>
          </a:p>
        </p:txBody>
      </p:sp>
      <p:sp>
        <p:nvSpPr>
          <p:cNvPr id="3" name="Marcador de contenido 2"/>
          <p:cNvSpPr>
            <a:spLocks noGrp="1"/>
          </p:cNvSpPr>
          <p:nvPr>
            <p:ph idx="1"/>
          </p:nvPr>
        </p:nvSpPr>
        <p:spPr/>
        <p:txBody>
          <a:bodyPr/>
          <a:lstStyle/>
          <a:p>
            <a:r>
              <a:rPr lang="es-MX" dirty="0"/>
              <a:t>Android Studio (versión más reciente)</a:t>
            </a:r>
          </a:p>
          <a:p>
            <a:endParaRPr lang="es-MX" dirty="0"/>
          </a:p>
          <a:p>
            <a:r>
              <a:rPr lang="es-MX" dirty="0"/>
              <a:t>Android SDK</a:t>
            </a:r>
          </a:p>
          <a:p>
            <a:endParaRPr lang="es-MX" dirty="0"/>
          </a:p>
          <a:p>
            <a:r>
              <a:rPr lang="es-MX" dirty="0"/>
              <a:t>SDK Flutter</a:t>
            </a:r>
          </a:p>
          <a:p>
            <a:endParaRPr lang="es-MX" dirty="0"/>
          </a:p>
          <a:p>
            <a:r>
              <a:rPr lang="es-MX" dirty="0"/>
              <a:t>Emulador o dispositivo móvil con Android.</a:t>
            </a:r>
          </a:p>
          <a:p>
            <a:endParaRPr lang="es-MX" dirty="0"/>
          </a:p>
        </p:txBody>
      </p:sp>
      <p:sp>
        <p:nvSpPr>
          <p:cNvPr id="4" name="Marcador de pie de página 3"/>
          <p:cNvSpPr>
            <a:spLocks noGrp="1"/>
          </p:cNvSpPr>
          <p:nvPr>
            <p:ph type="ftr" sz="quarter" idx="11"/>
          </p:nvPr>
        </p:nvSpPr>
        <p:spPr/>
        <p:txBody>
          <a:bodyPr/>
          <a:lstStyle/>
          <a:p>
            <a:r>
              <a:rPr lang="en-US" dirty="0"/>
              <a:t>Ing. Alejandro Soto Treviño</a:t>
            </a:r>
          </a:p>
        </p:txBody>
      </p:sp>
    </p:spTree>
    <p:extLst>
      <p:ext uri="{BB962C8B-B14F-4D97-AF65-F5344CB8AC3E}">
        <p14:creationId xmlns:p14="http://schemas.microsoft.com/office/powerpoint/2010/main" val="4207277952"/>
      </p:ext>
    </p:extLst>
  </p:cSld>
  <p:clrMapOvr>
    <a:masterClrMapping/>
  </p:clrMapOvr>
</p:sld>
</file>

<file path=ppt/theme/theme1.xml><?xml version="1.0" encoding="utf-8"?>
<a:theme xmlns:a="http://schemas.openxmlformats.org/drawingml/2006/main" name="Faceta">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TotalTime>
  <Words>2557</Words>
  <Application>Microsoft Macintosh PowerPoint</Application>
  <PresentationFormat>Panorámica</PresentationFormat>
  <Paragraphs>329</Paragraphs>
  <Slides>59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59</vt:i4>
      </vt:variant>
    </vt:vector>
  </HeadingPairs>
  <TitlesOfParts>
    <vt:vector size="65" baseType="lpstr">
      <vt:lpstr>Arial</vt:lpstr>
      <vt:lpstr>Calibri</vt:lpstr>
      <vt:lpstr>Trebuchet MS</vt:lpstr>
      <vt:lpstr>Wingdings</vt:lpstr>
      <vt:lpstr>Wingdings 3</vt:lpstr>
      <vt:lpstr>Faceta</vt:lpstr>
      <vt:lpstr>Desarrollo de aplicaciones móviles.</vt:lpstr>
      <vt:lpstr>Introducción</vt:lpstr>
      <vt:lpstr>Tipos de desarrollo de aplicaciones </vt:lpstr>
      <vt:lpstr>Cual elegir?</vt:lpstr>
      <vt:lpstr>Desarrollo ágil.</vt:lpstr>
      <vt:lpstr>Frameworks de desarrollo.</vt:lpstr>
      <vt:lpstr>Frameworks de desarrollo.</vt:lpstr>
      <vt:lpstr>Flutter Framework.</vt:lpstr>
      <vt:lpstr>Requerimientos</vt:lpstr>
      <vt:lpstr>Antes de comenzar…</vt:lpstr>
      <vt:lpstr>1. Instalación Android Studio</vt:lpstr>
      <vt:lpstr>Instalación del SDK de Flutter</vt:lpstr>
      <vt:lpstr>Instalar los plugins de Flutter y Dart en Android Studio.</vt:lpstr>
      <vt:lpstr>Flutter Doctor</vt:lpstr>
      <vt:lpstr>Creando primera app con Flutter</vt:lpstr>
      <vt:lpstr>Creando primera app con Flutter</vt:lpstr>
      <vt:lpstr>Creando primera app con Flutter</vt:lpstr>
      <vt:lpstr>Creando primera app con Flutter</vt:lpstr>
      <vt:lpstr>Hello World en Flutter</vt:lpstr>
      <vt:lpstr>Material App</vt:lpstr>
      <vt:lpstr>Scaffold</vt:lpstr>
      <vt:lpstr>Widgets básicos.</vt:lpstr>
      <vt:lpstr>Widgets básicos.</vt:lpstr>
      <vt:lpstr>Widgets básicos.</vt:lpstr>
      <vt:lpstr>Widgets básicos.</vt:lpstr>
      <vt:lpstr>Stateless Widget</vt:lpstr>
      <vt:lpstr>Stateful Widget</vt:lpstr>
      <vt:lpstr>Stateful Widget</vt:lpstr>
      <vt:lpstr>Organiza múltiples widgets</vt:lpstr>
      <vt:lpstr>Organiza múltiples widgets</vt:lpstr>
      <vt:lpstr>Organiza múltiples widgets</vt:lpstr>
      <vt:lpstr>Alineación de widgets en Row y Column</vt:lpstr>
      <vt:lpstr>Empaquetar Widgets</vt:lpstr>
      <vt:lpstr>Añadir assets e imágenes </vt:lpstr>
      <vt:lpstr>Cargar imágenes </vt:lpstr>
      <vt:lpstr>BoxDecoration</vt:lpstr>
      <vt:lpstr>Práctica 1</vt:lpstr>
      <vt:lpstr>Práctica 2</vt:lpstr>
      <vt:lpstr>Práctica 2</vt:lpstr>
      <vt:lpstr>Práctica 2</vt:lpstr>
      <vt:lpstr>Práctica 2</vt:lpstr>
      <vt:lpstr>Práctica 2</vt:lpstr>
      <vt:lpstr>Práctica 2</vt:lpstr>
      <vt:lpstr>Práctica 2</vt:lpstr>
      <vt:lpstr>Práctica 2</vt:lpstr>
      <vt:lpstr>Práctica 2</vt:lpstr>
      <vt:lpstr>Navegar a una nueva pantalla y volver</vt:lpstr>
      <vt:lpstr>Navegar a una nueva pantalla y volver</vt:lpstr>
      <vt:lpstr>Presentación de PowerPoint</vt:lpstr>
      <vt:lpstr>Crear proyecto en Firebase.</vt:lpstr>
      <vt:lpstr>Crear proyecto en Firebase.</vt:lpstr>
      <vt:lpstr>Crear proyecto en Firebase.</vt:lpstr>
      <vt:lpstr>Crear proyecto en Firebase.</vt:lpstr>
      <vt:lpstr>Registrar aplicación en Firebase</vt:lpstr>
      <vt:lpstr>Registrar aplicación en Firebase</vt:lpstr>
      <vt:lpstr>Registrar aplicación en Firebase</vt:lpstr>
      <vt:lpstr>Registrar aplicación en Firebase</vt:lpstr>
      <vt:lpstr>Registrar aplicación en Firebase</vt:lpstr>
      <vt:lpstr>Instalar librerías FlutterFire en la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aplicaciones móviles.</dc:title>
  <dc:creator>Soto</dc:creator>
  <cp:lastModifiedBy>Microsoft Office User</cp:lastModifiedBy>
  <cp:revision>88</cp:revision>
  <dcterms:created xsi:type="dcterms:W3CDTF">2020-01-13T06:13:25Z</dcterms:created>
  <dcterms:modified xsi:type="dcterms:W3CDTF">2020-01-15T18:54:29Z</dcterms:modified>
</cp:coreProperties>
</file>