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Work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htDROJdlRW/K2nBt5CcGioNlX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WorkSans-bold.fntdata"/><Relationship Id="rId10" Type="http://schemas.openxmlformats.org/officeDocument/2006/relationships/slide" Target="slides/slide5.xml"/><Relationship Id="rId21" Type="http://schemas.openxmlformats.org/officeDocument/2006/relationships/font" Target="fonts/Work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5e2b2e77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5e2b2e77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6b5e2b2e77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5e2b2e77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5e2b2e77_1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6b5e2b2e77_1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si necesita incluir textos más extensos.</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171450" lvl="0" marL="171450" rtl="0" algn="l">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43" name="Google Shape;14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para incluir tablas y gráficos.</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48" name="Google Shape;1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al final de su presentación</a:t>
            </a:r>
            <a:endParaRPr/>
          </a:p>
          <a:p>
            <a:pPr indent="-171450" lvl="0" marL="171450" rtl="0" algn="l">
              <a:spcBef>
                <a:spcPts val="0"/>
              </a:spcBef>
              <a:spcAft>
                <a:spcPts val="0"/>
              </a:spcAft>
              <a:buClr>
                <a:schemeClr val="dk1"/>
              </a:buClr>
              <a:buSzPts val="1200"/>
              <a:buFont typeface="Calibri"/>
              <a:buChar char="-"/>
            </a:pPr>
            <a:r>
              <a:rPr lang="es-ES"/>
              <a:t>Esta diapositiva no debe modificarse</a:t>
            </a:r>
            <a:endParaRPr/>
          </a:p>
        </p:txBody>
      </p:sp>
      <p:sp>
        <p:nvSpPr>
          <p:cNvPr id="164" name="Google Shape;16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indent="-171450" lvl="0" marL="171450" rtl="0" algn="l">
              <a:spcBef>
                <a:spcPts val="0"/>
              </a:spcBef>
              <a:spcAft>
                <a:spcPts val="0"/>
              </a:spcAft>
              <a:buClr>
                <a:schemeClr val="dk1"/>
              </a:buClr>
              <a:buSzPts val="1200"/>
              <a:buFont typeface="Calibri"/>
              <a:buChar char="-"/>
            </a:pPr>
            <a:r>
              <a:rPr lang="es-ES"/>
              <a:t>Si va a dejar solo el titulo déjelo centrado en la diapositiva.</a:t>
            </a:r>
            <a:endParaRPr/>
          </a:p>
          <a:p>
            <a:pPr indent="-171450" lvl="0" marL="171450" rtl="0" algn="l">
              <a:spcBef>
                <a:spcPts val="0"/>
              </a:spcBef>
              <a:spcAft>
                <a:spcPts val="0"/>
              </a:spcAft>
              <a:buClr>
                <a:schemeClr val="dk1"/>
              </a:buClr>
              <a:buSzPts val="1200"/>
              <a:buFont typeface="Calibri"/>
              <a:buChar char="-"/>
            </a:pPr>
            <a:r>
              <a:rPr lang="es-ES"/>
              <a:t>Los textos deben ir en color blanco en tipografía Arial.</a:t>
            </a:r>
            <a:endParaRPr/>
          </a:p>
        </p:txBody>
      </p:sp>
      <p:sp>
        <p:nvSpPr>
          <p:cNvPr id="80" name="Google Shape;8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En esta diapositiva puede colocar contenidos y acompañarlos con una fotografía.</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0" lvl="0" marL="0" rtl="0" algn="l">
              <a:spcBef>
                <a:spcPts val="0"/>
              </a:spcBef>
              <a:spcAft>
                <a:spcPts val="0"/>
              </a:spcAft>
              <a:buNone/>
            </a:pPr>
            <a:r>
              <a:t/>
            </a:r>
            <a:endParaRPr/>
          </a:p>
        </p:txBody>
      </p:sp>
      <p:sp>
        <p:nvSpPr>
          <p:cNvPr id="95" name="Google Shape;9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5e2b2e77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5e2b2e77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6b5e2b2e77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f5cd86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f5cd86e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6bf5cd86e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5e2b2e77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5e2b2e77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6b5e2b2e77_1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5e2b2e77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5e2b2e77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6b5e2b2e77_1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5e2b2e77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5e2b2e77_1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6b5e2b2e77_1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Diapositiva de título">
    <p:spTree>
      <p:nvGrpSpPr>
        <p:cNvPr id="15" name="Shape 15"/>
        <p:cNvGrpSpPr/>
        <p:nvPr/>
      </p:nvGrpSpPr>
      <p:grpSpPr>
        <a:xfrm>
          <a:off x="0" y="0"/>
          <a:ext cx="0" cy="0"/>
          <a:chOff x="0" y="0"/>
          <a:chExt cx="0" cy="0"/>
        </a:xfrm>
      </p:grpSpPr>
      <p:pic>
        <p:nvPicPr>
          <p:cNvPr descr="Plantilla-presentaciones_naranja_portada.png" id="16" name="Google Shape;16;p1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44" name="Shape 44"/>
        <p:cNvGrpSpPr/>
        <p:nvPr/>
      </p:nvGrpSpPr>
      <p:grpSpPr>
        <a:xfrm>
          <a:off x="0" y="0"/>
          <a:ext cx="0" cy="0"/>
          <a:chOff x="0" y="0"/>
          <a:chExt cx="0" cy="0"/>
        </a:xfrm>
      </p:grpSpPr>
      <p:sp>
        <p:nvSpPr>
          <p:cNvPr id="45" name="Google Shape;45;p1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1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51" name="Shape 51"/>
        <p:cNvGrpSpPr/>
        <p:nvPr/>
      </p:nvGrpSpPr>
      <p:grpSpPr>
        <a:xfrm>
          <a:off x="0" y="0"/>
          <a:ext cx="0" cy="0"/>
          <a:chOff x="0" y="0"/>
          <a:chExt cx="0" cy="0"/>
        </a:xfrm>
      </p:grpSpPr>
      <p:sp>
        <p:nvSpPr>
          <p:cNvPr id="52" name="Google Shape;52;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4" name="Google Shape;54;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5" name="Google Shape;55;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58" name="Shape 58"/>
        <p:cNvGrpSpPr/>
        <p:nvPr/>
      </p:nvGrpSpPr>
      <p:grpSpPr>
        <a:xfrm>
          <a:off x="0" y="0"/>
          <a:ext cx="0" cy="0"/>
          <a:chOff x="0" y="0"/>
          <a:chExt cx="0" cy="0"/>
        </a:xfrm>
      </p:grpSpPr>
      <p:sp>
        <p:nvSpPr>
          <p:cNvPr id="59" name="Google Shape;59;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22"/>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17" name="Shape 17"/>
        <p:cNvGrpSpPr/>
        <p:nvPr/>
      </p:nvGrpSpPr>
      <p:grpSpPr>
        <a:xfrm>
          <a:off x="0" y="0"/>
          <a:ext cx="0" cy="0"/>
          <a:chOff x="0" y="0"/>
          <a:chExt cx="0" cy="0"/>
        </a:xfrm>
      </p:grpSpPr>
      <p:pic>
        <p:nvPicPr>
          <p:cNvPr descr="Plantilla presentaciones_naranja_Mesa de trabajo 1 copia.png" id="18" name="Google Shape;18;p1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Encabezado de sección">
    <p:spTree>
      <p:nvGrpSpPr>
        <p:cNvPr id="19" name="Shape 19"/>
        <p:cNvGrpSpPr/>
        <p:nvPr/>
      </p:nvGrpSpPr>
      <p:grpSpPr>
        <a:xfrm>
          <a:off x="0" y="0"/>
          <a:ext cx="0" cy="0"/>
          <a:chOff x="0" y="0"/>
          <a:chExt cx="0" cy="0"/>
        </a:xfrm>
      </p:grpSpPr>
      <p:pic>
        <p:nvPicPr>
          <p:cNvPr descr="Plantilla presentaciones_naranja_Mesa de trabajo 1 copia 2.png" id="20" name="Google Shape;20;p1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21" name="Shape 21"/>
        <p:cNvGrpSpPr/>
        <p:nvPr/>
      </p:nvGrpSpPr>
      <p:grpSpPr>
        <a:xfrm>
          <a:off x="0" y="0"/>
          <a:ext cx="0" cy="0"/>
          <a:chOff x="0" y="0"/>
          <a:chExt cx="0" cy="0"/>
        </a:xfrm>
      </p:grpSpPr>
      <p:pic>
        <p:nvPicPr>
          <p:cNvPr descr="plantillappt_05.png" id="22" name="Google Shape;22;p1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Dos objetos">
    <p:spTree>
      <p:nvGrpSpPr>
        <p:cNvPr id="24" name="Shape 24"/>
        <p:cNvGrpSpPr/>
        <p:nvPr/>
      </p:nvGrpSpPr>
      <p:grpSpPr>
        <a:xfrm>
          <a:off x="0" y="0"/>
          <a:ext cx="0" cy="0"/>
          <a:chOff x="0" y="0"/>
          <a:chExt cx="0" cy="0"/>
        </a:xfrm>
      </p:grpSpPr>
      <p:pic>
        <p:nvPicPr>
          <p:cNvPr descr="Plantilla-presentaciones_naranja_cierre.png" id="25" name="Google Shape;25;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26" name="Shape 26"/>
        <p:cNvGrpSpPr/>
        <p:nvPr/>
      </p:nvGrpSpPr>
      <p:grpSpPr>
        <a:xfrm>
          <a:off x="0" y="0"/>
          <a:ext cx="0" cy="0"/>
          <a:chOff x="0" y="0"/>
          <a:chExt cx="0" cy="0"/>
        </a:xfrm>
      </p:grpSpPr>
      <p:sp>
        <p:nvSpPr>
          <p:cNvPr id="27" name="Google Shape;27;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 name="Google Shape;29;p1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0" name="Google Shape;30;p1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1" name="Google Shape;31;p1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2" name="Google Shape;3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5" name="Shape 35"/>
        <p:cNvGrpSpPr/>
        <p:nvPr/>
      </p:nvGrpSpPr>
      <p:grpSpPr>
        <a:xfrm>
          <a:off x="0" y="0"/>
          <a:ext cx="0" cy="0"/>
          <a:chOff x="0" y="0"/>
          <a:chExt cx="0" cy="0"/>
        </a:xfrm>
      </p:grpSpPr>
      <p:sp>
        <p:nvSpPr>
          <p:cNvPr id="36" name="Google Shape;36;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40" name="Shape 40"/>
        <p:cNvGrpSpPr/>
        <p:nvPr/>
      </p:nvGrpSpPr>
      <p:grpSpPr>
        <a:xfrm>
          <a:off x="0" y="0"/>
          <a:ext cx="0" cy="0"/>
          <a:chOff x="0" y="0"/>
          <a:chExt cx="0" cy="0"/>
        </a:xfrm>
      </p:grpSpPr>
      <p:sp>
        <p:nvSpPr>
          <p:cNvPr id="41" name="Google Shape;41;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
          <p:cNvSpPr txBox="1"/>
          <p:nvPr/>
        </p:nvSpPr>
        <p:spPr>
          <a:xfrm>
            <a:off x="1176975" y="2075025"/>
            <a:ext cx="5047800" cy="152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s-ES" sz="2400" u="none" cap="none" strike="noStrike">
                <a:solidFill>
                  <a:schemeClr val="dk1"/>
                </a:solidFill>
              </a:rPr>
              <a:t>Sistema de información</a:t>
            </a:r>
            <a:r>
              <a:rPr lang="es-ES" sz="2400">
                <a:solidFill>
                  <a:schemeClr val="dk1"/>
                </a:solidFill>
              </a:rPr>
              <a:t> </a:t>
            </a:r>
            <a:r>
              <a:rPr i="0" lang="es-ES" sz="2400" u="none" cap="none" strike="noStrike">
                <a:solidFill>
                  <a:schemeClr val="dk1"/>
                </a:solidFill>
              </a:rPr>
              <a:t>de novedades académicos y </a:t>
            </a:r>
            <a:r>
              <a:rPr lang="es-ES" sz="2400">
                <a:solidFill>
                  <a:schemeClr val="dk1"/>
                </a:solidFill>
              </a:rPr>
              <a:t>D</a:t>
            </a:r>
            <a:r>
              <a:rPr lang="es-ES" sz="2400">
                <a:solidFill>
                  <a:schemeClr val="dk1"/>
                </a:solidFill>
              </a:rPr>
              <a:t>isciplinares</a:t>
            </a:r>
            <a:r>
              <a:rPr lang="es-ES" sz="2400">
                <a:solidFill>
                  <a:schemeClr val="dk1"/>
                </a:solidFill>
              </a:rPr>
              <a:t>.</a:t>
            </a:r>
            <a:endParaRPr i="0" sz="2400" u="none" cap="none" strike="noStrike">
              <a:solidFill>
                <a:schemeClr val="dk1"/>
              </a:solidFill>
            </a:endParaRPr>
          </a:p>
        </p:txBody>
      </p:sp>
      <p:pic>
        <p:nvPicPr>
          <p:cNvPr id="76" name="Google Shape;76;p1"/>
          <p:cNvPicPr preferRelativeResize="0"/>
          <p:nvPr/>
        </p:nvPicPr>
        <p:blipFill rotWithShape="1">
          <a:blip r:embed="rId3">
            <a:alphaModFix/>
          </a:blip>
          <a:srcRect b="17932" l="6644" r="7289" t="18365"/>
          <a:stretch/>
        </p:blipFill>
        <p:spPr>
          <a:xfrm>
            <a:off x="887000" y="351075"/>
            <a:ext cx="1289675" cy="102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EDITORIAL3.jpg" id="155" name="Google Shape;155;p7"/>
          <p:cNvPicPr preferRelativeResize="0"/>
          <p:nvPr/>
        </p:nvPicPr>
        <p:blipFill rotWithShape="1">
          <a:blip r:embed="rId3">
            <a:alphaModFix/>
          </a:blip>
          <a:srcRect b="0" l="0" r="0" t="14950"/>
          <a:stretch/>
        </p:blipFill>
        <p:spPr>
          <a:xfrm>
            <a:off x="-40669" y="-42990"/>
            <a:ext cx="9225338" cy="5229480"/>
          </a:xfrm>
          <a:prstGeom prst="rect">
            <a:avLst/>
          </a:prstGeom>
          <a:noFill/>
          <a:ln>
            <a:noFill/>
          </a:ln>
        </p:spPr>
      </p:pic>
      <p:sp>
        <p:nvSpPr>
          <p:cNvPr id="156" name="Google Shape;156;p7"/>
          <p:cNvSpPr/>
          <p:nvPr/>
        </p:nvSpPr>
        <p:spPr>
          <a:xfrm rot="-5400000">
            <a:off x="4596461" y="599207"/>
            <a:ext cx="5302242" cy="3955513"/>
          </a:xfrm>
          <a:prstGeom prst="rect">
            <a:avLst/>
          </a:prstGeom>
          <a:gradFill>
            <a:gsLst>
              <a:gs pos="0">
                <a:srgbClr val="000000">
                  <a:alpha val="45882"/>
                </a:srgbClr>
              </a:gs>
              <a:gs pos="100000">
                <a:srgbClr val="1F497D">
                  <a:alpha val="0"/>
                </a:srgbClr>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7"/>
          <p:cNvSpPr txBox="1"/>
          <p:nvPr/>
        </p:nvSpPr>
        <p:spPr>
          <a:xfrm>
            <a:off x="5888097" y="769998"/>
            <a:ext cx="2780268"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a:solidFill>
                  <a:schemeClr val="lt1"/>
                </a:solidFill>
                <a:latin typeface="Work Sans"/>
                <a:ea typeface="Work Sans"/>
                <a:cs typeface="Work Sans"/>
                <a:sym typeface="Work Sans"/>
              </a:rPr>
              <a:t>Título</a:t>
            </a:r>
            <a:endParaRPr/>
          </a:p>
        </p:txBody>
      </p:sp>
      <p:sp>
        <p:nvSpPr>
          <p:cNvPr id="158" name="Google Shape;158;p7"/>
          <p:cNvSpPr txBox="1"/>
          <p:nvPr/>
        </p:nvSpPr>
        <p:spPr>
          <a:xfrm>
            <a:off x="6331374" y="1598585"/>
            <a:ext cx="2336991" cy="5847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600">
                <a:solidFill>
                  <a:schemeClr val="lt1"/>
                </a:solidFill>
                <a:latin typeface="Work Sans"/>
                <a:ea typeface="Work Sans"/>
                <a:cs typeface="Work Sans"/>
                <a:sym typeface="Work Sans"/>
              </a:rPr>
              <a:t>Espacio para frase concreta.</a:t>
            </a:r>
            <a:endParaRPr/>
          </a:p>
        </p:txBody>
      </p:sp>
      <p:pic>
        <p:nvPicPr>
          <p:cNvPr id="159" name="Google Shape;159;p7"/>
          <p:cNvPicPr preferRelativeResize="0"/>
          <p:nvPr/>
        </p:nvPicPr>
        <p:blipFill rotWithShape="1">
          <a:blip r:embed="rId4">
            <a:alphaModFix/>
          </a:blip>
          <a:srcRect b="0" l="0" r="0" t="0"/>
          <a:stretch/>
        </p:blipFill>
        <p:spPr>
          <a:xfrm flipH="1" rot="10800000">
            <a:off x="7940706" y="1431751"/>
            <a:ext cx="642357" cy="41563"/>
          </a:xfrm>
          <a:prstGeom prst="rect">
            <a:avLst/>
          </a:prstGeom>
          <a:noFill/>
          <a:ln>
            <a:noFill/>
          </a:ln>
        </p:spPr>
      </p:pic>
      <p:pic>
        <p:nvPicPr>
          <p:cNvPr descr="naranja.png" id="160" name="Google Shape;160;p7"/>
          <p:cNvPicPr preferRelativeResize="0"/>
          <p:nvPr/>
        </p:nvPicPr>
        <p:blipFill rotWithShape="1">
          <a:blip r:embed="rId5">
            <a:alphaModFix/>
          </a:blip>
          <a:srcRect b="17818" l="21032" r="22452" t="19996"/>
          <a:stretch/>
        </p:blipFill>
        <p:spPr>
          <a:xfrm>
            <a:off x="297204" y="290458"/>
            <a:ext cx="601377" cy="6036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
          <p:cNvSpPr txBox="1"/>
          <p:nvPr/>
        </p:nvSpPr>
        <p:spPr>
          <a:xfrm>
            <a:off x="2476877" y="1115325"/>
            <a:ext cx="1940700" cy="50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400" u="none" cap="none" strike="noStrike">
                <a:solidFill>
                  <a:schemeClr val="lt1"/>
                </a:solidFill>
                <a:latin typeface="Arial"/>
                <a:ea typeface="Arial"/>
                <a:cs typeface="Arial"/>
                <a:sym typeface="Arial"/>
              </a:rPr>
              <a:t>O</a:t>
            </a:r>
            <a:r>
              <a:rPr lang="es-ES" sz="2400">
                <a:solidFill>
                  <a:schemeClr val="lt1"/>
                </a:solidFill>
              </a:rPr>
              <a:t>BJETIVO</a:t>
            </a:r>
            <a:endParaRPr/>
          </a:p>
        </p:txBody>
      </p:sp>
      <p:sp>
        <p:nvSpPr>
          <p:cNvPr id="83" name="Google Shape;83;p2"/>
          <p:cNvSpPr txBox="1"/>
          <p:nvPr/>
        </p:nvSpPr>
        <p:spPr>
          <a:xfrm>
            <a:off x="1687950" y="2243225"/>
            <a:ext cx="4880700" cy="1499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ES" sz="1800">
                <a:solidFill>
                  <a:srgbClr val="FFFFFF"/>
                </a:solidFill>
              </a:rPr>
              <a:t>Desarrollar e implementar  un sistema de información que permita </a:t>
            </a:r>
            <a:r>
              <a:rPr lang="es-ES" sz="1800">
                <a:solidFill>
                  <a:srgbClr val="FFFFFF"/>
                </a:solidFill>
              </a:rPr>
              <a:t>registrar</a:t>
            </a:r>
            <a:r>
              <a:rPr lang="es-ES" sz="1800">
                <a:solidFill>
                  <a:srgbClr val="FFFFFF"/>
                </a:solidFill>
              </a:rPr>
              <a:t> y gestionar  las Novedades académicas y disciplinarias del aprendiz.</a:t>
            </a:r>
            <a:endParaRPr sz="1800">
              <a:solidFill>
                <a:srgbClr val="FFFFFF"/>
              </a:solidFill>
            </a:endParaRPr>
          </a:p>
          <a:p>
            <a:pPr indent="0" lvl="0" marL="0" rtl="0" algn="just">
              <a:lnSpc>
                <a:spcPct val="115000"/>
              </a:lnSpc>
              <a:spcBef>
                <a:spcPts val="0"/>
              </a:spcBef>
              <a:spcAft>
                <a:spcPts val="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3"/>
          <p:cNvSpPr txBox="1"/>
          <p:nvPr/>
        </p:nvSpPr>
        <p:spPr>
          <a:xfrm>
            <a:off x="2531925" y="828075"/>
            <a:ext cx="4681800" cy="86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rgbClr val="274FB2"/>
                </a:solidFill>
                <a:latin typeface="Work Sans"/>
                <a:ea typeface="Work Sans"/>
                <a:cs typeface="Work Sans"/>
                <a:sym typeface="Work Sans"/>
              </a:rPr>
              <a:t>OBJETIVOS </a:t>
            </a:r>
            <a:r>
              <a:rPr lang="es-ES" sz="2800">
                <a:solidFill>
                  <a:srgbClr val="274FB2"/>
                </a:solidFill>
                <a:latin typeface="Work Sans"/>
                <a:ea typeface="Work Sans"/>
                <a:cs typeface="Work Sans"/>
                <a:sym typeface="Work Sans"/>
              </a:rPr>
              <a:t>ESPECÍFICOS</a:t>
            </a:r>
            <a:endParaRPr/>
          </a:p>
        </p:txBody>
      </p:sp>
      <p:sp>
        <p:nvSpPr>
          <p:cNvPr id="90" name="Google Shape;90;p3"/>
          <p:cNvSpPr txBox="1"/>
          <p:nvPr/>
        </p:nvSpPr>
        <p:spPr>
          <a:xfrm>
            <a:off x="2442300" y="1817725"/>
            <a:ext cx="5594700" cy="2258700"/>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t/>
            </a:r>
            <a:endParaRPr/>
          </a:p>
          <a:p>
            <a:pPr indent="-317500" lvl="0" marL="457200" marR="0" rtl="0" algn="just">
              <a:spcBef>
                <a:spcPts val="0"/>
              </a:spcBef>
              <a:spcAft>
                <a:spcPts val="0"/>
              </a:spcAft>
              <a:buSzPts val="1400"/>
              <a:buChar char="●"/>
            </a:pPr>
            <a:r>
              <a:rPr lang="es-ES"/>
              <a:t>Desarrollar  un sistema que sea fácil de comprender por los usuarios</a:t>
            </a:r>
            <a:endParaRPr/>
          </a:p>
          <a:p>
            <a:pPr indent="-317500" lvl="0" marL="457200" marR="0" rtl="0" algn="just">
              <a:spcBef>
                <a:spcPts val="0"/>
              </a:spcBef>
              <a:spcAft>
                <a:spcPts val="0"/>
              </a:spcAft>
              <a:buSzPts val="1400"/>
              <a:buChar char="●"/>
            </a:pPr>
            <a:r>
              <a:rPr lang="es-ES"/>
              <a:t>Consolidar en el sistema los documentos requeridos para cada proceso </a:t>
            </a:r>
            <a:endParaRPr/>
          </a:p>
          <a:p>
            <a:pPr indent="-317500" lvl="0" marL="457200" marR="0" rtl="0" algn="just">
              <a:spcBef>
                <a:spcPts val="0"/>
              </a:spcBef>
              <a:spcAft>
                <a:spcPts val="0"/>
              </a:spcAft>
              <a:buSzPts val="1400"/>
              <a:buChar char="●"/>
            </a:pPr>
            <a:r>
              <a:rPr lang="es-ES"/>
              <a:t>Facilitar el registro de las novedades </a:t>
            </a:r>
            <a:r>
              <a:rPr lang="es-ES"/>
              <a:t>académicas</a:t>
            </a:r>
            <a:r>
              <a:rPr lang="es-ES"/>
              <a:t> y disciplinarias  del aprendiz .</a:t>
            </a:r>
            <a:endParaRPr/>
          </a:p>
          <a:p>
            <a:pPr indent="-317500" lvl="0" marL="457200" marR="0" rtl="0" algn="just">
              <a:spcBef>
                <a:spcPts val="0"/>
              </a:spcBef>
              <a:spcAft>
                <a:spcPts val="0"/>
              </a:spcAft>
              <a:buSzPts val="1400"/>
              <a:buChar char="●"/>
            </a:pPr>
            <a:r>
              <a:rPr lang="es-ES"/>
              <a:t>Optimizar los </a:t>
            </a:r>
            <a:r>
              <a:rPr lang="es-ES"/>
              <a:t>  procesos de las novedades del aprendiz.</a:t>
            </a:r>
            <a:endParaRPr/>
          </a:p>
          <a:p>
            <a:pPr indent="-317500" lvl="0" marL="457200" marR="0" rtl="0" algn="just">
              <a:spcBef>
                <a:spcPts val="0"/>
              </a:spcBef>
              <a:spcAft>
                <a:spcPts val="0"/>
              </a:spcAft>
              <a:buSzPts val="1400"/>
              <a:buChar char="●"/>
            </a:pPr>
            <a:r>
              <a:rPr lang="es-ES"/>
              <a:t>Permitir que los usuarios verifiquen el estado del proceso</a:t>
            </a:r>
            <a:endParaRPr/>
          </a:p>
        </p:txBody>
      </p:sp>
      <p:pic>
        <p:nvPicPr>
          <p:cNvPr id="91" name="Google Shape;91;p3"/>
          <p:cNvPicPr preferRelativeResize="0"/>
          <p:nvPr/>
        </p:nvPicPr>
        <p:blipFill>
          <a:blip r:embed="rId3">
            <a:alphaModFix/>
          </a:blip>
          <a:stretch>
            <a:fillRect/>
          </a:stretch>
        </p:blipFill>
        <p:spPr>
          <a:xfrm>
            <a:off x="208125" y="1689075"/>
            <a:ext cx="2137500" cy="213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4"/>
          <p:cNvSpPr txBox="1"/>
          <p:nvPr/>
        </p:nvSpPr>
        <p:spPr>
          <a:xfrm>
            <a:off x="3017225" y="682575"/>
            <a:ext cx="5127900" cy="68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rgbClr val="274FB2"/>
                </a:solidFill>
                <a:latin typeface="Calibri"/>
                <a:ea typeface="Calibri"/>
                <a:cs typeface="Calibri"/>
                <a:sym typeface="Calibri"/>
              </a:rPr>
              <a:t>PLANTEAMIENTO DEL PROBLEMA</a:t>
            </a:r>
            <a:endParaRPr/>
          </a:p>
        </p:txBody>
      </p:sp>
      <p:sp>
        <p:nvSpPr>
          <p:cNvPr id="98" name="Google Shape;98;p4"/>
          <p:cNvSpPr txBox="1"/>
          <p:nvPr/>
        </p:nvSpPr>
        <p:spPr>
          <a:xfrm>
            <a:off x="3360000" y="1929900"/>
            <a:ext cx="4899000" cy="1987500"/>
          </a:xfrm>
          <a:prstGeom prst="rect">
            <a:avLst/>
          </a:prstGeom>
          <a:noFill/>
          <a:ln>
            <a:noFill/>
          </a:ln>
        </p:spPr>
        <p:txBody>
          <a:bodyPr anchorCtr="0" anchor="t" bIns="45700" lIns="91425" spcFirstLastPara="1" rIns="91425" wrap="square" tIns="45700">
            <a:spAutoFit/>
          </a:bodyPr>
          <a:lstStyle/>
          <a:p>
            <a:pPr indent="-317500" lvl="0" marL="457200" rtl="0" algn="just">
              <a:lnSpc>
                <a:spcPct val="107916"/>
              </a:lnSpc>
              <a:spcBef>
                <a:spcPts val="0"/>
              </a:spcBef>
              <a:spcAft>
                <a:spcPts val="0"/>
              </a:spcAft>
              <a:buClr>
                <a:schemeClr val="dk1"/>
              </a:buClr>
              <a:buSzPts val="1400"/>
              <a:buAutoNum type="arabicPeriod"/>
            </a:pPr>
            <a:r>
              <a:rPr lang="es-ES">
                <a:solidFill>
                  <a:schemeClr val="dk1"/>
                </a:solidFill>
              </a:rPr>
              <a:t>Se </a:t>
            </a:r>
            <a:r>
              <a:rPr lang="es-ES">
                <a:solidFill>
                  <a:schemeClr val="dk1"/>
                </a:solidFill>
              </a:rPr>
              <a:t>identifica</a:t>
            </a:r>
            <a:r>
              <a:rPr lang="es-ES">
                <a:solidFill>
                  <a:schemeClr val="dk1"/>
                </a:solidFill>
              </a:rPr>
              <a:t> que al realizar los diferentes procesos </a:t>
            </a:r>
            <a:r>
              <a:rPr lang="es-ES">
                <a:solidFill>
                  <a:schemeClr val="dk1"/>
                </a:solidFill>
              </a:rPr>
              <a:t>académicos</a:t>
            </a:r>
            <a:r>
              <a:rPr lang="es-ES">
                <a:solidFill>
                  <a:schemeClr val="dk1"/>
                </a:solidFill>
              </a:rPr>
              <a:t> y disciplinarios presentan  alta demanda de tiempo </a:t>
            </a:r>
            <a:r>
              <a:rPr lang="es-ES">
                <a:solidFill>
                  <a:schemeClr val="dk1"/>
                </a:solidFill>
              </a:rPr>
              <a:t>al momento del diligenciamiento de actas  que se requieren para iniciar el debido proceso </a:t>
            </a:r>
            <a:endParaRPr>
              <a:solidFill>
                <a:schemeClr val="dk1"/>
              </a:solidFill>
            </a:endParaRPr>
          </a:p>
          <a:p>
            <a:pPr indent="-317500" lvl="0" marL="457200" rtl="0" algn="just">
              <a:lnSpc>
                <a:spcPct val="107916"/>
              </a:lnSpc>
              <a:spcBef>
                <a:spcPts val="0"/>
              </a:spcBef>
              <a:spcAft>
                <a:spcPts val="0"/>
              </a:spcAft>
              <a:buClr>
                <a:schemeClr val="dk1"/>
              </a:buClr>
              <a:buSzPts val="1400"/>
              <a:buAutoNum type="arabicPeriod"/>
            </a:pPr>
            <a:r>
              <a:rPr lang="es-ES">
                <a:solidFill>
                  <a:schemeClr val="dk1"/>
                </a:solidFill>
              </a:rPr>
              <a:t>Se evidencia que el sistema existente  no presenta un fácil acceso a la información del aprendiz.</a:t>
            </a:r>
            <a:endParaRPr>
              <a:solidFill>
                <a:schemeClr val="dk1"/>
              </a:solidFill>
            </a:endParaRPr>
          </a:p>
          <a:p>
            <a:pPr indent="0" lvl="0" marL="0" rtl="0" algn="just">
              <a:lnSpc>
                <a:spcPct val="107916"/>
              </a:lnSpc>
              <a:spcBef>
                <a:spcPts val="0"/>
              </a:spcBef>
              <a:spcAft>
                <a:spcPts val="0"/>
              </a:spcAft>
              <a:buNone/>
            </a:pPr>
            <a:r>
              <a:t/>
            </a:r>
            <a:endParaRPr>
              <a:solidFill>
                <a:schemeClr val="dk1"/>
              </a:solidFill>
              <a:latin typeface="Calibri"/>
              <a:ea typeface="Calibri"/>
              <a:cs typeface="Calibri"/>
              <a:sym typeface="Calibri"/>
            </a:endParaRPr>
          </a:p>
        </p:txBody>
      </p:sp>
      <p:pic>
        <p:nvPicPr>
          <p:cNvPr id="99" name="Google Shape;99;p4"/>
          <p:cNvPicPr preferRelativeResize="0"/>
          <p:nvPr/>
        </p:nvPicPr>
        <p:blipFill>
          <a:blip r:embed="rId3">
            <a:alphaModFix/>
          </a:blip>
          <a:stretch>
            <a:fillRect/>
          </a:stretch>
        </p:blipFill>
        <p:spPr>
          <a:xfrm>
            <a:off x="423125" y="2023500"/>
            <a:ext cx="2712425" cy="16274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6b5e2b2e77_1_1"/>
          <p:cNvSpPr txBox="1"/>
          <p:nvPr/>
        </p:nvSpPr>
        <p:spPr>
          <a:xfrm>
            <a:off x="1284025" y="473950"/>
            <a:ext cx="6391500" cy="11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4800">
                <a:solidFill>
                  <a:srgbClr val="3D85C6"/>
                </a:solidFill>
                <a:latin typeface="Calibri"/>
                <a:ea typeface="Calibri"/>
                <a:cs typeface="Calibri"/>
                <a:sym typeface="Calibri"/>
              </a:rPr>
              <a:t>ALCANCE DEL PROYECTO</a:t>
            </a:r>
            <a:endParaRPr sz="4800">
              <a:solidFill>
                <a:srgbClr val="3D85C6"/>
              </a:solidFill>
              <a:latin typeface="Calibri"/>
              <a:ea typeface="Calibri"/>
              <a:cs typeface="Calibri"/>
              <a:sym typeface="Calibri"/>
            </a:endParaRPr>
          </a:p>
        </p:txBody>
      </p:sp>
      <p:sp>
        <p:nvSpPr>
          <p:cNvPr id="106" name="Google Shape;106;g6b5e2b2e77_1_1"/>
          <p:cNvSpPr txBox="1"/>
          <p:nvPr/>
        </p:nvSpPr>
        <p:spPr>
          <a:xfrm>
            <a:off x="3941200" y="1676275"/>
            <a:ext cx="4697700" cy="26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800"/>
          </a:p>
          <a:p>
            <a:pPr indent="0" lvl="0" marL="0" rtl="0" algn="just">
              <a:spcBef>
                <a:spcPts val="0"/>
              </a:spcBef>
              <a:spcAft>
                <a:spcPts val="0"/>
              </a:spcAft>
              <a:buNone/>
            </a:pPr>
            <a:r>
              <a:rPr lang="es-ES" sz="1800"/>
              <a:t>Se desarrollara  un sistema de información que permita gestionar las novedades académicas y disciplinarias del aprendiz y se </a:t>
            </a:r>
            <a:r>
              <a:rPr lang="es-ES" sz="1800">
                <a:solidFill>
                  <a:schemeClr val="dk1"/>
                </a:solidFill>
              </a:rPr>
              <a:t>implementará</a:t>
            </a:r>
            <a:r>
              <a:rPr lang="es-ES" sz="1800"/>
              <a:t> </a:t>
            </a:r>
            <a:r>
              <a:rPr lang="es-ES" sz="1800">
                <a:solidFill>
                  <a:schemeClr val="dk1"/>
                </a:solidFill>
              </a:rPr>
              <a:t>principalmente  en las instalaciones de la SEDE SENA CEET Barrio Colombia Regional Distrito Capital </a:t>
            </a:r>
            <a:endParaRPr b="1" sz="1800"/>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pic>
        <p:nvPicPr>
          <p:cNvPr id="107" name="Google Shape;107;g6b5e2b2e77_1_1"/>
          <p:cNvPicPr preferRelativeResize="0"/>
          <p:nvPr/>
        </p:nvPicPr>
        <p:blipFill>
          <a:blip r:embed="rId3">
            <a:alphaModFix/>
          </a:blip>
          <a:stretch>
            <a:fillRect/>
          </a:stretch>
        </p:blipFill>
        <p:spPr>
          <a:xfrm>
            <a:off x="670300" y="2072563"/>
            <a:ext cx="2914650" cy="157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6bf5cd86e4_0_0"/>
          <p:cNvSpPr txBox="1"/>
          <p:nvPr/>
        </p:nvSpPr>
        <p:spPr>
          <a:xfrm>
            <a:off x="1284025" y="473950"/>
            <a:ext cx="5408400" cy="10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4800">
                <a:solidFill>
                  <a:srgbClr val="3D85C6"/>
                </a:solidFill>
                <a:latin typeface="Calibri"/>
                <a:ea typeface="Calibri"/>
                <a:cs typeface="Calibri"/>
                <a:sym typeface="Calibri"/>
              </a:rPr>
              <a:t>JUSTIFICACIÓN</a:t>
            </a:r>
            <a:r>
              <a:rPr lang="es-ES" sz="4800">
                <a:solidFill>
                  <a:srgbClr val="3D85C6"/>
                </a:solidFill>
                <a:latin typeface="Calibri"/>
                <a:ea typeface="Calibri"/>
                <a:cs typeface="Calibri"/>
                <a:sym typeface="Calibri"/>
              </a:rPr>
              <a:t> </a:t>
            </a:r>
            <a:endParaRPr sz="4800">
              <a:solidFill>
                <a:srgbClr val="3D85C6"/>
              </a:solidFill>
              <a:latin typeface="Calibri"/>
              <a:ea typeface="Calibri"/>
              <a:cs typeface="Calibri"/>
              <a:sym typeface="Calibri"/>
            </a:endParaRPr>
          </a:p>
        </p:txBody>
      </p:sp>
      <p:sp>
        <p:nvSpPr>
          <p:cNvPr id="114" name="Google Shape;114;g6bf5cd86e4_0_0"/>
          <p:cNvSpPr txBox="1"/>
          <p:nvPr/>
        </p:nvSpPr>
        <p:spPr>
          <a:xfrm>
            <a:off x="1584450" y="1988750"/>
            <a:ext cx="5692800" cy="153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ES"/>
              <a:t>Debido a que la base de datos que actualmente se maneja presenta algunas inconsistencias y demoras para realizar  los procesos correspondientes a las novedades de los aprendices, por </a:t>
            </a:r>
            <a:r>
              <a:rPr lang="es-ES"/>
              <a:t>consiguiente</a:t>
            </a:r>
            <a:r>
              <a:rPr lang="es-ES"/>
              <a:t>  se desea desarrollar  e implementar un sistema que permita  optimizar tiempos y que sea </a:t>
            </a:r>
            <a:r>
              <a:rPr lang="es-ES"/>
              <a:t>fácil</a:t>
            </a:r>
            <a:r>
              <a:rPr lang="es-ES"/>
              <a:t> de </a:t>
            </a:r>
            <a:r>
              <a:rPr lang="es-ES"/>
              <a:t>comprender para los usuarios</a:t>
            </a:r>
            <a:r>
              <a:rPr lang="es-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2018-12-10T14:32:57Z</dcterms:created>
  <dc:creator>DIANA GARZON SUAREZ</dc:creator>
</cp:coreProperties>
</file>