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36E672-D24D-A504-C3BD-A119C1A674D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E91C6E72-AF96-26C8-7AC7-50D3AB377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65CAD5DF-7363-1DE0-DE75-6D1D89C8B1BD}"/>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46F488B8-7884-6D73-C8AB-783F62E8AE83}"/>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FC28CFA-9B15-FD17-8831-07EDF7EDF40B}"/>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11321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B5C9C-E42D-90E8-3BD1-AE00C5763C96}"/>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099F897C-C94E-B1F8-B5C5-C70730A4049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BF2EAD46-A284-1ECD-E98C-0BB24DC0952A}"/>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EA126893-B864-C801-FDC9-B0090ED944AA}"/>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2F4D20E-1226-B68E-2942-75BB7EE5D6F0}"/>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16645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303CD31-9D0F-9827-5DEA-17A4C881B58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8AE896B4-408F-C671-19EF-60B701023A9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BC2FE109-4171-1260-F182-F395AB58247E}"/>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F163C362-FA5A-DC6F-B52B-AA6893A94CA5}"/>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FAAA7153-D6A0-E914-19B0-17CE61AA8D52}"/>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79295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345F08-2114-E438-2A6F-F02A19DCB5E9}"/>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354E4447-B9F0-E518-787C-CB2D70F3BCD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D5FC724-1F45-E735-3C98-6C47A9188215}"/>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8503B5D8-B45D-5EC7-B8F3-FC7271BDB5A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ED1081A1-1B26-C195-8BC8-705CA8CDA07F}"/>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23522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E5C1E8-73D7-26E0-86A7-5F52DE7AEF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C56F240-191D-F0BD-0D21-26B4EDFCD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29F82E3-7467-B40F-79A3-E3A023204A43}"/>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9AFE0E4D-D1FC-ECD9-DEC6-6A07B0BF452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1EBC91A-DCCE-C8B0-640B-4AA93E869042}"/>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18740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109996-C700-AF51-F01B-4F0F2CA1C438}"/>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8A1E990C-56CC-6556-C6BF-3D4E376ECE1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37083ED2-2577-5162-E47C-8F3A94FA649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050236BC-55A4-0DA9-3C81-485572B79744}"/>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6" name="頁尾版面配置區 5">
            <a:extLst>
              <a:ext uri="{FF2B5EF4-FFF2-40B4-BE49-F238E27FC236}">
                <a16:creationId xmlns:a16="http://schemas.microsoft.com/office/drawing/2014/main" id="{B1C768EF-DBEB-3878-E714-0CE0B1B09347}"/>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EFC0318-C898-4D5A-F1A0-BC4CCE1B94C7}"/>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82393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8A7DC2-A068-9EB7-477F-3F0AD8091D95}"/>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C3422FB-F407-1E29-772B-AFD102085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F575C13-E983-1AA2-AA15-A275FA2A2D4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C2D2B5EA-48D1-80BC-9769-46A337637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CBE6BB3-3FB1-C086-7036-1FD83763B780}"/>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FA71926A-9A1B-4072-77F8-03203205F8F9}"/>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8" name="頁尾版面配置區 7">
            <a:extLst>
              <a:ext uri="{FF2B5EF4-FFF2-40B4-BE49-F238E27FC236}">
                <a16:creationId xmlns:a16="http://schemas.microsoft.com/office/drawing/2014/main" id="{E114C1AF-0456-E1C2-2EDC-F9AF0CD99A8C}"/>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9939051A-4B54-1784-C76A-6C6C66685616}"/>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365164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BCF71E-7CD6-84D6-B3A0-183C5831AC49}"/>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28A15686-F0CF-CC2A-DDBB-FF1B85B745C2}"/>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4" name="頁尾版面配置區 3">
            <a:extLst>
              <a:ext uri="{FF2B5EF4-FFF2-40B4-BE49-F238E27FC236}">
                <a16:creationId xmlns:a16="http://schemas.microsoft.com/office/drawing/2014/main" id="{CA3E5183-CEA9-08E4-A0F4-F76259936E9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1945C772-61D5-7F75-3F2A-95E9F91688E8}"/>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2187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E73BAC9-65D1-BEC1-3572-A96BCEAD9CC5}"/>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3" name="頁尾版面配置區 2">
            <a:extLst>
              <a:ext uri="{FF2B5EF4-FFF2-40B4-BE49-F238E27FC236}">
                <a16:creationId xmlns:a16="http://schemas.microsoft.com/office/drawing/2014/main" id="{A456DE69-2BEA-4F5C-28DF-DD2771886991}"/>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25610247-54F1-4790-81EC-AB3E33AFF4E6}"/>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7968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12715A-A4AF-FFB2-D45D-099BAA61BD0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631AD5DE-C20F-1354-F0FA-E74D1C0BF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2683D7AD-117B-CD63-A7FF-708215106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7DD15D-6D9B-81D5-94F2-ECF1D2EEFF95}"/>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6" name="頁尾版面配置區 5">
            <a:extLst>
              <a:ext uri="{FF2B5EF4-FFF2-40B4-BE49-F238E27FC236}">
                <a16:creationId xmlns:a16="http://schemas.microsoft.com/office/drawing/2014/main" id="{7FA71DFC-16D9-3496-E8C5-D7A1EA02AA91}"/>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9E7F888-D9CF-CF01-E741-CC76F77B5F43}"/>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423843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5D5E40-0033-CBC7-FA5D-4566BEAC1B0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CFE5E69C-89B3-BB0B-71AD-F5881B043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72222101-6C05-9E70-29DF-745B52BC3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99E106-D011-DD4F-7285-D5C0F8FF6C05}"/>
              </a:ext>
            </a:extLst>
          </p:cNvPr>
          <p:cNvSpPr>
            <a:spLocks noGrp="1"/>
          </p:cNvSpPr>
          <p:nvPr>
            <p:ph type="dt" sz="half" idx="10"/>
          </p:nvPr>
        </p:nvSpPr>
        <p:spPr/>
        <p:txBody>
          <a:bodyPr/>
          <a:lstStyle/>
          <a:p>
            <a:fld id="{2B6B5A83-1EE8-4A59-8C0B-10A44EFB4996}" type="datetimeFigureOut">
              <a:rPr lang="en-US" smtClean="0"/>
              <a:t>11/16/2022</a:t>
            </a:fld>
            <a:endParaRPr lang="en-US"/>
          </a:p>
        </p:txBody>
      </p:sp>
      <p:sp>
        <p:nvSpPr>
          <p:cNvPr id="6" name="頁尾版面配置區 5">
            <a:extLst>
              <a:ext uri="{FF2B5EF4-FFF2-40B4-BE49-F238E27FC236}">
                <a16:creationId xmlns:a16="http://schemas.microsoft.com/office/drawing/2014/main" id="{9F3B9EA7-0AF6-50D1-9023-B1C2F8E3F20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D429130-FFB9-DD64-8697-2150DD2233D0}"/>
              </a:ext>
            </a:extLst>
          </p:cNvPr>
          <p:cNvSpPr>
            <a:spLocks noGrp="1"/>
          </p:cNvSpPr>
          <p:nvPr>
            <p:ph type="sldNum" sz="quarter" idx="12"/>
          </p:nvPr>
        </p:nvSpPr>
        <p:spPr/>
        <p:txBody>
          <a:bodyPr/>
          <a:lstStyle/>
          <a:p>
            <a:fld id="{6027275B-AF5A-4A78-9F14-D62D7390A2DD}" type="slidenum">
              <a:rPr lang="en-US" smtClean="0"/>
              <a:t>‹#›</a:t>
            </a:fld>
            <a:endParaRPr lang="en-US"/>
          </a:p>
        </p:txBody>
      </p:sp>
    </p:spTree>
    <p:extLst>
      <p:ext uri="{BB962C8B-B14F-4D97-AF65-F5344CB8AC3E}">
        <p14:creationId xmlns:p14="http://schemas.microsoft.com/office/powerpoint/2010/main" val="252556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BF6C82-CDED-3CD4-95E7-1E168517A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D33391E-538D-B1C5-DE7F-854690A73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CF9A9AB-6B17-563F-43C1-91F6ECB8D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B5A83-1EE8-4A59-8C0B-10A44EFB4996}" type="datetimeFigureOut">
              <a:rPr lang="en-US" smtClean="0"/>
              <a:t>11/16/2022</a:t>
            </a:fld>
            <a:endParaRPr lang="en-US"/>
          </a:p>
        </p:txBody>
      </p:sp>
      <p:sp>
        <p:nvSpPr>
          <p:cNvPr id="5" name="頁尾版面配置區 4">
            <a:extLst>
              <a:ext uri="{FF2B5EF4-FFF2-40B4-BE49-F238E27FC236}">
                <a16:creationId xmlns:a16="http://schemas.microsoft.com/office/drawing/2014/main" id="{CD0297C6-97AE-CF73-D08A-3C61265A5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3DD35CE7-1F2A-1EDA-931D-F6E337BC9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7275B-AF5A-4A78-9F14-D62D7390A2DD}" type="slidenum">
              <a:rPr lang="en-US" smtClean="0"/>
              <a:t>‹#›</a:t>
            </a:fld>
            <a:endParaRPr lang="en-US"/>
          </a:p>
        </p:txBody>
      </p:sp>
    </p:spTree>
    <p:extLst>
      <p:ext uri="{BB962C8B-B14F-4D97-AF65-F5344CB8AC3E}">
        <p14:creationId xmlns:p14="http://schemas.microsoft.com/office/powerpoint/2010/main" val="249990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sql/ssms/agent/schedule-a-job?view=sql-server-ver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08B6B-6DF2-0D23-0D3F-908D7C8292C4}"/>
              </a:ext>
            </a:extLst>
          </p:cNvPr>
          <p:cNvSpPr>
            <a:spLocks noGrp="1"/>
          </p:cNvSpPr>
          <p:nvPr>
            <p:ph type="ctrTitle"/>
          </p:nvPr>
        </p:nvSpPr>
        <p:spPr/>
        <p:txBody>
          <a:bodyPr/>
          <a:lstStyle/>
          <a:p>
            <a:r>
              <a:rPr lang="en-US" dirty="0"/>
              <a:t>Notebook layout Anibal used</a:t>
            </a:r>
          </a:p>
        </p:txBody>
      </p:sp>
      <p:sp>
        <p:nvSpPr>
          <p:cNvPr id="3" name="副標題 2">
            <a:extLst>
              <a:ext uri="{FF2B5EF4-FFF2-40B4-BE49-F238E27FC236}">
                <a16:creationId xmlns:a16="http://schemas.microsoft.com/office/drawing/2014/main" id="{CD53B6E7-495D-D251-D945-0C4003C963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648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4AEB53-4B07-FBCC-EC34-29310C0A1C91}"/>
              </a:ext>
            </a:extLst>
          </p:cNvPr>
          <p:cNvSpPr>
            <a:spLocks noGrp="1"/>
          </p:cNvSpPr>
          <p:nvPr>
            <p:ph type="title"/>
          </p:nvPr>
        </p:nvSpPr>
        <p:spPr/>
        <p:txBody>
          <a:bodyPr/>
          <a:lstStyle/>
          <a:p>
            <a:r>
              <a:rPr lang="en-US" dirty="0"/>
              <a:t>Data Processing</a:t>
            </a:r>
          </a:p>
        </p:txBody>
      </p:sp>
      <p:sp>
        <p:nvSpPr>
          <p:cNvPr id="3" name="內容版面配置區 2">
            <a:extLst>
              <a:ext uri="{FF2B5EF4-FFF2-40B4-BE49-F238E27FC236}">
                <a16:creationId xmlns:a16="http://schemas.microsoft.com/office/drawing/2014/main" id="{A9FC8CEB-418A-6953-DC29-BC68229D7BCA}"/>
              </a:ext>
            </a:extLst>
          </p:cNvPr>
          <p:cNvSpPr>
            <a:spLocks noGrp="1"/>
          </p:cNvSpPr>
          <p:nvPr>
            <p:ph idx="1"/>
          </p:nvPr>
        </p:nvSpPr>
        <p:spPr/>
        <p:txBody>
          <a:bodyPr/>
          <a:lstStyle/>
          <a:p>
            <a:pPr marL="0" indent="0">
              <a:buNone/>
            </a:pPr>
            <a:r>
              <a:rPr lang="en-US" dirty="0"/>
              <a:t>Step 5. </a:t>
            </a:r>
            <a:r>
              <a:rPr lang="en-US" altLang="zh-TW" dirty="0">
                <a:sym typeface="Wingdings" panose="05000000000000000000" pitchFamily="2" charset="2"/>
              </a:rPr>
              <a:t>Load into destination </a:t>
            </a:r>
            <a:r>
              <a:rPr lang="en-US" dirty="0"/>
              <a:t> Transformation</a:t>
            </a:r>
            <a:endParaRPr lang="en-US" altLang="zh-TW" dirty="0">
              <a:sym typeface="Wingdings" panose="05000000000000000000" pitchFamily="2" charset="2"/>
            </a:endParaRPr>
          </a:p>
          <a:p>
            <a:pPr marL="0" indent="0">
              <a:buNone/>
            </a:pPr>
            <a:r>
              <a:rPr lang="en-US" dirty="0">
                <a:sym typeface="Wingdings" panose="05000000000000000000" pitchFamily="2" charset="2"/>
              </a:rPr>
              <a:t>(insert directly and process with SQL) (or node.js if the destination is a MongoDB)</a:t>
            </a:r>
            <a:endParaRPr lang="en-US" dirty="0"/>
          </a:p>
          <a:p>
            <a:endParaRPr lang="en-US" dirty="0"/>
          </a:p>
        </p:txBody>
      </p:sp>
    </p:spTree>
    <p:extLst>
      <p:ext uri="{BB962C8B-B14F-4D97-AF65-F5344CB8AC3E}">
        <p14:creationId xmlns:p14="http://schemas.microsoft.com/office/powerpoint/2010/main" val="149929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FCE78-8407-FCDE-6397-11FE6534E972}"/>
              </a:ext>
            </a:extLst>
          </p:cNvPr>
          <p:cNvSpPr>
            <a:spLocks noGrp="1"/>
          </p:cNvSpPr>
          <p:nvPr>
            <p:ph type="title"/>
          </p:nvPr>
        </p:nvSpPr>
        <p:spPr/>
        <p:txBody>
          <a:bodyPr/>
          <a:lstStyle/>
          <a:p>
            <a:r>
              <a:rPr lang="en-US" dirty="0"/>
              <a:t>Scheduler</a:t>
            </a:r>
          </a:p>
        </p:txBody>
      </p:sp>
      <p:sp>
        <p:nvSpPr>
          <p:cNvPr id="3" name="內容版面配置區 2">
            <a:extLst>
              <a:ext uri="{FF2B5EF4-FFF2-40B4-BE49-F238E27FC236}">
                <a16:creationId xmlns:a16="http://schemas.microsoft.com/office/drawing/2014/main" id="{9E3298FA-ED43-C969-9F53-DA42988F646D}"/>
              </a:ext>
            </a:extLst>
          </p:cNvPr>
          <p:cNvSpPr>
            <a:spLocks noGrp="1"/>
          </p:cNvSpPr>
          <p:nvPr>
            <p:ph idx="1"/>
          </p:nvPr>
        </p:nvSpPr>
        <p:spPr/>
        <p:txBody>
          <a:bodyPr/>
          <a:lstStyle/>
          <a:p>
            <a:r>
              <a:rPr lang="en-US" dirty="0"/>
              <a:t>So far I am using SQL Server Agent in 192.168.7.102</a:t>
            </a:r>
          </a:p>
          <a:p>
            <a:pPr marL="0" indent="0">
              <a:buNone/>
            </a:pPr>
            <a:r>
              <a:rPr lang="en-US" dirty="0">
                <a:hlinkClick r:id="rId2"/>
              </a:rPr>
              <a:t>https://learn.microsoft.com/en-us/sql/ssms/agent/schedule-a-job?view=sql-server-ver16</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766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3A78E-CDEF-2427-7A72-1850D4DC7A64}"/>
              </a:ext>
            </a:extLst>
          </p:cNvPr>
          <p:cNvSpPr>
            <a:spLocks noGrp="1"/>
          </p:cNvSpPr>
          <p:nvPr>
            <p:ph type="title"/>
          </p:nvPr>
        </p:nvSpPr>
        <p:spPr>
          <a:xfrm>
            <a:off x="1052689" y="2766218"/>
            <a:ext cx="10515600" cy="1325563"/>
          </a:xfrm>
        </p:spPr>
        <p:txBody>
          <a:bodyPr/>
          <a:lstStyle/>
          <a:p>
            <a:r>
              <a:rPr lang="en-US" dirty="0"/>
              <a:t>Config</a:t>
            </a:r>
          </a:p>
        </p:txBody>
      </p:sp>
      <p:pic>
        <p:nvPicPr>
          <p:cNvPr id="5" name="內容版面配置區 4">
            <a:extLst>
              <a:ext uri="{FF2B5EF4-FFF2-40B4-BE49-F238E27FC236}">
                <a16:creationId xmlns:a16="http://schemas.microsoft.com/office/drawing/2014/main" id="{33698449-7FD9-A3D5-09EF-09331E6D0C9B}"/>
              </a:ext>
            </a:extLst>
          </p:cNvPr>
          <p:cNvPicPr>
            <a:picLocks noGrp="1" noChangeAspect="1"/>
          </p:cNvPicPr>
          <p:nvPr>
            <p:ph idx="1"/>
          </p:nvPr>
        </p:nvPicPr>
        <p:blipFill>
          <a:blip r:embed="rId2"/>
          <a:stretch>
            <a:fillRect/>
          </a:stretch>
        </p:blipFill>
        <p:spPr>
          <a:xfrm>
            <a:off x="3918656" y="640821"/>
            <a:ext cx="7435144" cy="5576358"/>
          </a:xfrm>
        </p:spPr>
      </p:pic>
    </p:spTree>
    <p:extLst>
      <p:ext uri="{BB962C8B-B14F-4D97-AF65-F5344CB8AC3E}">
        <p14:creationId xmlns:p14="http://schemas.microsoft.com/office/powerpoint/2010/main" val="166930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CAE6085-BB85-58EA-D3DE-13470ECA72AE}"/>
              </a:ext>
            </a:extLst>
          </p:cNvPr>
          <p:cNvPicPr>
            <a:picLocks noGrp="1" noChangeAspect="1"/>
          </p:cNvPicPr>
          <p:nvPr>
            <p:ph idx="1"/>
          </p:nvPr>
        </p:nvPicPr>
        <p:blipFill>
          <a:blip r:embed="rId2"/>
          <a:stretch>
            <a:fillRect/>
          </a:stretch>
        </p:blipFill>
        <p:spPr>
          <a:xfrm>
            <a:off x="-1" y="0"/>
            <a:ext cx="12186985" cy="4504267"/>
          </a:xfrm>
        </p:spPr>
      </p:pic>
      <p:pic>
        <p:nvPicPr>
          <p:cNvPr id="9" name="圖片 8">
            <a:extLst>
              <a:ext uri="{FF2B5EF4-FFF2-40B4-BE49-F238E27FC236}">
                <a16:creationId xmlns:a16="http://schemas.microsoft.com/office/drawing/2014/main" id="{D5FA305F-B4A6-F5BC-6BA2-EAD53DB5E552}"/>
              </a:ext>
            </a:extLst>
          </p:cNvPr>
          <p:cNvPicPr>
            <a:picLocks noChangeAspect="1"/>
          </p:cNvPicPr>
          <p:nvPr/>
        </p:nvPicPr>
        <p:blipFill>
          <a:blip r:embed="rId3"/>
          <a:stretch>
            <a:fillRect/>
          </a:stretch>
        </p:blipFill>
        <p:spPr>
          <a:xfrm>
            <a:off x="0" y="5029200"/>
            <a:ext cx="7210425" cy="1371600"/>
          </a:xfrm>
          <a:prstGeom prst="rect">
            <a:avLst/>
          </a:prstGeom>
        </p:spPr>
      </p:pic>
      <p:pic>
        <p:nvPicPr>
          <p:cNvPr id="7" name="圖片 6">
            <a:extLst>
              <a:ext uri="{FF2B5EF4-FFF2-40B4-BE49-F238E27FC236}">
                <a16:creationId xmlns:a16="http://schemas.microsoft.com/office/drawing/2014/main" id="{0572D09E-AFD5-EE8B-A14B-37DE41E726E5}"/>
              </a:ext>
            </a:extLst>
          </p:cNvPr>
          <p:cNvPicPr>
            <a:picLocks noChangeAspect="1"/>
          </p:cNvPicPr>
          <p:nvPr/>
        </p:nvPicPr>
        <p:blipFill>
          <a:blip r:embed="rId4"/>
          <a:stretch>
            <a:fillRect/>
          </a:stretch>
        </p:blipFill>
        <p:spPr>
          <a:xfrm>
            <a:off x="7116056" y="4572000"/>
            <a:ext cx="5848350" cy="2286000"/>
          </a:xfrm>
          <a:prstGeom prst="rect">
            <a:avLst/>
          </a:prstGeom>
        </p:spPr>
      </p:pic>
      <p:sp>
        <p:nvSpPr>
          <p:cNvPr id="10" name="文字方塊 9">
            <a:extLst>
              <a:ext uri="{FF2B5EF4-FFF2-40B4-BE49-F238E27FC236}">
                <a16:creationId xmlns:a16="http://schemas.microsoft.com/office/drawing/2014/main" id="{B8192AFC-668B-C682-F327-24C389E8367A}"/>
              </a:ext>
            </a:extLst>
          </p:cNvPr>
          <p:cNvSpPr txBox="1"/>
          <p:nvPr/>
        </p:nvSpPr>
        <p:spPr>
          <a:xfrm>
            <a:off x="733777" y="4611511"/>
            <a:ext cx="6615289" cy="369332"/>
          </a:xfrm>
          <a:prstGeom prst="rect">
            <a:avLst/>
          </a:prstGeom>
          <a:noFill/>
        </p:spPr>
        <p:txBody>
          <a:bodyPr wrap="square" rtlCol="0">
            <a:spAutoFit/>
          </a:bodyPr>
          <a:lstStyle/>
          <a:p>
            <a:r>
              <a:rPr lang="en-US" dirty="0"/>
              <a:t>We can change the list value to choose the section we want </a:t>
            </a:r>
          </a:p>
        </p:txBody>
      </p:sp>
    </p:spTree>
    <p:extLst>
      <p:ext uri="{BB962C8B-B14F-4D97-AF65-F5344CB8AC3E}">
        <p14:creationId xmlns:p14="http://schemas.microsoft.com/office/powerpoint/2010/main" val="226033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1FBFC-F586-BF59-6851-21CCDE937A43}"/>
              </a:ext>
            </a:extLst>
          </p:cNvPr>
          <p:cNvSpPr>
            <a:spLocks noGrp="1"/>
          </p:cNvSpPr>
          <p:nvPr>
            <p:ph type="title"/>
          </p:nvPr>
        </p:nvSpPr>
        <p:spPr/>
        <p:txBody>
          <a:bodyPr/>
          <a:lstStyle/>
          <a:p>
            <a:r>
              <a:rPr lang="en-US" dirty="0"/>
              <a:t>Folders</a:t>
            </a:r>
          </a:p>
        </p:txBody>
      </p:sp>
      <p:sp>
        <p:nvSpPr>
          <p:cNvPr id="3" name="內容版面配置區 2">
            <a:extLst>
              <a:ext uri="{FF2B5EF4-FFF2-40B4-BE49-F238E27FC236}">
                <a16:creationId xmlns:a16="http://schemas.microsoft.com/office/drawing/2014/main" id="{6D28791E-FB4A-AFCC-8837-64D818A71F2B}"/>
              </a:ext>
            </a:extLst>
          </p:cNvPr>
          <p:cNvSpPr>
            <a:spLocks noGrp="1"/>
          </p:cNvSpPr>
          <p:nvPr>
            <p:ph idx="1"/>
          </p:nvPr>
        </p:nvSpPr>
        <p:spPr/>
        <p:txBody>
          <a:bodyPr/>
          <a:lstStyle/>
          <a:p>
            <a:pPr marL="0" indent="0">
              <a:buNone/>
            </a:pPr>
            <a:r>
              <a:rPr lang="en-US" dirty="0"/>
              <a:t>root</a:t>
            </a:r>
          </a:p>
          <a:p>
            <a:pPr marL="0" indent="0">
              <a:buNone/>
            </a:pPr>
            <a:r>
              <a:rPr lang="en-US" dirty="0"/>
              <a:t>--data (for raw files)</a:t>
            </a:r>
          </a:p>
          <a:p>
            <a:pPr marL="0" indent="0">
              <a:buNone/>
            </a:pPr>
            <a:r>
              <a:rPr lang="en-US" dirty="0"/>
              <a:t>--</a:t>
            </a:r>
            <a:r>
              <a:rPr lang="en-US" dirty="0" err="1"/>
              <a:t>data_pickled</a:t>
            </a:r>
            <a:r>
              <a:rPr lang="en-US" dirty="0"/>
              <a:t> (for cached in-memory object)</a:t>
            </a:r>
          </a:p>
          <a:p>
            <a:pPr marL="0" indent="0">
              <a:buNone/>
            </a:pPr>
            <a:r>
              <a:rPr lang="en-US" dirty="0"/>
              <a:t>--scripts (for .</a:t>
            </a:r>
            <a:r>
              <a:rPr lang="en-US" dirty="0" err="1"/>
              <a:t>py</a:t>
            </a:r>
            <a:r>
              <a:rPr lang="en-US" dirty="0"/>
              <a:t> script/module files)</a:t>
            </a:r>
          </a:p>
          <a:p>
            <a:pPr marL="0" indent="0">
              <a:buNone/>
            </a:pPr>
            <a:r>
              <a:rPr lang="en-US" dirty="0"/>
              <a:t>--experiments (for .</a:t>
            </a:r>
            <a:r>
              <a:rPr lang="en-US" dirty="0" err="1"/>
              <a:t>ipynb</a:t>
            </a:r>
            <a:r>
              <a:rPr lang="en-US" dirty="0"/>
              <a:t> files)</a:t>
            </a:r>
          </a:p>
          <a:p>
            <a:pPr marL="0" indent="0">
              <a:buNone/>
            </a:pPr>
            <a:r>
              <a:rPr lang="en-US" dirty="0"/>
              <a:t>--shared (shared libraries developed in .</a:t>
            </a:r>
            <a:r>
              <a:rPr lang="en-US" dirty="0" err="1"/>
              <a:t>ipynb</a:t>
            </a:r>
            <a:r>
              <a:rPr lang="en-US" dirty="0"/>
              <a:t> format or shared data source loader )</a:t>
            </a:r>
          </a:p>
          <a:p>
            <a:pPr marL="0" indent="0">
              <a:buNone/>
            </a:pPr>
            <a:r>
              <a:rPr lang="en-US" dirty="0"/>
              <a:t>    --config (</a:t>
            </a:r>
            <a:r>
              <a:rPr lang="en-US" dirty="0" err="1"/>
              <a:t>yaml</a:t>
            </a:r>
            <a:r>
              <a:rPr lang="en-US" dirty="0"/>
              <a:t>/</a:t>
            </a:r>
            <a:r>
              <a:rPr lang="en-US" dirty="0" err="1"/>
              <a:t>json</a:t>
            </a:r>
            <a:r>
              <a:rPr lang="en-US" dirty="0"/>
              <a:t> config)</a:t>
            </a:r>
          </a:p>
          <a:p>
            <a:pPr marL="0" indent="0">
              <a:buNone/>
            </a:pPr>
            <a:endParaRPr lang="en-US" dirty="0"/>
          </a:p>
        </p:txBody>
      </p:sp>
    </p:spTree>
    <p:extLst>
      <p:ext uri="{BB962C8B-B14F-4D97-AF65-F5344CB8AC3E}">
        <p14:creationId xmlns:p14="http://schemas.microsoft.com/office/powerpoint/2010/main" val="87874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E50C08-D256-8F86-824E-FDE97DA1CD05}"/>
              </a:ext>
            </a:extLst>
          </p:cNvPr>
          <p:cNvSpPr>
            <a:spLocks noGrp="1"/>
          </p:cNvSpPr>
          <p:nvPr>
            <p:ph type="title"/>
          </p:nvPr>
        </p:nvSpPr>
        <p:spPr/>
        <p:txBody>
          <a:bodyPr/>
          <a:lstStyle/>
          <a:p>
            <a:r>
              <a:rPr lang="en-US" dirty="0"/>
              <a:t>Steps to write a notebook easy to share</a:t>
            </a:r>
          </a:p>
        </p:txBody>
      </p:sp>
      <p:sp>
        <p:nvSpPr>
          <p:cNvPr id="3" name="內容版面配置區 2">
            <a:extLst>
              <a:ext uri="{FF2B5EF4-FFF2-40B4-BE49-F238E27FC236}">
                <a16:creationId xmlns:a16="http://schemas.microsoft.com/office/drawing/2014/main" id="{E41616ED-AEBF-3617-2F7B-2BA72763F7A9}"/>
              </a:ext>
            </a:extLst>
          </p:cNvPr>
          <p:cNvSpPr>
            <a:spLocks noGrp="1"/>
          </p:cNvSpPr>
          <p:nvPr>
            <p:ph idx="1"/>
          </p:nvPr>
        </p:nvSpPr>
        <p:spPr/>
        <p:txBody>
          <a:bodyPr/>
          <a:lstStyle/>
          <a:p>
            <a:r>
              <a:rPr lang="en-US" dirty="0"/>
              <a:t>My suggestion:</a:t>
            </a:r>
          </a:p>
          <a:p>
            <a:pPr marL="0" indent="0">
              <a:buNone/>
            </a:pPr>
            <a:r>
              <a:rPr lang="en-US" dirty="0"/>
              <a:t>Manage the source code in the scripts and shared folder by the whole team and every function and type definition should be reviewed, and artifacts of everyone should be successfully executed in the experiments folder. This should be forced or there would be several magic (dirty/ugly?) code snippets around the world (of the team)</a:t>
            </a:r>
          </a:p>
        </p:txBody>
      </p:sp>
    </p:spTree>
    <p:extLst>
      <p:ext uri="{BB962C8B-B14F-4D97-AF65-F5344CB8AC3E}">
        <p14:creationId xmlns:p14="http://schemas.microsoft.com/office/powerpoint/2010/main" val="71215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D941F2-C845-5BE3-E7FD-BB00AE2034B5}"/>
              </a:ext>
            </a:extLst>
          </p:cNvPr>
          <p:cNvSpPr>
            <a:spLocks noGrp="1"/>
          </p:cNvSpPr>
          <p:nvPr>
            <p:ph type="title"/>
          </p:nvPr>
        </p:nvSpPr>
        <p:spPr/>
        <p:txBody>
          <a:bodyPr/>
          <a:lstStyle/>
          <a:p>
            <a:r>
              <a:rPr lang="en-US" dirty="0"/>
              <a:t>Experiments library loading</a:t>
            </a:r>
          </a:p>
        </p:txBody>
      </p:sp>
      <p:sp>
        <p:nvSpPr>
          <p:cNvPr id="3" name="內容版面配置區 2">
            <a:extLst>
              <a:ext uri="{FF2B5EF4-FFF2-40B4-BE49-F238E27FC236}">
                <a16:creationId xmlns:a16="http://schemas.microsoft.com/office/drawing/2014/main" id="{01CA892F-E351-3528-EBE1-B9F32A9D862F}"/>
              </a:ext>
            </a:extLst>
          </p:cNvPr>
          <p:cNvSpPr>
            <a:spLocks noGrp="1"/>
          </p:cNvSpPr>
          <p:nvPr>
            <p:ph idx="1"/>
          </p:nvPr>
        </p:nvSpPr>
        <p:spPr/>
        <p:txBody>
          <a:bodyPr/>
          <a:lstStyle/>
          <a:p>
            <a:pPr marL="0" indent="0">
              <a:buNone/>
            </a:pPr>
            <a:r>
              <a:rPr lang="en-US" dirty="0"/>
              <a:t>1. cd twice (to change directory to root)</a:t>
            </a:r>
          </a:p>
          <a:p>
            <a:pPr marL="0" indent="0">
              <a:buNone/>
            </a:pPr>
            <a:r>
              <a:rPr lang="en-US" dirty="0"/>
              <a:t>2. processing arguments (better to use </a:t>
            </a:r>
            <a:r>
              <a:rPr lang="en-US" dirty="0" err="1"/>
              <a:t>argparse</a:t>
            </a:r>
            <a:r>
              <a:rPr lang="en-US" dirty="0"/>
              <a:t> etc.)</a:t>
            </a:r>
          </a:p>
          <a:p>
            <a:pPr marL="0" indent="0">
              <a:buNone/>
            </a:pPr>
            <a:r>
              <a:rPr lang="en-US" dirty="0"/>
              <a:t>import sys</a:t>
            </a:r>
          </a:p>
          <a:p>
            <a:pPr marL="0" indent="0">
              <a:buNone/>
            </a:pPr>
            <a:r>
              <a:rPr lang="en-US" dirty="0"/>
              <a:t>import re</a:t>
            </a:r>
          </a:p>
          <a:p>
            <a:pPr marL="0" indent="0">
              <a:buNone/>
            </a:pPr>
            <a:r>
              <a:rPr lang="en-US" dirty="0"/>
              <a:t>if </a:t>
            </a:r>
            <a:r>
              <a:rPr lang="en-US" dirty="0" err="1"/>
              <a:t>re.search</a:t>
            </a:r>
            <a:r>
              <a:rPr lang="en-US" dirty="0"/>
              <a:t>("</a:t>
            </a:r>
            <a:r>
              <a:rPr lang="en-US" dirty="0" err="1"/>
              <a:t>ip</a:t>
            </a:r>
            <a:r>
              <a:rPr lang="en-US" dirty="0"/>
              <a:t>", </a:t>
            </a:r>
            <a:r>
              <a:rPr lang="en-US" dirty="0" err="1"/>
              <a:t>sys.argv</a:t>
            </a:r>
            <a:r>
              <a:rPr lang="en-US" dirty="0"/>
              <a:t>[1]) is None: #vscode with </a:t>
            </a:r>
            <a:r>
              <a:rPr lang="en-US" dirty="0" err="1"/>
              <a:t>jupyter</a:t>
            </a:r>
            <a:r>
              <a:rPr lang="en-US" dirty="0"/>
              <a:t> extension</a:t>
            </a:r>
          </a:p>
          <a:p>
            <a:pPr marL="0" indent="0">
              <a:buNone/>
            </a:pPr>
            <a:r>
              <a:rPr lang="en-US" dirty="0"/>
              <a:t>	</a:t>
            </a:r>
            <a:r>
              <a:rPr lang="en-US" altLang="zh-TW" dirty="0"/>
              <a:t>#</a:t>
            </a:r>
            <a:r>
              <a:rPr lang="en-US" dirty="0"/>
              <a:t>process </a:t>
            </a:r>
            <a:r>
              <a:rPr lang="en-US" dirty="0" err="1"/>
              <a:t>argv</a:t>
            </a:r>
            <a:r>
              <a:rPr lang="zh-TW" altLang="en-US" dirty="0"/>
              <a:t> </a:t>
            </a:r>
            <a:r>
              <a:rPr lang="en-US" altLang="zh-TW" dirty="0"/>
              <a:t>here</a:t>
            </a:r>
            <a:r>
              <a:rPr lang="zh-TW" altLang="en-US" dirty="0"/>
              <a:t> </a:t>
            </a:r>
            <a:r>
              <a:rPr lang="en-US" altLang="zh-TW" dirty="0"/>
              <a:t>for</a:t>
            </a:r>
            <a:r>
              <a:rPr lang="zh-TW" altLang="en-US" dirty="0"/>
              <a:t> </a:t>
            </a:r>
            <a:r>
              <a:rPr lang="en-US" altLang="zh-TW" dirty="0" err="1"/>
              <a:t>vscode</a:t>
            </a:r>
            <a:r>
              <a:rPr lang="zh-TW" altLang="en-US" dirty="0"/>
              <a:t> </a:t>
            </a:r>
            <a:r>
              <a:rPr lang="en-US" altLang="zh-TW" dirty="0"/>
              <a:t>execution</a:t>
            </a:r>
            <a:endParaRPr lang="en-US" dirty="0"/>
          </a:p>
          <a:p>
            <a:pPr marL="0" indent="0">
              <a:buNone/>
            </a:pPr>
            <a:r>
              <a:rPr lang="en-US" dirty="0"/>
              <a:t>else:</a:t>
            </a:r>
          </a:p>
          <a:p>
            <a:pPr marL="0" indent="0">
              <a:buNone/>
            </a:pPr>
            <a:r>
              <a:rPr lang="en-US" dirty="0"/>
              <a:t>	</a:t>
            </a:r>
            <a:r>
              <a:rPr lang="en-US" altLang="zh-TW" dirty="0"/>
              <a:t>#</a:t>
            </a:r>
            <a:r>
              <a:rPr lang="en-US" dirty="0"/>
              <a:t>process </a:t>
            </a:r>
            <a:r>
              <a:rPr lang="en-US" dirty="0" err="1"/>
              <a:t>argv</a:t>
            </a:r>
            <a:r>
              <a:rPr lang="zh-TW" altLang="en-US" dirty="0"/>
              <a:t> </a:t>
            </a:r>
            <a:r>
              <a:rPr lang="en-US" altLang="zh-TW" dirty="0"/>
              <a:t>here</a:t>
            </a:r>
            <a:r>
              <a:rPr lang="zh-TW" altLang="en-US" dirty="0"/>
              <a:t> </a:t>
            </a:r>
            <a:r>
              <a:rPr lang="en-US" altLang="zh-TW" dirty="0"/>
              <a:t>for none</a:t>
            </a:r>
            <a:r>
              <a:rPr lang="zh-TW" altLang="en-US" dirty="0"/>
              <a:t> </a:t>
            </a:r>
            <a:r>
              <a:rPr lang="en-US" altLang="zh-TW" dirty="0" err="1"/>
              <a:t>vscode</a:t>
            </a:r>
            <a:r>
              <a:rPr lang="zh-TW" altLang="en-US" dirty="0"/>
              <a:t> </a:t>
            </a:r>
            <a:r>
              <a:rPr lang="en-US" altLang="zh-TW" dirty="0"/>
              <a:t>execution</a:t>
            </a:r>
            <a:endParaRPr lang="en-US" dirty="0"/>
          </a:p>
          <a:p>
            <a:pPr marL="0" indent="0">
              <a:buNone/>
            </a:pPr>
            <a:endParaRPr lang="en-US" dirty="0"/>
          </a:p>
        </p:txBody>
      </p:sp>
    </p:spTree>
    <p:extLst>
      <p:ext uri="{BB962C8B-B14F-4D97-AF65-F5344CB8AC3E}">
        <p14:creationId xmlns:p14="http://schemas.microsoft.com/office/powerpoint/2010/main" val="377623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D941F2-C845-5BE3-E7FD-BB00AE2034B5}"/>
              </a:ext>
            </a:extLst>
          </p:cNvPr>
          <p:cNvSpPr>
            <a:spLocks noGrp="1"/>
          </p:cNvSpPr>
          <p:nvPr>
            <p:ph type="title"/>
          </p:nvPr>
        </p:nvSpPr>
        <p:spPr/>
        <p:txBody>
          <a:bodyPr/>
          <a:lstStyle/>
          <a:p>
            <a:r>
              <a:rPr lang="en-US" dirty="0"/>
              <a:t>Experiments library loading</a:t>
            </a:r>
          </a:p>
        </p:txBody>
      </p:sp>
      <p:sp>
        <p:nvSpPr>
          <p:cNvPr id="3" name="內容版面配置區 2">
            <a:extLst>
              <a:ext uri="{FF2B5EF4-FFF2-40B4-BE49-F238E27FC236}">
                <a16:creationId xmlns:a16="http://schemas.microsoft.com/office/drawing/2014/main" id="{01CA892F-E351-3528-EBE1-B9F32A9D862F}"/>
              </a:ext>
            </a:extLst>
          </p:cNvPr>
          <p:cNvSpPr>
            <a:spLocks noGrp="1"/>
          </p:cNvSpPr>
          <p:nvPr>
            <p:ph idx="1"/>
          </p:nvPr>
        </p:nvSpPr>
        <p:spPr/>
        <p:txBody>
          <a:bodyPr/>
          <a:lstStyle/>
          <a:p>
            <a:pPr marL="0" indent="0">
              <a:buNone/>
            </a:pPr>
            <a:r>
              <a:rPr lang="en-US" dirty="0"/>
              <a:t>3. %run "shared\</a:t>
            </a:r>
            <a:r>
              <a:rPr lang="en-US" dirty="0" err="1"/>
              <a:t>load_func_from_root.ipynb</a:t>
            </a:r>
            <a:r>
              <a:rPr lang="en-US" dirty="0"/>
              <a:t>“</a:t>
            </a:r>
          </a:p>
          <a:p>
            <a:pPr marL="0" indent="0">
              <a:buNone/>
            </a:pPr>
            <a:r>
              <a:rPr lang="en-US" dirty="0"/>
              <a:t>I use </a:t>
            </a:r>
            <a:r>
              <a:rPr lang="en-US" dirty="0" err="1"/>
              <a:t>load_func_from_root.ipynb</a:t>
            </a:r>
            <a:r>
              <a:rPr lang="en-US" dirty="0"/>
              <a:t> to load notebooks if I am not debugging the shared notebooks. (in contrast, I use </a:t>
            </a:r>
            <a:r>
              <a:rPr lang="en-US" dirty="0" err="1"/>
              <a:t>load_func_local.ipynb</a:t>
            </a:r>
            <a:r>
              <a:rPr lang="en-US" dirty="0"/>
              <a:t>)</a:t>
            </a:r>
          </a:p>
        </p:txBody>
      </p:sp>
    </p:spTree>
    <p:extLst>
      <p:ext uri="{BB962C8B-B14F-4D97-AF65-F5344CB8AC3E}">
        <p14:creationId xmlns:p14="http://schemas.microsoft.com/office/powerpoint/2010/main" val="23047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41BDA0-1406-D6AD-0853-56DD11285BA1}"/>
              </a:ext>
            </a:extLst>
          </p:cNvPr>
          <p:cNvSpPr>
            <a:spLocks noGrp="1"/>
          </p:cNvSpPr>
          <p:nvPr>
            <p:ph type="title"/>
          </p:nvPr>
        </p:nvSpPr>
        <p:spPr>
          <a:xfrm>
            <a:off x="3220156" y="319970"/>
            <a:ext cx="10515600" cy="1325563"/>
          </a:xfrm>
        </p:spPr>
        <p:txBody>
          <a:bodyPr>
            <a:normAutofit/>
          </a:bodyPr>
          <a:lstStyle/>
          <a:p>
            <a:r>
              <a:rPr lang="en-US" sz="3600" dirty="0" err="1"/>
              <a:t>load_func_from_root.ipynb</a:t>
            </a:r>
            <a:endParaRPr lang="en-US" sz="3600" dirty="0"/>
          </a:p>
        </p:txBody>
      </p:sp>
      <p:pic>
        <p:nvPicPr>
          <p:cNvPr id="5" name="內容版面配置區 4">
            <a:extLst>
              <a:ext uri="{FF2B5EF4-FFF2-40B4-BE49-F238E27FC236}">
                <a16:creationId xmlns:a16="http://schemas.microsoft.com/office/drawing/2014/main" id="{A3815D93-2D21-A563-15A3-E350DE170F40}"/>
              </a:ext>
            </a:extLst>
          </p:cNvPr>
          <p:cNvPicPr>
            <a:picLocks noGrp="1" noChangeAspect="1"/>
          </p:cNvPicPr>
          <p:nvPr>
            <p:ph idx="1"/>
          </p:nvPr>
        </p:nvPicPr>
        <p:blipFill>
          <a:blip r:embed="rId2"/>
          <a:stretch>
            <a:fillRect/>
          </a:stretch>
        </p:blipFill>
        <p:spPr>
          <a:xfrm>
            <a:off x="2910675" y="1551522"/>
            <a:ext cx="6370650" cy="5306478"/>
          </a:xfrm>
        </p:spPr>
      </p:pic>
    </p:spTree>
    <p:extLst>
      <p:ext uri="{BB962C8B-B14F-4D97-AF65-F5344CB8AC3E}">
        <p14:creationId xmlns:p14="http://schemas.microsoft.com/office/powerpoint/2010/main" val="424212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B8AAF-CE9B-8E45-3A5C-C4A683360C2C}"/>
              </a:ext>
            </a:extLst>
          </p:cNvPr>
          <p:cNvSpPr>
            <a:spLocks noGrp="1"/>
          </p:cNvSpPr>
          <p:nvPr>
            <p:ph type="title"/>
          </p:nvPr>
        </p:nvSpPr>
        <p:spPr>
          <a:xfrm>
            <a:off x="0" y="2984148"/>
            <a:ext cx="10515600" cy="1325563"/>
          </a:xfrm>
        </p:spPr>
        <p:txBody>
          <a:bodyPr/>
          <a:lstStyle/>
          <a:p>
            <a:r>
              <a:rPr lang="en-US" dirty="0" err="1"/>
              <a:t>load_func_local.ipynb</a:t>
            </a:r>
            <a:endParaRPr lang="en-US" dirty="0"/>
          </a:p>
        </p:txBody>
      </p:sp>
      <p:pic>
        <p:nvPicPr>
          <p:cNvPr id="5" name="內容版面配置區 4">
            <a:extLst>
              <a:ext uri="{FF2B5EF4-FFF2-40B4-BE49-F238E27FC236}">
                <a16:creationId xmlns:a16="http://schemas.microsoft.com/office/drawing/2014/main" id="{3FDDF8DE-2CC4-5780-C048-37A820F437E8}"/>
              </a:ext>
            </a:extLst>
          </p:cNvPr>
          <p:cNvPicPr>
            <a:picLocks noGrp="1" noChangeAspect="1"/>
          </p:cNvPicPr>
          <p:nvPr>
            <p:ph idx="1"/>
          </p:nvPr>
        </p:nvPicPr>
        <p:blipFill>
          <a:blip r:embed="rId2"/>
          <a:stretch>
            <a:fillRect/>
          </a:stretch>
        </p:blipFill>
        <p:spPr>
          <a:xfrm>
            <a:off x="5219940" y="0"/>
            <a:ext cx="6983342" cy="6858000"/>
          </a:xfrm>
        </p:spPr>
      </p:pic>
    </p:spTree>
    <p:extLst>
      <p:ext uri="{BB962C8B-B14F-4D97-AF65-F5344CB8AC3E}">
        <p14:creationId xmlns:p14="http://schemas.microsoft.com/office/powerpoint/2010/main" val="188362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183753-FFA2-3E29-64C5-52D3C1E79E9F}"/>
              </a:ext>
            </a:extLst>
          </p:cNvPr>
          <p:cNvSpPr>
            <a:spLocks noGrp="1"/>
          </p:cNvSpPr>
          <p:nvPr>
            <p:ph type="title"/>
          </p:nvPr>
        </p:nvSpPr>
        <p:spPr>
          <a:xfrm>
            <a:off x="838200" y="0"/>
            <a:ext cx="10515600" cy="1325563"/>
          </a:xfrm>
        </p:spPr>
        <p:txBody>
          <a:bodyPr/>
          <a:lstStyle/>
          <a:p>
            <a:r>
              <a:rPr lang="en-US" dirty="0"/>
              <a:t>Data Processing</a:t>
            </a:r>
          </a:p>
        </p:txBody>
      </p:sp>
      <p:sp>
        <p:nvSpPr>
          <p:cNvPr id="3" name="內容版面配置區 2">
            <a:extLst>
              <a:ext uri="{FF2B5EF4-FFF2-40B4-BE49-F238E27FC236}">
                <a16:creationId xmlns:a16="http://schemas.microsoft.com/office/drawing/2014/main" id="{6B3E9D87-5AE5-A323-E4CD-C38711E49EB7}"/>
              </a:ext>
            </a:extLst>
          </p:cNvPr>
          <p:cNvSpPr>
            <a:spLocks noGrp="1"/>
          </p:cNvSpPr>
          <p:nvPr>
            <p:ph idx="1"/>
          </p:nvPr>
        </p:nvSpPr>
        <p:spPr>
          <a:xfrm>
            <a:off x="838200" y="1151114"/>
            <a:ext cx="10515600" cy="1809397"/>
          </a:xfrm>
        </p:spPr>
        <p:txBody>
          <a:bodyPr/>
          <a:lstStyle/>
          <a:p>
            <a:pPr marL="0" indent="0">
              <a:buNone/>
            </a:pPr>
            <a:r>
              <a:rPr lang="en-US" dirty="0"/>
              <a:t>(Depends on ETL or ELT process)</a:t>
            </a:r>
          </a:p>
          <a:p>
            <a:pPr marL="0" indent="0">
              <a:buNone/>
            </a:pPr>
            <a:r>
              <a:rPr lang="en-US" altLang="zh-TW" dirty="0">
                <a:sym typeface="Wingdings" panose="05000000000000000000" pitchFamily="2" charset="2"/>
              </a:rPr>
              <a:t>Anyway E(extraction) always first </a:t>
            </a:r>
          </a:p>
          <a:p>
            <a:pPr marL="0" indent="0">
              <a:buNone/>
            </a:pPr>
            <a:r>
              <a:rPr lang="en-US" altLang="zh-TW" dirty="0">
                <a:sym typeface="Wingdings" panose="05000000000000000000" pitchFamily="2" charset="2"/>
              </a:rPr>
              <a:t>Step 4.  run </a:t>
            </a:r>
            <a:r>
              <a:rPr lang="en-US" dirty="0"/>
              <a:t>shared data source loader or Ad Hoc query</a:t>
            </a:r>
          </a:p>
        </p:txBody>
      </p:sp>
      <p:pic>
        <p:nvPicPr>
          <p:cNvPr id="5" name="圖片 4">
            <a:extLst>
              <a:ext uri="{FF2B5EF4-FFF2-40B4-BE49-F238E27FC236}">
                <a16:creationId xmlns:a16="http://schemas.microsoft.com/office/drawing/2014/main" id="{4E7A4718-DFAB-7F18-DB5A-78EFA46987EA}"/>
              </a:ext>
            </a:extLst>
          </p:cNvPr>
          <p:cNvPicPr>
            <a:picLocks noChangeAspect="1"/>
          </p:cNvPicPr>
          <p:nvPr/>
        </p:nvPicPr>
        <p:blipFill>
          <a:blip r:embed="rId2"/>
          <a:stretch>
            <a:fillRect/>
          </a:stretch>
        </p:blipFill>
        <p:spPr>
          <a:xfrm>
            <a:off x="7762875" y="0"/>
            <a:ext cx="4429125" cy="2124075"/>
          </a:xfrm>
          <a:prstGeom prst="rect">
            <a:avLst/>
          </a:prstGeom>
        </p:spPr>
      </p:pic>
      <p:pic>
        <p:nvPicPr>
          <p:cNvPr id="9" name="圖片 8">
            <a:extLst>
              <a:ext uri="{FF2B5EF4-FFF2-40B4-BE49-F238E27FC236}">
                <a16:creationId xmlns:a16="http://schemas.microsoft.com/office/drawing/2014/main" id="{ACB74B9D-FF24-7AC2-3878-D03FD0118050}"/>
              </a:ext>
            </a:extLst>
          </p:cNvPr>
          <p:cNvPicPr>
            <a:picLocks noChangeAspect="1"/>
          </p:cNvPicPr>
          <p:nvPr/>
        </p:nvPicPr>
        <p:blipFill>
          <a:blip r:embed="rId3"/>
          <a:stretch>
            <a:fillRect/>
          </a:stretch>
        </p:blipFill>
        <p:spPr>
          <a:xfrm>
            <a:off x="6134102" y="2771775"/>
            <a:ext cx="7067550" cy="4086225"/>
          </a:xfrm>
          <a:prstGeom prst="rect">
            <a:avLst/>
          </a:prstGeom>
        </p:spPr>
      </p:pic>
      <p:pic>
        <p:nvPicPr>
          <p:cNvPr id="11" name="圖片 10">
            <a:extLst>
              <a:ext uri="{FF2B5EF4-FFF2-40B4-BE49-F238E27FC236}">
                <a16:creationId xmlns:a16="http://schemas.microsoft.com/office/drawing/2014/main" id="{7B619F5C-F86F-95DB-76AE-8E0AE34B7E7E}"/>
              </a:ext>
            </a:extLst>
          </p:cNvPr>
          <p:cNvPicPr>
            <a:picLocks noChangeAspect="1"/>
          </p:cNvPicPr>
          <p:nvPr/>
        </p:nvPicPr>
        <p:blipFill>
          <a:blip r:embed="rId4"/>
          <a:stretch>
            <a:fillRect/>
          </a:stretch>
        </p:blipFill>
        <p:spPr>
          <a:xfrm>
            <a:off x="0" y="3415243"/>
            <a:ext cx="6057900" cy="2362200"/>
          </a:xfrm>
          <a:prstGeom prst="rect">
            <a:avLst/>
          </a:prstGeom>
        </p:spPr>
      </p:pic>
      <p:cxnSp>
        <p:nvCxnSpPr>
          <p:cNvPr id="13" name="直線單箭頭接點 12">
            <a:extLst>
              <a:ext uri="{FF2B5EF4-FFF2-40B4-BE49-F238E27FC236}">
                <a16:creationId xmlns:a16="http://schemas.microsoft.com/office/drawing/2014/main" id="{943F663C-AB3D-5D30-5270-E6BCBA175F1E}"/>
              </a:ext>
            </a:extLst>
          </p:cNvPr>
          <p:cNvCxnSpPr/>
          <p:nvPr/>
        </p:nvCxnSpPr>
        <p:spPr>
          <a:xfrm flipH="1">
            <a:off x="10509956" y="1919111"/>
            <a:ext cx="225777" cy="12530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98DF1D6D-E15D-9FEC-668B-BD7ED6E6A1EC}"/>
              </a:ext>
            </a:extLst>
          </p:cNvPr>
          <p:cNvCxnSpPr>
            <a:cxnSpLocks/>
          </p:cNvCxnSpPr>
          <p:nvPr/>
        </p:nvCxnSpPr>
        <p:spPr>
          <a:xfrm flipH="1" flipV="1">
            <a:off x="5152850" y="5348995"/>
            <a:ext cx="1962503" cy="8568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32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AE98F1-E675-4602-7E2B-41EE94B1A5BE}"/>
              </a:ext>
            </a:extLst>
          </p:cNvPr>
          <p:cNvSpPr>
            <a:spLocks noGrp="1"/>
          </p:cNvSpPr>
          <p:nvPr>
            <p:ph type="title"/>
          </p:nvPr>
        </p:nvSpPr>
        <p:spPr>
          <a:xfrm>
            <a:off x="341488" y="295276"/>
            <a:ext cx="10515600" cy="1325563"/>
          </a:xfrm>
        </p:spPr>
        <p:txBody>
          <a:bodyPr/>
          <a:lstStyle/>
          <a:p>
            <a:r>
              <a:rPr lang="en-US" dirty="0"/>
              <a:t>Data Processing</a:t>
            </a:r>
          </a:p>
        </p:txBody>
      </p:sp>
      <p:sp>
        <p:nvSpPr>
          <p:cNvPr id="3" name="內容版面配置區 2">
            <a:extLst>
              <a:ext uri="{FF2B5EF4-FFF2-40B4-BE49-F238E27FC236}">
                <a16:creationId xmlns:a16="http://schemas.microsoft.com/office/drawing/2014/main" id="{1B3CF1DD-23BC-5C90-644A-2E5A6990FE72}"/>
              </a:ext>
            </a:extLst>
          </p:cNvPr>
          <p:cNvSpPr>
            <a:spLocks noGrp="1"/>
          </p:cNvSpPr>
          <p:nvPr>
            <p:ph idx="1"/>
          </p:nvPr>
        </p:nvSpPr>
        <p:spPr/>
        <p:txBody>
          <a:bodyPr/>
          <a:lstStyle/>
          <a:p>
            <a:pPr marL="0" indent="0">
              <a:buNone/>
            </a:pPr>
            <a:r>
              <a:rPr lang="en-US" dirty="0"/>
              <a:t>Step 5. Transformation</a:t>
            </a:r>
            <a:r>
              <a:rPr lang="zh-TW" altLang="en-US" dirty="0"/>
              <a:t> </a:t>
            </a:r>
            <a:r>
              <a:rPr lang="en-US" altLang="zh-TW" dirty="0">
                <a:sym typeface="Wingdings" panose="05000000000000000000" pitchFamily="2" charset="2"/>
              </a:rPr>
              <a:t> Load into destination </a:t>
            </a:r>
          </a:p>
          <a:p>
            <a:pPr marL="0" indent="0">
              <a:buNone/>
            </a:pPr>
            <a:r>
              <a:rPr lang="en-US" dirty="0">
                <a:sym typeface="Wingdings" panose="05000000000000000000" pitchFamily="2" charset="2"/>
              </a:rPr>
              <a:t>(process with Python first and insert)</a:t>
            </a:r>
            <a:endParaRPr lang="en-US" dirty="0"/>
          </a:p>
        </p:txBody>
      </p:sp>
      <p:pic>
        <p:nvPicPr>
          <p:cNvPr id="5" name="圖片 4">
            <a:extLst>
              <a:ext uri="{FF2B5EF4-FFF2-40B4-BE49-F238E27FC236}">
                <a16:creationId xmlns:a16="http://schemas.microsoft.com/office/drawing/2014/main" id="{AD08098F-0762-890E-9547-68DD0E094A88}"/>
              </a:ext>
            </a:extLst>
          </p:cNvPr>
          <p:cNvPicPr>
            <a:picLocks noChangeAspect="1"/>
          </p:cNvPicPr>
          <p:nvPr/>
        </p:nvPicPr>
        <p:blipFill>
          <a:blip r:embed="rId2"/>
          <a:stretch>
            <a:fillRect/>
          </a:stretch>
        </p:blipFill>
        <p:spPr>
          <a:xfrm>
            <a:off x="0" y="3425825"/>
            <a:ext cx="4543425" cy="2886075"/>
          </a:xfrm>
          <a:prstGeom prst="rect">
            <a:avLst/>
          </a:prstGeom>
        </p:spPr>
      </p:pic>
      <p:pic>
        <p:nvPicPr>
          <p:cNvPr id="7" name="圖片 6">
            <a:extLst>
              <a:ext uri="{FF2B5EF4-FFF2-40B4-BE49-F238E27FC236}">
                <a16:creationId xmlns:a16="http://schemas.microsoft.com/office/drawing/2014/main" id="{C2BB537B-FDAF-6880-622B-F97B7DF28DB5}"/>
              </a:ext>
            </a:extLst>
          </p:cNvPr>
          <p:cNvPicPr>
            <a:picLocks noChangeAspect="1"/>
          </p:cNvPicPr>
          <p:nvPr/>
        </p:nvPicPr>
        <p:blipFill>
          <a:blip r:embed="rId3"/>
          <a:stretch>
            <a:fillRect/>
          </a:stretch>
        </p:blipFill>
        <p:spPr>
          <a:xfrm>
            <a:off x="4786489" y="3422171"/>
            <a:ext cx="7405511" cy="2889729"/>
          </a:xfrm>
          <a:prstGeom prst="rect">
            <a:avLst/>
          </a:prstGeom>
        </p:spPr>
      </p:pic>
      <p:pic>
        <p:nvPicPr>
          <p:cNvPr id="9" name="圖片 8">
            <a:extLst>
              <a:ext uri="{FF2B5EF4-FFF2-40B4-BE49-F238E27FC236}">
                <a16:creationId xmlns:a16="http://schemas.microsoft.com/office/drawing/2014/main" id="{C48D32BB-3024-B83F-D417-BED7D76164A7}"/>
              </a:ext>
            </a:extLst>
          </p:cNvPr>
          <p:cNvPicPr>
            <a:picLocks noChangeAspect="1"/>
          </p:cNvPicPr>
          <p:nvPr/>
        </p:nvPicPr>
        <p:blipFill>
          <a:blip r:embed="rId4"/>
          <a:stretch>
            <a:fillRect/>
          </a:stretch>
        </p:blipFill>
        <p:spPr>
          <a:xfrm>
            <a:off x="4152900" y="34976"/>
            <a:ext cx="8039100" cy="1657350"/>
          </a:xfrm>
          <a:prstGeom prst="rect">
            <a:avLst/>
          </a:prstGeom>
        </p:spPr>
      </p:pic>
      <p:cxnSp>
        <p:nvCxnSpPr>
          <p:cNvPr id="10" name="直線單箭頭接點 9">
            <a:extLst>
              <a:ext uri="{FF2B5EF4-FFF2-40B4-BE49-F238E27FC236}">
                <a16:creationId xmlns:a16="http://schemas.microsoft.com/office/drawing/2014/main" id="{FF8A92D5-FA02-7B47-9850-94AA6B62CF67}"/>
              </a:ext>
            </a:extLst>
          </p:cNvPr>
          <p:cNvCxnSpPr>
            <a:cxnSpLocks/>
          </p:cNvCxnSpPr>
          <p:nvPr/>
        </p:nvCxnSpPr>
        <p:spPr>
          <a:xfrm>
            <a:off x="3770489" y="4741333"/>
            <a:ext cx="301413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924A4002-AA40-3460-952C-6777BEF8404D}"/>
              </a:ext>
            </a:extLst>
          </p:cNvPr>
          <p:cNvCxnSpPr>
            <a:cxnSpLocks/>
          </p:cNvCxnSpPr>
          <p:nvPr/>
        </p:nvCxnSpPr>
        <p:spPr>
          <a:xfrm flipV="1">
            <a:off x="9350021" y="1230489"/>
            <a:ext cx="900290" cy="2940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8654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404</Words>
  <Application>Microsoft Office PowerPoint</Application>
  <PresentationFormat>寬螢幕</PresentationFormat>
  <Paragraphs>41</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Notebook layout Anibal used</vt:lpstr>
      <vt:lpstr>Folders</vt:lpstr>
      <vt:lpstr>Steps to write a notebook easy to share</vt:lpstr>
      <vt:lpstr>Experiments library loading</vt:lpstr>
      <vt:lpstr>Experiments library loading</vt:lpstr>
      <vt:lpstr>load_func_from_root.ipynb</vt:lpstr>
      <vt:lpstr>load_func_local.ipynb</vt:lpstr>
      <vt:lpstr>Data Processing</vt:lpstr>
      <vt:lpstr>Data Processing</vt:lpstr>
      <vt:lpstr>Data Processing</vt:lpstr>
      <vt:lpstr>Scheduler</vt:lpstr>
      <vt:lpstr>Config</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Notebook layout Anibal used</dc:title>
  <dc:creator>鴻均 葉</dc:creator>
  <cp:lastModifiedBy>鴻均 葉</cp:lastModifiedBy>
  <cp:revision>5</cp:revision>
  <dcterms:created xsi:type="dcterms:W3CDTF">2022-11-16T02:22:21Z</dcterms:created>
  <dcterms:modified xsi:type="dcterms:W3CDTF">2022-11-16T04:50:20Z</dcterms:modified>
</cp:coreProperties>
</file>