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C4D35-FEA9-4F2D-8672-8247E8537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C31F9-7846-4C82-87E5-D0DE899C6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15BAE-E547-4C72-A148-61A61C43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A7C-208F-4747-B0A6-8EE8FA1935F2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0DB6B-B049-4676-A3A6-9B167840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A54A9-FB4C-42D6-BE57-2355877B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ADEC-5B91-41A1-A83C-916FDA070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E2BB1-5E35-464E-AF7F-E52FC765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4830C-EA47-4F40-8B0D-D845DD52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CEC7C-308E-4910-8841-3969549E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A7C-208F-4747-B0A6-8EE8FA1935F2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CBC67-B103-4CDA-BF92-2BA37346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63958-EB94-4C86-8BEF-FC260207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ADEC-5B91-41A1-A83C-916FDA070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0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D2C391-B57C-437B-BE33-E1B3FF6C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4E7C2-431E-4947-B995-F451199DE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A175F-8EEB-46BD-B3EF-6EA1C0D4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A7C-208F-4747-B0A6-8EE8FA1935F2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6FAA1-0BB1-4E8B-BCD2-7774973C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AC7B6-A6F5-4CA6-BAB4-539D6C66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ADEC-5B91-41A1-A83C-916FDA070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3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4BD63-52D2-4F68-A25D-D49FC8D8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03257-942F-4FF9-840B-AD36F9A2A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F4839-C012-4FA4-A71F-E8CF96FD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A7C-208F-4747-B0A6-8EE8FA1935F2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3E555-9813-404C-8C98-A1FCD932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D793A-E066-4F1A-A55D-B7E42B73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ADEC-5B91-41A1-A83C-916FDA070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9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6DF5E-7F92-4AD8-BAF3-AF48755F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D6C3D-B37D-4CDF-872E-BCAA7EB85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59205-F497-439C-84E0-2C1F624E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A7C-208F-4747-B0A6-8EE8FA1935F2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55416-78E7-4973-8377-611654D1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30917-5352-41D6-99DA-B44AB2A0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ADEC-5B91-41A1-A83C-916FDA070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9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31950-C5DF-4708-8EE0-2D06CD14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4DFCC-FA96-4009-BA59-93D9E6D43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3618E-7DE6-4B4D-8506-377AB62FD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912AE-7446-4593-85B4-4F6EF533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A7C-208F-4747-B0A6-8EE8FA1935F2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67D02-A5A3-4018-8E24-2C9C3854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F8FCF-00C4-4903-9B7E-96427881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ADEC-5B91-41A1-A83C-916FDA070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85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B2476-5BFE-45C9-BF67-F29C54AE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FD169-8F70-47A0-A070-2A0B7F37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25F73-FBCE-4F60-8FDF-F186AFE5F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19F3D-E05B-477D-9FD9-D35DD92E9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CDC559-1678-4891-A3AC-E9A5E190F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E85FDA-4970-4B2C-9AA6-28B0588C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A7C-208F-4747-B0A6-8EE8FA1935F2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15134C-56D5-4CE0-BF02-A3758841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8927AD-91E3-4DA5-8009-384512AD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ADEC-5B91-41A1-A83C-916FDA070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9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AE84D-473C-4F97-B13D-DF3F7700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DDC901-D0ED-4C71-9905-E3A32561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A7C-208F-4747-B0A6-8EE8FA1935F2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4EE4EE-EB97-4EC4-B29F-50DAA830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B143DD-8B38-4630-B8C4-994E1708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ADEC-5B91-41A1-A83C-916FDA070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90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B52ABF-26EC-44EC-912B-455F9F53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A7C-208F-4747-B0A6-8EE8FA1935F2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E87B34-7253-4A61-A340-9408296C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F36D6A-71A0-4DA5-9DEB-CDED945B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ADEC-5B91-41A1-A83C-916FDA070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0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6C1D9-A8C6-4931-A237-86B4CA65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C67D5-9521-40EE-A148-CDCC92734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0A50C2-ABFC-4A1A-8D2E-124F5D5D8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D7304-E9A4-408F-9569-4597195A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A7C-208F-4747-B0A6-8EE8FA1935F2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A4ECB-3C4F-433B-B2BC-EFE64702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03B504-A0C6-4376-A4DB-7D622971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ADEC-5B91-41A1-A83C-916FDA070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2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FF1C7-C2ED-4E24-9D14-E6779D7B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589E5C-B5D8-4D7B-879D-38D8EF1D8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065B9-1BE5-471F-A6BC-89535929E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F3251C-6A5F-4BC2-8BF8-4EFFD299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A7C-208F-4747-B0A6-8EE8FA1935F2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BFC9F9-9A10-4446-8263-E86197B5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347B7-6817-4D01-B2C1-9BFA0CFF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ADEC-5B91-41A1-A83C-916FDA070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0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CB4552-ECDE-4EBF-8843-72F26A2E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FF77F-7F6B-4F04-9AAA-C8FE0D68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FF2D7-F98D-4090-816F-B83D7BE7C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7A7C-208F-4747-B0A6-8EE8FA1935F2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C45AE-130E-497B-8E86-6E1597A69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A8716-8546-4409-86EA-DEDD3CA95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ADEC-5B91-41A1-A83C-916FDA070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6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457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jinik.tistory.com/3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2899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8607-06F5-434E-8377-607F7E4D2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BOJ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14577</a:t>
            </a:r>
            <a:r>
              <a:rPr lang="ko-KR" altLang="en-US" dirty="0">
                <a:hlinkClick r:id="rId2"/>
              </a:rPr>
              <a:t> </a:t>
            </a:r>
            <a:r>
              <a:rPr lang="ko-KR" altLang="en-US" dirty="0"/>
              <a:t>일기예보</a:t>
            </a:r>
          </a:p>
        </p:txBody>
      </p:sp>
    </p:spTree>
    <p:extLst>
      <p:ext uri="{BB962C8B-B14F-4D97-AF65-F5344CB8AC3E}">
        <p14:creationId xmlns:p14="http://schemas.microsoft.com/office/powerpoint/2010/main" val="829213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2B040-8320-4432-9481-258C199D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쿼리</a:t>
            </a:r>
            <a:r>
              <a:rPr lang="en-US" altLang="ko-KR" dirty="0"/>
              <a:t>(2</a:t>
            </a:r>
            <a:r>
              <a:rPr lang="ko-KR" altLang="en-US" dirty="0"/>
              <a:t>번 쿼리 생략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C2577-7206-4451-9426-4AC05E39C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1829" cy="5032376"/>
          </a:xfrm>
        </p:spPr>
        <p:txBody>
          <a:bodyPr>
            <a:normAutofit/>
          </a:bodyPr>
          <a:lstStyle/>
          <a:p>
            <a:r>
              <a:rPr lang="ko-KR" altLang="en-US" dirty="0"/>
              <a:t>지역 </a:t>
            </a:r>
            <a:r>
              <a:rPr lang="en-US" altLang="ko-KR" dirty="0" err="1"/>
              <a:t>i</a:t>
            </a:r>
            <a:r>
              <a:rPr lang="ko-KR" altLang="en-US" dirty="0"/>
              <a:t>에 눈이 </a:t>
            </a:r>
            <a:r>
              <a:rPr lang="en-US" altLang="ko-KR" dirty="0" err="1"/>
              <a:t>xmm</a:t>
            </a:r>
            <a:r>
              <a:rPr lang="ko-KR" altLang="en-US" dirty="0"/>
              <a:t>쌓인다</a:t>
            </a:r>
            <a:r>
              <a:rPr lang="en-US" altLang="ko-KR" dirty="0"/>
              <a:t>.(2</a:t>
            </a:r>
            <a:r>
              <a:rPr lang="ko-KR" altLang="en-US" dirty="0"/>
              <a:t>번 </a:t>
            </a:r>
            <a:r>
              <a:rPr lang="en-US" altLang="ko-KR" dirty="0"/>
              <a:t>:</a:t>
            </a:r>
            <a:r>
              <a:rPr lang="ko-KR" altLang="en-US" dirty="0"/>
              <a:t> 녹는다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ko-KR" altLang="en-US" dirty="0"/>
              <a:t>지역의 쌓인 </a:t>
            </a:r>
            <a:r>
              <a:rPr lang="ko-KR" altLang="en-US" dirty="0" err="1"/>
              <a:t>눈의량이</a:t>
            </a:r>
            <a:r>
              <a:rPr lang="ko-KR" altLang="en-US" dirty="0"/>
              <a:t> </a:t>
            </a:r>
            <a:r>
              <a:rPr lang="en-US" altLang="ko-KR" dirty="0"/>
              <a:t>origin[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에 저장이 되어있다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쿼리의 뜻은 눈이</a:t>
            </a:r>
            <a:r>
              <a:rPr lang="en-US" altLang="ko-KR" dirty="0"/>
              <a:t>origin[</a:t>
            </a:r>
            <a:r>
              <a:rPr lang="en-US" altLang="ko-KR" dirty="0" err="1"/>
              <a:t>i</a:t>
            </a:r>
            <a:r>
              <a:rPr lang="en-US" altLang="ko-KR" dirty="0"/>
              <a:t>]mm</a:t>
            </a:r>
            <a:r>
              <a:rPr lang="ko-KR" altLang="en-US" dirty="0"/>
              <a:t>만큼 쌓인 도시의 개수가 </a:t>
            </a:r>
            <a:r>
              <a:rPr lang="en-US" altLang="ko-KR" dirty="0"/>
              <a:t>1</a:t>
            </a:r>
            <a:r>
              <a:rPr lang="ko-KR" altLang="en-US" dirty="0"/>
              <a:t>줄어들고</a:t>
            </a:r>
            <a:br>
              <a:rPr lang="en-US" altLang="ko-KR" dirty="0"/>
            </a:br>
            <a:r>
              <a:rPr lang="ko-KR" altLang="en-US" dirty="0"/>
              <a:t>눈이</a:t>
            </a:r>
            <a:r>
              <a:rPr lang="en-US" altLang="ko-KR" dirty="0"/>
              <a:t>(origin[</a:t>
            </a:r>
            <a:r>
              <a:rPr lang="en-US" altLang="ko-KR" dirty="0" err="1"/>
              <a:t>i</a:t>
            </a:r>
            <a:r>
              <a:rPr lang="en-US" altLang="ko-KR" dirty="0"/>
              <a:t>] + x)mm</a:t>
            </a:r>
            <a:r>
              <a:rPr lang="ko-KR" altLang="en-US" dirty="0"/>
              <a:t>만큼 쌓인 도시의 개수가 </a:t>
            </a:r>
            <a:r>
              <a:rPr lang="en-US" altLang="ko-KR" dirty="0"/>
              <a:t>1 </a:t>
            </a:r>
            <a:r>
              <a:rPr lang="ko-KR" altLang="en-US" dirty="0"/>
              <a:t>늘어나는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en-US" altLang="ko-KR" dirty="0"/>
              <a:t>origin[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의 값과 </a:t>
            </a:r>
            <a:r>
              <a:rPr lang="en-US" altLang="ko-KR" dirty="0"/>
              <a:t>(origin[</a:t>
            </a:r>
            <a:r>
              <a:rPr lang="en-US" altLang="ko-KR" dirty="0" err="1"/>
              <a:t>i</a:t>
            </a:r>
            <a:r>
              <a:rPr lang="en-US" altLang="ko-KR" dirty="0"/>
              <a:t>] + x)</a:t>
            </a:r>
            <a:r>
              <a:rPr lang="ko-KR" altLang="en-US" dirty="0"/>
              <a:t>의 값을</a:t>
            </a:r>
            <a:br>
              <a:rPr lang="en-US" altLang="ko-KR" dirty="0"/>
            </a:br>
            <a:r>
              <a:rPr lang="en-US" altLang="ko-KR" dirty="0" err="1"/>
              <a:t>rtable</a:t>
            </a:r>
            <a:r>
              <a:rPr lang="ko-KR" altLang="en-US" dirty="0"/>
              <a:t>을 이진탐색해서 </a:t>
            </a:r>
            <a:r>
              <a:rPr lang="en-US" altLang="ko-KR" dirty="0" err="1"/>
              <a:t>idx</a:t>
            </a:r>
            <a:r>
              <a:rPr lang="en-US" altLang="ko-KR" dirty="0"/>
              <a:t>(</a:t>
            </a:r>
            <a:r>
              <a:rPr lang="ko-KR" altLang="en-US" dirty="0"/>
              <a:t>치환 된 값</a:t>
            </a:r>
            <a:r>
              <a:rPr lang="en-US" altLang="ko-KR" dirty="0"/>
              <a:t>)</a:t>
            </a:r>
            <a:r>
              <a:rPr lang="ko-KR" altLang="en-US" dirty="0"/>
              <a:t>를 찾을 수 있고</a:t>
            </a:r>
            <a:br>
              <a:rPr lang="en-US" altLang="ko-KR" dirty="0"/>
            </a:br>
            <a:r>
              <a:rPr lang="ko-KR" altLang="en-US" dirty="0"/>
              <a:t>이를 통해 </a:t>
            </a:r>
            <a:r>
              <a:rPr lang="en-US" altLang="ko-KR" dirty="0"/>
              <a:t>segment tree update</a:t>
            </a:r>
            <a:r>
              <a:rPr lang="ko-KR" altLang="en-US" dirty="0"/>
              <a:t>연산을 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04629-17CE-4DE3-9840-F6DD1CC6D3ED}"/>
              </a:ext>
            </a:extLst>
          </p:cNvPr>
          <p:cNvSpPr txBox="1"/>
          <p:nvPr/>
        </p:nvSpPr>
        <p:spPr>
          <a:xfrm>
            <a:off x="8106561" y="357871"/>
            <a:ext cx="408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Segment tree leaf node</a:t>
            </a:r>
            <a:r>
              <a:rPr lang="ko-KR" altLang="en-US" dirty="0">
                <a:solidFill>
                  <a:srgbClr val="0070C0"/>
                </a:solidFill>
              </a:rPr>
              <a:t>의 정의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강수량이 </a:t>
            </a:r>
            <a:r>
              <a:rPr lang="en-US" altLang="ko-KR" dirty="0" err="1">
                <a:solidFill>
                  <a:srgbClr val="0070C0"/>
                </a:solidFill>
              </a:rPr>
              <a:t>kmm</a:t>
            </a:r>
            <a:r>
              <a:rPr lang="ko-KR" altLang="en-US" dirty="0">
                <a:solidFill>
                  <a:srgbClr val="0070C0"/>
                </a:solidFill>
              </a:rPr>
              <a:t>인 도시의 개수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04BA8C-51C2-4089-812A-346F9A29CA63}"/>
              </a:ext>
            </a:extLst>
          </p:cNvPr>
          <p:cNvSpPr/>
          <p:nvPr/>
        </p:nvSpPr>
        <p:spPr>
          <a:xfrm>
            <a:off x="3322040" y="4228051"/>
            <a:ext cx="276837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2B040-8320-4432-9481-258C199D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 쿼리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C2577-7206-4451-9426-4AC05E39C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1829" cy="4029892"/>
          </a:xfrm>
        </p:spPr>
        <p:txBody>
          <a:bodyPr>
            <a:normAutofit/>
          </a:bodyPr>
          <a:lstStyle/>
          <a:p>
            <a:r>
              <a:rPr lang="ko-KR" altLang="en-US" dirty="0"/>
              <a:t>현재 적설량이 </a:t>
            </a:r>
            <a:r>
              <a:rPr lang="en-US" altLang="ko-KR" dirty="0" err="1"/>
              <a:t>L</a:t>
            </a:r>
            <a:r>
              <a:rPr lang="en-US" altLang="ko-KR" baseline="-25000" dirty="0" err="1"/>
              <a:t>i</a:t>
            </a:r>
            <a:r>
              <a:rPr lang="en-US" altLang="ko-KR" dirty="0" err="1"/>
              <a:t>mm</a:t>
            </a:r>
            <a:r>
              <a:rPr lang="ko-KR" altLang="en-US" dirty="0"/>
              <a:t>이상 </a:t>
            </a:r>
            <a:r>
              <a:rPr lang="en-US" altLang="ko-KR" dirty="0" err="1"/>
              <a:t>R</a:t>
            </a:r>
            <a:r>
              <a:rPr lang="en-US" altLang="ko-KR" baseline="-25000" dirty="0" err="1"/>
              <a:t>i</a:t>
            </a:r>
            <a:r>
              <a:rPr lang="en-US" altLang="ko-KR" dirty="0" err="1"/>
              <a:t>mm</a:t>
            </a:r>
            <a:r>
              <a:rPr lang="ko-KR" altLang="en-US" dirty="0"/>
              <a:t>이하인 구역의 수를 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</a:t>
            </a:r>
            <a:r>
              <a:rPr lang="en-US" altLang="ko-KR" baseline="-25000" dirty="0"/>
              <a:t>i</a:t>
            </a:r>
            <a:r>
              <a:rPr lang="ko-KR" altLang="en-US" dirty="0"/>
              <a:t>와</a:t>
            </a:r>
            <a:r>
              <a:rPr lang="en-US" altLang="ko-KR" dirty="0"/>
              <a:t> R</a:t>
            </a:r>
            <a:r>
              <a:rPr lang="en-US" altLang="ko-KR" baseline="-25000" dirty="0"/>
              <a:t>i</a:t>
            </a:r>
            <a:r>
              <a:rPr lang="ko-KR" altLang="en-US" dirty="0"/>
              <a:t>를 </a:t>
            </a:r>
            <a:r>
              <a:rPr lang="en-US" altLang="ko-KR" dirty="0" err="1"/>
              <a:t>rtable</a:t>
            </a:r>
            <a:r>
              <a:rPr lang="en-US" altLang="ko-KR" dirty="0"/>
              <a:t>[]</a:t>
            </a:r>
            <a:r>
              <a:rPr lang="ko-KR" altLang="en-US" dirty="0"/>
              <a:t>를 이진검색해 찾은 치환 된 값을</a:t>
            </a:r>
            <a:br>
              <a:rPr lang="en-US" altLang="ko-KR" dirty="0"/>
            </a:br>
            <a:r>
              <a:rPr lang="en-US" altLang="ko-KR" dirty="0" err="1"/>
              <a:t>from_idx</a:t>
            </a:r>
            <a:r>
              <a:rPr lang="en-US" altLang="ko-KR" dirty="0"/>
              <a:t>, </a:t>
            </a:r>
            <a:r>
              <a:rPr lang="en-US" altLang="ko-KR" dirty="0" err="1"/>
              <a:t>to_idx</a:t>
            </a:r>
            <a:r>
              <a:rPr lang="ko-KR" altLang="en-US" dirty="0"/>
              <a:t>라 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Sum segment tree</a:t>
            </a:r>
            <a:r>
              <a:rPr lang="ko-KR" altLang="en-US" dirty="0"/>
              <a:t>를 구성해서 </a:t>
            </a:r>
            <a:r>
              <a:rPr lang="en-US" altLang="ko-KR" dirty="0" err="1"/>
              <a:t>from_idx</a:t>
            </a:r>
            <a:r>
              <a:rPr lang="en-US" altLang="ko-KR" dirty="0"/>
              <a:t> ~ </a:t>
            </a:r>
            <a:r>
              <a:rPr lang="en-US" altLang="ko-KR" dirty="0" err="1"/>
              <a:t>to_idx</a:t>
            </a:r>
            <a:r>
              <a:rPr lang="en-US" altLang="ko-KR" dirty="0"/>
              <a:t> </a:t>
            </a:r>
            <a:r>
              <a:rPr lang="ko-KR" altLang="en-US" dirty="0"/>
              <a:t>까지의 구간합을 </a:t>
            </a:r>
            <a:r>
              <a:rPr lang="en-US" altLang="ko-KR" dirty="0"/>
              <a:t>O(log k)</a:t>
            </a:r>
            <a:r>
              <a:rPr lang="ko-KR" altLang="en-US" dirty="0"/>
              <a:t>만에 구할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04629-17CE-4DE3-9840-F6DD1CC6D3ED}"/>
              </a:ext>
            </a:extLst>
          </p:cNvPr>
          <p:cNvSpPr txBox="1"/>
          <p:nvPr/>
        </p:nvSpPr>
        <p:spPr>
          <a:xfrm>
            <a:off x="8106561" y="357871"/>
            <a:ext cx="408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Segment tree leaf node</a:t>
            </a:r>
            <a:r>
              <a:rPr lang="ko-KR" altLang="en-US" dirty="0">
                <a:solidFill>
                  <a:srgbClr val="0070C0"/>
                </a:solidFill>
              </a:rPr>
              <a:t>의 정의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강수량이 </a:t>
            </a:r>
            <a:r>
              <a:rPr lang="en-US" altLang="ko-KR" dirty="0" err="1">
                <a:solidFill>
                  <a:srgbClr val="0070C0"/>
                </a:solidFill>
              </a:rPr>
              <a:t>kmm</a:t>
            </a:r>
            <a:r>
              <a:rPr lang="ko-KR" altLang="en-US" dirty="0">
                <a:solidFill>
                  <a:srgbClr val="0070C0"/>
                </a:solidFill>
              </a:rPr>
              <a:t>인 도시의 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97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2B040-8320-4432-9481-258C199D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쿼리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C2577-7206-4451-9426-4AC05E39C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1829" cy="4029892"/>
          </a:xfrm>
        </p:spPr>
        <p:txBody>
          <a:bodyPr>
            <a:normAutofit/>
          </a:bodyPr>
          <a:lstStyle/>
          <a:p>
            <a:r>
              <a:rPr lang="ko-KR" altLang="en-US" dirty="0"/>
              <a:t>현재 적설량이 </a:t>
            </a:r>
            <a:r>
              <a:rPr lang="en-US" altLang="ko-KR" dirty="0"/>
              <a:t>T</a:t>
            </a:r>
            <a:r>
              <a:rPr lang="ko-KR" altLang="en-US" dirty="0"/>
              <a:t>번째로 많은 도시에 쌓인 눈이 몇 </a:t>
            </a:r>
            <a:r>
              <a:rPr lang="en-US" altLang="ko-KR" dirty="0"/>
              <a:t>mm</a:t>
            </a:r>
            <a:r>
              <a:rPr lang="ko-KR" altLang="en-US" dirty="0"/>
              <a:t>인지 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Sum</a:t>
            </a:r>
            <a:r>
              <a:rPr lang="ko-KR" altLang="en-US" dirty="0"/>
              <a:t> </a:t>
            </a:r>
            <a:r>
              <a:rPr lang="en-US" altLang="ko-KR" dirty="0"/>
              <a:t>segment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</a:t>
            </a:r>
            <a:r>
              <a:rPr lang="en-US" altLang="ko-KR" dirty="0"/>
              <a:t>kth</a:t>
            </a:r>
            <a:r>
              <a:rPr lang="ko-KR" altLang="en-US" dirty="0"/>
              <a:t>함수를 사용하면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(k</a:t>
            </a:r>
            <a:r>
              <a:rPr lang="ko-KR" altLang="en-US" dirty="0"/>
              <a:t>번째로 </a:t>
            </a:r>
            <a:r>
              <a:rPr lang="ko-KR" altLang="en-US" dirty="0">
                <a:solidFill>
                  <a:srgbClr val="FF0000"/>
                </a:solidFill>
              </a:rPr>
              <a:t>작은 수</a:t>
            </a:r>
            <a:r>
              <a:rPr lang="ko-KR" altLang="en-US" dirty="0"/>
              <a:t> 찾기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※ k</a:t>
            </a:r>
            <a:r>
              <a:rPr lang="ko-KR" altLang="en-US" dirty="0" err="1"/>
              <a:t>번쨰로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많은</a:t>
            </a:r>
            <a:r>
              <a:rPr lang="ko-KR" altLang="en-US" dirty="0"/>
              <a:t> 도시</a:t>
            </a:r>
            <a:r>
              <a:rPr lang="en-US" altLang="ko-KR" dirty="0"/>
              <a:t>!! -&gt; </a:t>
            </a:r>
            <a:r>
              <a:rPr lang="en-US" altLang="ko-KR" dirty="0">
                <a:solidFill>
                  <a:srgbClr val="FF0000"/>
                </a:solidFill>
              </a:rPr>
              <a:t>(n – k)</a:t>
            </a:r>
            <a:r>
              <a:rPr lang="en-US" altLang="ko-KR" dirty="0" err="1">
                <a:solidFill>
                  <a:srgbClr val="FF0000"/>
                </a:solidFill>
              </a:rPr>
              <a:t>th</a:t>
            </a:r>
            <a:r>
              <a:rPr lang="ko-KR" altLang="en-US" dirty="0"/>
              <a:t>로 바꾸어야 합니다</a:t>
            </a:r>
            <a:r>
              <a:rPr lang="en-US" altLang="ko-KR" dirty="0"/>
              <a:t>.(</a:t>
            </a:r>
            <a:r>
              <a:rPr lang="ko-KR" altLang="en-US" dirty="0"/>
              <a:t>엄청 틀렸음</a:t>
            </a:r>
            <a:r>
              <a:rPr lang="en-US" altLang="ko-KR" dirty="0"/>
              <a:t>…)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04629-17CE-4DE3-9840-F6DD1CC6D3ED}"/>
              </a:ext>
            </a:extLst>
          </p:cNvPr>
          <p:cNvSpPr txBox="1"/>
          <p:nvPr/>
        </p:nvSpPr>
        <p:spPr>
          <a:xfrm>
            <a:off x="8106561" y="357871"/>
            <a:ext cx="408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Segment tree leaf node</a:t>
            </a:r>
            <a:r>
              <a:rPr lang="ko-KR" altLang="en-US" dirty="0">
                <a:solidFill>
                  <a:srgbClr val="0070C0"/>
                </a:solidFill>
              </a:rPr>
              <a:t>의 정의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강수량이 </a:t>
            </a:r>
            <a:r>
              <a:rPr lang="en-US" altLang="ko-KR" dirty="0" err="1">
                <a:solidFill>
                  <a:srgbClr val="0070C0"/>
                </a:solidFill>
              </a:rPr>
              <a:t>kmm</a:t>
            </a:r>
            <a:r>
              <a:rPr lang="ko-KR" altLang="en-US" dirty="0">
                <a:solidFill>
                  <a:srgbClr val="0070C0"/>
                </a:solidFill>
              </a:rPr>
              <a:t>인 도시의 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24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2B040-8320-4432-9481-258C199D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쿼리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C2577-7206-4451-9426-4AC05E39C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1829" cy="4029892"/>
          </a:xfrm>
        </p:spPr>
        <p:txBody>
          <a:bodyPr>
            <a:normAutofit/>
          </a:bodyPr>
          <a:lstStyle/>
          <a:p>
            <a:r>
              <a:rPr lang="en-US" altLang="ko-KR" dirty="0"/>
              <a:t>Sum() (</a:t>
            </a:r>
            <a:r>
              <a:rPr lang="ko-KR" altLang="en-US" dirty="0" err="1"/>
              <a:t>구간합</a:t>
            </a:r>
            <a:r>
              <a:rPr lang="ko-KR" altLang="en-US" dirty="0"/>
              <a:t> 구하는 함수</a:t>
            </a:r>
            <a:r>
              <a:rPr lang="en-US" altLang="ko-KR" dirty="0"/>
              <a:t>)</a:t>
            </a:r>
            <a:r>
              <a:rPr lang="ko-KR" altLang="en-US" dirty="0"/>
              <a:t>를 사용하면</a:t>
            </a:r>
            <a:endParaRPr lang="en-US" altLang="ko-KR" dirty="0"/>
          </a:p>
          <a:p>
            <a:r>
              <a:rPr lang="ko-KR" altLang="en-US" dirty="0" err="1"/>
              <a:t>파라매트릭</a:t>
            </a:r>
            <a:r>
              <a:rPr lang="ko-KR" altLang="en-US" dirty="0"/>
              <a:t> </a:t>
            </a:r>
            <a:r>
              <a:rPr lang="ko-KR" altLang="en-US" dirty="0" err="1"/>
              <a:t>서치를</a:t>
            </a:r>
            <a:r>
              <a:rPr lang="ko-KR" altLang="en-US" dirty="0"/>
              <a:t> 이용해서 </a:t>
            </a:r>
            <a:r>
              <a:rPr lang="en-US" altLang="ko-KR" dirty="0"/>
              <a:t>O(log^2 k)</a:t>
            </a:r>
            <a:r>
              <a:rPr lang="ko-KR" altLang="en-US" dirty="0"/>
              <a:t>만에 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아래 아이디어를 이용하면 </a:t>
            </a:r>
            <a:r>
              <a:rPr lang="en-US" altLang="ko-KR" dirty="0"/>
              <a:t>O(log k)</a:t>
            </a:r>
            <a:r>
              <a:rPr lang="ko-KR" altLang="en-US" dirty="0"/>
              <a:t>만에 구할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04629-17CE-4DE3-9840-F6DD1CC6D3ED}"/>
              </a:ext>
            </a:extLst>
          </p:cNvPr>
          <p:cNvSpPr txBox="1"/>
          <p:nvPr/>
        </p:nvSpPr>
        <p:spPr>
          <a:xfrm>
            <a:off x="8106561" y="357871"/>
            <a:ext cx="408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Segment tree leaf node</a:t>
            </a:r>
            <a:r>
              <a:rPr lang="ko-KR" altLang="en-US" dirty="0">
                <a:solidFill>
                  <a:srgbClr val="0070C0"/>
                </a:solidFill>
              </a:rPr>
              <a:t>의 정의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강수량이 </a:t>
            </a:r>
            <a:r>
              <a:rPr lang="en-US" altLang="ko-KR" dirty="0" err="1">
                <a:solidFill>
                  <a:srgbClr val="0070C0"/>
                </a:solidFill>
              </a:rPr>
              <a:t>kmm</a:t>
            </a:r>
            <a:r>
              <a:rPr lang="ko-KR" altLang="en-US" dirty="0">
                <a:solidFill>
                  <a:srgbClr val="0070C0"/>
                </a:solidFill>
              </a:rPr>
              <a:t>인 도시의 개수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4F6BD6-4013-4732-99BF-72F6B3D5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72" y="3485626"/>
            <a:ext cx="6038850" cy="159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C5AB3D-0F18-4210-9673-4251667DA434}"/>
              </a:ext>
            </a:extLst>
          </p:cNvPr>
          <p:cNvSpPr txBox="1"/>
          <p:nvPr/>
        </p:nvSpPr>
        <p:spPr>
          <a:xfrm>
            <a:off x="3422708" y="5211237"/>
            <a:ext cx="45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https://sejinik.tistory.com/37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54B64-C7E9-43EF-8D35-6C59911F72B6}"/>
              </a:ext>
            </a:extLst>
          </p:cNvPr>
          <p:cNvSpPr txBox="1"/>
          <p:nvPr/>
        </p:nvSpPr>
        <p:spPr>
          <a:xfrm>
            <a:off x="2348917" y="5738318"/>
            <a:ext cx="665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연습해 볼만한 문제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https://www.acmicpc.net/problem/12899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56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C55D-76CC-4447-B16D-A5156881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F257-8B22-47A1-8713-A2C7FD49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Q. hash table </a:t>
            </a:r>
            <a:r>
              <a:rPr lang="ko-KR" altLang="en-US" dirty="0"/>
              <a:t>꼭 써야 되나요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A. </a:t>
            </a:r>
            <a:r>
              <a:rPr lang="ko-KR" altLang="en-US" dirty="0" err="1"/>
              <a:t>안써도</a:t>
            </a:r>
            <a:r>
              <a:rPr lang="ko-KR" altLang="en-US" dirty="0"/>
              <a:t> </a:t>
            </a:r>
            <a:r>
              <a:rPr lang="ko-KR" altLang="en-US" dirty="0" err="1"/>
              <a:t>될꺼같아요</a:t>
            </a:r>
            <a:r>
              <a:rPr lang="en-US" altLang="ko-KR" dirty="0"/>
              <a:t>. </a:t>
            </a:r>
            <a:r>
              <a:rPr lang="ko-KR" altLang="en-US" dirty="0"/>
              <a:t>중복된 수가 있어도 정렬해서 이진검색을 하면 항상 같은 </a:t>
            </a:r>
            <a:r>
              <a:rPr lang="en-US" altLang="ko-KR" dirty="0"/>
              <a:t>index</a:t>
            </a:r>
            <a:r>
              <a:rPr lang="ko-KR" altLang="en-US" dirty="0"/>
              <a:t>를 주기 때문에 좌표압축한 효과를 낼 수 있습니다</a:t>
            </a:r>
            <a:r>
              <a:rPr lang="en-US" altLang="ko-KR" dirty="0"/>
              <a:t>. </a:t>
            </a:r>
            <a:r>
              <a:rPr lang="ko-KR" altLang="en-US" dirty="0" err="1"/>
              <a:t>어짜피</a:t>
            </a:r>
            <a:r>
              <a:rPr lang="ko-KR" altLang="en-US" dirty="0"/>
              <a:t> 최악으로 </a:t>
            </a:r>
            <a:r>
              <a:rPr lang="en-US" altLang="ko-KR" dirty="0"/>
              <a:t>k</a:t>
            </a:r>
            <a:r>
              <a:rPr lang="ko-KR" altLang="en-US" dirty="0"/>
              <a:t>를 </a:t>
            </a:r>
            <a:r>
              <a:rPr lang="ko-KR" altLang="en-US" dirty="0" err="1"/>
              <a:t>늘릴려면</a:t>
            </a:r>
            <a:r>
              <a:rPr lang="ko-KR" altLang="en-US" dirty="0"/>
              <a:t> 모두 다른 수를 쿼리에서 만들어 </a:t>
            </a:r>
            <a:r>
              <a:rPr lang="ko-KR" altLang="en-US" dirty="0" err="1"/>
              <a:t>낼것이니</a:t>
            </a:r>
            <a:r>
              <a:rPr lang="ko-KR" altLang="en-US" dirty="0"/>
              <a:t> 성능은 </a:t>
            </a:r>
            <a:r>
              <a:rPr lang="ko-KR" altLang="en-US" dirty="0" err="1"/>
              <a:t>비슷할꺼</a:t>
            </a:r>
            <a:r>
              <a:rPr lang="ko-KR" altLang="en-US" dirty="0"/>
              <a:t> 같아요</a:t>
            </a:r>
            <a:r>
              <a:rPr lang="en-US" altLang="ko-KR" dirty="0"/>
              <a:t>.(</a:t>
            </a:r>
            <a:r>
              <a:rPr lang="ko-KR" altLang="en-US" dirty="0"/>
              <a:t>좀 더 </a:t>
            </a:r>
            <a:r>
              <a:rPr lang="ko-KR" altLang="en-US" dirty="0" err="1"/>
              <a:t>좋을수</a:t>
            </a:r>
            <a:r>
              <a:rPr lang="ko-KR" altLang="en-US" dirty="0"/>
              <a:t> 도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r>
              <a:rPr lang="en-US" altLang="ko-KR" dirty="0"/>
              <a:t>Q. online </a:t>
            </a:r>
            <a:r>
              <a:rPr lang="ko-KR" altLang="en-US" dirty="0" err="1"/>
              <a:t>풀이는요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A. dynamic segment tree</a:t>
            </a:r>
            <a:r>
              <a:rPr lang="ko-KR" altLang="en-US" dirty="0"/>
              <a:t>를 구현하시면 됩니다</a:t>
            </a:r>
            <a:r>
              <a:rPr lang="en-US" altLang="ko-KR" dirty="0"/>
              <a:t>.(</a:t>
            </a:r>
            <a:r>
              <a:rPr lang="ko-KR" altLang="en-US" dirty="0"/>
              <a:t>저는 몰라요</a:t>
            </a:r>
            <a:r>
              <a:rPr lang="en-US" altLang="ko-KR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3360331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8607-06F5-434E-8377-607F7E4D2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6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26E5B-958A-44CC-B922-FFD34285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쿼리들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A5C29-4F4A-4F23-90D0-D1CE3B0D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605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지역 </a:t>
            </a:r>
            <a:r>
              <a:rPr lang="en-US" altLang="ko-KR" dirty="0" err="1"/>
              <a:t>i</a:t>
            </a:r>
            <a:r>
              <a:rPr lang="ko-KR" altLang="en-US" dirty="0"/>
              <a:t>에 눈이 </a:t>
            </a:r>
            <a:r>
              <a:rPr lang="en-US" altLang="ko-KR" dirty="0" err="1"/>
              <a:t>xmm</a:t>
            </a:r>
            <a:r>
              <a:rPr lang="ko-KR" altLang="en-US" dirty="0"/>
              <a:t>쌓인다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지역 </a:t>
            </a:r>
            <a:r>
              <a:rPr lang="en-US" altLang="ko-KR" dirty="0" err="1"/>
              <a:t>i</a:t>
            </a:r>
            <a:r>
              <a:rPr lang="ko-KR" altLang="en-US" dirty="0"/>
              <a:t>의 눈이 </a:t>
            </a:r>
            <a:r>
              <a:rPr lang="en-US" altLang="ko-KR" dirty="0" err="1"/>
              <a:t>ymm</a:t>
            </a:r>
            <a:r>
              <a:rPr lang="ko-KR" altLang="en-US" dirty="0"/>
              <a:t>녹는다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현재 적설량이 </a:t>
            </a:r>
            <a:r>
              <a:rPr lang="en-US" altLang="ko-KR" dirty="0" err="1"/>
              <a:t>L</a:t>
            </a:r>
            <a:r>
              <a:rPr lang="en-US" altLang="ko-KR" baseline="-25000" dirty="0" err="1"/>
              <a:t>i</a:t>
            </a:r>
            <a:r>
              <a:rPr lang="en-US" altLang="ko-KR" dirty="0" err="1"/>
              <a:t>mm</a:t>
            </a:r>
            <a:r>
              <a:rPr lang="ko-KR" altLang="en-US" dirty="0"/>
              <a:t>이상 </a:t>
            </a:r>
            <a:r>
              <a:rPr lang="en-US" altLang="ko-KR" dirty="0" err="1"/>
              <a:t>R</a:t>
            </a:r>
            <a:r>
              <a:rPr lang="en-US" altLang="ko-KR" baseline="-25000" dirty="0" err="1"/>
              <a:t>i</a:t>
            </a:r>
            <a:r>
              <a:rPr lang="en-US" altLang="ko-KR" dirty="0" err="1"/>
              <a:t>mm</a:t>
            </a:r>
            <a:r>
              <a:rPr lang="ko-KR" altLang="en-US" dirty="0"/>
              <a:t>이하인 구역의 수를 센다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현재 적설량이 </a:t>
            </a:r>
            <a:r>
              <a:rPr lang="en-US" altLang="ko-KR" dirty="0"/>
              <a:t>T</a:t>
            </a:r>
            <a:r>
              <a:rPr lang="ko-KR" altLang="en-US" dirty="0"/>
              <a:t>번째로 많은 도시에 쌓인 눈이 몇 </a:t>
            </a:r>
            <a:r>
              <a:rPr lang="en-US" altLang="ko-KR" dirty="0"/>
              <a:t>mm</a:t>
            </a:r>
            <a:r>
              <a:rPr lang="ko-KR" altLang="en-US" dirty="0"/>
              <a:t>인지 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30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B78EC-83D8-4C32-90D8-F5067EC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단순하게 쿼리를 </a:t>
            </a:r>
            <a:r>
              <a:rPr lang="ko-KR" altLang="en-US" dirty="0" err="1"/>
              <a:t>처리할려면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46576-C2AA-4E81-B286-DAC88D21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459"/>
          </a:xfrm>
        </p:spPr>
        <p:txBody>
          <a:bodyPr/>
          <a:lstStyle/>
          <a:p>
            <a:r>
              <a:rPr lang="ko-KR" altLang="en-US" dirty="0"/>
              <a:t>엄청 큰 배열을 준비해보자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D48D7B2-1DB3-4DDD-8A13-856F1069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88184"/>
              </p:ext>
            </p:extLst>
          </p:nvPr>
        </p:nvGraphicFramePr>
        <p:xfrm>
          <a:off x="1445703" y="2355208"/>
          <a:ext cx="93005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059">
                  <a:extLst>
                    <a:ext uri="{9D8B030D-6E8A-4147-A177-3AD203B41FA5}">
                      <a16:colId xmlns:a16="http://schemas.microsoft.com/office/drawing/2014/main" val="1170470718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1200208886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966032676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864789524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2626534288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318444276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305367444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2394123418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132464745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2733416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10^18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0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67224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BEE56AD-94D4-4325-BAA6-D663C41F3FFE}"/>
              </a:ext>
            </a:extLst>
          </p:cNvPr>
          <p:cNvSpPr txBox="1">
            <a:spLocks/>
          </p:cNvSpPr>
          <p:nvPr/>
        </p:nvSpPr>
        <p:spPr>
          <a:xfrm>
            <a:off x="838200" y="3422009"/>
            <a:ext cx="10515600" cy="548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r>
              <a:rPr lang="ko-KR" altLang="en-US" dirty="0"/>
              <a:t>개의 지역이 있고 각 지역마다 </a:t>
            </a:r>
            <a:r>
              <a:rPr lang="en-US" altLang="ko-KR" dirty="0"/>
              <a:t>1, 3, 10000, 10^18</a:t>
            </a:r>
            <a:r>
              <a:rPr lang="ko-KR" altLang="en-US" dirty="0"/>
              <a:t>만큼 눈이 </a:t>
            </a:r>
            <a:r>
              <a:rPr lang="ko-KR" altLang="en-US" dirty="0" err="1"/>
              <a:t>쌓여있는</a:t>
            </a:r>
            <a:r>
              <a:rPr lang="ko-KR" altLang="en-US" dirty="0"/>
              <a:t> 상태라면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CFB79BD1-55E0-44C9-8E47-3DE25555A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95515"/>
              </p:ext>
            </p:extLst>
          </p:nvPr>
        </p:nvGraphicFramePr>
        <p:xfrm>
          <a:off x="1445703" y="3858236"/>
          <a:ext cx="93005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059">
                  <a:extLst>
                    <a:ext uri="{9D8B030D-6E8A-4147-A177-3AD203B41FA5}">
                      <a16:colId xmlns:a16="http://schemas.microsoft.com/office/drawing/2014/main" val="1170470718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1200208886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966032676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864789524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2626534288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318444276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305367444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2394123418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132464745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2733416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10^18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0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67224"/>
                  </a:ext>
                </a:extLst>
              </a:tr>
            </a:tbl>
          </a:graphicData>
        </a:graphic>
      </p:graphicFrame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570BDA0-65B8-4FF6-B52C-BCCDF067C516}"/>
              </a:ext>
            </a:extLst>
          </p:cNvPr>
          <p:cNvSpPr txBox="1">
            <a:spLocks/>
          </p:cNvSpPr>
          <p:nvPr/>
        </p:nvSpPr>
        <p:spPr>
          <a:xfrm>
            <a:off x="838202" y="5018393"/>
            <a:ext cx="10515600" cy="54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</a:t>
            </a:r>
            <a:r>
              <a:rPr lang="ko-KR" altLang="en-US" dirty="0" err="1"/>
              <a:t>번지역</a:t>
            </a:r>
            <a:r>
              <a:rPr lang="en-US" altLang="ko-KR" dirty="0"/>
              <a:t>(3)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만큼 눈이 더 내린다면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569EBF07-2669-4300-BBC5-730821916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33597"/>
              </p:ext>
            </p:extLst>
          </p:nvPr>
        </p:nvGraphicFramePr>
        <p:xfrm>
          <a:off x="1445705" y="5454620"/>
          <a:ext cx="93005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059">
                  <a:extLst>
                    <a:ext uri="{9D8B030D-6E8A-4147-A177-3AD203B41FA5}">
                      <a16:colId xmlns:a16="http://schemas.microsoft.com/office/drawing/2014/main" val="1170470718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1200208886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966032676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864789524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2626534288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318444276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305367444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2394123418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132464745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2733416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10^18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0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67224"/>
                  </a:ext>
                </a:extLst>
              </a:tr>
            </a:tbl>
          </a:graphicData>
        </a:graphic>
      </p:graphicFrame>
      <p:sp>
        <p:nvSpPr>
          <p:cNvPr id="20" name="화살표: U자형 19">
            <a:extLst>
              <a:ext uri="{FF2B5EF4-FFF2-40B4-BE49-F238E27FC236}">
                <a16:creationId xmlns:a16="http://schemas.microsoft.com/office/drawing/2014/main" id="{E9F77ED0-E700-4D39-920D-07D2B676F954}"/>
              </a:ext>
            </a:extLst>
          </p:cNvPr>
          <p:cNvSpPr/>
          <p:nvPr/>
        </p:nvSpPr>
        <p:spPr>
          <a:xfrm rot="10800000" flipH="1">
            <a:off x="4815281" y="6260320"/>
            <a:ext cx="755009" cy="32854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0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B78EC-83D8-4C32-90D8-F5067EC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단순하게 쿼리를 </a:t>
            </a:r>
            <a:r>
              <a:rPr lang="ko-KR" altLang="en-US" dirty="0" err="1"/>
              <a:t>처리할려면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46576-C2AA-4E81-B286-DAC88D21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234"/>
            <a:ext cx="10515600" cy="548459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err="1"/>
              <a:t>번지역</a:t>
            </a:r>
            <a:r>
              <a:rPr lang="en-US" altLang="ko-KR" dirty="0"/>
              <a:t>(1)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만큼 눈이 녹는다면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D48D7B2-1DB3-4DDD-8A13-856F1069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08241"/>
              </p:ext>
            </p:extLst>
          </p:nvPr>
        </p:nvGraphicFramePr>
        <p:xfrm>
          <a:off x="1445703" y="2195817"/>
          <a:ext cx="93005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059">
                  <a:extLst>
                    <a:ext uri="{9D8B030D-6E8A-4147-A177-3AD203B41FA5}">
                      <a16:colId xmlns:a16="http://schemas.microsoft.com/office/drawing/2014/main" val="1170470718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1200208886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966032676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864789524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2626534288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318444276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305367444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2394123418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132464745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2733416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10^18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0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67224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BEE56AD-94D4-4325-BAA6-D663C41F3FFE}"/>
              </a:ext>
            </a:extLst>
          </p:cNvPr>
          <p:cNvSpPr txBox="1">
            <a:spLocks/>
          </p:cNvSpPr>
          <p:nvPr/>
        </p:nvSpPr>
        <p:spPr>
          <a:xfrm>
            <a:off x="838200" y="3422009"/>
            <a:ext cx="10515600" cy="54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현재 적설량이 </a:t>
            </a:r>
            <a:r>
              <a:rPr lang="en-US" altLang="ko-KR" dirty="0"/>
              <a:t>2mm </a:t>
            </a:r>
            <a:r>
              <a:rPr lang="ko-KR" altLang="en-US" dirty="0"/>
              <a:t>이상 </a:t>
            </a:r>
            <a:r>
              <a:rPr lang="en-US" altLang="ko-KR" dirty="0"/>
              <a:t>10^18mm</a:t>
            </a:r>
            <a:r>
              <a:rPr lang="ko-KR" altLang="en-US" dirty="0"/>
              <a:t>이하인 도시의 수는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CFB79BD1-55E0-44C9-8E47-3DE25555A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46218"/>
              </p:ext>
            </p:extLst>
          </p:nvPr>
        </p:nvGraphicFramePr>
        <p:xfrm>
          <a:off x="1445703" y="3858236"/>
          <a:ext cx="93005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059">
                  <a:extLst>
                    <a:ext uri="{9D8B030D-6E8A-4147-A177-3AD203B41FA5}">
                      <a16:colId xmlns:a16="http://schemas.microsoft.com/office/drawing/2014/main" val="1170470718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1200208886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966032676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864789524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2626534288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318444276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305367444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2394123418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3132464745"/>
                    </a:ext>
                  </a:extLst>
                </a:gridCol>
                <a:gridCol w="930059">
                  <a:extLst>
                    <a:ext uri="{9D8B030D-6E8A-4147-A177-3AD203B41FA5}">
                      <a16:colId xmlns:a16="http://schemas.microsoft.com/office/drawing/2014/main" val="2733416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10^18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0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67224"/>
                  </a:ext>
                </a:extLst>
              </a:tr>
            </a:tbl>
          </a:graphicData>
        </a:graphic>
      </p:graphicFrame>
      <p:sp>
        <p:nvSpPr>
          <p:cNvPr id="14" name="화살표: U자형 13">
            <a:extLst>
              <a:ext uri="{FF2B5EF4-FFF2-40B4-BE49-F238E27FC236}">
                <a16:creationId xmlns:a16="http://schemas.microsoft.com/office/drawing/2014/main" id="{0D53E317-F608-4BB3-8CEA-0D3311BE584C}"/>
              </a:ext>
            </a:extLst>
          </p:cNvPr>
          <p:cNvSpPr/>
          <p:nvPr/>
        </p:nvSpPr>
        <p:spPr>
          <a:xfrm rot="10800000">
            <a:off x="2039923" y="2968642"/>
            <a:ext cx="755009" cy="32854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3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72F08-75A1-489B-94D6-35FE3D95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1FE8D-1E52-4D08-87CA-276D8C28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10^18 + 1 </a:t>
            </a:r>
            <a:r>
              <a:rPr lang="ko-KR" altLang="en-US" dirty="0"/>
              <a:t>만큼의 배열을 할당할 수가 없다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, 4</a:t>
            </a:r>
            <a:r>
              <a:rPr lang="ko-KR" altLang="en-US" dirty="0"/>
              <a:t>번 쿼리를 처리할 때 최악 </a:t>
            </a:r>
            <a:r>
              <a:rPr lang="en-US" altLang="ko-KR" dirty="0"/>
              <a:t>O(10^18 + 1)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79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C55D-76CC-4447-B16D-A5156881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번에 대한 해결방법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F257-8B22-47A1-8713-A2C7FD49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좌표압축</a:t>
            </a:r>
            <a:endParaRPr lang="en-US" altLang="ko-KR" dirty="0"/>
          </a:p>
          <a:p>
            <a:r>
              <a:rPr lang="en-US" altLang="ko-KR" dirty="0"/>
              <a:t>10^18 + 1</a:t>
            </a:r>
            <a:r>
              <a:rPr lang="ko-KR" altLang="en-US" dirty="0"/>
              <a:t>의 범위를 </a:t>
            </a:r>
            <a:r>
              <a:rPr lang="en-US" altLang="ko-KR" dirty="0"/>
              <a:t>K</a:t>
            </a:r>
            <a:r>
              <a:rPr lang="ko-KR" altLang="en-US" dirty="0"/>
              <a:t>개로 줄여서 압축하자</a:t>
            </a:r>
            <a:endParaRPr lang="en-US" altLang="ko-KR" dirty="0"/>
          </a:p>
          <a:p>
            <a:r>
              <a:rPr lang="ko-KR" altLang="en-US" dirty="0"/>
              <a:t>문제의 쿼리수가 지역의 수가 </a:t>
            </a:r>
            <a:r>
              <a:rPr lang="en-US" altLang="ko-KR" dirty="0"/>
              <a:t>n, </a:t>
            </a:r>
            <a:r>
              <a:rPr lang="ko-KR" altLang="en-US" dirty="0"/>
              <a:t>쿼리의 수가 </a:t>
            </a:r>
            <a:r>
              <a:rPr lang="en-US" altLang="ko-KR" dirty="0"/>
              <a:t>q</a:t>
            </a:r>
            <a:r>
              <a:rPr lang="ko-KR" altLang="en-US" dirty="0"/>
              <a:t>이라 했을 때</a:t>
            </a:r>
            <a:endParaRPr lang="en-US" altLang="ko-KR" dirty="0"/>
          </a:p>
          <a:p>
            <a:r>
              <a:rPr lang="en-US" altLang="ko-KR" dirty="0"/>
              <a:t>K</a:t>
            </a:r>
            <a:r>
              <a:rPr lang="ko-KR" altLang="en-US" dirty="0"/>
              <a:t>는 지역의 수</a:t>
            </a:r>
            <a:r>
              <a:rPr lang="en-US" altLang="ko-KR" dirty="0"/>
              <a:t> + 3</a:t>
            </a:r>
            <a:r>
              <a:rPr lang="ko-KR" altLang="en-US" dirty="0"/>
              <a:t>번 쿼리로 주어지는 강수량의 수</a:t>
            </a:r>
            <a:endParaRPr lang="en-US" altLang="ko-KR" dirty="0"/>
          </a:p>
          <a:p>
            <a:r>
              <a:rPr lang="en-US" altLang="ko-KR" dirty="0"/>
              <a:t>= n + q * 2 = 10^5 + 2 * 10^5 = </a:t>
            </a:r>
            <a:r>
              <a:rPr lang="en-US" altLang="ko-KR" dirty="0">
                <a:solidFill>
                  <a:srgbClr val="FF0000"/>
                </a:solidFill>
              </a:rPr>
              <a:t>3 * 10^5</a:t>
            </a:r>
            <a:r>
              <a:rPr lang="en-US" altLang="ko-KR" dirty="0"/>
              <a:t> = K</a:t>
            </a:r>
          </a:p>
          <a:p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en-US" altLang="ko-KR" dirty="0"/>
              <a:t>online</a:t>
            </a:r>
            <a:r>
              <a:rPr lang="ko-KR" altLang="en-US" dirty="0"/>
              <a:t>문제 풀이로는 </a:t>
            </a:r>
            <a:r>
              <a:rPr lang="en-US" altLang="ko-KR" dirty="0"/>
              <a:t>K</a:t>
            </a:r>
            <a:r>
              <a:rPr lang="ko-KR" altLang="en-US" dirty="0"/>
              <a:t>를 구할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>
                <a:solidFill>
                  <a:srgbClr val="FF0000"/>
                </a:solidFill>
              </a:rPr>
              <a:t>offline</a:t>
            </a:r>
            <a:r>
              <a:rPr lang="ko-KR" altLang="en-US" dirty="0"/>
              <a:t>으로 </a:t>
            </a:r>
            <a:r>
              <a:rPr lang="en-US" altLang="ko-KR" dirty="0"/>
              <a:t>K</a:t>
            </a:r>
            <a:r>
              <a:rPr lang="ko-KR" altLang="en-US" dirty="0"/>
              <a:t>를 먼저 구해야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265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C55D-76CC-4447-B16D-A5156881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번에 대한 해결방법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F257-8B22-47A1-8713-A2C7FD49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</a:p>
          <a:p>
            <a:r>
              <a:rPr lang="en-US" altLang="ko-KR" dirty="0"/>
              <a:t>Segment tree leaf node</a:t>
            </a:r>
            <a:r>
              <a:rPr lang="ko-KR" altLang="en-US" dirty="0"/>
              <a:t>의 정의를</a:t>
            </a:r>
            <a:br>
              <a:rPr lang="en-US" altLang="ko-KR" dirty="0"/>
            </a:br>
            <a:r>
              <a:rPr lang="ko-KR" altLang="en-US" dirty="0"/>
              <a:t>강수량이 </a:t>
            </a:r>
            <a:r>
              <a:rPr lang="en-US" altLang="ko-KR" dirty="0" err="1"/>
              <a:t>kmm</a:t>
            </a:r>
            <a:r>
              <a:rPr lang="ko-KR" altLang="en-US" dirty="0"/>
              <a:t>인 도시의 개수로 하면</a:t>
            </a:r>
            <a:endParaRPr lang="en-US" altLang="ko-KR" dirty="0"/>
          </a:p>
          <a:p>
            <a:r>
              <a:rPr lang="en-US" altLang="ko-KR" dirty="0"/>
              <a:t>1, 2, 3, 4 </a:t>
            </a:r>
            <a:r>
              <a:rPr lang="ko-KR" altLang="en-US" dirty="0"/>
              <a:t>번의 쿼리는 </a:t>
            </a:r>
            <a:r>
              <a:rPr lang="en-US" altLang="ko-KR" dirty="0"/>
              <a:t>O(log</a:t>
            </a:r>
            <a:r>
              <a:rPr lang="ko-KR" altLang="en-US" dirty="0"/>
              <a:t> </a:t>
            </a:r>
            <a:r>
              <a:rPr lang="en-US" altLang="ko-KR" dirty="0"/>
              <a:t>K)</a:t>
            </a:r>
            <a:r>
              <a:rPr lang="ko-KR" altLang="en-US" dirty="0"/>
              <a:t>로 처리할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45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C55D-76CC-4447-B16D-A5156881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좌표압축은 어떻게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F257-8B22-47A1-8713-A2C7FD49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Cpp</a:t>
            </a:r>
            <a:r>
              <a:rPr lang="ko-KR" altLang="en-US" dirty="0"/>
              <a:t>의 </a:t>
            </a:r>
            <a:r>
              <a:rPr lang="en-US" altLang="ko-KR" dirty="0"/>
              <a:t>set</a:t>
            </a:r>
            <a:r>
              <a:rPr lang="ko-KR" altLang="en-US" dirty="0"/>
              <a:t>을 사용하면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저는 </a:t>
            </a:r>
            <a:r>
              <a:rPr lang="en-US" altLang="ko-KR" dirty="0"/>
              <a:t>C </a:t>
            </a:r>
            <a:r>
              <a:rPr lang="ko-KR" altLang="en-US" dirty="0"/>
              <a:t>유저라서 간단하게 </a:t>
            </a:r>
            <a:r>
              <a:rPr lang="en-US" altLang="ko-KR" dirty="0"/>
              <a:t>hash table </a:t>
            </a:r>
            <a:r>
              <a:rPr lang="ko-KR" altLang="en-US" dirty="0"/>
              <a:t>구현했습니다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사용해서 중복없이 숫자를 저장한 후 </a:t>
            </a:r>
            <a:r>
              <a:rPr lang="en-US" altLang="ko-KR" dirty="0"/>
              <a:t>(set</a:t>
            </a:r>
            <a:r>
              <a:rPr lang="ko-KR" altLang="en-US" dirty="0"/>
              <a:t> 중복 불허</a:t>
            </a:r>
            <a:r>
              <a:rPr lang="en-US" altLang="ko-KR" dirty="0"/>
              <a:t>)</a:t>
            </a:r>
          </a:p>
        </p:txBody>
      </p:sp>
      <p:pic>
        <p:nvPicPr>
          <p:cNvPr id="4" name="내용 개체 틀 9">
            <a:extLst>
              <a:ext uri="{FF2B5EF4-FFF2-40B4-BE49-F238E27FC236}">
                <a16:creationId xmlns:a16="http://schemas.microsoft.com/office/drawing/2014/main" id="{4AE511A5-6F14-4920-9AD6-B74369E7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02" y="3698214"/>
            <a:ext cx="5088306" cy="3091146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F6BB87-8060-4CE9-A926-4A7E18B8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52665"/>
              </p:ext>
            </p:extLst>
          </p:nvPr>
        </p:nvGraphicFramePr>
        <p:xfrm>
          <a:off x="7965724" y="3760427"/>
          <a:ext cx="18898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926">
                  <a:extLst>
                    <a:ext uri="{9D8B030D-6E8A-4147-A177-3AD203B41FA5}">
                      <a16:colId xmlns:a16="http://schemas.microsoft.com/office/drawing/2014/main" val="1463726579"/>
                    </a:ext>
                  </a:extLst>
                </a:gridCol>
                <a:gridCol w="944926">
                  <a:extLst>
                    <a:ext uri="{9D8B030D-6E8A-4147-A177-3AD203B41FA5}">
                      <a16:colId xmlns:a16="http://schemas.microsoft.com/office/drawing/2014/main" val="21846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Struct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6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0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0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67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63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048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194BE0-37C8-4CFE-ADCD-4EB80CFC5172}"/>
              </a:ext>
            </a:extLst>
          </p:cNvPr>
          <p:cNvSpPr txBox="1"/>
          <p:nvPr/>
        </p:nvSpPr>
        <p:spPr>
          <a:xfrm>
            <a:off x="4493702" y="4023129"/>
            <a:ext cx="40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idx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D8A13-451A-4186-80F7-FB89EF771376}"/>
              </a:ext>
            </a:extLst>
          </p:cNvPr>
          <p:cNvSpPr txBox="1"/>
          <p:nvPr/>
        </p:nvSpPr>
        <p:spPr>
          <a:xfrm>
            <a:off x="4512924" y="4300128"/>
            <a:ext cx="40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idx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75329-01FD-47B6-8E54-C3BDD52F238A}"/>
              </a:ext>
            </a:extLst>
          </p:cNvPr>
          <p:cNvSpPr txBox="1"/>
          <p:nvPr/>
        </p:nvSpPr>
        <p:spPr>
          <a:xfrm>
            <a:off x="4512924" y="4577127"/>
            <a:ext cx="40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idx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A3B5E-E9B3-4A3A-8EFC-CBEFF056409A}"/>
              </a:ext>
            </a:extLst>
          </p:cNvPr>
          <p:cNvSpPr txBox="1"/>
          <p:nvPr/>
        </p:nvSpPr>
        <p:spPr>
          <a:xfrm>
            <a:off x="5634720" y="4023129"/>
            <a:ext cx="40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idx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262C2-266C-4FF7-B073-15AC4230E140}"/>
              </a:ext>
            </a:extLst>
          </p:cNvPr>
          <p:cNvSpPr txBox="1"/>
          <p:nvPr/>
        </p:nvSpPr>
        <p:spPr>
          <a:xfrm>
            <a:off x="5634720" y="4300128"/>
            <a:ext cx="40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idx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D12DB-B909-46F8-93AE-967DA0B8A7C6}"/>
              </a:ext>
            </a:extLst>
          </p:cNvPr>
          <p:cNvSpPr txBox="1"/>
          <p:nvPr/>
        </p:nvSpPr>
        <p:spPr>
          <a:xfrm>
            <a:off x="5642872" y="6204590"/>
            <a:ext cx="40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idx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0CFD2-5920-4A52-A850-2D8224C7B27C}"/>
              </a:ext>
            </a:extLst>
          </p:cNvPr>
          <p:cNvSpPr txBox="1"/>
          <p:nvPr/>
        </p:nvSpPr>
        <p:spPr>
          <a:xfrm>
            <a:off x="4490783" y="6204590"/>
            <a:ext cx="40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idx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0C16D-C3CF-4311-A522-9B2EF8BD31D3}"/>
              </a:ext>
            </a:extLst>
          </p:cNvPr>
          <p:cNvSpPr txBox="1"/>
          <p:nvPr/>
        </p:nvSpPr>
        <p:spPr>
          <a:xfrm>
            <a:off x="5634720" y="4577126"/>
            <a:ext cx="40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idx</a:t>
            </a:r>
            <a:endParaRPr lang="ko-KR" altLang="en-US" sz="12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2513778-A48C-4E56-A4C2-264E004E3037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6514291" y="4753157"/>
            <a:ext cx="781350" cy="2121516"/>
          </a:xfrm>
          <a:prstGeom prst="bentConnector2">
            <a:avLst/>
          </a:prstGeom>
          <a:ln w="539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63DF7C-926D-4203-9238-742A33DBF2F6}"/>
              </a:ext>
            </a:extLst>
          </p:cNvPr>
          <p:cNvSpPr txBox="1"/>
          <p:nvPr/>
        </p:nvSpPr>
        <p:spPr>
          <a:xfrm>
            <a:off x="8377949" y="3252080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rtable</a:t>
            </a:r>
            <a:r>
              <a:rPr lang="en-US" altLang="ko-KR" dirty="0"/>
              <a:t>[]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21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C55D-76CC-4447-B16D-A5156881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좌표압축은 어떻게</a:t>
            </a:r>
            <a:r>
              <a:rPr lang="en-US" altLang="ko-KR" dirty="0"/>
              <a:t>?(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F257-8B22-47A1-8713-A2C7FD49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rtable</a:t>
            </a:r>
            <a:r>
              <a:rPr lang="en-US" altLang="ko-KR" dirty="0"/>
              <a:t>[]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정렬하면 </a:t>
            </a:r>
            <a:r>
              <a:rPr lang="en-US" altLang="ko-KR" dirty="0"/>
              <a:t>(set</a:t>
            </a:r>
            <a:r>
              <a:rPr lang="ko-KR" altLang="en-US" dirty="0"/>
              <a:t>은 정렬된 상태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우리는 이진검색을 사용해서 </a:t>
            </a:r>
            <a:r>
              <a:rPr lang="en-US" altLang="ko-KR" dirty="0"/>
              <a:t>O(log k)</a:t>
            </a:r>
            <a:r>
              <a:rPr lang="ko-KR" altLang="en-US" dirty="0"/>
              <a:t>만에 원하는 값의 압축된 값</a:t>
            </a:r>
            <a:r>
              <a:rPr lang="en-US" altLang="ko-KR" dirty="0"/>
              <a:t>(</a:t>
            </a:r>
            <a:r>
              <a:rPr lang="en-US" altLang="ko-KR" dirty="0" err="1"/>
              <a:t>rtable</a:t>
            </a:r>
            <a:r>
              <a:rPr lang="ko-KR" altLang="en-US" dirty="0"/>
              <a:t>의 </a:t>
            </a:r>
            <a:r>
              <a:rPr lang="en-US" altLang="ko-KR" dirty="0"/>
              <a:t>index)</a:t>
            </a:r>
            <a:r>
              <a:rPr lang="ko-KR" altLang="en-US" dirty="0"/>
              <a:t>을 찾을 수 있습니다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F6BB87-8060-4CE9-A926-4A7E18B8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4845"/>
              </p:ext>
            </p:extLst>
          </p:nvPr>
        </p:nvGraphicFramePr>
        <p:xfrm>
          <a:off x="4962461" y="3512960"/>
          <a:ext cx="18898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926">
                  <a:extLst>
                    <a:ext uri="{9D8B030D-6E8A-4147-A177-3AD203B41FA5}">
                      <a16:colId xmlns:a16="http://schemas.microsoft.com/office/drawing/2014/main" val="1463726579"/>
                    </a:ext>
                  </a:extLst>
                </a:gridCol>
                <a:gridCol w="944926">
                  <a:extLst>
                    <a:ext uri="{9D8B030D-6E8A-4147-A177-3AD203B41FA5}">
                      <a16:colId xmlns:a16="http://schemas.microsoft.com/office/drawing/2014/main" val="21846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Struct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6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0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0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67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63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048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C63DF7C-926D-4203-9238-742A33DBF2F6}"/>
              </a:ext>
            </a:extLst>
          </p:cNvPr>
          <p:cNvSpPr txBox="1"/>
          <p:nvPr/>
        </p:nvSpPr>
        <p:spPr>
          <a:xfrm>
            <a:off x="5374686" y="3004613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rtable</a:t>
            </a:r>
            <a:r>
              <a:rPr lang="en-US" altLang="ko-KR" dirty="0"/>
              <a:t>[]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8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697</Words>
  <Application>Microsoft Office PowerPoint</Application>
  <PresentationFormat>와이드스크린</PresentationFormat>
  <Paragraphs>201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BOJ 14577 일기예보</vt:lpstr>
      <vt:lpstr>쿼리들</vt:lpstr>
      <vt:lpstr>단순하게 쿼리를 처리할려면?</vt:lpstr>
      <vt:lpstr>단순하게 쿼리를 처리할려면?</vt:lpstr>
      <vt:lpstr>문제점들</vt:lpstr>
      <vt:lpstr>1번에 대한 해결방법</vt:lpstr>
      <vt:lpstr>2번에 대한 해결방법</vt:lpstr>
      <vt:lpstr>좌표압축은 어떻게?</vt:lpstr>
      <vt:lpstr>좌표압축은 어떻게?(이어서)</vt:lpstr>
      <vt:lpstr>1번 쿼리(2번 쿼리 생략)</vt:lpstr>
      <vt:lpstr>3번 쿼리</vt:lpstr>
      <vt:lpstr>4번 쿼리</vt:lpstr>
      <vt:lpstr>4번 쿼리(이어서)</vt:lpstr>
      <vt:lpstr>여담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BOJ 14577 일기예보</dc:title>
  <dc:creator>김 동현</dc:creator>
  <cp:lastModifiedBy>김 동현</cp:lastModifiedBy>
  <cp:revision>13</cp:revision>
  <dcterms:created xsi:type="dcterms:W3CDTF">2019-10-11T20:52:02Z</dcterms:created>
  <dcterms:modified xsi:type="dcterms:W3CDTF">2019-10-11T23:01:51Z</dcterms:modified>
</cp:coreProperties>
</file>