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1" d="100"/>
          <a:sy n="51" d="100"/>
        </p:scale>
        <p:origin x="87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4374E7-682F-7304-EB58-8347A86FBA64}"/>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ED786B06-45D4-C47D-9B76-9938A021E3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D0DCE7BF-2FC0-AEF3-0E59-A00749D8141C}"/>
              </a:ext>
            </a:extLst>
          </p:cNvPr>
          <p:cNvSpPr>
            <a:spLocks noGrp="1"/>
          </p:cNvSpPr>
          <p:nvPr>
            <p:ph type="dt" sz="half" idx="10"/>
          </p:nvPr>
        </p:nvSpPr>
        <p:spPr/>
        <p:txBody>
          <a:bodyPr/>
          <a:lstStyle/>
          <a:p>
            <a:fld id="{19F0492B-E927-4D9D-8A8C-D252002AD654}" type="datetimeFigureOut">
              <a:rPr lang="ru-RU" smtClean="0"/>
              <a:t>01.05.2023</a:t>
            </a:fld>
            <a:endParaRPr lang="ru-RU"/>
          </a:p>
        </p:txBody>
      </p:sp>
      <p:sp>
        <p:nvSpPr>
          <p:cNvPr id="5" name="Нижний колонтитул 4">
            <a:extLst>
              <a:ext uri="{FF2B5EF4-FFF2-40B4-BE49-F238E27FC236}">
                <a16:creationId xmlns:a16="http://schemas.microsoft.com/office/drawing/2014/main" id="{11878207-6C68-F479-99CE-63241F78BD0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6072910-C2B9-85CE-10F9-731CF149CB32}"/>
              </a:ext>
            </a:extLst>
          </p:cNvPr>
          <p:cNvSpPr>
            <a:spLocks noGrp="1"/>
          </p:cNvSpPr>
          <p:nvPr>
            <p:ph type="sldNum" sz="quarter" idx="12"/>
          </p:nvPr>
        </p:nvSpPr>
        <p:spPr/>
        <p:txBody>
          <a:bodyPr/>
          <a:lstStyle/>
          <a:p>
            <a:fld id="{899F8370-E72C-456B-AB68-A033FBD5AA67}" type="slidenum">
              <a:rPr lang="ru-RU" smtClean="0"/>
              <a:t>‹#›</a:t>
            </a:fld>
            <a:endParaRPr lang="ru-RU"/>
          </a:p>
        </p:txBody>
      </p:sp>
    </p:spTree>
    <p:extLst>
      <p:ext uri="{BB962C8B-B14F-4D97-AF65-F5344CB8AC3E}">
        <p14:creationId xmlns:p14="http://schemas.microsoft.com/office/powerpoint/2010/main" val="1100182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2FE71B4-A2AB-E97A-6C77-0E444AF68945}"/>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F7484FD1-46E3-2412-2636-E8C25A8D29CF}"/>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798D22BA-2839-76FF-7CD2-3832031829F5}"/>
              </a:ext>
            </a:extLst>
          </p:cNvPr>
          <p:cNvSpPr>
            <a:spLocks noGrp="1"/>
          </p:cNvSpPr>
          <p:nvPr>
            <p:ph type="dt" sz="half" idx="10"/>
          </p:nvPr>
        </p:nvSpPr>
        <p:spPr/>
        <p:txBody>
          <a:bodyPr/>
          <a:lstStyle/>
          <a:p>
            <a:fld id="{19F0492B-E927-4D9D-8A8C-D252002AD654}" type="datetimeFigureOut">
              <a:rPr lang="ru-RU" smtClean="0"/>
              <a:t>01.05.2023</a:t>
            </a:fld>
            <a:endParaRPr lang="ru-RU"/>
          </a:p>
        </p:txBody>
      </p:sp>
      <p:sp>
        <p:nvSpPr>
          <p:cNvPr id="5" name="Нижний колонтитул 4">
            <a:extLst>
              <a:ext uri="{FF2B5EF4-FFF2-40B4-BE49-F238E27FC236}">
                <a16:creationId xmlns:a16="http://schemas.microsoft.com/office/drawing/2014/main" id="{7CD3B2E9-C34B-BE8E-4143-BC4BB4322F9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93D344D-6205-2951-F7B2-EA46A7C3161A}"/>
              </a:ext>
            </a:extLst>
          </p:cNvPr>
          <p:cNvSpPr>
            <a:spLocks noGrp="1"/>
          </p:cNvSpPr>
          <p:nvPr>
            <p:ph type="sldNum" sz="quarter" idx="12"/>
          </p:nvPr>
        </p:nvSpPr>
        <p:spPr/>
        <p:txBody>
          <a:bodyPr/>
          <a:lstStyle/>
          <a:p>
            <a:fld id="{899F8370-E72C-456B-AB68-A033FBD5AA67}" type="slidenum">
              <a:rPr lang="ru-RU" smtClean="0"/>
              <a:t>‹#›</a:t>
            </a:fld>
            <a:endParaRPr lang="ru-RU"/>
          </a:p>
        </p:txBody>
      </p:sp>
    </p:spTree>
    <p:extLst>
      <p:ext uri="{BB962C8B-B14F-4D97-AF65-F5344CB8AC3E}">
        <p14:creationId xmlns:p14="http://schemas.microsoft.com/office/powerpoint/2010/main" val="953200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15A5D732-A71B-7284-A376-45EFDDA78414}"/>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BD60F719-4C8B-2687-DA84-BD0DEF1366A9}"/>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7C0020F-AD26-F176-F554-CAACB2711190}"/>
              </a:ext>
            </a:extLst>
          </p:cNvPr>
          <p:cNvSpPr>
            <a:spLocks noGrp="1"/>
          </p:cNvSpPr>
          <p:nvPr>
            <p:ph type="dt" sz="half" idx="10"/>
          </p:nvPr>
        </p:nvSpPr>
        <p:spPr/>
        <p:txBody>
          <a:bodyPr/>
          <a:lstStyle/>
          <a:p>
            <a:fld id="{19F0492B-E927-4D9D-8A8C-D252002AD654}" type="datetimeFigureOut">
              <a:rPr lang="ru-RU" smtClean="0"/>
              <a:t>01.05.2023</a:t>
            </a:fld>
            <a:endParaRPr lang="ru-RU"/>
          </a:p>
        </p:txBody>
      </p:sp>
      <p:sp>
        <p:nvSpPr>
          <p:cNvPr id="5" name="Нижний колонтитул 4">
            <a:extLst>
              <a:ext uri="{FF2B5EF4-FFF2-40B4-BE49-F238E27FC236}">
                <a16:creationId xmlns:a16="http://schemas.microsoft.com/office/drawing/2014/main" id="{EDC061AD-2A26-6F59-8D89-3CD998C6BFA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622B874-8C92-5A79-E8AD-6F0E0BEA4597}"/>
              </a:ext>
            </a:extLst>
          </p:cNvPr>
          <p:cNvSpPr>
            <a:spLocks noGrp="1"/>
          </p:cNvSpPr>
          <p:nvPr>
            <p:ph type="sldNum" sz="quarter" idx="12"/>
          </p:nvPr>
        </p:nvSpPr>
        <p:spPr/>
        <p:txBody>
          <a:bodyPr/>
          <a:lstStyle/>
          <a:p>
            <a:fld id="{899F8370-E72C-456B-AB68-A033FBD5AA67}" type="slidenum">
              <a:rPr lang="ru-RU" smtClean="0"/>
              <a:t>‹#›</a:t>
            </a:fld>
            <a:endParaRPr lang="ru-RU"/>
          </a:p>
        </p:txBody>
      </p:sp>
    </p:spTree>
    <p:extLst>
      <p:ext uri="{BB962C8B-B14F-4D97-AF65-F5344CB8AC3E}">
        <p14:creationId xmlns:p14="http://schemas.microsoft.com/office/powerpoint/2010/main" val="933711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474DD6-1820-954D-23E9-CA99DEA79287}"/>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D04FE468-8826-0993-057B-8371C3C36637}"/>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32C6CC2-E851-12DA-3F71-068172F7911B}"/>
              </a:ext>
            </a:extLst>
          </p:cNvPr>
          <p:cNvSpPr>
            <a:spLocks noGrp="1"/>
          </p:cNvSpPr>
          <p:nvPr>
            <p:ph type="dt" sz="half" idx="10"/>
          </p:nvPr>
        </p:nvSpPr>
        <p:spPr/>
        <p:txBody>
          <a:bodyPr/>
          <a:lstStyle/>
          <a:p>
            <a:fld id="{19F0492B-E927-4D9D-8A8C-D252002AD654}" type="datetimeFigureOut">
              <a:rPr lang="ru-RU" smtClean="0"/>
              <a:t>01.05.2023</a:t>
            </a:fld>
            <a:endParaRPr lang="ru-RU"/>
          </a:p>
        </p:txBody>
      </p:sp>
      <p:sp>
        <p:nvSpPr>
          <p:cNvPr id="5" name="Нижний колонтитул 4">
            <a:extLst>
              <a:ext uri="{FF2B5EF4-FFF2-40B4-BE49-F238E27FC236}">
                <a16:creationId xmlns:a16="http://schemas.microsoft.com/office/drawing/2014/main" id="{B1CA3395-7BC9-F8A5-926C-46D22171BCD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2C20C5A-F436-8776-358D-0BF5DC9C6670}"/>
              </a:ext>
            </a:extLst>
          </p:cNvPr>
          <p:cNvSpPr>
            <a:spLocks noGrp="1"/>
          </p:cNvSpPr>
          <p:nvPr>
            <p:ph type="sldNum" sz="quarter" idx="12"/>
          </p:nvPr>
        </p:nvSpPr>
        <p:spPr/>
        <p:txBody>
          <a:bodyPr/>
          <a:lstStyle/>
          <a:p>
            <a:fld id="{899F8370-E72C-456B-AB68-A033FBD5AA67}" type="slidenum">
              <a:rPr lang="ru-RU" smtClean="0"/>
              <a:t>‹#›</a:t>
            </a:fld>
            <a:endParaRPr lang="ru-RU"/>
          </a:p>
        </p:txBody>
      </p:sp>
    </p:spTree>
    <p:extLst>
      <p:ext uri="{BB962C8B-B14F-4D97-AF65-F5344CB8AC3E}">
        <p14:creationId xmlns:p14="http://schemas.microsoft.com/office/powerpoint/2010/main" val="2302923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F5D8C4C-3221-7490-ACEF-449AAEA6876D}"/>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6B97BBEB-5FB7-C537-EE04-D2D0E382DA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D1955619-CBA5-C8BF-D9B5-13D6755B8780}"/>
              </a:ext>
            </a:extLst>
          </p:cNvPr>
          <p:cNvSpPr>
            <a:spLocks noGrp="1"/>
          </p:cNvSpPr>
          <p:nvPr>
            <p:ph type="dt" sz="half" idx="10"/>
          </p:nvPr>
        </p:nvSpPr>
        <p:spPr/>
        <p:txBody>
          <a:bodyPr/>
          <a:lstStyle/>
          <a:p>
            <a:fld id="{19F0492B-E927-4D9D-8A8C-D252002AD654}" type="datetimeFigureOut">
              <a:rPr lang="ru-RU" smtClean="0"/>
              <a:t>01.05.2023</a:t>
            </a:fld>
            <a:endParaRPr lang="ru-RU"/>
          </a:p>
        </p:txBody>
      </p:sp>
      <p:sp>
        <p:nvSpPr>
          <p:cNvPr id="5" name="Нижний колонтитул 4">
            <a:extLst>
              <a:ext uri="{FF2B5EF4-FFF2-40B4-BE49-F238E27FC236}">
                <a16:creationId xmlns:a16="http://schemas.microsoft.com/office/drawing/2014/main" id="{E35D6F8E-F477-B3DC-0BD8-C3400263CDE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D842ED1-1931-C423-59A5-2261C98F7EA1}"/>
              </a:ext>
            </a:extLst>
          </p:cNvPr>
          <p:cNvSpPr>
            <a:spLocks noGrp="1"/>
          </p:cNvSpPr>
          <p:nvPr>
            <p:ph type="sldNum" sz="quarter" idx="12"/>
          </p:nvPr>
        </p:nvSpPr>
        <p:spPr/>
        <p:txBody>
          <a:bodyPr/>
          <a:lstStyle/>
          <a:p>
            <a:fld id="{899F8370-E72C-456B-AB68-A033FBD5AA67}" type="slidenum">
              <a:rPr lang="ru-RU" smtClean="0"/>
              <a:t>‹#›</a:t>
            </a:fld>
            <a:endParaRPr lang="ru-RU"/>
          </a:p>
        </p:txBody>
      </p:sp>
    </p:spTree>
    <p:extLst>
      <p:ext uri="{BB962C8B-B14F-4D97-AF65-F5344CB8AC3E}">
        <p14:creationId xmlns:p14="http://schemas.microsoft.com/office/powerpoint/2010/main" val="2545900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BA913EA-ADA4-5438-61FB-468A6B581FA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9E8C1B9B-B00B-6A2F-9CD6-88D81FBD3433}"/>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DDFA1A09-E8E2-B79E-E364-09CDD0D8885F}"/>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CD67FE05-9E71-A6CA-47A2-D6DFF98FB1C0}"/>
              </a:ext>
            </a:extLst>
          </p:cNvPr>
          <p:cNvSpPr>
            <a:spLocks noGrp="1"/>
          </p:cNvSpPr>
          <p:nvPr>
            <p:ph type="dt" sz="half" idx="10"/>
          </p:nvPr>
        </p:nvSpPr>
        <p:spPr/>
        <p:txBody>
          <a:bodyPr/>
          <a:lstStyle/>
          <a:p>
            <a:fld id="{19F0492B-E927-4D9D-8A8C-D252002AD654}" type="datetimeFigureOut">
              <a:rPr lang="ru-RU" smtClean="0"/>
              <a:t>01.05.2023</a:t>
            </a:fld>
            <a:endParaRPr lang="ru-RU"/>
          </a:p>
        </p:txBody>
      </p:sp>
      <p:sp>
        <p:nvSpPr>
          <p:cNvPr id="6" name="Нижний колонтитул 5">
            <a:extLst>
              <a:ext uri="{FF2B5EF4-FFF2-40B4-BE49-F238E27FC236}">
                <a16:creationId xmlns:a16="http://schemas.microsoft.com/office/drawing/2014/main" id="{867C2962-16DD-B670-BD52-4FA7EE06B9C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56EAE42B-7B99-3B9D-D133-19D51A92F596}"/>
              </a:ext>
            </a:extLst>
          </p:cNvPr>
          <p:cNvSpPr>
            <a:spLocks noGrp="1"/>
          </p:cNvSpPr>
          <p:nvPr>
            <p:ph type="sldNum" sz="quarter" idx="12"/>
          </p:nvPr>
        </p:nvSpPr>
        <p:spPr/>
        <p:txBody>
          <a:bodyPr/>
          <a:lstStyle/>
          <a:p>
            <a:fld id="{899F8370-E72C-456B-AB68-A033FBD5AA67}" type="slidenum">
              <a:rPr lang="ru-RU" smtClean="0"/>
              <a:t>‹#›</a:t>
            </a:fld>
            <a:endParaRPr lang="ru-RU"/>
          </a:p>
        </p:txBody>
      </p:sp>
    </p:spTree>
    <p:extLst>
      <p:ext uri="{BB962C8B-B14F-4D97-AF65-F5344CB8AC3E}">
        <p14:creationId xmlns:p14="http://schemas.microsoft.com/office/powerpoint/2010/main" val="2457972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A79185-4DA5-211B-96D9-6F3DCC1BD8A7}"/>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3C6119A8-450F-11DB-AF25-79DE2BF144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877A5827-03E2-606A-D5D5-C5C717066D3E}"/>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BB2A78D9-D452-89D9-BE61-2912C3420D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B6D3A22D-50E9-16E1-53A0-69DD2495E046}"/>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9148201D-D0E3-913D-3971-390A5A091FEF}"/>
              </a:ext>
            </a:extLst>
          </p:cNvPr>
          <p:cNvSpPr>
            <a:spLocks noGrp="1"/>
          </p:cNvSpPr>
          <p:nvPr>
            <p:ph type="dt" sz="half" idx="10"/>
          </p:nvPr>
        </p:nvSpPr>
        <p:spPr/>
        <p:txBody>
          <a:bodyPr/>
          <a:lstStyle/>
          <a:p>
            <a:fld id="{19F0492B-E927-4D9D-8A8C-D252002AD654}" type="datetimeFigureOut">
              <a:rPr lang="ru-RU" smtClean="0"/>
              <a:t>01.05.2023</a:t>
            </a:fld>
            <a:endParaRPr lang="ru-RU"/>
          </a:p>
        </p:txBody>
      </p:sp>
      <p:sp>
        <p:nvSpPr>
          <p:cNvPr id="8" name="Нижний колонтитул 7">
            <a:extLst>
              <a:ext uri="{FF2B5EF4-FFF2-40B4-BE49-F238E27FC236}">
                <a16:creationId xmlns:a16="http://schemas.microsoft.com/office/drawing/2014/main" id="{2FD4738D-51A3-A10C-77CD-4E29ECF388EA}"/>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DD647E72-1314-BEA3-6233-AF6F6DFE3921}"/>
              </a:ext>
            </a:extLst>
          </p:cNvPr>
          <p:cNvSpPr>
            <a:spLocks noGrp="1"/>
          </p:cNvSpPr>
          <p:nvPr>
            <p:ph type="sldNum" sz="quarter" idx="12"/>
          </p:nvPr>
        </p:nvSpPr>
        <p:spPr/>
        <p:txBody>
          <a:bodyPr/>
          <a:lstStyle/>
          <a:p>
            <a:fld id="{899F8370-E72C-456B-AB68-A033FBD5AA67}" type="slidenum">
              <a:rPr lang="ru-RU" smtClean="0"/>
              <a:t>‹#›</a:t>
            </a:fld>
            <a:endParaRPr lang="ru-RU"/>
          </a:p>
        </p:txBody>
      </p:sp>
    </p:spTree>
    <p:extLst>
      <p:ext uri="{BB962C8B-B14F-4D97-AF65-F5344CB8AC3E}">
        <p14:creationId xmlns:p14="http://schemas.microsoft.com/office/powerpoint/2010/main" val="767516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ADE7F3-A628-26B6-E35B-013DDC89665E}"/>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70E58AE9-7BF3-EE57-0C7C-A57A14AA90CD}"/>
              </a:ext>
            </a:extLst>
          </p:cNvPr>
          <p:cNvSpPr>
            <a:spLocks noGrp="1"/>
          </p:cNvSpPr>
          <p:nvPr>
            <p:ph type="dt" sz="half" idx="10"/>
          </p:nvPr>
        </p:nvSpPr>
        <p:spPr/>
        <p:txBody>
          <a:bodyPr/>
          <a:lstStyle/>
          <a:p>
            <a:fld id="{19F0492B-E927-4D9D-8A8C-D252002AD654}" type="datetimeFigureOut">
              <a:rPr lang="ru-RU" smtClean="0"/>
              <a:t>01.05.2023</a:t>
            </a:fld>
            <a:endParaRPr lang="ru-RU"/>
          </a:p>
        </p:txBody>
      </p:sp>
      <p:sp>
        <p:nvSpPr>
          <p:cNvPr id="4" name="Нижний колонтитул 3">
            <a:extLst>
              <a:ext uri="{FF2B5EF4-FFF2-40B4-BE49-F238E27FC236}">
                <a16:creationId xmlns:a16="http://schemas.microsoft.com/office/drawing/2014/main" id="{E0D71E39-35D9-B696-B5EA-990DFEA9D89B}"/>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F637B16C-5365-4B5D-D492-C91CF6F62CD6}"/>
              </a:ext>
            </a:extLst>
          </p:cNvPr>
          <p:cNvSpPr>
            <a:spLocks noGrp="1"/>
          </p:cNvSpPr>
          <p:nvPr>
            <p:ph type="sldNum" sz="quarter" idx="12"/>
          </p:nvPr>
        </p:nvSpPr>
        <p:spPr/>
        <p:txBody>
          <a:bodyPr/>
          <a:lstStyle/>
          <a:p>
            <a:fld id="{899F8370-E72C-456B-AB68-A033FBD5AA67}" type="slidenum">
              <a:rPr lang="ru-RU" smtClean="0"/>
              <a:t>‹#›</a:t>
            </a:fld>
            <a:endParaRPr lang="ru-RU"/>
          </a:p>
        </p:txBody>
      </p:sp>
    </p:spTree>
    <p:extLst>
      <p:ext uri="{BB962C8B-B14F-4D97-AF65-F5344CB8AC3E}">
        <p14:creationId xmlns:p14="http://schemas.microsoft.com/office/powerpoint/2010/main" val="1777339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B82F5A62-AD0C-F072-308F-3E625D63EA90}"/>
              </a:ext>
            </a:extLst>
          </p:cNvPr>
          <p:cNvSpPr>
            <a:spLocks noGrp="1"/>
          </p:cNvSpPr>
          <p:nvPr>
            <p:ph type="dt" sz="half" idx="10"/>
          </p:nvPr>
        </p:nvSpPr>
        <p:spPr/>
        <p:txBody>
          <a:bodyPr/>
          <a:lstStyle/>
          <a:p>
            <a:fld id="{19F0492B-E927-4D9D-8A8C-D252002AD654}" type="datetimeFigureOut">
              <a:rPr lang="ru-RU" smtClean="0"/>
              <a:t>01.05.2023</a:t>
            </a:fld>
            <a:endParaRPr lang="ru-RU"/>
          </a:p>
        </p:txBody>
      </p:sp>
      <p:sp>
        <p:nvSpPr>
          <p:cNvPr id="3" name="Нижний колонтитул 2">
            <a:extLst>
              <a:ext uri="{FF2B5EF4-FFF2-40B4-BE49-F238E27FC236}">
                <a16:creationId xmlns:a16="http://schemas.microsoft.com/office/drawing/2014/main" id="{189BE775-6223-E7E8-17E2-24AF9F57BCFA}"/>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A85F41B5-6649-49FB-0DB7-EBD2D43D8EC0}"/>
              </a:ext>
            </a:extLst>
          </p:cNvPr>
          <p:cNvSpPr>
            <a:spLocks noGrp="1"/>
          </p:cNvSpPr>
          <p:nvPr>
            <p:ph type="sldNum" sz="quarter" idx="12"/>
          </p:nvPr>
        </p:nvSpPr>
        <p:spPr/>
        <p:txBody>
          <a:bodyPr/>
          <a:lstStyle/>
          <a:p>
            <a:fld id="{899F8370-E72C-456B-AB68-A033FBD5AA67}" type="slidenum">
              <a:rPr lang="ru-RU" smtClean="0"/>
              <a:t>‹#›</a:t>
            </a:fld>
            <a:endParaRPr lang="ru-RU"/>
          </a:p>
        </p:txBody>
      </p:sp>
    </p:spTree>
    <p:extLst>
      <p:ext uri="{BB962C8B-B14F-4D97-AF65-F5344CB8AC3E}">
        <p14:creationId xmlns:p14="http://schemas.microsoft.com/office/powerpoint/2010/main" val="2660373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7C569A-9CBA-A344-34A7-311AE02BA24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231DB797-A297-2B4B-CC4B-253E545B07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1BC3D495-D87F-7F04-D5A8-96848B5BEC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A9AEF453-4030-F467-0E06-E283A71A9D15}"/>
              </a:ext>
            </a:extLst>
          </p:cNvPr>
          <p:cNvSpPr>
            <a:spLocks noGrp="1"/>
          </p:cNvSpPr>
          <p:nvPr>
            <p:ph type="dt" sz="half" idx="10"/>
          </p:nvPr>
        </p:nvSpPr>
        <p:spPr/>
        <p:txBody>
          <a:bodyPr/>
          <a:lstStyle/>
          <a:p>
            <a:fld id="{19F0492B-E927-4D9D-8A8C-D252002AD654}" type="datetimeFigureOut">
              <a:rPr lang="ru-RU" smtClean="0"/>
              <a:t>01.05.2023</a:t>
            </a:fld>
            <a:endParaRPr lang="ru-RU"/>
          </a:p>
        </p:txBody>
      </p:sp>
      <p:sp>
        <p:nvSpPr>
          <p:cNvPr id="6" name="Нижний колонтитул 5">
            <a:extLst>
              <a:ext uri="{FF2B5EF4-FFF2-40B4-BE49-F238E27FC236}">
                <a16:creationId xmlns:a16="http://schemas.microsoft.com/office/drawing/2014/main" id="{64BCEFB2-DFB9-71AE-10E9-E7DCA1BBCB27}"/>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651BBB6-28EC-B066-7B0C-96010229FE39}"/>
              </a:ext>
            </a:extLst>
          </p:cNvPr>
          <p:cNvSpPr>
            <a:spLocks noGrp="1"/>
          </p:cNvSpPr>
          <p:nvPr>
            <p:ph type="sldNum" sz="quarter" idx="12"/>
          </p:nvPr>
        </p:nvSpPr>
        <p:spPr/>
        <p:txBody>
          <a:bodyPr/>
          <a:lstStyle/>
          <a:p>
            <a:fld id="{899F8370-E72C-456B-AB68-A033FBD5AA67}" type="slidenum">
              <a:rPr lang="ru-RU" smtClean="0"/>
              <a:t>‹#›</a:t>
            </a:fld>
            <a:endParaRPr lang="ru-RU"/>
          </a:p>
        </p:txBody>
      </p:sp>
    </p:spTree>
    <p:extLst>
      <p:ext uri="{BB962C8B-B14F-4D97-AF65-F5344CB8AC3E}">
        <p14:creationId xmlns:p14="http://schemas.microsoft.com/office/powerpoint/2010/main" val="90273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B62CE75-D723-F95A-6262-D923C518188E}"/>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92BB34F4-79D6-68C5-8396-2A654D2169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F30AFA49-504A-B775-A875-8936BF4A87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38E22145-604D-CC11-D3B6-BE9E5A67533E}"/>
              </a:ext>
            </a:extLst>
          </p:cNvPr>
          <p:cNvSpPr>
            <a:spLocks noGrp="1"/>
          </p:cNvSpPr>
          <p:nvPr>
            <p:ph type="dt" sz="half" idx="10"/>
          </p:nvPr>
        </p:nvSpPr>
        <p:spPr/>
        <p:txBody>
          <a:bodyPr/>
          <a:lstStyle/>
          <a:p>
            <a:fld id="{19F0492B-E927-4D9D-8A8C-D252002AD654}" type="datetimeFigureOut">
              <a:rPr lang="ru-RU" smtClean="0"/>
              <a:t>01.05.2023</a:t>
            </a:fld>
            <a:endParaRPr lang="ru-RU"/>
          </a:p>
        </p:txBody>
      </p:sp>
      <p:sp>
        <p:nvSpPr>
          <p:cNvPr id="6" name="Нижний колонтитул 5">
            <a:extLst>
              <a:ext uri="{FF2B5EF4-FFF2-40B4-BE49-F238E27FC236}">
                <a16:creationId xmlns:a16="http://schemas.microsoft.com/office/drawing/2014/main" id="{36924E58-3BF8-8B86-8090-695C49BA8DCB}"/>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AD675F9-1845-572D-9B3F-A737FDA80880}"/>
              </a:ext>
            </a:extLst>
          </p:cNvPr>
          <p:cNvSpPr>
            <a:spLocks noGrp="1"/>
          </p:cNvSpPr>
          <p:nvPr>
            <p:ph type="sldNum" sz="quarter" idx="12"/>
          </p:nvPr>
        </p:nvSpPr>
        <p:spPr/>
        <p:txBody>
          <a:bodyPr/>
          <a:lstStyle/>
          <a:p>
            <a:fld id="{899F8370-E72C-456B-AB68-A033FBD5AA67}" type="slidenum">
              <a:rPr lang="ru-RU" smtClean="0"/>
              <a:t>‹#›</a:t>
            </a:fld>
            <a:endParaRPr lang="ru-RU"/>
          </a:p>
        </p:txBody>
      </p:sp>
    </p:spTree>
    <p:extLst>
      <p:ext uri="{BB962C8B-B14F-4D97-AF65-F5344CB8AC3E}">
        <p14:creationId xmlns:p14="http://schemas.microsoft.com/office/powerpoint/2010/main" val="2974803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B7FA420-A3BB-5C99-D176-8CCD42F450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09C35383-8B48-B4BD-02D7-46C05B4C85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1D2FF6E-80CA-9DD1-96A2-E4B3BD519C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F0492B-E927-4D9D-8A8C-D252002AD654}" type="datetimeFigureOut">
              <a:rPr lang="ru-RU" smtClean="0"/>
              <a:t>01.05.2023</a:t>
            </a:fld>
            <a:endParaRPr lang="ru-RU"/>
          </a:p>
        </p:txBody>
      </p:sp>
      <p:sp>
        <p:nvSpPr>
          <p:cNvPr id="5" name="Нижний колонтитул 4">
            <a:extLst>
              <a:ext uri="{FF2B5EF4-FFF2-40B4-BE49-F238E27FC236}">
                <a16:creationId xmlns:a16="http://schemas.microsoft.com/office/drawing/2014/main" id="{41313645-41E7-C3F1-1915-FE4A3188F6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BB9D4282-F4CE-D969-4C12-08CEA3F7CA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9F8370-E72C-456B-AB68-A033FBD5AA67}" type="slidenum">
              <a:rPr lang="ru-RU" smtClean="0"/>
              <a:t>‹#›</a:t>
            </a:fld>
            <a:endParaRPr lang="ru-RU"/>
          </a:p>
        </p:txBody>
      </p:sp>
    </p:spTree>
    <p:extLst>
      <p:ext uri="{BB962C8B-B14F-4D97-AF65-F5344CB8AC3E}">
        <p14:creationId xmlns:p14="http://schemas.microsoft.com/office/powerpoint/2010/main" val="890209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E474C07-C2BF-710B-44DD-A5D868199B57}"/>
              </a:ext>
            </a:extLst>
          </p:cNvPr>
          <p:cNvSpPr>
            <a:spLocks noGrp="1"/>
          </p:cNvSpPr>
          <p:nvPr>
            <p:ph type="ctrTitle"/>
          </p:nvPr>
        </p:nvSpPr>
        <p:spPr/>
        <p:txBody>
          <a:bodyPr/>
          <a:lstStyle/>
          <a:p>
            <a:r>
              <a:rPr lang="en-US" b="0" i="0" dirty="0">
                <a:solidFill>
                  <a:srgbClr val="374151"/>
                </a:solidFill>
                <a:effectLst/>
                <a:latin typeface="Söhne"/>
              </a:rPr>
              <a:t>Loan Calculator App: Making Loan Calculations Easy</a:t>
            </a:r>
            <a:endParaRPr lang="ru-RU" dirty="0"/>
          </a:p>
        </p:txBody>
      </p:sp>
      <p:sp>
        <p:nvSpPr>
          <p:cNvPr id="3" name="Подзаголовок 2">
            <a:extLst>
              <a:ext uri="{FF2B5EF4-FFF2-40B4-BE49-F238E27FC236}">
                <a16:creationId xmlns:a16="http://schemas.microsoft.com/office/drawing/2014/main" id="{906FF570-925C-E08C-F57A-9A1FD3DACC1D}"/>
              </a:ext>
            </a:extLst>
          </p:cNvPr>
          <p:cNvSpPr>
            <a:spLocks noGrp="1"/>
          </p:cNvSpPr>
          <p:nvPr>
            <p:ph type="subTitle" idx="1"/>
          </p:nvPr>
        </p:nvSpPr>
        <p:spPr/>
        <p:txBody>
          <a:bodyPr/>
          <a:lstStyle/>
          <a:p>
            <a:endParaRPr lang="ru-RU" dirty="0"/>
          </a:p>
        </p:txBody>
      </p:sp>
      <p:pic>
        <p:nvPicPr>
          <p:cNvPr id="7" name="Рисунок 6">
            <a:extLst>
              <a:ext uri="{FF2B5EF4-FFF2-40B4-BE49-F238E27FC236}">
                <a16:creationId xmlns:a16="http://schemas.microsoft.com/office/drawing/2014/main" id="{B52F1B74-280E-0059-D8ED-ABDD6DC98D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6809" y="3429000"/>
            <a:ext cx="5812437" cy="2838104"/>
          </a:xfrm>
          <a:prstGeom prst="rect">
            <a:avLst/>
          </a:prstGeom>
        </p:spPr>
      </p:pic>
    </p:spTree>
    <p:extLst>
      <p:ext uri="{BB962C8B-B14F-4D97-AF65-F5344CB8AC3E}">
        <p14:creationId xmlns:p14="http://schemas.microsoft.com/office/powerpoint/2010/main" val="438655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7FCC19-80AE-F136-138A-C711DE3A2423}"/>
              </a:ext>
            </a:extLst>
          </p:cNvPr>
          <p:cNvSpPr>
            <a:spLocks noGrp="1"/>
          </p:cNvSpPr>
          <p:nvPr>
            <p:ph type="title"/>
          </p:nvPr>
        </p:nvSpPr>
        <p:spPr/>
        <p:txBody>
          <a:bodyPr/>
          <a:lstStyle/>
          <a:p>
            <a:r>
              <a:rPr lang="en-US" dirty="0"/>
              <a:t>What is Loan Calculator </a:t>
            </a:r>
            <a:endParaRPr lang="ru-RU" dirty="0"/>
          </a:p>
        </p:txBody>
      </p:sp>
      <p:sp>
        <p:nvSpPr>
          <p:cNvPr id="3" name="Объект 2">
            <a:extLst>
              <a:ext uri="{FF2B5EF4-FFF2-40B4-BE49-F238E27FC236}">
                <a16:creationId xmlns:a16="http://schemas.microsoft.com/office/drawing/2014/main" id="{56C60A5E-BA80-94E9-66A4-613AB31DF52E}"/>
              </a:ext>
            </a:extLst>
          </p:cNvPr>
          <p:cNvSpPr>
            <a:spLocks noGrp="1"/>
          </p:cNvSpPr>
          <p:nvPr>
            <p:ph idx="1"/>
          </p:nvPr>
        </p:nvSpPr>
        <p:spPr/>
        <p:txBody>
          <a:bodyPr/>
          <a:lstStyle/>
          <a:p>
            <a:r>
              <a:rPr lang="en-US" b="0" i="0" dirty="0">
                <a:solidFill>
                  <a:srgbClr val="374151"/>
                </a:solidFill>
                <a:effectLst/>
                <a:latin typeface="Söhne"/>
              </a:rPr>
              <a:t>A loan calculator is a tool that estimates monthly payments and total loan cost. Borrowers input loan details like loan amount, interest rate, and term, and the calculator computes monthly payments, total interest, and total cost. It helps compare loan options and choose one that fits the borrower's financial goals.</a:t>
            </a:r>
            <a:endParaRPr lang="ru-RU" dirty="0"/>
          </a:p>
        </p:txBody>
      </p:sp>
    </p:spTree>
    <p:extLst>
      <p:ext uri="{BB962C8B-B14F-4D97-AF65-F5344CB8AC3E}">
        <p14:creationId xmlns:p14="http://schemas.microsoft.com/office/powerpoint/2010/main" val="1756879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134F858-A304-9E7E-E55D-32756794F4C3}"/>
              </a:ext>
            </a:extLst>
          </p:cNvPr>
          <p:cNvSpPr>
            <a:spLocks noGrp="1"/>
          </p:cNvSpPr>
          <p:nvPr>
            <p:ph type="title"/>
          </p:nvPr>
        </p:nvSpPr>
        <p:spPr/>
        <p:txBody>
          <a:bodyPr/>
          <a:lstStyle/>
          <a:p>
            <a:r>
              <a:rPr lang="en-US" dirty="0"/>
              <a:t>Historical Part of Loan Calculator</a:t>
            </a:r>
            <a:endParaRPr lang="ru-RU" dirty="0"/>
          </a:p>
        </p:txBody>
      </p:sp>
      <p:sp>
        <p:nvSpPr>
          <p:cNvPr id="3" name="Объект 2">
            <a:extLst>
              <a:ext uri="{FF2B5EF4-FFF2-40B4-BE49-F238E27FC236}">
                <a16:creationId xmlns:a16="http://schemas.microsoft.com/office/drawing/2014/main" id="{8AB16408-2EAA-4EB9-BAAC-09FE7F774CEB}"/>
              </a:ext>
            </a:extLst>
          </p:cNvPr>
          <p:cNvSpPr>
            <a:spLocks noGrp="1"/>
          </p:cNvSpPr>
          <p:nvPr>
            <p:ph idx="1"/>
          </p:nvPr>
        </p:nvSpPr>
        <p:spPr/>
        <p:txBody>
          <a:bodyPr>
            <a:normAutofit lnSpcReduction="10000"/>
          </a:bodyPr>
          <a:lstStyle/>
          <a:p>
            <a:pPr algn="l"/>
            <a:r>
              <a:rPr lang="en-US" b="0" i="0" dirty="0">
                <a:solidFill>
                  <a:srgbClr val="374151"/>
                </a:solidFill>
                <a:effectLst/>
                <a:latin typeface="Söhne"/>
              </a:rPr>
              <a:t>The history of loan calculators can be traced back to the early 1970s when the first handheld electronic calculators became commercially available. These early calculators were basic, with limited functionality and high price tags, making them accessible only to a small group of professionals.</a:t>
            </a:r>
          </a:p>
          <a:p>
            <a:r>
              <a:rPr lang="en-US" b="0" i="0" dirty="0">
                <a:solidFill>
                  <a:srgbClr val="374151"/>
                </a:solidFill>
                <a:effectLst/>
                <a:latin typeface="Söhne"/>
              </a:rPr>
              <a:t>Overall, loan calculators have come a long way since their inception, from basic handheld calculators to sophisticated online and mobile apps. They have become an essential tool for borrowers, helping them compare loan options and make informed financial decisions.</a:t>
            </a:r>
            <a:br>
              <a:rPr lang="en-US" dirty="0"/>
            </a:br>
            <a:br>
              <a:rPr lang="en-US" dirty="0"/>
            </a:br>
            <a:endParaRPr lang="ru-RU" dirty="0"/>
          </a:p>
        </p:txBody>
      </p:sp>
    </p:spTree>
    <p:extLst>
      <p:ext uri="{BB962C8B-B14F-4D97-AF65-F5344CB8AC3E}">
        <p14:creationId xmlns:p14="http://schemas.microsoft.com/office/powerpoint/2010/main" val="3329721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134F858-A304-9E7E-E55D-32756794F4C3}"/>
              </a:ext>
            </a:extLst>
          </p:cNvPr>
          <p:cNvSpPr>
            <a:spLocks noGrp="1"/>
          </p:cNvSpPr>
          <p:nvPr>
            <p:ph type="title"/>
          </p:nvPr>
        </p:nvSpPr>
        <p:spPr/>
        <p:txBody>
          <a:bodyPr/>
          <a:lstStyle/>
          <a:p>
            <a:r>
              <a:rPr lang="en-US" dirty="0"/>
              <a:t>How It works </a:t>
            </a:r>
            <a:endParaRPr lang="ru-RU" dirty="0"/>
          </a:p>
        </p:txBody>
      </p:sp>
      <p:sp>
        <p:nvSpPr>
          <p:cNvPr id="3" name="Объект 2">
            <a:extLst>
              <a:ext uri="{FF2B5EF4-FFF2-40B4-BE49-F238E27FC236}">
                <a16:creationId xmlns:a16="http://schemas.microsoft.com/office/drawing/2014/main" id="{8AB16408-2EAA-4EB9-BAAC-09FE7F774CEB}"/>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A loan calculator takes specific loan details, such as the loan amount, interest rate, and loan term, and uses a formula to calculate the estimated monthly payment and total cost of the loan. It helps borrowers compare loan options and choose the best one for their budget and financial goals</a:t>
            </a:r>
          </a:p>
          <a:p>
            <a:pPr algn="l">
              <a:buFont typeface="Arial" panose="020B0604020202020204" pitchFamily="34" charset="0"/>
              <a:buChar char="•"/>
            </a:pPr>
            <a:r>
              <a:rPr lang="en-US" b="0" i="0" dirty="0">
                <a:solidFill>
                  <a:srgbClr val="374151"/>
                </a:solidFill>
                <a:effectLst/>
                <a:latin typeface="Söhne"/>
              </a:rPr>
              <a:t>Loan amount: The total amount of money borrowed.</a:t>
            </a:r>
          </a:p>
          <a:p>
            <a:pPr algn="l">
              <a:buFont typeface="Arial" panose="020B0604020202020204" pitchFamily="34" charset="0"/>
              <a:buChar char="•"/>
            </a:pPr>
            <a:r>
              <a:rPr lang="en-US" b="0" i="0" dirty="0">
                <a:solidFill>
                  <a:srgbClr val="374151"/>
                </a:solidFill>
                <a:effectLst/>
                <a:latin typeface="Söhne"/>
              </a:rPr>
              <a:t>Interest rate: The annual percentage rate (APR) charged on the loan.</a:t>
            </a:r>
          </a:p>
          <a:p>
            <a:pPr algn="l">
              <a:buFont typeface="Arial" panose="020B0604020202020204" pitchFamily="34" charset="0"/>
              <a:buChar char="•"/>
            </a:pPr>
            <a:r>
              <a:rPr lang="en-US" b="0" i="0" dirty="0">
                <a:solidFill>
                  <a:srgbClr val="374151"/>
                </a:solidFill>
                <a:effectLst/>
                <a:latin typeface="Söhne"/>
              </a:rPr>
              <a:t>Loan term: The length of time over which the loan will be repaid, usually measured in years or months.</a:t>
            </a:r>
          </a:p>
          <a:p>
            <a:endParaRPr lang="ru-RU" dirty="0"/>
          </a:p>
        </p:txBody>
      </p:sp>
    </p:spTree>
    <p:extLst>
      <p:ext uri="{BB962C8B-B14F-4D97-AF65-F5344CB8AC3E}">
        <p14:creationId xmlns:p14="http://schemas.microsoft.com/office/powerpoint/2010/main" val="3632983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8367C72-64A5-E788-CCFB-64F8A693DC9D}"/>
              </a:ext>
            </a:extLst>
          </p:cNvPr>
          <p:cNvSpPr>
            <a:spLocks noGrp="1"/>
          </p:cNvSpPr>
          <p:nvPr>
            <p:ph type="title"/>
          </p:nvPr>
        </p:nvSpPr>
        <p:spPr/>
        <p:txBody>
          <a:bodyPr/>
          <a:lstStyle/>
          <a:p>
            <a:r>
              <a:rPr lang="en-US" dirty="0"/>
              <a:t>Now the main part</a:t>
            </a:r>
            <a:endParaRPr lang="ru-RU" dirty="0"/>
          </a:p>
        </p:txBody>
      </p:sp>
      <p:sp>
        <p:nvSpPr>
          <p:cNvPr id="3" name="Объект 2">
            <a:extLst>
              <a:ext uri="{FF2B5EF4-FFF2-40B4-BE49-F238E27FC236}">
                <a16:creationId xmlns:a16="http://schemas.microsoft.com/office/drawing/2014/main" id="{30EBCC30-CBD9-8FD4-7886-078392DE1523}"/>
              </a:ext>
            </a:extLst>
          </p:cNvPr>
          <p:cNvSpPr>
            <a:spLocks noGrp="1"/>
          </p:cNvSpPr>
          <p:nvPr>
            <p:ph idx="1"/>
          </p:nvPr>
        </p:nvSpPr>
        <p:spPr/>
        <p:txBody>
          <a:bodyPr/>
          <a:lstStyle/>
          <a:p>
            <a:r>
              <a:rPr lang="en-US" b="0" i="0" dirty="0">
                <a:solidFill>
                  <a:srgbClr val="1F2328"/>
                </a:solidFill>
                <a:effectLst/>
                <a:latin typeface="-apple-system"/>
              </a:rPr>
              <a:t>Loan Calculator will help to determine the payment schedule on a loan. Simply enter the loan amount, term and interest rate in the fields and calculate it.</a:t>
            </a:r>
            <a:br>
              <a:rPr lang="en-US" dirty="0"/>
            </a:br>
            <a:r>
              <a:rPr lang="en-US" b="0" i="0" dirty="0">
                <a:solidFill>
                  <a:srgbClr val="1F2328"/>
                </a:solidFill>
                <a:effectLst/>
                <a:latin typeface="-apple-system"/>
              </a:rPr>
              <a:t>The Project is based on </a:t>
            </a:r>
            <a:r>
              <a:rPr lang="en-US" b="1" i="0" dirty="0">
                <a:solidFill>
                  <a:srgbClr val="1F2328"/>
                </a:solidFill>
                <a:effectLst/>
                <a:latin typeface="-apple-system"/>
              </a:rPr>
              <a:t>Jetpack Compose</a:t>
            </a:r>
            <a:r>
              <a:rPr lang="en-US" b="0" i="0" dirty="0">
                <a:solidFill>
                  <a:srgbClr val="1F2328"/>
                </a:solidFill>
                <a:effectLst/>
                <a:latin typeface="-apple-system"/>
              </a:rPr>
              <a:t>.</a:t>
            </a:r>
            <a:br>
              <a:rPr lang="en-US" b="0" i="0" dirty="0">
                <a:solidFill>
                  <a:srgbClr val="1F2328"/>
                </a:solidFill>
                <a:effectLst/>
                <a:latin typeface="-apple-system"/>
              </a:rPr>
            </a:br>
            <a:br>
              <a:rPr lang="en-US" b="0" i="0" dirty="0">
                <a:solidFill>
                  <a:srgbClr val="1F2328"/>
                </a:solidFill>
                <a:effectLst/>
                <a:latin typeface="-apple-system"/>
              </a:rPr>
            </a:br>
            <a:endParaRPr lang="ru-RU" dirty="0"/>
          </a:p>
        </p:txBody>
      </p:sp>
    </p:spTree>
    <p:extLst>
      <p:ext uri="{BB962C8B-B14F-4D97-AF65-F5344CB8AC3E}">
        <p14:creationId xmlns:p14="http://schemas.microsoft.com/office/powerpoint/2010/main" val="2078157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3938442-F1D2-7D19-9F26-6B5E845203DA}"/>
              </a:ext>
            </a:extLst>
          </p:cNvPr>
          <p:cNvSpPr>
            <a:spLocks noGrp="1"/>
          </p:cNvSpPr>
          <p:nvPr>
            <p:ph type="title"/>
          </p:nvPr>
        </p:nvSpPr>
        <p:spPr/>
        <p:txBody>
          <a:bodyPr/>
          <a:lstStyle/>
          <a:p>
            <a:endParaRPr lang="ru-RU" dirty="0"/>
          </a:p>
        </p:txBody>
      </p:sp>
      <p:sp>
        <p:nvSpPr>
          <p:cNvPr id="3" name="Объект 2">
            <a:extLst>
              <a:ext uri="{FF2B5EF4-FFF2-40B4-BE49-F238E27FC236}">
                <a16:creationId xmlns:a16="http://schemas.microsoft.com/office/drawing/2014/main" id="{D2D29849-A7F2-B543-C82F-9824C9001072}"/>
              </a:ext>
            </a:extLst>
          </p:cNvPr>
          <p:cNvSpPr>
            <a:spLocks noGrp="1"/>
          </p:cNvSpPr>
          <p:nvPr>
            <p:ph idx="1"/>
          </p:nvPr>
        </p:nvSpPr>
        <p:spPr/>
        <p:txBody>
          <a:bodyPr>
            <a:normAutofit fontScale="92500" lnSpcReduction="20000"/>
          </a:bodyPr>
          <a:lstStyle/>
          <a:p>
            <a:pPr algn="l"/>
            <a:r>
              <a:rPr lang="en-US" b="1" i="0" dirty="0">
                <a:solidFill>
                  <a:srgbClr val="1F2328"/>
                </a:solidFill>
                <a:effectLst/>
                <a:latin typeface="-apple-system"/>
              </a:rPr>
              <a:t>Technology Stack</a:t>
            </a:r>
          </a:p>
          <a:p>
            <a:pPr algn="l">
              <a:buFont typeface="Arial" panose="020B0604020202020204" pitchFamily="34" charset="0"/>
              <a:buChar char="•"/>
            </a:pPr>
            <a:r>
              <a:rPr lang="en-US" b="1" i="0" dirty="0">
                <a:solidFill>
                  <a:srgbClr val="1F2328"/>
                </a:solidFill>
                <a:effectLst/>
                <a:latin typeface="-apple-system"/>
              </a:rPr>
              <a:t>Kotlin</a:t>
            </a:r>
            <a:endParaRPr lang="en-US" b="0" i="0" dirty="0">
              <a:solidFill>
                <a:srgbClr val="1F2328"/>
              </a:solidFill>
              <a:effectLst/>
              <a:latin typeface="-apple-system"/>
            </a:endParaRPr>
          </a:p>
          <a:p>
            <a:pPr algn="l">
              <a:buFont typeface="Arial" panose="020B0604020202020204" pitchFamily="34" charset="0"/>
              <a:buChar char="•"/>
            </a:pPr>
            <a:r>
              <a:rPr lang="en-US" b="1" i="0" dirty="0">
                <a:solidFill>
                  <a:srgbClr val="1F2328"/>
                </a:solidFill>
                <a:effectLst/>
                <a:latin typeface="-apple-system"/>
              </a:rPr>
              <a:t>Jetpack</a:t>
            </a:r>
            <a:endParaRPr lang="en-US" b="0" i="0" dirty="0">
              <a:solidFill>
                <a:srgbClr val="1F2328"/>
              </a:solidFill>
              <a:effectLst/>
              <a:latin typeface="-apple-system"/>
            </a:endParaRPr>
          </a:p>
          <a:p>
            <a:pPr marL="742950" lvl="1" indent="-285750" algn="l">
              <a:buFont typeface="Arial" panose="020B0604020202020204" pitchFamily="34" charset="0"/>
              <a:buChar char="•"/>
            </a:pPr>
            <a:r>
              <a:rPr lang="en-US" b="0" i="0" dirty="0">
                <a:solidFill>
                  <a:srgbClr val="1F2328"/>
                </a:solidFill>
                <a:effectLst/>
                <a:latin typeface="-apple-system"/>
              </a:rPr>
              <a:t>Compose</a:t>
            </a:r>
          </a:p>
          <a:p>
            <a:pPr marL="742950" lvl="1" indent="-285750" algn="l">
              <a:buFont typeface="Arial" panose="020B0604020202020204" pitchFamily="34" charset="0"/>
              <a:buChar char="•"/>
            </a:pPr>
            <a:r>
              <a:rPr lang="en-US" b="0" i="0" dirty="0">
                <a:solidFill>
                  <a:srgbClr val="1F2328"/>
                </a:solidFill>
                <a:effectLst/>
                <a:latin typeface="-apple-system"/>
              </a:rPr>
              <a:t>Navigation</a:t>
            </a:r>
          </a:p>
          <a:p>
            <a:pPr marL="742950" lvl="1" indent="-285750" algn="l">
              <a:buFont typeface="Arial" panose="020B0604020202020204" pitchFamily="34" charset="0"/>
              <a:buChar char="•"/>
            </a:pPr>
            <a:r>
              <a:rPr lang="en-US" b="0" i="0" dirty="0" err="1">
                <a:solidFill>
                  <a:srgbClr val="1F2328"/>
                </a:solidFill>
                <a:effectLst/>
                <a:latin typeface="-apple-system"/>
              </a:rPr>
              <a:t>ViewModel</a:t>
            </a:r>
            <a:endParaRPr lang="en-US" b="0" i="0" dirty="0">
              <a:solidFill>
                <a:srgbClr val="1F2328"/>
              </a:solidFill>
              <a:effectLst/>
              <a:latin typeface="-apple-system"/>
            </a:endParaRPr>
          </a:p>
          <a:p>
            <a:pPr marL="742950" lvl="1" indent="-285750" algn="l">
              <a:buFont typeface="Arial" panose="020B0604020202020204" pitchFamily="34" charset="0"/>
              <a:buChar char="•"/>
            </a:pPr>
            <a:r>
              <a:rPr lang="en-US" b="0" i="0" dirty="0">
                <a:solidFill>
                  <a:srgbClr val="1F2328"/>
                </a:solidFill>
                <a:effectLst/>
                <a:latin typeface="-apple-system"/>
              </a:rPr>
              <a:t>Lifecycle</a:t>
            </a:r>
          </a:p>
          <a:p>
            <a:pPr algn="l">
              <a:buFont typeface="Arial" panose="020B0604020202020204" pitchFamily="34" charset="0"/>
              <a:buChar char="•"/>
            </a:pPr>
            <a:r>
              <a:rPr lang="en-US" b="1" i="0" dirty="0">
                <a:solidFill>
                  <a:srgbClr val="1F2328"/>
                </a:solidFill>
                <a:effectLst/>
                <a:latin typeface="-apple-system"/>
              </a:rPr>
              <a:t>Firebase</a:t>
            </a:r>
            <a:endParaRPr lang="en-US" b="0" i="0" dirty="0">
              <a:solidFill>
                <a:srgbClr val="1F2328"/>
              </a:solidFill>
              <a:effectLst/>
              <a:latin typeface="-apple-system"/>
            </a:endParaRPr>
          </a:p>
          <a:p>
            <a:pPr marL="742950" lvl="1" indent="-285750" algn="l">
              <a:buFont typeface="Arial" panose="020B0604020202020204" pitchFamily="34" charset="0"/>
              <a:buChar char="•"/>
            </a:pPr>
            <a:r>
              <a:rPr lang="en-US" b="0" i="0" dirty="0">
                <a:solidFill>
                  <a:srgbClr val="1F2328"/>
                </a:solidFill>
                <a:effectLst/>
                <a:latin typeface="-apple-system"/>
              </a:rPr>
              <a:t>Performance Monitoring</a:t>
            </a:r>
          </a:p>
          <a:p>
            <a:pPr marL="742950" lvl="1" indent="-285750" algn="l">
              <a:buFont typeface="Arial" panose="020B0604020202020204" pitchFamily="34" charset="0"/>
              <a:buChar char="•"/>
            </a:pPr>
            <a:r>
              <a:rPr lang="en-US" b="0" i="0" dirty="0" err="1">
                <a:solidFill>
                  <a:srgbClr val="1F2328"/>
                </a:solidFill>
                <a:effectLst/>
                <a:latin typeface="-apple-system"/>
              </a:rPr>
              <a:t>Crashlytics</a:t>
            </a:r>
            <a:endParaRPr lang="en-US" b="0" i="0" dirty="0">
              <a:solidFill>
                <a:srgbClr val="1F2328"/>
              </a:solidFill>
              <a:effectLst/>
              <a:latin typeface="-apple-system"/>
            </a:endParaRPr>
          </a:p>
          <a:p>
            <a:pPr marL="742950" lvl="1" indent="-285750" algn="l">
              <a:buFont typeface="Arial" panose="020B0604020202020204" pitchFamily="34" charset="0"/>
              <a:buChar char="•"/>
            </a:pPr>
            <a:r>
              <a:rPr lang="en-US" b="0" i="0" dirty="0">
                <a:solidFill>
                  <a:srgbClr val="1F2328"/>
                </a:solidFill>
                <a:effectLst/>
                <a:latin typeface="-apple-system"/>
              </a:rPr>
              <a:t>Analytics</a:t>
            </a:r>
          </a:p>
          <a:p>
            <a:pPr algn="l">
              <a:buFont typeface="Arial" panose="020B0604020202020204" pitchFamily="34" charset="0"/>
              <a:buChar char="•"/>
            </a:pPr>
            <a:r>
              <a:rPr lang="en-US" b="1" i="0" dirty="0" err="1">
                <a:solidFill>
                  <a:srgbClr val="1F2328"/>
                </a:solidFill>
                <a:effectLst/>
                <a:latin typeface="-apple-system"/>
              </a:rPr>
              <a:t>Admob</a:t>
            </a:r>
            <a:endParaRPr lang="en-US" b="0" i="0" dirty="0">
              <a:solidFill>
                <a:srgbClr val="1F2328"/>
              </a:solidFill>
              <a:effectLst/>
              <a:latin typeface="-apple-system"/>
            </a:endParaRPr>
          </a:p>
          <a:p>
            <a:endParaRPr lang="ru-RU" b="1" dirty="0"/>
          </a:p>
        </p:txBody>
      </p:sp>
    </p:spTree>
    <p:extLst>
      <p:ext uri="{BB962C8B-B14F-4D97-AF65-F5344CB8AC3E}">
        <p14:creationId xmlns:p14="http://schemas.microsoft.com/office/powerpoint/2010/main" val="3479426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0566BB-8346-2EF1-5C0D-33E7DCD4105C}"/>
              </a:ext>
            </a:extLst>
          </p:cNvPr>
          <p:cNvSpPr>
            <a:spLocks noGrp="1"/>
          </p:cNvSpPr>
          <p:nvPr>
            <p:ph type="title"/>
          </p:nvPr>
        </p:nvSpPr>
        <p:spPr/>
        <p:txBody>
          <a:bodyPr/>
          <a:lstStyle/>
          <a:p>
            <a:r>
              <a:rPr lang="en-US"/>
              <a:t>Preview </a:t>
            </a:r>
            <a:endParaRPr lang="ru-RU" dirty="0"/>
          </a:p>
        </p:txBody>
      </p:sp>
      <p:pic>
        <p:nvPicPr>
          <p:cNvPr id="5" name="Объект 4">
            <a:extLst>
              <a:ext uri="{FF2B5EF4-FFF2-40B4-BE49-F238E27FC236}">
                <a16:creationId xmlns:a16="http://schemas.microsoft.com/office/drawing/2014/main" id="{5A6CE09F-4296-BC5A-3D4C-7C83791F72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4662" y="1825625"/>
            <a:ext cx="8702676" cy="4351338"/>
          </a:xfrm>
        </p:spPr>
      </p:pic>
    </p:spTree>
    <p:extLst>
      <p:ext uri="{BB962C8B-B14F-4D97-AF65-F5344CB8AC3E}">
        <p14:creationId xmlns:p14="http://schemas.microsoft.com/office/powerpoint/2010/main" val="528899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2A0D80-4367-88A1-E9C0-8117698B8663}"/>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56A4284F-1778-1F59-9B07-FF7BE9847A90}"/>
              </a:ext>
            </a:extLst>
          </p:cNvPr>
          <p:cNvSpPr>
            <a:spLocks noGrp="1"/>
          </p:cNvSpPr>
          <p:nvPr>
            <p:ph idx="1"/>
          </p:nvPr>
        </p:nvSpPr>
        <p:spPr/>
        <p:txBody>
          <a:bodyPr/>
          <a:lstStyle/>
          <a:p>
            <a:endParaRPr lang="ru-RU"/>
          </a:p>
        </p:txBody>
      </p:sp>
    </p:spTree>
    <p:extLst>
      <p:ext uri="{BB962C8B-B14F-4D97-AF65-F5344CB8AC3E}">
        <p14:creationId xmlns:p14="http://schemas.microsoft.com/office/powerpoint/2010/main" val="368995418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334</Words>
  <Application>Microsoft Office PowerPoint</Application>
  <PresentationFormat>Широкоэкранный</PresentationFormat>
  <Paragraphs>26</Paragraphs>
  <Slides>8</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8</vt:i4>
      </vt:variant>
    </vt:vector>
  </HeadingPairs>
  <TitlesOfParts>
    <vt:vector size="14" baseType="lpstr">
      <vt:lpstr>-apple-system</vt:lpstr>
      <vt:lpstr>Arial</vt:lpstr>
      <vt:lpstr>Calibri</vt:lpstr>
      <vt:lpstr>Calibri Light</vt:lpstr>
      <vt:lpstr>Söhne</vt:lpstr>
      <vt:lpstr>Тема Office</vt:lpstr>
      <vt:lpstr>Loan Calculator App: Making Loan Calculations Easy</vt:lpstr>
      <vt:lpstr>What is Loan Calculator </vt:lpstr>
      <vt:lpstr>Historical Part of Loan Calculator</vt:lpstr>
      <vt:lpstr>How It works </vt:lpstr>
      <vt:lpstr>Now the main part</vt:lpstr>
      <vt:lpstr>Презентация PowerPoint</vt:lpstr>
      <vt:lpstr>Preview </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Newton Timer: Measuring Time with Gravity</dc:title>
  <dc:creator>Lazizjon Nasriev</dc:creator>
  <cp:lastModifiedBy>Lazizjon Nasriev</cp:lastModifiedBy>
  <cp:revision>3</cp:revision>
  <dcterms:created xsi:type="dcterms:W3CDTF">2023-05-01T05:28:54Z</dcterms:created>
  <dcterms:modified xsi:type="dcterms:W3CDTF">2023-05-01T05:52:34Z</dcterms:modified>
</cp:coreProperties>
</file>