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7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7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d2388c7ff_0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d2388c7ff_0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d2388c7ff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d2388c7ff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d2388c7ff_0_1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d2388c7ff_0_1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2388c7ff_0_1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2388c7ff_0_1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d2388c7ff_0_1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d2388c7ff_0_1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2388c7ff_0_1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2388c7ff_0_1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2388c7ff_0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2388c7ff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d2388c7ff_0_1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d2388c7ff_0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d2388c7ff_0_1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d2388c7ff_0_1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fault">
  <p:cSld name="Defaul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7;p2"/>
          <p:cNvGrpSpPr/>
          <p:nvPr/>
        </p:nvGrpSpPr>
        <p:grpSpPr>
          <a:xfrm rot="5400000">
            <a:off x="-6268628" y="-149214"/>
            <a:ext cx="9200670" cy="1614535"/>
            <a:chOff x="0" y="-156114"/>
            <a:chExt cx="24535120" cy="4304278"/>
          </a:xfrm>
        </p:grpSpPr>
        <p:sp>
          <p:nvSpPr>
            <p:cNvPr id="8" name="Google Shape;8;p2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" name="Google Shape;9;p2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0" name="Google Shape;10;p2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fault">
  <p:cSld name="2_Defaul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 rot="10800000">
            <a:off x="-8839" y="4115558"/>
            <a:ext cx="9203124" cy="1614104"/>
            <a:chOff x="0" y="-156114"/>
            <a:chExt cx="24535120" cy="4304278"/>
          </a:xfrm>
        </p:grpSpPr>
        <p:sp>
          <p:nvSpPr>
            <p:cNvPr id="35" name="Google Shape;35;p3"/>
            <p:cNvSpPr/>
            <p:nvPr/>
          </p:nvSpPr>
          <p:spPr>
            <a:xfrm>
              <a:off x="23378291" y="2431564"/>
              <a:ext cx="1134300" cy="1716600"/>
            </a:xfrm>
            <a:custGeom>
              <a:rect b="b" l="l" r="r" t="t"/>
              <a:pathLst>
                <a:path extrusionOk="0" h="120000" w="120000">
                  <a:moveTo>
                    <a:pt x="0" y="119931"/>
                  </a:moveTo>
                  <a:lnTo>
                    <a:pt x="119895" y="63310"/>
                  </a:lnTo>
                  <a:lnTo>
                    <a:pt x="119895" y="0"/>
                  </a:lnTo>
                  <a:lnTo>
                    <a:pt x="0" y="11993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23079220" y="-88970"/>
              <a:ext cx="14559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26531" y="119972"/>
                  </a:lnTo>
                  <a:lnTo>
                    <a:pt x="119918" y="71396"/>
                  </a:lnTo>
                  <a:lnTo>
                    <a:pt x="119918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0776620" y="-88970"/>
              <a:ext cx="26466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5" y="119972"/>
                  </a:lnTo>
                  <a:lnTo>
                    <a:pt x="105351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0420244" y="-88970"/>
              <a:ext cx="3003000" cy="4233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692" y="89022"/>
                  </a:lnTo>
                  <a:lnTo>
                    <a:pt x="119960" y="119972"/>
                  </a:lnTo>
                  <a:lnTo>
                    <a:pt x="14247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7677877" y="-88971"/>
              <a:ext cx="2785800" cy="3142200"/>
            </a:xfrm>
            <a:custGeom>
              <a:rect b="b" l="l" r="r" t="t"/>
              <a:pathLst>
                <a:path extrusionOk="0" h="120000" w="120000">
                  <a:moveTo>
                    <a:pt x="90276" y="0"/>
                  </a:moveTo>
                  <a:lnTo>
                    <a:pt x="0" y="73550"/>
                  </a:lnTo>
                  <a:lnTo>
                    <a:pt x="119957" y="119962"/>
                  </a:lnTo>
                  <a:lnTo>
                    <a:pt x="118131" y="0"/>
                  </a:lnTo>
                  <a:lnTo>
                    <a:pt x="9027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7608342" y="-88971"/>
              <a:ext cx="21687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929" y="119938"/>
                  </a:lnTo>
                  <a:lnTo>
                    <a:pt x="119945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4888519" y="-88734"/>
              <a:ext cx="2811900" cy="1925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57" y="119938"/>
                  </a:lnTo>
                  <a:lnTo>
                    <a:pt x="116928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3589856" y="-88970"/>
              <a:ext cx="4137300" cy="352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53937" y="119966"/>
                  </a:lnTo>
                  <a:lnTo>
                    <a:pt x="119971" y="65643"/>
                  </a:lnTo>
                  <a:lnTo>
                    <a:pt x="38436" y="0"/>
                  </a:lnTo>
                  <a:lnTo>
                    <a:pt x="0" y="0"/>
                  </a:lnTo>
                </a:path>
              </a:pathLst>
            </a:custGeom>
            <a:solidFill>
              <a:srgbClr val="78E0E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1104147" y="-111272"/>
              <a:ext cx="4346100" cy="3520200"/>
            </a:xfrm>
            <a:custGeom>
              <a:rect b="b" l="l" r="r" t="t"/>
              <a:pathLst>
                <a:path extrusionOk="0" h="120000" w="120000">
                  <a:moveTo>
                    <a:pt x="26270" y="0"/>
                  </a:moveTo>
                  <a:lnTo>
                    <a:pt x="0" y="59126"/>
                  </a:lnTo>
                  <a:lnTo>
                    <a:pt x="119972" y="119966"/>
                  </a:lnTo>
                  <a:lnTo>
                    <a:pt x="68629" y="0"/>
                  </a:lnTo>
                  <a:lnTo>
                    <a:pt x="2627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9793019" y="-88970"/>
              <a:ext cx="369300" cy="195600"/>
            </a:xfrm>
            <a:custGeom>
              <a:rect b="b" l="l" r="r" t="t"/>
              <a:pathLst>
                <a:path extrusionOk="0" h="120000" w="120000">
                  <a:moveTo>
                    <a:pt x="35935" y="0"/>
                  </a:moveTo>
                  <a:lnTo>
                    <a:pt x="0" y="119393"/>
                  </a:lnTo>
                  <a:lnTo>
                    <a:pt x="119679" y="0"/>
                  </a:lnTo>
                  <a:lnTo>
                    <a:pt x="35935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698211" y="-88970"/>
              <a:ext cx="225900" cy="195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1298" y="119393"/>
                  </a:lnTo>
                  <a:lnTo>
                    <a:pt x="119480" y="0"/>
                  </a:lnTo>
                  <a:lnTo>
                    <a:pt x="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502000" y="61758"/>
              <a:ext cx="2646900" cy="2259900"/>
            </a:xfrm>
            <a:custGeom>
              <a:rect b="b" l="l" r="r" t="t"/>
              <a:pathLst>
                <a:path extrusionOk="0" h="120000" w="120000">
                  <a:moveTo>
                    <a:pt x="119955" y="81832"/>
                  </a:moveTo>
                  <a:lnTo>
                    <a:pt x="58436" y="0"/>
                  </a:lnTo>
                  <a:lnTo>
                    <a:pt x="0" y="119947"/>
                  </a:lnTo>
                  <a:lnTo>
                    <a:pt x="119955" y="818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821130" y="61996"/>
              <a:ext cx="2985600" cy="2259900"/>
            </a:xfrm>
            <a:custGeom>
              <a:rect b="b" l="l" r="r" t="t"/>
              <a:pathLst>
                <a:path extrusionOk="0" h="120000" w="120000">
                  <a:moveTo>
                    <a:pt x="119960" y="0"/>
                  </a:moveTo>
                  <a:lnTo>
                    <a:pt x="0" y="32670"/>
                  </a:lnTo>
                  <a:lnTo>
                    <a:pt x="68158" y="119947"/>
                  </a:lnTo>
                  <a:lnTo>
                    <a:pt x="119960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29814" y="-88970"/>
              <a:ext cx="2985600" cy="808500"/>
            </a:xfrm>
            <a:custGeom>
              <a:rect b="b" l="l" r="r" t="t"/>
              <a:pathLst>
                <a:path extrusionOk="0" h="120000" w="120000">
                  <a:moveTo>
                    <a:pt x="2415" y="0"/>
                  </a:moveTo>
                  <a:lnTo>
                    <a:pt x="0" y="119854"/>
                  </a:lnTo>
                  <a:lnTo>
                    <a:pt x="119960" y="28759"/>
                  </a:lnTo>
                  <a:lnTo>
                    <a:pt x="115287" y="0"/>
                  </a:lnTo>
                  <a:lnTo>
                    <a:pt x="2415" y="0"/>
                  </a:lnTo>
                </a:path>
              </a:pathLst>
            </a:custGeom>
            <a:solidFill>
              <a:srgbClr val="0D4566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5975275" y="-88970"/>
              <a:ext cx="943200" cy="8085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2209" y="119854"/>
                  </a:lnTo>
                  <a:lnTo>
                    <a:pt x="119874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608571" y="674793"/>
              <a:ext cx="2916300" cy="1642800"/>
            </a:xfrm>
            <a:custGeom>
              <a:rect b="b" l="l" r="r" t="t"/>
              <a:pathLst>
                <a:path extrusionOk="0" h="120000" w="120000">
                  <a:moveTo>
                    <a:pt x="119959" y="119928"/>
                  </a:moveTo>
                  <a:lnTo>
                    <a:pt x="50165" y="0"/>
                  </a:lnTo>
                  <a:lnTo>
                    <a:pt x="0" y="95179"/>
                  </a:lnTo>
                  <a:lnTo>
                    <a:pt x="119959" y="11992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5092201" y="-155877"/>
              <a:ext cx="1760100" cy="2112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36866" y="119944"/>
                  </a:lnTo>
                  <a:lnTo>
                    <a:pt x="119932" y="45930"/>
                  </a:lnTo>
                  <a:lnTo>
                    <a:pt x="59966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43059" y="190760"/>
              <a:ext cx="5232600" cy="2977200"/>
            </a:xfrm>
            <a:custGeom>
              <a:rect b="b" l="l" r="r" t="t"/>
              <a:pathLst>
                <a:path extrusionOk="0" h="120000" w="120000">
                  <a:moveTo>
                    <a:pt x="119977" y="70370"/>
                  </a:moveTo>
                  <a:lnTo>
                    <a:pt x="19273" y="0"/>
                  </a:lnTo>
                  <a:lnTo>
                    <a:pt x="0" y="119960"/>
                  </a:lnTo>
                  <a:lnTo>
                    <a:pt x="119977" y="70370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264131" y="-156113"/>
              <a:ext cx="4393800" cy="2112300"/>
            </a:xfrm>
            <a:custGeom>
              <a:rect b="b" l="l" r="r" t="t"/>
              <a:pathLst>
                <a:path extrusionOk="0" h="120000" w="120000">
                  <a:moveTo>
                    <a:pt x="25195" y="0"/>
                  </a:moveTo>
                  <a:lnTo>
                    <a:pt x="0" y="20867"/>
                  </a:lnTo>
                  <a:lnTo>
                    <a:pt x="119973" y="119944"/>
                  </a:lnTo>
                  <a:lnTo>
                    <a:pt x="105195" y="0"/>
                  </a:lnTo>
                  <a:lnTo>
                    <a:pt x="25195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264131" y="-133574"/>
              <a:ext cx="921300" cy="369300"/>
            </a:xfrm>
            <a:custGeom>
              <a:rect b="b" l="l" r="r" t="t"/>
              <a:pathLst>
                <a:path extrusionOk="0" h="120000" w="120000">
                  <a:moveTo>
                    <a:pt x="9220" y="0"/>
                  </a:moveTo>
                  <a:lnTo>
                    <a:pt x="0" y="119679"/>
                  </a:lnTo>
                  <a:lnTo>
                    <a:pt x="119871" y="0"/>
                  </a:lnTo>
                  <a:lnTo>
                    <a:pt x="922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34484" y="-133574"/>
              <a:ext cx="621600" cy="369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06073" y="119679"/>
                  </a:lnTo>
                  <a:lnTo>
                    <a:pt x="119809" y="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0" y="885559"/>
              <a:ext cx="447600" cy="2259900"/>
            </a:xfrm>
            <a:custGeom>
              <a:rect b="b" l="l" r="r" t="t"/>
              <a:pathLst>
                <a:path extrusionOk="0" h="120000" w="120000">
                  <a:moveTo>
                    <a:pt x="0" y="110157"/>
                  </a:moveTo>
                  <a:lnTo>
                    <a:pt x="119735" y="119947"/>
                  </a:lnTo>
                  <a:lnTo>
                    <a:pt x="0" y="0"/>
                  </a:lnTo>
                  <a:lnTo>
                    <a:pt x="0" y="110157"/>
                  </a:lnTo>
                </a:path>
              </a:pathLst>
            </a:custGeom>
            <a:solidFill>
              <a:srgbClr val="0A2C5B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0" y="-156114"/>
              <a:ext cx="1286400" cy="3342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38938"/>
                  </a:lnTo>
                  <a:lnTo>
                    <a:pt x="41531" y="119964"/>
                  </a:lnTo>
                  <a:lnTo>
                    <a:pt x="119908" y="13191"/>
                  </a:lnTo>
                  <a:lnTo>
                    <a:pt x="68820" y="0"/>
                  </a:lnTo>
                  <a:lnTo>
                    <a:pt x="0" y="0"/>
                  </a:lnTo>
                </a:path>
              </a:pathLst>
            </a:custGeom>
            <a:solidFill>
              <a:srgbClr val="104388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462804" y="1591817"/>
              <a:ext cx="6988500" cy="1786200"/>
            </a:xfrm>
            <a:custGeom>
              <a:rect b="b" l="l" r="r" t="t"/>
              <a:pathLst>
                <a:path extrusionOk="0" h="120000" w="120000">
                  <a:moveTo>
                    <a:pt x="119983" y="119933"/>
                  </a:moveTo>
                  <a:lnTo>
                    <a:pt x="0" y="48211"/>
                  </a:lnTo>
                  <a:lnTo>
                    <a:pt x="45425" y="0"/>
                  </a:lnTo>
                  <a:lnTo>
                    <a:pt x="119983" y="119933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776123" y="-125128"/>
              <a:ext cx="2307900" cy="1734000"/>
            </a:xfrm>
            <a:custGeom>
              <a:rect b="b" l="l" r="r" t="t"/>
              <a:pathLst>
                <a:path extrusionOk="0" h="120000" w="120000">
                  <a:moveTo>
                    <a:pt x="19103" y="0"/>
                  </a:moveTo>
                  <a:lnTo>
                    <a:pt x="0" y="13424"/>
                  </a:lnTo>
                  <a:lnTo>
                    <a:pt x="70524" y="119931"/>
                  </a:lnTo>
                  <a:lnTo>
                    <a:pt x="119948" y="0"/>
                  </a:lnTo>
                  <a:lnTo>
                    <a:pt x="19103" y="0"/>
                  </a:lnTo>
                </a:path>
              </a:pathLst>
            </a:custGeom>
            <a:solidFill>
              <a:srgbClr val="146899"/>
            </a:solidFill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62" name="Google Shape;62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 </a:t>
            </a:r>
            <a:r>
              <a:rPr lang="zh-TW" sz="3600"/>
              <a:t>LSTM Hands on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/>
          <p:nvPr/>
        </p:nvSpPr>
        <p:spPr>
          <a:xfrm>
            <a:off x="270000" y="360525"/>
            <a:ext cx="72921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設定輸入值</a:t>
            </a:r>
            <a:endParaRPr sz="3600"/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3">
            <a:alphaModFix/>
          </a:blip>
          <a:srcRect b="15872" l="9151" r="14837" t="16123"/>
          <a:stretch/>
        </p:blipFill>
        <p:spPr>
          <a:xfrm>
            <a:off x="846875" y="983875"/>
            <a:ext cx="8297126" cy="417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/>
        </p:nvSpPr>
        <p:spPr>
          <a:xfrm>
            <a:off x="925950" y="360525"/>
            <a:ext cx="7401000" cy="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安裝環境</a:t>
            </a:r>
            <a:endParaRPr sz="3600"/>
          </a:p>
        </p:txBody>
      </p:sp>
      <p:pic>
        <p:nvPicPr>
          <p:cNvPr id="74" name="Google Shape;74;p6"/>
          <p:cNvPicPr preferRelativeResize="0"/>
          <p:nvPr/>
        </p:nvPicPr>
        <p:blipFill rotWithShape="1">
          <a:blip r:embed="rId3">
            <a:alphaModFix/>
          </a:blip>
          <a:srcRect b="24322" l="979" r="76177" t="67443"/>
          <a:stretch/>
        </p:blipFill>
        <p:spPr>
          <a:xfrm>
            <a:off x="385250" y="1722825"/>
            <a:ext cx="8373499" cy="169784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"/>
          <p:cNvSpPr txBox="1"/>
          <p:nvPr/>
        </p:nvSpPr>
        <p:spPr>
          <a:xfrm>
            <a:off x="838775" y="3420675"/>
            <a:ext cx="27045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只需要安裝numpy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/>
        </p:nvSpPr>
        <p:spPr>
          <a:xfrm>
            <a:off x="925950" y="360525"/>
            <a:ext cx="72921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activation function</a:t>
            </a:r>
            <a:endParaRPr sz="3600"/>
          </a:p>
        </p:txBody>
      </p:sp>
      <p:pic>
        <p:nvPicPr>
          <p:cNvPr id="81" name="Google Shape;81;p7"/>
          <p:cNvPicPr preferRelativeResize="0"/>
          <p:nvPr/>
        </p:nvPicPr>
        <p:blipFill rotWithShape="1">
          <a:blip r:embed="rId3">
            <a:alphaModFix/>
          </a:blip>
          <a:srcRect b="50165" l="10003" r="51593" t="12215"/>
          <a:stretch/>
        </p:blipFill>
        <p:spPr>
          <a:xfrm>
            <a:off x="1556750" y="962850"/>
            <a:ext cx="7587250" cy="41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/>
        </p:nvSpPr>
        <p:spPr>
          <a:xfrm>
            <a:off x="153825" y="372975"/>
            <a:ext cx="72921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計算Weight 更新</a:t>
            </a:r>
            <a:endParaRPr sz="3600"/>
          </a:p>
        </p:txBody>
      </p:sp>
      <p:pic>
        <p:nvPicPr>
          <p:cNvPr id="87" name="Google Shape;87;p8"/>
          <p:cNvPicPr preferRelativeResize="0"/>
          <p:nvPr/>
        </p:nvPicPr>
        <p:blipFill rotWithShape="1">
          <a:blip r:embed="rId3">
            <a:alphaModFix/>
          </a:blip>
          <a:srcRect b="30070" l="12970" r="63999" t="30851"/>
          <a:stretch/>
        </p:blipFill>
        <p:spPr>
          <a:xfrm>
            <a:off x="3754975" y="0"/>
            <a:ext cx="53890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/>
        </p:nvSpPr>
        <p:spPr>
          <a:xfrm>
            <a:off x="270000" y="360525"/>
            <a:ext cx="72921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計算cell內參數</a:t>
            </a:r>
            <a:endParaRPr sz="3600"/>
          </a:p>
        </p:txBody>
      </p:sp>
      <p:pic>
        <p:nvPicPr>
          <p:cNvPr id="93" name="Google Shape;93;p9"/>
          <p:cNvPicPr preferRelativeResize="0"/>
          <p:nvPr/>
        </p:nvPicPr>
        <p:blipFill rotWithShape="1">
          <a:blip r:embed="rId3">
            <a:alphaModFix/>
          </a:blip>
          <a:srcRect b="14067" l="10425" r="47705" t="14849"/>
          <a:stretch/>
        </p:blipFill>
        <p:spPr>
          <a:xfrm>
            <a:off x="3758150" y="0"/>
            <a:ext cx="53858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/>
        </p:nvSpPr>
        <p:spPr>
          <a:xfrm>
            <a:off x="270000" y="360525"/>
            <a:ext cx="72921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BPTT</a:t>
            </a:r>
            <a:endParaRPr sz="3600"/>
          </a:p>
        </p:txBody>
      </p:sp>
      <p:pic>
        <p:nvPicPr>
          <p:cNvPr id="99" name="Google Shape;99;p10"/>
          <p:cNvPicPr preferRelativeResize="0"/>
          <p:nvPr/>
        </p:nvPicPr>
        <p:blipFill rotWithShape="1">
          <a:blip r:embed="rId3">
            <a:alphaModFix/>
          </a:blip>
          <a:srcRect b="10675" l="12714" r="46793" t="12466"/>
          <a:stretch/>
        </p:blipFill>
        <p:spPr>
          <a:xfrm>
            <a:off x="4326250" y="0"/>
            <a:ext cx="4817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/>
        </p:nvSpPr>
        <p:spPr>
          <a:xfrm>
            <a:off x="270000" y="360525"/>
            <a:ext cx="72921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information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flow in LSTM</a:t>
            </a:r>
            <a:endParaRPr sz="3600"/>
          </a:p>
        </p:txBody>
      </p:sp>
      <p:pic>
        <p:nvPicPr>
          <p:cNvPr id="105" name="Google Shape;105;p11"/>
          <p:cNvPicPr preferRelativeResize="0"/>
          <p:nvPr/>
        </p:nvPicPr>
        <p:blipFill rotWithShape="1">
          <a:blip r:embed="rId3">
            <a:alphaModFix/>
          </a:blip>
          <a:srcRect b="8156" l="10851" r="40114" t="12263"/>
          <a:stretch/>
        </p:blipFill>
        <p:spPr>
          <a:xfrm>
            <a:off x="3572873" y="0"/>
            <a:ext cx="5571125" cy="508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/>
        </p:nvSpPr>
        <p:spPr>
          <a:xfrm>
            <a:off x="270000" y="360525"/>
            <a:ext cx="72921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Reset &amp;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new input</a:t>
            </a:r>
            <a:endParaRPr sz="3600"/>
          </a:p>
        </p:txBody>
      </p:sp>
      <p:pic>
        <p:nvPicPr>
          <p:cNvPr id="111" name="Google Shape;111;p12"/>
          <p:cNvPicPr preferRelativeResize="0"/>
          <p:nvPr/>
        </p:nvPicPr>
        <p:blipFill rotWithShape="1">
          <a:blip r:embed="rId3">
            <a:alphaModFix/>
          </a:blip>
          <a:srcRect b="19219" l="11644" r="42310" t="15807"/>
          <a:stretch/>
        </p:blipFill>
        <p:spPr>
          <a:xfrm>
            <a:off x="3118040" y="360525"/>
            <a:ext cx="6025958" cy="478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/>
        </p:nvSpPr>
        <p:spPr>
          <a:xfrm>
            <a:off x="270000" y="360525"/>
            <a:ext cx="72921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/>
              <a:t>Loss Function </a:t>
            </a:r>
            <a:endParaRPr sz="3600"/>
          </a:p>
        </p:txBody>
      </p:sp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 b="43723" l="10394" r="52850" t="19891"/>
          <a:stretch/>
        </p:blipFill>
        <p:spPr>
          <a:xfrm>
            <a:off x="1954025" y="1140050"/>
            <a:ext cx="7189973" cy="400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Custom 5">
      <a:dk1>
        <a:srgbClr val="1B243B"/>
      </a:dk1>
      <a:lt1>
        <a:srgbClr val="FFFFFF"/>
      </a:lt1>
      <a:dk2>
        <a:srgbClr val="1B243B"/>
      </a:dk2>
      <a:lt2>
        <a:srgbClr val="FFFFFF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