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08" r:id="rId6"/>
    <p:sldId id="260" r:id="rId7"/>
    <p:sldId id="306" r:id="rId8"/>
    <p:sldId id="309" r:id="rId9"/>
    <p:sldId id="297" r:id="rId10"/>
    <p:sldId id="311" r:id="rId11"/>
    <p:sldId id="310" r:id="rId12"/>
    <p:sldId id="269" r:id="rId13"/>
    <p:sldId id="290" r:id="rId14"/>
    <p:sldId id="270" r:id="rId15"/>
    <p:sldId id="271" r:id="rId16"/>
    <p:sldId id="287" r:id="rId17"/>
    <p:sldId id="272" r:id="rId18"/>
    <p:sldId id="266" r:id="rId19"/>
    <p:sldId id="263" r:id="rId20"/>
    <p:sldId id="273" r:id="rId21"/>
    <p:sldId id="265" r:id="rId22"/>
    <p:sldId id="274" r:id="rId23"/>
    <p:sldId id="267" r:id="rId24"/>
    <p:sldId id="275" r:id="rId25"/>
    <p:sldId id="276" r:id="rId26"/>
    <p:sldId id="268" r:id="rId27"/>
    <p:sldId id="288" r:id="rId28"/>
    <p:sldId id="289" r:id="rId29"/>
    <p:sldId id="279" r:id="rId30"/>
    <p:sldId id="282" r:id="rId31"/>
    <p:sldId id="304" r:id="rId32"/>
    <p:sldId id="305" r:id="rId33"/>
    <p:sldId id="303" r:id="rId34"/>
    <p:sldId id="294" r:id="rId35"/>
    <p:sldId id="312" r:id="rId36"/>
    <p:sldId id="301" r:id="rId37"/>
    <p:sldId id="283" r:id="rId38"/>
    <p:sldId id="291" r:id="rId39"/>
    <p:sldId id="280" r:id="rId40"/>
    <p:sldId id="278" r:id="rId41"/>
  </p:sldIdLst>
  <p:sldSz cx="12192000" cy="6858000"/>
  <p:notesSz cx="6858000" cy="9144000"/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-104" y="-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4" Type="http://schemas.microsoft.com/office/2011/relationships/chartColorStyle" Target="colors3.xml"/><Relationship Id="rId1" Type="http://schemas.openxmlformats.org/officeDocument/2006/relationships/package" Target="../embeddings/Microsoft_Excel_Sheet3.xlsx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0" i="0" u="none" strike="noStrike" kern="1200" cap="all" spc="120" normalizeH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Real market data TESTING </a:t>
            </a:r>
            <a:r>
              <a:rPr lang="en-US" b="0" baseline="0" dirty="0" smtClean="0"/>
              <a:t>result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0" i="0" u="none" strike="noStrike" kern="1200" cap="all" spc="120" normalizeH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September 2014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0" i="0" u="none" strike="noStrike" kern="1200" cap="all" spc="120" normalizeH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>
                <a:effectLst/>
              </a:rPr>
              <a:t>Period: 2014.09.01 - 2014.10.01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0" i="0" u="none" strike="noStrike" kern="1200" cap="all" spc="120" normalizeH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 smtClean="0">
                <a:effectLst/>
              </a:rPr>
              <a:t>Model: Every tick (the most precise method based on all available least timeframes to generate each tick)</a:t>
            </a:r>
            <a:r>
              <a:rPr lang="en-US" sz="900" b="1" baseline="0" dirty="0" smtClean="0">
                <a:effectLst/>
              </a:rPr>
              <a:t>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0" i="0" u="none" strike="noStrike" kern="1200" cap="all" spc="120" normalizeH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900" b="1" baseline="0" dirty="0" smtClean="0">
                <a:effectLst/>
              </a:rPr>
              <a:t>/ 99.00% accuracy</a:t>
            </a:r>
            <a:endParaRPr lang="en-US" sz="900" b="1" dirty="0" smtClean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Initail Deposit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d\-mmm\-yy</c:formatCode>
                <c:ptCount val="1"/>
              </c:numCache>
            </c:numRef>
          </c:cat>
          <c:val>
            <c:numRef>
              <c:f>Sheet1!$B$2</c:f>
              <c:numCache>
                <c:formatCode>[$€-2]\ #,##0.00</c:formatCode>
                <c:ptCount val="1"/>
                <c:pt idx="0">
                  <c:v>10000.0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d\-mmm\-yy</c:formatCode>
                <c:ptCount val="1"/>
              </c:numCache>
            </c:numRef>
          </c:cat>
          <c:val>
            <c:numRef>
              <c:f>Sheet1!$C$2</c:f>
              <c:numCache>
                <c:formatCode>[$€-2]\ #,##0.00</c:formatCode>
                <c:ptCount val="1"/>
                <c:pt idx="0">
                  <c:v>21463.11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67729656"/>
        <c:axId val="2067733480"/>
      </c:barChart>
      <c:catAx>
        <c:axId val="2067729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733480"/>
        <c:crosses val="autoZero"/>
        <c:auto val="1"/>
        <c:lblAlgn val="ctr"/>
        <c:lblOffset val="100"/>
        <c:noMultiLvlLbl val="0"/>
      </c:catAx>
      <c:valAx>
        <c:axId val="2067733480"/>
        <c:scaling>
          <c:orientation val="minMax"/>
        </c:scaling>
        <c:delete val="1"/>
        <c:axPos val="l"/>
        <c:numFmt formatCode="[$€-2]\ #,##0.00" sourceLinked="1"/>
        <c:majorTickMark val="none"/>
        <c:minorTickMark val="none"/>
        <c:tickLblPos val="nextTo"/>
        <c:crossAx val="2067729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Real MARKET DATA testing</a:t>
            </a:r>
            <a:r>
              <a:rPr lang="en-US" b="0" baseline="0" dirty="0" smtClean="0"/>
              <a:t> result</a:t>
            </a: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September - November 2014</a:t>
            </a: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cap="all" baseline="0" dirty="0" smtClean="0">
                <a:effectLst/>
              </a:rPr>
              <a:t>Period: 2014.09.01 - 2014.12.01</a:t>
            </a:r>
            <a:endParaRPr lang="en-US" sz="1200" dirty="0" smtClean="0">
              <a:effectLst/>
            </a:endParaRP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cap="all" baseline="0" dirty="0" smtClean="0">
                <a:effectLst/>
              </a:rPr>
              <a:t>Model: Every tick (the most precise method based on all available least timeframes to generate each tick) </a:t>
            </a: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cap="all" baseline="0" dirty="0" smtClean="0">
                <a:effectLst/>
              </a:rPr>
              <a:t>/ 99.00% accuracy</a:t>
            </a:r>
            <a:endParaRPr lang="en-US" sz="9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Initail Deposit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d\-mmm\-yy</c:formatCode>
                <c:ptCount val="1"/>
              </c:numCache>
            </c:numRef>
          </c:cat>
          <c:val>
            <c:numRef>
              <c:f>Sheet1!$B$2</c:f>
              <c:numCache>
                <c:formatCode>[$€-2]\ #,##0.00</c:formatCode>
                <c:ptCount val="1"/>
                <c:pt idx="0">
                  <c:v>10000.0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d\-mmm\-yy</c:formatCode>
                <c:ptCount val="1"/>
              </c:numCache>
            </c:numRef>
          </c:cat>
          <c:val>
            <c:numRef>
              <c:f>Sheet1!$C$2</c:f>
              <c:numCache>
                <c:formatCode>[$€-2]\ #,##0.00</c:formatCode>
                <c:ptCount val="1"/>
                <c:pt idx="0">
                  <c:v>174754.17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69111912"/>
        <c:axId val="2069107912"/>
      </c:barChart>
      <c:catAx>
        <c:axId val="2069111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107912"/>
        <c:crosses val="autoZero"/>
        <c:auto val="1"/>
        <c:lblAlgn val="ctr"/>
        <c:lblOffset val="100"/>
        <c:noMultiLvlLbl val="0"/>
      </c:catAx>
      <c:valAx>
        <c:axId val="2069107912"/>
        <c:scaling>
          <c:orientation val="minMax"/>
        </c:scaling>
        <c:delete val="1"/>
        <c:axPos val="l"/>
        <c:numFmt formatCode="[$€-2]\ #,##0.00" sourceLinked="1"/>
        <c:majorTickMark val="none"/>
        <c:minorTickMark val="none"/>
        <c:tickLblPos val="nextTo"/>
        <c:crossAx val="2069111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Real MARKET DATA TESTING result</a:t>
            </a: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January 2015</a:t>
            </a: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cap="all" baseline="0" dirty="0" smtClean="0">
                <a:effectLst/>
              </a:rPr>
              <a:t>Period: 2014.09.01 - 2014.12.01</a:t>
            </a:r>
            <a:endParaRPr lang="en-US" sz="1200" dirty="0" smtClean="0">
              <a:effectLst/>
            </a:endParaRP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cap="all" baseline="0" dirty="0" smtClean="0">
                <a:effectLst/>
              </a:rPr>
              <a:t>Model: Every tick (the most precise method based on all available least timeframes to generate each tick) </a:t>
            </a: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cap="all" baseline="0" dirty="0" smtClean="0">
                <a:effectLst/>
              </a:rPr>
              <a:t>/ 99.00% accuracy</a:t>
            </a:r>
            <a:endParaRPr lang="en-US" sz="9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Initail Deposit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d\-mmm\-yy</c:formatCode>
                <c:ptCount val="1"/>
              </c:numCache>
            </c:numRef>
          </c:cat>
          <c:val>
            <c:numRef>
              <c:f>Sheet1!$B$2</c:f>
              <c:numCache>
                <c:formatCode>[$€-2]\ #,##0.00</c:formatCode>
                <c:ptCount val="1"/>
                <c:pt idx="0">
                  <c:v>10000.0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d\-mmm\-yy</c:formatCode>
                <c:ptCount val="1"/>
              </c:numCache>
            </c:numRef>
          </c:cat>
          <c:val>
            <c:numRef>
              <c:f>Sheet1!$C$2</c:f>
              <c:numCache>
                <c:formatCode>[$€-2]\ #,##0.00</c:formatCode>
                <c:ptCount val="1"/>
                <c:pt idx="0">
                  <c:v>4638.6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67021624"/>
        <c:axId val="2067017768"/>
      </c:barChart>
      <c:catAx>
        <c:axId val="2067021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017768"/>
        <c:crosses val="autoZero"/>
        <c:auto val="1"/>
        <c:lblAlgn val="ctr"/>
        <c:lblOffset val="100"/>
        <c:noMultiLvlLbl val="0"/>
      </c:catAx>
      <c:valAx>
        <c:axId val="2067017768"/>
        <c:scaling>
          <c:orientation val="minMax"/>
        </c:scaling>
        <c:delete val="1"/>
        <c:axPos val="l"/>
        <c:numFmt formatCode="[$€-2]\ #,##0.00" sourceLinked="1"/>
        <c:majorTickMark val="none"/>
        <c:minorTickMark val="none"/>
        <c:tickLblPos val="nextTo"/>
        <c:crossAx val="206702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Real MARKET DATA testing result</a:t>
            </a: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15</a:t>
            </a:r>
            <a:r>
              <a:rPr lang="en-US" b="0" baseline="30000" dirty="0" smtClean="0"/>
              <a:t>th</a:t>
            </a:r>
            <a:r>
              <a:rPr lang="en-US" b="0" dirty="0" smtClean="0"/>
              <a:t> Feb – 19</a:t>
            </a:r>
            <a:r>
              <a:rPr lang="en-US" b="0" baseline="30000" dirty="0" smtClean="0"/>
              <a:t>th</a:t>
            </a:r>
            <a:r>
              <a:rPr lang="en-US" b="0" dirty="0" smtClean="0"/>
              <a:t> Feb 2015</a:t>
            </a: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cap="all" baseline="0" dirty="0" smtClean="0">
                <a:effectLst/>
              </a:rPr>
              <a:t>Period: 2015.02.15 - 2015.02.19</a:t>
            </a:r>
            <a:endParaRPr lang="en-US" sz="1200" dirty="0" smtClean="0">
              <a:effectLst/>
            </a:endParaRP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cap="all" baseline="0" dirty="0" smtClean="0">
                <a:effectLst/>
              </a:rPr>
              <a:t>Model: Every tick (the most precise method based on all available least timeframes to generate each tick) </a:t>
            </a:r>
          </a:p>
          <a:p>
            <a:pPr>
              <a:defRPr sz="2128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cap="all" baseline="0" dirty="0" smtClean="0">
                <a:effectLst/>
              </a:rPr>
              <a:t>/ 99.00% accuracy</a:t>
            </a:r>
            <a:endParaRPr lang="en-US" sz="9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Initail Deposit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d\-mmm\-yy</c:formatCode>
                <c:ptCount val="1"/>
              </c:numCache>
            </c:numRef>
          </c:cat>
          <c:val>
            <c:numRef>
              <c:f>Sheet1!$B$2</c:f>
              <c:numCache>
                <c:formatCode>[$€-2]\ #,##0.00</c:formatCode>
                <c:ptCount val="1"/>
                <c:pt idx="0">
                  <c:v>10000.0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d\-mmm\-yy</c:formatCode>
                <c:ptCount val="1"/>
              </c:numCache>
            </c:numRef>
          </c:cat>
          <c:val>
            <c:numRef>
              <c:f>Sheet1!$C$2</c:f>
              <c:numCache>
                <c:formatCode>[$€-2]\ #,##0.00</c:formatCode>
                <c:ptCount val="1"/>
                <c:pt idx="0">
                  <c:v>1935.76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68921400"/>
        <c:axId val="2068917544"/>
      </c:barChart>
      <c:catAx>
        <c:axId val="2068921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917544"/>
        <c:crosses val="autoZero"/>
        <c:auto val="1"/>
        <c:lblAlgn val="ctr"/>
        <c:lblOffset val="100"/>
        <c:noMultiLvlLbl val="0"/>
      </c:catAx>
      <c:valAx>
        <c:axId val="2068917544"/>
        <c:scaling>
          <c:orientation val="minMax"/>
        </c:scaling>
        <c:delete val="1"/>
        <c:axPos val="l"/>
        <c:numFmt formatCode="[$€-2]\ #,##0.00" sourceLinked="1"/>
        <c:majorTickMark val="none"/>
        <c:minorTickMark val="none"/>
        <c:tickLblPos val="nextTo"/>
        <c:crossAx val="2068921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monthly </a:t>
            </a:r>
            <a:r>
              <a:rPr lang="en-US" b="0" dirty="0"/>
              <a:t>return 5% compounded </a:t>
            </a:r>
            <a:r>
              <a:rPr lang="en-US" b="0" dirty="0" smtClean="0"/>
              <a:t>daily</a:t>
            </a:r>
            <a:endParaRPr lang="en-US" b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31561679790026"/>
          <c:y val="0.0894676290463692"/>
          <c:w val="0.925385498687664"/>
          <c:h val="0.8229352580927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Opening Balance</c:v>
                </c:pt>
              </c:strCache>
            </c:strRef>
          </c:tx>
          <c:spPr>
            <a:solidFill>
              <a:schemeClr val="bg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0</c:formatCode>
                <c:ptCount val="2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</c:numCache>
            </c:numRef>
          </c:cat>
          <c:val>
            <c:numRef>
              <c:f>Sheet1!$B$2:$B$25</c:f>
              <c:numCache>
                <c:formatCode>[$€-2]\ #,##0</c:formatCode>
                <c:ptCount val="24"/>
                <c:pt idx="0">
                  <c:v>10000.0</c:v>
                </c:pt>
                <c:pt idx="1">
                  <c:v>10500.0</c:v>
                </c:pt>
                <c:pt idx="2">
                  <c:v>11025.0</c:v>
                </c:pt>
                <c:pt idx="3">
                  <c:v>11576.25</c:v>
                </c:pt>
                <c:pt idx="4">
                  <c:v>12155.06</c:v>
                </c:pt>
                <c:pt idx="5">
                  <c:v>12762.82</c:v>
                </c:pt>
                <c:pt idx="6">
                  <c:v>13400.96</c:v>
                </c:pt>
                <c:pt idx="7">
                  <c:v>14071.0</c:v>
                </c:pt>
                <c:pt idx="8">
                  <c:v>14774.55</c:v>
                </c:pt>
                <c:pt idx="9">
                  <c:v>15513.28</c:v>
                </c:pt>
                <c:pt idx="10">
                  <c:v>16288.95</c:v>
                </c:pt>
                <c:pt idx="11">
                  <c:v>17103.39</c:v>
                </c:pt>
                <c:pt idx="12">
                  <c:v>17958.56</c:v>
                </c:pt>
                <c:pt idx="13">
                  <c:v>18856.49000000001</c:v>
                </c:pt>
                <c:pt idx="14">
                  <c:v>19799.32</c:v>
                </c:pt>
                <c:pt idx="15">
                  <c:v>20789.28</c:v>
                </c:pt>
                <c:pt idx="16">
                  <c:v>21828.75</c:v>
                </c:pt>
                <c:pt idx="17">
                  <c:v>22920.18</c:v>
                </c:pt>
                <c:pt idx="18">
                  <c:v>24066.19</c:v>
                </c:pt>
                <c:pt idx="19">
                  <c:v>25269.5</c:v>
                </c:pt>
                <c:pt idx="20">
                  <c:v>26532.98</c:v>
                </c:pt>
                <c:pt idx="21">
                  <c:v>27859.63</c:v>
                </c:pt>
                <c:pt idx="22">
                  <c:v>29252.61</c:v>
                </c:pt>
                <c:pt idx="23">
                  <c:v>30715.24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Gain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0</c:formatCode>
                <c:ptCount val="2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</c:numCache>
            </c:numRef>
          </c:cat>
          <c:val>
            <c:numRef>
              <c:f>Sheet1!$C$2:$C$25</c:f>
              <c:numCache>
                <c:formatCode>[$€-2]\ #,##0</c:formatCode>
                <c:ptCount val="24"/>
                <c:pt idx="0">
                  <c:v>500.0</c:v>
                </c:pt>
                <c:pt idx="1">
                  <c:v>1025.0</c:v>
                </c:pt>
                <c:pt idx="2">
                  <c:v>1576.25</c:v>
                </c:pt>
                <c:pt idx="3">
                  <c:v>2155.06</c:v>
                </c:pt>
                <c:pt idx="4">
                  <c:v>2762.82</c:v>
                </c:pt>
                <c:pt idx="5">
                  <c:v>3400.96</c:v>
                </c:pt>
                <c:pt idx="6">
                  <c:v>4071.0</c:v>
                </c:pt>
                <c:pt idx="7">
                  <c:v>4774.55</c:v>
                </c:pt>
                <c:pt idx="8">
                  <c:v>5513.28</c:v>
                </c:pt>
                <c:pt idx="9">
                  <c:v>6288.95</c:v>
                </c:pt>
                <c:pt idx="10">
                  <c:v>7103.39</c:v>
                </c:pt>
                <c:pt idx="11">
                  <c:v>7958.56</c:v>
                </c:pt>
                <c:pt idx="12">
                  <c:v>8856.49</c:v>
                </c:pt>
                <c:pt idx="13">
                  <c:v>9799.32</c:v>
                </c:pt>
                <c:pt idx="14">
                  <c:v>10789.28</c:v>
                </c:pt>
                <c:pt idx="15">
                  <c:v>11828.75</c:v>
                </c:pt>
                <c:pt idx="16">
                  <c:v>12920.18</c:v>
                </c:pt>
                <c:pt idx="17">
                  <c:v>14066.19</c:v>
                </c:pt>
                <c:pt idx="18">
                  <c:v>15269.5</c:v>
                </c:pt>
                <c:pt idx="19">
                  <c:v>16532.98</c:v>
                </c:pt>
                <c:pt idx="20">
                  <c:v>17859.63</c:v>
                </c:pt>
                <c:pt idx="21">
                  <c:v>19252.61</c:v>
                </c:pt>
                <c:pt idx="22">
                  <c:v>20715.24000000001</c:v>
                </c:pt>
                <c:pt idx="23">
                  <c:v>22251.0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068862024"/>
        <c:axId val="2068855496"/>
      </c:barChart>
      <c:catAx>
        <c:axId val="2068862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855496"/>
        <c:crosses val="autoZero"/>
        <c:auto val="1"/>
        <c:lblAlgn val="ctr"/>
        <c:lblOffset val="100"/>
        <c:noMultiLvlLbl val="0"/>
      </c:catAx>
      <c:valAx>
        <c:axId val="2068855496"/>
        <c:scaling>
          <c:orientation val="minMax"/>
        </c:scaling>
        <c:delete val="0"/>
        <c:axPos val="l"/>
        <c:numFmt formatCode="[$€-407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862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826569881889764"/>
          <c:y val="0.14978258967629"/>
          <c:w val="0.265936023622047"/>
          <c:h val="0.0372544473607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/>
              <a:t>ANNUAL </a:t>
            </a:r>
            <a:r>
              <a:rPr lang="en-US" b="0" dirty="0"/>
              <a:t>return 5% compounded </a:t>
            </a:r>
            <a:r>
              <a:rPr lang="en-US" b="0" dirty="0" smtClean="0"/>
              <a:t>daily</a:t>
            </a:r>
            <a:endParaRPr lang="en-US" b="0" dirty="0"/>
          </a:p>
        </c:rich>
      </c:tx>
      <c:layout>
        <c:manualLayout>
          <c:xMode val="edge"/>
          <c:yMode val="edge"/>
          <c:x val="0.239223917322835"/>
          <c:y val="0.01481481481481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77088254593176"/>
          <c:y val="0.0890834062408865"/>
          <c:w val="0.890832841207349"/>
          <c:h val="0.859296296296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Opening Balance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0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Sheet1!$B$2:$B$13</c:f>
              <c:numCache>
                <c:formatCode>[$€-2]\ #,##0;[Red][$€-2]\ #,##0</c:formatCode>
                <c:ptCount val="12"/>
                <c:pt idx="0">
                  <c:v>10000.0</c:v>
                </c:pt>
                <c:pt idx="1">
                  <c:v>32251.0</c:v>
                </c:pt>
                <c:pt idx="2">
                  <c:v>104012.7</c:v>
                </c:pt>
                <c:pt idx="3">
                  <c:v>335451.36</c:v>
                </c:pt>
                <c:pt idx="4">
                  <c:v>1.08186418E6</c:v>
                </c:pt>
                <c:pt idx="5">
                  <c:v>3.48912016E6</c:v>
                </c:pt>
                <c:pt idx="6">
                  <c:v>1.125276143E7</c:v>
                </c:pt>
                <c:pt idx="7">
                  <c:v>3.629128089E7</c:v>
                </c:pt>
                <c:pt idx="8">
                  <c:v>1.1704301001E8</c:v>
                </c:pt>
                <c:pt idx="9">
                  <c:v>3.7747541158E8</c:v>
                </c:pt>
                <c:pt idx="10">
                  <c:v>1.21739594989E9</c:v>
                </c:pt>
                <c:pt idx="11">
                  <c:v>3.92622367799E9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066957208"/>
        <c:axId val="2066944632"/>
      </c:barChart>
      <c:catAx>
        <c:axId val="2066957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944632"/>
        <c:crosses val="autoZero"/>
        <c:auto val="1"/>
        <c:lblAlgn val="ctr"/>
        <c:lblOffset val="100"/>
        <c:noMultiLvlLbl val="0"/>
      </c:catAx>
      <c:valAx>
        <c:axId val="2066944632"/>
        <c:scaling>
          <c:orientation val="minMax"/>
        </c:scaling>
        <c:delete val="0"/>
        <c:axPos val="l"/>
        <c:numFmt formatCode="[$€-407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957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2392060367454"/>
          <c:y val="0.149324146981627"/>
          <c:w val="0.206049212598425"/>
          <c:h val="0.03771289005540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0.55386</cdr:x>
      <cdr:y>0.70151</cdr:y>
    </cdr:from>
    <cdr:to>
      <cdr:x>0.69592</cdr:x>
      <cdr:y>0.76124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6294437" y="4337502"/>
          <a:ext cx="161448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 smtClean="0"/>
            <a:t>Profit: 46.3%</a:t>
          </a:r>
          <a:endParaRPr lang="en-US" sz="18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Parnassus Trust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CHANNEL </a:t>
            </a:r>
            <a:r>
              <a:rPr lang="en-US" dirty="0" err="1" smtClean="0"/>
              <a:t>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PROPRIETARY AUTO TRADING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9995"/>
            <a:ext cx="9905998" cy="4148918"/>
          </a:xfrm>
        </p:spPr>
        <p:txBody>
          <a:bodyPr>
            <a:normAutofit/>
          </a:bodyPr>
          <a:lstStyle/>
          <a:p>
            <a:r>
              <a:rPr lang="en-US" dirty="0"/>
              <a:t>This is Module </a:t>
            </a:r>
            <a:r>
              <a:rPr lang="en-US" dirty="0" smtClean="0"/>
              <a:t>1</a:t>
            </a:r>
            <a:r>
              <a:rPr lang="en-US" dirty="0"/>
              <a:t> of </a:t>
            </a:r>
            <a:r>
              <a:rPr lang="en-US" dirty="0" smtClean="0"/>
              <a:t>5 additional </a:t>
            </a:r>
            <a:r>
              <a:rPr lang="en-US" dirty="0"/>
              <a:t>m</a:t>
            </a:r>
            <a:r>
              <a:rPr lang="en-US" dirty="0" smtClean="0"/>
              <a:t>odules</a:t>
            </a:r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be developed and added to </a:t>
            </a:r>
            <a:r>
              <a:rPr lang="en-US" dirty="0" smtClean="0"/>
              <a:t>trading </a:t>
            </a:r>
            <a:r>
              <a:rPr lang="en-US" dirty="0"/>
              <a:t>capability of </a:t>
            </a:r>
            <a:r>
              <a:rPr lang="en-US" dirty="0" smtClean="0"/>
              <a:t>algorithm </a:t>
            </a:r>
            <a:r>
              <a:rPr lang="en-US" dirty="0"/>
              <a:t>over the next 12 calendar months</a:t>
            </a:r>
          </a:p>
          <a:p>
            <a:r>
              <a:rPr lang="en-US" dirty="0" smtClean="0"/>
              <a:t>Presently, this system opens and closes one trade at a time</a:t>
            </a:r>
          </a:p>
          <a:p>
            <a:r>
              <a:rPr lang="en-US" dirty="0" smtClean="0"/>
              <a:t>Additional modules will open multiple trades (typically 5-6) and close multiple trades at a time</a:t>
            </a:r>
          </a:p>
          <a:p>
            <a:r>
              <a:rPr lang="en-US" dirty="0" smtClean="0"/>
              <a:t>Another module will open this algorithm to other currency pairs like $ - € , $ - ¥ etc. and large aggregate indices </a:t>
            </a:r>
            <a:r>
              <a:rPr lang="en-US" dirty="0"/>
              <a:t>– extraordinary </a:t>
            </a:r>
            <a:r>
              <a:rPr lang="en-US" dirty="0" smtClean="0"/>
              <a:t>capability</a:t>
            </a:r>
          </a:p>
          <a:p>
            <a:r>
              <a:rPr lang="en-US" dirty="0" smtClean="0"/>
              <a:t>Existing auto trading systems are very specific; this technology is extremely flexible and adaptable with no other system like it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8509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87" y="361627"/>
            <a:ext cx="11050290" cy="1905000"/>
          </a:xfrm>
        </p:spPr>
        <p:txBody>
          <a:bodyPr/>
          <a:lstStyle/>
          <a:p>
            <a:r>
              <a:rPr lang="en-US" dirty="0" smtClean="0"/>
              <a:t>        hedge fund performance over the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703375"/>
            <a:ext cx="9905998" cy="6155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Source: http://www.barclayhedge.com/research/indices/ghs/Hedge_Fund_Index.html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01" y="1735810"/>
            <a:ext cx="10063862" cy="40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2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9995"/>
            <a:ext cx="9905998" cy="41489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ABSOLUTELY NOTHING OF THIS KIND EXISTS IN THE  MARKET THAT CAN GENERATE EVEN 1% OF THE RETURNS THAT THIS AUTO TRADING PLATFORM GENERATES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NO OTHER PLATFORM HAS NEVER CREATED A LOSS OVER A SINGLE TRADING DAY</a:t>
            </a:r>
          </a:p>
        </p:txBody>
      </p:sp>
    </p:spTree>
    <p:extLst>
      <p:ext uri="{BB962C8B-B14F-4D97-AF65-F5344CB8AC3E}">
        <p14:creationId xmlns:p14="http://schemas.microsoft.com/office/powerpoint/2010/main" val="538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9114"/>
            <a:ext cx="9905998" cy="4265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SHOW US ANY OTHER PROGRAM THAT DELIVER EVEN 1% </a:t>
            </a:r>
          </a:p>
          <a:p>
            <a:pPr marL="0" indent="0">
              <a:buNone/>
            </a:pPr>
            <a:r>
              <a:rPr lang="en-US" sz="2800" dirty="0" smtClean="0"/>
              <a:t>OF THE PROFIT THAT CHANNEL EA IS GENERATING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9114"/>
            <a:ext cx="9905998" cy="42652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UNBELIEVABLE?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93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03" y="779489"/>
            <a:ext cx="9525452" cy="507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CHECK THE RESULTS FROM FORWARD TESTING, BACK TESTING AND DEMO ACCOUNT TESTING AT THE SWISS BROKERAGE WHERE CHANNEL EA IS CURRENTLY DEPLOYED</a:t>
            </a:r>
          </a:p>
        </p:txBody>
      </p:sp>
    </p:spTree>
    <p:extLst>
      <p:ext uri="{BB962C8B-B14F-4D97-AF65-F5344CB8AC3E}">
        <p14:creationId xmlns:p14="http://schemas.microsoft.com/office/powerpoint/2010/main" val="3137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888551"/>
              </p:ext>
            </p:extLst>
          </p:nvPr>
        </p:nvGraphicFramePr>
        <p:xfrm>
          <a:off x="449943" y="377371"/>
          <a:ext cx="11306628" cy="6183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2951" y="2204562"/>
            <a:ext cx="444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system is tested at Lot Size=0 (20% capacity). In real trading, the system will leverage at higher Lot Size (up to 5) so margin will be much higher</a:t>
            </a:r>
            <a:endParaRPr lang="en-US" sz="1400" b="1" dirty="0"/>
          </a:p>
        </p:txBody>
      </p:sp>
      <p:sp>
        <p:nvSpPr>
          <p:cNvPr id="6" name="TextBox 4"/>
          <p:cNvSpPr txBox="1"/>
          <p:nvPr/>
        </p:nvSpPr>
        <p:spPr>
          <a:xfrm>
            <a:off x="6958013" y="2466170"/>
            <a:ext cx="110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Profit: 214.6%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960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4" y="119018"/>
            <a:ext cx="10902943" cy="662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1422400"/>
            <a:ext cx="11928143" cy="45574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191554" y="447096"/>
            <a:ext cx="58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 MARKET DATA TESTING RESULT</a:t>
            </a:r>
          </a:p>
          <a:p>
            <a:pPr algn="ctr"/>
            <a:r>
              <a:rPr lang="en-US" dirty="0" smtClean="0"/>
              <a:t>SEPTEMBER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210" y="2128390"/>
            <a:ext cx="415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The trend line never touches the baseline, which means that the system never generates a loss during a trading day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1847" y="4502862"/>
            <a:ext cx="1063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Baseline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258189"/>
              </p:ext>
            </p:extLst>
          </p:nvPr>
        </p:nvGraphicFramePr>
        <p:xfrm>
          <a:off x="449943" y="377371"/>
          <a:ext cx="11306628" cy="6183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688181" y="2144137"/>
            <a:ext cx="4398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The system is tested at Lot Size=0 (20% capacity). In real trading, the system will leverage at higher Lot Size (up to 5) so margin will be much higher</a:t>
            </a:r>
            <a:endParaRPr lang="en-US" sz="1400" b="1" dirty="0"/>
          </a:p>
        </p:txBody>
      </p:sp>
      <p:sp>
        <p:nvSpPr>
          <p:cNvPr id="9" name="TextBox 4"/>
          <p:cNvSpPr txBox="1"/>
          <p:nvPr/>
        </p:nvSpPr>
        <p:spPr>
          <a:xfrm>
            <a:off x="6943725" y="2405746"/>
            <a:ext cx="110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Profit: 1747.5%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389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709684"/>
            <a:ext cx="9905998" cy="53908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“An investment in knowledge pays the best interest.” </a:t>
            </a:r>
            <a:r>
              <a:rPr lang="en-US" b="1" dirty="0"/>
              <a:t>- Benjamin Franklin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" y="163774"/>
            <a:ext cx="10821057" cy="65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106599"/>
              </p:ext>
            </p:extLst>
          </p:nvPr>
        </p:nvGraphicFramePr>
        <p:xfrm>
          <a:off x="406400" y="377371"/>
          <a:ext cx="11364686" cy="6183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7043739" y="1972687"/>
            <a:ext cx="4414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The system is tested at Lot Size=0 (20% capacity). In real trading, the system will leverage at higher Lot Size (up to 5) so margin will be much higher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76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9" y="136478"/>
            <a:ext cx="10827506" cy="65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91554" y="418068"/>
            <a:ext cx="58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</a:t>
            </a:r>
            <a:r>
              <a:rPr lang="en-US" dirty="0" smtClean="0"/>
              <a:t>MARKET DATA TESTING RESULT</a:t>
            </a:r>
            <a:endParaRPr lang="en-US" dirty="0"/>
          </a:p>
          <a:p>
            <a:pPr algn="ctr"/>
            <a:r>
              <a:rPr lang="en-US" dirty="0" smtClean="0"/>
              <a:t>JANUARY TREND LINE GRAPH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" y="1296536"/>
            <a:ext cx="11982734" cy="51997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366134" y="4845762"/>
            <a:ext cx="1063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Baseline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210" y="2128390"/>
            <a:ext cx="4200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The trend line never touches the baseline, which means that the system never generates a loss during a trading day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34117"/>
              </p:ext>
            </p:extLst>
          </p:nvPr>
        </p:nvGraphicFramePr>
        <p:xfrm>
          <a:off x="406400" y="377371"/>
          <a:ext cx="11364686" cy="6183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6703220" y="5730360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/>
              <a:t>Profit: 19.3%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03243" y="2086987"/>
            <a:ext cx="4412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The system is tested at Lot Size=0 (20% capacity). In real trading, the system will leverage at higher Lot Size (up to 5) so margin will be much higher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885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9" y="116006"/>
            <a:ext cx="10894896" cy="66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197121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48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999556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90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Extraordinary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34737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€ 10K will grow to </a:t>
            </a:r>
            <a:r>
              <a:rPr lang="en-US" sz="6000" dirty="0" smtClean="0"/>
              <a:t>€ 3.9 BILLION</a:t>
            </a:r>
            <a:r>
              <a:rPr lang="en-US" sz="3600" dirty="0" smtClean="0"/>
              <a:t> </a:t>
            </a:r>
          </a:p>
          <a:p>
            <a:pPr marL="0" indent="0" algn="ctr">
              <a:buNone/>
            </a:pPr>
            <a:r>
              <a:rPr lang="en-US" sz="3600" dirty="0" smtClean="0"/>
              <a:t>in one year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29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Selected eligible non-US </a:t>
            </a:r>
            <a:r>
              <a:rPr lang="en-US" dirty="0"/>
              <a:t>(preferably European) </a:t>
            </a:r>
            <a:r>
              <a:rPr lang="en-US" dirty="0" smtClean="0"/>
              <a:t>hedge funds </a:t>
            </a:r>
            <a:r>
              <a:rPr lang="en-US" dirty="0"/>
              <a:t>having </a:t>
            </a:r>
            <a:r>
              <a:rPr lang="en-US" dirty="0" smtClean="0"/>
              <a:t>highest level of integrity would be invited to trade with us, strictly on invitation basis only</a:t>
            </a:r>
          </a:p>
          <a:p>
            <a:r>
              <a:rPr lang="en-US" dirty="0"/>
              <a:t>W</a:t>
            </a:r>
            <a:r>
              <a:rPr lang="en-US" dirty="0" smtClean="0"/>
              <a:t>e currently trade only in non-USD currencies on FOREX market in € - $ pair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Europe-based </a:t>
            </a:r>
            <a:r>
              <a:rPr lang="en-US" dirty="0"/>
              <a:t>legal entity (LLC) established by </a:t>
            </a:r>
            <a:r>
              <a:rPr lang="en-US" dirty="0" smtClean="0"/>
              <a:t>us, </a:t>
            </a:r>
            <a:r>
              <a:rPr lang="en-US" dirty="0"/>
              <a:t>but independently controlled by a reputed S</a:t>
            </a:r>
            <a:r>
              <a:rPr lang="en-US" dirty="0" smtClean="0"/>
              <a:t>wiss </a:t>
            </a:r>
            <a:r>
              <a:rPr lang="en-US" dirty="0" err="1"/>
              <a:t>N</a:t>
            </a:r>
            <a:r>
              <a:rPr lang="en-US" dirty="0" err="1" smtClean="0"/>
              <a:t>otar</a:t>
            </a:r>
            <a:r>
              <a:rPr lang="en-US" dirty="0" smtClean="0"/>
              <a:t> (</a:t>
            </a:r>
            <a:r>
              <a:rPr lang="en-US" dirty="0"/>
              <a:t>fiduciary) with independent </a:t>
            </a:r>
            <a:r>
              <a:rPr lang="en-US" dirty="0" smtClean="0"/>
              <a:t>function, </a:t>
            </a:r>
            <a:r>
              <a:rPr lang="en-US" dirty="0"/>
              <a:t>will manage and execute the trading </a:t>
            </a:r>
            <a:r>
              <a:rPr lang="en-US" dirty="0" smtClean="0"/>
              <a:t>using our proprietary platform</a:t>
            </a:r>
          </a:p>
          <a:p>
            <a:r>
              <a:rPr lang="en-US" dirty="0" smtClean="0"/>
              <a:t>Bank automatically distributes profits </a:t>
            </a:r>
            <a:r>
              <a:rPr lang="en-US" dirty="0"/>
              <a:t>to all </a:t>
            </a:r>
            <a:r>
              <a:rPr lang="en-US" dirty="0" smtClean="0"/>
              <a:t>parties involved, as per pre-defined payment instruction</a:t>
            </a:r>
          </a:p>
        </p:txBody>
      </p:sp>
    </p:spTree>
    <p:extLst>
      <p:ext uri="{BB962C8B-B14F-4D97-AF65-F5344CB8AC3E}">
        <p14:creationId xmlns:p14="http://schemas.microsoft.com/office/powerpoint/2010/main" val="224261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channel </a:t>
            </a:r>
            <a:r>
              <a:rPr lang="en-US" dirty="0" err="1" smtClean="0"/>
              <a:t>ea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66999"/>
            <a:ext cx="10025351" cy="3124201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 </a:t>
            </a:r>
            <a:r>
              <a:rPr lang="en-US" dirty="0"/>
              <a:t>trading </a:t>
            </a:r>
            <a:r>
              <a:rPr lang="en-US" dirty="0" smtClean="0"/>
              <a:t>platform currently </a:t>
            </a:r>
            <a:r>
              <a:rPr lang="en-US" dirty="0"/>
              <a:t>deployed in a live </a:t>
            </a:r>
            <a:r>
              <a:rPr lang="en-US" dirty="0" smtClean="0"/>
              <a:t>testing environment </a:t>
            </a:r>
          </a:p>
          <a:p>
            <a:r>
              <a:rPr lang="en-US" dirty="0"/>
              <a:t>O</a:t>
            </a:r>
            <a:r>
              <a:rPr lang="en-US" dirty="0" smtClean="0"/>
              <a:t>ne of the most technologically advanced and highly regarded Swiss brokerage</a:t>
            </a:r>
          </a:p>
          <a:p>
            <a:r>
              <a:rPr lang="en-US" dirty="0" smtClean="0"/>
              <a:t>Consistently demonstrates over </a:t>
            </a:r>
            <a:r>
              <a:rPr lang="en-US" dirty="0"/>
              <a:t>200% </a:t>
            </a:r>
            <a:r>
              <a:rPr lang="en-US" dirty="0" smtClean="0"/>
              <a:t>ROI per </a:t>
            </a:r>
            <a:r>
              <a:rPr lang="en-US" dirty="0"/>
              <a:t>month over the past </a:t>
            </a:r>
            <a:r>
              <a:rPr lang="en-US" dirty="0" smtClean="0"/>
              <a:t>9 months of extensive testing – </a:t>
            </a:r>
            <a:r>
              <a:rPr lang="en-US" dirty="0"/>
              <a:t>every single month</a:t>
            </a:r>
          </a:p>
          <a:p>
            <a:r>
              <a:rPr lang="en-US" dirty="0"/>
              <a:t>Extensive t</a:t>
            </a:r>
            <a:r>
              <a:rPr lang="en-US" dirty="0" smtClean="0"/>
              <a:t>esting results indicate </a:t>
            </a:r>
            <a:r>
              <a:rPr lang="en-US" dirty="0"/>
              <a:t>that it has </a:t>
            </a:r>
            <a:r>
              <a:rPr lang="en-US" dirty="0" smtClean="0"/>
              <a:t>never sustained a trading loss over a single trading 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30215"/>
          </a:xfrm>
        </p:spPr>
        <p:txBody>
          <a:bodyPr/>
          <a:lstStyle/>
          <a:p>
            <a:r>
              <a:rPr lang="en-US" dirty="0" smtClean="0"/>
              <a:t>HOW TO trade WITH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39815"/>
            <a:ext cx="9905998" cy="43891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Hedge fund should have investment capability of at </a:t>
            </a:r>
            <a:r>
              <a:rPr lang="en-US" sz="2400" dirty="0"/>
              <a:t>least </a:t>
            </a:r>
            <a:r>
              <a:rPr lang="en-US" sz="2400" dirty="0" smtClean="0"/>
              <a:t>€ 100 million in currency market; will deposit trading funds into its trading account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Likely investment schedule:</a:t>
            </a:r>
          </a:p>
          <a:p>
            <a:pPr marL="0" indent="0">
              <a:buNone/>
            </a:pPr>
            <a:r>
              <a:rPr lang="en-US" sz="2400" dirty="0" smtClean="0"/>
              <a:t>By </a:t>
            </a: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week		</a:t>
            </a:r>
            <a:r>
              <a:rPr lang="en-US" sz="2400" dirty="0" smtClean="0"/>
              <a:t>	-</a:t>
            </a:r>
            <a:r>
              <a:rPr lang="en-US" sz="2400" dirty="0"/>
              <a:t>		€ 50,000</a:t>
            </a:r>
          </a:p>
          <a:p>
            <a:pPr marL="0" indent="0">
              <a:buNone/>
            </a:pPr>
            <a:r>
              <a:rPr lang="en-US" sz="2400" dirty="0"/>
              <a:t>By 2</a:t>
            </a:r>
            <a:r>
              <a:rPr lang="en-US" sz="2400" baseline="30000" dirty="0"/>
              <a:t>nd</a:t>
            </a:r>
            <a:r>
              <a:rPr lang="en-US" sz="2400" dirty="0"/>
              <a:t> week		-		€ 100,000</a:t>
            </a:r>
          </a:p>
          <a:p>
            <a:pPr marL="0" indent="0">
              <a:buNone/>
            </a:pPr>
            <a:r>
              <a:rPr lang="en-US" sz="2400" dirty="0"/>
              <a:t>By 3</a:t>
            </a:r>
            <a:r>
              <a:rPr lang="en-US" sz="2400" baseline="30000" dirty="0"/>
              <a:t>rd</a:t>
            </a:r>
            <a:r>
              <a:rPr lang="en-US" sz="2400" dirty="0"/>
              <a:t> week		-		€ 1000,000</a:t>
            </a:r>
          </a:p>
          <a:p>
            <a:pPr marL="0" indent="0">
              <a:buNone/>
            </a:pPr>
            <a:r>
              <a:rPr lang="en-US" sz="2400" dirty="0"/>
              <a:t>By 4</a:t>
            </a:r>
            <a:r>
              <a:rPr lang="en-US" sz="2400" baseline="30000" dirty="0"/>
              <a:t>th</a:t>
            </a:r>
            <a:r>
              <a:rPr lang="en-US" sz="2400" dirty="0"/>
              <a:t> week		-		€ 5,000,000</a:t>
            </a:r>
          </a:p>
          <a:p>
            <a:pPr marL="0" indent="0">
              <a:buNone/>
            </a:pPr>
            <a:r>
              <a:rPr lang="en-US" sz="2400" dirty="0"/>
              <a:t>By 8</a:t>
            </a:r>
            <a:r>
              <a:rPr lang="en-US" sz="2400" baseline="30000" dirty="0"/>
              <a:t>th</a:t>
            </a:r>
            <a:r>
              <a:rPr lang="en-US" sz="2400" dirty="0"/>
              <a:t> week		-		€ 50,000,000</a:t>
            </a:r>
          </a:p>
          <a:p>
            <a:pPr marL="0" indent="0">
              <a:buNone/>
            </a:pPr>
            <a:r>
              <a:rPr lang="en-US" sz="2400" dirty="0"/>
              <a:t>By 12</a:t>
            </a:r>
            <a:r>
              <a:rPr lang="en-US" sz="2400" baseline="30000" dirty="0"/>
              <a:t>th</a:t>
            </a:r>
            <a:r>
              <a:rPr lang="en-US" sz="2400" dirty="0"/>
              <a:t> week		-		€ </a:t>
            </a:r>
            <a:r>
              <a:rPr lang="en-US" sz="2400" dirty="0" smtClean="0"/>
              <a:t>100,000,000</a:t>
            </a:r>
          </a:p>
        </p:txBody>
      </p:sp>
    </p:spTree>
    <p:extLst>
      <p:ext uri="{BB962C8B-B14F-4D97-AF65-F5344CB8AC3E}">
        <p14:creationId xmlns:p14="http://schemas.microsoft.com/office/powerpoint/2010/main" val="9361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trade WITH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77441"/>
            <a:ext cx="9905998" cy="3995224"/>
          </a:xfrm>
        </p:spPr>
        <p:txBody>
          <a:bodyPr>
            <a:normAutofit/>
          </a:bodyPr>
          <a:lstStyle/>
          <a:p>
            <a:r>
              <a:rPr lang="en-US" dirty="0" smtClean="0"/>
              <a:t>Funds will go into a designated bank that will act as depository of funds</a:t>
            </a:r>
          </a:p>
          <a:p>
            <a:r>
              <a:rPr lang="en-US" dirty="0" smtClean="0"/>
              <a:t>Hedge fund will transfer funds to its trading account; brokerage </a:t>
            </a:r>
            <a:r>
              <a:rPr lang="en-US" dirty="0"/>
              <a:t>account </a:t>
            </a:r>
            <a:r>
              <a:rPr lang="en-US" dirty="0" smtClean="0"/>
              <a:t>will be tied </a:t>
            </a:r>
            <a:r>
              <a:rPr lang="en-US" dirty="0"/>
              <a:t>to a </a:t>
            </a:r>
            <a:r>
              <a:rPr lang="en-US" dirty="0" smtClean="0"/>
              <a:t>bank</a:t>
            </a:r>
          </a:p>
          <a:p>
            <a:r>
              <a:rPr lang="en-US" dirty="0" smtClean="0"/>
              <a:t>Bank will have standing instructions to distribute funds from trading account automatically</a:t>
            </a:r>
          </a:p>
          <a:p>
            <a:r>
              <a:rPr lang="en-US" dirty="0"/>
              <a:t>Swiss </a:t>
            </a:r>
            <a:r>
              <a:rPr lang="en-US" dirty="0" err="1"/>
              <a:t>Notar</a:t>
            </a:r>
            <a:r>
              <a:rPr lang="en-US" dirty="0"/>
              <a:t> </a:t>
            </a:r>
            <a:r>
              <a:rPr lang="en-US" dirty="0" smtClean="0"/>
              <a:t>will access trading </a:t>
            </a:r>
            <a:r>
              <a:rPr lang="en-US" dirty="0"/>
              <a:t>account through our secure server to trade in currency market</a:t>
            </a:r>
          </a:p>
          <a:p>
            <a:r>
              <a:rPr lang="en-US" dirty="0" smtClean="0"/>
              <a:t>Swiss </a:t>
            </a:r>
            <a:r>
              <a:rPr lang="en-US" dirty="0" err="1" smtClean="0"/>
              <a:t>Notar</a:t>
            </a:r>
            <a:r>
              <a:rPr lang="en-US" dirty="0" smtClean="0"/>
              <a:t> will simply supervise the trading account</a:t>
            </a:r>
          </a:p>
        </p:txBody>
      </p:sp>
    </p:spTree>
    <p:extLst>
      <p:ext uri="{BB962C8B-B14F-4D97-AF65-F5344CB8AC3E}">
        <p14:creationId xmlns:p14="http://schemas.microsoft.com/office/powerpoint/2010/main" val="136145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trade WITH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07102"/>
            <a:ext cx="9905998" cy="3981155"/>
          </a:xfrm>
        </p:spPr>
        <p:txBody>
          <a:bodyPr>
            <a:normAutofit/>
          </a:bodyPr>
          <a:lstStyle/>
          <a:p>
            <a:r>
              <a:rPr lang="en-US" dirty="0"/>
              <a:t>After a certain </a:t>
            </a:r>
            <a:r>
              <a:rPr lang="en-US" dirty="0" smtClean="0"/>
              <a:t>time, </a:t>
            </a:r>
            <a:r>
              <a:rPr lang="en-US" dirty="0"/>
              <a:t>there </a:t>
            </a:r>
            <a:r>
              <a:rPr lang="en-US" dirty="0" smtClean="0"/>
              <a:t>will </a:t>
            </a:r>
            <a:r>
              <a:rPr lang="en-US" dirty="0"/>
              <a:t>be a sweep on the brokerage account</a:t>
            </a:r>
          </a:p>
          <a:p>
            <a:r>
              <a:rPr lang="en-US" dirty="0"/>
              <a:t>All </a:t>
            </a:r>
            <a:r>
              <a:rPr lang="en-US" dirty="0" smtClean="0"/>
              <a:t>trading funds will </a:t>
            </a:r>
            <a:r>
              <a:rPr lang="en-US" dirty="0"/>
              <a:t>be transferred into </a:t>
            </a:r>
            <a:r>
              <a:rPr lang="en-US" dirty="0" smtClean="0"/>
              <a:t>bank account</a:t>
            </a:r>
          </a:p>
          <a:p>
            <a:r>
              <a:rPr lang="en-US" dirty="0" smtClean="0"/>
              <a:t>The bank will automatically distribute the profit as per pre-defined payment instruction</a:t>
            </a:r>
          </a:p>
          <a:p>
            <a:r>
              <a:rPr lang="en-US" dirty="0" smtClean="0"/>
              <a:t>A leading European bank (</a:t>
            </a:r>
            <a:r>
              <a:rPr lang="en-US" dirty="0"/>
              <a:t>like </a:t>
            </a:r>
            <a:r>
              <a:rPr lang="en-US" dirty="0" smtClean="0"/>
              <a:t>Deutsche, Barclays, etc.) will be chosen and accepted by everybody</a:t>
            </a:r>
          </a:p>
          <a:p>
            <a:r>
              <a:rPr lang="en-US" dirty="0" smtClean="0"/>
              <a:t>Will be completely free from human intervention; funds will be automatically distributed by the bank as per payment instructions, rather than come </a:t>
            </a:r>
            <a:r>
              <a:rPr lang="en-US" dirty="0"/>
              <a:t>to </a:t>
            </a:r>
            <a:r>
              <a:rPr lang="en-US" dirty="0" smtClean="0"/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34838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0800"/>
            <a:ext cx="9905998" cy="1905000"/>
          </a:xfrm>
        </p:spPr>
        <p:txBody>
          <a:bodyPr/>
          <a:lstStyle/>
          <a:p>
            <a:r>
              <a:rPr lang="en-US" dirty="0" smtClean="0"/>
              <a:t>Vital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5800"/>
            <a:ext cx="9905998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About </a:t>
            </a:r>
            <a:r>
              <a:rPr lang="en-US" dirty="0" err="1"/>
              <a:t>S</a:t>
            </a:r>
            <a:r>
              <a:rPr lang="en-US" dirty="0" err="1" smtClean="0"/>
              <a:t>wess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otar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notaries in Switzerland</a:t>
            </a:r>
            <a:r>
              <a:rPr lang="en-US" dirty="0"/>
              <a:t> certify acts of law, they complete </a:t>
            </a:r>
            <a:r>
              <a:rPr lang="en-US" dirty="0" err="1"/>
              <a:t>notarisations</a:t>
            </a:r>
            <a:r>
              <a:rPr lang="en-US" dirty="0"/>
              <a:t> of signatures and copies on the basis of original documents. </a:t>
            </a:r>
            <a:r>
              <a:rPr lang="en-US" b="1" dirty="0"/>
              <a:t>Swiss notaries</a:t>
            </a:r>
            <a:r>
              <a:rPr lang="en-US" dirty="0"/>
              <a:t> </a:t>
            </a:r>
            <a:r>
              <a:rPr lang="en-US" dirty="0" smtClean="0"/>
              <a:t>provide </a:t>
            </a:r>
            <a:r>
              <a:rPr lang="en-US" dirty="0"/>
              <a:t>advice on preparation and certification of transactions and transfers of shares under the corporate law. </a:t>
            </a:r>
            <a:r>
              <a:rPr lang="en-US" b="1" dirty="0"/>
              <a:t>Public notaries in Switzerland</a:t>
            </a:r>
            <a:r>
              <a:rPr lang="en-US" dirty="0"/>
              <a:t> can also consult with foreign authorities if a company transfers overseas. In terms of property selling, a </a:t>
            </a:r>
            <a:r>
              <a:rPr lang="en-US" b="1" dirty="0"/>
              <a:t>Swiss public notary</a:t>
            </a:r>
            <a:r>
              <a:rPr lang="en-US" dirty="0"/>
              <a:t> acts on behalf of both the vendor and the purchaser. </a:t>
            </a:r>
            <a:r>
              <a:rPr lang="en-US" dirty="0" smtClean="0"/>
              <a:t>Overall</a:t>
            </a:r>
            <a:r>
              <a:rPr lang="en-US" dirty="0"/>
              <a:t>, a </a:t>
            </a:r>
            <a:r>
              <a:rPr lang="en-US" b="1" dirty="0"/>
              <a:t>public notary in Switzerland</a:t>
            </a:r>
            <a:r>
              <a:rPr lang="en-US" dirty="0"/>
              <a:t> has the role of providing the highest legal certainty of documents</a:t>
            </a:r>
            <a:r>
              <a:rPr lang="en-US" dirty="0" smtClean="0"/>
              <a:t>. </a:t>
            </a:r>
            <a:r>
              <a:rPr lang="en-US" dirty="0"/>
              <a:t>Source: http://www.bridgewest.eu/article/public-notary-in-switzerland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wiss fiduciary: </a:t>
            </a:r>
            <a:r>
              <a:rPr lang="en-US" i="1" dirty="0"/>
              <a:t>« A </a:t>
            </a:r>
            <a:r>
              <a:rPr lang="en-US" i="1" u="sng" dirty="0" err="1"/>
              <a:t>Fiducie</a:t>
            </a:r>
            <a:r>
              <a:rPr lang="en-US" i="1" dirty="0"/>
              <a:t> (</a:t>
            </a:r>
            <a:r>
              <a:rPr lang="en-US" i="1" dirty="0" err="1"/>
              <a:t>fiducia</a:t>
            </a:r>
            <a:r>
              <a:rPr lang="en-US" i="1" dirty="0"/>
              <a:t> means trust in Latin), is a legal instrument through which a person, the Trustee, has the right to manage the trust assets. The latter is limited by various obligations </a:t>
            </a:r>
            <a:r>
              <a:rPr lang="en-US" i="1" dirty="0" smtClean="0"/>
              <a:t>that </a:t>
            </a:r>
            <a:r>
              <a:rPr lang="en-US" i="1" dirty="0"/>
              <a:t>generally include </a:t>
            </a:r>
            <a:r>
              <a:rPr lang="en-US" i="1" dirty="0" smtClean="0"/>
              <a:t>transferring the </a:t>
            </a:r>
            <a:r>
              <a:rPr lang="en-US" i="1" dirty="0"/>
              <a:t>right after a certain period of time to the S</a:t>
            </a:r>
            <a:r>
              <a:rPr lang="en-US" i="1" dirty="0" smtClean="0"/>
              <a:t>ettler </a:t>
            </a:r>
            <a:r>
              <a:rPr lang="en-US" i="1" dirty="0"/>
              <a:t>or to a </a:t>
            </a:r>
            <a:r>
              <a:rPr lang="en-US" i="1" dirty="0" smtClean="0"/>
              <a:t>third </a:t>
            </a:r>
            <a:r>
              <a:rPr lang="en-US" i="1" dirty="0"/>
              <a:t>party. » – By Professor </a:t>
            </a:r>
            <a:r>
              <a:rPr lang="en-US" i="1" dirty="0" err="1"/>
              <a:t>Witz</a:t>
            </a:r>
            <a:r>
              <a:rPr lang="en-US" i="1" dirty="0"/>
              <a:t>.</a:t>
            </a:r>
            <a:endParaRPr lang="en-US" dirty="0"/>
          </a:p>
          <a:p>
            <a:r>
              <a:rPr lang="en-US" b="1" dirty="0"/>
              <a:t>Trust operations are based on the trust the Settler has toward the Trustee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Thus, a « </a:t>
            </a:r>
            <a:r>
              <a:rPr lang="en-US" dirty="0" err="1"/>
              <a:t>Fiducie</a:t>
            </a:r>
            <a:r>
              <a:rPr lang="en-US" dirty="0"/>
              <a:t> » is a contract for a temporary transfer of </a:t>
            </a:r>
            <a:r>
              <a:rPr lang="en-US" dirty="0" smtClean="0"/>
              <a:t>ownership. The </a:t>
            </a:r>
            <a:r>
              <a:rPr lang="en-US" dirty="0"/>
              <a:t>Trustee must </a:t>
            </a:r>
            <a:r>
              <a:rPr lang="en-US" dirty="0" err="1"/>
              <a:t>reconvey</a:t>
            </a:r>
            <a:r>
              <a:rPr lang="en-US" dirty="0"/>
              <a:t> the asset(s) of the trust once his/her obligations are finished.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7533" y="441729"/>
            <a:ext cx="2659038" cy="9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HEDGE FUND</a:t>
            </a:r>
          </a:p>
          <a:p>
            <a:pPr algn="ctr"/>
            <a:r>
              <a:rPr lang="en-US" sz="1400" dirty="0" smtClean="0"/>
              <a:t>(INVESTOR)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0882" y="4605014"/>
            <a:ext cx="2659038" cy="70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CHANNEL EA</a:t>
            </a:r>
          </a:p>
          <a:p>
            <a:pPr algn="ctr"/>
            <a:r>
              <a:rPr lang="en-US" sz="1400" dirty="0" smtClean="0"/>
              <a:t>AUTO TRADING PLATFORM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500882" y="441729"/>
            <a:ext cx="2659038" cy="180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PARNASSUS TRUST, LLC INCORPORATED IN CAYMAN ISLANDS, CONTROLLED BY </a:t>
            </a:r>
            <a:r>
              <a:rPr lang="en-US" sz="1400" dirty="0"/>
              <a:t>S</a:t>
            </a:r>
            <a:r>
              <a:rPr lang="en-US" sz="1400" dirty="0" smtClean="0"/>
              <a:t>WISS NOTAR (FIDUCIARY)</a:t>
            </a:r>
          </a:p>
          <a:p>
            <a:pPr algn="ctr"/>
            <a:r>
              <a:rPr lang="en-US" sz="1400" dirty="0" smtClean="0"/>
              <a:t>WILL ACCESS THE TRADING ACCOUNT THROUGH CHANNEL EA PROPRIETARY AUTO TRADING PLATFORM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2"/>
            <a:endCxn id="30" idx="0"/>
          </p:cNvCxnSpPr>
          <p:nvPr/>
        </p:nvCxnSpPr>
        <p:spPr>
          <a:xfrm>
            <a:off x="7487052" y="1393660"/>
            <a:ext cx="0" cy="583405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32" idx="1"/>
          </p:cNvCxnSpPr>
          <p:nvPr/>
        </p:nvCxnSpPr>
        <p:spPr>
          <a:xfrm>
            <a:off x="4159920" y="4958714"/>
            <a:ext cx="1997613" cy="0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7" idx="0"/>
          </p:cNvCxnSpPr>
          <p:nvPr/>
        </p:nvCxnSpPr>
        <p:spPr>
          <a:xfrm>
            <a:off x="2830401" y="2246087"/>
            <a:ext cx="0" cy="2358927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57533" y="4059069"/>
            <a:ext cx="2659038" cy="179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TRADING ACCOUNT (BANK WILL TRANSFER DEPOSITORY FUNDS TO TRADING ACCOUNT)</a:t>
            </a:r>
          </a:p>
          <a:p>
            <a:pPr algn="ctr"/>
            <a:r>
              <a:rPr lang="en-US" sz="1400" dirty="0" smtClean="0"/>
              <a:t>FUNDS WILL BE AUTO SWEPT TO BANK ACCOUNT AFTER A CERTAIN TIME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3719419" y="2607217"/>
            <a:ext cx="1699990" cy="90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90% PROFIT AUTOMATICALLY DISTRIBUTED BY THE BANK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0450522" y="2660383"/>
            <a:ext cx="0" cy="2251555"/>
          </a:xfrm>
          <a:prstGeom prst="straightConnector1">
            <a:avLst/>
          </a:prstGeom>
          <a:ln w="142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8816571" y="4947937"/>
            <a:ext cx="1588119" cy="10777"/>
          </a:xfrm>
          <a:prstGeom prst="straightConnector1">
            <a:avLst/>
          </a:prstGeom>
          <a:ln w="142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0" idx="3"/>
          </p:cNvCxnSpPr>
          <p:nvPr/>
        </p:nvCxnSpPr>
        <p:spPr>
          <a:xfrm>
            <a:off x="8816571" y="2660383"/>
            <a:ext cx="1633951" cy="0"/>
          </a:xfrm>
          <a:prstGeom prst="straightConnector1">
            <a:avLst/>
          </a:prstGeom>
          <a:ln w="142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221492" y="1370256"/>
            <a:ext cx="2789694" cy="45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10% PROFIT AUTOMATICALLY DISTRIBUTED BY THE BANK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157533" y="1977065"/>
            <a:ext cx="2659038" cy="136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ACCOUNT IN LEADING BANK LIKE DEUTSCHE BANK, BARCLAYS BANK, ETC. (IT WILL HOLD DEPOSITORY FUNDS DEPOSITED BY HEDGE FUND)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30" idx="2"/>
            <a:endCxn id="32" idx="0"/>
          </p:cNvCxnSpPr>
          <p:nvPr/>
        </p:nvCxnSpPr>
        <p:spPr>
          <a:xfrm>
            <a:off x="7487052" y="3343701"/>
            <a:ext cx="0" cy="715368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5" idx="2"/>
          </p:cNvCxnSpPr>
          <p:nvPr/>
        </p:nvCxnSpPr>
        <p:spPr>
          <a:xfrm flipH="1" flipV="1">
            <a:off x="10616339" y="1824979"/>
            <a:ext cx="5422" cy="452562"/>
          </a:xfrm>
          <a:prstGeom prst="straightConnector1">
            <a:avLst/>
          </a:prstGeom>
          <a:ln w="142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3"/>
          </p:cNvCxnSpPr>
          <p:nvPr/>
        </p:nvCxnSpPr>
        <p:spPr>
          <a:xfrm flipH="1">
            <a:off x="8816571" y="917694"/>
            <a:ext cx="1805190" cy="1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812504" y="2265003"/>
            <a:ext cx="1809260" cy="12539"/>
          </a:xfrm>
          <a:prstGeom prst="straightConnector1">
            <a:avLst/>
          </a:prstGeom>
          <a:ln w="142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621760" y="891347"/>
            <a:ext cx="1" cy="452561"/>
          </a:xfrm>
          <a:prstGeom prst="straightConnector1">
            <a:avLst/>
          </a:prstGeom>
          <a:ln w="142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258196" y="2277541"/>
            <a:ext cx="2348" cy="771190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1" idx="1"/>
          </p:cNvCxnSpPr>
          <p:nvPr/>
        </p:nvCxnSpPr>
        <p:spPr>
          <a:xfrm flipH="1" flipV="1">
            <a:off x="3286929" y="3058528"/>
            <a:ext cx="432490" cy="1"/>
          </a:xfrm>
          <a:prstGeom prst="straightConnector1">
            <a:avLst/>
          </a:prstGeom>
          <a:ln w="142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1" idx="3"/>
          </p:cNvCxnSpPr>
          <p:nvPr/>
        </p:nvCxnSpPr>
        <p:spPr>
          <a:xfrm flipH="1">
            <a:off x="5419409" y="3058528"/>
            <a:ext cx="738124" cy="1"/>
          </a:xfrm>
          <a:prstGeom prst="straightConnector1">
            <a:avLst/>
          </a:prstGeom>
          <a:ln w="142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2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2" grpId="0" animBg="1"/>
      <p:bldP spid="71" grpId="0" animBg="1"/>
      <p:bldP spid="75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trade WITH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33767"/>
            <a:ext cx="9905998" cy="37394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Extensive testing data will be shared with interested fund managers prior to engagement with us</a:t>
            </a:r>
          </a:p>
          <a:p>
            <a:r>
              <a:rPr lang="en-US" sz="2400" dirty="0" smtClean="0"/>
              <a:t>Hedge fund will have its own funds and trading account based on the specs we give them</a:t>
            </a:r>
          </a:p>
          <a:p>
            <a:r>
              <a:rPr lang="en-US" sz="2400" dirty="0"/>
              <a:t>Fiduciary will not control trading platform or </a:t>
            </a:r>
            <a:r>
              <a:rPr lang="en-US" sz="2400" dirty="0" smtClean="0"/>
              <a:t>its </a:t>
            </a:r>
            <a:r>
              <a:rPr lang="en-US" sz="2400" dirty="0"/>
              <a:t>funds</a:t>
            </a:r>
          </a:p>
          <a:p>
            <a:r>
              <a:rPr lang="en-US" sz="2400" dirty="0" smtClean="0"/>
              <a:t>Swiss fiduciary will be given the ability to access the trading account using our proprietary trading algorithm through our secure server</a:t>
            </a:r>
          </a:p>
          <a:p>
            <a:r>
              <a:rPr lang="en-US" sz="2400" dirty="0" smtClean="0"/>
              <a:t>Only the fiduciary will be allowed to access our server</a:t>
            </a:r>
          </a:p>
          <a:p>
            <a:r>
              <a:rPr lang="en-US" sz="2400" dirty="0" smtClean="0"/>
              <a:t>Fiduciary will have live read-only access of account performance</a:t>
            </a:r>
          </a:p>
          <a:p>
            <a:r>
              <a:rPr lang="en-US" sz="2400" dirty="0" smtClean="0"/>
              <a:t>Fund manager can tell the fiduciary to kill the account any time</a:t>
            </a:r>
          </a:p>
        </p:txBody>
      </p:sp>
    </p:spTree>
    <p:extLst>
      <p:ext uri="{BB962C8B-B14F-4D97-AF65-F5344CB8AC3E}">
        <p14:creationId xmlns:p14="http://schemas.microsoft.com/office/powerpoint/2010/main" val="14753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trade WITH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33767"/>
            <a:ext cx="9905998" cy="373948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Fiduciary will give them trading account balance and 10% of the profit</a:t>
            </a:r>
          </a:p>
          <a:p>
            <a:r>
              <a:rPr lang="en-US" sz="2400" dirty="0" smtClean="0"/>
              <a:t>It will give us 90% of the profit (after deducting all intermediate charges, brokerage charges and its own fees)</a:t>
            </a:r>
          </a:p>
          <a:p>
            <a:r>
              <a:rPr lang="en-US" sz="2400" dirty="0" smtClean="0"/>
              <a:t>Very high level of fiduciary relationship</a:t>
            </a:r>
          </a:p>
          <a:p>
            <a:r>
              <a:rPr lang="en-US" sz="2400" dirty="0" smtClean="0"/>
              <a:t>Hedge fund will not have the ability to access its own trading account after the fiduciary has been appointed</a:t>
            </a:r>
          </a:p>
          <a:p>
            <a:r>
              <a:rPr lang="en-US" sz="2400" dirty="0" smtClean="0"/>
              <a:t>Fiduciary will control the account, but only as a fiduciary</a:t>
            </a:r>
          </a:p>
          <a:p>
            <a:r>
              <a:rPr lang="en-US" sz="2400" dirty="0" smtClean="0"/>
              <a:t>Only fiduciary will have access to our database</a:t>
            </a:r>
          </a:p>
          <a:p>
            <a:r>
              <a:rPr lang="en-US" sz="2400" dirty="0"/>
              <a:t>Strictly confidential and private nature of </a:t>
            </a:r>
            <a:r>
              <a:rPr lang="en-US" sz="2400" dirty="0" smtClean="0"/>
              <a:t>investment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16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trade with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6425"/>
            <a:ext cx="9905998" cy="4107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ROI – over </a:t>
            </a:r>
            <a:r>
              <a:rPr lang="en-US" sz="2400" dirty="0" smtClean="0"/>
              <a:t>100,000 times in </a:t>
            </a:r>
            <a:r>
              <a:rPr lang="en-US" sz="2400" dirty="0"/>
              <a:t>one year of initial </a:t>
            </a:r>
            <a:r>
              <a:rPr lang="en-US" sz="2400" dirty="0" smtClean="0"/>
              <a:t>investment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No human intervention required for trading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No other system can provide even 1% of what this system is already generating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Multiple measures to ensure the system never goes into a net trading loss in any single trading 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Transparent dealing via establishment of overseas trust (Parnassus Trust, LLC) incorporated in Cayman Islands, brokerage and S</a:t>
            </a:r>
            <a:r>
              <a:rPr lang="en-US" sz="2400" dirty="0" smtClean="0"/>
              <a:t>wiss </a:t>
            </a:r>
            <a:r>
              <a:rPr lang="en-US" sz="2400" dirty="0" err="1"/>
              <a:t>N</a:t>
            </a:r>
            <a:r>
              <a:rPr lang="en-US" sz="2400" dirty="0" err="1" smtClean="0"/>
              <a:t>otar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1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trade with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82018"/>
            <a:ext cx="10080769" cy="429064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Unrestricted and </a:t>
            </a:r>
            <a:r>
              <a:rPr lang="en-US" sz="2400" dirty="0"/>
              <a:t>a</a:t>
            </a:r>
            <a:r>
              <a:rPr lang="en-US" sz="2400" dirty="0" smtClean="0"/>
              <a:t>utomatic distribution of invested </a:t>
            </a:r>
            <a:r>
              <a:rPr lang="en-US" sz="2400" dirty="0"/>
              <a:t>funds </a:t>
            </a:r>
            <a:r>
              <a:rPr lang="en-US" sz="2400" dirty="0" smtClean="0"/>
              <a:t>and trading profits directly by the account </a:t>
            </a:r>
            <a:r>
              <a:rPr lang="en-US" sz="2400" dirty="0"/>
              <a:t>h</a:t>
            </a:r>
            <a:r>
              <a:rPr lang="en-US" sz="2400" dirty="0" smtClean="0"/>
              <a:t>older </a:t>
            </a:r>
            <a:r>
              <a:rPr lang="en-US" sz="2400" dirty="0"/>
              <a:t>b</a:t>
            </a:r>
            <a:r>
              <a:rPr lang="en-US" sz="2400" dirty="0" smtClean="0"/>
              <a:t>ank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Fiduciary will be provided read-only </a:t>
            </a:r>
            <a:r>
              <a:rPr lang="en-US" sz="2400" dirty="0"/>
              <a:t>access to live trading </a:t>
            </a:r>
            <a:r>
              <a:rPr lang="en-US" sz="2400" dirty="0" smtClean="0"/>
              <a:t>accounts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Automatic daily closing reports for </a:t>
            </a:r>
            <a:r>
              <a:rPr lang="en-US" sz="2400" dirty="0" smtClean="0"/>
              <a:t>trading account performance evaluation will be generated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Flexibility </a:t>
            </a:r>
            <a:r>
              <a:rPr lang="en-US" sz="2400" dirty="0"/>
              <a:t>for </a:t>
            </a:r>
            <a:r>
              <a:rPr lang="en-US" sz="2400" dirty="0" smtClean="0"/>
              <a:t>partners </a:t>
            </a:r>
            <a:r>
              <a:rPr lang="en-US" sz="2400" dirty="0"/>
              <a:t>to discontinue </a:t>
            </a:r>
            <a:r>
              <a:rPr lang="en-US" sz="2400" dirty="0" smtClean="0"/>
              <a:t>association at any time, no questions asked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6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Lisa Collins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Program Manager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program.manager@parnassustrust.com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theoretical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9995"/>
            <a:ext cx="9905998" cy="4148918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ully </a:t>
            </a:r>
            <a:r>
              <a:rPr lang="en-US" dirty="0"/>
              <a:t>automated trading platform that works without any human intervention</a:t>
            </a:r>
          </a:p>
          <a:p>
            <a:r>
              <a:rPr lang="en-US" dirty="0"/>
              <a:t>H</a:t>
            </a:r>
            <a:r>
              <a:rPr lang="en-US" dirty="0" smtClean="0"/>
              <a:t>ighly sophisticated algorithm based on Bayesian math and </a:t>
            </a:r>
            <a:r>
              <a:rPr lang="en-US" dirty="0"/>
              <a:t>a</a:t>
            </a:r>
            <a:r>
              <a:rPr lang="en-US" dirty="0" smtClean="0"/>
              <a:t>rtificial intelligence</a:t>
            </a:r>
          </a:p>
          <a:p>
            <a:r>
              <a:rPr lang="en-US" dirty="0" smtClean="0"/>
              <a:t>Focuses </a:t>
            </a:r>
            <a:r>
              <a:rPr lang="en-US" dirty="0"/>
              <a:t>on </a:t>
            </a:r>
            <a:r>
              <a:rPr lang="en-US" dirty="0" smtClean="0"/>
              <a:t>market </a:t>
            </a:r>
            <a:r>
              <a:rPr lang="en-US" dirty="0"/>
              <a:t>behavior to analyze over </a:t>
            </a:r>
            <a:r>
              <a:rPr lang="en-US" dirty="0" smtClean="0"/>
              <a:t>1 million data points</a:t>
            </a:r>
            <a:endParaRPr lang="en-US" dirty="0"/>
          </a:p>
          <a:p>
            <a:r>
              <a:rPr lang="en-US" dirty="0" smtClean="0"/>
              <a:t>Very fast </a:t>
            </a:r>
            <a:r>
              <a:rPr lang="en-US" dirty="0"/>
              <a:t>calculations – </a:t>
            </a:r>
            <a:r>
              <a:rPr lang="en-US" dirty="0" smtClean="0"/>
              <a:t>analyzes </a:t>
            </a:r>
            <a:r>
              <a:rPr lang="en-US" dirty="0"/>
              <a:t>over 1 million data points within 0.5 </a:t>
            </a:r>
            <a:r>
              <a:rPr lang="en-US" dirty="0" smtClean="0"/>
              <a:t>seconds</a:t>
            </a:r>
          </a:p>
          <a:p>
            <a:r>
              <a:rPr lang="en-US" dirty="0" smtClean="0"/>
              <a:t>Calculates based on algorithmic logic, using fast servers that are much smaller than super computers</a:t>
            </a:r>
          </a:p>
          <a:p>
            <a:r>
              <a:rPr lang="en-US" dirty="0" smtClean="0"/>
              <a:t>Algorithm draws </a:t>
            </a:r>
            <a:r>
              <a:rPr lang="en-US" dirty="0"/>
              <a:t>an inference on when to open </a:t>
            </a:r>
            <a:r>
              <a:rPr lang="en-US" dirty="0" smtClean="0"/>
              <a:t>and </a:t>
            </a:r>
            <a:r>
              <a:rPr lang="en-US" dirty="0"/>
              <a:t>when to close a trade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Change the </a:t>
            </a:r>
            <a:r>
              <a:rPr lang="en-US" dirty="0" smtClean="0"/>
              <a:t>Game!!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theoretical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9995"/>
            <a:ext cx="9905998" cy="4148918"/>
          </a:xfrm>
        </p:spPr>
        <p:txBody>
          <a:bodyPr>
            <a:normAutofit/>
          </a:bodyPr>
          <a:lstStyle/>
          <a:p>
            <a:r>
              <a:rPr lang="en-US" dirty="0" smtClean="0"/>
              <a:t>Bayesian math – deals with statistical analysis and probability analysis based on refining the sample and experience that is gained from the sample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Artificial intelligence – system that learns from the experience;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longer this system is in market, the more efficient </a:t>
            </a:r>
            <a:r>
              <a:rPr lang="en-US" dirty="0" smtClean="0"/>
              <a:t>and accurate it becomes</a:t>
            </a:r>
          </a:p>
        </p:txBody>
      </p:sp>
    </p:spTree>
    <p:extLst>
      <p:ext uri="{BB962C8B-B14F-4D97-AF65-F5344CB8AC3E}">
        <p14:creationId xmlns:p14="http://schemas.microsoft.com/office/powerpoint/2010/main" val="17291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theoretical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69995"/>
            <a:ext cx="10344005" cy="4148918"/>
          </a:xfrm>
        </p:spPr>
        <p:txBody>
          <a:bodyPr>
            <a:normAutofit/>
          </a:bodyPr>
          <a:lstStyle/>
          <a:p>
            <a:r>
              <a:rPr lang="en-US" dirty="0" smtClean="0"/>
              <a:t>Inference helps the system decide when to open and when to close a trade</a:t>
            </a:r>
          </a:p>
          <a:p>
            <a:r>
              <a:rPr lang="en-US" dirty="0" smtClean="0"/>
              <a:t>The system opens </a:t>
            </a:r>
            <a:r>
              <a:rPr lang="en-US" dirty="0"/>
              <a:t>one trade and closes one trade at a time</a:t>
            </a:r>
          </a:p>
          <a:p>
            <a:r>
              <a:rPr lang="en-US" dirty="0"/>
              <a:t>Market exposure </a:t>
            </a:r>
            <a:r>
              <a:rPr lang="en-US" dirty="0" smtClean="0"/>
              <a:t>never exceeds 30 </a:t>
            </a:r>
            <a:r>
              <a:rPr lang="en-US" dirty="0"/>
              <a:t>minutes at any one time</a:t>
            </a:r>
          </a:p>
          <a:p>
            <a:r>
              <a:rPr lang="en-US" dirty="0"/>
              <a:t>Automatically executes 7 to 15 trades during one trading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Extensive testing results show that system generates net trading gain of approximately 5% on the amount traded in the equity </a:t>
            </a:r>
            <a:r>
              <a:rPr lang="en-US" dirty="0"/>
              <a:t>account at the end of each trading day </a:t>
            </a:r>
            <a:endParaRPr lang="en-US" dirty="0" smtClean="0"/>
          </a:p>
          <a:p>
            <a:r>
              <a:rPr lang="en-US" dirty="0" smtClean="0"/>
              <a:t>System does in a day what most systems cannot do in a whole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9995"/>
            <a:ext cx="9905998" cy="4148918"/>
          </a:xfrm>
        </p:spPr>
        <p:txBody>
          <a:bodyPr>
            <a:normAutofit/>
          </a:bodyPr>
          <a:lstStyle/>
          <a:p>
            <a:r>
              <a:rPr lang="en-US" dirty="0" smtClean="0"/>
              <a:t>Algorithm does continuous </a:t>
            </a:r>
            <a:r>
              <a:rPr lang="en-US" dirty="0"/>
              <a:t>real-time analysis of very large volumes of live market data consisting of about 1,000,000 data points </a:t>
            </a:r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high computational speeds of </a:t>
            </a:r>
            <a:r>
              <a:rPr lang="en-US" dirty="0" smtClean="0"/>
              <a:t>approximately </a:t>
            </a:r>
            <a:r>
              <a:rPr lang="en-US" dirty="0"/>
              <a:t>0.5 </a:t>
            </a:r>
            <a:r>
              <a:rPr lang="en-US" dirty="0" smtClean="0"/>
              <a:t>seconds to achieve each</a:t>
            </a:r>
            <a:r>
              <a:rPr lang="en-US" dirty="0"/>
              <a:t> full-scale analysis of present market conditions, without </a:t>
            </a:r>
            <a:r>
              <a:rPr lang="en-US" dirty="0" smtClean="0"/>
              <a:t>needing to deploy </a:t>
            </a:r>
            <a:r>
              <a:rPr lang="en-US" dirty="0"/>
              <a:t>super-computing </a:t>
            </a:r>
            <a:r>
              <a:rPr lang="en-US" dirty="0" smtClean="0"/>
              <a:t>capability</a:t>
            </a:r>
          </a:p>
          <a:p>
            <a:r>
              <a:rPr lang="en-US" dirty="0"/>
              <a:t>Constantly monitors market liquidity</a:t>
            </a:r>
          </a:p>
          <a:p>
            <a:r>
              <a:rPr lang="en-US" dirty="0"/>
              <a:t>Proprietary mathematical logic and </a:t>
            </a:r>
            <a:r>
              <a:rPr lang="en-US" dirty="0" smtClean="0"/>
              <a:t>code </a:t>
            </a:r>
            <a:r>
              <a:rPr lang="en-US" dirty="0"/>
              <a:t>permits valuable </a:t>
            </a:r>
            <a:r>
              <a:rPr lang="en-US" dirty="0" smtClean="0"/>
              <a:t>casual inferences to </a:t>
            </a:r>
            <a:r>
              <a:rPr lang="en-US" dirty="0"/>
              <a:t>be obtained in real time from analysis of large volumes of live market </a:t>
            </a:r>
            <a:r>
              <a:rPr lang="en-US" dirty="0" smtClean="0"/>
              <a:t>data (the </a:t>
            </a:r>
            <a:r>
              <a:rPr lang="en-US" dirty="0"/>
              <a:t>holy grail of so called “big-data computation</a:t>
            </a:r>
            <a:r>
              <a:rPr lang="en-US" dirty="0" smtClean="0"/>
              <a:t>”) </a:t>
            </a:r>
          </a:p>
          <a:p>
            <a:r>
              <a:rPr lang="en-US" dirty="0"/>
              <a:t>Based on the </a:t>
            </a:r>
            <a:r>
              <a:rPr lang="en-US" dirty="0" smtClean="0"/>
              <a:t>inferences, </a:t>
            </a:r>
            <a:r>
              <a:rPr lang="en-US" dirty="0"/>
              <a:t>the algorithm determines the right time to open the trade</a:t>
            </a:r>
          </a:p>
          <a:p>
            <a:r>
              <a:rPr lang="en-US" dirty="0"/>
              <a:t>Opens a </a:t>
            </a:r>
            <a:r>
              <a:rPr lang="en-US" dirty="0" smtClean="0"/>
              <a:t>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9995"/>
            <a:ext cx="9905998" cy="4148918"/>
          </a:xfrm>
        </p:spPr>
        <p:txBody>
          <a:bodyPr>
            <a:normAutofit/>
          </a:bodyPr>
          <a:lstStyle/>
          <a:p>
            <a:r>
              <a:rPr lang="en-US" dirty="0" smtClean="0"/>
              <a:t>Constantly analyzes data </a:t>
            </a:r>
            <a:r>
              <a:rPr lang="en-US" dirty="0"/>
              <a:t>points and </a:t>
            </a:r>
            <a:r>
              <a:rPr lang="en-US" dirty="0" smtClean="0"/>
              <a:t>determines the right time to close </a:t>
            </a:r>
            <a:r>
              <a:rPr lang="en-US" dirty="0"/>
              <a:t>the </a:t>
            </a:r>
            <a:r>
              <a:rPr lang="en-US" dirty="0" smtClean="0"/>
              <a:t>trade</a:t>
            </a:r>
          </a:p>
          <a:p>
            <a:r>
              <a:rPr lang="en-US" dirty="0"/>
              <a:t>Extensive testing </a:t>
            </a:r>
            <a:r>
              <a:rPr lang="en-US" dirty="0" smtClean="0"/>
              <a:t>demonstrates that system executes </a:t>
            </a:r>
            <a:r>
              <a:rPr lang="en-US" dirty="0"/>
              <a:t>about 7 to 15 trades in each trading day, providing a net trading gain of about 5% ROI on each trading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Never</a:t>
            </a:r>
            <a:r>
              <a:rPr lang="en-US" dirty="0"/>
              <a:t> sustained a net trading loss in </a:t>
            </a:r>
            <a:r>
              <a:rPr lang="en-US" dirty="0" smtClean="0"/>
              <a:t>any </a:t>
            </a:r>
            <a:r>
              <a:rPr lang="en-US" dirty="0"/>
              <a:t>day of trading during extensive back testing, forward testing, and demo account testing that has been done over large </a:t>
            </a:r>
            <a:r>
              <a:rPr lang="en-US" dirty="0">
                <a:effectLst/>
              </a:rPr>
              <a:t> </a:t>
            </a:r>
            <a:r>
              <a:rPr lang="en-US" dirty="0"/>
              <a:t>trading periods in </a:t>
            </a:r>
            <a:r>
              <a:rPr lang="en-US" dirty="0" smtClean="0"/>
              <a:t>2014 </a:t>
            </a:r>
            <a:r>
              <a:rPr lang="en-US" dirty="0"/>
              <a:t>and </a:t>
            </a:r>
            <a:r>
              <a:rPr lang="en-US" dirty="0" smtClean="0"/>
              <a:t>2015, to-date</a:t>
            </a:r>
          </a:p>
          <a:p>
            <a:r>
              <a:rPr lang="en-US" dirty="0" smtClean="0"/>
              <a:t>Algorithm </a:t>
            </a:r>
            <a:r>
              <a:rPr lang="en-US" dirty="0"/>
              <a:t>has demonstrated consistent profitability at a rate of 5% per day during extensive testing over a period of 9 </a:t>
            </a:r>
            <a:r>
              <a:rPr lang="en-US" dirty="0" smtClean="0"/>
              <a:t>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9995"/>
            <a:ext cx="9905998" cy="4148918"/>
          </a:xfrm>
        </p:spPr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ystem </a:t>
            </a:r>
            <a:r>
              <a:rPr lang="en-US" sz="2800" dirty="0"/>
              <a:t>will </a:t>
            </a:r>
            <a:r>
              <a:rPr lang="en-US" sz="2800" dirty="0" smtClean="0"/>
              <a:t>trade live at one of the most technologically advanced and most reputed Swiss brokerages from March 29, 2015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We firmly believe that live performance of the system will be within ± 10% of the </a:t>
            </a:r>
            <a:r>
              <a:rPr lang="en-US" sz="2800" dirty="0" smtClean="0"/>
              <a:t>testing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998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4142</TotalTime>
  <Words>1813</Words>
  <Application>Microsoft Macintosh PowerPoint</Application>
  <PresentationFormat>Custom</PresentationFormat>
  <Paragraphs>181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Mesh</vt:lpstr>
      <vt:lpstr>CHANNEL ea</vt:lpstr>
      <vt:lpstr>PowerPoint Presentation</vt:lpstr>
      <vt:lpstr>What is channel ea?</vt:lpstr>
      <vt:lpstr>The theoretical concept</vt:lpstr>
      <vt:lpstr>The theoretical concept</vt:lpstr>
      <vt:lpstr>The theoretical concept</vt:lpstr>
      <vt:lpstr>How it works</vt:lpstr>
      <vt:lpstr>How it works</vt:lpstr>
      <vt:lpstr>The future plan</vt:lpstr>
      <vt:lpstr>The future plan</vt:lpstr>
      <vt:lpstr>        hedge fund performance over the years</vt:lpstr>
      <vt:lpstr>WHY IS it UNIQUE?</vt:lpstr>
      <vt:lpstr>OUR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Extraordinary growth</vt:lpstr>
      <vt:lpstr>OUR BUSINESS MODEL</vt:lpstr>
      <vt:lpstr>HOW TO trade WITH US</vt:lpstr>
      <vt:lpstr>HOW TO trade WITH US</vt:lpstr>
      <vt:lpstr>HOW TO trade WITH US</vt:lpstr>
      <vt:lpstr>Vital information</vt:lpstr>
      <vt:lpstr>PowerPoint Presentation</vt:lpstr>
      <vt:lpstr>HOW TO trade WITH US</vt:lpstr>
      <vt:lpstr>HOW TO trade WITH US</vt:lpstr>
      <vt:lpstr>Why trade with us?</vt:lpstr>
      <vt:lpstr>Why trade with us?</vt:lpstr>
      <vt:lpstr>contact us</vt:lpstr>
      <vt:lpstr>Let’s Change the Game!!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GM-MSF3</dc:creator>
  <cp:lastModifiedBy>Zulfiqar Ali</cp:lastModifiedBy>
  <cp:revision>252</cp:revision>
  <dcterms:created xsi:type="dcterms:W3CDTF">2013-07-15T20:24:02Z</dcterms:created>
  <dcterms:modified xsi:type="dcterms:W3CDTF">2015-04-13T18:16:46Z</dcterms:modified>
</cp:coreProperties>
</file>