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63" r:id="rId2"/>
    <p:sldId id="264" r:id="rId3"/>
    <p:sldId id="285" r:id="rId4"/>
    <p:sldId id="262" r:id="rId5"/>
    <p:sldId id="271" r:id="rId6"/>
    <p:sldId id="307" r:id="rId7"/>
    <p:sldId id="284" r:id="rId8"/>
    <p:sldId id="299" r:id="rId9"/>
    <p:sldId id="297" r:id="rId10"/>
    <p:sldId id="295" r:id="rId11"/>
    <p:sldId id="289" r:id="rId12"/>
    <p:sldId id="301" r:id="rId13"/>
    <p:sldId id="278" r:id="rId14"/>
    <p:sldId id="279" r:id="rId15"/>
    <p:sldId id="287" r:id="rId16"/>
    <p:sldId id="300" r:id="rId17"/>
    <p:sldId id="277" r:id="rId18"/>
    <p:sldId id="288" r:id="rId19"/>
    <p:sldId id="302" r:id="rId20"/>
    <p:sldId id="282" r:id="rId21"/>
    <p:sldId id="310" r:id="rId22"/>
    <p:sldId id="309" r:id="rId23"/>
    <p:sldId id="280" r:id="rId24"/>
    <p:sldId id="308" r:id="rId25"/>
    <p:sldId id="304" r:id="rId26"/>
    <p:sldId id="305" r:id="rId27"/>
  </p:sldIdLst>
  <p:sldSz cx="9144000" cy="6858000" type="screen4x3"/>
  <p:notesSz cx="6858000" cy="9144000"/>
  <p:embeddedFontLst>
    <p:embeddedFont>
      <p:font typeface="이순신 돋움체 B" pitchFamily="18" charset="-127"/>
      <p:regular r:id="rId29"/>
    </p:embeddedFont>
    <p:embeddedFont>
      <p:font typeface="조선일보명조" pitchFamily="18" charset="-127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이순신 돋움체 L" pitchFamily="18" charset="-127"/>
      <p:regular r:id="rId33"/>
    </p:embeddedFont>
    <p:embeddedFont>
      <p:font typeface="a타임머신" pitchFamily="18" charset="-127"/>
      <p:regular r:id="rId34"/>
    </p:embeddedFont>
    <p:embeddedFont>
      <p:font typeface="이순신 돋움체 M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7B506-FD81-4459-906B-93A6012F3B7B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B8AF-9753-4C7D-B221-936867554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6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국민의관심도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B8AF-9753-4C7D-B221-9368675549A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6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8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4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45A2-832B-4A68-8211-C7FCAB65BD9D}" type="datetimeFigureOut">
              <a:rPr lang="ko-KR" altLang="en-US" smtClean="0"/>
              <a:pPr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83C3-C824-4008-B002-47AED4F531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96"/>
          <a:stretch/>
        </p:blipFill>
        <p:spPr>
          <a:xfrm>
            <a:off x="-24852" y="0"/>
            <a:ext cx="916885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95535" y="481896"/>
            <a:ext cx="8352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THAAD</a:t>
            </a:r>
            <a:r>
              <a:rPr lang="ko-KR" altLang="en-US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가 </a:t>
            </a:r>
            <a:endParaRPr lang="en-US" altLang="ko-KR" sz="4000" dirty="0" smtClean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한국경제에 미치는 영향에 대한</a:t>
            </a:r>
            <a:endParaRPr lang="en-US" altLang="ko-KR" sz="4000" dirty="0" smtClean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BIGDATA</a:t>
            </a:r>
            <a:r>
              <a:rPr lang="ko-KR" altLang="en-US" sz="4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 분석</a:t>
            </a:r>
            <a:endParaRPr lang="ko-KR" altLang="en-US" sz="4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5301208"/>
            <a:ext cx="2304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7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201411055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박정탁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201511200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한인화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201511203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타임머신" pitchFamily="18" charset="-127"/>
                <a:ea typeface="a타임머신" pitchFamily="18" charset="-127"/>
              </a:rPr>
              <a:t>황유진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5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6585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</a:t>
            </a:r>
            <a:r>
              <a:rPr lang="en-US" altLang="ko-KR" sz="2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_ASIA</a:t>
            </a:r>
            <a:r>
              <a:rPr lang="ko-KR" altLang="en-US" sz="2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 비교</a:t>
            </a:r>
            <a:endParaRPr lang="ko-KR" altLang="en-US" sz="2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7" y="2102468"/>
            <a:ext cx="4132527" cy="33399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02469"/>
            <a:ext cx="4356505" cy="3339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6128" y="1676055"/>
            <a:ext cx="119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‘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사드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 전</a:t>
            </a:r>
            <a:endParaRPr lang="ko-KR" altLang="en-US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4700" y="1676055"/>
            <a:ext cx="107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‘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사드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 후</a:t>
            </a:r>
            <a:endParaRPr lang="ko-KR" altLang="en-US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3869432"/>
            <a:ext cx="7920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08401"/>
            <a:ext cx="7920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0380" y="5733254"/>
            <a:ext cx="514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한국으로 방문하는 </a:t>
            </a:r>
            <a:r>
              <a:rPr lang="en-US" altLang="ko-KR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Asia </a:t>
            </a:r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관광객의 절반 이상을 차지하는</a:t>
            </a:r>
            <a:endParaRPr lang="en-US" altLang="ko-KR" dirty="0" smtClean="0">
              <a:solidFill>
                <a:srgbClr val="FFFF00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중국 관광객의 수가</a:t>
            </a:r>
            <a:r>
              <a:rPr lang="en-US" altLang="ko-KR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‘</a:t>
            </a:r>
            <a:r>
              <a:rPr lang="ko-KR" altLang="en-US" dirty="0" err="1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사드</a:t>
            </a:r>
            <a:r>
              <a:rPr lang="en-US" altLang="ko-KR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’</a:t>
            </a:r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발생 이후</a:t>
            </a:r>
            <a:r>
              <a:rPr lang="en-US" altLang="ko-KR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,</a:t>
            </a:r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 대폭 감소</a:t>
            </a:r>
            <a:endParaRPr lang="ko-KR" altLang="en-US" dirty="0">
              <a:solidFill>
                <a:srgbClr val="FFFF00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1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766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_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주변 주요 국가 관광객 수 비교</a:t>
            </a:r>
            <a:endParaRPr lang="ko-KR" altLang="en-US" sz="22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5" y="1556792"/>
            <a:ext cx="6894514" cy="4786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4008" y="6343767"/>
            <a:ext cx="3425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주변 주요 국가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아시아전체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일본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중국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홍콩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한국 방문 관광객 수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2961" y="1124744"/>
            <a:ext cx="533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한한령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 기점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(2017/03)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으로 전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후 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개월 간 관광객 수 비교</a:t>
            </a:r>
            <a:endParaRPr lang="ko-KR" altLang="en-US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1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766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_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주변 주요 국가 관광객 수 비교</a:t>
            </a:r>
            <a:endParaRPr lang="ko-KR" altLang="en-US" sz="22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0" y="1440745"/>
            <a:ext cx="7020000" cy="4931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91330" y="6343767"/>
            <a:ext cx="3425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주변 주요 국가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아시아전체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일본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중국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홍콩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한국 방문 관광객 수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0740" y="1043444"/>
            <a:ext cx="235513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전년 대비 관광객 수 비교</a:t>
            </a:r>
            <a:endParaRPr lang="ko-KR" altLang="en-US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2040" y="2852936"/>
            <a:ext cx="1370757" cy="3168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4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7593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_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중국 관광객 수 비교</a:t>
            </a:r>
            <a:endParaRPr lang="ko-KR" altLang="en-US" sz="22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08" y="1226065"/>
            <a:ext cx="7254795" cy="487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8418" y="6104909"/>
            <a:ext cx="272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한국에 입국하는 중국인 관광객 수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9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관광소득 </a:t>
            </a:r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&amp; </a:t>
            </a:r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관광지출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46932" y="1124744"/>
            <a:ext cx="6822747" cy="487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8418" y="6003588"/>
            <a:ext cx="27279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우리나라 관광소득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파랑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 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	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및 관광지출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빨강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9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환율 및 </a:t>
            </a:r>
            <a:r>
              <a:rPr lang="ko-KR" altLang="en-US" sz="3000" dirty="0" err="1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미화환산율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42" y="1698006"/>
            <a:ext cx="3201208" cy="2233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8634" y="3944669"/>
            <a:ext cx="2565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CNY 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달</a:t>
            </a:r>
            <a:r>
              <a:rPr lang="ko-KR" altLang="en-US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러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 위</a:t>
            </a:r>
            <a:r>
              <a:rPr lang="ko-KR" altLang="en-US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안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화 가치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838" y="1254783"/>
            <a:ext cx="33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위안화의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미화환산율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위안화의 가치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61" y="3524597"/>
            <a:ext cx="3298247" cy="2292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1399" y="5816877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KRW 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달</a:t>
            </a:r>
            <a:r>
              <a:rPr lang="ko-KR" altLang="en-US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러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 원화가치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4231" y="3033675"/>
            <a:ext cx="30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원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화의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미화환산율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원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화의 가치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2636912"/>
            <a:ext cx="9144510" cy="1986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이순신 돋움체 L" pitchFamily="18" charset="-127"/>
                <a:ea typeface="이순신 돋움체 L" pitchFamily="18" charset="-127"/>
              </a:rPr>
              <a:t>환율에 영향을 미치는 요소들은 매우 다양하고</a:t>
            </a:r>
            <a:r>
              <a:rPr lang="en-US" altLang="ko-KR" sz="2500" dirty="0" smtClean="0">
                <a:solidFill>
                  <a:schemeClr val="tx1"/>
                </a:solidFill>
                <a:latin typeface="이순신 돋움체 L" pitchFamily="18" charset="-127"/>
                <a:ea typeface="이순신 돋움체 L" pitchFamily="18" charset="-127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이순신 돋움체 L" pitchFamily="18" charset="-127"/>
                <a:ea typeface="이순신 돋움체 L" pitchFamily="18" charset="-127"/>
              </a:rPr>
              <a:t>변수가 많기 때문에 </a:t>
            </a:r>
            <a:endParaRPr lang="en-US" altLang="ko-KR" sz="2500" dirty="0" smtClean="0">
              <a:solidFill>
                <a:schemeClr val="tx1"/>
              </a:solidFill>
              <a:latin typeface="이순신 돋움체 L" pitchFamily="18" charset="-127"/>
              <a:ea typeface="이순신 돋움체 L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이순신 돋움체 L" pitchFamily="18" charset="-127"/>
                <a:ea typeface="이순신 돋움체 L" pitchFamily="18" charset="-127"/>
              </a:rPr>
              <a:t>본 연구에서 선정한 경제지표 데이터들로는 해석하기 어렵다</a:t>
            </a:r>
            <a:r>
              <a:rPr lang="en-US" altLang="ko-KR" sz="2500" dirty="0" smtClean="0">
                <a:solidFill>
                  <a:schemeClr val="tx1"/>
                </a:solidFill>
                <a:latin typeface="이순신 돋움체 L" pitchFamily="18" charset="-127"/>
                <a:ea typeface="이순신 돋움체 L" pitchFamily="18" charset="-127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이순신 돋움체 L" pitchFamily="18" charset="-127"/>
              <a:ea typeface="이순신 돋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6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09050" y="3062453"/>
            <a:ext cx="42803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국내</a:t>
            </a:r>
            <a:endParaRPr lang="ko-KR" altLang="en-US" sz="45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국민의 관심도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31" name="그림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4" y="1484568"/>
            <a:ext cx="6629423" cy="4001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5733" y="5600853"/>
            <a:ext cx="2597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관심도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국민의 관심도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950" y="3284984"/>
            <a:ext cx="4680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4 peaks(</a:t>
            </a:r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급증</a:t>
            </a:r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급감</a:t>
            </a:r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 : </a:t>
            </a:r>
          </a:p>
          <a:p>
            <a:endParaRPr lang="en-US" altLang="ko-KR" sz="10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2015/03 : 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한</a:t>
            </a:r>
            <a:r>
              <a:rPr lang="ko-KR" altLang="en-US" dirty="0" smtClean="0">
                <a:solidFill>
                  <a:schemeClr val="bg1"/>
                </a:solidFill>
                <a:latin typeface="맑은 고딕"/>
                <a:ea typeface="맑은 고딕"/>
              </a:rPr>
              <a:t>∙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 국방장관 회담 중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논의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2016/02 :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배치 논의 본격화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2016/07 :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주한미군 내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배치 최종 결정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2017/03 :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중국의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한한령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限韓令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시행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499" y="1685358"/>
            <a:ext cx="69127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관심도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관심도 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특정 기간의 차트에서 가장 높은 지점에 대한 검색도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(100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은 검색어의 최고인기도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0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은 최고인기도의 대비 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1%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검색어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인기도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3157" y="5381982"/>
            <a:ext cx="54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‘</a:t>
            </a:r>
            <a:r>
              <a:rPr lang="ko-KR" altLang="en-US" dirty="0" err="1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사드</a:t>
            </a:r>
            <a:r>
              <a:rPr lang="en-US" altLang="ko-KR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’</a:t>
            </a:r>
            <a:r>
              <a:rPr lang="ko-KR" altLang="en-US" dirty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관련 사건들과 국민들의 관심도 간의 연관성이 존재 </a:t>
            </a:r>
            <a:endParaRPr lang="ko-KR" altLang="en-US" dirty="0">
              <a:solidFill>
                <a:srgbClr val="FFFF00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8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49633" y="-1213528"/>
            <a:ext cx="6858001" cy="92302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5433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지가변동률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_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성주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제주 및 주요 도시</a:t>
            </a:r>
            <a:endParaRPr lang="ko-KR" altLang="en-US" sz="22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3868" r="4591" b="7336"/>
          <a:stretch/>
        </p:blipFill>
        <p:spPr>
          <a:xfrm>
            <a:off x="450265" y="1112415"/>
            <a:ext cx="4104455" cy="5472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8856" y="1286479"/>
            <a:ext cx="4121616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대한민국 주요 지역들의 지가변동률</a:t>
            </a:r>
            <a:endParaRPr lang="en-US" altLang="ko-KR" sz="2000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상승률 정도를 비교</a:t>
            </a:r>
            <a:r>
              <a:rPr lang="en-US" altLang="ko-KR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대상지역</a:t>
            </a:r>
            <a:r>
              <a:rPr lang="en-US" altLang="ko-KR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</a:t>
            </a:r>
          </a:p>
          <a:p>
            <a:r>
              <a:rPr lang="ko-KR" altLang="en-US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서울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인천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대전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성주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포항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광주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endParaRPr lang="en-US" altLang="ko-KR" sz="15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제주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천안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강원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부산</a:t>
            </a:r>
            <a:r>
              <a:rPr lang="en-US" altLang="ko-KR" sz="15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남양주</a:t>
            </a:r>
            <a:endParaRPr lang="en-US" altLang="ko-KR" sz="15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윈의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색깔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</a:t>
            </a:r>
          </a:p>
          <a:p>
            <a:r>
              <a:rPr lang="ko-KR" altLang="en-US" dirty="0" smtClean="0">
                <a:solidFill>
                  <a:srgbClr val="0070C0"/>
                </a:solidFill>
                <a:latin typeface="이순신 돋움체 M" pitchFamily="18" charset="-127"/>
                <a:ea typeface="이순신 돋움체 M" pitchFamily="18" charset="-127"/>
              </a:rPr>
              <a:t>파랑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_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지가변동률의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상승률 증가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이순신 돋움체 M" pitchFamily="18" charset="-127"/>
                <a:ea typeface="이순신 돋움체 M" pitchFamily="18" charset="-127"/>
              </a:rPr>
              <a:t>빨강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</a:t>
            </a:r>
            <a:r>
              <a:rPr lang="en-US" altLang="ko-KR" dirty="0" smtClean="0">
                <a:solidFill>
                  <a:srgbClr val="FF0000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이순신 돋움체 M" pitchFamily="18" charset="-127"/>
                <a:ea typeface="이순신 돋움체 M" pitchFamily="18" charset="-127"/>
              </a:rPr>
              <a:t>주</a:t>
            </a:r>
            <a:r>
              <a:rPr lang="ko-KR" altLang="en-US" dirty="0">
                <a:solidFill>
                  <a:srgbClr val="FFC000"/>
                </a:solidFill>
                <a:latin typeface="이순신 돋움체 M" pitchFamily="18" charset="-127"/>
                <a:ea typeface="이순신 돋움체 M" pitchFamily="18" charset="-127"/>
              </a:rPr>
              <a:t>황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_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지가변동률의 상승률 하락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(*</a:t>
            </a:r>
            <a:r>
              <a:rPr lang="ko-KR" altLang="en-US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주황색</a:t>
            </a:r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_</a:t>
            </a:r>
            <a:r>
              <a:rPr lang="ko-KR" altLang="en-US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제주의 경우</a:t>
            </a:r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압도적으로 큰 원 넓이로 인해</a:t>
            </a:r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더 이상의 크기 증가 대신</a:t>
            </a:r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주황색으로 표현</a:t>
            </a:r>
            <a:r>
              <a:rPr lang="en-US" altLang="ko-KR" sz="12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endParaRPr lang="en-US" altLang="ko-KR" sz="10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원의 크기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’(2016/07)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기준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지가변동률의 변동폭</a:t>
            </a:r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사드</a:t>
            </a:r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 배치로 인해</a:t>
            </a:r>
            <a:endParaRPr lang="en-US" altLang="ko-KR" dirty="0">
              <a:solidFill>
                <a:srgbClr val="FFFF00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성주와 제주의 지가변동률은</a:t>
            </a:r>
            <a:endParaRPr lang="en-US" altLang="ko-KR" dirty="0" smtClean="0">
              <a:solidFill>
                <a:srgbClr val="FFFF00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r>
              <a:rPr lang="ko-KR" altLang="en-US" dirty="0" smtClean="0">
                <a:solidFill>
                  <a:srgbClr val="FFFF00"/>
                </a:solidFill>
                <a:latin typeface="이순신 돋움체 B" pitchFamily="18" charset="-127"/>
                <a:ea typeface="이순신 돋움체 B" pitchFamily="18" charset="-127"/>
              </a:rPr>
              <a:t>하락하는 양상을 보임</a:t>
            </a:r>
            <a:endParaRPr lang="en-US" altLang="ko-KR" dirty="0">
              <a:solidFill>
                <a:srgbClr val="FFFF00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9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50715" y="-1150719"/>
            <a:ext cx="6879078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216" y="1661899"/>
            <a:ext cx="9144000" cy="3794840"/>
            <a:chOff x="0" y="1203055"/>
            <a:chExt cx="12192000" cy="4828893"/>
          </a:xfrm>
        </p:grpSpPr>
        <p:cxnSp>
          <p:nvCxnSpPr>
            <p:cNvPr id="6" name="직선 연결선 5"/>
            <p:cNvCxnSpPr>
              <a:stCxn id="26" idx="7"/>
            </p:cNvCxnSpPr>
            <p:nvPr/>
          </p:nvCxnSpPr>
          <p:spPr>
            <a:xfrm flipV="1">
              <a:off x="1783976" y="3020930"/>
              <a:ext cx="1588839" cy="2338091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endCxn id="23" idx="5"/>
            </p:cNvCxnSpPr>
            <p:nvPr/>
          </p:nvCxnSpPr>
          <p:spPr>
            <a:xfrm>
              <a:off x="3834236" y="2829803"/>
              <a:ext cx="1818487" cy="1245917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23" idx="3"/>
              <a:endCxn id="20" idx="5"/>
            </p:cNvCxnSpPr>
            <p:nvPr/>
          </p:nvCxnSpPr>
          <p:spPr>
            <a:xfrm flipV="1">
              <a:off x="6034977" y="2042744"/>
              <a:ext cx="1742343" cy="203297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0" idx="2"/>
            </p:cNvCxnSpPr>
            <p:nvPr/>
          </p:nvCxnSpPr>
          <p:spPr>
            <a:xfrm>
              <a:off x="8238741" y="1851617"/>
              <a:ext cx="1594165" cy="10428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0215160" y="1422852"/>
              <a:ext cx="1976840" cy="147162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26" idx="3"/>
            </p:cNvCxnSpPr>
            <p:nvPr/>
          </p:nvCxnSpPr>
          <p:spPr>
            <a:xfrm flipV="1">
              <a:off x="0" y="5741275"/>
              <a:ext cx="1401722" cy="29067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31927" y="3808516"/>
              <a:ext cx="2721841" cy="1057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1 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TOPIC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8643" y="3270305"/>
              <a:ext cx="2484952" cy="1006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2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USING</a:t>
              </a:r>
              <a:r>
                <a:rPr lang="ko-KR" altLang="en-US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DATAs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20801" y="1934123"/>
              <a:ext cx="3246095" cy="1498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3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METHOD OF ANALYSIS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18429" y="2716573"/>
              <a:ext cx="3209449" cy="1498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4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RESULTS OF ANALYSIS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967948" y="1203055"/>
              <a:ext cx="2235632" cy="1057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488" algn="ctr">
                <a:lnSpc>
                  <a:spcPct val="150000"/>
                </a:lnSpc>
              </a:pPr>
              <a:r>
                <a:rPr lang="en-US" altLang="ko-KR" sz="17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5</a:t>
              </a:r>
            </a:p>
            <a:p>
              <a:pPr marL="90488" algn="ctr">
                <a:lnSpc>
                  <a:spcPct val="150000"/>
                </a:lnSpc>
              </a:pPr>
              <a:r>
                <a:rPr lang="en-US" altLang="ko-KR" sz="1500" b="1" dirty="0" smtClean="0">
                  <a:solidFill>
                    <a:schemeClr val="bg1"/>
                  </a:solidFill>
                  <a:latin typeface="a타임머신" pitchFamily="18" charset="-127"/>
                  <a:ea typeface="a타임머신" pitchFamily="18" charset="-127"/>
                </a:rPr>
                <a:t>Conclusion</a:t>
              </a:r>
              <a:endParaRPr lang="en-US" altLang="ko-KR" sz="1500" b="1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flipH="1">
              <a:off x="7698153" y="1581323"/>
              <a:ext cx="540588" cy="54058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 flipH="1" flipV="1">
              <a:off x="5573556" y="3996553"/>
              <a:ext cx="540588" cy="54058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22555" y="5279853"/>
              <a:ext cx="540588" cy="54058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3533831" y="2771206"/>
              <a:ext cx="60284" cy="19610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10013167" y="3080841"/>
              <a:ext cx="21959" cy="26076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2497474" y="2753461"/>
            <a:ext cx="405441" cy="42482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37955" y="2935410"/>
            <a:ext cx="405441" cy="42482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0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6589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지가변동률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_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성주</a:t>
            </a:r>
            <a:r>
              <a:rPr lang="en-US" altLang="ko-KR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제주</a:t>
            </a:r>
            <a:endParaRPr lang="ko-KR" altLang="en-US" sz="22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8" y="1352381"/>
            <a:ext cx="7344816" cy="4968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5822" y="6320932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국내 지가변동률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_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제주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빨강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성주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파랑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0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6589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Data’s Correlation (</a:t>
            </a:r>
            <a:r>
              <a:rPr lang="en-US" altLang="ko-KR" sz="3000" dirty="0" err="1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r-value</a:t>
            </a:r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44534"/>
              </p:ext>
            </p:extLst>
          </p:nvPr>
        </p:nvGraphicFramePr>
        <p:xfrm>
          <a:off x="621691" y="2484368"/>
          <a:ext cx="7937125" cy="2168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425"/>
                <a:gridCol w="1587425"/>
                <a:gridCol w="1587425"/>
                <a:gridCol w="1587425"/>
                <a:gridCol w="1587425"/>
              </a:tblGrid>
              <a:tr h="100835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err="1" smtClean="0">
                          <a:latin typeface="이순신 돋움체 L" pitchFamily="18" charset="-127"/>
                          <a:ea typeface="이순신 돋움체 L" pitchFamily="18" charset="-127"/>
                        </a:rPr>
                        <a:t>r-value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성주지가변동률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제주지가변동률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이순신 돋움체 L" pitchFamily="18" charset="-127"/>
                          <a:ea typeface="이순신 돋움체 L" pitchFamily="18" charset="-127"/>
                        </a:rPr>
                        <a:t>사드</a:t>
                      </a:r>
                      <a:r>
                        <a:rPr lang="ko-KR" altLang="en-US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 관심도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관광지출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</a:tr>
              <a:tr h="584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관광객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-0.447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0.01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0.178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-0.02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</a:tr>
              <a:tr h="57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관광소득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-0.193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-0.041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-0.163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이순신 돋움체 L" pitchFamily="18" charset="-127"/>
                          <a:ea typeface="이순신 돋움체 L" pitchFamily="18" charset="-127"/>
                        </a:rPr>
                        <a:t>-0.329</a:t>
                      </a:r>
                      <a:endParaRPr lang="ko-KR" altLang="en-US" dirty="0">
                        <a:latin typeface="이순신 돋움체 L" pitchFamily="18" charset="-127"/>
                        <a:ea typeface="이순신 돋움체 L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6589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China tourism &amp; Travel revenue Correlation</a:t>
            </a:r>
            <a:endParaRPr lang="ko-KR" altLang="en-US" sz="28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4" y="1694446"/>
            <a:ext cx="7560840" cy="453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6248925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X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(2014/01~2017/09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Y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중국인 관광객수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빨강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관광소득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파랑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2941" y="1325114"/>
            <a:ext cx="18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이순신 돋움체 L" pitchFamily="18" charset="-127"/>
                <a:ea typeface="이순신 돋움체 L" pitchFamily="18" charset="-127"/>
              </a:rPr>
              <a:t>r-value</a:t>
            </a:r>
            <a:r>
              <a:rPr lang="en-US" altLang="ko-KR" dirty="0" smtClean="0">
                <a:solidFill>
                  <a:schemeClr val="bg1"/>
                </a:solidFill>
                <a:latin typeface="이순신 돋움체 L" pitchFamily="18" charset="-127"/>
                <a:ea typeface="이순신 돋움체 L" pitchFamily="18" charset="-127"/>
              </a:rPr>
              <a:t> = 0.631</a:t>
            </a:r>
            <a:endParaRPr lang="ko-KR" altLang="en-US" dirty="0">
              <a:solidFill>
                <a:schemeClr val="bg1"/>
              </a:solidFill>
              <a:latin typeface="이순신 돋움체 L" pitchFamily="18" charset="-127"/>
              <a:ea typeface="이순신 돋움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0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2855255"/>
            <a:ext cx="40653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Conclusion</a:t>
            </a:r>
            <a:endParaRPr lang="ko-KR" altLang="en-US" sz="45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5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680" y="354722"/>
            <a:ext cx="4065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C</a:t>
            </a:r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onclusion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455" y="1936282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sz="2200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가 국내외적으로 한국경제에 미친 영향에 대해 분석 함으로서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</a:p>
          <a:p>
            <a:pPr algn="ctr"/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sz="2200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배치 결정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과 같은 중대한 정책들의 방향성에 대해 고찰한다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  <a:endParaRPr lang="ko-KR" altLang="en-US" sz="2200" dirty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523655"/>
            <a:ext cx="7920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-‘</a:t>
            </a:r>
            <a:r>
              <a:rPr lang="ko-KR" altLang="en-US" sz="2200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가 국내  경제에 영향을 미치고 있음을 데이터 분석을 통해 확인함</a:t>
            </a:r>
            <a:endParaRPr lang="en-US" altLang="ko-KR" sz="2200" dirty="0" smtClean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경제에 대한 분석은 사회적 상황과 연관되므로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,</a:t>
            </a:r>
          </a:p>
          <a:p>
            <a:pPr algn="ctr"/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알고리즘을 세우기 어려움</a:t>
            </a:r>
            <a:endParaRPr lang="en-US" altLang="ko-KR" sz="2200" dirty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algn="ctr"/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- 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사회적 상황을 고려하여 더욱 적합한 지표들을 통해 예측 모델을 세우고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,</a:t>
            </a:r>
          </a:p>
          <a:p>
            <a:pPr algn="ctr"/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이를 확인할 수 있는 알고리즘이 필요함</a:t>
            </a:r>
            <a:endParaRPr lang="en-US" altLang="ko-KR" sz="2200" dirty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499992" y="2924944"/>
            <a:ext cx="504056" cy="43204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25654" y="2708920"/>
            <a:ext cx="406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Thank you</a:t>
            </a:r>
            <a:endParaRPr lang="ko-KR" altLang="en-US" sz="5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5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25654" y="2708920"/>
            <a:ext cx="406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Q&amp;A</a:t>
            </a:r>
            <a:endParaRPr lang="ko-KR" altLang="en-US" sz="5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6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TOPIC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455" y="1936282"/>
            <a:ext cx="792088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대한민국의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배치 결정은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국내외적으로 여러 방면에서 영향력을 행세하였다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특히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배치를 강력히 반</a:t>
            </a:r>
            <a:r>
              <a:rPr lang="ko-KR" altLang="en-US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대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하던 중국은 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보복 조치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를 취하며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우리나라에 타격을 주고자 했다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또한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국내에서도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배치 지역 선정에 있어서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‘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성주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지역의 땅 값 하락을 우려하는 성주 지역 주민들의 반발 또한 거셌다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우리는 본 연구에서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사드의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영향을 받았을 것이라 판단되는 경제지표들을 선정하고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지표가 된 분석 대상 데이터들이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사드사건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발발에 따라 전체적인 양상에 변화를 보이는지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어떠한 영향을 미쳤는지</a:t>
            </a:r>
            <a:r>
              <a:rPr lang="en-US" altLang="ko-KR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조사하고자 한다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algn="ctr"/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sz="2200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가 국내외적으로 한국경제에 미친 영향에 대해 분석 함으로서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</a:p>
          <a:p>
            <a:pPr algn="ctr"/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sz="2200" dirty="0" err="1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 배치 결정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과 같은 중대한 정책들의 방향성에 대해 고찰한다</a:t>
            </a:r>
            <a:r>
              <a:rPr lang="en-US" altLang="ko-KR" sz="2200" dirty="0" smtClean="0">
                <a:solidFill>
                  <a:srgbClr val="FFFF00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  <a:endParaRPr lang="ko-KR" altLang="en-US" sz="2200" dirty="0">
              <a:solidFill>
                <a:srgbClr val="FFFF00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935864"/>
            <a:ext cx="7199540" cy="1616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38344" y="3858836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83321" y="3860487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54663" y="3875002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23681" y="3875002"/>
            <a:ext cx="115538" cy="15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cxnSp>
        <p:nvCxnSpPr>
          <p:cNvPr id="15" name="직선 연결선 14"/>
          <p:cNvCxnSpPr>
            <a:stCxn id="9" idx="0"/>
          </p:cNvCxnSpPr>
          <p:nvPr/>
        </p:nvCxnSpPr>
        <p:spPr>
          <a:xfrm flipH="1" flipV="1">
            <a:off x="1096113" y="275483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 flipH="1">
            <a:off x="5678727" y="5116885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 flipH="1" flipV="1">
            <a:off x="4109710" y="2226183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438367" y="5116885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2641088" y="401288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4312432" y="275483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5881448" y="4012889"/>
            <a:ext cx="1" cy="110399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47864" y="1686018"/>
            <a:ext cx="20869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환율</a:t>
            </a:r>
            <a:r>
              <a:rPr lang="en-US" altLang="ko-KR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미화환산율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2313" y="5657473"/>
            <a:ext cx="31523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</a:t>
            </a:r>
            <a:r>
              <a:rPr lang="en-US" altLang="ko-KR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관광수입 및 지출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9771" y="5657473"/>
            <a:ext cx="174335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지가 변동률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USING DATAs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 flipH="1" flipV="1">
            <a:off x="899592" y="2219270"/>
            <a:ext cx="405441" cy="54058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3650" y="2828577"/>
            <a:ext cx="1993822" cy="2276011"/>
            <a:chOff x="104896" y="1487384"/>
            <a:chExt cx="4260605" cy="4260605"/>
          </a:xfrm>
        </p:grpSpPr>
        <p:sp>
          <p:nvSpPr>
            <p:cNvPr id="27" name="타원 26"/>
            <p:cNvSpPr/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586" y="2963149"/>
              <a:ext cx="3185230" cy="925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i="1" dirty="0" smtClean="0">
                  <a:solidFill>
                    <a:prstClr val="white"/>
                  </a:solidFill>
                </a:rPr>
                <a:t>THAAD</a:t>
              </a:r>
            </a:p>
          </p:txBody>
        </p:sp>
        <p:sp>
          <p:nvSpPr>
            <p:cNvPr id="29" name="원호 28"/>
            <p:cNvSpPr/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0" name="원호 29"/>
          <p:cNvSpPr/>
          <p:nvPr/>
        </p:nvSpPr>
        <p:spPr>
          <a:xfrm>
            <a:off x="6732239" y="2693413"/>
            <a:ext cx="2323065" cy="2651852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606" y="1697683"/>
            <a:ext cx="2051476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국민의 관심도</a:t>
            </a:r>
            <a:endParaRPr lang="en-US" altLang="ko-KR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4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2929437"/>
            <a:ext cx="79928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국민의 관심도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195 X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2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종류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전체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여성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남성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관련 키워드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(</a:t>
            </a:r>
            <a:r>
              <a:rPr lang="ko-KR" altLang="en-US" sz="13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중국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핵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북한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2014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일별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80728"/>
            <a:ext cx="79928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관광객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271 X 269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종류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입국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출국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국가</a:t>
            </a:r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2014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</a:t>
            </a:r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월별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680" y="354722"/>
            <a:ext cx="428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USING DATAs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297" y="4788857"/>
            <a:ext cx="79928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기간별 환율 조회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  <a:cs typeface="조선일보명조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데이터의 크기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966 X 7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데이터의 종류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USD, CNY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필드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송금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현찰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매매기준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미화 </a:t>
            </a:r>
            <a:r>
              <a:rPr lang="ko-KR" altLang="en-US" sz="13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환산율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  <a:cs typeface="조선일보명조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기간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2014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월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일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~2017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월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  <a:cs typeface="조선일보명조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빈도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  <a:cs typeface="조선일보명조" pitchFamily="18" charset="-127"/>
              </a:rPr>
              <a:t>일별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  <a:cs typeface="조선일보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1054271"/>
            <a:ext cx="7992887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월별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지역별 지가변동률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46 X 415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지역</a:t>
            </a:r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2014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9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</a:t>
            </a:r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월별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4048" y="2873554"/>
            <a:ext cx="7992887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외래객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입국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∙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국민해외여행객 및 관광수입</a:t>
            </a:r>
            <a:r>
              <a:rPr lang="ko-KR" altLang="en-US" sz="1300" dirty="0" smtClean="0">
                <a:solidFill>
                  <a:schemeClr val="bg1"/>
                </a:solidFill>
                <a:latin typeface="맑은 고딕"/>
                <a:ea typeface="맑은 고딕"/>
              </a:rPr>
              <a:t>∙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지출 현황</a:t>
            </a:r>
            <a:endParaRPr lang="en-US" altLang="ko-KR" sz="13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데이터의 크기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45 X 3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필드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관광수입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관광지</a:t>
            </a:r>
            <a:r>
              <a:rPr lang="ko-KR" altLang="en-US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출</a:t>
            </a:r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2016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1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~2017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5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</a:t>
            </a:r>
            <a:endParaRPr lang="en-US" altLang="ko-KR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빈도 </a:t>
            </a:r>
            <a:r>
              <a:rPr lang="en-US" altLang="ko-KR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3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월별</a:t>
            </a:r>
            <a:endParaRPr lang="ko-KR" altLang="en-US" sz="1300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5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33869" y="-1161257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94717" y="2924944"/>
            <a:ext cx="27363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Results</a:t>
            </a:r>
            <a:endParaRPr lang="ko-KR" altLang="en-US" sz="45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4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4280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Time Series Analysis</a:t>
            </a:r>
            <a:endParaRPr lang="ko-KR" altLang="en-US" sz="3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1922" y="2348880"/>
            <a:ext cx="71465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경제지표로 선정한 데이터들이</a:t>
            </a:r>
            <a:endParaRPr lang="en-US" altLang="ko-KR" sz="20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‘</a:t>
            </a:r>
            <a:r>
              <a:rPr lang="ko-KR" altLang="en-US" sz="2000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사드사건</a:t>
            </a:r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의 발발에 따라 국내외에 변화의 양상을 보이는지</a:t>
            </a:r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눈에 띄는</a:t>
            </a:r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변동이 있다면 어떠한 영향을 미쳤는지</a:t>
            </a:r>
            <a:r>
              <a:rPr lang="en-US" altLang="ko-KR" sz="2000" dirty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알아보고자</a:t>
            </a:r>
            <a:r>
              <a:rPr lang="en-US" altLang="ko-KR" sz="20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 </a:t>
            </a:r>
          </a:p>
          <a:p>
            <a:endParaRPr lang="en-US" altLang="ko-KR" sz="2000" i="1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ko-KR" altLang="en-US" sz="2000" i="1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시간의 흐름에 따라 종류별로 데이터들을 분석한다</a:t>
            </a:r>
            <a:r>
              <a:rPr lang="en-US" altLang="ko-KR" sz="2000" i="1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Using data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관광객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관광수입 및 지출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환율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미화환산율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관심도</a:t>
            </a:r>
            <a:r>
              <a:rPr lang="en-US" altLang="ko-KR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지가변동률</a:t>
            </a:r>
            <a:endParaRPr lang="ko-KR" altLang="en-US" dirty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09050" y="3062453"/>
            <a:ext cx="42803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국제</a:t>
            </a:r>
            <a:endParaRPr lang="ko-KR" altLang="en-US" sz="45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8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1129307" y="-1156696"/>
            <a:ext cx="6858000" cy="9171390"/>
          </a:xfrm>
          <a:prstGeom prst="rtTriangle">
            <a:avLst/>
          </a:prstGeom>
          <a:gradFill>
            <a:gsLst>
              <a:gs pos="100000">
                <a:schemeClr val="tx1">
                  <a:lumMod val="95000"/>
                  <a:lumOff val="5000"/>
                  <a:alpha val="43000"/>
                </a:schemeClr>
              </a:gs>
              <a:gs pos="59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1161254" y="-1161258"/>
            <a:ext cx="6858001" cy="9180515"/>
          </a:xfrm>
          <a:prstGeom prst="rtTriangl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680" y="354722"/>
            <a:ext cx="6585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a타임머신" pitchFamily="18" charset="-127"/>
                <a:ea typeface="a타임머신" pitchFamily="18" charset="-127"/>
              </a:rPr>
              <a:t>관광객</a:t>
            </a:r>
            <a:endParaRPr lang="ko-KR" altLang="en-US" sz="2000" dirty="0">
              <a:solidFill>
                <a:schemeClr val="bg1"/>
              </a:solidFill>
              <a:latin typeface="a타임머신" pitchFamily="18" charset="-127"/>
              <a:ea typeface="a타임머신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2295" y="1582340"/>
            <a:ext cx="3402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기준</a:t>
            </a:r>
            <a:r>
              <a:rPr lang="en-US" altLang="ko-KR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: </a:t>
            </a:r>
            <a:r>
              <a:rPr lang="ko-KR" altLang="en-US" sz="1500" dirty="0" smtClean="0">
                <a:solidFill>
                  <a:schemeClr val="bg1"/>
                </a:solidFill>
                <a:latin typeface="이순신 돋움체 M" pitchFamily="18" charset="-127"/>
                <a:ea typeface="이순신 돋움체 M" pitchFamily="18" charset="-127"/>
              </a:rPr>
              <a:t>한국 입국 관광객</a:t>
            </a:r>
            <a:endParaRPr lang="en-US" altLang="ko-KR" sz="1500" dirty="0" smtClean="0">
              <a:solidFill>
                <a:schemeClr val="bg1"/>
              </a:solidFill>
              <a:latin typeface="이순신 돋움체 M" pitchFamily="18" charset="-127"/>
              <a:ea typeface="이순신 돋움체 M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endParaRPr lang="en-US" altLang="ko-KR" sz="22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아시아 관광객</a:t>
            </a:r>
            <a:endParaRPr lang="en-US" altLang="ko-KR" sz="2200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endParaRPr lang="en-US" altLang="ko-KR" sz="22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▼ </a:t>
            </a:r>
            <a:endParaRPr lang="en-US" altLang="ko-KR" sz="2200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endParaRPr lang="en-US" altLang="ko-KR" sz="22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한국 주변 주요 국가 관광객</a:t>
            </a:r>
            <a:endParaRPr lang="en-US" altLang="ko-KR" sz="22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endParaRPr lang="en-US" altLang="ko-KR" sz="22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▼</a:t>
            </a:r>
            <a:endParaRPr lang="en-US" altLang="ko-KR" sz="2200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endParaRPr lang="en-US" altLang="ko-KR" sz="2200" dirty="0" smtClean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이순신 돋움체 B" pitchFamily="18" charset="-127"/>
                <a:ea typeface="이순신 돋움체 B" pitchFamily="18" charset="-127"/>
              </a:rPr>
              <a:t>중국 관광객</a:t>
            </a:r>
            <a:endParaRPr lang="ko-KR" altLang="en-US" sz="2200" dirty="0">
              <a:solidFill>
                <a:schemeClr val="bg1"/>
              </a:solidFill>
              <a:latin typeface="이순신 돋움체 B" pitchFamily="18" charset="-127"/>
              <a:ea typeface="이순신 돋움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983</Words>
  <Application>Microsoft Office PowerPoint</Application>
  <PresentationFormat>화면 슬라이드 쇼(4:3)</PresentationFormat>
  <Paragraphs>210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Arial</vt:lpstr>
      <vt:lpstr>이순신 돋움체 B</vt:lpstr>
      <vt:lpstr>조선일보명조</vt:lpstr>
      <vt:lpstr>맑은 고딕</vt:lpstr>
      <vt:lpstr>이순신 돋움체 L</vt:lpstr>
      <vt:lpstr>a타임머신</vt:lpstr>
      <vt:lpstr>이순신 돋움체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228</cp:revision>
  <dcterms:created xsi:type="dcterms:W3CDTF">2017-11-08T04:29:17Z</dcterms:created>
  <dcterms:modified xsi:type="dcterms:W3CDTF">2017-12-15T04:24:23Z</dcterms:modified>
</cp:coreProperties>
</file>