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3" r:id="rId2"/>
    <p:sldId id="257" r:id="rId3"/>
    <p:sldId id="261" r:id="rId4"/>
    <p:sldId id="264" r:id="rId5"/>
    <p:sldId id="262" r:id="rId6"/>
    <p:sldId id="267" r:id="rId7"/>
    <p:sldId id="266" r:id="rId8"/>
    <p:sldId id="269" r:id="rId9"/>
    <p:sldId id="271" r:id="rId10"/>
    <p:sldId id="265" r:id="rId11"/>
    <p:sldId id="275" r:id="rId12"/>
    <p:sldId id="276" r:id="rId13"/>
  </p:sldIdLst>
  <p:sldSz cx="9144000" cy="6858000" type="screen4x3"/>
  <p:notesSz cx="6858000" cy="9144000"/>
  <p:embeddedFontLst>
    <p:embeddedFont>
      <p:font typeface="a타임머신" pitchFamily="18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조선일보명조" pitchFamily="18" charset="-127"/>
      <p:regular r:id="rId18"/>
    </p:embeddedFont>
    <p:embeddedFont>
      <p:font typeface="이순신 돋움체 M" pitchFamily="18" charset="-127"/>
      <p:regular r:id="rId19"/>
    </p:embeddedFont>
    <p:embeddedFont>
      <p:font typeface="DX경필명조B" pitchFamily="2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7B506-FD81-4459-906B-93A6012F3B7B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B8AF-9753-4C7D-B221-936867554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6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환율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5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여행객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6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월별지역별지가변동률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6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국민의관심도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6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6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8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1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9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4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45A2-832B-4A68-8211-C7FCAB65BD9D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96"/>
          <a:stretch/>
        </p:blipFill>
        <p:spPr>
          <a:xfrm>
            <a:off x="-24852" y="0"/>
            <a:ext cx="916885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95535" y="481896"/>
            <a:ext cx="8352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THAAD</a:t>
            </a:r>
            <a:r>
              <a:rPr lang="ko-KR" altLang="en-US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가 </a:t>
            </a:r>
            <a:endParaRPr lang="en-US" altLang="ko-KR" sz="4000" dirty="0" smtClean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한국경제에 미치는 영향에 대한</a:t>
            </a:r>
            <a:endParaRPr lang="en-US" altLang="ko-KR" sz="4000" dirty="0" smtClean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BIGDATA</a:t>
            </a:r>
            <a:r>
              <a:rPr lang="ko-KR" altLang="en-US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 분석</a:t>
            </a:r>
            <a:endParaRPr lang="ko-KR" altLang="en-US" sz="4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5301208"/>
            <a:ext cx="2304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7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조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201411055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박정탁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201511200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한인화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201511203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황유진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5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680" y="354722"/>
            <a:ext cx="8169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Method of </a:t>
            </a:r>
            <a:r>
              <a:rPr lang="en-US" altLang="ko-KR" sz="3000" dirty="0" err="1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Analaysis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45289"/>
            <a:ext cx="8280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[Time Series Analysis]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각 데이터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환율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여행객 변화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지가 변동률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국민의 관심도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가 시간에 따라 어떻게 변화는지 분석한다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[Correlation Analysis –Causality]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여행객과 관광매출 사이의 상관관계를 분석한다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국민의 관심도와 다른 데이터들과의 상관관계를 분석한다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[Correlation Analysis – non Causality]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환율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&gt; USD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CNY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변동 경향을 살펴보고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CNY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미화환산율과의 차이도 비교한다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여행객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입국과 출국의 경향이 어떻게 다른지 비교한다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지가변동률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주요 지역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제주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성주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변동률과 다른 지역의 변동률의 경향을 비교한다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627058"/>
            <a:ext cx="3240360" cy="383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0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680" y="354722"/>
            <a:ext cx="4065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E</a:t>
            </a:r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xpected Results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b="1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[Time Series Analysis]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각 데이터</a:t>
            </a:r>
            <a:r>
              <a:rPr lang="en-US" altLang="ko-KR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환율</a:t>
            </a:r>
            <a:r>
              <a:rPr lang="en-US" altLang="ko-KR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여행객 변화</a:t>
            </a:r>
            <a:r>
              <a:rPr lang="en-US" altLang="ko-KR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지가 변동률</a:t>
            </a:r>
            <a:r>
              <a:rPr lang="en-US" altLang="ko-KR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국민의 관심도</a:t>
            </a:r>
            <a:r>
              <a:rPr lang="en-US" altLang="ko-KR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가 시간에 따라 어떻게 변화는지 분석한다</a:t>
            </a:r>
            <a:r>
              <a:rPr lang="en-US" altLang="ko-KR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endParaRPr lang="en-US" altLang="ko-KR" b="1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endParaRPr lang="en-US" altLang="ko-KR" b="1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endParaRPr lang="en-US" altLang="ko-KR" b="1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endParaRPr lang="en-US" altLang="ko-KR" b="1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endParaRPr lang="en-US" altLang="ko-KR" b="1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endParaRPr lang="en-US" altLang="ko-KR" b="1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[Correlation Analysis –Causality]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여행객과 관광매출 사이의 상관관계를 분석한다</a:t>
            </a:r>
            <a:r>
              <a:rPr lang="en-US" altLang="ko-KR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국민의 관심도와 다른 데이터들과의 상관관계를 분석한다</a:t>
            </a:r>
            <a:r>
              <a:rPr lang="en-US" altLang="ko-KR" sz="1600" dirty="0" smtClean="0">
                <a:solidFill>
                  <a:schemeClr val="bg1"/>
                </a:solidFill>
                <a:latin typeface="DX경필명조B" pitchFamily="2" charset="-127"/>
                <a:ea typeface="DX경필명조B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  <a:p>
            <a:pPr marL="342900" indent="-342900"/>
            <a:endParaRPr lang="en-US" altLang="ko-KR" dirty="0" smtClean="0">
              <a:solidFill>
                <a:schemeClr val="bg1"/>
              </a:solidFill>
              <a:latin typeface="DX경필명조B" pitchFamily="2" charset="-127"/>
              <a:ea typeface="DX경필명조B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13285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→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환율 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국내 물가와 국내 경기 변화로 인해 변화가 있을 것이다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   (ex. </a:t>
            </a:r>
            <a:r>
              <a:rPr lang="ko-KR" altLang="en-US" dirty="0" err="1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 문제가 크게 일어날 때마다 중국의 환율이 하락할 것이다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.)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  </a:t>
            </a:r>
            <a:endParaRPr lang="en-US" altLang="ko-KR" dirty="0" smtClean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→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지가 변동률 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dirty="0" err="1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사드가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 특정 지역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제주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성주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에 영향을 미쳤을 것이다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→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여행객 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관련 기사나 뉴스 보도가 있을 때마다 변화가 있을 것이다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endParaRPr lang="en-US" altLang="ko-KR" dirty="0" smtClean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→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국민의 관심도 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관련 기사나 뉴스 보도가 있을 때마다 증가할 것이다</a:t>
            </a:r>
            <a:r>
              <a:rPr lang="en-US" altLang="ko-KR" dirty="0" smtClean="0">
                <a:solidFill>
                  <a:srgbClr val="FFFF00"/>
                </a:solidFill>
                <a:latin typeface="DX경필명조B" pitchFamily="2" charset="-127"/>
                <a:ea typeface="DX경필명조B" pitchFamily="2" charset="-127"/>
              </a:rPr>
              <a:t>.</a:t>
            </a:r>
            <a:r>
              <a:rPr lang="ko-KR" altLang="en-US" dirty="0" smtClean="0">
                <a:solidFill>
                  <a:srgbClr val="FFFF00"/>
                </a:solidFill>
                <a:latin typeface="DX경필명조B" pitchFamily="2" charset="-127"/>
                <a:ea typeface="DX경필명조B" pitchFamily="2" charset="-127"/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latin typeface="DX경필명조B" pitchFamily="2" charset="-127"/>
                <a:ea typeface="DX경필명조B" pitchFamily="2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→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중국인 여행객의 수가 전체 관광매출에 큰 영향을 미쳤을 것이다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  <a:endParaRPr lang="ko-KR" altLang="en-US" dirty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3749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→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 환율과 지가 변동률과는 관계가 없을 수 있지만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여행객 변동률과는 상관관계를 보일 것이다</a:t>
            </a:r>
            <a:r>
              <a:rPr lang="en-US" altLang="ko-KR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  <a:endParaRPr lang="ko-KR" altLang="en-US" dirty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9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680" y="354722"/>
            <a:ext cx="4065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E</a:t>
            </a:r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xpected Results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bg1"/>
                </a:solidFill>
              </a:rPr>
              <a:t>[Correlation Analysis – non Causality]</a:t>
            </a:r>
          </a:p>
          <a:p>
            <a:pPr marL="342900" indent="-342900"/>
            <a:endParaRPr lang="en-US" altLang="ko-KR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환율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&gt; USD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CNY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변동 경향을 살펴보고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CNY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미화환산율과의 차이도 비교한다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여행객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입국과 출국의 경향이 어떻게 다른지 비교한다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지가변동률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주요 지역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제주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성주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변동률과 다른 지역의 변동률의 경향을 비교한다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Users\madeit-top1\Documents\PPT\[47] Angrymomo_china\jango koreamap-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04" y="2996952"/>
            <a:ext cx="3274364" cy="35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adeit-top1\Documents\PPT\[47] Angrymomo_china\China-Fl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9" y="1052736"/>
            <a:ext cx="3530048" cy="23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11490"/>
            <a:ext cx="5152376" cy="25922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07"/>
          <a:stretch/>
        </p:blipFill>
        <p:spPr>
          <a:xfrm>
            <a:off x="3980251" y="5012940"/>
            <a:ext cx="4917195" cy="1216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08920"/>
            <a:ext cx="4638146" cy="20162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93595"/>
            <a:ext cx="3132633" cy="27358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92" y="476672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50715" y="-1150719"/>
            <a:ext cx="6879078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7216" y="1507757"/>
            <a:ext cx="9144000" cy="3948982"/>
            <a:chOff x="0" y="1006911"/>
            <a:chExt cx="12192000" cy="5025037"/>
          </a:xfrm>
        </p:grpSpPr>
        <p:cxnSp>
          <p:nvCxnSpPr>
            <p:cNvPr id="6" name="직선 연결선 5"/>
            <p:cNvCxnSpPr>
              <a:stCxn id="26" idx="7"/>
            </p:cNvCxnSpPr>
            <p:nvPr/>
          </p:nvCxnSpPr>
          <p:spPr>
            <a:xfrm flipV="1">
              <a:off x="1783976" y="3020930"/>
              <a:ext cx="1588839" cy="23380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endCxn id="23" idx="5"/>
            </p:cNvCxnSpPr>
            <p:nvPr/>
          </p:nvCxnSpPr>
          <p:spPr>
            <a:xfrm>
              <a:off x="3834236" y="2829803"/>
              <a:ext cx="1818487" cy="124591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23" idx="3"/>
              <a:endCxn id="20" idx="5"/>
            </p:cNvCxnSpPr>
            <p:nvPr/>
          </p:nvCxnSpPr>
          <p:spPr>
            <a:xfrm flipV="1">
              <a:off x="6034977" y="2042744"/>
              <a:ext cx="1742343" cy="203297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20" idx="2"/>
            </p:cNvCxnSpPr>
            <p:nvPr/>
          </p:nvCxnSpPr>
          <p:spPr>
            <a:xfrm>
              <a:off x="8238741" y="1851617"/>
              <a:ext cx="1594165" cy="10428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0215160" y="1422852"/>
              <a:ext cx="1976840" cy="147162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endCxn id="26" idx="3"/>
            </p:cNvCxnSpPr>
            <p:nvPr/>
          </p:nvCxnSpPr>
          <p:spPr>
            <a:xfrm flipV="1">
              <a:off x="0" y="5741275"/>
              <a:ext cx="1401722" cy="29067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31927" y="3808516"/>
              <a:ext cx="2721841" cy="1057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1 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BACK GROUND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06675" y="3421645"/>
              <a:ext cx="2484952" cy="1006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2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USING</a:t>
              </a:r>
              <a:r>
                <a:rPr lang="ko-KR" altLang="en-US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DATAs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20801" y="1934123"/>
              <a:ext cx="3246095" cy="1498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3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METHOD OF ANALYSIS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18429" y="2716573"/>
              <a:ext cx="3209449" cy="1498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4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EXPECTED RESULTS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967948" y="1006911"/>
              <a:ext cx="2235632" cy="1057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5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QUESTIONS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 flipH="1">
              <a:off x="7698153" y="1581323"/>
              <a:ext cx="540588" cy="54058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flipH="1" flipV="1">
              <a:off x="5573556" y="3996553"/>
              <a:ext cx="540588" cy="54058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22555" y="5279853"/>
              <a:ext cx="540588" cy="54058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3533831" y="2771206"/>
              <a:ext cx="60284" cy="19610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10013167" y="3080841"/>
              <a:ext cx="21959" cy="26076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2497474" y="2753461"/>
            <a:ext cx="405441" cy="42482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37955" y="2935410"/>
            <a:ext cx="405441" cy="42482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0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935864"/>
            <a:ext cx="7199540" cy="1616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38344" y="3858836"/>
            <a:ext cx="115538" cy="15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83321" y="3860487"/>
            <a:ext cx="115538" cy="15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54663" y="3875002"/>
            <a:ext cx="115538" cy="15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23681" y="3875002"/>
            <a:ext cx="115538" cy="15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cxnSp>
        <p:nvCxnSpPr>
          <p:cNvPr id="15" name="직선 연결선 14"/>
          <p:cNvCxnSpPr>
            <a:stCxn id="9" idx="0"/>
          </p:cNvCxnSpPr>
          <p:nvPr/>
        </p:nvCxnSpPr>
        <p:spPr>
          <a:xfrm flipH="1" flipV="1">
            <a:off x="1096113" y="2754839"/>
            <a:ext cx="1" cy="110399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 flipH="1">
            <a:off x="5678727" y="5116885"/>
            <a:ext cx="405441" cy="54058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 flipH="1" flipV="1">
            <a:off x="4109710" y="2226183"/>
            <a:ext cx="405441" cy="54058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438367" y="5116885"/>
            <a:ext cx="405441" cy="54058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2641088" y="4012889"/>
            <a:ext cx="1" cy="110399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4312432" y="2754839"/>
            <a:ext cx="1" cy="110399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5881448" y="4012889"/>
            <a:ext cx="1" cy="110399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35913" y="1711439"/>
            <a:ext cx="92040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환 율</a:t>
            </a:r>
            <a:endParaRPr lang="en-US" altLang="ko-KR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1720" y="5657473"/>
            <a:ext cx="12961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여 행 객</a:t>
            </a:r>
            <a:endParaRPr lang="en-US" altLang="ko-KR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19872" y="1364173"/>
            <a:ext cx="1743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월별</a:t>
            </a:r>
            <a:r>
              <a:rPr lang="en-US" altLang="ko-KR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지역별</a:t>
            </a:r>
            <a:endParaRPr lang="en-US" altLang="ko-KR" dirty="0" smtClean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지가 변동률</a:t>
            </a:r>
            <a:endParaRPr lang="en-US" altLang="ko-KR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32040" y="5671879"/>
            <a:ext cx="2051476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국민의 관심도</a:t>
            </a:r>
            <a:endParaRPr lang="en-US" altLang="ko-KR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42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USING DATAs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 flipH="1" flipV="1">
            <a:off x="899592" y="2219270"/>
            <a:ext cx="405441" cy="54058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33650" y="2828577"/>
            <a:ext cx="1993822" cy="2276011"/>
            <a:chOff x="104896" y="1487384"/>
            <a:chExt cx="4260605" cy="4260605"/>
          </a:xfrm>
        </p:grpSpPr>
        <p:sp>
          <p:nvSpPr>
            <p:cNvPr id="27" name="타원 26"/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2586" y="2963149"/>
              <a:ext cx="3185230" cy="925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i="1" dirty="0" smtClean="0">
                  <a:solidFill>
                    <a:prstClr val="white"/>
                  </a:solidFill>
                </a:rPr>
                <a:t>THAAD</a:t>
              </a:r>
            </a:p>
          </p:txBody>
        </p:sp>
        <p:sp>
          <p:nvSpPr>
            <p:cNvPr id="29" name="원호 28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0" name="원호 29"/>
          <p:cNvSpPr/>
          <p:nvPr/>
        </p:nvSpPr>
        <p:spPr>
          <a:xfrm>
            <a:off x="6732239" y="2693413"/>
            <a:ext cx="2323065" cy="2651852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2493" y="476672"/>
            <a:ext cx="100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환율</a:t>
            </a:r>
            <a:endParaRPr lang="ko-KR" altLang="en-US" sz="28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980728"/>
            <a:ext cx="7992887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데이터의 크기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730 X 6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데이터의 종류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USD(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미국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), CYN(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중국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필드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송금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현찰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매매기준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미화 </a:t>
            </a:r>
            <a:r>
              <a:rPr lang="ko-KR" altLang="en-US" sz="17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환산율</a:t>
            </a:r>
            <a:endParaRPr lang="en-US" altLang="ko-KR" sz="17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  <a:cs typeface="조선일보명조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기간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2015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9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월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1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일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~2017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8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월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30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일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(2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년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빈도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일별</a:t>
            </a:r>
            <a:endParaRPr lang="ko-KR" altLang="en-US" sz="17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  <a:cs typeface="조선일보명조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86819"/>
            <a:ext cx="7686675" cy="3438525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1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24742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92" y="476672"/>
            <a:ext cx="1767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여행</a:t>
            </a:r>
            <a:r>
              <a:rPr lang="ko-KR" altLang="en-US" sz="2800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980728"/>
            <a:ext cx="7992887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크기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280 X 24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종류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입국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출국</a:t>
            </a:r>
            <a:endParaRPr lang="en-US" altLang="ko-KR" sz="17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필드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국가</a:t>
            </a:r>
            <a:endParaRPr lang="en-US" altLang="ko-KR" sz="17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2015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9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~2017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8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endParaRPr lang="en-US" altLang="ko-KR" sz="17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빈도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월별</a:t>
            </a:r>
            <a:endParaRPr lang="ko-KR" altLang="en-US" sz="17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18247"/>
            <a:ext cx="7704856" cy="3651113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1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31788"/>
          <a:stretch>
            <a:fillRect/>
          </a:stretch>
        </p:blipFill>
        <p:spPr bwMode="auto">
          <a:xfrm>
            <a:off x="539552" y="2996952"/>
            <a:ext cx="8229600" cy="2952328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2492" y="457508"/>
            <a:ext cx="443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월별지역별 지가변동률</a:t>
            </a:r>
            <a:endParaRPr lang="ko-KR" altLang="en-US" sz="28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054271"/>
            <a:ext cx="79928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크기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300 X 24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필드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지역</a:t>
            </a:r>
            <a:endParaRPr lang="en-US" altLang="ko-KR" sz="17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2015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9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~2017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8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endParaRPr lang="en-US" altLang="ko-KR" sz="17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빈도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월별</a:t>
            </a:r>
            <a:endParaRPr lang="ko-KR" altLang="en-US" sz="17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9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30745"/>
          <a:stretch>
            <a:fillRect/>
          </a:stretch>
        </p:blipFill>
        <p:spPr bwMode="auto">
          <a:xfrm>
            <a:off x="251520" y="3242757"/>
            <a:ext cx="4067944" cy="1976772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242757"/>
            <a:ext cx="4426843" cy="3210579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2492" y="476672"/>
            <a:ext cx="443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국민의 관심도</a:t>
            </a:r>
            <a:endParaRPr lang="ko-KR" altLang="en-US" sz="28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054271"/>
            <a:ext cx="7992887" cy="201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크기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4 X 600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종류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전체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여성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남성</a:t>
            </a:r>
            <a:endParaRPr lang="en-US" altLang="ko-KR" sz="17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필드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7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관련 키워드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7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중국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핵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북한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2016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1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1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일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~2017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8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31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일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개월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빈도 </a:t>
            </a:r>
            <a:r>
              <a:rPr lang="en-US" altLang="ko-KR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7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일별</a:t>
            </a:r>
            <a:endParaRPr lang="ko-KR" altLang="en-US" sz="17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511</Words>
  <Application>Microsoft Office PowerPoint</Application>
  <PresentationFormat>화면 슬라이드 쇼(4:3)</PresentationFormat>
  <Paragraphs>109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a타임머신</vt:lpstr>
      <vt:lpstr>맑은 고딕</vt:lpstr>
      <vt:lpstr>조선일보명조</vt:lpstr>
      <vt:lpstr>이순신 돋움체 M</vt:lpstr>
      <vt:lpstr>DX경필명조B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2017-11-08T04:29:17Z</dcterms:created>
  <dcterms:modified xsi:type="dcterms:W3CDTF">2017-12-13T06:36:43Z</dcterms:modified>
</cp:coreProperties>
</file>