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35" r:id="rId4"/>
  </p:sldMasterIdLst>
  <p:notesMasterIdLst>
    <p:notesMasterId r:id="rId34"/>
  </p:notesMasterIdLst>
  <p:sldIdLst>
    <p:sldId id="256" r:id="rId5"/>
    <p:sldId id="370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95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7" r:id="rId29"/>
    <p:sldId id="396" r:id="rId30"/>
    <p:sldId id="400" r:id="rId31"/>
    <p:sldId id="398" r:id="rId32"/>
    <p:sldId id="399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Henkel" initials="" lastIdx="2" clrIdx="0"/>
  <p:cmAuthor id="1" name="Ian H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8E9"/>
    <a:srgbClr val="E3EAF9"/>
    <a:srgbClr val="E0E6F2"/>
    <a:srgbClr val="4D9D2D"/>
    <a:srgbClr val="44A4CD"/>
    <a:srgbClr val="1B49A9"/>
    <a:srgbClr val="3C516F"/>
    <a:srgbClr val="DBDBDB"/>
    <a:srgbClr val="FFFFFF"/>
    <a:srgbClr val="F9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8" autoAdjust="0"/>
    <p:restoredTop sz="93553" autoAdjust="0"/>
  </p:normalViewPr>
  <p:slideViewPr>
    <p:cSldViewPr snapToGrid="0" snapToObjects="1">
      <p:cViewPr varScale="1">
        <p:scale>
          <a:sx n="137" d="100"/>
          <a:sy n="137" d="100"/>
        </p:scale>
        <p:origin x="-1016" y="-96"/>
      </p:cViewPr>
      <p:guideLst>
        <p:guide orient="horz" pos="138"/>
        <p:guide pos="5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4-24T12:57:38.376" idx="1">
    <p:pos x="4315" y="741"/>
    <p:text>Please pull a wireframe from payments project and replace the "My Documents" screenshot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BFE4-9A0D-DB49-8A67-FEEB61D88D75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25538-A5A4-404C-9974-FCDACD3C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25538-A5A4-404C-9974-FCDACD3CF21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7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2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 dirty="0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91569593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00831928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11932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9330573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75905627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07030448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35267541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33583312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56371845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 dirty="0">
              <a:solidFill>
                <a:srgbClr val="44A4CD">
                  <a:shade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47370805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53068589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4/27/15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6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>
                <a:solidFill>
                  <a:srgbClr val="17242F">
                    <a:tint val="75000"/>
                  </a:srgbClr>
                </a:solidFill>
                <a:latin typeface="News Gothic MT"/>
              </a:rPr>
              <a:pPr/>
              <a:t>‹#›</a:t>
            </a:fld>
            <a:endParaRPr lang="en-US">
              <a:solidFill>
                <a:srgbClr val="17242F">
                  <a:tint val="75000"/>
                </a:srgbClr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6007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6" r:id="rId1"/>
    <p:sldLayoutId id="2147493537" r:id="rId2"/>
    <p:sldLayoutId id="2147493538" r:id="rId3"/>
    <p:sldLayoutId id="2147493539" r:id="rId4"/>
    <p:sldLayoutId id="2147493540" r:id="rId5"/>
    <p:sldLayoutId id="2147493541" r:id="rId6"/>
    <p:sldLayoutId id="2147493542" r:id="rId7"/>
    <p:sldLayoutId id="2147493543" r:id="rId8"/>
    <p:sldLayoutId id="2147493544" r:id="rId9"/>
    <p:sldLayoutId id="2147493545" r:id="rId10"/>
    <p:sldLayoutId id="2147493546" r:id="rId11"/>
  </p:sldLayoutIdLst>
  <p:transition xmlns:p14="http://schemas.microsoft.com/office/powerpoint/2010/main"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4.jp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jp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4.jp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.png"/>
          <p:cNvPicPr>
            <a:picLocks noChangeAspect="1"/>
          </p:cNvPicPr>
          <p:nvPr/>
        </p:nvPicPr>
        <p:blipFill rotWithShape="1">
          <a:blip r:embed="rId3" cstate="print">
            <a:alphaModFix am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988" y="0"/>
            <a:ext cx="9290014" cy="571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051" y="3300263"/>
            <a:ext cx="5351409" cy="590931"/>
          </a:xfrm>
          <a:prstGeom prst="rect">
            <a:avLst/>
          </a:prstGeom>
          <a:solidFill>
            <a:srgbClr val="FFFFFF"/>
          </a:solidFill>
        </p:spPr>
        <p:txBody>
          <a:bodyPr wrap="square" bIns="82296" rtlCol="0" anchor="ctr">
            <a:spAutoFit/>
          </a:bodyPr>
          <a:lstStyle/>
          <a:p>
            <a:r>
              <a:rPr lang="en-US" sz="3000" i="1" dirty="0" smtClean="0">
                <a:latin typeface="Tw Cen MT"/>
                <a:cs typeface="Tw Cen MT"/>
              </a:rPr>
              <a:t>Allstate Endorsements UX Review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63" y="4515257"/>
            <a:ext cx="1027417" cy="264688"/>
          </a:xfrm>
          <a:prstGeom prst="rect">
            <a:avLst/>
          </a:prstGeom>
          <a:solidFill>
            <a:srgbClr val="FFFFFF"/>
          </a:solidFill>
        </p:spPr>
        <p:txBody>
          <a:bodyPr wrap="square" bIns="64008" rtlCol="0" anchor="ctr">
            <a:spAutoFit/>
          </a:bodyPr>
          <a:lstStyle/>
          <a:p>
            <a:r>
              <a:rPr lang="en-US" sz="1000" b="1" dirty="0" smtClean="0">
                <a:latin typeface="Tw Cen MT"/>
                <a:cs typeface="Tw Cen MT"/>
              </a:rPr>
              <a:t>04.23.2014</a:t>
            </a:r>
          </a:p>
        </p:txBody>
      </p:sp>
      <p:pic>
        <p:nvPicPr>
          <p:cNvPr id="3" name="Picture 2" descr="PREFmanifest_logoWHIT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8892" y="5023302"/>
            <a:ext cx="1632905" cy="439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063" y="3953876"/>
            <a:ext cx="2613377" cy="498598"/>
          </a:xfrm>
          <a:prstGeom prst="rect">
            <a:avLst/>
          </a:prstGeom>
          <a:solidFill>
            <a:srgbClr val="FFFFFF"/>
          </a:solidFill>
        </p:spPr>
        <p:txBody>
          <a:bodyPr wrap="square" bIns="82296" rtlCol="0" anchor="ctr">
            <a:spAutoFit/>
          </a:bodyPr>
          <a:lstStyle/>
          <a:p>
            <a:r>
              <a:rPr lang="en-US" sz="2400" i="1" dirty="0" smtClean="0">
                <a:latin typeface="Tw Cen MT"/>
                <a:cs typeface="Tw Cen MT"/>
              </a:rPr>
              <a:t>Issues and Impacts</a:t>
            </a:r>
          </a:p>
        </p:txBody>
      </p:sp>
      <p:pic>
        <p:nvPicPr>
          <p:cNvPr id="14" name="Picture 9" descr="allstate-logo-co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63" y="5082471"/>
            <a:ext cx="1223769" cy="27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186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Change Address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Description: </a:t>
            </a:r>
            <a:r>
              <a:rPr lang="en-US" sz="1800" dirty="0" err="1">
                <a:solidFill>
                  <a:srgbClr val="17242F"/>
                </a:solidFill>
                <a:latin typeface="Calisto MT"/>
                <a:cs typeface="Calisto MT"/>
              </a:rPr>
              <a:t>iOS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 Add Policies button continues to display when there are no more policies to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Once all policies have been added, remove button. Button will reappear if a user removes a policy</a:t>
            </a:r>
          </a:p>
        </p:txBody>
      </p:sp>
      <p:pic>
        <p:nvPicPr>
          <p:cNvPr id="2" name="Picture 1" descr="Region capture 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31" y="784981"/>
            <a:ext cx="3950708" cy="260168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3913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519231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Change Address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When filling in a field with the keyboard, pressing the done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button navigates to top of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screen.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err="1">
                <a:solidFill>
                  <a:srgbClr val="17242F"/>
                </a:solidFill>
                <a:latin typeface="Calisto MT"/>
                <a:cs typeface="Calisto MT"/>
              </a:rPr>
              <a:t>Dev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 should make the screen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maintain it’s current place in the input process.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88" y="583629"/>
            <a:ext cx="4374275" cy="323524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35139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45011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 Vehicle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Purchase Date validation messaging is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unclear.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We will update the messaging in the content matrix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16" y="612541"/>
            <a:ext cx="2818271" cy="34801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63730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1805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 Vehicle Modal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Content formatting for add vehicle alert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modal is confusing.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Manifest will review the content and amend the content matrix to clarify the messaging.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10" y="419100"/>
            <a:ext cx="3124200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67707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03079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 Vehicle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Anti Theft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Devices include “Rare Restored or Altered.”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“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Rare, Restored, or Altered” should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be broken off into it's own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area.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10" y="612541"/>
            <a:ext cx="2559648" cy="366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72525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260899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 Anti-Theft Devices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None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and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other devices can be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selected simultaneously.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This should be updated by </a:t>
            </a:r>
            <a:r>
              <a:rPr lang="en-US" sz="1800" dirty="0" err="1" smtClean="0">
                <a:solidFill>
                  <a:srgbClr val="17242F"/>
                </a:solidFill>
                <a:latin typeface="Calisto MT"/>
                <a:cs typeface="Calisto MT"/>
              </a:rPr>
              <a:t>Dev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 so that if None is selected, all other devices are deselected, and if other devices are selected, none is deselected.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82844"/>
              </p:ext>
            </p:extLst>
          </p:nvPr>
        </p:nvGraphicFramePr>
        <p:xfrm>
          <a:off x="2929623" y="91291"/>
          <a:ext cx="7048500" cy="581025"/>
        </p:xfrm>
        <a:graphic>
          <a:graphicData uri="http://schemas.openxmlformats.org/drawingml/2006/table">
            <a:tbl>
              <a:tblPr/>
              <a:tblGrid>
                <a:gridCol w="1498600"/>
                <a:gridCol w="1473200"/>
                <a:gridCol w="1358900"/>
                <a:gridCol w="1358900"/>
                <a:gridCol w="1358900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Who Needs to Fix?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UX, Content, VD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Requires Wire Changes?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Requires Content Changes?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Requires VD Changes?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Requires Code Changes?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01" y="612541"/>
            <a:ext cx="2207056" cy="369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92409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6126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Submission Confirmation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Grey section is on the submit screen.</a:t>
            </a:r>
            <a:endParaRPr lang="en-US" sz="1800" dirty="0" smtClean="0">
              <a:solidFill>
                <a:srgbClr val="17242F"/>
              </a:solidFill>
              <a:latin typeface="Calisto MT"/>
              <a:cs typeface="Calisto MT"/>
            </a:endParaRP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err="1">
                <a:solidFill>
                  <a:srgbClr val="17242F"/>
                </a:solidFill>
                <a:latin typeface="Calisto MT"/>
                <a:cs typeface="Calisto MT"/>
              </a:rPr>
              <a:t>Dev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 should remove the gray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boxes.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00" y="612541"/>
            <a:ext cx="2641750" cy="344405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49029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689973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s.jpg"/>
          <p:cNvPicPr>
            <a:picLocks/>
          </p:cNvPicPr>
          <p:nvPr/>
        </p:nvPicPr>
        <p:blipFill>
          <a:blip r:embed="rId4">
            <a:alphaModFix amt="23000"/>
            <a:lum bright="9000" contras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355" y="-172523"/>
            <a:ext cx="9257397" cy="6159500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0" y="2460723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600" dirty="0" smtClean="0">
                <a:solidFill>
                  <a:srgbClr val="FFFFFF"/>
                </a:solidFill>
                <a:latin typeface="Tw Cen MT"/>
                <a:cs typeface="Tw Cen MT"/>
              </a:rPr>
              <a:t>Android Endorsement Issues</a:t>
            </a:r>
            <a:endParaRPr lang="en-US" sz="3000" b="1" spc="600" dirty="0">
              <a:solidFill>
                <a:srgbClr val="FFFFFF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0357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 advTm="51775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Terms and Conditions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Residence info - Terms and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Conditions navigates to top of page after pressing back.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err="1">
                <a:solidFill>
                  <a:srgbClr val="17242F"/>
                </a:solidFill>
                <a:latin typeface="Calisto MT"/>
                <a:cs typeface="Calisto MT"/>
              </a:rPr>
              <a:t>Dev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 should return to screen in the same position as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before. Text displayed on screen should reflect text in the content matrix.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608628"/>
            <a:ext cx="4568616" cy="368518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8557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632058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Change Address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When ownership type of Other is selected, the generated input field is not grouped with “Other.”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UX will update the field display to break Ownership and Residence Type onto separate lines and provide examples of how the “Other” fields should behave.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88" y="663850"/>
            <a:ext cx="4071840" cy="343332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42380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33918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s.jpg"/>
          <p:cNvPicPr>
            <a:picLocks/>
          </p:cNvPicPr>
          <p:nvPr/>
        </p:nvPicPr>
        <p:blipFill>
          <a:blip r:embed="rId4">
            <a:alphaModFix amt="23000"/>
            <a:lum bright="9000" contras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355" y="-172523"/>
            <a:ext cx="9257397" cy="6159500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0" y="2460723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600" dirty="0" err="1" smtClean="0">
                <a:solidFill>
                  <a:srgbClr val="FFFFFF"/>
                </a:solidFill>
                <a:latin typeface="Tw Cen MT"/>
                <a:cs typeface="Tw Cen MT"/>
              </a:rPr>
              <a:t>iOS</a:t>
            </a:r>
            <a:r>
              <a:rPr lang="en-US" sz="3000" b="1" spc="600" dirty="0" smtClean="0">
                <a:solidFill>
                  <a:srgbClr val="FFFFFF"/>
                </a:solidFill>
                <a:latin typeface="Tw Cen MT"/>
                <a:cs typeface="Tw Cen MT"/>
              </a:rPr>
              <a:t> Endorsement Issues</a:t>
            </a:r>
            <a:endParaRPr lang="en-US" sz="3000" b="1" spc="600" dirty="0">
              <a:solidFill>
                <a:srgbClr val="FFFFFF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86890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 advTm="51775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Change Address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Additional Gray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lines exist and make interface confusing.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Lines should be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removed by Dev.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70" y="720004"/>
            <a:ext cx="3907576" cy="332345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21056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733204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Add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Vehicle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Back button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on Info screen takes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customer to top of screen</a:t>
            </a:r>
            <a:endParaRPr lang="en-US" sz="1800" dirty="0" smtClean="0">
              <a:solidFill>
                <a:srgbClr val="17242F"/>
              </a:solidFill>
              <a:latin typeface="Calisto MT"/>
              <a:cs typeface="Calisto MT"/>
            </a:endParaRP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err="1">
                <a:solidFill>
                  <a:srgbClr val="17242F"/>
                </a:solidFill>
                <a:latin typeface="Calisto MT"/>
                <a:cs typeface="Calisto MT"/>
              </a:rPr>
              <a:t>Dev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 should return to screen in the same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position.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06" y="612541"/>
            <a:ext cx="4643348" cy="2776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02712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65435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Change Address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Text fields for Other Ownership and Other Residence Type display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incorrectly, they should be grouped.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We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will add the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correct grouping to the fields and ungroup the Ownership and Residence Type fields.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07" y="366320"/>
            <a:ext cx="4164439" cy="354628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625292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50881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Change Address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Text clear X is too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large.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err="1">
                <a:solidFill>
                  <a:srgbClr val="17242F"/>
                </a:solidFill>
                <a:latin typeface="Calisto MT"/>
                <a:cs typeface="Calisto MT"/>
              </a:rPr>
              <a:t>Dev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 should refer to style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guide for visual sizing.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10" y="342522"/>
            <a:ext cx="2223840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87749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174267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Change Address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Text field max character count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always displays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Character counter should only be displayed for overages / excessive text</a:t>
            </a:r>
          </a:p>
        </p:txBody>
      </p:sp>
      <p:pic>
        <p:nvPicPr>
          <p:cNvPr id="7" name="Picture 3" descr="C:\Users\jcg99\Desktop\Projects\2015\Major R2 April\1 - APRIL RELEASE CLOSING PHOTOS\13055 - Mobile Endorsements - Change of Address and Change Auto\Android Closing Photos\Screenshot_2015-03-13-12-01-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494" y="366320"/>
            <a:ext cx="2222599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71051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712441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 Vehicle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Purchase Date validation messaging is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unclear.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We will update the messaging in the content matrix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16" y="612541"/>
            <a:ext cx="2818271" cy="34801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61782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95172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Android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Submission Confirmation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Grey section is on the submit screen.</a:t>
            </a:r>
            <a:endParaRPr lang="en-US" sz="1800" dirty="0" smtClean="0">
              <a:solidFill>
                <a:srgbClr val="17242F"/>
              </a:solidFill>
              <a:latin typeface="Calisto MT"/>
              <a:cs typeface="Calisto MT"/>
            </a:endParaRP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err="1">
                <a:solidFill>
                  <a:srgbClr val="17242F"/>
                </a:solidFill>
                <a:latin typeface="Calisto MT"/>
                <a:cs typeface="Calisto MT"/>
              </a:rPr>
              <a:t>Dev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 should remove the gray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boxes.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99" y="720004"/>
            <a:ext cx="3085337" cy="342592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16841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560728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s.jpg"/>
          <p:cNvPicPr>
            <a:picLocks/>
          </p:cNvPicPr>
          <p:nvPr/>
        </p:nvPicPr>
        <p:blipFill>
          <a:blip r:embed="rId4">
            <a:alphaModFix amt="23000"/>
            <a:lum bright="9000" contras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355" y="-172523"/>
            <a:ext cx="9257397" cy="6159500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0" y="2460723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600" dirty="0" smtClean="0">
                <a:solidFill>
                  <a:srgbClr val="FFFFFF"/>
                </a:solidFill>
                <a:latin typeface="Tw Cen MT"/>
                <a:cs typeface="Tw Cen MT"/>
              </a:rPr>
              <a:t>Additional Screens</a:t>
            </a:r>
            <a:endParaRPr lang="en-US" sz="3000" b="1" spc="600" dirty="0">
              <a:solidFill>
                <a:srgbClr val="FFFFFF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5347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 advTm="51775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Confirmation Screen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Description: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It would be helpful to have a confirmation screen at the end of the process.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UX will create a confirmation screen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3" name="Picture 2" descr="image00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5"/>
          <a:stretch/>
        </p:blipFill>
        <p:spPr>
          <a:xfrm>
            <a:off x="4308062" y="867546"/>
            <a:ext cx="4436349" cy="27941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77504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09863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</a:t>
            </a: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None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Description: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Development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is having difficulty understanding how transitions should be implemented.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UX will create a guide for screen transitions.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84303"/>
              </p:ext>
            </p:extLst>
          </p:nvPr>
        </p:nvGraphicFramePr>
        <p:xfrm>
          <a:off x="3022325" y="75807"/>
          <a:ext cx="7048500" cy="581025"/>
        </p:xfrm>
        <a:graphic>
          <a:graphicData uri="http://schemas.openxmlformats.org/drawingml/2006/table">
            <a:tbl>
              <a:tblPr/>
              <a:tblGrid>
                <a:gridCol w="1498600"/>
                <a:gridCol w="1473200"/>
                <a:gridCol w="1358900"/>
                <a:gridCol w="1358900"/>
                <a:gridCol w="1358900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Who Needs to Fix?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UX, Content, VD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Requires Wire Changes?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Requires Content Changes?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Requires VD Changes?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Requires Code Changes?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55895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60545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Screen Title: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Update Policy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Issue 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Auto policy number does not appear at top of screen as in other screens.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Proposed 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We will add the policy number to this design to match payments.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06" y="366320"/>
            <a:ext cx="2285829" cy="349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42" y="366320"/>
            <a:ext cx="2294487" cy="354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17810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75009" y="4365880"/>
            <a:ext cx="2302535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kern="0" spc="100" dirty="0" smtClean="0">
                <a:solidFill>
                  <a:schemeClr val="tx1">
                    <a:lumMod val="25000"/>
                    <a:lumOff val="75000"/>
                  </a:schemeClr>
                </a:solidFill>
                <a:latin typeface="Tw Cen MT"/>
                <a:cs typeface="Tw Cen MT"/>
              </a:rPr>
              <a:t>DELI</a:t>
            </a:r>
            <a:r>
              <a:rPr lang="en-US" sz="1200" b="1" kern="0" spc="100" dirty="0">
                <a:solidFill>
                  <a:schemeClr val="tx1">
                    <a:lumMod val="25000"/>
                    <a:lumOff val="75000"/>
                  </a:schemeClr>
                </a:solidFill>
                <a:latin typeface="Tw Cen MT"/>
                <a:cs typeface="Tw Cen MT"/>
              </a:rPr>
              <a:t>VERABL</a:t>
            </a:r>
            <a:r>
              <a:rPr lang="en-US" sz="1200" b="1" kern="0" spc="100" dirty="0" smtClean="0">
                <a:solidFill>
                  <a:schemeClr val="tx1">
                    <a:lumMod val="25000"/>
                    <a:lumOff val="75000"/>
                  </a:schemeClr>
                </a:solidFill>
                <a:latin typeface="Tw Cen MT"/>
                <a:cs typeface="Tw Cen MT"/>
              </a:rPr>
              <a:t>E UPDATES</a:t>
            </a:r>
            <a:endParaRPr lang="en-US" sz="1200" kern="0" spc="100" dirty="0">
              <a:solidFill>
                <a:schemeClr val="tx1">
                  <a:lumMod val="25000"/>
                  <a:lumOff val="75000"/>
                </a:schemeClr>
              </a:solidFill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697661200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Multiple Screens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 err="1">
                <a:solidFill>
                  <a:srgbClr val="17242F"/>
                </a:solidFill>
                <a:latin typeface="Calisto MT"/>
                <a:cs typeface="Calisto MT"/>
              </a:rPr>
              <a:t>iOS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 multi-fields may cause user confusion</a:t>
            </a:r>
            <a:endParaRPr lang="en-US" sz="1800" dirty="0" smtClean="0">
              <a:solidFill>
                <a:srgbClr val="17242F"/>
              </a:solidFill>
              <a:latin typeface="Calisto MT"/>
              <a:cs typeface="Calisto MT"/>
            </a:endParaRP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Although Apple frequently uses multi-fields in its designs, we have decided to avoid the risk and not use side-by-side fields in </a:t>
            </a:r>
            <a:r>
              <a:rPr lang="en-US" sz="1800" dirty="0" err="1">
                <a:solidFill>
                  <a:srgbClr val="17242F"/>
                </a:solidFill>
                <a:latin typeface="Calisto MT"/>
                <a:cs typeface="Calisto MT"/>
              </a:rPr>
              <a:t>iOS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 (this does not affect Android)</a:t>
            </a:r>
          </a:p>
        </p:txBody>
      </p:sp>
      <p:pic>
        <p:nvPicPr>
          <p:cNvPr id="2" name="Picture 1" descr="Region capture 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45" y="867546"/>
            <a:ext cx="4527905" cy="21530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62955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41867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Add Vehicle</a:t>
            </a:r>
            <a:endParaRPr lang="en-US" sz="1800" dirty="0" smtClean="0">
              <a:solidFill>
                <a:srgbClr val="17242F"/>
              </a:solidFill>
              <a:latin typeface="Calisto MT"/>
              <a:cs typeface="Calisto MT"/>
            </a:endParaRP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Odometer and Purchase Price are missing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field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labels.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We will add labels to the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fields.</a:t>
            </a:r>
            <a:endParaRPr lang="en-US" sz="1800" dirty="0">
              <a:solidFill>
                <a:srgbClr val="17242F"/>
              </a:solidFill>
              <a:latin typeface="Calisto MT"/>
              <a:cs typeface="Calisto MT"/>
            </a:endParaRPr>
          </a:p>
        </p:txBody>
      </p:sp>
      <p:pic>
        <p:nvPicPr>
          <p:cNvPr id="2" name="Picture 1" descr="Region capture 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44" y="867546"/>
            <a:ext cx="4892055" cy="302401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81992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264496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 Vehicle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Percentage is in front of the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number.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We will change the percentage to be after the number</a:t>
            </a:r>
          </a:p>
        </p:txBody>
      </p:sp>
      <p:pic>
        <p:nvPicPr>
          <p:cNvPr id="4" name="Picture 3" descr="Region capture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06" y="720004"/>
            <a:ext cx="4326329" cy="309023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45316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49606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 Vehicle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Image doesn't tell anything about the VIN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number.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Image is only used as a general reference to where to find a VIN on any vehicle. Images should have white space between them.</a:t>
            </a:r>
          </a:p>
        </p:txBody>
      </p:sp>
      <p:pic>
        <p:nvPicPr>
          <p:cNvPr id="2" name="Picture 1" descr="Region capture 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331410"/>
            <a:ext cx="3073400" cy="39624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60649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Visual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262013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 Vehicle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Purchase date picker is hidden under the scroll when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triggered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Screen should be automatically scrolled so the picker is visible on the screen</a:t>
            </a:r>
          </a:p>
        </p:txBody>
      </p:sp>
      <p:pic>
        <p:nvPicPr>
          <p:cNvPr id="2" name="Picture 1" descr="Region capture 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612541"/>
            <a:ext cx="2860059" cy="32052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72973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6679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65541" y="366320"/>
            <a:ext cx="272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b="1" dirty="0" err="1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iOS</a:t>
            </a:r>
            <a:r>
              <a:rPr lang="en-US" sz="1000" b="1" dirty="0" smtClean="0">
                <a:solidFill>
                  <a:srgbClr val="E3E4E9">
                    <a:lumMod val="90000"/>
                  </a:srgbClr>
                </a:solidFill>
                <a:latin typeface="Tw Cen MT"/>
                <a:cs typeface="Tw Cen MT"/>
              </a:rPr>
              <a:t> Issues Log</a:t>
            </a:r>
            <a:endParaRPr lang="en-US" sz="1000" dirty="0">
              <a:solidFill>
                <a:srgbClr val="E3E4E9">
                  <a:lumMod val="90000"/>
                </a:srgbClr>
              </a:solidFill>
              <a:latin typeface="Calisto MT"/>
              <a:cs typeface="Calisto MT"/>
            </a:endParaRPr>
          </a:p>
        </p:txBody>
      </p:sp>
      <p:pic>
        <p:nvPicPr>
          <p:cNvPr id="18" name="Picture 9" descr="allstate-logo-cov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56" y="263720"/>
            <a:ext cx="665514" cy="4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74055" y="867546"/>
            <a:ext cx="3755151" cy="3426264"/>
          </a:xfrm>
          <a:prstGeom prst="rect">
            <a:avLst/>
          </a:prstGeom>
        </p:spPr>
        <p:txBody>
          <a:bodyPr/>
          <a:lstStyle>
            <a:lvl1pPr marL="0" indent="-228600" algn="l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1pPr>
            <a:lvl2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2pPr>
            <a:lvl3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3pPr>
            <a:lvl4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4pPr>
            <a:lvl5pPr marL="0" indent="-228600" algn="ctr" defTabSz="457200" rtl="0" eaLnBrk="1" latinLnBrk="0" hangingPunct="1">
              <a:spcBef>
                <a:spcPts val="300"/>
              </a:spcBef>
              <a:buClr>
                <a:srgbClr val="D6B25F"/>
              </a:buClr>
              <a:buSzPct val="76000"/>
              <a:buFont typeface="Wingdings" charset="2"/>
              <a:buChar char="➳"/>
              <a:defRPr sz="1400" kern="1200" baseline="0">
                <a:solidFill>
                  <a:srgbClr val="474747"/>
                </a:solidFill>
                <a:latin typeface="Amasis MT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Screen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Title: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Add Vehicle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Issue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Description: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Calendar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implementation is not intuitive.</a:t>
            </a:r>
          </a:p>
          <a:p>
            <a:pPr marL="27432" indent="0">
              <a:spcBef>
                <a:spcPts val="1400"/>
              </a:spcBef>
              <a:buNone/>
            </a:pPr>
            <a:r>
              <a:rPr lang="en-US" sz="1800" i="1" dirty="0" smtClean="0">
                <a:solidFill>
                  <a:srgbClr val="17242F"/>
                </a:solidFill>
                <a:latin typeface="Calisto MT"/>
                <a:cs typeface="Calisto MT"/>
              </a:rPr>
              <a:t>Proposed </a:t>
            </a:r>
            <a:r>
              <a:rPr lang="en-US" sz="1800" i="1" dirty="0">
                <a:solidFill>
                  <a:srgbClr val="17242F"/>
                </a:solidFill>
                <a:latin typeface="Calisto MT"/>
                <a:cs typeface="Calisto MT"/>
              </a:rPr>
              <a:t>Solution: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When customer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taps off of the picker, the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picker should be </a:t>
            </a:r>
            <a:r>
              <a:rPr lang="en-US" sz="1800" dirty="0" smtClean="0">
                <a:solidFill>
                  <a:srgbClr val="17242F"/>
                </a:solidFill>
                <a:latin typeface="Calisto MT"/>
                <a:cs typeface="Calisto MT"/>
              </a:rPr>
              <a:t>dismissed. UX </a:t>
            </a:r>
            <a:r>
              <a:rPr lang="en-US" sz="1800" dirty="0">
                <a:solidFill>
                  <a:srgbClr val="17242F"/>
                </a:solidFill>
                <a:latin typeface="Calisto MT"/>
                <a:cs typeface="Calisto MT"/>
              </a:rPr>
              <a:t>will simplify fields by removing side-by-side fields</a:t>
            </a:r>
          </a:p>
        </p:txBody>
      </p:sp>
      <p:pic>
        <p:nvPicPr>
          <p:cNvPr id="2" name="Picture 1" descr="Region capture 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81" y="720004"/>
            <a:ext cx="2560247" cy="33439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83894"/>
              </p:ext>
            </p:extLst>
          </p:nvPr>
        </p:nvGraphicFramePr>
        <p:xfrm>
          <a:off x="1047750" y="4602111"/>
          <a:ext cx="6441131" cy="581025"/>
        </p:xfrm>
        <a:graphic>
          <a:graphicData uri="http://schemas.openxmlformats.org/drawingml/2006/table">
            <a:tbl>
              <a:tblPr/>
              <a:tblGrid>
                <a:gridCol w="1731329"/>
                <a:gridCol w="1569934"/>
                <a:gridCol w="1569934"/>
                <a:gridCol w="1569934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ENHANCEMENT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cs typeface="Tw Cen MT"/>
                        </a:rPr>
                        <a:t> TYPE</a:t>
                      </a:r>
                      <a:endParaRPr lang="en-US" sz="1000" b="1" i="0" u="none" strike="noStrike" dirty="0">
                        <a:solidFill>
                          <a:srgbClr val="3C516F"/>
                        </a:solidFill>
                        <a:effectLst/>
                        <a:latin typeface="Tw Cen MT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WIREFRAMES</a:t>
                      </a:r>
                      <a:endParaRPr lang="en-US" sz="1000" b="1" i="0" u="none" strike="noStrike" kern="1200" dirty="0">
                        <a:solidFill>
                          <a:srgbClr val="3C516F"/>
                        </a:solidFill>
                        <a:effectLst/>
                        <a:latin typeface="Tw Cen MT"/>
                        <a:ea typeface="+mn-ea"/>
                        <a:cs typeface="Tw Cen M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CONTENT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baseline="0" dirty="0" smtClean="0">
                          <a:solidFill>
                            <a:srgbClr val="3C516F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VISUAL DESIGN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3522"/>
      </p:ext>
    </p:extLst>
  </p:cSld>
  <p:clrMapOvr>
    <a:masterClrMapping/>
  </p:clrMapOvr>
  <p:transition xmlns:p14="http://schemas.microsoft.com/office/powerpoint/2010/main" spd="slow" advTm="3544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Manifest Modern">
      <a:dk1>
        <a:srgbClr val="17242F"/>
      </a:dk1>
      <a:lt1>
        <a:srgbClr val="3D4757"/>
      </a:lt1>
      <a:dk2>
        <a:srgbClr val="3C516F"/>
      </a:dk2>
      <a:lt2>
        <a:srgbClr val="E3E4E9"/>
      </a:lt2>
      <a:accent1>
        <a:srgbClr val="3FC465"/>
      </a:accent1>
      <a:accent2>
        <a:srgbClr val="E94644"/>
      </a:accent2>
      <a:accent3>
        <a:srgbClr val="44A4CD"/>
      </a:accent3>
      <a:accent4>
        <a:srgbClr val="E8862B"/>
      </a:accent4>
      <a:accent5>
        <a:srgbClr val="A7377D"/>
      </a:accent5>
      <a:accent6>
        <a:srgbClr val="6DB89F"/>
      </a:accent6>
      <a:hlink>
        <a:srgbClr val="6C63BA"/>
      </a:hlink>
      <a:folHlink>
        <a:srgbClr val="A4A8A9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anifest Modern">
    <a:dk1>
      <a:srgbClr val="17242F"/>
    </a:dk1>
    <a:lt1>
      <a:srgbClr val="3D4757"/>
    </a:lt1>
    <a:dk2>
      <a:srgbClr val="3C516F"/>
    </a:dk2>
    <a:lt2>
      <a:srgbClr val="E3E4E9"/>
    </a:lt2>
    <a:accent1>
      <a:srgbClr val="3FC465"/>
    </a:accent1>
    <a:accent2>
      <a:srgbClr val="E94644"/>
    </a:accent2>
    <a:accent3>
      <a:srgbClr val="44A4CD"/>
    </a:accent3>
    <a:accent4>
      <a:srgbClr val="E8862B"/>
    </a:accent4>
    <a:accent5>
      <a:srgbClr val="A7377D"/>
    </a:accent5>
    <a:accent6>
      <a:srgbClr val="6DB89F"/>
    </a:accent6>
    <a:hlink>
      <a:srgbClr val="6C63BA"/>
    </a:hlink>
    <a:folHlink>
      <a:srgbClr val="A4A8A9"/>
    </a:folHlink>
  </a:clrScheme>
</a:themeOverride>
</file>

<file path=ppt/theme/themeOverride2.xml><?xml version="1.0" encoding="utf-8"?>
<a:themeOverride xmlns:a="http://schemas.openxmlformats.org/drawingml/2006/main">
  <a:clrScheme name="Manifest Modern">
    <a:dk1>
      <a:srgbClr val="17242F"/>
    </a:dk1>
    <a:lt1>
      <a:srgbClr val="3D4757"/>
    </a:lt1>
    <a:dk2>
      <a:srgbClr val="3C516F"/>
    </a:dk2>
    <a:lt2>
      <a:srgbClr val="E3E4E9"/>
    </a:lt2>
    <a:accent1>
      <a:srgbClr val="3FC465"/>
    </a:accent1>
    <a:accent2>
      <a:srgbClr val="E94644"/>
    </a:accent2>
    <a:accent3>
      <a:srgbClr val="44A4CD"/>
    </a:accent3>
    <a:accent4>
      <a:srgbClr val="E8862B"/>
    </a:accent4>
    <a:accent5>
      <a:srgbClr val="A7377D"/>
    </a:accent5>
    <a:accent6>
      <a:srgbClr val="6DB89F"/>
    </a:accent6>
    <a:hlink>
      <a:srgbClr val="6C63BA"/>
    </a:hlink>
    <a:folHlink>
      <a:srgbClr val="A4A8A9"/>
    </a:folHlink>
  </a:clrScheme>
</a:themeOverride>
</file>

<file path=ppt/theme/themeOverride3.xml><?xml version="1.0" encoding="utf-8"?>
<a:themeOverride xmlns:a="http://schemas.openxmlformats.org/drawingml/2006/main">
  <a:clrScheme name="Manifest Modern">
    <a:dk1>
      <a:srgbClr val="17242F"/>
    </a:dk1>
    <a:lt1>
      <a:srgbClr val="3D4757"/>
    </a:lt1>
    <a:dk2>
      <a:srgbClr val="3C516F"/>
    </a:dk2>
    <a:lt2>
      <a:srgbClr val="E3E4E9"/>
    </a:lt2>
    <a:accent1>
      <a:srgbClr val="3FC465"/>
    </a:accent1>
    <a:accent2>
      <a:srgbClr val="E94644"/>
    </a:accent2>
    <a:accent3>
      <a:srgbClr val="44A4CD"/>
    </a:accent3>
    <a:accent4>
      <a:srgbClr val="E8862B"/>
    </a:accent4>
    <a:accent5>
      <a:srgbClr val="A7377D"/>
    </a:accent5>
    <a:accent6>
      <a:srgbClr val="6DB89F"/>
    </a:accent6>
    <a:hlink>
      <a:srgbClr val="6C63BA"/>
    </a:hlink>
    <a:folHlink>
      <a:srgbClr val="A4A8A9"/>
    </a:folHlink>
  </a:clrScheme>
</a:themeOverride>
</file>

<file path=ppt/theme/themeOverride4.xml><?xml version="1.0" encoding="utf-8"?>
<a:themeOverride xmlns:a="http://schemas.openxmlformats.org/drawingml/2006/main">
  <a:clrScheme name="Manifest Modern">
    <a:dk1>
      <a:srgbClr val="17242F"/>
    </a:dk1>
    <a:lt1>
      <a:srgbClr val="3D4757"/>
    </a:lt1>
    <a:dk2>
      <a:srgbClr val="3C516F"/>
    </a:dk2>
    <a:lt2>
      <a:srgbClr val="E3E4E9"/>
    </a:lt2>
    <a:accent1>
      <a:srgbClr val="3FC465"/>
    </a:accent1>
    <a:accent2>
      <a:srgbClr val="E94644"/>
    </a:accent2>
    <a:accent3>
      <a:srgbClr val="44A4CD"/>
    </a:accent3>
    <a:accent4>
      <a:srgbClr val="E8862B"/>
    </a:accent4>
    <a:accent5>
      <a:srgbClr val="A7377D"/>
    </a:accent5>
    <a:accent6>
      <a:srgbClr val="6DB89F"/>
    </a:accent6>
    <a:hlink>
      <a:srgbClr val="6C63BA"/>
    </a:hlink>
    <a:folHlink>
      <a:srgbClr val="A4A8A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48923</TotalTime>
  <Words>1339</Words>
  <Application>Microsoft Macintosh PowerPoint</Application>
  <PresentationFormat>On-screen Show (16:10)</PresentationFormat>
  <Paragraphs>299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Ian Hall</cp:lastModifiedBy>
  <cp:revision>672</cp:revision>
  <dcterms:created xsi:type="dcterms:W3CDTF">2010-04-12T23:12:02Z</dcterms:created>
  <dcterms:modified xsi:type="dcterms:W3CDTF">2015-04-27T15:25:51Z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