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5" r:id="rId4"/>
    <p:sldId id="274" r:id="rId5"/>
    <p:sldId id="267" r:id="rId6"/>
    <p:sldId id="263" r:id="rId7"/>
    <p:sldId id="270" r:id="rId8"/>
    <p:sldId id="275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17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활용한 </a:t>
            </a:r>
            <a:r>
              <a:rPr lang="en-US" altLang="ko-KR" sz="3600" dirty="0" err="1" smtClean="0"/>
              <a:t>DeMUX</a:t>
            </a:r>
            <a:r>
              <a:rPr lang="ko-KR" altLang="en-US" sz="3600" dirty="0" smtClean="0"/>
              <a:t>와 </a:t>
            </a:r>
            <a:r>
              <a:rPr lang="en-US" altLang="ko-KR" sz="3600" dirty="0" smtClean="0"/>
              <a:t>MUX </a:t>
            </a:r>
            <a:r>
              <a:rPr lang="ko-KR" altLang="en-US" sz="3600" dirty="0" smtClean="0"/>
              <a:t>설계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r>
              <a:rPr lang="en-US" altLang="ko-KR" sz="1900" b="1" dirty="0" err="1" smtClean="0"/>
              <a:t>DeMUX</a:t>
            </a:r>
            <a:r>
              <a:rPr lang="ko-KR" altLang="en-US" sz="1900" b="1" dirty="0" smtClean="0"/>
              <a:t>는 </a:t>
            </a:r>
            <a:r>
              <a:rPr lang="en-US" altLang="ko-KR" sz="1900" b="1" dirty="0" smtClean="0"/>
              <a:t>1-to-4, MUX</a:t>
            </a:r>
            <a:r>
              <a:rPr lang="ko-KR" altLang="en-US" sz="1900" b="1" dirty="0" smtClean="0"/>
              <a:t>는 </a:t>
            </a:r>
            <a:r>
              <a:rPr lang="en-US" altLang="ko-KR" sz="1900" b="1" dirty="0" smtClean="0"/>
              <a:t>4-to-1</a:t>
            </a:r>
            <a:r>
              <a:rPr lang="ko-KR" altLang="en-US" sz="1900" b="1" dirty="0" smtClean="0"/>
              <a:t>을 기준으로 두 </a:t>
            </a:r>
            <a:r>
              <a:rPr lang="ko-KR" altLang="en-US" sz="1900" b="1" dirty="0" err="1" smtClean="0"/>
              <a:t>플렉서를</a:t>
            </a:r>
            <a:r>
              <a:rPr lang="ko-KR" altLang="en-US" sz="1900" b="1" dirty="0" smtClean="0"/>
              <a:t> 연결하는 회로를 작성</a:t>
            </a:r>
            <a:endParaRPr lang="en-US" altLang="ko-KR" sz="19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900" b="1" dirty="0">
                <a:solidFill>
                  <a:srgbClr val="FF0000"/>
                </a:solidFill>
              </a:rPr>
              <a:t>1</a:t>
            </a:r>
            <a:r>
              <a:rPr lang="ko-KR" altLang="en-US" sz="1900" b="1" dirty="0">
                <a:solidFill>
                  <a:srgbClr val="FF0000"/>
                </a:solidFill>
              </a:rPr>
              <a:t>개의 </a:t>
            </a:r>
            <a:r>
              <a:rPr lang="ko-KR" altLang="en-US" sz="1900" b="1" dirty="0" err="1">
                <a:solidFill>
                  <a:srgbClr val="FF0000"/>
                </a:solidFill>
              </a:rPr>
              <a:t>게이트에</a:t>
            </a:r>
            <a:r>
              <a:rPr lang="ko-KR" altLang="en-US" sz="1900" b="1" dirty="0">
                <a:solidFill>
                  <a:srgbClr val="FF0000"/>
                </a:solidFill>
              </a:rPr>
              <a:t> </a:t>
            </a:r>
            <a:r>
              <a:rPr lang="en-US" altLang="ko-KR" sz="1900" b="1" dirty="0">
                <a:solidFill>
                  <a:srgbClr val="FF0000"/>
                </a:solidFill>
              </a:rPr>
              <a:t>2</a:t>
            </a:r>
            <a:r>
              <a:rPr lang="ko-KR" altLang="en-US" sz="1900" b="1" dirty="0">
                <a:solidFill>
                  <a:srgbClr val="FF0000"/>
                </a:solidFill>
              </a:rPr>
              <a:t>개의 입력과 </a:t>
            </a:r>
            <a:r>
              <a:rPr lang="en-US" altLang="ko-KR" sz="1900" b="1" dirty="0">
                <a:solidFill>
                  <a:srgbClr val="FF0000"/>
                </a:solidFill>
              </a:rPr>
              <a:t>1</a:t>
            </a:r>
            <a:r>
              <a:rPr lang="ko-KR" altLang="en-US" sz="1900" b="1" dirty="0">
                <a:solidFill>
                  <a:srgbClr val="FF0000"/>
                </a:solidFill>
              </a:rPr>
              <a:t>개의 출력만 사용</a:t>
            </a:r>
            <a:endParaRPr lang="en-US" altLang="ko-KR" sz="19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900" b="1" dirty="0" smtClean="0"/>
              <a:t>5</a:t>
            </a:r>
            <a:r>
              <a:rPr lang="ko-KR" altLang="en-US" sz="1900" b="1" dirty="0" smtClean="0"/>
              <a:t>개의 입력변수</a:t>
            </a:r>
            <a:r>
              <a:rPr lang="en-US" altLang="ko-KR" sz="1900" b="1" dirty="0" smtClean="0"/>
              <a:t>(En, S1, S0, S1’, S0’), </a:t>
            </a:r>
            <a:r>
              <a:rPr lang="en-US" altLang="ko-KR" sz="1900" b="1" dirty="0"/>
              <a:t>5</a:t>
            </a:r>
            <a:r>
              <a:rPr lang="ko-KR" altLang="en-US" sz="1900" b="1" dirty="0" smtClean="0"/>
              <a:t>개의 출력변수</a:t>
            </a:r>
            <a:r>
              <a:rPr lang="en-US" altLang="ko-KR" sz="1900" b="1" dirty="0" smtClean="0"/>
              <a:t>(Y1, Y2, Y3, Y4, V)</a:t>
            </a:r>
            <a:r>
              <a:rPr lang="ko-KR" altLang="en-US" sz="1900" b="1" dirty="0" smtClean="0"/>
              <a:t> </a:t>
            </a:r>
            <a:r>
              <a:rPr lang="ko-KR" altLang="en-US" sz="1900" b="1" dirty="0"/>
              <a:t>사용</a:t>
            </a:r>
            <a:endParaRPr lang="en-US" altLang="ko-KR" sz="1900" b="1" dirty="0"/>
          </a:p>
          <a:p>
            <a:pPr>
              <a:buFontTx/>
              <a:buChar char="-"/>
            </a:pPr>
            <a:r>
              <a:rPr lang="ko-KR" altLang="en-US" sz="1900" b="1" dirty="0"/>
              <a:t>각각의 변수에 대해 주석을 달아야 </a:t>
            </a:r>
            <a:r>
              <a:rPr lang="ko-KR" altLang="en-US" sz="1900" b="1" dirty="0" smtClean="0"/>
              <a:t>함</a:t>
            </a:r>
            <a:r>
              <a:rPr lang="en-US" altLang="ko-KR" sz="2400" dirty="0" smtClean="0"/>
              <a:t>	</a:t>
            </a:r>
          </a:p>
          <a:p>
            <a:pPr>
              <a:buFontTx/>
              <a:buChar char="-"/>
            </a:pPr>
            <a:endParaRPr lang="en-US" altLang="ko-KR" sz="24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77" y="1399591"/>
            <a:ext cx="7673645" cy="30751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52247" y="246039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DeMUX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구현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03736" y="2465951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MUX </a:t>
            </a:r>
            <a:r>
              <a:rPr lang="ko-KR" altLang="en-US" b="1" dirty="0" smtClean="0"/>
              <a:t>구현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37988" y="4158018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Y1 Y2 Y3 Y4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16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모범답안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6524"/>
            <a:ext cx="10515600" cy="51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D </a:t>
            </a:r>
            <a:r>
              <a:rPr lang="ko-KR" altLang="en-US" sz="3600" dirty="0" err="1" smtClean="0"/>
              <a:t>플립</a:t>
            </a:r>
            <a:r>
              <a:rPr lang="en-US" altLang="ko-KR" sz="3600" dirty="0" smtClean="0"/>
              <a:t>-</a:t>
            </a:r>
            <a:r>
              <a:rPr lang="ko-KR" altLang="en-US" sz="3600" dirty="0" err="1" smtClean="0"/>
              <a:t>플롭</a:t>
            </a:r>
            <a:r>
              <a:rPr lang="ko-KR" altLang="en-US" sz="3600" dirty="0" smtClean="0"/>
              <a:t> 제작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 smtClean="0"/>
              <a:t>D</a:t>
            </a:r>
            <a:r>
              <a:rPr lang="ko-KR" altLang="en-US" sz="2400" b="1" dirty="0" err="1" smtClean="0"/>
              <a:t>래치를</a:t>
            </a:r>
            <a:r>
              <a:rPr lang="ko-KR" altLang="en-US" sz="2400" b="1" dirty="0" smtClean="0"/>
              <a:t> 직접 설계한 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설계한 </a:t>
            </a:r>
            <a:r>
              <a:rPr lang="en-US" altLang="ko-KR" sz="2400" b="1" dirty="0" smtClean="0"/>
              <a:t>D</a:t>
            </a:r>
            <a:r>
              <a:rPr lang="ko-KR" altLang="en-US" sz="2400" b="1" dirty="0" err="1" smtClean="0"/>
              <a:t>래치를</a:t>
            </a:r>
            <a:r>
              <a:rPr lang="ko-KR" altLang="en-US" sz="2400" b="1" dirty="0" smtClean="0"/>
              <a:t> 이용해 </a:t>
            </a:r>
            <a:r>
              <a:rPr lang="en-US" altLang="ko-KR" sz="2400" b="1" dirty="0" smtClean="0"/>
              <a:t>D </a:t>
            </a:r>
            <a:r>
              <a:rPr lang="ko-KR" altLang="en-US" sz="2400" b="1" dirty="0" err="1" smtClean="0"/>
              <a:t>플립</a:t>
            </a:r>
            <a:r>
              <a:rPr lang="en-US" altLang="ko-KR" sz="2400" b="1" dirty="0" smtClean="0"/>
              <a:t>-</a:t>
            </a:r>
            <a:r>
              <a:rPr lang="ko-KR" altLang="en-US" sz="2400" b="1" dirty="0" err="1" smtClean="0"/>
              <a:t>플롭을</a:t>
            </a:r>
            <a:r>
              <a:rPr lang="ko-KR" altLang="en-US" sz="2400" b="1" dirty="0" smtClean="0"/>
              <a:t> 제작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개의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게이트에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개의 입력과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개의 출력만 사용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개의 </a:t>
            </a:r>
            <a:r>
              <a:rPr lang="ko-KR" altLang="en-US" sz="2400" b="1" dirty="0" err="1" smtClean="0"/>
              <a:t>클럭</a:t>
            </a:r>
            <a:r>
              <a:rPr lang="en-US" altLang="ko-KR" sz="2400" b="1" dirty="0" smtClean="0"/>
              <a:t>, 1</a:t>
            </a:r>
            <a:r>
              <a:rPr lang="ko-KR" altLang="en-US" sz="2400" b="1" dirty="0" smtClean="0"/>
              <a:t>개의 입력변수</a:t>
            </a:r>
            <a:r>
              <a:rPr lang="en-US" altLang="ko-KR" sz="2400" b="1" dirty="0" smtClean="0"/>
              <a:t>, 2</a:t>
            </a:r>
            <a:r>
              <a:rPr lang="ko-KR" altLang="en-US" sz="2400" b="1" dirty="0" smtClean="0"/>
              <a:t>개의 출력변수 사용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/>
              <a:t>각각의 변수에 대해 주석을 달아야 </a:t>
            </a:r>
            <a:r>
              <a:rPr lang="ko-KR" altLang="en-US" sz="2400" b="1" dirty="0" smtClean="0"/>
              <a:t>함</a:t>
            </a: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67" y="1399591"/>
            <a:ext cx="7997466" cy="29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모범답안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1450"/>
            <a:ext cx="10515600" cy="516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실습 안내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ㆍ실습</a:t>
            </a:r>
            <a:r>
              <a:rPr lang="ko-KR" altLang="en-US" sz="2400" b="1" dirty="0" smtClean="0"/>
              <a:t> 조교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황인호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공학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호관 </a:t>
            </a:r>
            <a:r>
              <a:rPr lang="en-US" altLang="ko-KR" sz="1400" dirty="0" smtClean="0"/>
              <a:t>416</a:t>
            </a:r>
            <a:r>
              <a:rPr lang="ko-KR" altLang="en-US" sz="1400" dirty="0" smtClean="0"/>
              <a:t>호 컴퓨터통신 연구실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- email : inho0919@kangwon.ac.kr</a:t>
            </a:r>
          </a:p>
          <a:p>
            <a:pPr marL="0" indent="0">
              <a:buNone/>
            </a:pPr>
            <a:r>
              <a:rPr lang="ko-KR" altLang="en-US" sz="2400" b="1" dirty="0" err="1" smtClean="0"/>
              <a:t>ㆍ실습</a:t>
            </a:r>
            <a:r>
              <a:rPr lang="ko-KR" altLang="en-US" sz="2400" b="1" dirty="0" smtClean="0"/>
              <a:t> 내용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1400" dirty="0" smtClean="0"/>
              <a:t>- 2~3</a:t>
            </a:r>
            <a:r>
              <a:rPr lang="ko-KR" altLang="en-US" sz="1400" dirty="0" smtClean="0"/>
              <a:t>문제로 구성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실습시간 내에 확인 받지 못한 경우 제출용 문제와 같이 제출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실습시간 내에 검사</a:t>
            </a:r>
            <a:r>
              <a:rPr lang="en-US" altLang="ko-KR" sz="1400" b="1" dirty="0" smtClean="0"/>
              <a:t> : 100%</a:t>
            </a:r>
          </a:p>
          <a:p>
            <a:pPr marL="0" indent="0">
              <a:buNone/>
            </a:pPr>
            <a:r>
              <a:rPr lang="en-US" altLang="ko-KR" sz="1400" b="1" dirty="0" smtClean="0"/>
              <a:t>	- </a:t>
            </a:r>
            <a:r>
              <a:rPr lang="ko-KR" altLang="en-US" sz="1400" b="1" dirty="0" smtClean="0"/>
              <a:t>실습일 내에 제출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해당 주차 목요일 </a:t>
            </a:r>
            <a:r>
              <a:rPr lang="en-US" altLang="ko-KR" sz="1400" b="1" dirty="0" smtClean="0"/>
              <a:t>23</a:t>
            </a:r>
            <a:r>
              <a:rPr lang="ko-KR" altLang="en-US" sz="1400" b="1" dirty="0" smtClean="0"/>
              <a:t>시 </a:t>
            </a:r>
            <a:r>
              <a:rPr lang="en-US" altLang="ko-KR" sz="1400" b="1" dirty="0" smtClean="0"/>
              <a:t>59</a:t>
            </a:r>
            <a:r>
              <a:rPr lang="ko-KR" altLang="en-US" sz="1400" b="1" dirty="0" smtClean="0"/>
              <a:t>분 까지</a:t>
            </a:r>
            <a:r>
              <a:rPr lang="en-US" altLang="ko-KR" sz="1400" b="1" dirty="0" smtClean="0"/>
              <a:t>) : </a:t>
            </a:r>
            <a:r>
              <a:rPr lang="en-US" altLang="ko-KR" sz="1400" b="1" dirty="0"/>
              <a:t>8</a:t>
            </a:r>
            <a:r>
              <a:rPr lang="en-US" altLang="ko-KR" sz="1400" b="1" dirty="0" smtClean="0"/>
              <a:t>0%</a:t>
            </a:r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해당 주차 일요일까지 제출 </a:t>
            </a:r>
            <a:r>
              <a:rPr lang="en-US" altLang="ko-KR" sz="1400" b="1" dirty="0" smtClean="0"/>
              <a:t>: 50%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미제출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및 기간 초과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0%</a:t>
            </a:r>
          </a:p>
          <a:p>
            <a:pPr marL="0" indent="0">
              <a:buNone/>
            </a:pPr>
            <a:r>
              <a:rPr lang="ko-KR" altLang="en-US" sz="2400" b="1" dirty="0" err="1" smtClean="0"/>
              <a:t>ㆍ제출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스마트캠퍼스</a:t>
            </a:r>
            <a:r>
              <a:rPr lang="en-US" altLang="ko-KR" sz="1400" dirty="0" smtClean="0"/>
              <a:t>(e-</a:t>
            </a:r>
            <a:r>
              <a:rPr lang="ko-KR" altLang="en-US" sz="1400" dirty="0" err="1" smtClean="0"/>
              <a:t>루리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양식에 맞춰 제출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실습시간 내 확인 시 제출</a:t>
            </a:r>
            <a:r>
              <a:rPr lang="en-US" altLang="ko-KR" sz="1400" dirty="0" smtClean="0"/>
              <a:t>x)</a:t>
            </a:r>
          </a:p>
          <a:p>
            <a:pPr marL="0" indent="0">
              <a:buNone/>
            </a:pPr>
            <a:r>
              <a:rPr lang="en-US" altLang="ko-KR" sz="1400" dirty="0" smtClean="0"/>
              <a:t>	- </a:t>
            </a:r>
            <a:r>
              <a:rPr lang="ko-KR" altLang="en-US" sz="1400" dirty="0" smtClean="0"/>
              <a:t>시간 내 제출하지 못할 경우 </a:t>
            </a:r>
            <a:r>
              <a:rPr lang="en-US" altLang="ko-KR" sz="1400" dirty="0" smtClean="0"/>
              <a:t>email(inho0919@kangwon.ac.kr)</a:t>
            </a:r>
            <a:r>
              <a:rPr lang="ko-KR" altLang="en-US" sz="1400" dirty="0" smtClean="0"/>
              <a:t>로 제출 </a:t>
            </a:r>
            <a:r>
              <a:rPr lang="en-US" altLang="ko-KR" sz="1400" dirty="0" smtClean="0"/>
              <a:t> 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제목 </a:t>
            </a:r>
            <a:r>
              <a:rPr lang="en-US" altLang="ko-KR" sz="1400" dirty="0" smtClean="0"/>
              <a:t>: [</a:t>
            </a:r>
            <a:r>
              <a:rPr lang="ko-KR" altLang="en-US" sz="1400" dirty="0" smtClean="0"/>
              <a:t>디지털시스템설계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실습</a:t>
            </a:r>
            <a:r>
              <a:rPr lang="en-US" altLang="ko-KR" sz="1400" dirty="0" smtClean="0"/>
              <a:t>_n</a:t>
            </a:r>
            <a:r>
              <a:rPr lang="ko-KR" altLang="en-US" sz="1400" dirty="0" smtClean="0"/>
              <a:t>주차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학번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ex) [</a:t>
            </a:r>
            <a:r>
              <a:rPr lang="ko-KR" altLang="en-US" sz="1400" b="1" dirty="0" smtClean="0"/>
              <a:t>디지털시스템설계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실습</a:t>
            </a:r>
            <a:r>
              <a:rPr lang="en-US" altLang="ko-KR" sz="1400" b="1" dirty="0" smtClean="0"/>
              <a:t>_1</a:t>
            </a:r>
            <a:r>
              <a:rPr lang="ko-KR" altLang="en-US" sz="1400" b="1" dirty="0" smtClean="0"/>
              <a:t>주차</a:t>
            </a:r>
            <a:r>
              <a:rPr lang="en-US" altLang="ko-KR" sz="1400" b="1" dirty="0" smtClean="0"/>
              <a:t>_201513460_</a:t>
            </a:r>
            <a:r>
              <a:rPr lang="ko-KR" altLang="en-US" sz="1400" b="1" dirty="0" smtClean="0"/>
              <a:t>황인호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 4</a:t>
            </a:r>
            <a:r>
              <a:rPr lang="ko-KR" altLang="en-US" sz="3600" dirty="0" smtClean="0"/>
              <a:t>비트 </a:t>
            </a:r>
            <a:r>
              <a:rPr lang="ko-KR" altLang="en-US" sz="3600" dirty="0" err="1" smtClean="0"/>
              <a:t>동기식</a:t>
            </a:r>
            <a:r>
              <a:rPr lang="ko-KR" altLang="en-US" sz="3600" dirty="0" smtClean="0"/>
              <a:t> 카운터 제작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r>
              <a:rPr lang="en-US" altLang="ko-KR" sz="1900" b="1" dirty="0" smtClean="0"/>
              <a:t>4</a:t>
            </a:r>
            <a:r>
              <a:rPr lang="ko-KR" altLang="en-US" sz="1900" b="1" dirty="0" smtClean="0"/>
              <a:t>개의 </a:t>
            </a:r>
            <a:r>
              <a:rPr lang="en-US" altLang="ko-KR" sz="1900" b="1" dirty="0" smtClean="0"/>
              <a:t>T </a:t>
            </a:r>
            <a:r>
              <a:rPr lang="ko-KR" altLang="en-US" sz="1900" b="1" dirty="0" err="1" smtClean="0"/>
              <a:t>플립플롭을</a:t>
            </a:r>
            <a:r>
              <a:rPr lang="ko-KR" altLang="en-US" sz="1900" b="1" dirty="0" smtClean="0"/>
              <a:t> 이용해서 제작 </a:t>
            </a:r>
            <a:r>
              <a:rPr lang="en-US" altLang="ko-KR" sz="1900" b="1" dirty="0" smtClean="0"/>
              <a:t>(T </a:t>
            </a:r>
            <a:r>
              <a:rPr lang="ko-KR" altLang="en-US" sz="1900" b="1" dirty="0" err="1" smtClean="0"/>
              <a:t>플립플롭은</a:t>
            </a:r>
            <a:r>
              <a:rPr lang="ko-KR" altLang="en-US" sz="1900" b="1" dirty="0" smtClean="0"/>
              <a:t> </a:t>
            </a:r>
            <a:r>
              <a:rPr lang="en-US" altLang="ko-KR" sz="1900" b="1" dirty="0" smtClean="0"/>
              <a:t>Memory -&gt; T Flip-flop</a:t>
            </a:r>
            <a:r>
              <a:rPr lang="ko-KR" altLang="en-US" sz="1900" b="1" dirty="0" smtClean="0"/>
              <a:t>을 사용가능</a:t>
            </a:r>
            <a:r>
              <a:rPr lang="en-US" altLang="ko-KR" sz="1900" b="1" dirty="0" smtClean="0"/>
              <a:t>)</a:t>
            </a:r>
            <a:endParaRPr lang="en-US" altLang="ko-KR" sz="19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900" b="1" dirty="0">
                <a:solidFill>
                  <a:srgbClr val="FF0000"/>
                </a:solidFill>
              </a:rPr>
              <a:t>1</a:t>
            </a:r>
            <a:r>
              <a:rPr lang="ko-KR" altLang="en-US" sz="1900" b="1" dirty="0">
                <a:solidFill>
                  <a:srgbClr val="FF0000"/>
                </a:solidFill>
              </a:rPr>
              <a:t>개의 </a:t>
            </a:r>
            <a:r>
              <a:rPr lang="ko-KR" altLang="en-US" sz="1900" b="1" dirty="0" err="1">
                <a:solidFill>
                  <a:srgbClr val="FF0000"/>
                </a:solidFill>
              </a:rPr>
              <a:t>게이트에</a:t>
            </a:r>
            <a:r>
              <a:rPr lang="ko-KR" altLang="en-US" sz="1900" b="1" dirty="0">
                <a:solidFill>
                  <a:srgbClr val="FF0000"/>
                </a:solidFill>
              </a:rPr>
              <a:t> </a:t>
            </a:r>
            <a:r>
              <a:rPr lang="en-US" altLang="ko-KR" sz="1900" b="1" dirty="0">
                <a:solidFill>
                  <a:srgbClr val="FF0000"/>
                </a:solidFill>
              </a:rPr>
              <a:t>2</a:t>
            </a:r>
            <a:r>
              <a:rPr lang="ko-KR" altLang="en-US" sz="1900" b="1" dirty="0">
                <a:solidFill>
                  <a:srgbClr val="FF0000"/>
                </a:solidFill>
              </a:rPr>
              <a:t>개의 입력과 </a:t>
            </a:r>
            <a:r>
              <a:rPr lang="en-US" altLang="ko-KR" sz="1900" b="1" dirty="0">
                <a:solidFill>
                  <a:srgbClr val="FF0000"/>
                </a:solidFill>
              </a:rPr>
              <a:t>1</a:t>
            </a:r>
            <a:r>
              <a:rPr lang="ko-KR" altLang="en-US" sz="1900" b="1" dirty="0">
                <a:solidFill>
                  <a:srgbClr val="FF0000"/>
                </a:solidFill>
              </a:rPr>
              <a:t>개의 출력만 </a:t>
            </a:r>
            <a:r>
              <a:rPr lang="ko-KR" altLang="en-US" sz="1900" b="1" dirty="0" smtClean="0">
                <a:solidFill>
                  <a:srgbClr val="FF0000"/>
                </a:solidFill>
              </a:rPr>
              <a:t>사용 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900" b="1" dirty="0" err="1" smtClean="0">
                <a:solidFill>
                  <a:srgbClr val="FF0000"/>
                </a:solidFill>
              </a:rPr>
              <a:t>플립플롭</a:t>
            </a:r>
            <a:r>
              <a:rPr lang="ko-KR" altLang="en-US" sz="19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)</a:t>
            </a:r>
            <a:endParaRPr lang="en-US" altLang="ko-KR" sz="19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900" b="1" dirty="0"/>
              <a:t>1</a:t>
            </a:r>
            <a:r>
              <a:rPr lang="ko-KR" altLang="en-US" sz="1900" b="1" dirty="0" smtClean="0"/>
              <a:t>개의 입력변수와 </a:t>
            </a:r>
            <a:r>
              <a:rPr lang="ko-KR" altLang="en-US" sz="1900" b="1" dirty="0" err="1" smtClean="0"/>
              <a:t>클럭</a:t>
            </a:r>
            <a:r>
              <a:rPr lang="en-US" altLang="ko-KR" sz="1900" b="1" dirty="0" smtClean="0"/>
              <a:t>, </a:t>
            </a:r>
            <a:r>
              <a:rPr lang="en-US" altLang="ko-KR" sz="1900" b="1" dirty="0"/>
              <a:t>4</a:t>
            </a:r>
            <a:r>
              <a:rPr lang="ko-KR" altLang="en-US" sz="1900" b="1" dirty="0" smtClean="0"/>
              <a:t>개의 출력변수 </a:t>
            </a:r>
            <a:r>
              <a:rPr lang="ko-KR" altLang="en-US" sz="1900" b="1" dirty="0"/>
              <a:t>사용</a:t>
            </a:r>
            <a:endParaRPr lang="en-US" altLang="ko-KR" sz="1900" b="1" dirty="0"/>
          </a:p>
          <a:p>
            <a:pPr>
              <a:buFontTx/>
              <a:buChar char="-"/>
            </a:pPr>
            <a:r>
              <a:rPr lang="ko-KR" altLang="en-US" sz="1900" b="1" dirty="0"/>
              <a:t>각각의 변수에 대해 주석을 달아야 </a:t>
            </a:r>
            <a:r>
              <a:rPr lang="ko-KR" altLang="en-US" sz="1900" b="1" dirty="0" smtClean="0"/>
              <a:t>함</a:t>
            </a:r>
            <a:r>
              <a:rPr lang="en-US" altLang="ko-KR" sz="2400" dirty="0" smtClean="0"/>
              <a:t>	</a:t>
            </a:r>
          </a:p>
          <a:p>
            <a:pPr>
              <a:buFontTx/>
              <a:buChar char="-"/>
            </a:pPr>
            <a:endParaRPr lang="en-US" altLang="ko-KR" sz="24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88" y="1399592"/>
            <a:ext cx="9126224" cy="35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 4</a:t>
            </a:r>
            <a:r>
              <a:rPr lang="ko-KR" altLang="en-US" sz="3600" dirty="0" smtClean="0"/>
              <a:t>비트 </a:t>
            </a:r>
            <a:r>
              <a:rPr lang="ko-KR" altLang="en-US" sz="3600" dirty="0" err="1" smtClean="0"/>
              <a:t>동기식</a:t>
            </a:r>
            <a:r>
              <a:rPr lang="ko-KR" altLang="en-US" sz="3600" dirty="0" smtClean="0"/>
              <a:t> 카운터 제작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참고자료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4114"/>
            <a:ext cx="5332608" cy="4398840"/>
          </a:xfrm>
        </p:spPr>
      </p:pic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53828" y="589408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동기식</a:t>
            </a:r>
            <a:r>
              <a:rPr lang="ko-KR" altLang="en-US" dirty="0" smtClean="0"/>
              <a:t> 카운터 </a:t>
            </a:r>
            <a:r>
              <a:rPr lang="ko-KR" altLang="en-US" dirty="0" err="1" smtClean="0"/>
              <a:t>상태표</a:t>
            </a:r>
            <a:endParaRPr lang="ko-KR" altLang="en-US" dirty="0"/>
          </a:p>
        </p:txBody>
      </p:sp>
      <p:pic>
        <p:nvPicPr>
          <p:cNvPr id="1026" name="Picture 2" descr="4비트 동기식 카운터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391" y="1354113"/>
            <a:ext cx="5257409" cy="439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74693" y="5894087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동기식</a:t>
            </a:r>
            <a:r>
              <a:rPr lang="ko-KR" altLang="en-US" dirty="0" smtClean="0"/>
              <a:t> 카운터 상태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0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양방향 </a:t>
            </a:r>
            <a:r>
              <a:rPr lang="ko-KR" altLang="en-US" sz="3600" dirty="0" err="1" smtClean="0"/>
              <a:t>쉬프트</a:t>
            </a:r>
            <a:r>
              <a:rPr lang="ko-KR" altLang="en-US" sz="3600" dirty="0" smtClean="0"/>
              <a:t> 레지스터 제작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ko-KR" sz="1800" b="1" dirty="0" smtClean="0"/>
          </a:p>
          <a:p>
            <a:pPr>
              <a:buFontTx/>
              <a:buChar char="-"/>
            </a:pPr>
            <a:r>
              <a:rPr lang="en-US" altLang="ko-KR" sz="1800" b="1" dirty="0" smtClean="0"/>
              <a:t>4</a:t>
            </a:r>
            <a:r>
              <a:rPr lang="ko-KR" altLang="en-US" sz="1800" b="1" dirty="0"/>
              <a:t>개의 </a:t>
            </a:r>
            <a:r>
              <a:rPr lang="en-US" altLang="ko-KR" sz="1800" b="1" dirty="0" smtClean="0"/>
              <a:t>D </a:t>
            </a:r>
            <a:r>
              <a:rPr lang="ko-KR" altLang="en-US" sz="1800" b="1" dirty="0" err="1"/>
              <a:t>플립플롭을</a:t>
            </a:r>
            <a:r>
              <a:rPr lang="ko-KR" altLang="en-US" sz="1800" b="1" dirty="0"/>
              <a:t> 이용해서 제작 </a:t>
            </a:r>
            <a:r>
              <a:rPr lang="en-US" altLang="ko-KR" sz="1800" b="1" dirty="0" smtClean="0"/>
              <a:t>(D </a:t>
            </a:r>
            <a:r>
              <a:rPr lang="ko-KR" altLang="en-US" sz="1800" b="1" dirty="0" err="1"/>
              <a:t>플립플롭은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Memory -&gt; </a:t>
            </a:r>
            <a:r>
              <a:rPr lang="en-US" altLang="ko-KR" sz="1800" b="1" dirty="0" smtClean="0"/>
              <a:t>D </a:t>
            </a:r>
            <a:r>
              <a:rPr lang="en-US" altLang="ko-KR" sz="1800" b="1" dirty="0"/>
              <a:t>Flip-flop</a:t>
            </a:r>
            <a:r>
              <a:rPr lang="ko-KR" altLang="en-US" sz="1800" b="1" dirty="0"/>
              <a:t>을 사용가능</a:t>
            </a:r>
            <a:r>
              <a:rPr lang="en-US" altLang="ko-KR" sz="1800" b="1" dirty="0"/>
              <a:t>)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8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개의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게이트에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개의 입력과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개의 출력만 사용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개의 </a:t>
            </a:r>
            <a:r>
              <a:rPr lang="ko-KR" altLang="en-US" sz="1800" b="1" dirty="0" err="1" smtClean="0"/>
              <a:t>클럭</a:t>
            </a:r>
            <a:r>
              <a:rPr lang="en-US" altLang="ko-KR" sz="1800" b="1" dirty="0" smtClean="0"/>
              <a:t>, 4</a:t>
            </a:r>
            <a:r>
              <a:rPr lang="ko-KR" altLang="en-US" sz="1800" b="1" dirty="0" smtClean="0"/>
              <a:t>개의 입력변수</a:t>
            </a:r>
            <a:r>
              <a:rPr lang="en-US" altLang="ko-KR" sz="1800" b="1" dirty="0" smtClean="0"/>
              <a:t>, 4</a:t>
            </a:r>
            <a:r>
              <a:rPr lang="ko-KR" altLang="en-US" sz="1800" b="1" dirty="0" smtClean="0"/>
              <a:t>개의 출력변수 사용</a:t>
            </a:r>
            <a:endParaRPr lang="en-US" altLang="ko-KR" sz="1800" b="1" dirty="0"/>
          </a:p>
          <a:p>
            <a:pPr>
              <a:buFontTx/>
              <a:buChar char="-"/>
            </a:pPr>
            <a:r>
              <a:rPr lang="ko-KR" altLang="en-US" sz="1800" b="1" dirty="0"/>
              <a:t>각각의 변수에 대해 주석을 달아야 </a:t>
            </a:r>
            <a:r>
              <a:rPr lang="ko-KR" altLang="en-US" sz="1800" b="1" dirty="0" smtClean="0"/>
              <a:t>함</a:t>
            </a:r>
            <a:endParaRPr lang="en-US" altLang="ko-KR" sz="18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81" y="1399591"/>
            <a:ext cx="7441838" cy="35990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49885" y="3732005"/>
            <a:ext cx="276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Bidirection</a:t>
            </a:r>
            <a:r>
              <a:rPr lang="en-US" altLang="ko-KR" dirty="0" smtClean="0"/>
              <a:t> Shift Register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8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271</Words>
  <Application>Microsoft Office PowerPoint</Application>
  <PresentationFormat>와이드스크린</PresentationFormat>
  <Paragraphs>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5주차 실습</vt:lpstr>
      <vt:lpstr>1.  Logisim을 활용한 DeMUX와 MUX 설계</vt:lpstr>
      <vt:lpstr>1. 모범답안</vt:lpstr>
      <vt:lpstr>2. D 플립-플롭 제작</vt:lpstr>
      <vt:lpstr>2. 모범답안</vt:lpstr>
      <vt:lpstr>실습 안내</vt:lpstr>
      <vt:lpstr>1.  4비트 동기식 카운터 제작</vt:lpstr>
      <vt:lpstr>1.  4비트 동기식 카운터 제작 (참고자료)</vt:lpstr>
      <vt:lpstr>2. 양방향 쉬프트 레지스터 제작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황 인호</cp:lastModifiedBy>
  <cp:revision>51</cp:revision>
  <dcterms:created xsi:type="dcterms:W3CDTF">2019-09-02T13:40:33Z</dcterms:created>
  <dcterms:modified xsi:type="dcterms:W3CDTF">2019-10-16T14:00:47Z</dcterms:modified>
</cp:coreProperties>
</file>