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3" r:id="rId15"/>
    <p:sldId id="266" r:id="rId16"/>
    <p:sldId id="267" r:id="rId17"/>
    <p:sldId id="265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월 </a:t>
            </a:r>
            <a:r>
              <a:rPr lang="en-US" altLang="ko-KR" sz="2800" dirty="0"/>
              <a:t>4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72201"/>
            <a:ext cx="8124825" cy="3800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1993" y="5712643"/>
            <a:ext cx="678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Libraries</a:t>
            </a:r>
            <a:r>
              <a:rPr lang="ko-KR" altLang="en-US" dirty="0" smtClean="0"/>
              <a:t>로 돌아와 </a:t>
            </a:r>
            <a:r>
              <a:rPr lang="en-US" altLang="ko-KR" dirty="0" smtClean="0"/>
              <a:t>work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tb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한 뒤 </a:t>
            </a:r>
            <a:r>
              <a:rPr lang="en-US" altLang="ko-KR" dirty="0" smtClean="0"/>
              <a:t>Simulate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02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80487"/>
            <a:ext cx="7457388" cy="49078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01241" y="4920792"/>
            <a:ext cx="4812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Simulate </a:t>
            </a:r>
            <a:r>
              <a:rPr lang="ko-KR" altLang="en-US" dirty="0" smtClean="0"/>
              <a:t>후 왼쪽과 같은 창이</a:t>
            </a:r>
            <a:endParaRPr lang="en-US" altLang="ko-KR" dirty="0" smtClean="0"/>
          </a:p>
          <a:p>
            <a:r>
              <a:rPr lang="ko-KR" altLang="en-US" dirty="0" smtClean="0"/>
              <a:t>뜨면 </a:t>
            </a:r>
            <a:r>
              <a:rPr lang="en-US" altLang="ko-KR" dirty="0" err="1" smtClean="0"/>
              <a:t>tb</a:t>
            </a:r>
            <a:r>
              <a:rPr lang="ko-KR" altLang="en-US" dirty="0" smtClean="0"/>
              <a:t>파일을 다시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한 뒤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Add to -&gt; Wave -&gt; All items in design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7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4096"/>
          <a:stretch/>
        </p:blipFill>
        <p:spPr>
          <a:xfrm>
            <a:off x="2131636" y="1367576"/>
            <a:ext cx="7928727" cy="52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13" y="2329533"/>
            <a:ext cx="3946998" cy="16102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4856" y="2829113"/>
            <a:ext cx="443060" cy="509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44856" y="23295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4861" y="2829113"/>
            <a:ext cx="1564848" cy="509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66543" y="23644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↓시간 설정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2823" y="4439331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 설정 후 </a:t>
            </a:r>
            <a:r>
              <a:rPr lang="en-US" altLang="ko-KR" dirty="0" smtClean="0"/>
              <a:t>ex) 1000 ps.</a:t>
            </a:r>
            <a:br>
              <a:rPr lang="en-US" altLang="ko-KR" dirty="0" smtClean="0"/>
            </a:br>
            <a:r>
              <a:rPr lang="ko-KR" altLang="en-US" dirty="0" smtClean="0"/>
              <a:t>오른쪽을 클릭하게 되면 파형이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54" y="1808572"/>
            <a:ext cx="3216762" cy="25501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95263" y="4631127"/>
            <a:ext cx="400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범위 조정은 </a:t>
            </a:r>
            <a:r>
              <a:rPr lang="en-US" altLang="ko-KR" dirty="0" smtClean="0"/>
              <a:t>Wave </a:t>
            </a:r>
            <a:r>
              <a:rPr lang="ko-KR" altLang="en-US" dirty="0" smtClean="0"/>
              <a:t>창에서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endParaRPr lang="en-US" altLang="ko-KR" dirty="0" smtClean="0"/>
          </a:p>
          <a:p>
            <a:r>
              <a:rPr lang="en-US" altLang="ko-KR" dirty="0" smtClean="0"/>
              <a:t>Zoom Range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07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조교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황인호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공학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호관 </a:t>
            </a:r>
            <a:r>
              <a:rPr lang="en-US" altLang="ko-KR" sz="1400" dirty="0" smtClean="0"/>
              <a:t>416</a:t>
            </a:r>
            <a:r>
              <a:rPr lang="ko-KR" altLang="en-US" sz="1400" dirty="0" smtClean="0"/>
              <a:t>호 컴퓨터통신 연구실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email : inho0919@kangwon.ac.kr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내용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1400" dirty="0" smtClean="0"/>
              <a:t>- 2~3</a:t>
            </a:r>
            <a:r>
              <a:rPr lang="ko-KR" altLang="en-US" sz="1400" dirty="0" smtClean="0"/>
              <a:t>문제로 구성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실습시간 내 확인 </a:t>
            </a:r>
            <a:r>
              <a:rPr lang="en-US" altLang="ko-KR" sz="1400" dirty="0" smtClean="0"/>
              <a:t>: 1~2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제출 </a:t>
            </a:r>
            <a:r>
              <a:rPr lang="en-US" altLang="ko-KR" sz="1400" dirty="0" smtClean="0"/>
              <a:t>: 1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실습시간 내에 확인 받지 못한 경우 제출용 문제와 같이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실습시간 내에 검사</a:t>
            </a:r>
            <a:r>
              <a:rPr lang="en-US" altLang="ko-KR" sz="1400" b="1" dirty="0" smtClean="0"/>
              <a:t> : 100%</a:t>
            </a:r>
          </a:p>
          <a:p>
            <a:pPr marL="0" indent="0">
              <a:buNone/>
            </a:pPr>
            <a:r>
              <a:rPr lang="en-US" altLang="ko-KR" sz="1400" b="1" dirty="0" smtClean="0"/>
              <a:t>	- </a:t>
            </a:r>
            <a:r>
              <a:rPr lang="ko-KR" altLang="en-US" sz="1400" b="1" dirty="0" smtClean="0"/>
              <a:t>실습일 내에 제출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해당 주차 목요일 </a:t>
            </a:r>
            <a:r>
              <a:rPr lang="en-US" altLang="ko-KR" sz="1400" b="1" dirty="0" smtClean="0"/>
              <a:t>23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59</a:t>
            </a:r>
            <a:r>
              <a:rPr lang="ko-KR" altLang="en-US" sz="1400" b="1" dirty="0" smtClean="0"/>
              <a:t>분 까지</a:t>
            </a:r>
            <a:r>
              <a:rPr lang="en-US" altLang="ko-KR" sz="1400" b="1" dirty="0" smtClean="0"/>
              <a:t>) : </a:t>
            </a:r>
            <a:r>
              <a:rPr lang="en-US" altLang="ko-KR" sz="1400" b="1" dirty="0"/>
              <a:t>8</a:t>
            </a:r>
            <a:r>
              <a:rPr lang="en-US" altLang="ko-KR" sz="1400" b="1" dirty="0" smtClean="0"/>
              <a:t>0%</a:t>
            </a:r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해당 주차 일요일까지 제출 </a:t>
            </a:r>
            <a:r>
              <a:rPr lang="en-US" altLang="ko-KR" sz="1400" b="1" dirty="0" smtClean="0"/>
              <a:t>: 50%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미제출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및 기간 초과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ㆍ제출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위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</a:t>
            </a:r>
            <a:r>
              <a:rPr lang="en-US" altLang="ko-KR" sz="1400" dirty="0" smtClean="0"/>
              <a:t>(inho0919@kangwon.ac.kr)</a:t>
            </a:r>
            <a:r>
              <a:rPr lang="ko-KR" altLang="en-US" sz="1400" dirty="0" smtClean="0"/>
              <a:t>로 양식대로 </a:t>
            </a:r>
            <a:r>
              <a:rPr lang="en-US" altLang="ko-KR" sz="1400" dirty="0" smtClean="0"/>
              <a:t>VHDL </a:t>
            </a:r>
            <a:r>
              <a:rPr lang="ko-KR" altLang="en-US" sz="1400" dirty="0" smtClean="0"/>
              <a:t>파일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 </a:t>
            </a:r>
            <a:r>
              <a:rPr lang="en-US" altLang="ko-KR" sz="1400" dirty="0" smtClean="0"/>
              <a:t>: [</a:t>
            </a:r>
            <a:r>
              <a:rPr lang="ko-KR" altLang="en-US" sz="1400" dirty="0" smtClean="0"/>
              <a:t>디지털시스템설계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_n</a:t>
            </a:r>
            <a:r>
              <a:rPr lang="ko-KR" altLang="en-US" sz="1400" dirty="0" smtClean="0"/>
              <a:t>주차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ex) [</a:t>
            </a:r>
            <a:r>
              <a:rPr lang="ko-KR" altLang="en-US" sz="1400" b="1" dirty="0" smtClean="0"/>
              <a:t>디지털시스템설계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실습</a:t>
            </a:r>
            <a:r>
              <a:rPr lang="en-US" altLang="ko-KR" sz="1400" b="1" dirty="0" smtClean="0"/>
              <a:t>_1</a:t>
            </a:r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_201513460_</a:t>
            </a:r>
            <a:r>
              <a:rPr lang="ko-KR" altLang="en-US" sz="1400" b="1" dirty="0" smtClean="0"/>
              <a:t>황인호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VHDL</a:t>
            </a:r>
            <a:r>
              <a:rPr lang="ko-KR" altLang="en-US" sz="3600" dirty="0" smtClean="0"/>
              <a:t>을 이용한 </a:t>
            </a:r>
            <a:r>
              <a:rPr lang="en-US" altLang="ko-KR" sz="3600" dirty="0" smtClean="0"/>
              <a:t>3</a:t>
            </a:r>
            <a:r>
              <a:rPr lang="ko-KR" altLang="en-US" sz="3600" dirty="0" smtClean="0"/>
              <a:t>입력 </a:t>
            </a:r>
            <a:r>
              <a:rPr lang="en-US" altLang="ko-KR" sz="3600" dirty="0" smtClean="0"/>
              <a:t>XNOR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0430" y="4675741"/>
            <a:ext cx="10223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업로드 된 </a:t>
            </a:r>
            <a:r>
              <a:rPr lang="en-US" altLang="ko-KR" dirty="0" smtClean="0">
                <a:solidFill>
                  <a:srgbClr val="FF0000"/>
                </a:solidFill>
              </a:rPr>
              <a:t>105_or.vhd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105_or_tb.vhd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소스코드를 이용해 </a:t>
            </a:r>
            <a:r>
              <a:rPr lang="en-US" altLang="ko-KR" dirty="0" smtClean="0"/>
              <a:t>XNOR</a:t>
            </a:r>
            <a:r>
              <a:rPr lang="ko-KR" altLang="en-US" dirty="0" err="1" smtClean="0"/>
              <a:t>게이트를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파형 범위는 </a:t>
            </a:r>
            <a:r>
              <a:rPr lang="en-US" altLang="ko-KR" dirty="0" smtClean="0">
                <a:solidFill>
                  <a:srgbClr val="FF0000"/>
                </a:solidFill>
              </a:rPr>
              <a:t>0 </a:t>
            </a:r>
            <a:r>
              <a:rPr lang="en-US" altLang="ko-KR" dirty="0" err="1" smtClean="0">
                <a:solidFill>
                  <a:srgbClr val="FF0000"/>
                </a:solidFill>
              </a:rPr>
              <a:t>ps</a:t>
            </a:r>
            <a:r>
              <a:rPr lang="en-US" altLang="ko-KR" dirty="0" smtClean="0">
                <a:solidFill>
                  <a:srgbClr val="FF0000"/>
                </a:solidFill>
              </a:rPr>
              <a:t> ~ 800 </a:t>
            </a:r>
            <a:r>
              <a:rPr lang="en-US" altLang="ko-KR" dirty="0" err="1" smtClean="0">
                <a:solidFill>
                  <a:srgbClr val="FF0000"/>
                </a:solidFill>
              </a:rPr>
              <a:t>ps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까지 설정</a:t>
            </a:r>
            <a:r>
              <a:rPr lang="en-US" altLang="ko-KR" dirty="0"/>
              <a:t> </a:t>
            </a:r>
            <a:r>
              <a:rPr lang="ko-KR" altLang="en-US" dirty="0" smtClean="0"/>
              <a:t>후 초기화 입력변수를 모두 초기화</a:t>
            </a:r>
            <a:endParaRPr lang="en-US" altLang="ko-KR" dirty="0" smtClean="0"/>
          </a:p>
          <a:p>
            <a:r>
              <a:rPr lang="en-US" altLang="ko-KR" dirty="0" smtClean="0"/>
              <a:t>-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파형주기는 </a:t>
            </a:r>
            <a:r>
              <a:rPr lang="en-US" altLang="ko-KR" dirty="0" smtClean="0">
                <a:solidFill>
                  <a:srgbClr val="FF0000"/>
                </a:solidFill>
              </a:rPr>
              <a:t>100ps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/>
              <a:t>- </a:t>
            </a:r>
            <a:r>
              <a:rPr lang="ko-KR" altLang="en-US" dirty="0"/>
              <a:t>파형은 아래의 그림과 일치해야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b="1" dirty="0" smtClean="0"/>
              <a:t>반드시 </a:t>
            </a:r>
            <a:r>
              <a:rPr lang="en-US" altLang="ko-KR" b="1" dirty="0" smtClean="0">
                <a:solidFill>
                  <a:srgbClr val="FF0000"/>
                </a:solidFill>
              </a:rPr>
              <a:t>if</a:t>
            </a:r>
            <a:r>
              <a:rPr lang="ko-KR" altLang="en-US" b="1" dirty="0" smtClean="0">
                <a:solidFill>
                  <a:srgbClr val="FF0000"/>
                </a:solidFill>
              </a:rPr>
              <a:t>문</a:t>
            </a:r>
            <a:r>
              <a:rPr lang="ko-KR" altLang="en-US" b="1" dirty="0" smtClean="0"/>
              <a:t>을 활용해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입력 </a:t>
            </a:r>
            <a:r>
              <a:rPr lang="en-US" altLang="ko-KR" b="1" dirty="0" smtClean="0"/>
              <a:t>XNOR</a:t>
            </a:r>
            <a:r>
              <a:rPr lang="ko-KR" altLang="en-US" b="1" dirty="0" err="1" smtClean="0"/>
              <a:t>게이트</a:t>
            </a:r>
            <a:r>
              <a:rPr lang="ko-KR" altLang="en-US" b="1" dirty="0" smtClean="0"/>
              <a:t> 제작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3287" y="1484836"/>
            <a:ext cx="3324470" cy="29190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85" y="2183384"/>
            <a:ext cx="3421662" cy="15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0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예시 파형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70" y="1416721"/>
            <a:ext cx="9827738" cy="46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VHDL</a:t>
            </a:r>
            <a:r>
              <a:rPr lang="ko-KR" altLang="en-US" sz="3600" dirty="0" smtClean="0"/>
              <a:t>을 이용한 반감산기 설계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017" y="1806916"/>
            <a:ext cx="4457209" cy="227489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30" y="1767572"/>
            <a:ext cx="4443166" cy="231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430" y="4675741"/>
            <a:ext cx="10223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업로드 된 </a:t>
            </a:r>
            <a:r>
              <a:rPr lang="en-US" altLang="ko-KR" sz="2000" dirty="0" smtClean="0">
                <a:solidFill>
                  <a:srgbClr val="FF0000"/>
                </a:solidFill>
              </a:rPr>
              <a:t>138_ha.vhd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138_ha_tb.vhd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소스코드를 이용해 반감산기를 제작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파형 범위는 </a:t>
            </a:r>
            <a:r>
              <a:rPr lang="en-US" altLang="ko-KR" sz="2000" dirty="0" smtClean="0">
                <a:solidFill>
                  <a:srgbClr val="FF0000"/>
                </a:solidFill>
              </a:rPr>
              <a:t>0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ps</a:t>
            </a:r>
            <a:r>
              <a:rPr lang="en-US" altLang="ko-KR" sz="2000" dirty="0" smtClean="0">
                <a:solidFill>
                  <a:srgbClr val="FF0000"/>
                </a:solidFill>
              </a:rPr>
              <a:t> ~ 400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ps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/>
              <a:t>까지 설정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이후 파형은 무시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 A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의 파형주기는 </a:t>
            </a:r>
            <a:r>
              <a:rPr lang="en-US" altLang="ko-KR" sz="2000" dirty="0" smtClean="0">
                <a:solidFill>
                  <a:srgbClr val="FF0000"/>
                </a:solidFill>
              </a:rPr>
              <a:t>100ps</a:t>
            </a:r>
            <a:r>
              <a:rPr lang="ko-KR" altLang="en-US" sz="2000" dirty="0" smtClean="0"/>
              <a:t>로 설정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파형은 아래의 그림과 일치해야 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048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예시 파형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755"/>
            <a:ext cx="10515600" cy="36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5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79" y="3129502"/>
            <a:ext cx="781050" cy="11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1729" y="352586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클릭          </a:t>
            </a:r>
            <a:r>
              <a:rPr lang="ko-KR" altLang="en-US" b="1" dirty="0" smtClean="0"/>
              <a:t>혹은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2631" b="22891"/>
          <a:stretch/>
        </p:blipFill>
        <p:spPr>
          <a:xfrm>
            <a:off x="5858385" y="1778875"/>
            <a:ext cx="2867025" cy="42326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6989" y="2060835"/>
            <a:ext cx="2328421" cy="531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67008" y="214193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← 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1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14569"/>
          <a:stretch/>
        </p:blipFill>
        <p:spPr>
          <a:xfrm>
            <a:off x="1410485" y="1383975"/>
            <a:ext cx="9371029" cy="4243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2001" y="5798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초기화면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585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187"/>
            <a:ext cx="7127449" cy="4061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6424" y="5886844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-&gt; New -&gt; Project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385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5" y="1628922"/>
            <a:ext cx="4742102" cy="40460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1947" y="2359267"/>
            <a:ext cx="48497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Project Name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week6 </a:t>
            </a:r>
            <a:r>
              <a:rPr lang="ko-KR" altLang="en-US" dirty="0" smtClean="0"/>
              <a:t>으로 저장한 후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Project Location</a:t>
            </a:r>
            <a:r>
              <a:rPr lang="ko-KR" altLang="en-US" dirty="0" smtClean="0"/>
              <a:t>은 바탕화면에 </a:t>
            </a:r>
            <a:r>
              <a:rPr lang="en-US" altLang="ko-KR" dirty="0" smtClean="0"/>
              <a:t>week6 </a:t>
            </a:r>
            <a:r>
              <a:rPr lang="ko-KR" altLang="en-US" dirty="0" smtClean="0"/>
              <a:t>폴더를</a:t>
            </a:r>
            <a:endParaRPr lang="en-US" altLang="ko-KR" dirty="0" smtClean="0"/>
          </a:p>
          <a:p>
            <a:r>
              <a:rPr lang="ko-KR" altLang="en-US" dirty="0" smtClean="0"/>
              <a:t>생성한 뒤 경로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Default Library Name</a:t>
            </a:r>
            <a:r>
              <a:rPr lang="ko-KR" altLang="en-US" dirty="0" smtClean="0"/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Copy Settings From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은 그대로 방치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설정이 완료되면 </a:t>
            </a:r>
            <a:r>
              <a:rPr lang="en-US" altLang="ko-KR" dirty="0" smtClean="0">
                <a:solidFill>
                  <a:srgbClr val="FF0000"/>
                </a:solidFill>
              </a:rPr>
              <a:t>OK</a:t>
            </a:r>
            <a:r>
              <a:rPr lang="ko-KR" altLang="en-US" dirty="0" smtClean="0"/>
              <a:t>버튼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5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38" y="1606197"/>
            <a:ext cx="3658385" cy="3272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370" y="2060835"/>
            <a:ext cx="4726036" cy="2141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685" y="5646656"/>
            <a:ext cx="778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 Existing File </a:t>
            </a:r>
            <a:r>
              <a:rPr lang="ko-KR" altLang="en-US" dirty="0" smtClean="0"/>
              <a:t>클릭 후 오른쪽 사진과 같은 창이 나타나면 </a:t>
            </a:r>
            <a:r>
              <a:rPr lang="en-US" altLang="ko-KR" dirty="0" smtClean="0">
                <a:solidFill>
                  <a:srgbClr val="FF0000"/>
                </a:solidFill>
              </a:rPr>
              <a:t>Browse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013"/>
            <a:ext cx="5592982" cy="30969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325" y="2060835"/>
            <a:ext cx="3857625" cy="177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440" y="5353866"/>
            <a:ext cx="1003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PPT</a:t>
            </a:r>
            <a:r>
              <a:rPr lang="ko-KR" altLang="en-US" dirty="0" smtClean="0"/>
              <a:t>와 같이 제공된 파일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일반 파일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tb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열고 오른쪽 화면과 같이 나타나면 </a:t>
            </a:r>
            <a:r>
              <a:rPr lang="en-US" altLang="ko-KR" dirty="0" smtClean="0">
                <a:solidFill>
                  <a:srgbClr val="FF0000"/>
                </a:solidFill>
              </a:rPr>
              <a:t>OK</a:t>
            </a:r>
            <a:r>
              <a:rPr lang="ko-KR" altLang="en-US" dirty="0" smtClean="0"/>
              <a:t>클릭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108" y="1593130"/>
            <a:ext cx="4166647" cy="467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1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30" y="1996462"/>
            <a:ext cx="3630105" cy="2350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42" y="1943148"/>
            <a:ext cx="5619750" cy="2457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7329" y="5439266"/>
            <a:ext cx="737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선택한 뒤 마우스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r>
              <a:rPr lang="en-US" altLang="ko-KR" dirty="0" smtClean="0">
                <a:solidFill>
                  <a:srgbClr val="FF0000"/>
                </a:solidFill>
              </a:rPr>
              <a:t>Compile -&gt; Compile All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80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*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ModelSim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컴파일 방법 </a:t>
            </a:r>
            <a:r>
              <a:rPr lang="en-US" altLang="ko-KR" sz="3600" dirty="0" smtClean="0"/>
              <a:t>*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998280"/>
            <a:ext cx="4802101" cy="1262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258793"/>
            <a:ext cx="4802101" cy="1358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629484"/>
            <a:ext cx="5448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- Project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창의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Status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가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로 표시되면 컴파일 성공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- X</a:t>
            </a:r>
            <a:r>
              <a:rPr lang="ko-KR" altLang="en-US" dirty="0" smtClean="0">
                <a:solidFill>
                  <a:srgbClr val="FF0000"/>
                </a:solidFill>
              </a:rPr>
              <a:t>나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로 표시 될 경우엔 소스 코드에러 가능성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문제 발생시 해당 파일을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Compile -&gt; Compile Report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클릭 후 </a:t>
            </a:r>
            <a:r>
              <a:rPr lang="en-US" altLang="ko-KR" dirty="0" err="1" smtClean="0"/>
              <a:t>vhd</a:t>
            </a:r>
            <a:r>
              <a:rPr lang="ko-KR" altLang="en-US" dirty="0" smtClean="0"/>
              <a:t>파일의 오류를 분석한 후 소스코드 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18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353</Words>
  <Application>Microsoft Office PowerPoint</Application>
  <PresentationFormat>와이드스크린</PresentationFormat>
  <Paragraphs>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6주차 실습</vt:lpstr>
      <vt:lpstr>* ModelSim 컴파일 방법 *</vt:lpstr>
      <vt:lpstr>* ModelSim 컴파일 방법 *</vt:lpstr>
      <vt:lpstr>* ModelSim 컴파일 방법 *</vt:lpstr>
      <vt:lpstr>* ModelSim 컴파일 방법 *</vt:lpstr>
      <vt:lpstr>* ModelSim 컴파일 방법 *</vt:lpstr>
      <vt:lpstr>* ModelSim 컴파일 방법 *</vt:lpstr>
      <vt:lpstr>* ModelSim 컴파일 방법 *</vt:lpstr>
      <vt:lpstr>* ModelSim 컴파일 방법 *</vt:lpstr>
      <vt:lpstr>* ModelSim 컴파일 방법 *</vt:lpstr>
      <vt:lpstr>* ModelSim 컴파일 방법 *</vt:lpstr>
      <vt:lpstr>* ModelSim 컴파일 방법 *</vt:lpstr>
      <vt:lpstr>* ModelSim 컴파일 방법 *</vt:lpstr>
      <vt:lpstr>실습 안내</vt:lpstr>
      <vt:lpstr>1. VHDL을 이용한 3입력 XNOR 설계</vt:lpstr>
      <vt:lpstr>1. 예시 파형</vt:lpstr>
      <vt:lpstr>2. VHDL을 이용한 반감산기 설계</vt:lpstr>
      <vt:lpstr>2. 예시 파형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황 인호</cp:lastModifiedBy>
  <cp:revision>34</cp:revision>
  <dcterms:created xsi:type="dcterms:W3CDTF">2019-09-02T13:40:33Z</dcterms:created>
  <dcterms:modified xsi:type="dcterms:W3CDTF">2019-11-04T06:34:09Z</dcterms:modified>
</cp:coreProperties>
</file>