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63" r:id="rId34"/>
    <p:sldId id="295" r:id="rId35"/>
    <p:sldId id="299" r:id="rId36"/>
    <p:sldId id="296" r:id="rId37"/>
    <p:sldId id="297" r:id="rId38"/>
    <p:sldId id="300" r:id="rId39"/>
    <p:sldId id="30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0601"/>
            <a:ext cx="9144000" cy="23876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28" y="1480704"/>
            <a:ext cx="6280434" cy="4907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860" y="4341091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EP2C8Q208C8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선택 →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34" y="1480416"/>
            <a:ext cx="6467331" cy="5075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578848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Next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29400" y="6208693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95" y="1388053"/>
            <a:ext cx="6639409" cy="5197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3654" y="579772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Finish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3654" y="6217929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07" y="1816677"/>
            <a:ext cx="4280911" cy="3918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7418" y="2826328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프로젝트 생성 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08" y="2060835"/>
            <a:ext cx="4207020" cy="3310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7490" y="463665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</a:t>
            </a:r>
            <a:r>
              <a:rPr lang="en-US" altLang="ko-KR" b="1" smtClean="0"/>
              <a:t>-&gt; New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04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2" y="1685202"/>
            <a:ext cx="2743200" cy="4448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9454" y="3417455"/>
            <a:ext cx="451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-&gt; New </a:t>
            </a:r>
            <a:r>
              <a:rPr lang="ko-KR" altLang="en-US" b="1" dirty="0" smtClean="0"/>
              <a:t>클릭 후 </a:t>
            </a:r>
            <a:r>
              <a:rPr lang="en-US" altLang="ko-KR" b="1" dirty="0" smtClean="0"/>
              <a:t>Design Files </a:t>
            </a:r>
            <a:r>
              <a:rPr lang="ko-KR" altLang="en-US" b="1" dirty="0" smtClean="0"/>
              <a:t>항목에</a:t>
            </a:r>
            <a:endParaRPr lang="en-US" altLang="ko-KR" b="1" dirty="0" smtClean="0"/>
          </a:p>
          <a:p>
            <a:r>
              <a:rPr lang="ko-KR" altLang="en-US" b="1" dirty="0" smtClean="0"/>
              <a:t>있는 </a:t>
            </a:r>
            <a:r>
              <a:rPr lang="en-US" altLang="ko-KR" b="1" dirty="0" smtClean="0"/>
              <a:t>VHDL File </a:t>
            </a:r>
            <a:r>
              <a:rPr lang="ko-KR" altLang="en-US" b="1" dirty="0" smtClean="0"/>
              <a:t>클릭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455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703589"/>
            <a:ext cx="8663708" cy="46973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66109" y="2070071"/>
            <a:ext cx="7296727" cy="376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62836" y="36829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소스 코드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1" y="1517938"/>
            <a:ext cx="10668000" cy="47517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4545" y="2844800"/>
            <a:ext cx="563419" cy="212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81236" y="2687782"/>
            <a:ext cx="766619" cy="157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6036" y="3454400"/>
            <a:ext cx="757382" cy="184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4364" y="4331855"/>
            <a:ext cx="775854" cy="19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0436" y="4655127"/>
            <a:ext cx="748146" cy="19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4545" y="3847640"/>
            <a:ext cx="227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프로젝트의 이름과 </a:t>
            </a:r>
            <a:endParaRPr lang="en-US" altLang="ko-KR" b="1" dirty="0" smtClean="0"/>
          </a:p>
          <a:p>
            <a:r>
              <a:rPr lang="ko-KR" altLang="en-US" b="1" dirty="0" smtClean="0"/>
              <a:t>적색 박스의 이름이 </a:t>
            </a:r>
            <a:endParaRPr lang="en-US" altLang="ko-KR" b="1" dirty="0" smtClean="0"/>
          </a:p>
          <a:p>
            <a:r>
              <a:rPr lang="ko-KR" altLang="en-US" b="1" dirty="0" smtClean="0"/>
              <a:t>모두 같아야 한다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4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84" y="1865023"/>
            <a:ext cx="5210175" cy="355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200" y="4331854"/>
            <a:ext cx="262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-&gt; Save As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8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59" y="1673802"/>
            <a:ext cx="6210300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2655" y="4544291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프로젝트 이름</a:t>
            </a:r>
            <a:r>
              <a:rPr lang="en-US" altLang="ko-KR" b="1" dirty="0" smtClean="0"/>
              <a:t>].</a:t>
            </a:r>
            <a:r>
              <a:rPr lang="en-US" altLang="ko-KR" b="1" dirty="0" err="1" smtClean="0"/>
              <a:t>vhd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132" y="3162692"/>
            <a:ext cx="800100" cy="117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285"/>
          <a:stretch/>
        </p:blipFill>
        <p:spPr>
          <a:xfrm>
            <a:off x="1733211" y="1682628"/>
            <a:ext cx="2512218" cy="45284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90059" y="1948543"/>
            <a:ext cx="2068285" cy="446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5429" y="19870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9669" y="35638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혹은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04065" y="356381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바탕화면 아이콘 클릭 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5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938193"/>
            <a:ext cx="4941923" cy="349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3018" y="2844800"/>
            <a:ext cx="421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</a:t>
            </a:r>
            <a:r>
              <a:rPr lang="en-US" altLang="ko-KR" b="1" dirty="0" smtClean="0">
                <a:solidFill>
                  <a:srgbClr val="FF0000"/>
                </a:solidFill>
              </a:rPr>
              <a:t>Start Compilation</a:t>
            </a:r>
            <a:r>
              <a:rPr lang="ko-KR" altLang="en-US" b="1" dirty="0" smtClean="0">
                <a:solidFill>
                  <a:srgbClr val="FF0000"/>
                </a:solidFill>
              </a:rPr>
              <a:t>으로 컴파일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0" y="1469303"/>
            <a:ext cx="6859731" cy="4688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6509" y="1689243"/>
            <a:ext cx="37946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우측에 녹색 </a:t>
            </a:r>
            <a:r>
              <a:rPr lang="en-US" altLang="ko-KR" dirty="0" smtClean="0"/>
              <a:t>V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ko-KR" altLang="en-US" dirty="0" smtClean="0"/>
              <a:t>표시되고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표시된다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만일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컴파일 오류가 발생했을 때엔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소스코드 내의 이름이 일치하지 </a:t>
            </a:r>
            <a:r>
              <a:rPr lang="ko-KR" altLang="en-US" dirty="0" err="1" smtClean="0">
                <a:solidFill>
                  <a:srgbClr val="FF0000"/>
                </a:solidFill>
              </a:rPr>
              <a:t>않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거나 코드 자체의 문제일 수 있기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때문에 다시 확인을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14" y="2060835"/>
            <a:ext cx="5388482" cy="3401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9783" y="4121626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컴파일에 성공했으면</a:t>
            </a:r>
            <a:endParaRPr lang="en-US" altLang="ko-KR" dirty="0"/>
          </a:p>
          <a:p>
            <a:r>
              <a:rPr lang="en-US" altLang="ko-KR" dirty="0" smtClean="0"/>
              <a:t>Assignments -&gt; Pin Planner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6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1" y="1610736"/>
            <a:ext cx="4152900" cy="47234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58836" y="4664364"/>
            <a:ext cx="535709" cy="1431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002533" y="5380182"/>
            <a:ext cx="3719067" cy="176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78618" y="4641518"/>
            <a:ext cx="3145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 Planner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클릭하게 되면</a:t>
            </a:r>
            <a:endParaRPr lang="en-US" altLang="ko-KR" dirty="0" smtClean="0"/>
          </a:p>
          <a:p>
            <a:r>
              <a:rPr lang="ko-KR" altLang="en-US" dirty="0" smtClean="0"/>
              <a:t>왼쪽과 같은 창이 뜨게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Location </a:t>
            </a:r>
            <a:r>
              <a:rPr lang="ko-KR" altLang="en-US" dirty="0" smtClean="0"/>
              <a:t>항목엔 </a:t>
            </a:r>
            <a:r>
              <a:rPr lang="en-US" altLang="ko-KR" dirty="0" smtClean="0"/>
              <a:t>Pin </a:t>
            </a:r>
            <a:r>
              <a:rPr lang="ko-KR" altLang="en-US" dirty="0" smtClean="0"/>
              <a:t>번호를</a:t>
            </a:r>
            <a:endParaRPr lang="en-US" altLang="ko-KR" dirty="0" smtClean="0"/>
          </a:p>
          <a:p>
            <a:r>
              <a:rPr lang="ko-KR" altLang="en-US" dirty="0" smtClean="0"/>
              <a:t>적는다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6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 </a:t>
            </a:r>
            <a:r>
              <a:rPr lang="en-US" altLang="ko-KR" sz="3600" dirty="0" smtClean="0"/>
              <a:t>(Pin</a:t>
            </a:r>
            <a:r>
              <a:rPr lang="ko-KR" altLang="en-US" sz="3600" dirty="0" smtClean="0"/>
              <a:t>번호</a:t>
            </a:r>
            <a:r>
              <a:rPr lang="en-US" altLang="ko-KR" sz="3600" dirty="0" smtClean="0"/>
              <a:t>)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98"/>
            <a:ext cx="5248564" cy="5285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9" y="1704548"/>
            <a:ext cx="4839855" cy="4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 </a:t>
            </a:r>
            <a:r>
              <a:rPr lang="en-US" altLang="ko-KR" sz="3600" dirty="0" smtClean="0"/>
              <a:t>(Pin</a:t>
            </a:r>
            <a:r>
              <a:rPr lang="ko-KR" altLang="en-US" sz="3600" dirty="0" smtClean="0"/>
              <a:t>번호</a:t>
            </a:r>
            <a:r>
              <a:rPr lang="en-US" altLang="ko-KR" sz="3600" dirty="0" smtClean="0"/>
              <a:t>)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838"/>
          <a:stretch/>
        </p:blipFill>
        <p:spPr>
          <a:xfrm>
            <a:off x="838200" y="1529052"/>
            <a:ext cx="5377873" cy="4513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2501"/>
            <a:ext cx="5187115" cy="23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466"/>
            <a:ext cx="5944755" cy="466457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900933" y="4936837"/>
            <a:ext cx="3719067" cy="176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58545" y="4613671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주어진 표를 보고 </a:t>
            </a:r>
            <a:endParaRPr lang="en-US" altLang="ko-KR" dirty="0" smtClean="0"/>
          </a:p>
          <a:p>
            <a:r>
              <a:rPr lang="ko-KR" altLang="en-US" dirty="0" smtClean="0"/>
              <a:t>각각의 맞는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을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0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362304"/>
            <a:ext cx="4661478" cy="529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7964" y="3996253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 완료된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의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78719" y="3319181"/>
            <a:ext cx="4275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 </a:t>
            </a:r>
            <a:r>
              <a:rPr lang="ko-KR" altLang="en-US" dirty="0" smtClean="0"/>
              <a:t>설정이 완료되면 창을 닫고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다시 </a:t>
            </a:r>
            <a:r>
              <a:rPr lang="en-US" altLang="ko-KR" b="1" dirty="0" smtClean="0">
                <a:solidFill>
                  <a:srgbClr val="FF0000"/>
                </a:solidFill>
              </a:rPr>
              <a:t>Processing -&gt; Start Compilation</a:t>
            </a:r>
          </a:p>
          <a:p>
            <a:r>
              <a:rPr lang="ko-KR" altLang="en-US" dirty="0" smtClean="0"/>
              <a:t>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46" y="2060835"/>
            <a:ext cx="5523490" cy="3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48" y="1697615"/>
            <a:ext cx="4295775" cy="423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6364" y="3426691"/>
            <a:ext cx="3722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컴파일이 정상적으로 완료되면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Tools -&gt; Programmer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2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41552"/>
            <a:ext cx="9220200" cy="50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13" y="1609147"/>
            <a:ext cx="5705186" cy="45107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14618" y="2051599"/>
            <a:ext cx="923636" cy="303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35949" y="2028006"/>
            <a:ext cx="270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Hardware Setup </a:t>
            </a:r>
            <a:r>
              <a:rPr lang="ko-KR" altLang="en-US" dirty="0" smtClean="0">
                <a:solidFill>
                  <a:srgbClr val="FF0000"/>
                </a:solidFill>
              </a:rPr>
              <a:t>클릭 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96" y="1685925"/>
            <a:ext cx="5076825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982" y="2718137"/>
            <a:ext cx="4262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Hardware Setup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USB-Blaster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만일</a:t>
            </a:r>
            <a:r>
              <a:rPr lang="en-US" altLang="ko-KR" dirty="0" smtClean="0">
                <a:solidFill>
                  <a:srgbClr val="FF0000"/>
                </a:solidFill>
              </a:rPr>
              <a:t>, No Hardware</a:t>
            </a:r>
            <a:r>
              <a:rPr lang="ko-KR" altLang="en-US" dirty="0" smtClean="0">
                <a:solidFill>
                  <a:srgbClr val="FF0000"/>
                </a:solidFill>
              </a:rPr>
              <a:t>만 존재할 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윈도우 키</a:t>
            </a:r>
            <a:r>
              <a:rPr lang="en-US" altLang="ko-KR" dirty="0" smtClean="0">
                <a:solidFill>
                  <a:srgbClr val="FF0000"/>
                </a:solidFill>
              </a:rPr>
              <a:t>] -&gt; [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[</a:t>
            </a:r>
            <a:r>
              <a:rPr lang="ko-KR" altLang="en-US" dirty="0" smtClean="0">
                <a:solidFill>
                  <a:srgbClr val="FF0000"/>
                </a:solidFill>
              </a:rPr>
              <a:t>장치 관리자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클릭한 후 </a:t>
            </a:r>
            <a:r>
              <a:rPr lang="en-US" altLang="ko-KR" dirty="0" smtClean="0">
                <a:solidFill>
                  <a:srgbClr val="FF0000"/>
                </a:solidFill>
              </a:rPr>
              <a:t>Altera USB-Blaster </a:t>
            </a:r>
            <a:r>
              <a:rPr lang="ko-KR" altLang="en-US" dirty="0" smtClean="0">
                <a:solidFill>
                  <a:srgbClr val="FF0000"/>
                </a:solidFill>
              </a:rPr>
              <a:t>항목을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우클릭</a:t>
            </a:r>
            <a:r>
              <a:rPr lang="ko-KR" altLang="en-US" dirty="0" smtClean="0">
                <a:solidFill>
                  <a:srgbClr val="FF0000"/>
                </a:solidFill>
              </a:rPr>
              <a:t> 한 후 드라이버 업데이트 실행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10" y="1507259"/>
            <a:ext cx="5845648" cy="4653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1" y="3372292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 </a:t>
            </a:r>
            <a:r>
              <a:rPr lang="ko-KR" altLang="en-US" dirty="0" smtClean="0"/>
              <a:t>버튼을 누르고 </a:t>
            </a:r>
            <a:r>
              <a:rPr lang="en-US" altLang="ko-KR" dirty="0" smtClean="0"/>
              <a:t>Progress</a:t>
            </a:r>
          </a:p>
          <a:p>
            <a:r>
              <a:rPr lang="ko-KR" altLang="en-US" dirty="0" smtClean="0"/>
              <a:t>에 </a:t>
            </a:r>
            <a:r>
              <a:rPr lang="en-US" altLang="ko-KR" dirty="0" smtClean="0"/>
              <a:t>Successful</a:t>
            </a:r>
            <a:r>
              <a:rPr lang="ko-KR" altLang="en-US" dirty="0" smtClean="0"/>
              <a:t>이 나타나면 </a:t>
            </a:r>
            <a:endParaRPr lang="en-US" altLang="ko-KR" dirty="0" smtClean="0"/>
          </a:p>
          <a:p>
            <a:r>
              <a:rPr lang="ko-KR" altLang="en-US" dirty="0" smtClean="0"/>
              <a:t>실습교재에 출력이 나타나게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3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1400" dirty="0" smtClean="0"/>
              <a:t>- 2~3</a:t>
            </a:r>
            <a:r>
              <a:rPr lang="ko-KR" altLang="en-US" sz="1400" dirty="0" smtClean="0"/>
              <a:t>문제로 구성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</a:t>
            </a:r>
            <a:r>
              <a:rPr lang="en-US" altLang="ko-KR" sz="1400" dirty="0" smtClean="0"/>
              <a:t>: 1~2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제출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제출용 문제와 같이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위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r>
              <a:rPr lang="en-US" altLang="ko-KR" sz="1400" dirty="0" smtClean="0"/>
              <a:t>(inho0919@kangwon.ac.kr)</a:t>
            </a:r>
            <a:r>
              <a:rPr lang="ko-KR" altLang="en-US" sz="1400" dirty="0" smtClean="0"/>
              <a:t>로 양식대로 </a:t>
            </a:r>
            <a:r>
              <a:rPr lang="en-US" altLang="ko-KR" sz="1400" dirty="0" smtClean="0"/>
              <a:t>VHDL </a:t>
            </a:r>
            <a:r>
              <a:rPr lang="ko-KR" altLang="en-US" sz="1400" dirty="0" smtClean="0"/>
              <a:t>파일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디코더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4비트 디코더 세그먼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69" y="1504735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31" y="1984419"/>
            <a:ext cx="4791806" cy="1730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486705"/>
            <a:ext cx="8586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Question1.vhd </a:t>
            </a:r>
            <a:r>
              <a:rPr lang="ko-KR" altLang="en-US" dirty="0" smtClean="0"/>
              <a:t>파일을 활용해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진수를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이상의 숫자들은 </a:t>
            </a:r>
            <a:r>
              <a:rPr lang="en-US" altLang="ko-KR" dirty="0" smtClean="0">
                <a:solidFill>
                  <a:srgbClr val="FF0000"/>
                </a:solidFill>
              </a:rPr>
              <a:t>A = 10, b = 11, C = 12, d = 13, E = 14, F = 15</a:t>
            </a:r>
            <a:r>
              <a:rPr lang="ko-KR" altLang="en-US" dirty="0" smtClean="0"/>
              <a:t>와 같다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7-Segment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a~g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를 해당 숫자에 맞게 표시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Ex) 5 = </a:t>
            </a:r>
            <a:r>
              <a:rPr lang="en-US" altLang="ko-KR" dirty="0" err="1" smtClean="0">
                <a:solidFill>
                  <a:srgbClr val="FF0000"/>
                </a:solidFill>
              </a:rPr>
              <a:t>ab’cde’fg</a:t>
            </a:r>
            <a:r>
              <a:rPr lang="en-US" altLang="ko-KR" dirty="0" smtClean="0">
                <a:solidFill>
                  <a:srgbClr val="FF0000"/>
                </a:solidFill>
              </a:rPr>
              <a:t> = 1011011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실습교재의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에 출력화면 표시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≠</a:t>
            </a:r>
            <a:r>
              <a:rPr lang="en-US" altLang="ko-KR" dirty="0" smtClean="0"/>
              <a:t>FND 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디코더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(Pin Planner)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92778" y="1680516"/>
            <a:ext cx="13692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 PIN_15</a:t>
            </a:r>
          </a:p>
          <a:p>
            <a:r>
              <a:rPr lang="en-US" altLang="ko-KR" dirty="0" smtClean="0"/>
              <a:t>b = PIN_30</a:t>
            </a:r>
          </a:p>
          <a:p>
            <a:r>
              <a:rPr lang="en-US" altLang="ko-KR" dirty="0" smtClean="0"/>
              <a:t>c = PIN_31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 = PIN_33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 = PIN_34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 = PIN_35</a:t>
            </a:r>
          </a:p>
          <a:p>
            <a:r>
              <a:rPr lang="en-US" altLang="ko-KR" dirty="0" smtClean="0"/>
              <a:t>g = PIN_37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2778" y="3711841"/>
            <a:ext cx="2534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BCD[0</a:t>
            </a:r>
            <a:r>
              <a:rPr lang="en-US" altLang="ko-KR" dirty="0" smtClean="0"/>
              <a:t>] = PIN_114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BCD[1</a:t>
            </a:r>
            <a:r>
              <a:rPr lang="en-US" altLang="ko-KR" dirty="0" smtClean="0"/>
              <a:t>] = PIN_113</a:t>
            </a:r>
            <a:endParaRPr lang="en-US" altLang="ko-KR" dirty="0"/>
          </a:p>
          <a:p>
            <a:r>
              <a:rPr lang="en-US" altLang="ko-KR" dirty="0"/>
              <a:t>BCD[2</a:t>
            </a:r>
            <a:r>
              <a:rPr lang="en-US" altLang="ko-KR" dirty="0" smtClean="0"/>
              <a:t>] = PIN_112</a:t>
            </a:r>
            <a:endParaRPr lang="en-US" altLang="ko-KR" dirty="0"/>
          </a:p>
          <a:p>
            <a:r>
              <a:rPr lang="en-US" altLang="ko-KR" dirty="0"/>
              <a:t>BCD[3</a:t>
            </a:r>
            <a:r>
              <a:rPr lang="en-US" altLang="ko-KR" dirty="0" smtClean="0"/>
              <a:t>] = PIN_110</a:t>
            </a:r>
            <a:endParaRPr lang="en-US" altLang="ko-KR" dirty="0"/>
          </a:p>
          <a:p>
            <a:r>
              <a:rPr lang="en-US" altLang="ko-KR" dirty="0"/>
              <a:t>SEG_COM[0</a:t>
            </a:r>
            <a:r>
              <a:rPr lang="en-US" altLang="ko-KR" dirty="0" smtClean="0"/>
              <a:t>] =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SEG_COM[1</a:t>
            </a:r>
            <a:r>
              <a:rPr lang="en-US" altLang="ko-KR" dirty="0" smtClean="0"/>
              <a:t>] =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SEG_COM[2</a:t>
            </a:r>
            <a:r>
              <a:rPr lang="en-US" altLang="ko-KR" dirty="0" smtClean="0"/>
              <a:t>] =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SEG_COM[3</a:t>
            </a:r>
            <a:r>
              <a:rPr lang="en-US" altLang="ko-KR" dirty="0" smtClean="0"/>
              <a:t>] = PIN_39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1" y="1862198"/>
            <a:ext cx="5100532" cy="36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출력예시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41" y="1475948"/>
            <a:ext cx="3597874" cy="4797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7659" y="560455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A(10) </a:t>
            </a:r>
            <a:r>
              <a:rPr lang="ko-KR" altLang="en-US" dirty="0" smtClean="0"/>
              <a:t>출력예시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Text LCD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5046879"/>
            <a:ext cx="858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Question2.vhd </a:t>
            </a:r>
            <a:r>
              <a:rPr lang="ko-KR" altLang="en-US" dirty="0" smtClean="0"/>
              <a:t>파일을 활용해 이름과 학번을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아스키 코드 표를 활용해 작성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실습교재의 </a:t>
            </a:r>
            <a:r>
              <a:rPr lang="en-US" altLang="ko-KR" dirty="0" smtClean="0"/>
              <a:t>16X2 TEXT LCD</a:t>
            </a:r>
            <a:r>
              <a:rPr lang="ko-KR" altLang="en-US" dirty="0" smtClean="0"/>
              <a:t>에 출력화면 표시</a:t>
            </a:r>
            <a:endParaRPr lang="ko-KR" altLang="en-US" dirty="0"/>
          </a:p>
        </p:txBody>
      </p:sp>
      <p:pic>
        <p:nvPicPr>
          <p:cNvPr id="3074" name="Picture 2" descr="text lc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93" y="1386862"/>
            <a:ext cx="5007661" cy="28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95389"/>
              </p:ext>
            </p:extLst>
          </p:nvPr>
        </p:nvGraphicFramePr>
        <p:xfrm>
          <a:off x="7414080" y="2147407"/>
          <a:ext cx="1766866" cy="205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433"/>
                <a:gridCol w="883433"/>
              </a:tblGrid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진수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0~9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80~89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A~Z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65~90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a~z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97~122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03128" y="4204799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ASCII </a:t>
            </a:r>
            <a:r>
              <a:rPr lang="ko-KR" altLang="en-US" sz="1600" b="1" dirty="0" smtClean="0"/>
              <a:t>코드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693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Text LCD (Pin Planner)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09" y="2060835"/>
            <a:ext cx="5166591" cy="3509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3721" y="1968711"/>
            <a:ext cx="25699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CLK = PIN_131</a:t>
            </a:r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[0] = PIN_203</a:t>
            </a:r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[1] = PIN_201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[2] = PIN_200 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[3] </a:t>
            </a:r>
            <a:r>
              <a:rPr lang="en-US" altLang="ko-KR" dirty="0"/>
              <a:t>= </a:t>
            </a:r>
            <a:r>
              <a:rPr lang="en-US" altLang="ko-KR" dirty="0" smtClean="0"/>
              <a:t>PIN_199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[4] </a:t>
            </a:r>
            <a:r>
              <a:rPr lang="en-US" altLang="ko-KR" dirty="0"/>
              <a:t>= </a:t>
            </a:r>
            <a:r>
              <a:rPr lang="en-US" altLang="ko-KR" dirty="0" smtClean="0"/>
              <a:t>PIN_198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[5] </a:t>
            </a:r>
            <a:r>
              <a:rPr lang="en-US" altLang="ko-KR" dirty="0"/>
              <a:t>= </a:t>
            </a:r>
            <a:r>
              <a:rPr lang="en-US" altLang="ko-KR" dirty="0" smtClean="0"/>
              <a:t>PIN_197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[6] </a:t>
            </a:r>
            <a:r>
              <a:rPr lang="en-US" altLang="ko-KR" dirty="0"/>
              <a:t>= </a:t>
            </a:r>
            <a:r>
              <a:rPr lang="en-US" altLang="ko-KR" dirty="0" smtClean="0"/>
              <a:t>PIN_195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[7] </a:t>
            </a:r>
            <a:r>
              <a:rPr lang="en-US" altLang="ko-KR" dirty="0"/>
              <a:t>= </a:t>
            </a:r>
            <a:r>
              <a:rPr lang="en-US" altLang="ko-KR" dirty="0" smtClean="0"/>
              <a:t>PIN_193</a:t>
            </a:r>
            <a:endParaRPr lang="en-US" altLang="ko-KR" dirty="0"/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cd_e</a:t>
            </a:r>
            <a:r>
              <a:rPr lang="en-US" altLang="ko-KR" dirty="0" smtClean="0"/>
              <a:t> = PIN_205</a:t>
            </a:r>
          </a:p>
          <a:p>
            <a:r>
              <a:rPr lang="en-US" altLang="ko-KR" dirty="0" err="1" smtClean="0"/>
              <a:t>lcd_rs</a:t>
            </a:r>
            <a:r>
              <a:rPr lang="en-US" altLang="ko-KR" dirty="0" smtClean="0"/>
              <a:t> = PIN_208</a:t>
            </a:r>
          </a:p>
          <a:p>
            <a:r>
              <a:rPr lang="en-US" altLang="ko-KR" dirty="0" err="1" smtClean="0"/>
              <a:t>lcd_rw</a:t>
            </a:r>
            <a:r>
              <a:rPr lang="en-US" altLang="ko-KR" dirty="0" smtClean="0"/>
              <a:t> = PIN_207</a:t>
            </a:r>
          </a:p>
          <a:p>
            <a:r>
              <a:rPr lang="en-US" altLang="ko-KR" dirty="0" err="1"/>
              <a:t>r</a:t>
            </a:r>
            <a:r>
              <a:rPr lang="en-US" altLang="ko-KR" dirty="0" err="1" smtClean="0"/>
              <a:t>esetn</a:t>
            </a:r>
            <a:r>
              <a:rPr lang="en-US" altLang="ko-KR" dirty="0" smtClean="0"/>
              <a:t> = PIN_206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3721" y="5895832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*PIN_131</a:t>
            </a:r>
            <a:r>
              <a:rPr lang="ko-KR" altLang="en-US" sz="1400" dirty="0" smtClean="0">
                <a:solidFill>
                  <a:srgbClr val="FF0000"/>
                </a:solidFill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</a:rPr>
              <a:t>1kHz </a:t>
            </a:r>
            <a:r>
              <a:rPr lang="ko-KR" altLang="en-US" sz="1400" dirty="0" smtClean="0">
                <a:solidFill>
                  <a:srgbClr val="FF0000"/>
                </a:solidFill>
              </a:rPr>
              <a:t>주기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출력예시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5" y="1460310"/>
            <a:ext cx="6582770" cy="49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5234"/>
          <a:stretch/>
        </p:blipFill>
        <p:spPr>
          <a:xfrm>
            <a:off x="2841171" y="1984210"/>
            <a:ext cx="3918857" cy="3720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4856" y="3475353"/>
            <a:ext cx="323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← </a:t>
            </a:r>
            <a:r>
              <a:rPr lang="en-US" altLang="ko-KR" b="1" dirty="0" smtClean="0">
                <a:solidFill>
                  <a:srgbClr val="FF0000"/>
                </a:solidFill>
              </a:rPr>
              <a:t>New Project Wizard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30" y="1420586"/>
            <a:ext cx="6364740" cy="494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7371" y="568234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Next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29400" y="6051675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60728"/>
            <a:ext cx="6211969" cy="48638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rot="60000" flipH="1">
            <a:off x="6727371" y="2275114"/>
            <a:ext cx="1045029" cy="217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60000" flipH="1">
            <a:off x="6727370" y="2632725"/>
            <a:ext cx="1045029" cy="217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60000" flipH="1">
            <a:off x="6727369" y="2970332"/>
            <a:ext cx="1045029" cy="217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4884" y="2306004"/>
            <a:ext cx="34307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항목의 경로는 </a:t>
            </a:r>
            <a:endParaRPr lang="en-US" altLang="ko-KR" b="1" dirty="0" smtClean="0"/>
          </a:p>
          <a:p>
            <a:r>
              <a:rPr lang="en-US" altLang="ko-KR" b="1" u="sng" dirty="0" smtClean="0"/>
              <a:t>C:\ </a:t>
            </a:r>
            <a:r>
              <a:rPr lang="en-US" altLang="ko-KR" b="1" u="sng" dirty="0" err="1" smtClean="0"/>
              <a:t>altera</a:t>
            </a:r>
            <a:r>
              <a:rPr lang="en-US" altLang="ko-KR" b="1" u="sng" dirty="0" smtClean="0"/>
              <a:t> \ [</a:t>
            </a:r>
            <a:r>
              <a:rPr lang="ko-KR" altLang="en-US" b="1" u="sng" dirty="0" err="1" smtClean="0"/>
              <a:t>쿼터스</a:t>
            </a:r>
            <a:r>
              <a:rPr lang="ko-KR" altLang="en-US" b="1" u="sng" dirty="0" smtClean="0"/>
              <a:t> 버전</a:t>
            </a:r>
            <a:r>
              <a:rPr lang="en-US" altLang="ko-KR" b="1" u="sng" dirty="0" smtClean="0"/>
              <a:t>]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ko-KR" altLang="en-US" b="1" dirty="0" err="1" smtClean="0"/>
              <a:t>으로</a:t>
            </a:r>
            <a:r>
              <a:rPr lang="ko-KR" altLang="en-US" b="1" dirty="0" smtClean="0"/>
              <a:t> 설정한다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항목엔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영어로 작성 및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vhd</a:t>
            </a:r>
            <a:r>
              <a:rPr lang="ko-KR" altLang="en-US" b="1" dirty="0" smtClean="0">
                <a:solidFill>
                  <a:srgbClr val="FF0000"/>
                </a:solidFill>
              </a:rPr>
              <a:t>파일과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동일한 이름으로 작성한다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항목엔 </a:t>
            </a:r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항목과 </a:t>
            </a:r>
            <a:endParaRPr lang="en-US" altLang="ko-KR" b="1" dirty="0"/>
          </a:p>
          <a:p>
            <a:r>
              <a:rPr lang="ko-KR" altLang="en-US" b="1" dirty="0" smtClean="0"/>
              <a:t>같게 작성한다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간혹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두번째</a:t>
            </a:r>
            <a:endParaRPr lang="en-US" altLang="ko-KR" b="1" dirty="0" smtClean="0"/>
          </a:p>
          <a:p>
            <a:r>
              <a:rPr lang="ko-KR" altLang="en-US" b="1" dirty="0" smtClean="0"/>
              <a:t>항목과 </a:t>
            </a:r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항목이 일치하지</a:t>
            </a:r>
            <a:endParaRPr lang="en-US" altLang="ko-KR" b="1" dirty="0" smtClean="0"/>
          </a:p>
          <a:p>
            <a:r>
              <a:rPr lang="ko-KR" altLang="en-US" b="1" dirty="0" smtClean="0"/>
              <a:t>않는 경우 컴파일과정에서 오류</a:t>
            </a:r>
            <a:endParaRPr lang="en-US" altLang="ko-KR" b="1" dirty="0" smtClean="0"/>
          </a:p>
          <a:p>
            <a:r>
              <a:rPr lang="ko-KR" altLang="en-US" b="1" dirty="0" smtClean="0"/>
              <a:t>가 발생할 수 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08" y="1448521"/>
            <a:ext cx="6153584" cy="4794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2454" y="549292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↓ </a:t>
            </a:r>
            <a:r>
              <a:rPr lang="en-US" altLang="ko-KR" b="1" dirty="0" smtClean="0">
                <a:solidFill>
                  <a:srgbClr val="FF0000"/>
                </a:solidFill>
              </a:rPr>
              <a:t>Next </a:t>
            </a:r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2454" y="5913129"/>
            <a:ext cx="631371" cy="21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6" y="1402627"/>
            <a:ext cx="6311468" cy="49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* </a:t>
            </a:r>
            <a:r>
              <a:rPr lang="en-US" altLang="ko-KR" sz="3600" dirty="0" err="1" smtClean="0"/>
              <a:t>Quartus</a:t>
            </a:r>
            <a:r>
              <a:rPr lang="en-US" altLang="ko-KR" sz="3600" dirty="0" smtClean="0"/>
              <a:t> II </a:t>
            </a:r>
            <a:r>
              <a:rPr lang="ko-KR" altLang="en-US" sz="3600" dirty="0" smtClean="0"/>
              <a:t>사용법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97" y="1508413"/>
            <a:ext cx="6258047" cy="49016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35927" y="2826327"/>
            <a:ext cx="254000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2375" y="2743261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Cyclone II </a:t>
            </a:r>
            <a:r>
              <a:rPr lang="ko-KR" altLang="en-US" b="1" dirty="0" smtClean="0">
                <a:solidFill>
                  <a:srgbClr val="FF0000"/>
                </a:solidFill>
              </a:rPr>
              <a:t>선택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636</Words>
  <Application>Microsoft Office PowerPoint</Application>
  <PresentationFormat>와이드스크린</PresentationFormat>
  <Paragraphs>170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7주차 실습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(Pin번호) </vt:lpstr>
      <vt:lpstr>* Quartus II 사용법 (Pin번호)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* Quartus II 사용법 </vt:lpstr>
      <vt:lpstr>실습 안내</vt:lpstr>
      <vt:lpstr>1. 4비트 디코더</vt:lpstr>
      <vt:lpstr>1. 4비트 디코더 (Pin Planner)</vt:lpstr>
      <vt:lpstr>1. 출력예시</vt:lpstr>
      <vt:lpstr>2. Text LCD</vt:lpstr>
      <vt:lpstr>2. Text LCD (Pin Planner)</vt:lpstr>
      <vt:lpstr>2. 출력예시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황 인호</cp:lastModifiedBy>
  <cp:revision>69</cp:revision>
  <dcterms:created xsi:type="dcterms:W3CDTF">2019-09-02T13:40:33Z</dcterms:created>
  <dcterms:modified xsi:type="dcterms:W3CDTF">2019-11-06T08:11:35Z</dcterms:modified>
</cp:coreProperties>
</file>