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2.xml" ContentType="application/vnd.openxmlformats-officedocument.drawingml.chartshapes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0" r:id="rId3"/>
    <p:sldId id="278" r:id="rId4"/>
    <p:sldId id="285" r:id="rId5"/>
    <p:sldId id="282" r:id="rId6"/>
    <p:sldId id="277" r:id="rId7"/>
    <p:sldId id="286" r:id="rId8"/>
    <p:sldId id="283" r:id="rId9"/>
    <p:sldId id="270" r:id="rId10"/>
    <p:sldId id="284" r:id="rId11"/>
    <p:sldId id="272" r:id="rId12"/>
    <p:sldId id="279" r:id="rId13"/>
    <p:sldId id="259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0000"/>
    <a:srgbClr val="D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RP_BP\paper\paper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RP_BP\paper\paper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D:\URP_BP\paper\e6_performance.xlsx" TargetMode="External"/><Relationship Id="rId1" Type="http://schemas.openxmlformats.org/officeDocument/2006/relationships/themeOverride" Target="../theme/themeOverrid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2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078887023331212"/>
          <c:y val="0.20239660354807923"/>
          <c:w val="0.72971369442356615"/>
          <c:h val="0.56405139274151106"/>
        </c:manualLayout>
      </c:layout>
      <c:scatterChart>
        <c:scatterStyle val="lineMarker"/>
        <c:varyColors val="0"/>
        <c:ser>
          <c:idx val="0"/>
          <c:order val="0"/>
          <c:tx>
            <c:strRef>
              <c:f>'Slide 5'!$I$2</c:f>
              <c:strCache>
                <c:ptCount val="1"/>
                <c:pt idx="0">
                  <c:v>Standard Init</c:v>
                </c:pt>
              </c:strCache>
            </c:strRef>
          </c:tx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'Slide 5'!$H$3:$H$103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'Slide 5'!$I$3:$I$103</c:f>
              <c:numCache>
                <c:formatCode>0%</c:formatCode>
                <c:ptCount val="101"/>
                <c:pt idx="0">
                  <c:v>0</c:v>
                </c:pt>
                <c:pt idx="1">
                  <c:v>0</c:v>
                </c:pt>
                <c:pt idx="2">
                  <c:v>0.23216580454160973</c:v>
                </c:pt>
                <c:pt idx="3">
                  <c:v>0</c:v>
                </c:pt>
                <c:pt idx="4">
                  <c:v>0.23781028368794327</c:v>
                </c:pt>
                <c:pt idx="5">
                  <c:v>0</c:v>
                </c:pt>
                <c:pt idx="6">
                  <c:v>0.23805428134556575</c:v>
                </c:pt>
                <c:pt idx="7">
                  <c:v>0</c:v>
                </c:pt>
                <c:pt idx="8">
                  <c:v>0.23395512069750796</c:v>
                </c:pt>
                <c:pt idx="9">
                  <c:v>0</c:v>
                </c:pt>
                <c:pt idx="10">
                  <c:v>0.23702949118355127</c:v>
                </c:pt>
                <c:pt idx="11">
                  <c:v>0</c:v>
                </c:pt>
                <c:pt idx="12">
                  <c:v>0.23853414340555662</c:v>
                </c:pt>
                <c:pt idx="13">
                  <c:v>0</c:v>
                </c:pt>
                <c:pt idx="14">
                  <c:v>0.2356570043594248</c:v>
                </c:pt>
                <c:pt idx="15">
                  <c:v>0</c:v>
                </c:pt>
                <c:pt idx="16">
                  <c:v>0.23910957121478299</c:v>
                </c:pt>
                <c:pt idx="17">
                  <c:v>0</c:v>
                </c:pt>
                <c:pt idx="18">
                  <c:v>0.23780215043268915</c:v>
                </c:pt>
                <c:pt idx="19">
                  <c:v>0</c:v>
                </c:pt>
                <c:pt idx="20">
                  <c:v>0.23840197800767776</c:v>
                </c:pt>
                <c:pt idx="21">
                  <c:v>0</c:v>
                </c:pt>
                <c:pt idx="22">
                  <c:v>0.23796074891014379</c:v>
                </c:pt>
                <c:pt idx="23">
                  <c:v>0</c:v>
                </c:pt>
                <c:pt idx="24">
                  <c:v>0.23748495347777995</c:v>
                </c:pt>
                <c:pt idx="25">
                  <c:v>0</c:v>
                </c:pt>
                <c:pt idx="26">
                  <c:v>0.23624259873771877</c:v>
                </c:pt>
                <c:pt idx="27">
                  <c:v>0</c:v>
                </c:pt>
                <c:pt idx="28">
                  <c:v>0.23793634914438153</c:v>
                </c:pt>
                <c:pt idx="29">
                  <c:v>0</c:v>
                </c:pt>
                <c:pt idx="30">
                  <c:v>0.23850974363979438</c:v>
                </c:pt>
                <c:pt idx="31">
                  <c:v>0</c:v>
                </c:pt>
                <c:pt idx="32">
                  <c:v>0.23809088099420911</c:v>
                </c:pt>
                <c:pt idx="33">
                  <c:v>0</c:v>
                </c:pt>
                <c:pt idx="34">
                  <c:v>0.23772488450777537</c:v>
                </c:pt>
                <c:pt idx="35">
                  <c:v>0</c:v>
                </c:pt>
                <c:pt idx="36">
                  <c:v>0.23806241460081984</c:v>
                </c:pt>
                <c:pt idx="37">
                  <c:v>0</c:v>
                </c:pt>
                <c:pt idx="38">
                  <c:v>0.23901603877936103</c:v>
                </c:pt>
                <c:pt idx="39">
                  <c:v>0</c:v>
                </c:pt>
                <c:pt idx="40">
                  <c:v>0.23756425271650725</c:v>
                </c:pt>
                <c:pt idx="41">
                  <c:v>0</c:v>
                </c:pt>
                <c:pt idx="42">
                  <c:v>0.23636459756653003</c:v>
                </c:pt>
                <c:pt idx="43">
                  <c:v>0</c:v>
                </c:pt>
                <c:pt idx="44">
                  <c:v>0.23758661916845597</c:v>
                </c:pt>
                <c:pt idx="45">
                  <c:v>0</c:v>
                </c:pt>
                <c:pt idx="46">
                  <c:v>0.23527677467629643</c:v>
                </c:pt>
                <c:pt idx="47">
                  <c:v>0</c:v>
                </c:pt>
                <c:pt idx="48">
                  <c:v>0.23834097859327213</c:v>
                </c:pt>
                <c:pt idx="49">
                  <c:v>0</c:v>
                </c:pt>
                <c:pt idx="50">
                  <c:v>0.239453201249268</c:v>
                </c:pt>
                <c:pt idx="51">
                  <c:v>0</c:v>
                </c:pt>
                <c:pt idx="52">
                  <c:v>0.23589490207560673</c:v>
                </c:pt>
                <c:pt idx="53">
                  <c:v>0</c:v>
                </c:pt>
                <c:pt idx="54">
                  <c:v>0.23924376992647536</c:v>
                </c:pt>
                <c:pt idx="55">
                  <c:v>0</c:v>
                </c:pt>
                <c:pt idx="56">
                  <c:v>0.23926410306461057</c:v>
                </c:pt>
                <c:pt idx="57">
                  <c:v>0</c:v>
                </c:pt>
                <c:pt idx="58">
                  <c:v>0.23650692953347646</c:v>
                </c:pt>
                <c:pt idx="59">
                  <c:v>0</c:v>
                </c:pt>
                <c:pt idx="60">
                  <c:v>0.23804411477649814</c:v>
                </c:pt>
                <c:pt idx="61">
                  <c:v>0</c:v>
                </c:pt>
                <c:pt idx="62">
                  <c:v>0.23955690025375756</c:v>
                </c:pt>
                <c:pt idx="63">
                  <c:v>0</c:v>
                </c:pt>
                <c:pt idx="64">
                  <c:v>0.23756425271650725</c:v>
                </c:pt>
                <c:pt idx="65">
                  <c:v>0</c:v>
                </c:pt>
                <c:pt idx="66">
                  <c:v>0.23775945084260525</c:v>
                </c:pt>
                <c:pt idx="67">
                  <c:v>0</c:v>
                </c:pt>
                <c:pt idx="68">
                  <c:v>0.23711489036371916</c:v>
                </c:pt>
                <c:pt idx="69">
                  <c:v>0</c:v>
                </c:pt>
                <c:pt idx="70">
                  <c:v>0.23988223046392088</c:v>
                </c:pt>
                <c:pt idx="71">
                  <c:v>0</c:v>
                </c:pt>
                <c:pt idx="72">
                  <c:v>0.2384650107358969</c:v>
                </c:pt>
                <c:pt idx="73">
                  <c:v>0</c:v>
                </c:pt>
                <c:pt idx="74">
                  <c:v>0.24063658988873707</c:v>
                </c:pt>
                <c:pt idx="75">
                  <c:v>0</c:v>
                </c:pt>
                <c:pt idx="76">
                  <c:v>0.23748495347777995</c:v>
                </c:pt>
                <c:pt idx="77">
                  <c:v>0</c:v>
                </c:pt>
                <c:pt idx="78">
                  <c:v>0.23814984709480119</c:v>
                </c:pt>
                <c:pt idx="79">
                  <c:v>0</c:v>
                </c:pt>
                <c:pt idx="80">
                  <c:v>0.23900383889647991</c:v>
                </c:pt>
                <c:pt idx="81">
                  <c:v>0</c:v>
                </c:pt>
                <c:pt idx="82">
                  <c:v>0.23685665950940202</c:v>
                </c:pt>
                <c:pt idx="83">
                  <c:v>0</c:v>
                </c:pt>
                <c:pt idx="84">
                  <c:v>0.23679769340880993</c:v>
                </c:pt>
                <c:pt idx="85">
                  <c:v>0</c:v>
                </c:pt>
                <c:pt idx="86">
                  <c:v>0.23688715921660483</c:v>
                </c:pt>
                <c:pt idx="87">
                  <c:v>0</c:v>
                </c:pt>
                <c:pt idx="88">
                  <c:v>0.23854024334699719</c:v>
                </c:pt>
                <c:pt idx="89">
                  <c:v>0</c:v>
                </c:pt>
                <c:pt idx="90">
                  <c:v>0.23656996226169563</c:v>
                </c:pt>
                <c:pt idx="91">
                  <c:v>0</c:v>
                </c:pt>
                <c:pt idx="92">
                  <c:v>0.23856260979894592</c:v>
                </c:pt>
                <c:pt idx="93">
                  <c:v>0</c:v>
                </c:pt>
                <c:pt idx="94">
                  <c:v>0.23878627431843322</c:v>
                </c:pt>
                <c:pt idx="95">
                  <c:v>0</c:v>
                </c:pt>
                <c:pt idx="96">
                  <c:v>0.23573020365671155</c:v>
                </c:pt>
                <c:pt idx="97">
                  <c:v>0</c:v>
                </c:pt>
                <c:pt idx="98">
                  <c:v>0.23647642982627365</c:v>
                </c:pt>
                <c:pt idx="99">
                  <c:v>0</c:v>
                </c:pt>
                <c:pt idx="100">
                  <c:v>0.23862564252716503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'Slide 5'!$J$2</c:f>
              <c:strCache>
                <c:ptCount val="1"/>
                <c:pt idx="0">
                  <c:v>Careful Init</c:v>
                </c:pt>
              </c:strCache>
            </c:strRef>
          </c:tx>
          <c:spPr>
            <a:ln w="15875" cap="rnd">
              <a:solidFill>
                <a:schemeClr val="accent2">
                  <a:lumMod val="75000"/>
                </a:schemeClr>
              </a:solidFill>
              <a:prstDash val="solid"/>
              <a:round/>
            </a:ln>
            <a:effectLst/>
          </c:spPr>
          <c:marker>
            <c:symbol val="none"/>
          </c:marker>
          <c:xVal>
            <c:numRef>
              <c:f>'Slide 5'!$H$3:$H$103</c:f>
              <c:numCache>
                <c:formatCode>General</c:formatCode>
                <c:ptCount val="10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25</c:v>
                </c:pt>
                <c:pt idx="26">
                  <c:v>26</c:v>
                </c:pt>
                <c:pt idx="27">
                  <c:v>27</c:v>
                </c:pt>
                <c:pt idx="28">
                  <c:v>28</c:v>
                </c:pt>
                <c:pt idx="29">
                  <c:v>29</c:v>
                </c:pt>
                <c:pt idx="30">
                  <c:v>30</c:v>
                </c:pt>
                <c:pt idx="31">
                  <c:v>31</c:v>
                </c:pt>
                <c:pt idx="32">
                  <c:v>32</c:v>
                </c:pt>
                <c:pt idx="33">
                  <c:v>33</c:v>
                </c:pt>
                <c:pt idx="34">
                  <c:v>34</c:v>
                </c:pt>
                <c:pt idx="35">
                  <c:v>35</c:v>
                </c:pt>
                <c:pt idx="36">
                  <c:v>36</c:v>
                </c:pt>
                <c:pt idx="37">
                  <c:v>37</c:v>
                </c:pt>
                <c:pt idx="38">
                  <c:v>38</c:v>
                </c:pt>
                <c:pt idx="39">
                  <c:v>39</c:v>
                </c:pt>
                <c:pt idx="40">
                  <c:v>40</c:v>
                </c:pt>
                <c:pt idx="41">
                  <c:v>41</c:v>
                </c:pt>
                <c:pt idx="42">
                  <c:v>42</c:v>
                </c:pt>
                <c:pt idx="43">
                  <c:v>43</c:v>
                </c:pt>
                <c:pt idx="44">
                  <c:v>44</c:v>
                </c:pt>
                <c:pt idx="45">
                  <c:v>45</c:v>
                </c:pt>
                <c:pt idx="46">
                  <c:v>46</c:v>
                </c:pt>
                <c:pt idx="47">
                  <c:v>47</c:v>
                </c:pt>
                <c:pt idx="48">
                  <c:v>48</c:v>
                </c:pt>
                <c:pt idx="49">
                  <c:v>49</c:v>
                </c:pt>
                <c:pt idx="50">
                  <c:v>50</c:v>
                </c:pt>
                <c:pt idx="51">
                  <c:v>51</c:v>
                </c:pt>
                <c:pt idx="52">
                  <c:v>52</c:v>
                </c:pt>
                <c:pt idx="53">
                  <c:v>53</c:v>
                </c:pt>
                <c:pt idx="54">
                  <c:v>54</c:v>
                </c:pt>
                <c:pt idx="55">
                  <c:v>55</c:v>
                </c:pt>
                <c:pt idx="56">
                  <c:v>56</c:v>
                </c:pt>
                <c:pt idx="57">
                  <c:v>57</c:v>
                </c:pt>
                <c:pt idx="58">
                  <c:v>58</c:v>
                </c:pt>
                <c:pt idx="59">
                  <c:v>59</c:v>
                </c:pt>
                <c:pt idx="60">
                  <c:v>60</c:v>
                </c:pt>
                <c:pt idx="61">
                  <c:v>61</c:v>
                </c:pt>
                <c:pt idx="62">
                  <c:v>62</c:v>
                </c:pt>
                <c:pt idx="63">
                  <c:v>63</c:v>
                </c:pt>
                <c:pt idx="64">
                  <c:v>64</c:v>
                </c:pt>
                <c:pt idx="65">
                  <c:v>65</c:v>
                </c:pt>
                <c:pt idx="66">
                  <c:v>66</c:v>
                </c:pt>
                <c:pt idx="67">
                  <c:v>67</c:v>
                </c:pt>
                <c:pt idx="68">
                  <c:v>68</c:v>
                </c:pt>
                <c:pt idx="69">
                  <c:v>69</c:v>
                </c:pt>
                <c:pt idx="70">
                  <c:v>70</c:v>
                </c:pt>
                <c:pt idx="71">
                  <c:v>71</c:v>
                </c:pt>
                <c:pt idx="72">
                  <c:v>72</c:v>
                </c:pt>
                <c:pt idx="73">
                  <c:v>73</c:v>
                </c:pt>
                <c:pt idx="74">
                  <c:v>74</c:v>
                </c:pt>
                <c:pt idx="75">
                  <c:v>75</c:v>
                </c:pt>
                <c:pt idx="76">
                  <c:v>76</c:v>
                </c:pt>
                <c:pt idx="77">
                  <c:v>77</c:v>
                </c:pt>
                <c:pt idx="78">
                  <c:v>78</c:v>
                </c:pt>
                <c:pt idx="79">
                  <c:v>79</c:v>
                </c:pt>
                <c:pt idx="80">
                  <c:v>80</c:v>
                </c:pt>
                <c:pt idx="81">
                  <c:v>81</c:v>
                </c:pt>
                <c:pt idx="82">
                  <c:v>82</c:v>
                </c:pt>
                <c:pt idx="83">
                  <c:v>83</c:v>
                </c:pt>
                <c:pt idx="84">
                  <c:v>84</c:v>
                </c:pt>
                <c:pt idx="85">
                  <c:v>85</c:v>
                </c:pt>
                <c:pt idx="86">
                  <c:v>86</c:v>
                </c:pt>
                <c:pt idx="87">
                  <c:v>87</c:v>
                </c:pt>
                <c:pt idx="88">
                  <c:v>88</c:v>
                </c:pt>
                <c:pt idx="89">
                  <c:v>89</c:v>
                </c:pt>
                <c:pt idx="90">
                  <c:v>90</c:v>
                </c:pt>
                <c:pt idx="91">
                  <c:v>91</c:v>
                </c:pt>
                <c:pt idx="92">
                  <c:v>92</c:v>
                </c:pt>
                <c:pt idx="93">
                  <c:v>93</c:v>
                </c:pt>
                <c:pt idx="94">
                  <c:v>94</c:v>
                </c:pt>
                <c:pt idx="95">
                  <c:v>95</c:v>
                </c:pt>
                <c:pt idx="96">
                  <c:v>96</c:v>
                </c:pt>
                <c:pt idx="97">
                  <c:v>97</c:v>
                </c:pt>
                <c:pt idx="98">
                  <c:v>98</c:v>
                </c:pt>
                <c:pt idx="99">
                  <c:v>99</c:v>
                </c:pt>
                <c:pt idx="100">
                  <c:v>100</c:v>
                </c:pt>
              </c:numCache>
            </c:numRef>
          </c:xVal>
          <c:yVal>
            <c:numRef>
              <c:f>'Slide 5'!$J$3:$J$103</c:f>
              <c:numCache>
                <c:formatCode>0%</c:formatCode>
                <c:ptCount val="101"/>
                <c:pt idx="0">
                  <c:v>0</c:v>
                </c:pt>
                <c:pt idx="1">
                  <c:v>0.6429358611490662</c:v>
                </c:pt>
                <c:pt idx="2">
                  <c:v>0.77745583642397031</c:v>
                </c:pt>
                <c:pt idx="3">
                  <c:v>0.81985449606350436</c:v>
                </c:pt>
                <c:pt idx="4">
                  <c:v>0.8626801516038779</c:v>
                </c:pt>
                <c:pt idx="5">
                  <c:v>0.86236092133515507</c:v>
                </c:pt>
                <c:pt idx="6">
                  <c:v>0.88996315635369894</c:v>
                </c:pt>
                <c:pt idx="7">
                  <c:v>0.88325525408289407</c:v>
                </c:pt>
                <c:pt idx="8">
                  <c:v>0.90840531264233193</c:v>
                </c:pt>
                <c:pt idx="9">
                  <c:v>0.89573370095647076</c:v>
                </c:pt>
                <c:pt idx="10">
                  <c:v>0.91834211724900772</c:v>
                </c:pt>
                <c:pt idx="11">
                  <c:v>0.90556477324484352</c:v>
                </c:pt>
                <c:pt idx="12">
                  <c:v>0.92808575704339902</c:v>
                </c:pt>
                <c:pt idx="13">
                  <c:v>0.91323849957707071</c:v>
                </c:pt>
                <c:pt idx="14">
                  <c:v>0.93463302752293576</c:v>
                </c:pt>
                <c:pt idx="15">
                  <c:v>0.92067432819311601</c:v>
                </c:pt>
                <c:pt idx="16">
                  <c:v>0.94153409460602511</c:v>
                </c:pt>
                <c:pt idx="17">
                  <c:v>0.92499512004684747</c:v>
                </c:pt>
                <c:pt idx="18">
                  <c:v>0.9474978040210813</c:v>
                </c:pt>
                <c:pt idx="19">
                  <c:v>0.93083479731927898</c:v>
                </c:pt>
                <c:pt idx="20">
                  <c:v>0.9501289120957771</c:v>
                </c:pt>
                <c:pt idx="21">
                  <c:v>0.93516575574207805</c:v>
                </c:pt>
                <c:pt idx="22">
                  <c:v>0.95411827379790493</c:v>
                </c:pt>
                <c:pt idx="23">
                  <c:v>0.93807542780922637</c:v>
                </c:pt>
                <c:pt idx="24">
                  <c:v>0.95769893942351481</c:v>
                </c:pt>
                <c:pt idx="25">
                  <c:v>0.9411253985295075</c:v>
                </c:pt>
                <c:pt idx="26">
                  <c:v>0.96065537770837395</c:v>
                </c:pt>
                <c:pt idx="27">
                  <c:v>0.9444437666731732</c:v>
                </c:pt>
                <c:pt idx="28">
                  <c:v>0.96323361962391818</c:v>
                </c:pt>
                <c:pt idx="29">
                  <c:v>0.94667837855423254</c:v>
                </c:pt>
                <c:pt idx="30">
                  <c:v>0.96566342963107543</c:v>
                </c:pt>
                <c:pt idx="31">
                  <c:v>0.94916512134816833</c:v>
                </c:pt>
                <c:pt idx="32">
                  <c:v>0.96908549677923084</c:v>
                </c:pt>
                <c:pt idx="33">
                  <c:v>0.95127163445897589</c:v>
                </c:pt>
                <c:pt idx="34">
                  <c:v>0.9696751577851519</c:v>
                </c:pt>
                <c:pt idx="35">
                  <c:v>0.95139566660160058</c:v>
                </c:pt>
                <c:pt idx="36">
                  <c:v>0.97148480707918539</c:v>
                </c:pt>
                <c:pt idx="37">
                  <c:v>0.95360181208927053</c:v>
                </c:pt>
                <c:pt idx="38">
                  <c:v>0.97202973518120883</c:v>
                </c:pt>
                <c:pt idx="39">
                  <c:v>0.95381734335350377</c:v>
                </c:pt>
                <c:pt idx="40">
                  <c:v>0.97299962587025823</c:v>
                </c:pt>
                <c:pt idx="41">
                  <c:v>0.95418333983993753</c:v>
                </c:pt>
                <c:pt idx="42">
                  <c:v>0.97399594963888347</c:v>
                </c:pt>
                <c:pt idx="43">
                  <c:v>0.95462050230984441</c:v>
                </c:pt>
                <c:pt idx="44">
                  <c:v>0.97462424360726141</c:v>
                </c:pt>
                <c:pt idx="45">
                  <c:v>0.95607025505888477</c:v>
                </c:pt>
                <c:pt idx="46">
                  <c:v>0.97605976315960696</c:v>
                </c:pt>
                <c:pt idx="47">
                  <c:v>0.9579022708048669</c:v>
                </c:pt>
                <c:pt idx="48">
                  <c:v>0.97694832129611542</c:v>
                </c:pt>
                <c:pt idx="49">
                  <c:v>0.95757084065326292</c:v>
                </c:pt>
                <c:pt idx="50">
                  <c:v>0.9771414861083999</c:v>
                </c:pt>
                <c:pt idx="51">
                  <c:v>0.95789617086342627</c:v>
                </c:pt>
                <c:pt idx="52">
                  <c:v>0.97764574793415315</c:v>
                </c:pt>
                <c:pt idx="53">
                  <c:v>0.95868509662307244</c:v>
                </c:pt>
                <c:pt idx="54">
                  <c:v>0.97821914242956587</c:v>
                </c:pt>
                <c:pt idx="55">
                  <c:v>0.95869119656451285</c:v>
                </c:pt>
                <c:pt idx="56">
                  <c:v>0.97905280109310944</c:v>
                </c:pt>
                <c:pt idx="57">
                  <c:v>0.95950858871754829</c:v>
                </c:pt>
                <c:pt idx="58">
                  <c:v>0.97901823475827965</c:v>
                </c:pt>
                <c:pt idx="59">
                  <c:v>0.95978105276856007</c:v>
                </c:pt>
                <c:pt idx="60">
                  <c:v>0.97940456438284851</c:v>
                </c:pt>
                <c:pt idx="61">
                  <c:v>0.96009418309584216</c:v>
                </c:pt>
                <c:pt idx="62">
                  <c:v>0.98020162339774863</c:v>
                </c:pt>
                <c:pt idx="63">
                  <c:v>0.96052524562430863</c:v>
                </c:pt>
                <c:pt idx="64">
                  <c:v>0.98108001496518971</c:v>
                </c:pt>
                <c:pt idx="65">
                  <c:v>0.96068384410176322</c:v>
                </c:pt>
                <c:pt idx="66">
                  <c:v>0.98082788405231303</c:v>
                </c:pt>
                <c:pt idx="67">
                  <c:v>0.96086887565879364</c:v>
                </c:pt>
                <c:pt idx="68">
                  <c:v>0.98150091092458835</c:v>
                </c:pt>
                <c:pt idx="69">
                  <c:v>0.96020194872795883</c:v>
                </c:pt>
                <c:pt idx="70">
                  <c:v>0.98205600559567963</c:v>
                </c:pt>
                <c:pt idx="71">
                  <c:v>0.96143210358513886</c:v>
                </c:pt>
                <c:pt idx="72">
                  <c:v>0.98221663738694764</c:v>
                </c:pt>
                <c:pt idx="73">
                  <c:v>0.96111287331641615</c:v>
                </c:pt>
                <c:pt idx="74">
                  <c:v>0.98208853861669587</c:v>
                </c:pt>
                <c:pt idx="75">
                  <c:v>0.9608871754831152</c:v>
                </c:pt>
                <c:pt idx="76">
                  <c:v>0.98261313358058422</c:v>
                </c:pt>
                <c:pt idx="77">
                  <c:v>0.96187943262411346</c:v>
                </c:pt>
                <c:pt idx="78">
                  <c:v>0.98266599973973578</c:v>
                </c:pt>
                <c:pt idx="79">
                  <c:v>0.96108440692302688</c:v>
                </c:pt>
                <c:pt idx="80">
                  <c:v>0.98323532760752164</c:v>
                </c:pt>
                <c:pt idx="81">
                  <c:v>0.96157240223827178</c:v>
                </c:pt>
                <c:pt idx="82">
                  <c:v>0.98318652807599716</c:v>
                </c:pt>
                <c:pt idx="83">
                  <c:v>0.96220272952046326</c:v>
                </c:pt>
                <c:pt idx="84">
                  <c:v>0.98363182380115821</c:v>
                </c:pt>
                <c:pt idx="85">
                  <c:v>0.96230642852495274</c:v>
                </c:pt>
                <c:pt idx="86">
                  <c:v>0.98358912421107414</c:v>
                </c:pt>
                <c:pt idx="87">
                  <c:v>0.9622698288763093</c:v>
                </c:pt>
                <c:pt idx="88">
                  <c:v>0.98427435096623073</c:v>
                </c:pt>
                <c:pt idx="89">
                  <c:v>0.96274969093630036</c:v>
                </c:pt>
                <c:pt idx="90">
                  <c:v>0.98392258767649154</c:v>
                </c:pt>
                <c:pt idx="91">
                  <c:v>0.96224339579673368</c:v>
                </c:pt>
                <c:pt idx="92">
                  <c:v>0.98441464961936365</c:v>
                </c:pt>
                <c:pt idx="93">
                  <c:v>0.96222916260003888</c:v>
                </c:pt>
                <c:pt idx="94">
                  <c:v>0.98415641876504645</c:v>
                </c:pt>
                <c:pt idx="95">
                  <c:v>0.96269479146333525</c:v>
                </c:pt>
                <c:pt idx="96">
                  <c:v>0.98431095061487395</c:v>
                </c:pt>
                <c:pt idx="97">
                  <c:v>0.9620705641225844</c:v>
                </c:pt>
                <c:pt idx="98">
                  <c:v>0.98427028433860353</c:v>
                </c:pt>
                <c:pt idx="99">
                  <c:v>0.9626073589693539</c:v>
                </c:pt>
                <c:pt idx="100">
                  <c:v>0.9847704795367298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659984"/>
        <c:axId val="173399488"/>
      </c:scatterChart>
      <c:valAx>
        <c:axId val="68659984"/>
        <c:scaling>
          <c:orientation val="minMax"/>
          <c:max val="3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BP Iterations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4015205519588091"/>
              <c:y val="0.8944420194127942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399488"/>
        <c:crosses val="autoZero"/>
        <c:crossBetween val="midCat"/>
      </c:valAx>
      <c:valAx>
        <c:axId val="17339948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Accuracy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7615052045232848E-2"/>
              <c:y val="0.3185395613510885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86599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1974024135443154"/>
          <c:y val="4.7829945503358097E-2"/>
          <c:w val="0.76025832858839726"/>
          <c:h val="9.581196428730701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5125860460865657"/>
          <c:y val="0.23747249981979479"/>
          <c:w val="0.66173854207366822"/>
          <c:h val="0.522148840449533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'Slide 9'!$P$3</c:f>
              <c:strCache>
                <c:ptCount val="1"/>
                <c:pt idx="0">
                  <c:v>Without Damping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'Slide 9'!$O$4:$O$7</c:f>
              <c:strCache>
                <c:ptCount val="4"/>
                <c:pt idx="0">
                  <c:v>10k</c:v>
                </c:pt>
                <c:pt idx="1">
                  <c:v>20k</c:v>
                </c:pt>
                <c:pt idx="2">
                  <c:v>50k</c:v>
                </c:pt>
                <c:pt idx="3">
                  <c:v>100k</c:v>
                </c:pt>
              </c:strCache>
            </c:strRef>
          </c:cat>
          <c:val>
            <c:numRef>
              <c:f>'Slide 9'!$P$4:$P$7</c:f>
              <c:numCache>
                <c:formatCode>0.00%</c:formatCode>
                <c:ptCount val="4"/>
                <c:pt idx="0">
                  <c:v>0.99576160521040258</c:v>
                </c:pt>
                <c:pt idx="1">
                  <c:v>0.99550980058512617</c:v>
                </c:pt>
                <c:pt idx="2">
                  <c:v>0.99559439297262498</c:v>
                </c:pt>
                <c:pt idx="3">
                  <c:v>0.99562331171217444</c:v>
                </c:pt>
              </c:numCache>
            </c:numRef>
          </c:val>
        </c:ser>
        <c:ser>
          <c:idx val="1"/>
          <c:order val="1"/>
          <c:tx>
            <c:strRef>
              <c:f>'Slide 9'!$Q$3</c:f>
              <c:strCache>
                <c:ptCount val="1"/>
                <c:pt idx="0">
                  <c:v>Full Damping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val>
            <c:numRef>
              <c:f>'Slide 9'!$Q$4:$Q$7</c:f>
              <c:numCache>
                <c:formatCode>0.00%</c:formatCode>
                <c:ptCount val="4"/>
                <c:pt idx="0">
                  <c:v>0.99688232282893441</c:v>
                </c:pt>
                <c:pt idx="1">
                  <c:v>0.9968419757213719</c:v>
                </c:pt>
                <c:pt idx="2">
                  <c:v>0.99687478513201777</c:v>
                </c:pt>
                <c:pt idx="3">
                  <c:v>0.99688423091903744</c:v>
                </c:pt>
              </c:numCache>
            </c:numRef>
          </c:val>
        </c:ser>
        <c:ser>
          <c:idx val="2"/>
          <c:order val="2"/>
          <c:tx>
            <c:strRef>
              <c:f>'Slide 9'!$R$3</c:f>
              <c:strCache>
                <c:ptCount val="1"/>
                <c:pt idx="0">
                  <c:v>Hybrid Damping</c:v>
                </c:pt>
              </c:strCache>
            </c:strRef>
          </c:tx>
          <c:spPr>
            <a:solidFill>
              <a:srgbClr val="FFC000"/>
            </a:solidFill>
            <a:ln w="9525">
              <a:solidFill>
                <a:schemeClr val="tx1"/>
              </a:solidFill>
            </a:ln>
            <a:effectLst/>
          </c:spPr>
          <c:invertIfNegative val="0"/>
          <c:cat>
            <c:strRef>
              <c:f>'Slide 9'!$O$4:$O$7</c:f>
              <c:strCache>
                <c:ptCount val="4"/>
                <c:pt idx="0">
                  <c:v>10k</c:v>
                </c:pt>
                <c:pt idx="1">
                  <c:v>20k</c:v>
                </c:pt>
                <c:pt idx="2">
                  <c:v>50k</c:v>
                </c:pt>
                <c:pt idx="3">
                  <c:v>100k</c:v>
                </c:pt>
              </c:strCache>
            </c:strRef>
          </c:cat>
          <c:val>
            <c:numRef>
              <c:f>'Slide 9'!$R$4:$R$7</c:f>
              <c:numCache>
                <c:formatCode>0.00%</c:formatCode>
                <c:ptCount val="4"/>
                <c:pt idx="0">
                  <c:v>0.99826227832964398</c:v>
                </c:pt>
                <c:pt idx="1">
                  <c:v>0.998200919135942</c:v>
                </c:pt>
                <c:pt idx="2">
                  <c:v>0.9982687207340557</c:v>
                </c:pt>
                <c:pt idx="3">
                  <c:v>0.99827427321113349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402848"/>
        <c:axId val="173403408"/>
      </c:barChart>
      <c:catAx>
        <c:axId val="173402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>
                    <a:solidFill>
                      <a:schemeClr val="tx1"/>
                    </a:solidFill>
                  </a:rPr>
                  <a:t>Number</a:t>
                </a:r>
                <a:r>
                  <a:rPr lang="en-US" altLang="ko-KR" sz="1400" b="1" baseline="0" dirty="0">
                    <a:solidFill>
                      <a:schemeClr val="tx1"/>
                    </a:solidFill>
                  </a:rPr>
                  <a:t> of </a:t>
                </a:r>
                <a:r>
                  <a:rPr lang="en-US" altLang="ko-KR" sz="1400" b="1" baseline="0" dirty="0" smtClean="0">
                    <a:solidFill>
                      <a:schemeClr val="tx1"/>
                    </a:solidFill>
                  </a:rPr>
                  <a:t>Vertices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3990722938958795"/>
              <c:y val="0.889872811801434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03408"/>
        <c:crosses val="autoZero"/>
        <c:auto val="1"/>
        <c:lblAlgn val="ctr"/>
        <c:lblOffset val="100"/>
        <c:noMultiLvlLbl val="0"/>
      </c:catAx>
      <c:valAx>
        <c:axId val="17340340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Accuracy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9962227811404918E-2"/>
              <c:y val="0.3613522599893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0.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402848"/>
        <c:crosses val="autoZero"/>
        <c:crossBetween val="between"/>
        <c:majorUnit val="2.0000000000000005E-3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1.1669842042464264E-2"/>
          <c:y val="3.2890150781054756E-2"/>
          <c:w val="0.96938541878185303"/>
          <c:h val="0.136629225704559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510947405768279"/>
          <c:y val="0.14250899656875052"/>
          <c:w val="0.72898412833229875"/>
          <c:h val="0.584270769819351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Synthesize!$B$31</c:f>
              <c:strCache>
                <c:ptCount val="1"/>
                <c:pt idx="0">
                  <c:v>Blossom</c:v>
                </c:pt>
              </c:strCache>
            </c:strRef>
          </c:tx>
          <c:spPr>
            <a:solidFill>
              <a:sysClr val="window" lastClr="FFFFFF">
                <a:lumMod val="50000"/>
              </a:sysClr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Synthesize!$C$30:$H$30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5M</c:v>
                </c:pt>
                <c:pt idx="3">
                  <c:v>10M</c:v>
                </c:pt>
                <c:pt idx="4">
                  <c:v>20M</c:v>
                </c:pt>
              </c:strCache>
              <c:extLst/>
            </c:strRef>
          </c:cat>
          <c:val>
            <c:numRef>
              <c:f>Synthesize!$C$31:$H$31</c:f>
              <c:numCache>
                <c:formatCode>General</c:formatCode>
                <c:ptCount val="5"/>
                <c:pt idx="0">
                  <c:v>15.916829166666668</c:v>
                </c:pt>
                <c:pt idx="1">
                  <c:v>42.81616666666666</c:v>
                </c:pt>
                <c:pt idx="2">
                  <c:v>200.66833333333335</c:v>
                </c:pt>
                <c:pt idx="3">
                  <c:v>502.81386031666665</c:v>
                </c:pt>
                <c:pt idx="4">
                  <c:v>1324.6928277666666</c:v>
                </c:pt>
              </c:numCache>
              <c:extLst/>
            </c:numRef>
          </c:val>
        </c:ser>
        <c:ser>
          <c:idx val="2"/>
          <c:order val="1"/>
          <c:tx>
            <c:strRef>
              <c:f>Synthesize!$B$33</c:f>
              <c:strCache>
                <c:ptCount val="1"/>
                <c:pt idx="0">
                  <c:v>BP</c:v>
                </c:pt>
              </c:strCache>
            </c:strRef>
          </c:tx>
          <c:spPr>
            <a:solidFill>
              <a:srgbClr val="FFC000"/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Synthesize!$C$30:$H$30</c:f>
              <c:strCache>
                <c:ptCount val="5"/>
                <c:pt idx="0">
                  <c:v>1M</c:v>
                </c:pt>
                <c:pt idx="1">
                  <c:v>2M</c:v>
                </c:pt>
                <c:pt idx="2">
                  <c:v>5M</c:v>
                </c:pt>
                <c:pt idx="3">
                  <c:v>10M</c:v>
                </c:pt>
                <c:pt idx="4">
                  <c:v>20M</c:v>
                </c:pt>
              </c:strCache>
              <c:extLst/>
            </c:strRef>
          </c:cat>
          <c:val>
            <c:numRef>
              <c:f>Synthesize!$C$33:$H$33</c:f>
              <c:numCache>
                <c:formatCode>General</c:formatCode>
                <c:ptCount val="5"/>
                <c:pt idx="0">
                  <c:v>0.90204833333333334</c:v>
                </c:pt>
                <c:pt idx="1">
                  <c:v>1.9438666666666669</c:v>
                </c:pt>
                <c:pt idx="2">
                  <c:v>5.3948666666666671</c:v>
                </c:pt>
                <c:pt idx="3">
                  <c:v>10.658522816666666</c:v>
                </c:pt>
                <c:pt idx="4">
                  <c:v>18.620718116666669</c:v>
                </c:pt>
              </c:numCache>
              <c:extLst/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3406768"/>
        <c:axId val="173320816"/>
      </c:barChart>
      <c:catAx>
        <c:axId val="173406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맑은 고딕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+mn-lt"/>
                    <a:cs typeface="맑은 고딕"/>
                  </a:rPr>
                  <a:t>Number</a:t>
                </a:r>
                <a:r>
                  <a:rPr lang="en-US" altLang="ko-KR" sz="1400" b="1" baseline="0" dirty="0" smtClean="0">
                    <a:solidFill>
                      <a:schemeClr val="tx1"/>
                    </a:solidFill>
                    <a:latin typeface="+mn-lt"/>
                    <a:cs typeface="맑은 고딕"/>
                  </a:rPr>
                  <a:t> of Vertices</a:t>
                </a:r>
                <a:endParaRPr lang="ko-KR" altLang="en-US" sz="1400" b="1" dirty="0">
                  <a:solidFill>
                    <a:schemeClr val="tx1"/>
                  </a:solidFill>
                  <a:latin typeface="+mn-lt"/>
                  <a:cs typeface="맑은 고딕"/>
                </a:endParaRPr>
              </a:p>
            </c:rich>
          </c:tx>
          <c:layout>
            <c:manualLayout>
              <c:xMode val="edge"/>
              <c:yMode val="edge"/>
              <c:x val="0.36068686368533398"/>
              <c:y val="0.86596176607725706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pPr>
            <a:endParaRPr lang="ko-KR"/>
          </a:p>
        </c:txPr>
        <c:crossAx val="173320816"/>
        <c:crossesAt val="0.1"/>
        <c:auto val="1"/>
        <c:lblAlgn val="ctr"/>
        <c:lblOffset val="100"/>
        <c:noMultiLvlLbl val="0"/>
      </c:catAx>
      <c:valAx>
        <c:axId val="173320816"/>
        <c:scaling>
          <c:logBase val="10"/>
          <c:orientation val="minMax"/>
          <c:min val="0.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맑은 고딕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  <a:latin typeface="+mn-lt"/>
                    <a:cs typeface="맑은 고딕"/>
                  </a:rPr>
                  <a:t>Running</a:t>
                </a:r>
                <a:r>
                  <a:rPr lang="en-US" altLang="ko-KR" sz="1400" b="1" baseline="0" dirty="0" smtClean="0">
                    <a:solidFill>
                      <a:schemeClr val="tx1"/>
                    </a:solidFill>
                    <a:latin typeface="+mn-lt"/>
                    <a:cs typeface="맑은 고딕"/>
                  </a:rPr>
                  <a:t> Time (min)</a:t>
                </a:r>
                <a:endParaRPr lang="ko-KR" altLang="en-US" sz="1400" b="1" dirty="0">
                  <a:solidFill>
                    <a:schemeClr val="tx1"/>
                  </a:solidFill>
                  <a:latin typeface="+mn-lt"/>
                  <a:cs typeface="맑은 고딕"/>
                </a:endParaRPr>
              </a:p>
            </c:rich>
          </c:tx>
          <c:layout>
            <c:manualLayout>
              <c:xMode val="edge"/>
              <c:yMode val="edge"/>
              <c:x val="8.7859350344994987E-3"/>
              <c:y val="9.310187343830327E-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맑은 고딕"/>
              </a:defRPr>
            </a:pPr>
            <a:endParaRPr lang="ko-KR"/>
          </a:p>
        </c:txPr>
        <c:crossAx val="1734067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6398135506036113"/>
          <c:y val="3.5405234149898983E-2"/>
          <c:w val="0.54939758020091001"/>
          <c:h val="7.5190259217999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맑은 고딕"/>
              <a:ea typeface="+mn-ea"/>
              <a:cs typeface="맑은 고딕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444155460949789"/>
          <c:y val="0.14418365039453568"/>
          <c:w val="0.70769955974413967"/>
          <c:h val="0.560562626934606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Greedy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frb-30-15</c:v>
                </c:pt>
                <c:pt idx="1">
                  <c:v>frb-45-21</c:v>
                </c:pt>
                <c:pt idx="2">
                  <c:v>frb-53-24</c:v>
                </c:pt>
                <c:pt idx="3">
                  <c:v>frb-59-26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1.0671428571428572</c:v>
                </c:pt>
                <c:pt idx="1">
                  <c:v>1.046888888888889</c:v>
                </c:pt>
                <c:pt idx="2">
                  <c:v>1.0411812961443805</c:v>
                </c:pt>
                <c:pt idx="3">
                  <c:v>1.0381016949152542</c:v>
                </c:pt>
              </c:numCache>
            </c:numRef>
          </c:val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BP+Greedy</c:v>
                </c:pt>
              </c:strCache>
            </c:strRef>
          </c:tx>
          <c:spPr>
            <a:solidFill>
              <a:srgbClr val="FFC000"/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frb-30-15</c:v>
                </c:pt>
                <c:pt idx="1">
                  <c:v>frb-45-21</c:v>
                </c:pt>
                <c:pt idx="2">
                  <c:v>frb-53-24</c:v>
                </c:pt>
                <c:pt idx="3">
                  <c:v>frb-59-26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1.0452380952380953</c:v>
                </c:pt>
                <c:pt idx="1">
                  <c:v>1.0304444444444445</c:v>
                </c:pt>
                <c:pt idx="2">
                  <c:v>1.0234618539786711</c:v>
                </c:pt>
                <c:pt idx="3">
                  <c:v>1.0248135593220338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78067616"/>
        <c:axId val="175116688"/>
      </c:barChart>
      <c:catAx>
        <c:axId val="17806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Data</a:t>
                </a:r>
                <a:r>
                  <a:rPr lang="en-US" altLang="ko-KR" sz="1200" b="1" baseline="0" dirty="0" smtClean="0">
                    <a:solidFill>
                      <a:schemeClr val="tx1"/>
                    </a:solidFill>
                  </a:rPr>
                  <a:t> Sets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170849243801168"/>
              <c:y val="0.862471639051170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5116688"/>
        <c:crosses val="autoZero"/>
        <c:auto val="1"/>
        <c:lblAlgn val="ctr"/>
        <c:lblOffset val="100"/>
        <c:noMultiLvlLbl val="0"/>
      </c:catAx>
      <c:valAx>
        <c:axId val="175116688"/>
        <c:scaling>
          <c:orientation val="minMax"/>
          <c:max val="1.0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ct val="100000"/>
                  </a:lnSpc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Approximation</a:t>
                </a:r>
                <a:r>
                  <a:rPr lang="en-US" altLang="ko-KR" sz="1100" b="1" baseline="0" dirty="0" smtClean="0">
                    <a:solidFill>
                      <a:schemeClr val="tx1"/>
                    </a:solidFill>
                  </a:rPr>
                  <a:t> Ratio</a:t>
                </a:r>
              </a:p>
            </c:rich>
          </c:tx>
          <c:layout>
            <c:manualLayout>
              <c:xMode val="edge"/>
              <c:yMode val="edge"/>
              <c:x val="1.0343019959647162E-2"/>
              <c:y val="3.64124519443738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ct val="100000"/>
                </a:lnSpc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8067616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7885406431227483"/>
          <c:y val="1.3178943522022563E-2"/>
          <c:w val="0.57160087085524924"/>
          <c:h val="0.100931041247658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018145594801306"/>
          <c:y val="0.16391914621631445"/>
          <c:w val="0.72222324793734216"/>
          <c:h val="0.53751422157990214"/>
        </c:manualLayout>
      </c:layout>
      <c:barChart>
        <c:barDir val="col"/>
        <c:grouping val="clustered"/>
        <c:varyColors val="0"/>
        <c:ser>
          <c:idx val="3"/>
          <c:order val="0"/>
          <c:tx>
            <c:strRef>
              <c:f>Sheet1!$C$1</c:f>
              <c:strCache>
                <c:ptCount val="1"/>
                <c:pt idx="0">
                  <c:v>2-approx</c:v>
                </c:pt>
              </c:strCache>
            </c:strRef>
          </c:tx>
          <c:spPr>
            <a:solidFill>
              <a:schemeClr val="bg1">
                <a:lumMod val="50000"/>
              </a:schemeClr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frb-30-15</c:v>
                </c:pt>
                <c:pt idx="1">
                  <c:v>frb-45-21</c:v>
                </c:pt>
                <c:pt idx="2">
                  <c:v>frb-53-24</c:v>
                </c:pt>
                <c:pt idx="3">
                  <c:v>frb-59-26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1.0704761904761904</c:v>
                </c:pt>
                <c:pt idx="1">
                  <c:v>1.048</c:v>
                </c:pt>
                <c:pt idx="2">
                  <c:v>1.0434782608695652</c:v>
                </c:pt>
                <c:pt idx="3">
                  <c:v>1.04</c:v>
                </c:pt>
              </c:numCache>
            </c:numRef>
          </c:val>
        </c:ser>
        <c:ser>
          <c:idx val="4"/>
          <c:order val="1"/>
          <c:tx>
            <c:strRef>
              <c:f>Sheet1!$F$1</c:f>
              <c:strCache>
                <c:ptCount val="1"/>
                <c:pt idx="0">
                  <c:v>BP+2-approx</c:v>
                </c:pt>
              </c:strCache>
            </c:strRef>
          </c:tx>
          <c:spPr>
            <a:solidFill>
              <a:srgbClr val="FFC000"/>
            </a:solidFill>
            <a:ln w="635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frb-30-15</c:v>
                </c:pt>
                <c:pt idx="1">
                  <c:v>frb-45-21</c:v>
                </c:pt>
                <c:pt idx="2">
                  <c:v>frb-53-24</c:v>
                </c:pt>
                <c:pt idx="3">
                  <c:v>frb-59-26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1.0571428571428572</c:v>
                </c:pt>
                <c:pt idx="1">
                  <c:v>1.04</c:v>
                </c:pt>
                <c:pt idx="2">
                  <c:v>1.034290401968827</c:v>
                </c:pt>
                <c:pt idx="3">
                  <c:v>1.032406779661017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222714288"/>
        <c:axId val="222714848"/>
      </c:barChart>
      <c:catAx>
        <c:axId val="222714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200" b="1" dirty="0" smtClean="0">
                    <a:solidFill>
                      <a:schemeClr val="tx1"/>
                    </a:solidFill>
                  </a:rPr>
                  <a:t>Data</a:t>
                </a:r>
                <a:r>
                  <a:rPr lang="en-US" altLang="ko-KR" sz="1200" b="1" baseline="0" dirty="0" smtClean="0">
                    <a:solidFill>
                      <a:schemeClr val="tx1"/>
                    </a:solidFill>
                  </a:rPr>
                  <a:t> Sets</a:t>
                </a:r>
                <a:endParaRPr lang="ko-KR" altLang="en-US" sz="12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953845273042269"/>
              <c:y val="0.86621381915066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714848"/>
        <c:crosses val="autoZero"/>
        <c:auto val="1"/>
        <c:lblAlgn val="ctr"/>
        <c:lblOffset val="100"/>
        <c:noMultiLvlLbl val="0"/>
      </c:catAx>
      <c:valAx>
        <c:axId val="222714848"/>
        <c:scaling>
          <c:orientation val="minMax"/>
          <c:max val="1.08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lnSpc>
                    <a:spcPct val="100000"/>
                  </a:lnSpc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100" b="1" dirty="0" smtClean="0">
                    <a:solidFill>
                      <a:schemeClr val="tx1"/>
                    </a:solidFill>
                  </a:rPr>
                  <a:t>Approximation</a:t>
                </a:r>
                <a:r>
                  <a:rPr lang="en-US" altLang="ko-KR" sz="1100" b="1" baseline="0" dirty="0" smtClean="0">
                    <a:solidFill>
                      <a:schemeClr val="tx1"/>
                    </a:solidFill>
                  </a:rPr>
                  <a:t> Ratio</a:t>
                </a:r>
              </a:p>
            </c:rich>
          </c:tx>
          <c:layout>
            <c:manualLayout>
              <c:xMode val="edge"/>
              <c:yMode val="edge"/>
              <c:x val="0"/>
              <c:y val="3.66672794293190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lnSpc>
                  <a:spcPct val="100000"/>
                </a:lnSpc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.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22714288"/>
        <c:crosses val="autoZero"/>
        <c:crossBetween val="between"/>
        <c:majorUnit val="2.0000000000000004E-2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4601947577372926"/>
          <c:y val="3.3051581882597859E-2"/>
          <c:w val="0.63546378887709121"/>
          <c:h val="8.77624901888148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629899944065102"/>
          <c:y val="5.0925925925925923E-2"/>
          <c:w val="0.67314546435202582"/>
          <c:h val="0.62884256461819321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bg2">
                <a:lumMod val="25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C000"/>
              </a:solidFill>
              <a:ln>
                <a:solidFill>
                  <a:schemeClr val="tx1"/>
                </a:solidFill>
              </a:ln>
              <a:effectLst/>
            </c:spPr>
          </c:dPt>
          <c:cat>
            <c:strRef>
              <c:f>Sheet1!$B$2:$B$4</c:f>
              <c:strCache>
                <c:ptCount val="3"/>
                <c:pt idx="0">
                  <c:v>Integer Programming (Gurobi)</c:v>
                </c:pt>
                <c:pt idx="1">
                  <c:v>Exact Algorithm (Blossom)</c:v>
                </c:pt>
                <c:pt idx="2">
                  <c:v>BP-based Algorithm (GraphChi)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50</c:v>
                </c:pt>
                <c:pt idx="1">
                  <c:v>300</c:v>
                </c:pt>
                <c:pt idx="2">
                  <c:v>2500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27"/>
        <c:axId val="173323616"/>
        <c:axId val="173324176"/>
      </c:barChart>
      <c:catAx>
        <c:axId val="173323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Algorithms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.49380582322573258"/>
              <c:y val="0.902473416922195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324176"/>
        <c:crosses val="autoZero"/>
        <c:auto val="1"/>
        <c:lblAlgn val="ctr"/>
        <c:lblOffset val="100"/>
        <c:noMultiLvlLbl val="0"/>
      </c:catAx>
      <c:valAx>
        <c:axId val="17332417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5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sz="1500" b="1" dirty="0" smtClean="0">
                    <a:solidFill>
                      <a:schemeClr val="tx1"/>
                    </a:solidFill>
                  </a:rPr>
                  <a:t>Maximum</a:t>
                </a:r>
                <a:r>
                  <a:rPr lang="en-US" altLang="ko-KR" sz="1500" b="1" baseline="0" dirty="0" smtClean="0">
                    <a:solidFill>
                      <a:schemeClr val="tx1"/>
                    </a:solidFill>
                  </a:rPr>
                  <a:t> # of Variables</a:t>
                </a:r>
                <a:endParaRPr lang="ko-KR" altLang="en-US" sz="1500" b="1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111223234051674E-2"/>
              <c:y val="9.8998658190620186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5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3323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0.03875</cdr:x>
      <cdr:y>0.02235</cdr:y>
    </cdr:from>
    <cdr:to>
      <cdr:x>0.10002</cdr:x>
      <cdr:y>0.86458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420058" y="605216"/>
          <a:ext cx="1372725" cy="23516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b="0" dirty="0" smtClean="0">
              <a:solidFill>
                <a:schemeClr val="tx1">
                  <a:lumMod val="65000"/>
                  <a:lumOff val="35000"/>
                </a:schemeClr>
              </a:solidFill>
            </a:rPr>
            <a:t>(</a:t>
          </a:r>
          <a:r>
            <a:rPr lang="en-US" altLang="ko-KR" sz="1100" b="0" dirty="0" smtClean="0">
              <a:solidFill>
                <a:schemeClr val="tx1"/>
              </a:solidFill>
            </a:rPr>
            <a:t>Algorithm/Optimum</a:t>
          </a:r>
          <a:r>
            <a:rPr lang="en-US" altLang="ko-KR" sz="1100" b="0" dirty="0" smtClean="0">
              <a:solidFill>
                <a:schemeClr val="tx1">
                  <a:lumMod val="65000"/>
                  <a:lumOff val="35000"/>
                </a:schemeClr>
              </a:solidFill>
            </a:rPr>
            <a:t>)</a:t>
          </a:r>
          <a:endParaRPr lang="ko-KR" altLang="en-US" sz="1100" b="0" dirty="0">
            <a:solidFill>
              <a:schemeClr val="tx1">
                <a:lumMod val="65000"/>
                <a:lumOff val="35000"/>
              </a:schemeClr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0.02898</cdr:x>
      <cdr:y>0.01591</cdr:y>
    </cdr:from>
    <cdr:to>
      <cdr:x>0.10431</cdr:x>
      <cdr:y>0.85246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466163" y="594862"/>
          <a:ext cx="1401601" cy="26520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100" b="0" dirty="0" smtClean="0">
              <a:solidFill>
                <a:schemeClr val="tx1"/>
              </a:solidFill>
            </a:rPr>
            <a:t>(Algorithm/Optimum)</a:t>
          </a:r>
          <a:endParaRPr lang="ko-KR" altLang="en-US" sz="1100" b="0" dirty="0">
            <a:solidFill>
              <a:schemeClr val="tx1"/>
            </a:solidFill>
          </a:endParaRP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0.06025</cdr:x>
      <cdr:y>0.2984</cdr:y>
    </cdr:from>
    <cdr:to>
      <cdr:x>0.15253</cdr:x>
      <cdr:y>0.57809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-14538" y="994144"/>
          <a:ext cx="731704" cy="3047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1500" b="1" dirty="0" smtClean="0"/>
            <a:t>(millions)</a:t>
          </a:r>
          <a:endParaRPr lang="ko-KR" altLang="en-US" sz="15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67391-75F1-458B-B189-0E8338E019CA}" type="datetimeFigureOut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05CF4-673D-4928-8D5B-61D0707A84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534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6252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4934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132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15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10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37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532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9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164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74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207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7552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05CF4-673D-4928-8D5B-61D0707A841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2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923" y="1122363"/>
            <a:ext cx="829212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744024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BE96-52C6-432C-A164-EDF70F3911D9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CCAE92-2B0D-4011-8EA3-224962459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0" y="163513"/>
            <a:ext cx="2552700" cy="70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3437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D96-349E-4E38-94B6-3F67AF234431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8ECA-D0E3-43F6-A6B6-476024558830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4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365126"/>
            <a:ext cx="8440616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692" y="1825625"/>
            <a:ext cx="8440616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66918-C719-47F1-9045-27531540646C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CCAE92-2B0D-4011-8EA3-22496245997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11126"/>
            <a:ext cx="18288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DD41-E8EF-4217-8701-12BDA98F40DE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891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6763F-32C7-4596-8125-81099A0CCA2F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11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0EE5C-A7FC-46B5-A395-F52BCCD381CC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92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A5A7F-C9F6-4209-ACC3-3AE5B83D7D19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8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7131E-6459-4F71-8998-0765895DA87E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51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7EAC5-D622-4F60-A3E9-3DADAEFB1779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4A466-62A3-4543-BCC0-90F9BFACF241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144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062" y="365126"/>
            <a:ext cx="84718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062" y="1825625"/>
            <a:ext cx="8471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D4A9-81CB-4EA0-B8CD-0CA74F8BA81E}" type="datetime1">
              <a:rPr lang="ko-KR" altLang="en-US" smtClean="0"/>
              <a:t>2015-10-31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CCAE92-2B0D-4011-8EA3-22496245997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5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30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68923" y="1679028"/>
            <a:ext cx="8292123" cy="1245476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latin typeface="Trebuchet MS" panose="020B0603020202020204" pitchFamily="34" charset="0"/>
              </a:rPr>
              <a:t>Practical Message-passing Framework</a:t>
            </a:r>
            <a:br>
              <a:rPr lang="en-US" altLang="ko-KR" sz="2800" b="1" dirty="0" smtClean="0">
                <a:latin typeface="Trebuchet MS" panose="020B0603020202020204" pitchFamily="34" charset="0"/>
              </a:rPr>
            </a:br>
            <a:r>
              <a:rPr lang="en-US" altLang="ko-KR" sz="2800" b="1" dirty="0" smtClean="0">
                <a:latin typeface="Trebuchet MS" panose="020B0603020202020204" pitchFamily="34" charset="0"/>
              </a:rPr>
              <a:t>for Large-scale Combinatorial Optimization</a:t>
            </a:r>
            <a:endParaRPr lang="ko-KR" alt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08000" y="3972910"/>
            <a:ext cx="8253046" cy="1284890"/>
          </a:xfrm>
        </p:spPr>
        <p:txBody>
          <a:bodyPr/>
          <a:lstStyle/>
          <a:p>
            <a:r>
              <a:rPr lang="en-US" altLang="ko-KR" b="1" dirty="0" err="1" smtClean="0"/>
              <a:t>Inho</a:t>
            </a:r>
            <a:r>
              <a:rPr lang="en-US" altLang="ko-KR" b="1" dirty="0" smtClean="0"/>
              <a:t> Cho</a:t>
            </a:r>
            <a:r>
              <a:rPr lang="en-US" altLang="ko-KR" dirty="0" smtClean="0"/>
              <a:t>, Soya Park, </a:t>
            </a:r>
            <a:r>
              <a:rPr lang="en-US" altLang="ko-KR" dirty="0" err="1" smtClean="0"/>
              <a:t>Sejun</a:t>
            </a:r>
            <a:r>
              <a:rPr lang="en-US" altLang="ko-KR" dirty="0" smtClean="0"/>
              <a:t> Park, </a:t>
            </a:r>
            <a:r>
              <a:rPr lang="en-US" altLang="ko-KR" dirty="0" err="1" smtClean="0"/>
              <a:t>Dongsu</a:t>
            </a:r>
            <a:r>
              <a:rPr lang="en-US" altLang="ko-KR" dirty="0" smtClean="0"/>
              <a:t> Han, and </a:t>
            </a:r>
            <a:r>
              <a:rPr lang="en-US" altLang="ko-KR" dirty="0" err="1" smtClean="0"/>
              <a:t>Jinwoo</a:t>
            </a:r>
            <a:r>
              <a:rPr lang="en-US" altLang="ko-KR" dirty="0" smtClean="0"/>
              <a:t> Shin</a:t>
            </a:r>
          </a:p>
          <a:p>
            <a:endParaRPr lang="en-US" altLang="ko-KR" sz="100" dirty="0" smtClean="0"/>
          </a:p>
          <a:p>
            <a:r>
              <a:rPr lang="en-US" altLang="ko-KR" sz="2800" b="1" dirty="0" smtClean="0"/>
              <a:t>KAIST</a:t>
            </a:r>
            <a:endParaRPr lang="en-US" altLang="ko-KR" sz="2800" b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359701" y="1749973"/>
            <a:ext cx="4549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rebuchet MS" panose="020B0603020202020204" pitchFamily="34" charset="0"/>
              </a:rPr>
              <a:t>2015 IEEE International Conference on Big Data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3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Running Time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5317499"/>
            <a:ext cx="8440616" cy="113059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Our framework achieves </a:t>
            </a:r>
            <a:r>
              <a:rPr lang="en-US" altLang="ko-KR" sz="2400" dirty="0" smtClean="0">
                <a:solidFill>
                  <a:srgbClr val="C00000"/>
                </a:solidFill>
              </a:rPr>
              <a:t>more than</a:t>
            </a:r>
            <a:r>
              <a:rPr lang="en-US" altLang="ko-KR" sz="2400" dirty="0" smtClean="0"/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70 times faster </a:t>
            </a:r>
            <a:r>
              <a:rPr lang="en-US" altLang="ko-KR" sz="2400" dirty="0" smtClean="0"/>
              <a:t>running time compared with Blossom V, one of exact algorithm on Maximum Weight Matching with randomly generated data set.</a:t>
            </a:r>
            <a:endParaRPr lang="ko-KR" altLang="en-US" sz="20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Evaluation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6" name="차트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187442"/>
              </p:ext>
            </p:extLst>
          </p:nvPr>
        </p:nvGraphicFramePr>
        <p:xfrm>
          <a:off x="5270982" y="3143528"/>
          <a:ext cx="3320193" cy="2091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4" name="직선 화살표 연결선 13"/>
          <p:cNvCxnSpPr/>
          <p:nvPr/>
        </p:nvCxnSpPr>
        <p:spPr>
          <a:xfrm>
            <a:off x="8358756" y="3665485"/>
            <a:ext cx="0" cy="433553"/>
          </a:xfrm>
          <a:prstGeom prst="straightConnector1">
            <a:avLst/>
          </a:prstGeom>
          <a:ln w="38100">
            <a:solidFill>
              <a:srgbClr val="DA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"/>
          <p:cNvSpPr txBox="1"/>
          <p:nvPr/>
        </p:nvSpPr>
        <p:spPr>
          <a:xfrm>
            <a:off x="8338956" y="3681702"/>
            <a:ext cx="622738" cy="280633"/>
          </a:xfrm>
          <a:prstGeom prst="rect">
            <a:avLst/>
          </a:prstGeom>
          <a:ln>
            <a:noFill/>
          </a:ln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solidFill>
                  <a:srgbClr val="C00000"/>
                </a:solidFill>
              </a:rPr>
              <a:t>71x</a:t>
            </a:r>
            <a:endParaRPr lang="ko-KR" alt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8116099" y="3656389"/>
            <a:ext cx="317823" cy="0"/>
          </a:xfrm>
          <a:prstGeom prst="line">
            <a:avLst/>
          </a:prstGeom>
          <a:ln w="19050">
            <a:solidFill>
              <a:srgbClr val="DA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내용 개체 틀 2"/>
          <p:cNvSpPr txBox="1">
            <a:spLocks/>
          </p:cNvSpPr>
          <p:nvPr/>
        </p:nvSpPr>
        <p:spPr>
          <a:xfrm>
            <a:off x="445850" y="1625616"/>
            <a:ext cx="4730974" cy="333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Experiment </a:t>
            </a:r>
            <a:r>
              <a:rPr lang="en-US" altLang="ko-KR" sz="2400" b="1" dirty="0" smtClean="0"/>
              <a:t>Environment</a:t>
            </a:r>
            <a:endParaRPr lang="en-US" altLang="ko-KR" sz="2400" b="1" dirty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Two Intel Xeon E5 CPUs (16 cores)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Language: </a:t>
            </a:r>
            <a:r>
              <a:rPr lang="en-US" altLang="ko-KR" sz="2400" dirty="0" err="1" smtClean="0"/>
              <a:t>c++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Pthread</a:t>
            </a:r>
            <a:r>
              <a:rPr lang="en-US" altLang="ko-KR" sz="2400" dirty="0" smtClean="0"/>
              <a:t> for parallelization</a:t>
            </a:r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en-US" altLang="ko-KR" sz="2400" dirty="0"/>
              <a:t>Post-processing: </a:t>
            </a:r>
            <a:r>
              <a:rPr lang="en-US" altLang="ko-KR" sz="2400" dirty="0" smtClean="0"/>
              <a:t>Greedy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Randomly generated data set</a:t>
            </a:r>
            <a:endParaRPr lang="en-US" altLang="ko-KR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5475985" y="1354184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&lt;Maximum Weight Matching&gt;</a:t>
            </a:r>
            <a:endParaRPr lang="ko-KR" altLang="en-US" b="1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53611"/>
              </p:ext>
            </p:extLst>
          </p:nvPr>
        </p:nvGraphicFramePr>
        <p:xfrm>
          <a:off x="5671364" y="1894075"/>
          <a:ext cx="2687392" cy="11127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3696"/>
                <a:gridCol w="1343696"/>
              </a:tblGrid>
              <a:tr h="38123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Accuracy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  <a:tr h="3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Blossom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/>
                        <a:t>BP</a:t>
                      </a:r>
                      <a:endParaRPr lang="ko-KR" altLang="en-US" b="1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393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100%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&gt;99.9%</a:t>
                      </a:r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65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Accuracy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5076497"/>
            <a:ext cx="8626770" cy="1150882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Our framework </a:t>
            </a:r>
            <a:r>
              <a:rPr lang="en-US" altLang="ko-KR" sz="2400" dirty="0" smtClean="0">
                <a:solidFill>
                  <a:srgbClr val="C00000"/>
                </a:solidFill>
              </a:rPr>
              <a:t>reduces more than 40% of error ratio</a:t>
            </a:r>
            <a:r>
              <a:rPr lang="en-US" altLang="ko-KR" sz="2400" dirty="0" smtClean="0"/>
              <a:t> compared with existing heuristic algorithms on Minimum Weight Vertex Cover with benchmark data of </a:t>
            </a:r>
            <a:r>
              <a:rPr lang="en-US" altLang="ko-KR" sz="2400" dirty="0" err="1" smtClean="0"/>
              <a:t>frb</a:t>
            </a:r>
            <a:r>
              <a:rPr lang="en-US" altLang="ko-KR" sz="2400" dirty="0" smtClean="0"/>
              <a:t>-series from BHOSLIB</a:t>
            </a:r>
            <a:r>
              <a:rPr kumimoji="1" lang="en-US" altLang="ko-KR" sz="2400" b="1" kern="0" baseline="30000" dirty="0" smtClean="0"/>
              <a:t> </a:t>
            </a:r>
            <a:r>
              <a:rPr kumimoji="1" lang="en-US" altLang="ko-KR" sz="2400" b="1" kern="0" baseline="30000" dirty="0"/>
              <a:t>[</a:t>
            </a:r>
            <a:r>
              <a:rPr kumimoji="1" lang="en-US" altLang="ko-KR" sz="2400" b="1" kern="0" baseline="30000" dirty="0" smtClean="0"/>
              <a:t>12]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Evaluation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382932546"/>
              </p:ext>
            </p:extLst>
          </p:nvPr>
        </p:nvGraphicFramePr>
        <p:xfrm>
          <a:off x="5257800" y="1792942"/>
          <a:ext cx="3578828" cy="1629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3963120830"/>
              </p:ext>
            </p:extLst>
          </p:nvPr>
        </p:nvGraphicFramePr>
        <p:xfrm>
          <a:off x="5336719" y="3411925"/>
          <a:ext cx="3520579" cy="1675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1208" y="6245992"/>
            <a:ext cx="63535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[10] </a:t>
            </a:r>
            <a:r>
              <a:rPr lang="en-US" altLang="ko-KR" sz="1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bhoslib</a:t>
            </a:r>
            <a:r>
              <a:rPr lang="en-US" altLang="ko-K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set.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http://iridia.ulb.ac.be/~fmascia/maximum_clique/BHOSLIB-benchmark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직선 화살표 연결선 16"/>
          <p:cNvCxnSpPr/>
          <p:nvPr/>
        </p:nvCxnSpPr>
        <p:spPr>
          <a:xfrm>
            <a:off x="7780283" y="2463750"/>
            <a:ext cx="0" cy="192740"/>
          </a:xfrm>
          <a:prstGeom prst="straightConnector1">
            <a:avLst/>
          </a:prstGeom>
          <a:ln w="53975">
            <a:solidFill>
              <a:srgbClr val="D2000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7444831" y="2463750"/>
            <a:ext cx="491127" cy="0"/>
          </a:xfrm>
          <a:prstGeom prst="line">
            <a:avLst/>
          </a:prstGeom>
          <a:ln w="19050">
            <a:solidFill>
              <a:srgbClr val="DA0000"/>
            </a:solidFill>
            <a:prstDash val="sysDash"/>
            <a:headEnd w="med" len="sm"/>
            <a:tailEnd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"/>
          <p:cNvSpPr txBox="1"/>
          <p:nvPr/>
        </p:nvSpPr>
        <p:spPr>
          <a:xfrm>
            <a:off x="7510299" y="2183538"/>
            <a:ext cx="622753" cy="280654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b="1" dirty="0" smtClean="0">
                <a:solidFill>
                  <a:srgbClr val="C00000"/>
                </a:solidFill>
              </a:rPr>
              <a:t>-43</a:t>
            </a:r>
            <a:r>
              <a:rPr lang="en-US" altLang="ko-KR" b="1" dirty="0" smtClean="0">
                <a:solidFill>
                  <a:srgbClr val="C00000"/>
                </a:solidFill>
              </a:rPr>
              <a:t>%</a:t>
            </a:r>
            <a:endParaRPr lang="ko-KR" altLang="en-US" sz="1400" b="1" dirty="0">
              <a:solidFill>
                <a:srgbClr val="C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36719" y="1443547"/>
            <a:ext cx="3359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&lt;Minimum Weight Vertex Cover&gt;</a:t>
            </a:r>
            <a:endParaRPr lang="ko-KR" altLang="en-US" b="1" dirty="0"/>
          </a:p>
        </p:txBody>
      </p:sp>
      <p:sp>
        <p:nvSpPr>
          <p:cNvPr id="21" name="내용 개체 틀 2"/>
          <p:cNvSpPr txBox="1">
            <a:spLocks/>
          </p:cNvSpPr>
          <p:nvPr/>
        </p:nvSpPr>
        <p:spPr>
          <a:xfrm>
            <a:off x="445849" y="1625616"/>
            <a:ext cx="4811951" cy="333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Experiment Environment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/>
              <a:t>Two Intel Xeon E5 CPUs (16 cores)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Language: </a:t>
            </a:r>
            <a:r>
              <a:rPr lang="en-US" altLang="ko-KR" sz="2400" dirty="0" err="1" smtClean="0"/>
              <a:t>c++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Pthread</a:t>
            </a:r>
            <a:r>
              <a:rPr lang="en-US" altLang="ko-KR" sz="2400" dirty="0" smtClean="0"/>
              <a:t> for parallelization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Benchmark data set</a:t>
            </a:r>
          </a:p>
        </p:txBody>
      </p:sp>
    </p:spTree>
    <p:extLst>
      <p:ext uri="{BB962C8B-B14F-4D97-AF65-F5344CB8AC3E}">
        <p14:creationId xmlns:p14="http://schemas.microsoft.com/office/powerpoint/2010/main" val="147891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1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Scalability over large-scale input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4682360"/>
            <a:ext cx="8555824" cy="111935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O</a:t>
            </a:r>
            <a:r>
              <a:rPr lang="en-US" altLang="ko-KR" sz="2400" dirty="0" smtClean="0"/>
              <a:t>ur framework </a:t>
            </a:r>
            <a:r>
              <a:rPr lang="en-US" altLang="ko-KR" sz="2400" dirty="0" smtClean="0">
                <a:solidFill>
                  <a:srgbClr val="C00000"/>
                </a:solidFill>
              </a:rPr>
              <a:t>can handle more than 2.5 billion of variables </a:t>
            </a:r>
            <a:r>
              <a:rPr lang="en-US" altLang="ko-KR" sz="2400" dirty="0" smtClean="0"/>
              <a:t>(50M vertices) while existing schemes can handle up to 300 million of variables under the same machine.</a:t>
            </a:r>
            <a:endParaRPr lang="ko-KR" altLang="en-US" sz="2000" dirty="0"/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Evaluation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99656" y="1464246"/>
            <a:ext cx="307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&lt;Maximum Weight Matching&gt;</a:t>
            </a:r>
            <a:endParaRPr lang="ko-KR" alt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9601" y="5890479"/>
            <a:ext cx="8387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12]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A.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Kyrola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l.,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Graphchi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Large-scale graph computation on just a pc. OSDI 2012.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13]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V. Kolmogorov, “Blossom v: a new implementation of a minimum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cost perfect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matching algorithm,” Mathematical Programming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Computation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2009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14]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Gurobi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Optimizer 5.0. </a:t>
            </a:r>
            <a:r>
              <a:rPr lang="en-US" altLang="ko-K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http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 </a:t>
            </a:r>
            <a:r>
              <a:rPr lang="en-US" altLang="ko-KR" sz="12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gurobi</a:t>
            </a:r>
            <a:r>
              <a:rPr lang="en-US" altLang="ko-KR" sz="12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com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(2012).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4" name="차트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646162"/>
              </p:ext>
            </p:extLst>
          </p:nvPr>
        </p:nvGraphicFramePr>
        <p:xfrm>
          <a:off x="5361098" y="1949900"/>
          <a:ext cx="3302053" cy="26161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442184" y="2614524"/>
            <a:ext cx="5212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50M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7149878" y="2290672"/>
            <a:ext cx="612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300M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7885567" y="1922347"/>
            <a:ext cx="599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&gt;2.5B</a:t>
            </a:r>
            <a:endParaRPr lang="ko-KR" altLang="en-US" sz="1400" dirty="0"/>
          </a:p>
        </p:txBody>
      </p:sp>
      <p:sp>
        <p:nvSpPr>
          <p:cNvPr id="18" name="내용 개체 틀 2"/>
          <p:cNvSpPr txBox="1">
            <a:spLocks/>
          </p:cNvSpPr>
          <p:nvPr/>
        </p:nvSpPr>
        <p:spPr>
          <a:xfrm>
            <a:off x="439223" y="1798366"/>
            <a:ext cx="5027703" cy="2883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400" b="1" dirty="0"/>
              <a:t>Experiment Environments</a:t>
            </a:r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i7 CPU (4 cores) and 24GB </a:t>
            </a:r>
            <a:r>
              <a:rPr lang="en-US" altLang="ko-KR" sz="2400" dirty="0" err="1" smtClean="0"/>
              <a:t>memeory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smtClean="0"/>
              <a:t>Language : </a:t>
            </a:r>
            <a:r>
              <a:rPr lang="en-US" altLang="ko-KR" sz="2400" dirty="0" err="1" smtClean="0"/>
              <a:t>c++</a:t>
            </a:r>
            <a:endParaRPr lang="en-US" altLang="ko-KR" sz="2400" dirty="0" smtClean="0"/>
          </a:p>
          <a:p>
            <a:pPr marL="285750" indent="-285750">
              <a:buFontTx/>
              <a:buChar char="-"/>
            </a:pPr>
            <a:r>
              <a:rPr lang="en-US" altLang="ko-KR" sz="2400" dirty="0" err="1" smtClean="0"/>
              <a:t>GraphChi</a:t>
            </a:r>
            <a:r>
              <a:rPr lang="en-US" altLang="ko-KR" sz="2400" dirty="0" smtClean="0"/>
              <a:t> Implementation</a:t>
            </a:r>
          </a:p>
          <a:p>
            <a:pPr marL="285750" indent="-285750">
              <a:buFontTx/>
              <a:buChar char="-"/>
            </a:pPr>
            <a:endParaRPr lang="en-US" altLang="ko-KR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7881668" y="2073024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(158h)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132914" y="2444560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(102h)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338411" y="276841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(&gt;200h)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58847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 uiExpand="1">
        <p:bldSub>
          <a:bldChart bld="category"/>
        </p:bldSub>
      </p:bldGraphic>
      <p:bldP spid="4" grpId="0"/>
      <p:bldP spid="15" grpId="0"/>
      <p:bldP spid="17" grpId="0"/>
      <p:bldP spid="21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Conclusion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1812323"/>
            <a:ext cx="8440616" cy="4538065"/>
          </a:xfrm>
        </p:spPr>
        <p:txBody>
          <a:bodyPr>
            <a:normAutofit fontScale="92500"/>
          </a:bodyPr>
          <a:lstStyle/>
          <a:p>
            <a:r>
              <a:rPr lang="en-US" altLang="ko-KR" dirty="0" smtClean="0"/>
              <a:t>We proposed the </a:t>
            </a:r>
            <a:r>
              <a:rPr lang="en-US" altLang="ko-KR" dirty="0" smtClean="0">
                <a:solidFill>
                  <a:srgbClr val="C00000"/>
                </a:solidFill>
              </a:rPr>
              <a:t>first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C00000"/>
                </a:solidFill>
              </a:rPr>
              <a:t>practical </a:t>
            </a:r>
            <a:r>
              <a:rPr lang="en-US" altLang="ko-KR" dirty="0" smtClean="0"/>
              <a:t>and</a:t>
            </a:r>
            <a:r>
              <a:rPr lang="en-US" altLang="ko-KR" dirty="0" smtClean="0">
                <a:solidFill>
                  <a:srgbClr val="C00000"/>
                </a:solidFill>
              </a:rPr>
              <a:t> general</a:t>
            </a:r>
            <a:r>
              <a:rPr lang="en-US" altLang="ko-KR" dirty="0" smtClean="0"/>
              <a:t> BP-based framework which achieves </a:t>
            </a:r>
            <a:r>
              <a:rPr lang="en-US" altLang="ko-KR" dirty="0" smtClean="0">
                <a:solidFill>
                  <a:srgbClr val="C00000"/>
                </a:solidFill>
              </a:rPr>
              <a:t>above 99.9% of accuracy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C00000"/>
                </a:solidFill>
              </a:rPr>
              <a:t>more than 70x faster running time </a:t>
            </a:r>
            <a:r>
              <a:rPr lang="en-US" altLang="ko-KR" dirty="0" smtClean="0"/>
              <a:t>than </a:t>
            </a:r>
            <a:r>
              <a:rPr lang="en-US" altLang="ko-KR" dirty="0"/>
              <a:t>existing algorithms by allowing</a:t>
            </a:r>
            <a:r>
              <a:rPr lang="en-US" altLang="ko-KR" dirty="0">
                <a:solidFill>
                  <a:srgbClr val="C00000"/>
                </a:solidFill>
              </a:rPr>
              <a:t> </a:t>
            </a:r>
            <a:r>
              <a:rPr lang="en-US" altLang="ko-KR" dirty="0"/>
              <a:t>parallel implementation </a:t>
            </a:r>
            <a:r>
              <a:rPr lang="en-US" altLang="ko-KR" dirty="0" smtClean="0"/>
              <a:t>on synthetic data with 20M vertices of Maximum Weight Matching. </a:t>
            </a:r>
          </a:p>
          <a:p>
            <a:r>
              <a:rPr lang="en-US" altLang="ko-KR" dirty="0" smtClean="0"/>
              <a:t>Our framework </a:t>
            </a:r>
            <a:r>
              <a:rPr lang="en-US" altLang="ko-KR" dirty="0" smtClean="0">
                <a:solidFill>
                  <a:srgbClr val="C00000"/>
                </a:solidFill>
              </a:rPr>
              <a:t>can reduce up to more than 40% of error rate</a:t>
            </a:r>
            <a:r>
              <a:rPr lang="en-US" altLang="ko-KR" dirty="0" smtClean="0"/>
              <a:t> on benchmark data of Maximum Weight Vertex Cover.</a:t>
            </a:r>
          </a:p>
          <a:p>
            <a:r>
              <a:rPr lang="en-US" altLang="ko-KR" dirty="0" smtClean="0"/>
              <a:t>Our framework is </a:t>
            </a:r>
            <a:r>
              <a:rPr lang="en-US" altLang="ko-KR" dirty="0" smtClean="0">
                <a:solidFill>
                  <a:srgbClr val="C00000"/>
                </a:solidFill>
              </a:rPr>
              <a:t>applicable for any</a:t>
            </a:r>
            <a:r>
              <a:rPr lang="en-US" altLang="ko-KR" dirty="0" smtClean="0"/>
              <a:t> large-scale combinatorial optimization tasks.</a:t>
            </a:r>
          </a:p>
          <a:p>
            <a:r>
              <a:rPr lang="en-US" altLang="ko-KR" dirty="0" smtClean="0"/>
              <a:t>Code is available on </a:t>
            </a:r>
            <a:r>
              <a:rPr lang="en-US" altLang="ko-KR" dirty="0"/>
              <a:t>https://github.com/kaist-ina/bp_solver</a:t>
            </a:r>
            <a:endParaRPr lang="ko-KR" altLang="en-US" i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0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792308" cy="878765"/>
          </a:xfrm>
        </p:spPr>
        <p:txBody>
          <a:bodyPr>
            <a:noAutofit/>
          </a:bodyPr>
          <a:lstStyle/>
          <a:p>
            <a:r>
              <a:rPr lang="en-US" altLang="ko-KR" sz="2800" b="1" dirty="0" smtClean="0">
                <a:latin typeface="Trebuchet MS" panose="020B0603020202020204" pitchFamily="34" charset="0"/>
              </a:rPr>
              <a:t>Large-scale Real-time Optimizations Are Becoming More Important for Processing Big Data</a:t>
            </a:r>
            <a:endParaRPr lang="ko-KR" alt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1814818"/>
            <a:ext cx="8440616" cy="207138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Virtual Machine Placement in Data Centers</a:t>
            </a:r>
            <a:r>
              <a:rPr kumimoji="1" lang="en-US" altLang="ko-KR" b="1" kern="0" baseline="30000" dirty="0"/>
              <a:t> [1</a:t>
            </a:r>
            <a:r>
              <a:rPr kumimoji="1" lang="en-US" altLang="ko-KR" b="1" kern="0" baseline="30000" dirty="0" smtClean="0"/>
              <a:t>]</a:t>
            </a:r>
          </a:p>
          <a:p>
            <a:r>
              <a:rPr lang="en-US" altLang="ko-KR" dirty="0" smtClean="0"/>
              <a:t>Multi-path Network Routing in SDN </a:t>
            </a:r>
            <a:r>
              <a:rPr kumimoji="1" lang="en-US" altLang="ko-KR" b="1" kern="0" baseline="30000" dirty="0" smtClean="0"/>
              <a:t>[2]</a:t>
            </a:r>
          </a:p>
          <a:p>
            <a:r>
              <a:rPr lang="en-US" altLang="ko-KR" dirty="0" smtClean="0"/>
              <a:t>Resource Allocation on Cloud </a:t>
            </a:r>
            <a:r>
              <a:rPr kumimoji="1" lang="en-US" altLang="ko-KR" b="1" kern="0" baseline="30000" dirty="0" smtClean="0"/>
              <a:t>[3]</a:t>
            </a:r>
          </a:p>
          <a:p>
            <a:r>
              <a:rPr lang="en-US" altLang="ko-KR" dirty="0" smtClean="0"/>
              <a:t>Virtual Network Resource Assignment</a:t>
            </a:r>
            <a:r>
              <a:rPr kumimoji="1" lang="en-US" altLang="ko-KR" b="1" kern="0" baseline="30000" dirty="0" smtClean="0"/>
              <a:t> [4]</a:t>
            </a:r>
            <a:endParaRPr lang="en-US" altLang="ko-KR" b="1" dirty="0" smtClean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052549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Introduction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51691" y="5707916"/>
            <a:ext cx="8529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[1]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Meng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, et al. Improving the scalability of data center networks with traffic-aware virtual machine placement. INFOCOM 2010.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[2] </a:t>
            </a:r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Kotronis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et al. Outsourcing the routing control logic: Better Internet routing based on SDN principles. Hot Topics in Networks 2012.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[3]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Rai, et al. "Generalized resource allocation for the cloud." ACM Symposium on Cloud Computing 2012.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[4]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</a:rPr>
              <a:t>Zhu, et al. "Algorithms for Assigning Substrate Network Resources to Virtual Network Components." INFOCOM 2006.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3241" y="4110796"/>
            <a:ext cx="417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Problem size is becoming large.</a:t>
            </a:r>
            <a:endParaRPr lang="ko-KR" altLang="en-US" sz="2400" b="1" u="sng" dirty="0"/>
          </a:p>
        </p:txBody>
      </p:sp>
      <p:sp>
        <p:nvSpPr>
          <p:cNvPr id="110" name="TextBox 109"/>
          <p:cNvSpPr txBox="1"/>
          <p:nvPr/>
        </p:nvSpPr>
        <p:spPr>
          <a:xfrm>
            <a:off x="413241" y="4559988"/>
            <a:ext cx="5226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u="sng" dirty="0" smtClean="0"/>
              <a:t>Decision needs to be made in real time.</a:t>
            </a:r>
            <a:endParaRPr lang="ko-KR" alt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56841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4"/>
            <a:ext cx="9105346" cy="454976"/>
          </a:xfrm>
        </p:spPr>
        <p:txBody>
          <a:bodyPr>
            <a:noAutofit/>
          </a:bodyPr>
          <a:lstStyle/>
          <a:p>
            <a:r>
              <a:rPr lang="en-US" altLang="ko-KR" sz="2500" b="1" dirty="0" smtClean="0">
                <a:latin typeface="Trebuchet MS" panose="020B0603020202020204" pitchFamily="34" charset="0"/>
              </a:rPr>
              <a:t>Traditional Attempts to Solve Combinatorial Optimization</a:t>
            </a:r>
            <a:endParaRPr lang="ko-KR" altLang="en-US" sz="2500" b="1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4471031"/>
            <a:ext cx="8440616" cy="187935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There is a trade-off among accuracy, time complexity and generality.</a:t>
            </a:r>
          </a:p>
          <a:p>
            <a:r>
              <a:rPr lang="en-US" altLang="ko-KR" dirty="0" smtClean="0"/>
              <a:t>Our goal is to develop the parallelizable framework to solve large-scale combinatorial optimization with </a:t>
            </a:r>
            <a:r>
              <a:rPr lang="en-US" altLang="ko-KR" dirty="0" smtClean="0">
                <a:solidFill>
                  <a:srgbClr val="C00000"/>
                </a:solidFill>
              </a:rPr>
              <a:t>low time complexity </a:t>
            </a:r>
            <a:r>
              <a:rPr lang="en-US" altLang="ko-KR" dirty="0" smtClean="0"/>
              <a:t>and </a:t>
            </a:r>
            <a:r>
              <a:rPr lang="en-US" altLang="ko-KR" dirty="0" smtClean="0">
                <a:solidFill>
                  <a:srgbClr val="C00000"/>
                </a:solidFill>
              </a:rPr>
              <a:t>high accuracy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1905067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Introduction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3</a:t>
            </a:fld>
            <a:endParaRPr lang="ko-KR" altLang="en-US"/>
          </a:p>
        </p:txBody>
      </p:sp>
      <p:cxnSp>
        <p:nvCxnSpPr>
          <p:cNvPr id="49" name="직선 화살표 연결선 48"/>
          <p:cNvCxnSpPr/>
          <p:nvPr/>
        </p:nvCxnSpPr>
        <p:spPr>
          <a:xfrm flipV="1">
            <a:off x="2790066" y="1671719"/>
            <a:ext cx="0" cy="2140554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2790066" y="3804967"/>
            <a:ext cx="3638070" cy="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951306" y="4047142"/>
            <a:ext cx="1609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Time Complexity</a:t>
            </a:r>
            <a:endParaRPr lang="ko-KR" altLang="en-US" sz="16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5764051" y="3859577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</a:t>
            </a:r>
            <a:endParaRPr lang="ko-KR" alt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2968585" y="3812273"/>
            <a:ext cx="486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low</a:t>
            </a:r>
            <a:endParaRPr lang="ko-KR" altLang="en-US" sz="1600" dirty="0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1786453" y="2568453"/>
            <a:ext cx="103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Accuracy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2349320" y="195694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high</a:t>
            </a:r>
            <a:endParaRPr lang="ko-KR" altLang="en-US" sz="16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2329283" y="3325360"/>
            <a:ext cx="582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p</a:t>
            </a:r>
            <a:r>
              <a:rPr lang="en-US" altLang="ko-KR" sz="1600" dirty="0" smtClean="0"/>
              <a:t>oor</a:t>
            </a:r>
            <a:endParaRPr lang="ko-KR" altLang="en-US" sz="1600" dirty="0"/>
          </a:p>
        </p:txBody>
      </p:sp>
      <p:sp>
        <p:nvSpPr>
          <p:cNvPr id="4" name="오른쪽 화살표 3"/>
          <p:cNvSpPr/>
          <p:nvPr/>
        </p:nvSpPr>
        <p:spPr>
          <a:xfrm rot="19808687">
            <a:off x="2589466" y="2599659"/>
            <a:ext cx="3954005" cy="354867"/>
          </a:xfrm>
          <a:prstGeom prst="rightArrow">
            <a:avLst>
              <a:gd name="adj1" fmla="val 40075"/>
              <a:gd name="adj2" fmla="val 76331"/>
            </a:avLst>
          </a:prstGeom>
          <a:solidFill>
            <a:schemeClr val="bg1">
              <a:lumMod val="50000"/>
              <a:alpha val="3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2895087" y="3388250"/>
            <a:ext cx="714491" cy="307777"/>
            <a:chOff x="955961" y="3333966"/>
            <a:chExt cx="790236" cy="347091"/>
          </a:xfrm>
        </p:grpSpPr>
        <p:sp>
          <p:nvSpPr>
            <p:cNvPr id="57" name="TextBox 56"/>
            <p:cNvSpPr txBox="1"/>
            <p:nvPr/>
          </p:nvSpPr>
          <p:spPr>
            <a:xfrm>
              <a:off x="955961" y="3333966"/>
              <a:ext cx="790236" cy="3470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Greedy</a:t>
              </a:r>
              <a:endParaRPr lang="ko-KR" altLang="en-US" sz="1400" dirty="0"/>
            </a:p>
          </p:txBody>
        </p:sp>
        <p:sp>
          <p:nvSpPr>
            <p:cNvPr id="58" name="타원 57"/>
            <p:cNvSpPr/>
            <p:nvPr/>
          </p:nvSpPr>
          <p:spPr>
            <a:xfrm>
              <a:off x="969108" y="3344904"/>
              <a:ext cx="763943" cy="3274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4486658" y="1724586"/>
            <a:ext cx="960696" cy="523220"/>
            <a:chOff x="2491422" y="1831270"/>
            <a:chExt cx="971119" cy="502711"/>
          </a:xfrm>
        </p:grpSpPr>
        <p:sp>
          <p:nvSpPr>
            <p:cNvPr id="59" name="TextBox 58"/>
            <p:cNvSpPr txBox="1"/>
            <p:nvPr/>
          </p:nvSpPr>
          <p:spPr>
            <a:xfrm>
              <a:off x="2526312" y="1831270"/>
              <a:ext cx="921097" cy="5027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 smtClean="0"/>
                <a:t>Exact</a:t>
              </a:r>
            </a:p>
            <a:p>
              <a:pPr algn="ctr"/>
              <a:r>
                <a:rPr lang="en-US" altLang="ko-KR" sz="1400" dirty="0" smtClean="0"/>
                <a:t>Algorithm</a:t>
              </a:r>
              <a:endParaRPr lang="ko-KR" altLang="en-US" sz="1400" dirty="0"/>
            </a:p>
          </p:txBody>
        </p:sp>
        <p:sp>
          <p:nvSpPr>
            <p:cNvPr id="60" name="타원 59"/>
            <p:cNvSpPr/>
            <p:nvPr/>
          </p:nvSpPr>
          <p:spPr>
            <a:xfrm>
              <a:off x="2491422" y="1875891"/>
              <a:ext cx="971119" cy="43946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389855" y="1702941"/>
            <a:ext cx="1410455" cy="531204"/>
            <a:chOff x="3009799" y="2354709"/>
            <a:chExt cx="1389818" cy="549288"/>
          </a:xfrm>
        </p:grpSpPr>
        <p:sp>
          <p:nvSpPr>
            <p:cNvPr id="61" name="TextBox 60"/>
            <p:cNvSpPr txBox="1"/>
            <p:nvPr/>
          </p:nvSpPr>
          <p:spPr>
            <a:xfrm>
              <a:off x="3009799" y="2354709"/>
              <a:ext cx="1389818" cy="541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smtClean="0"/>
                <a:t>Integer</a:t>
              </a:r>
            </a:p>
            <a:p>
              <a:pPr algn="ctr"/>
              <a:r>
                <a:rPr lang="en-US" altLang="ko-KR" sz="1400" dirty="0" smtClean="0"/>
                <a:t>Programming</a:t>
              </a:r>
              <a:endParaRPr lang="ko-KR" altLang="en-US" sz="14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3084381" y="2400790"/>
              <a:ext cx="1300254" cy="50320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951306" y="2533305"/>
            <a:ext cx="1315590" cy="540763"/>
            <a:chOff x="1910094" y="2453693"/>
            <a:chExt cx="1303738" cy="513691"/>
          </a:xfrm>
        </p:grpSpPr>
        <p:sp>
          <p:nvSpPr>
            <p:cNvPr id="63" name="TextBox 62"/>
            <p:cNvSpPr txBox="1"/>
            <p:nvPr/>
          </p:nvSpPr>
          <p:spPr>
            <a:xfrm>
              <a:off x="1950047" y="2470358"/>
              <a:ext cx="1256807" cy="497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Approximation</a:t>
              </a:r>
            </a:p>
            <a:p>
              <a:pPr algn="ctr"/>
              <a:r>
                <a:rPr lang="en-US" altLang="ko-KR" sz="1400" dirty="0" smtClean="0"/>
                <a:t>Algorithm</a:t>
              </a:r>
              <a:endParaRPr lang="ko-KR" altLang="en-US" sz="1400" dirty="0"/>
            </a:p>
          </p:txBody>
        </p:sp>
        <p:sp>
          <p:nvSpPr>
            <p:cNvPr id="64" name="타원 63"/>
            <p:cNvSpPr/>
            <p:nvPr/>
          </p:nvSpPr>
          <p:spPr>
            <a:xfrm>
              <a:off x="1910094" y="2453693"/>
              <a:ext cx="1303738" cy="4773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2968142" y="1790882"/>
            <a:ext cx="804284" cy="390628"/>
            <a:chOff x="3274548" y="2969240"/>
            <a:chExt cx="745988" cy="330241"/>
          </a:xfrm>
        </p:grpSpPr>
        <p:sp>
          <p:nvSpPr>
            <p:cNvPr id="65" name="TextBox 64"/>
            <p:cNvSpPr txBox="1"/>
            <p:nvPr/>
          </p:nvSpPr>
          <p:spPr>
            <a:xfrm>
              <a:off x="3274548" y="3004261"/>
              <a:ext cx="745988" cy="2601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rgbClr val="C00000"/>
                  </a:solidFill>
                  <a:latin typeface="Trebuchet MS" panose="020B0603020202020204" pitchFamily="34" charset="0"/>
                </a:rPr>
                <a:t>GOAL</a:t>
              </a:r>
              <a:endParaRPr lang="ko-KR" altLang="en-US" sz="1400" b="1" dirty="0">
                <a:solidFill>
                  <a:srgbClr val="C0000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274959" y="2969240"/>
              <a:ext cx="586345" cy="330241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rgbClr val="C00000"/>
                </a:solidFill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3088078" y="1385292"/>
            <a:ext cx="249059" cy="1614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3284668" y="1309878"/>
            <a:ext cx="15263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General Algorithm</a:t>
            </a:r>
            <a:endParaRPr lang="ko-KR" altLang="en-US" sz="1400" dirty="0"/>
          </a:p>
        </p:txBody>
      </p:sp>
      <p:sp>
        <p:nvSpPr>
          <p:cNvPr id="70" name="타원 69"/>
          <p:cNvSpPr/>
          <p:nvPr/>
        </p:nvSpPr>
        <p:spPr>
          <a:xfrm>
            <a:off x="4909179" y="1370957"/>
            <a:ext cx="249059" cy="16141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158238" y="1302420"/>
            <a:ext cx="2165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Problem-specific Algorithm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87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Our Approach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1699394"/>
            <a:ext cx="8440616" cy="1575224"/>
          </a:xfrm>
          <a:ln>
            <a:noFill/>
          </a:ln>
        </p:spPr>
        <p:txBody>
          <a:bodyPr/>
          <a:lstStyle/>
          <a:p>
            <a:r>
              <a:rPr lang="en-US" altLang="ko-KR" sz="2400" dirty="0" smtClean="0"/>
              <a:t>Many combinatorial optimizations can be expressed as Integer Programming (IP) formulation.</a:t>
            </a:r>
          </a:p>
          <a:p>
            <a:r>
              <a:rPr lang="en-US" altLang="ko-KR" sz="2400" dirty="0" smtClean="0"/>
              <a:t>We are going to solve the optimization problem using </a:t>
            </a:r>
            <a:r>
              <a:rPr lang="en-US" altLang="ko-KR" sz="2400" dirty="0" smtClean="0">
                <a:solidFill>
                  <a:srgbClr val="C00000"/>
                </a:solidFill>
              </a:rPr>
              <a:t>Belief Propagation </a:t>
            </a:r>
            <a:r>
              <a:rPr lang="en-US" altLang="ko-KR" sz="2400" dirty="0" smtClean="0"/>
              <a:t>algorithm.</a:t>
            </a:r>
            <a:endParaRPr lang="en-US" altLang="ko-KR" sz="2400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372638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Our Contribution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11820" y="3414740"/>
            <a:ext cx="2661962" cy="374571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Maximum Weight Matching 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342819" y="3997350"/>
                <a:ext cx="2505655" cy="9814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ko-KR" sz="1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≤1, ∀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</m:oMath>
                  </m:oMathPara>
                </a14:m>
                <a:endParaRPr lang="en-US" altLang="ko-KR" sz="1400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 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∈{0, 1}</m:t>
                      </m:r>
                    </m:oMath>
                  </m:oMathPara>
                </a14:m>
                <a:endParaRPr lang="en-US" altLang="ko-KR" sz="1400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819" y="3997350"/>
                <a:ext cx="2505655" cy="981487"/>
              </a:xfrm>
              <a:prstGeom prst="rect">
                <a:avLst/>
              </a:prstGeom>
              <a:blipFill rotWithShape="0">
                <a:blip r:embed="rId3"/>
                <a:stretch>
                  <a:fillRect l="-243" t="-55901" r="-9246" b="-83851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1486874" y="3397262"/>
            <a:ext cx="968394" cy="3497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dirty="0" smtClean="0"/>
              <a:t>Problem</a:t>
            </a:r>
            <a:endParaRPr lang="ko-KR" altLang="en-US" dirty="0"/>
          </a:p>
        </p:txBody>
      </p:sp>
      <p:sp>
        <p:nvSpPr>
          <p:cNvPr id="110" name="TextBox 109"/>
          <p:cNvSpPr txBox="1"/>
          <p:nvPr/>
        </p:nvSpPr>
        <p:spPr>
          <a:xfrm>
            <a:off x="1209931" y="4154013"/>
            <a:ext cx="1514398" cy="3497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dirty="0" smtClean="0"/>
              <a:t>IP formulation</a:t>
            </a:r>
            <a:endParaRPr lang="ko-KR" alt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1209931" y="5168823"/>
            <a:ext cx="1514398" cy="34970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ko-KR" dirty="0"/>
              <a:t>B</a:t>
            </a:r>
            <a:r>
              <a:rPr lang="en-US" altLang="ko-KR" dirty="0" smtClean="0"/>
              <a:t>P formulation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117003" y="5176207"/>
                <a:ext cx="3038460" cy="3215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func>
                        <m:funcPr>
                          <m:ctrlP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ko-KR" altLang="en-US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)\</m:t>
                              </m:r>
                              <m:r>
                                <m:rPr>
                                  <m:lit/>
                                </m:r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r>
                            <a:rPr lang="en-US" altLang="ko-KR" sz="14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0}}</m:t>
                          </m:r>
                        </m:e>
                      </m:func>
                    </m:oMath>
                  </m:oMathPara>
                </a14:m>
                <a:endPara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003" y="5176207"/>
                <a:ext cx="3038460" cy="321563"/>
              </a:xfrm>
              <a:prstGeom prst="rect">
                <a:avLst/>
              </a:prstGeom>
              <a:blipFill rotWithShape="0">
                <a:blip r:embed="rId4"/>
                <a:stretch>
                  <a:fillRect l="-200" r="-1403" b="-207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그룹 114"/>
          <p:cNvGrpSpPr/>
          <p:nvPr/>
        </p:nvGrpSpPr>
        <p:grpSpPr>
          <a:xfrm>
            <a:off x="4396997" y="5496111"/>
            <a:ext cx="3732848" cy="1063368"/>
            <a:chOff x="1998483" y="3565447"/>
            <a:chExt cx="3732848" cy="10633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998483" y="3565447"/>
                  <a:ext cx="2820709" cy="10633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ko-KR" sz="1400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1  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&lt;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? 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0  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→</m:t>
                                        </m:r>
                                        <m:r>
                                          <a:rPr lang="en-US" altLang="ko-KR" sz="1400" b="0" i="1" smtClean="0">
                                            <a:solidFill>
                                              <a:schemeClr val="tx1">
                                                <a:lumMod val="75000"/>
                                                <a:lumOff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1400" b="0" i="1" smtClean="0">
                                    <a:solidFill>
                                      <a:schemeClr val="tx1">
                                        <a:lumMod val="75000"/>
                                        <a:lumOff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&gt; </m:t>
                                </m:r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tx1">
                                            <a:lumMod val="75000"/>
                                            <a:lumOff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483" y="3565447"/>
                  <a:ext cx="3594574" cy="134088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TextBox 116"/>
            <p:cNvSpPr txBox="1"/>
            <p:nvPr/>
          </p:nvSpPr>
          <p:spPr>
            <a:xfrm>
              <a:off x="4628398" y="3669955"/>
              <a:ext cx="9040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(selected)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645966" y="3938580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(undecided)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4638083" y="4233882"/>
              <a:ext cx="1093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(unselected)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3319702" y="5156866"/>
            <a:ext cx="290924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Message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Update Rule:  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Decision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Rule: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1759037" y="3805938"/>
            <a:ext cx="424486" cy="28428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아래쪽 화살표 120"/>
          <p:cNvSpPr/>
          <p:nvPr/>
        </p:nvSpPr>
        <p:spPr>
          <a:xfrm>
            <a:off x="1754887" y="4594916"/>
            <a:ext cx="424486" cy="508303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308899" y="5097232"/>
            <a:ext cx="4941429" cy="1462247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3311819" y="3971913"/>
            <a:ext cx="2932891" cy="102722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451327" y="3569234"/>
            <a:ext cx="860493" cy="563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122"/>
          <p:cNvCxnSpPr/>
          <p:nvPr/>
        </p:nvCxnSpPr>
        <p:spPr>
          <a:xfrm>
            <a:off x="2724329" y="4288260"/>
            <a:ext cx="58749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>
            <a:off x="2724329" y="5348836"/>
            <a:ext cx="587490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타원 89"/>
          <p:cNvSpPr/>
          <p:nvPr/>
        </p:nvSpPr>
        <p:spPr>
          <a:xfrm>
            <a:off x="4343400" y="4016769"/>
            <a:ext cx="228600" cy="204951"/>
          </a:xfrm>
          <a:prstGeom prst="ellipse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3308899" y="3880757"/>
            <a:ext cx="4983684" cy="2678722"/>
            <a:chOff x="3310525" y="3757345"/>
            <a:chExt cx="4983684" cy="2678722"/>
          </a:xfrm>
        </p:grpSpPr>
        <p:grpSp>
          <p:nvGrpSpPr>
            <p:cNvPr id="21" name="그룹 20"/>
            <p:cNvGrpSpPr/>
            <p:nvPr/>
          </p:nvGrpSpPr>
          <p:grpSpPr>
            <a:xfrm>
              <a:off x="3310525" y="3805938"/>
              <a:ext cx="4983684" cy="2629236"/>
              <a:chOff x="3310525" y="3805938"/>
              <a:chExt cx="4983684" cy="2629236"/>
            </a:xfrm>
          </p:grpSpPr>
          <p:sp>
            <p:nvSpPr>
              <p:cNvPr id="20" name="모서리가 둥근 직사각형 19"/>
              <p:cNvSpPr/>
              <p:nvPr/>
            </p:nvSpPr>
            <p:spPr>
              <a:xfrm>
                <a:off x="3310525" y="3805938"/>
                <a:ext cx="4983684" cy="2629236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27" name="그룹 126"/>
              <p:cNvGrpSpPr/>
              <p:nvPr/>
            </p:nvGrpSpPr>
            <p:grpSpPr>
              <a:xfrm>
                <a:off x="3503265" y="4185564"/>
                <a:ext cx="1768905" cy="1923348"/>
                <a:chOff x="972208" y="1206295"/>
                <a:chExt cx="3849414" cy="4185506"/>
              </a:xfrm>
            </p:grpSpPr>
            <p:sp>
              <p:nvSpPr>
                <p:cNvPr id="128" name="원호 127"/>
                <p:cNvSpPr/>
                <p:nvPr/>
              </p:nvSpPr>
              <p:spPr>
                <a:xfrm rot="17543505">
                  <a:off x="1194997" y="1197371"/>
                  <a:ext cx="2561581" cy="2579430"/>
                </a:xfrm>
                <a:prstGeom prst="arc">
                  <a:avLst>
                    <a:gd name="adj1" fmla="val 14444941"/>
                    <a:gd name="adj2" fmla="val 206726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9" name="그룹 128"/>
                <p:cNvGrpSpPr/>
                <p:nvPr/>
              </p:nvGrpSpPr>
              <p:grpSpPr>
                <a:xfrm>
                  <a:off x="972208" y="1537137"/>
                  <a:ext cx="3849414" cy="3854664"/>
                  <a:chOff x="972208" y="1537137"/>
                  <a:chExt cx="3849414" cy="3854664"/>
                </a:xfrm>
              </p:grpSpPr>
              <p:sp>
                <p:nvSpPr>
                  <p:cNvPr id="130" name="직사각형 129"/>
                  <p:cNvSpPr/>
                  <p:nvPr/>
                </p:nvSpPr>
                <p:spPr>
                  <a:xfrm>
                    <a:off x="2005451" y="1537137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1" name="직사각형 130"/>
                  <p:cNvSpPr/>
                  <p:nvPr/>
                </p:nvSpPr>
                <p:spPr>
                  <a:xfrm>
                    <a:off x="4395953" y="2701812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직사각형 131"/>
                  <p:cNvSpPr/>
                  <p:nvPr/>
                </p:nvSpPr>
                <p:spPr>
                  <a:xfrm>
                    <a:off x="1933905" y="2535619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직사각형 132"/>
                  <p:cNvSpPr/>
                  <p:nvPr/>
                </p:nvSpPr>
                <p:spPr>
                  <a:xfrm>
                    <a:off x="3321270" y="1781503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직사각형 133"/>
                  <p:cNvSpPr/>
                  <p:nvPr/>
                </p:nvSpPr>
                <p:spPr>
                  <a:xfrm>
                    <a:off x="1436636" y="4310551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5" name="직사각형 134"/>
                  <p:cNvSpPr/>
                  <p:nvPr/>
                </p:nvSpPr>
                <p:spPr>
                  <a:xfrm>
                    <a:off x="3938754" y="3940063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6" name="직사각형 135"/>
                  <p:cNvSpPr/>
                  <p:nvPr/>
                </p:nvSpPr>
                <p:spPr>
                  <a:xfrm>
                    <a:off x="2895601" y="3150474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7" name="직사각형 136"/>
                  <p:cNvSpPr/>
                  <p:nvPr/>
                </p:nvSpPr>
                <p:spPr>
                  <a:xfrm>
                    <a:off x="972208" y="2639408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8" name="직사각형 137"/>
                  <p:cNvSpPr/>
                  <p:nvPr/>
                </p:nvSpPr>
                <p:spPr>
                  <a:xfrm>
                    <a:off x="2374025" y="4554917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9" name="직사각형 138"/>
                  <p:cNvSpPr/>
                  <p:nvPr/>
                </p:nvSpPr>
                <p:spPr>
                  <a:xfrm>
                    <a:off x="4364423" y="5147435"/>
                    <a:ext cx="425669" cy="244366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40" name="직선 연결선 139"/>
                  <p:cNvCxnSpPr>
                    <a:stCxn id="137" idx="2"/>
                    <a:endCxn id="134" idx="0"/>
                  </p:cNvCxnSpPr>
                  <p:nvPr/>
                </p:nvCxnSpPr>
                <p:spPr>
                  <a:xfrm>
                    <a:off x="1185043" y="2883774"/>
                    <a:ext cx="464428" cy="142677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/>
                  <p:cNvCxnSpPr>
                    <a:stCxn id="130" idx="2"/>
                    <a:endCxn id="132" idx="0"/>
                  </p:cNvCxnSpPr>
                  <p:nvPr/>
                </p:nvCxnSpPr>
                <p:spPr>
                  <a:xfrm flipH="1">
                    <a:off x="2146740" y="1781503"/>
                    <a:ext cx="71546" cy="75411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/>
                  <p:cNvCxnSpPr>
                    <a:stCxn id="132" idx="2"/>
                  </p:cNvCxnSpPr>
                  <p:nvPr/>
                </p:nvCxnSpPr>
                <p:spPr>
                  <a:xfrm>
                    <a:off x="2146740" y="2779985"/>
                    <a:ext cx="748861" cy="36851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/>
                  <p:cNvCxnSpPr>
                    <a:stCxn id="132" idx="2"/>
                    <a:endCxn id="138" idx="0"/>
                  </p:cNvCxnSpPr>
                  <p:nvPr/>
                </p:nvCxnSpPr>
                <p:spPr>
                  <a:xfrm>
                    <a:off x="2146740" y="2779985"/>
                    <a:ext cx="440120" cy="177493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직선 연결선 143"/>
                  <p:cNvCxnSpPr>
                    <a:stCxn id="137" idx="3"/>
                    <a:endCxn id="132" idx="1"/>
                  </p:cNvCxnSpPr>
                  <p:nvPr/>
                </p:nvCxnSpPr>
                <p:spPr>
                  <a:xfrm flipV="1">
                    <a:off x="1397877" y="2657802"/>
                    <a:ext cx="536028" cy="10378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직선 연결선 144"/>
                  <p:cNvCxnSpPr>
                    <a:stCxn id="136" idx="2"/>
                    <a:endCxn id="135" idx="1"/>
                  </p:cNvCxnSpPr>
                  <p:nvPr/>
                </p:nvCxnSpPr>
                <p:spPr>
                  <a:xfrm>
                    <a:off x="3108436" y="3394840"/>
                    <a:ext cx="830318" cy="6674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직선 연결선 145"/>
                  <p:cNvCxnSpPr>
                    <a:stCxn id="138" idx="3"/>
                    <a:endCxn id="139" idx="1"/>
                  </p:cNvCxnSpPr>
                  <p:nvPr/>
                </p:nvCxnSpPr>
                <p:spPr>
                  <a:xfrm>
                    <a:off x="2799694" y="4677100"/>
                    <a:ext cx="1564729" cy="59251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/>
                  <p:cNvCxnSpPr>
                    <a:stCxn id="136" idx="3"/>
                    <a:endCxn id="131" idx="1"/>
                  </p:cNvCxnSpPr>
                  <p:nvPr/>
                </p:nvCxnSpPr>
                <p:spPr>
                  <a:xfrm flipV="1">
                    <a:off x="3321270" y="2823995"/>
                    <a:ext cx="1074683" cy="44866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직선 연결선 147"/>
                  <p:cNvCxnSpPr>
                    <a:stCxn id="133" idx="2"/>
                    <a:endCxn id="131" idx="0"/>
                  </p:cNvCxnSpPr>
                  <p:nvPr/>
                </p:nvCxnSpPr>
                <p:spPr>
                  <a:xfrm>
                    <a:off x="3534105" y="2025869"/>
                    <a:ext cx="1074683" cy="675943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직선 연결선 148"/>
                  <p:cNvCxnSpPr>
                    <a:stCxn id="139" idx="0"/>
                    <a:endCxn id="131" idx="2"/>
                  </p:cNvCxnSpPr>
                  <p:nvPr/>
                </p:nvCxnSpPr>
                <p:spPr>
                  <a:xfrm flipV="1">
                    <a:off x="4577258" y="2946178"/>
                    <a:ext cx="31530" cy="220125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직선 연결선 149"/>
                  <p:cNvCxnSpPr>
                    <a:stCxn id="136" idx="0"/>
                    <a:endCxn id="133" idx="2"/>
                  </p:cNvCxnSpPr>
                  <p:nvPr/>
                </p:nvCxnSpPr>
                <p:spPr>
                  <a:xfrm flipV="1">
                    <a:off x="3108436" y="2025869"/>
                    <a:ext cx="425669" cy="112460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직선 연결선 150"/>
                  <p:cNvCxnSpPr>
                    <a:stCxn id="130" idx="3"/>
                    <a:endCxn id="133" idx="1"/>
                  </p:cNvCxnSpPr>
                  <p:nvPr/>
                </p:nvCxnSpPr>
                <p:spPr>
                  <a:xfrm>
                    <a:off x="2431120" y="1659320"/>
                    <a:ext cx="890150" cy="244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/>
                  <p:cNvCxnSpPr>
                    <a:stCxn id="139" idx="0"/>
                    <a:endCxn id="135" idx="2"/>
                  </p:cNvCxnSpPr>
                  <p:nvPr/>
                </p:nvCxnSpPr>
                <p:spPr>
                  <a:xfrm flipH="1" flipV="1">
                    <a:off x="4151589" y="4184429"/>
                    <a:ext cx="425669" cy="96300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직선 연결선 152"/>
                  <p:cNvCxnSpPr>
                    <a:stCxn id="138" idx="1"/>
                    <a:endCxn id="134" idx="3"/>
                  </p:cNvCxnSpPr>
                  <p:nvPr/>
                </p:nvCxnSpPr>
                <p:spPr>
                  <a:xfrm flipH="1" flipV="1">
                    <a:off x="1862305" y="4432734"/>
                    <a:ext cx="511720" cy="24436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54" name="오른쪽 화살표 153"/>
              <p:cNvSpPr/>
              <p:nvPr/>
            </p:nvSpPr>
            <p:spPr>
              <a:xfrm>
                <a:off x="5475010" y="4716894"/>
                <a:ext cx="654714" cy="667717"/>
              </a:xfrm>
              <a:prstGeom prst="rightArrow">
                <a:avLst>
                  <a:gd name="adj1" fmla="val 50000"/>
                  <a:gd name="adj2" fmla="val 5609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5" name="그룹 154"/>
              <p:cNvGrpSpPr/>
              <p:nvPr/>
            </p:nvGrpSpPr>
            <p:grpSpPr>
              <a:xfrm>
                <a:off x="6266233" y="4214844"/>
                <a:ext cx="1757225" cy="1871949"/>
                <a:chOff x="1258616" y="1426686"/>
                <a:chExt cx="3849414" cy="4185506"/>
              </a:xfrm>
            </p:grpSpPr>
            <p:sp>
              <p:nvSpPr>
                <p:cNvPr id="156" name="직사각형 155"/>
                <p:cNvSpPr/>
                <p:nvPr/>
              </p:nvSpPr>
              <p:spPr>
                <a:xfrm>
                  <a:off x="2291859" y="1757528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7" name="직사각형 156"/>
                <p:cNvSpPr/>
                <p:nvPr/>
              </p:nvSpPr>
              <p:spPr>
                <a:xfrm>
                  <a:off x="4682361" y="2922203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8" name="직사각형 157"/>
                <p:cNvSpPr/>
                <p:nvPr/>
              </p:nvSpPr>
              <p:spPr>
                <a:xfrm>
                  <a:off x="2220313" y="2756010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9" name="직사각형 158"/>
                <p:cNvSpPr/>
                <p:nvPr/>
              </p:nvSpPr>
              <p:spPr>
                <a:xfrm>
                  <a:off x="3607678" y="2001894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0" name="직사각형 159"/>
                <p:cNvSpPr/>
                <p:nvPr/>
              </p:nvSpPr>
              <p:spPr>
                <a:xfrm>
                  <a:off x="1723044" y="4530942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1" name="직사각형 160"/>
                <p:cNvSpPr/>
                <p:nvPr/>
              </p:nvSpPr>
              <p:spPr>
                <a:xfrm>
                  <a:off x="4225162" y="4160454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2" name="직사각형 161"/>
                <p:cNvSpPr/>
                <p:nvPr/>
              </p:nvSpPr>
              <p:spPr>
                <a:xfrm>
                  <a:off x="3182009" y="3370865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3" name="직사각형 162"/>
                <p:cNvSpPr/>
                <p:nvPr/>
              </p:nvSpPr>
              <p:spPr>
                <a:xfrm>
                  <a:off x="1258616" y="2859799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4" name="직사각형 163"/>
                <p:cNvSpPr/>
                <p:nvPr/>
              </p:nvSpPr>
              <p:spPr>
                <a:xfrm>
                  <a:off x="2660433" y="4775308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5" name="직사각형 164"/>
                <p:cNvSpPr/>
                <p:nvPr/>
              </p:nvSpPr>
              <p:spPr>
                <a:xfrm>
                  <a:off x="4650831" y="5367826"/>
                  <a:ext cx="425669" cy="244366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28575">
                  <a:solidFill>
                    <a:srgbClr val="DA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66" name="직선 연결선 165"/>
                <p:cNvCxnSpPr>
                  <a:stCxn id="163" idx="2"/>
                  <a:endCxn id="160" idx="0"/>
                </p:cNvCxnSpPr>
                <p:nvPr/>
              </p:nvCxnSpPr>
              <p:spPr>
                <a:xfrm>
                  <a:off x="1471451" y="3104165"/>
                  <a:ext cx="464428" cy="14267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/>
                <p:cNvCxnSpPr>
                  <a:stCxn id="156" idx="2"/>
                  <a:endCxn id="158" idx="0"/>
                </p:cNvCxnSpPr>
                <p:nvPr/>
              </p:nvCxnSpPr>
              <p:spPr>
                <a:xfrm flipH="1">
                  <a:off x="2433148" y="2001894"/>
                  <a:ext cx="71546" cy="754116"/>
                </a:xfrm>
                <a:prstGeom prst="line">
                  <a:avLst/>
                </a:prstGeom>
                <a:ln w="28575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/>
                <p:cNvCxnSpPr>
                  <a:stCxn id="158" idx="2"/>
                </p:cNvCxnSpPr>
                <p:nvPr/>
              </p:nvCxnSpPr>
              <p:spPr>
                <a:xfrm>
                  <a:off x="2433148" y="3000376"/>
                  <a:ext cx="748861" cy="36851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/>
                <p:cNvCxnSpPr>
                  <a:stCxn id="158" idx="2"/>
                  <a:endCxn id="164" idx="0"/>
                </p:cNvCxnSpPr>
                <p:nvPr/>
              </p:nvCxnSpPr>
              <p:spPr>
                <a:xfrm>
                  <a:off x="2433148" y="3000376"/>
                  <a:ext cx="440120" cy="17749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/>
                <p:cNvCxnSpPr>
                  <a:stCxn id="163" idx="3"/>
                  <a:endCxn id="158" idx="1"/>
                </p:cNvCxnSpPr>
                <p:nvPr/>
              </p:nvCxnSpPr>
              <p:spPr>
                <a:xfrm flipV="1">
                  <a:off x="1684285" y="2878193"/>
                  <a:ext cx="536028" cy="10378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/>
                <p:cNvCxnSpPr>
                  <a:stCxn id="162" idx="2"/>
                  <a:endCxn id="161" idx="1"/>
                </p:cNvCxnSpPr>
                <p:nvPr/>
              </p:nvCxnSpPr>
              <p:spPr>
                <a:xfrm>
                  <a:off x="3394844" y="3615231"/>
                  <a:ext cx="830318" cy="66740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/>
                <p:cNvCxnSpPr>
                  <a:stCxn id="164" idx="3"/>
                  <a:endCxn id="165" idx="1"/>
                </p:cNvCxnSpPr>
                <p:nvPr/>
              </p:nvCxnSpPr>
              <p:spPr>
                <a:xfrm>
                  <a:off x="3086102" y="4897491"/>
                  <a:ext cx="1564729" cy="5925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/>
                <p:cNvCxnSpPr>
                  <a:stCxn id="162" idx="3"/>
                  <a:endCxn id="157" idx="1"/>
                </p:cNvCxnSpPr>
                <p:nvPr/>
              </p:nvCxnSpPr>
              <p:spPr>
                <a:xfrm flipV="1">
                  <a:off x="3607678" y="3044386"/>
                  <a:ext cx="1074683" cy="448662"/>
                </a:xfrm>
                <a:prstGeom prst="line">
                  <a:avLst/>
                </a:prstGeom>
                <a:ln w="28575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/>
                <p:cNvCxnSpPr>
                  <a:stCxn id="159" idx="2"/>
                  <a:endCxn id="157" idx="0"/>
                </p:cNvCxnSpPr>
                <p:nvPr/>
              </p:nvCxnSpPr>
              <p:spPr>
                <a:xfrm>
                  <a:off x="3820513" y="2246260"/>
                  <a:ext cx="1074683" cy="67594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/>
                <p:cNvCxnSpPr>
                  <a:stCxn id="165" idx="0"/>
                  <a:endCxn id="157" idx="2"/>
                </p:cNvCxnSpPr>
                <p:nvPr/>
              </p:nvCxnSpPr>
              <p:spPr>
                <a:xfrm flipV="1">
                  <a:off x="4863666" y="3166569"/>
                  <a:ext cx="31530" cy="220125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/>
                <p:cNvCxnSpPr>
                  <a:stCxn id="162" idx="0"/>
                  <a:endCxn id="159" idx="2"/>
                </p:cNvCxnSpPr>
                <p:nvPr/>
              </p:nvCxnSpPr>
              <p:spPr>
                <a:xfrm flipV="1">
                  <a:off x="3394844" y="2246260"/>
                  <a:ext cx="425669" cy="112460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/>
                <p:cNvCxnSpPr>
                  <a:stCxn id="156" idx="3"/>
                  <a:endCxn id="159" idx="1"/>
                </p:cNvCxnSpPr>
                <p:nvPr/>
              </p:nvCxnSpPr>
              <p:spPr>
                <a:xfrm>
                  <a:off x="2717528" y="1879711"/>
                  <a:ext cx="890150" cy="24436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8" name="원호 177"/>
                <p:cNvSpPr/>
                <p:nvPr/>
              </p:nvSpPr>
              <p:spPr>
                <a:xfrm rot="17543505">
                  <a:off x="1481405" y="1417762"/>
                  <a:ext cx="2561581" cy="2579430"/>
                </a:xfrm>
                <a:prstGeom prst="arc">
                  <a:avLst>
                    <a:gd name="adj1" fmla="val 14444941"/>
                    <a:gd name="adj2" fmla="val 2067266"/>
                  </a:avLst>
                </a:prstGeom>
                <a:ln w="28575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79" name="직선 연결선 178"/>
                <p:cNvCxnSpPr>
                  <a:stCxn id="165" idx="0"/>
                  <a:endCxn id="161" idx="2"/>
                </p:cNvCxnSpPr>
                <p:nvPr/>
              </p:nvCxnSpPr>
              <p:spPr>
                <a:xfrm flipH="1" flipV="1">
                  <a:off x="4437997" y="4404820"/>
                  <a:ext cx="425669" cy="963006"/>
                </a:xfrm>
                <a:prstGeom prst="line">
                  <a:avLst/>
                </a:prstGeom>
                <a:ln w="28575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/>
                <p:cNvCxnSpPr>
                  <a:stCxn id="164" idx="1"/>
                  <a:endCxn id="160" idx="3"/>
                </p:cNvCxnSpPr>
                <p:nvPr/>
              </p:nvCxnSpPr>
              <p:spPr>
                <a:xfrm flipH="1" flipV="1">
                  <a:off x="2148713" y="4653125"/>
                  <a:ext cx="511720" cy="244366"/>
                </a:xfrm>
                <a:prstGeom prst="line">
                  <a:avLst/>
                </a:prstGeom>
                <a:ln w="28575">
                  <a:solidFill>
                    <a:srgbClr val="DA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83" name="Picture 2" descr="arrow-black-13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442952">
              <a:off x="4130570" y="3839968"/>
              <a:ext cx="513688" cy="397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4" name="TextBox 83"/>
            <p:cNvSpPr txBox="1"/>
            <p:nvPr/>
          </p:nvSpPr>
          <p:spPr>
            <a:xfrm>
              <a:off x="4570131" y="3757345"/>
              <a:ext cx="1000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edge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pic>
          <p:nvPicPr>
            <p:cNvPr id="85" name="Picture 2" descr="arrow-black-13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2133797" flipH="1">
              <a:off x="4086388" y="5852005"/>
              <a:ext cx="562664" cy="435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TextBox 86"/>
            <p:cNvSpPr txBox="1"/>
            <p:nvPr/>
          </p:nvSpPr>
          <p:spPr>
            <a:xfrm>
              <a:off x="4488849" y="5974402"/>
              <a:ext cx="10004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vertex</a:t>
              </a:r>
              <a:endParaRPr lang="ko-KR" altLang="en-US" sz="24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68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Belief Propagation (BP)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072" y="1690689"/>
            <a:ext cx="8569832" cy="3913952"/>
          </a:xfrm>
          <a:ln>
            <a:noFill/>
          </a:ln>
        </p:spPr>
        <p:txBody>
          <a:bodyPr>
            <a:noAutofit/>
          </a:bodyPr>
          <a:lstStyle/>
          <a:p>
            <a:pPr marL="285750" indent="-285750"/>
            <a:r>
              <a:rPr lang="en-US" altLang="ko-KR" dirty="0"/>
              <a:t>BP algorithm is message-passing based algorithm</a:t>
            </a:r>
            <a:r>
              <a:rPr lang="en-US" altLang="ko-KR" dirty="0" smtClean="0"/>
              <a:t>.</a:t>
            </a:r>
          </a:p>
          <a:p>
            <a:pPr marL="285750" indent="-285750"/>
            <a:r>
              <a:rPr lang="en-US" altLang="ko-KR" dirty="0" smtClean="0">
                <a:solidFill>
                  <a:srgbClr val="C00000"/>
                </a:solidFill>
              </a:rPr>
              <a:t>Easy </a:t>
            </a:r>
            <a:r>
              <a:rPr lang="en-US" altLang="ko-KR" dirty="0">
                <a:solidFill>
                  <a:srgbClr val="C00000"/>
                </a:solidFill>
              </a:rPr>
              <a:t>to parallelize</a:t>
            </a:r>
            <a:r>
              <a:rPr kumimoji="1" lang="en-US" altLang="ko-KR" b="1" kern="0" baseline="30000" dirty="0">
                <a:solidFill>
                  <a:srgbClr val="C00000"/>
                </a:solidFill>
              </a:rPr>
              <a:t> </a:t>
            </a:r>
            <a:r>
              <a:rPr kumimoji="1" lang="en-US" altLang="ko-KR" b="1" kern="0" baseline="30000" dirty="0" smtClean="0">
                <a:solidFill>
                  <a:srgbClr val="C00000"/>
                </a:solidFill>
              </a:rPr>
              <a:t>[5]</a:t>
            </a:r>
            <a:r>
              <a:rPr lang="en-US" altLang="ko-KR" dirty="0" smtClean="0">
                <a:solidFill>
                  <a:srgbClr val="C00000"/>
                </a:solidFill>
              </a:rPr>
              <a:t>, </a:t>
            </a:r>
            <a:r>
              <a:rPr lang="en-US" altLang="ko-KR" dirty="0">
                <a:solidFill>
                  <a:srgbClr val="C00000"/>
                </a:solidFill>
              </a:rPr>
              <a:t>easy to implement</a:t>
            </a:r>
            <a:r>
              <a:rPr lang="en-US" altLang="ko-KR" dirty="0" smtClean="0">
                <a:solidFill>
                  <a:srgbClr val="C00000"/>
                </a:solidFill>
              </a:rPr>
              <a:t>.</a:t>
            </a:r>
          </a:p>
          <a:p>
            <a:pPr marL="285750" indent="-285750"/>
            <a:r>
              <a:rPr lang="en-US" altLang="ko-KR" dirty="0" smtClean="0"/>
              <a:t>BP is widely used due to its empirical success in various fields, e.g., error-correcting codes, computer vision, language processing, statistical physics.</a:t>
            </a:r>
          </a:p>
          <a:p>
            <a:pPr marL="285750" indent="-285750"/>
            <a:r>
              <a:rPr lang="en-US" altLang="ko-KR" dirty="0" smtClean="0"/>
              <a:t>Previous works on BP for combinatorial optimization</a:t>
            </a:r>
            <a:endParaRPr lang="en-US" altLang="ko-KR" dirty="0"/>
          </a:p>
          <a:p>
            <a:pPr marL="742950" lvl="1" indent="-285750"/>
            <a:r>
              <a:rPr lang="en-US" altLang="ko-KR" dirty="0"/>
              <a:t>A</a:t>
            </a:r>
            <a:r>
              <a:rPr lang="en-US" altLang="ko-KR" dirty="0" smtClean="0"/>
              <a:t>nalytic </a:t>
            </a:r>
            <a:r>
              <a:rPr lang="en-US" altLang="ko-KR" dirty="0"/>
              <a:t>studies are too theoretic, i.e. not practical</a:t>
            </a:r>
            <a:r>
              <a:rPr kumimoji="1" lang="en-US" altLang="ko-KR" b="1" kern="0" baseline="30000" dirty="0"/>
              <a:t> </a:t>
            </a:r>
            <a:r>
              <a:rPr kumimoji="1" lang="en-US" altLang="ko-KR" b="1" kern="0" baseline="30000" dirty="0" smtClean="0"/>
              <a:t>[6-7]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742950" lvl="1" indent="-285750"/>
            <a:r>
              <a:rPr lang="en-US" altLang="ko-KR" dirty="0" smtClean="0"/>
              <a:t>Empirical </a:t>
            </a:r>
            <a:r>
              <a:rPr lang="en-US" altLang="ko-KR" dirty="0"/>
              <a:t>studies are problem-specific</a:t>
            </a:r>
            <a:r>
              <a:rPr kumimoji="1" lang="en-US" altLang="ko-KR" b="1" kern="0" baseline="30000" dirty="0"/>
              <a:t> </a:t>
            </a:r>
            <a:r>
              <a:rPr kumimoji="1" lang="en-US" altLang="ko-KR" b="1" kern="0" baseline="30000" dirty="0" smtClean="0"/>
              <a:t>[8-9]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454571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Our </a:t>
            </a:r>
            <a:r>
              <a:rPr lang="en-US" altLang="ko-KR" sz="2000" b="1" dirty="0">
                <a:latin typeface="Trebuchet MS" panose="020B0603020202020204" pitchFamily="34" charset="0"/>
              </a:rPr>
              <a:t>Contribution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17" name="TextBox 116"/>
          <p:cNvSpPr txBox="1"/>
          <p:nvPr/>
        </p:nvSpPr>
        <p:spPr>
          <a:xfrm>
            <a:off x="351691" y="5705813"/>
            <a:ext cx="83872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[5] </a:t>
            </a:r>
            <a:r>
              <a:rPr lang="en-US" altLang="ko-KR" sz="1200" dirty="0"/>
              <a:t>Gonzalez, et al. "Residual splash for optimally parallelizing belief propagation.” </a:t>
            </a:r>
            <a:r>
              <a:rPr lang="en-US" altLang="ko-KR" sz="1200" dirty="0" err="1"/>
              <a:t>Aistats</a:t>
            </a:r>
            <a:r>
              <a:rPr lang="en-US" altLang="ko-KR" sz="1200" dirty="0"/>
              <a:t> 2009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[6] </a:t>
            </a:r>
            <a:r>
              <a:rPr lang="en-US" altLang="ko-KR" sz="1200" dirty="0"/>
              <a:t>S. </a:t>
            </a:r>
            <a:r>
              <a:rPr lang="en-US" altLang="ko-KR" sz="1200" dirty="0" err="1"/>
              <a:t>Sanghavi</a:t>
            </a:r>
            <a:r>
              <a:rPr lang="en-US" altLang="ko-KR" sz="1200" dirty="0"/>
              <a:t>, et al., “Belief propagation and </a:t>
            </a:r>
            <a:r>
              <a:rPr lang="en-US" altLang="ko-KR" sz="1200" dirty="0" err="1"/>
              <a:t>lp</a:t>
            </a:r>
            <a:r>
              <a:rPr lang="en-US" altLang="ko-KR" sz="1200" dirty="0"/>
              <a:t> relaxation for weighted matching in general graphs,” Information Theory 2011</a:t>
            </a:r>
            <a:r>
              <a:rPr lang="en-US" altLang="ko-KR" sz="1200" dirty="0" smtClean="0"/>
              <a:t>. </a:t>
            </a:r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[7] </a:t>
            </a:r>
            <a:r>
              <a:rPr lang="en-US" altLang="ko-KR" sz="1200" dirty="0" smtClean="0"/>
              <a:t>N. </a:t>
            </a:r>
            <a:r>
              <a:rPr lang="en-US" altLang="ko-KR" sz="1200" dirty="0" err="1" smtClean="0"/>
              <a:t>Ruozzi</a:t>
            </a:r>
            <a:r>
              <a:rPr lang="en-US" altLang="ko-KR" sz="1200" dirty="0" smtClean="0"/>
              <a:t> and S. </a:t>
            </a:r>
            <a:r>
              <a:rPr lang="en-US" altLang="ko-KR" sz="1200" dirty="0" err="1" smtClean="0"/>
              <a:t>Tatikonda</a:t>
            </a:r>
            <a:r>
              <a:rPr lang="en-US" altLang="ko-KR" sz="1200" dirty="0" smtClean="0"/>
              <a:t>, “</a:t>
            </a:r>
            <a:r>
              <a:rPr lang="en-US" altLang="ko-KR" sz="1200" dirty="0" err="1" smtClean="0"/>
              <a:t>st</a:t>
            </a:r>
            <a:r>
              <a:rPr lang="en-US" altLang="ko-KR" sz="1200" dirty="0" smtClean="0"/>
              <a:t> paths using the min-sum algorithm,” ALLERTON 2008.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[8] </a:t>
            </a:r>
            <a:r>
              <a:rPr lang="en-US" altLang="ko-KR" sz="1200" dirty="0" smtClean="0"/>
              <a:t>S. </a:t>
            </a:r>
            <a:r>
              <a:rPr lang="en-US" altLang="ko-KR" sz="1200" dirty="0" err="1" smtClean="0"/>
              <a:t>Ravanbakhsh</a:t>
            </a:r>
            <a:r>
              <a:rPr lang="en-US" altLang="ko-KR" sz="1200" dirty="0" smtClean="0"/>
              <a:t>, et al., “Augmentative message passing for traveling salesman problem and graph partitioning,” NIPS 2014.</a:t>
            </a: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[9] </a:t>
            </a:r>
            <a:r>
              <a:rPr lang="en-US" altLang="ko-KR" sz="1200" dirty="0"/>
              <a:t>M. </a:t>
            </a:r>
            <a:r>
              <a:rPr lang="en-US" altLang="ko-KR" sz="1200" dirty="0" err="1"/>
              <a:t>Bayati</a:t>
            </a:r>
            <a:r>
              <a:rPr lang="en-US" altLang="ko-KR" sz="1200" dirty="0"/>
              <a:t>, et al., “Statistical mechanics of </a:t>
            </a:r>
            <a:r>
              <a:rPr lang="en-US" altLang="ko-KR" sz="1200" dirty="0" err="1"/>
              <a:t>steiner</a:t>
            </a:r>
            <a:r>
              <a:rPr lang="en-US" altLang="ko-KR" sz="1200" dirty="0"/>
              <a:t> trees,” Physical review </a:t>
            </a:r>
            <a:r>
              <a:rPr lang="nl-NL" altLang="ko-KR" sz="1200" dirty="0"/>
              <a:t>letters, vol. 101, no. 3, p. 037208, 2008</a:t>
            </a:r>
            <a:r>
              <a:rPr lang="nl-NL" altLang="ko-KR" sz="1200" dirty="0" smtClean="0"/>
              <a:t>.</a:t>
            </a:r>
            <a:endParaRPr lang="nl-NL" altLang="ko-KR" sz="1200" dirty="0"/>
          </a:p>
        </p:txBody>
      </p:sp>
      <p:pic>
        <p:nvPicPr>
          <p:cNvPr id="1028" name="Picture 4" descr="http://wicl.kaist.ac.kr/images/undergraduate/belief_2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" r="6572"/>
          <a:stretch/>
        </p:blipFill>
        <p:spPr bwMode="auto">
          <a:xfrm>
            <a:off x="5258605" y="495201"/>
            <a:ext cx="2228045" cy="119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63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Challenges of BP &amp; Our solution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651640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>
                <a:latin typeface="Trebuchet MS" panose="020B0603020202020204" pitchFamily="34" charset="0"/>
              </a:rPr>
              <a:t>Our Contribution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>
          <a:xfrm>
            <a:off x="351692" y="1836683"/>
            <a:ext cx="8626770" cy="4363930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altLang="ko-KR" dirty="0" smtClean="0">
                <a:latin typeface="Calibri" panose="020F0502020204030204" pitchFamily="34" charset="0"/>
              </a:rPr>
              <a:t> BP’s 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convergence is too slow </a:t>
            </a:r>
            <a:r>
              <a:rPr lang="en-US" altLang="ko-KR" dirty="0" smtClean="0">
                <a:latin typeface="Calibri" panose="020F0502020204030204" pitchFamily="34" charset="0"/>
              </a:rPr>
              <a:t>for practical instances.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altLang="ko-KR" dirty="0" smtClean="0">
                <a:latin typeface="Calibri" panose="020F0502020204030204" pitchFamily="34" charset="0"/>
              </a:rPr>
              <a:t> Fixed number of BP iterations.</a:t>
            </a:r>
          </a:p>
          <a:p>
            <a:pPr marL="514350" indent="-514350">
              <a:buAutoNum type="arabicParenBoth"/>
            </a:pPr>
            <a:r>
              <a:rPr lang="en-US" altLang="ko-KR" dirty="0">
                <a:latin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</a:rPr>
              <a:t>S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olution may not produce feasible solution</a:t>
            </a:r>
            <a:r>
              <a:rPr lang="en-US" altLang="ko-KR" dirty="0" smtClean="0">
                <a:latin typeface="Calibri" panose="020F0502020204030204" pitchFamily="34" charset="0"/>
              </a:rPr>
              <a:t>.</a:t>
            </a:r>
          </a:p>
          <a:p>
            <a:pPr lvl="1">
              <a:buFont typeface="Calibri" panose="020F0502020204030204" pitchFamily="34" charset="0"/>
              <a:buChar char="→"/>
            </a:pPr>
            <a:r>
              <a:rPr lang="en-US" altLang="ko-KR" dirty="0" smtClean="0">
                <a:latin typeface="Calibri" panose="020F0502020204030204" pitchFamily="34" charset="0"/>
              </a:rPr>
              <a:t> Introduce generic “rounding” scheme enforcing </a:t>
            </a:r>
            <a:r>
              <a:rPr lang="en-US" altLang="ko-KR" dirty="0">
                <a:latin typeface="Calibri" panose="020F0502020204030204" pitchFamily="34" charset="0"/>
              </a:rPr>
              <a:t>the </a:t>
            </a:r>
            <a:r>
              <a:rPr lang="en-US" altLang="ko-KR" dirty="0" smtClean="0">
                <a:latin typeface="Calibri" panose="020F0502020204030204" pitchFamily="34" charset="0"/>
              </a:rPr>
              <a:t>feasibility via weight transformation and post-processing.</a:t>
            </a:r>
          </a:p>
          <a:p>
            <a:pPr marL="514350" indent="-514350">
              <a:buAutoNum type="arabicParenBoth"/>
            </a:pPr>
            <a:r>
              <a:rPr lang="en-US" altLang="ko-KR" dirty="0" smtClean="0">
                <a:latin typeface="Calibri" panose="020F0502020204030204" pitchFamily="34" charset="0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Calibri" panose="020F0502020204030204" pitchFamily="34" charset="0"/>
              </a:rPr>
              <a:t>S</a:t>
            </a:r>
            <a:r>
              <a:rPr lang="en-US" altLang="ko-KR" dirty="0" smtClean="0">
                <a:solidFill>
                  <a:srgbClr val="C00000"/>
                </a:solidFill>
                <a:latin typeface="Calibri" panose="020F0502020204030204" pitchFamily="34" charset="0"/>
              </a:rPr>
              <a:t>olution produce poor accuracy</a:t>
            </a:r>
            <a:r>
              <a:rPr lang="en-US" altLang="ko-KR" dirty="0" smtClean="0">
                <a:latin typeface="Calibri" panose="020F0502020204030204" pitchFamily="34" charset="0"/>
              </a:rPr>
              <a:t>.</a:t>
            </a:r>
            <a:endParaRPr lang="en-US" altLang="ko-KR" dirty="0">
              <a:latin typeface="Calibri" panose="020F0502020204030204" pitchFamily="34" charset="0"/>
            </a:endParaRPr>
          </a:p>
          <a:p>
            <a:pPr lvl="1">
              <a:buFont typeface="Calibri" panose="020F0502020204030204" pitchFamily="34" charset="0"/>
              <a:buChar char="→"/>
            </a:pPr>
            <a:r>
              <a:rPr lang="en-US" altLang="ko-KR" dirty="0" smtClean="0">
                <a:latin typeface="Calibri" panose="020F0502020204030204" pitchFamily="34" charset="0"/>
              </a:rPr>
              <a:t> Careful </a:t>
            </a:r>
            <a:r>
              <a:rPr lang="en-US" altLang="ko-KR" dirty="0">
                <a:latin typeface="Calibri" panose="020F0502020204030204" pitchFamily="34" charset="0"/>
              </a:rPr>
              <a:t>message </a:t>
            </a:r>
            <a:r>
              <a:rPr lang="en-US" altLang="ko-KR" dirty="0" smtClean="0">
                <a:latin typeface="Calibri" panose="020F0502020204030204" pitchFamily="34" charset="0"/>
              </a:rPr>
              <a:t>initialization, hybrid damping and asynchronous message updates</a:t>
            </a:r>
            <a:endParaRPr lang="en-US" altLang="ko-K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7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558739" y="3491426"/>
                <a:ext cx="2802918" cy="143321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ko-KR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≤1, ∀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∈{0,1}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39" y="3491426"/>
                <a:ext cx="2802918" cy="1433211"/>
              </a:xfrm>
              <a:prstGeom prst="rect">
                <a:avLst/>
              </a:prstGeom>
              <a:blipFill rotWithShape="0">
                <a:blip r:embed="rId3"/>
                <a:stretch>
                  <a:fillRect t="-21519" b="-413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Overview of our generic BP-based framework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49" name="그룹 48"/>
          <p:cNvGrpSpPr/>
          <p:nvPr/>
        </p:nvGrpSpPr>
        <p:grpSpPr>
          <a:xfrm>
            <a:off x="412361" y="1569674"/>
            <a:ext cx="8533588" cy="1649855"/>
            <a:chOff x="941745" y="1868502"/>
            <a:chExt cx="10602969" cy="2049943"/>
          </a:xfrm>
        </p:grpSpPr>
        <p:sp>
          <p:nvSpPr>
            <p:cNvPr id="50" name="모서리가 둥근 직사각형 49"/>
            <p:cNvSpPr/>
            <p:nvPr/>
          </p:nvSpPr>
          <p:spPr>
            <a:xfrm>
              <a:off x="2268485" y="1877833"/>
              <a:ext cx="4991878" cy="164706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2509286" y="2445833"/>
              <a:ext cx="1194317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Message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Initialization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2" name="순서도: 문서 51"/>
            <p:cNvSpPr/>
            <p:nvPr/>
          </p:nvSpPr>
          <p:spPr>
            <a:xfrm>
              <a:off x="941745" y="2443487"/>
              <a:ext cx="861569" cy="827804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4744" y="3538025"/>
              <a:ext cx="2641676" cy="378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(1) BP Weight Transforming</a:t>
              </a:r>
              <a:endParaRPr lang="ko-KR" altLang="en-US" sz="1200" b="1" dirty="0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4106462" y="2445833"/>
              <a:ext cx="1000171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Noise Addition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5791445" y="2291001"/>
              <a:ext cx="850882" cy="2350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Damping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5698548" y="2593945"/>
              <a:ext cx="1073998" cy="3534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Asynchronous Message Update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507759" y="2092442"/>
              <a:ext cx="1436915" cy="12223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8" name="이등변 삼각형 57"/>
            <p:cNvSpPr/>
            <p:nvPr/>
          </p:nvSpPr>
          <p:spPr>
            <a:xfrm rot="5400000">
              <a:off x="6216764" y="2035523"/>
              <a:ext cx="137047" cy="1181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9" name="이등변 삼각형 58"/>
            <p:cNvSpPr/>
            <p:nvPr/>
          </p:nvSpPr>
          <p:spPr>
            <a:xfrm rot="16200000">
              <a:off x="6191530" y="3251269"/>
              <a:ext cx="125722" cy="12843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554009" y="2423667"/>
              <a:ext cx="1362067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Heuristic Algorithm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61" name="순서도: 문서 60"/>
            <p:cNvSpPr/>
            <p:nvPr/>
          </p:nvSpPr>
          <p:spPr>
            <a:xfrm>
              <a:off x="10683145" y="2415437"/>
              <a:ext cx="861569" cy="827804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62" name="모서리가 둥근 직사각형 61"/>
            <p:cNvSpPr/>
            <p:nvPr/>
          </p:nvSpPr>
          <p:spPr>
            <a:xfrm>
              <a:off x="8286138" y="1868502"/>
              <a:ext cx="1897810" cy="16563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44682" y="2927271"/>
              <a:ext cx="1281210" cy="35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BP Iterations</a:t>
              </a:r>
              <a:endParaRPr lang="ko-KR" altLang="en-US" sz="1100" b="1" dirty="0"/>
            </a:p>
          </p:txBody>
        </p:sp>
        <p:cxnSp>
          <p:nvCxnSpPr>
            <p:cNvPr id="64" name="직선 화살표 연결선 63"/>
            <p:cNvCxnSpPr/>
            <p:nvPr/>
          </p:nvCxnSpPr>
          <p:spPr>
            <a:xfrm flipV="1">
              <a:off x="1797192" y="2708257"/>
              <a:ext cx="712094" cy="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/>
            <p:cNvCxnSpPr>
              <a:endCxn id="54" idx="1"/>
            </p:cNvCxnSpPr>
            <p:nvPr/>
          </p:nvCxnSpPr>
          <p:spPr>
            <a:xfrm>
              <a:off x="3703603" y="2707601"/>
              <a:ext cx="402859" cy="6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화살표 연결선 65"/>
            <p:cNvCxnSpPr/>
            <p:nvPr/>
          </p:nvCxnSpPr>
          <p:spPr>
            <a:xfrm>
              <a:off x="5105767" y="2713996"/>
              <a:ext cx="402859" cy="6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>
              <a:endCxn id="60" idx="1"/>
            </p:cNvCxnSpPr>
            <p:nvPr/>
          </p:nvCxnSpPr>
          <p:spPr>
            <a:xfrm flipV="1">
              <a:off x="6943568" y="2686091"/>
              <a:ext cx="1610441" cy="175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/>
            <p:cNvCxnSpPr/>
            <p:nvPr/>
          </p:nvCxnSpPr>
          <p:spPr>
            <a:xfrm flipV="1">
              <a:off x="9916076" y="2688948"/>
              <a:ext cx="767069" cy="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37753" y="2686092"/>
              <a:ext cx="1279022" cy="58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Transformed</a:t>
              </a:r>
            </a:p>
            <a:p>
              <a:pPr algn="ctr"/>
              <a:r>
                <a:rPr lang="en-US" altLang="ko-KR" sz="1100" b="1" dirty="0" smtClean="0"/>
                <a:t>weight</a:t>
              </a:r>
              <a:endParaRPr lang="ko-KR" altLang="en-US" sz="1100" b="1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8330716" y="3540124"/>
              <a:ext cx="1901236" cy="378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(2) Post-Processing</a:t>
              </a:r>
              <a:endParaRPr lang="ko-KR" altLang="en-US" sz="1200" b="1" dirty="0"/>
            </a:p>
          </p:txBody>
        </p:sp>
      </p:grpSp>
      <p:sp>
        <p:nvSpPr>
          <p:cNvPr id="9" name="모서리가 둥근 직사각형 8"/>
          <p:cNvSpPr/>
          <p:nvPr/>
        </p:nvSpPr>
        <p:spPr>
          <a:xfrm>
            <a:off x="254976" y="3223410"/>
            <a:ext cx="1747867" cy="36542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Original Weight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3451485" y="3944406"/>
            <a:ext cx="465017" cy="4121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내용 개체 틀 2"/>
          <p:cNvSpPr>
            <a:spLocks noGrp="1"/>
          </p:cNvSpPr>
          <p:nvPr>
            <p:ph idx="1"/>
          </p:nvPr>
        </p:nvSpPr>
        <p:spPr>
          <a:xfrm>
            <a:off x="351692" y="5042581"/>
            <a:ext cx="8440616" cy="1444928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After running a fixed number of BP iterations, weights are transformed so that BP messages are considered. Using transformed weight post-processing is responsible for producing </a:t>
            </a:r>
            <a:r>
              <a:rPr lang="en-US" altLang="ko-KR" sz="2400" dirty="0" smtClean="0">
                <a:solidFill>
                  <a:srgbClr val="C00000"/>
                </a:solidFill>
              </a:rPr>
              <a:t>feasible solution</a:t>
            </a:r>
            <a:r>
              <a:rPr lang="en-US" altLang="ko-KR" sz="2400" dirty="0" smtClean="0"/>
              <a:t>.</a:t>
            </a:r>
          </a:p>
          <a:p>
            <a:endParaRPr lang="en-US" altLang="ko-KR" sz="2400" dirty="0" smtClean="0"/>
          </a:p>
        </p:txBody>
      </p:sp>
      <p:sp>
        <p:nvSpPr>
          <p:cNvPr id="40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Algorithm Design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/>
              <p:cNvSpPr/>
              <p:nvPr/>
            </p:nvSpPr>
            <p:spPr>
              <a:xfrm>
                <a:off x="3983334" y="3494246"/>
                <a:ext cx="3086564" cy="14303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(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−(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∈ </m:t>
                          </m:r>
                          <m:r>
                            <a:rPr lang="ko-KR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nary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≤1, ∀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</m:t>
                      </m:r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         </m:t>
                      </m:r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∈{0,1}</m:t>
                      </m:r>
                    </m:oMath>
                  </m:oMathPara>
                </a14:m>
                <a:endParaRPr lang="en-US" altLang="ko-KR" sz="1400" b="0" dirty="0" smtClean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0" name="직사각형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334" y="3494246"/>
                <a:ext cx="3086564" cy="1430391"/>
              </a:xfrm>
              <a:prstGeom prst="rect">
                <a:avLst/>
              </a:prstGeom>
              <a:blipFill rotWithShape="0">
                <a:blip r:embed="rId4"/>
                <a:stretch>
                  <a:fillRect t="-13924" b="-489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모서리가 둥근 직사각형 90"/>
          <p:cNvSpPr/>
          <p:nvPr/>
        </p:nvSpPr>
        <p:spPr>
          <a:xfrm>
            <a:off x="3716425" y="3241997"/>
            <a:ext cx="1943426" cy="3468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Transformed Weight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92" name="오른쪽 화살표 91"/>
          <p:cNvSpPr/>
          <p:nvPr/>
        </p:nvSpPr>
        <p:spPr>
          <a:xfrm>
            <a:off x="7170155" y="3944406"/>
            <a:ext cx="465017" cy="41212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모서리가 둥근 직사각형 92"/>
          <p:cNvSpPr/>
          <p:nvPr/>
        </p:nvSpPr>
        <p:spPr>
          <a:xfrm>
            <a:off x="7720964" y="3887672"/>
            <a:ext cx="1096878" cy="5765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Feasible Solution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1531176" y="3737815"/>
            <a:ext cx="253559" cy="227328"/>
          </a:xfrm>
          <a:prstGeom prst="ellipse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933961" y="3612995"/>
            <a:ext cx="342408" cy="259801"/>
          </a:xfrm>
          <a:prstGeom prst="ellipse">
            <a:avLst/>
          </a:prstGeom>
          <a:solidFill>
            <a:srgbClr val="C0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6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0" grpId="0" animBg="1"/>
      <p:bldP spid="91" grpId="0" animBg="1"/>
      <p:bldP spid="92" grpId="0" animBg="1"/>
      <p:bldP spid="93" grpId="0" animBg="1"/>
      <p:bldP spid="5" grpId="0" animBg="1"/>
      <p:bldP spid="9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Message Initialization &amp; Hybrid Damping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Algorithm Design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662855" y="2046728"/>
            <a:ext cx="966433" cy="417787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351691" y="3415111"/>
            <a:ext cx="7649308" cy="890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 smtClean="0"/>
              <a:t>BP convergence speed can be significantly improved by </a:t>
            </a:r>
            <a:r>
              <a:rPr lang="en-US" altLang="ko-KR" sz="2400" dirty="0" smtClean="0">
                <a:solidFill>
                  <a:srgbClr val="C00000"/>
                </a:solidFill>
              </a:rPr>
              <a:t>careful message initialization </a:t>
            </a:r>
            <a:r>
              <a:rPr lang="en-US" altLang="ko-KR" sz="2400" dirty="0" smtClean="0"/>
              <a:t>and</a:t>
            </a:r>
            <a:r>
              <a:rPr lang="en-US" altLang="ko-KR" sz="2400" dirty="0" smtClean="0">
                <a:solidFill>
                  <a:srgbClr val="C00000"/>
                </a:solidFill>
              </a:rPr>
              <a:t> hybrid damping</a:t>
            </a:r>
            <a:r>
              <a:rPr lang="en-US" altLang="ko-KR" sz="2400" dirty="0" smtClean="0"/>
              <a:t>.</a:t>
            </a:r>
            <a:endParaRPr lang="en-US" altLang="ko-KR" sz="2000" dirty="0" smtClean="0"/>
          </a:p>
        </p:txBody>
      </p:sp>
      <p:graphicFrame>
        <p:nvGraphicFramePr>
          <p:cNvPr id="3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6432669"/>
              </p:ext>
            </p:extLst>
          </p:nvPr>
        </p:nvGraphicFramePr>
        <p:xfrm>
          <a:off x="423140" y="4296573"/>
          <a:ext cx="4181651" cy="2242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내용 개체 틀 4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455274"/>
              </p:ext>
            </p:extLst>
          </p:nvPr>
        </p:nvGraphicFramePr>
        <p:xfrm>
          <a:off x="4699878" y="4222110"/>
          <a:ext cx="4092429" cy="2316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3" name="직사각형 42"/>
          <p:cNvSpPr/>
          <p:nvPr/>
        </p:nvSpPr>
        <p:spPr>
          <a:xfrm>
            <a:off x="4313247" y="1907897"/>
            <a:ext cx="687113" cy="196238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12361" y="1569674"/>
            <a:ext cx="8533588" cy="1649855"/>
            <a:chOff x="941745" y="1868502"/>
            <a:chExt cx="10602969" cy="2049943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268485" y="1877833"/>
              <a:ext cx="4991878" cy="164706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2509286" y="2445833"/>
              <a:ext cx="1194317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Message</a:t>
              </a:r>
            </a:p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Initialization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1" name="순서도: 문서 70"/>
            <p:cNvSpPr/>
            <p:nvPr/>
          </p:nvSpPr>
          <p:spPr>
            <a:xfrm>
              <a:off x="941745" y="2443487"/>
              <a:ext cx="861569" cy="827804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474744" y="3538025"/>
              <a:ext cx="2641676" cy="378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(1) BP Weight Transforming</a:t>
              </a:r>
              <a:endParaRPr lang="ko-KR" altLang="en-US" sz="1200" b="1" dirty="0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4106462" y="2445833"/>
              <a:ext cx="1000171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Noise Addition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/>
            <p:cNvSpPr/>
            <p:nvPr/>
          </p:nvSpPr>
          <p:spPr>
            <a:xfrm>
              <a:off x="5791445" y="2291001"/>
              <a:ext cx="850882" cy="2350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</a:rPr>
                <a:t>Damping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/>
            <p:cNvSpPr/>
            <p:nvPr/>
          </p:nvSpPr>
          <p:spPr>
            <a:xfrm>
              <a:off x="5698548" y="2593945"/>
              <a:ext cx="1073998" cy="3534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</a:rPr>
                <a:t>Asynchronous Message Update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507759" y="2092442"/>
              <a:ext cx="1436915" cy="12223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7" name="이등변 삼각형 76"/>
            <p:cNvSpPr/>
            <p:nvPr/>
          </p:nvSpPr>
          <p:spPr>
            <a:xfrm rot="5400000">
              <a:off x="6216764" y="2035523"/>
              <a:ext cx="137047" cy="118144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8" name="이등변 삼각형 77"/>
            <p:cNvSpPr/>
            <p:nvPr/>
          </p:nvSpPr>
          <p:spPr>
            <a:xfrm rot="16200000">
              <a:off x="6191530" y="3251269"/>
              <a:ext cx="125722" cy="128439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8554009" y="2423667"/>
              <a:ext cx="1362067" cy="5248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chemeClr val="tx1"/>
                  </a:solidFill>
                </a:rPr>
                <a:t>Heuristic Algorithm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0" name="순서도: 문서 79"/>
            <p:cNvSpPr/>
            <p:nvPr/>
          </p:nvSpPr>
          <p:spPr>
            <a:xfrm>
              <a:off x="10683145" y="2415437"/>
              <a:ext cx="861569" cy="827804"/>
            </a:xfrm>
            <a:prstGeom prst="flowChartDocumen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Output</a:t>
              </a:r>
            </a:p>
          </p:txBody>
        </p:sp>
        <p:sp>
          <p:nvSpPr>
            <p:cNvPr id="81" name="모서리가 둥근 직사각형 80"/>
            <p:cNvSpPr/>
            <p:nvPr/>
          </p:nvSpPr>
          <p:spPr>
            <a:xfrm>
              <a:off x="8286138" y="1868502"/>
              <a:ext cx="1897810" cy="165639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644682" y="2927271"/>
              <a:ext cx="1281210" cy="3573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 smtClean="0"/>
                <a:t>BP Iterations</a:t>
              </a:r>
              <a:endParaRPr lang="ko-KR" altLang="en-US" sz="1100" b="1" dirty="0"/>
            </a:p>
          </p:txBody>
        </p:sp>
        <p:cxnSp>
          <p:nvCxnSpPr>
            <p:cNvPr id="83" name="직선 화살표 연결선 82"/>
            <p:cNvCxnSpPr/>
            <p:nvPr/>
          </p:nvCxnSpPr>
          <p:spPr>
            <a:xfrm flipV="1">
              <a:off x="1797192" y="2708257"/>
              <a:ext cx="712094" cy="606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/>
            <p:cNvCxnSpPr>
              <a:endCxn id="73" idx="1"/>
            </p:cNvCxnSpPr>
            <p:nvPr/>
          </p:nvCxnSpPr>
          <p:spPr>
            <a:xfrm>
              <a:off x="3703603" y="2707601"/>
              <a:ext cx="402859" cy="6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5105767" y="2713996"/>
              <a:ext cx="402859" cy="6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화살표 연결선 85"/>
            <p:cNvCxnSpPr>
              <a:endCxn id="79" idx="1"/>
            </p:cNvCxnSpPr>
            <p:nvPr/>
          </p:nvCxnSpPr>
          <p:spPr>
            <a:xfrm flipV="1">
              <a:off x="6943568" y="2686091"/>
              <a:ext cx="1610441" cy="1750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화살표 연결선 86"/>
            <p:cNvCxnSpPr/>
            <p:nvPr/>
          </p:nvCxnSpPr>
          <p:spPr>
            <a:xfrm flipV="1">
              <a:off x="9916076" y="2688948"/>
              <a:ext cx="767069" cy="83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>
              <a:off x="7137753" y="2686092"/>
              <a:ext cx="1279022" cy="588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b="1" dirty="0" smtClean="0"/>
                <a:t>Transformed</a:t>
              </a:r>
            </a:p>
            <a:p>
              <a:pPr algn="ctr"/>
              <a:r>
                <a:rPr lang="en-US" altLang="ko-KR" sz="1100" b="1" dirty="0" smtClean="0"/>
                <a:t>weight</a:t>
              </a:r>
              <a:endParaRPr lang="ko-KR" altLang="en-US" sz="11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8330716" y="3540124"/>
              <a:ext cx="1901236" cy="3783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(2) Post-Processing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32145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811923"/>
            <a:ext cx="8440616" cy="878765"/>
          </a:xfrm>
        </p:spPr>
        <p:txBody>
          <a:bodyPr>
            <a:normAutofit/>
          </a:bodyPr>
          <a:lstStyle/>
          <a:p>
            <a:r>
              <a:rPr lang="en-US" altLang="ko-KR" sz="3600" dirty="0" smtClean="0">
                <a:latin typeface="Trebuchet MS" panose="020B0603020202020204" pitchFamily="34" charset="0"/>
              </a:rPr>
              <a:t>Evaluation Setup</a:t>
            </a:r>
            <a:endParaRPr lang="ko-KR" altLang="en-US" sz="3600" dirty="0">
              <a:latin typeface="Trebuchet MS" panose="020B0603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692" y="1690688"/>
            <a:ext cx="8440616" cy="475740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Combinatorial Optimization Problems</a:t>
            </a:r>
          </a:p>
          <a:p>
            <a:pPr lvl="1"/>
            <a:r>
              <a:rPr lang="en-US" altLang="ko-KR" sz="2000" dirty="0" smtClean="0"/>
              <a:t>Maximum Weight Matching, Minimum Weight Vertex Cover, Maximum Weight Independent Set, and Travelling Salesman Problem.</a:t>
            </a:r>
          </a:p>
          <a:p>
            <a:r>
              <a:rPr lang="en-US" altLang="ko-KR" sz="2400" dirty="0" smtClean="0"/>
              <a:t>Data Sets</a:t>
            </a:r>
          </a:p>
          <a:p>
            <a:pPr lvl="1"/>
            <a:r>
              <a:rPr lang="en-US" altLang="ko-KR" sz="2000" dirty="0" smtClean="0"/>
              <a:t>Benchmark </a:t>
            </a:r>
            <a:r>
              <a:rPr lang="en-US" altLang="ko-KR" sz="2000" dirty="0"/>
              <a:t>data </a:t>
            </a:r>
            <a:r>
              <a:rPr lang="en-US" altLang="ko-KR" sz="2000" dirty="0" smtClean="0"/>
              <a:t>sets</a:t>
            </a:r>
            <a:r>
              <a:rPr kumimoji="1" lang="en-US" altLang="ko-KR" sz="2000" b="1" kern="0" baseline="30000" dirty="0" smtClean="0"/>
              <a:t> </a:t>
            </a:r>
            <a:r>
              <a:rPr kumimoji="1" lang="en-US" altLang="ko-KR" sz="2000" b="1" kern="0" baseline="30000" dirty="0"/>
              <a:t>[</a:t>
            </a:r>
            <a:r>
              <a:rPr kumimoji="1" lang="en-US" altLang="ko-KR" sz="2000" b="1" kern="0" baseline="30000" dirty="0" smtClean="0"/>
              <a:t>10</a:t>
            </a:r>
            <a:r>
              <a:rPr kumimoji="1" lang="en-US" altLang="ko-KR" sz="2000" b="1" kern="0" baseline="30000" dirty="0" smtClean="0"/>
              <a:t>]</a:t>
            </a:r>
            <a:r>
              <a:rPr lang="en-US" altLang="ko-KR" sz="2000" dirty="0" smtClean="0"/>
              <a:t>, Real-world data sets</a:t>
            </a:r>
            <a:r>
              <a:rPr kumimoji="1" lang="en-US" altLang="ko-KR" sz="2000" b="1" kern="0" baseline="30000" dirty="0" smtClean="0"/>
              <a:t>[11]</a:t>
            </a:r>
            <a:r>
              <a:rPr lang="en-US" altLang="ko-KR" sz="2000" dirty="0" smtClean="0"/>
              <a:t>, </a:t>
            </a:r>
            <a:r>
              <a:rPr lang="en-US" altLang="ko-KR" sz="2000" dirty="0" smtClean="0"/>
              <a:t>and synthetic </a:t>
            </a:r>
            <a:r>
              <a:rPr lang="en-US" altLang="ko-KR" sz="2000" dirty="0"/>
              <a:t>data sets with </a:t>
            </a:r>
            <a:r>
              <a:rPr lang="en-US" altLang="ko-KR" sz="2000" dirty="0" err="1"/>
              <a:t>Erdos-Rényi</a:t>
            </a:r>
            <a:r>
              <a:rPr lang="en-US" altLang="ko-KR" sz="2000" dirty="0"/>
              <a:t> random </a:t>
            </a:r>
            <a:r>
              <a:rPr lang="en-US" altLang="ko-KR" sz="2000" dirty="0" smtClean="0"/>
              <a:t>graphs.</a:t>
            </a:r>
          </a:p>
          <a:p>
            <a:r>
              <a:rPr lang="en-US" altLang="ko-KR" sz="2400" dirty="0" smtClean="0"/>
              <a:t>Number of Samples</a:t>
            </a:r>
          </a:p>
          <a:p>
            <a:pPr lvl="1"/>
            <a:r>
              <a:rPr lang="en-US" altLang="ko-KR" sz="2000" dirty="0" smtClean="0"/>
              <a:t>Synthetic Data Sets: 100 samples for up to 100k vertices, 10 samples for up to 500k vertices, and 1 sample for up to 50M vertices.</a:t>
            </a:r>
          </a:p>
          <a:p>
            <a:pPr lvl="1"/>
            <a:r>
              <a:rPr lang="en-US" altLang="ko-KR" sz="2000" dirty="0" smtClean="0"/>
              <a:t>Benchmark Data Sets: 5 samples per each data set.</a:t>
            </a:r>
          </a:p>
          <a:p>
            <a:r>
              <a:rPr lang="en-US" altLang="ko-KR" sz="2400" dirty="0" smtClean="0"/>
              <a:t>Metrics</a:t>
            </a:r>
          </a:p>
          <a:p>
            <a:pPr lvl="1"/>
            <a:r>
              <a:rPr lang="en-US" altLang="ko-KR" sz="2000" dirty="0" smtClean="0"/>
              <a:t> </a:t>
            </a:r>
            <a:r>
              <a:rPr lang="en-US" altLang="ko-KR" sz="2000" dirty="0" smtClean="0">
                <a:solidFill>
                  <a:srgbClr val="C00000"/>
                </a:solidFill>
              </a:rPr>
              <a:t>Running time</a:t>
            </a:r>
            <a:r>
              <a:rPr lang="en-US" altLang="ko-KR" sz="2000" dirty="0" smtClean="0"/>
              <a:t>, </a:t>
            </a:r>
            <a:r>
              <a:rPr lang="en-US" altLang="ko-KR" sz="2000" dirty="0" smtClean="0">
                <a:solidFill>
                  <a:srgbClr val="C00000"/>
                </a:solidFill>
              </a:rPr>
              <a:t>accuracy </a:t>
            </a:r>
            <a:r>
              <a:rPr lang="en-US" altLang="ko-KR" sz="2000" dirty="0" smtClean="0"/>
              <a:t>(approximation ratio), and </a:t>
            </a:r>
            <a:r>
              <a:rPr lang="en-US" altLang="ko-KR" sz="2000" dirty="0" smtClean="0">
                <a:solidFill>
                  <a:srgbClr val="C00000"/>
                </a:solidFill>
              </a:rPr>
              <a:t>scalability</a:t>
            </a:r>
            <a:r>
              <a:rPr lang="en-US" altLang="ko-KR" sz="2000" dirty="0" smtClean="0"/>
              <a:t> over large-scale input.</a:t>
            </a:r>
          </a:p>
        </p:txBody>
      </p:sp>
      <p:sp>
        <p:nvSpPr>
          <p:cNvPr id="48" name="슬라이드 번호 개체 틀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CAE92-2B0D-4011-8EA3-22496245997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1692" y="6217851"/>
            <a:ext cx="63535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[10] </a:t>
            </a:r>
            <a:r>
              <a:rPr lang="en-US" altLang="ko-KR" sz="1200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bhoslib</a:t>
            </a:r>
            <a:r>
              <a:rPr lang="en-US" altLang="ko-KR" sz="12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benchmark set.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http://iridia.ulb.ac.be/~fmascia/maximum_clique/BHOSLIB-benchmark </a:t>
            </a:r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[11]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Davis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et al.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"The University of Florida sparse matrix collection." 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TOMS 2011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351691" y="440010"/>
            <a:ext cx="2694663" cy="5216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b="1" dirty="0" smtClean="0">
                <a:latin typeface="Trebuchet MS" panose="020B0603020202020204" pitchFamily="34" charset="0"/>
              </a:rPr>
              <a:t>Evaluation</a:t>
            </a:r>
            <a:endParaRPr lang="ko-KR" altLang="en-US" sz="20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9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13386</TotalTime>
  <Words>1254</Words>
  <Application>Microsoft Office PowerPoint</Application>
  <PresentationFormat>화면 슬라이드 쇼(4:3)</PresentationFormat>
  <Paragraphs>223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Arial</vt:lpstr>
      <vt:lpstr>Calibri</vt:lpstr>
      <vt:lpstr>Calibri Light</vt:lpstr>
      <vt:lpstr>Cambria Math</vt:lpstr>
      <vt:lpstr>Trebuchet MS</vt:lpstr>
      <vt:lpstr>Office 테마</vt:lpstr>
      <vt:lpstr>Practical Message-passing Framework for Large-scale Combinatorial Optimization</vt:lpstr>
      <vt:lpstr>Large-scale Real-time Optimizations Are Becoming More Important for Processing Big Data</vt:lpstr>
      <vt:lpstr>Traditional Attempts to Solve Combinatorial Optimization</vt:lpstr>
      <vt:lpstr>Our Approach</vt:lpstr>
      <vt:lpstr>Belief Propagation (BP)</vt:lpstr>
      <vt:lpstr>Challenges of BP &amp; Our solution</vt:lpstr>
      <vt:lpstr>Overview of our generic BP-based framework</vt:lpstr>
      <vt:lpstr>Message Initialization &amp; Hybrid Damping</vt:lpstr>
      <vt:lpstr>Evaluation Setup</vt:lpstr>
      <vt:lpstr>Running Time</vt:lpstr>
      <vt:lpstr>Accuracy</vt:lpstr>
      <vt:lpstr>Scalability over large-scale input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조인호</dc:creator>
  <cp:lastModifiedBy>INHO</cp:lastModifiedBy>
  <cp:revision>142</cp:revision>
  <dcterms:created xsi:type="dcterms:W3CDTF">2015-10-15T16:11:54Z</dcterms:created>
  <dcterms:modified xsi:type="dcterms:W3CDTF">2015-11-01T00:41:04Z</dcterms:modified>
</cp:coreProperties>
</file>