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9.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charts/chart3.xml" ContentType="application/vnd.openxmlformats-officedocument.drawingml.chart+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4.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3.xml" ContentType="application/vnd.openxmlformats-officedocument.drawingml.chartshapes+xml"/>
  <Override PartName="/ppt/notesSlides/notesSlide28.xml" ContentType="application/vnd.openxmlformats-officedocument.presentationml.notesSlide+xml"/>
  <Override PartName="/ppt/charts/chart5.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4.xml" ContentType="application/vnd.openxmlformats-officedocument.drawingml.chartshape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rts/chart6.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5.xml" ContentType="application/vnd.openxmlformats-officedocument.drawingml.chartshapes+xml"/>
  <Override PartName="/ppt/charts/chart7.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6.xml" ContentType="application/vnd.openxmlformats-officedocument.drawingml.chartshapes+xml"/>
  <Override PartName="/ppt/notesSlides/notesSlide35.xml" ContentType="application/vnd.openxmlformats-officedocument.presentationml.notesSlide+xml"/>
  <Override PartName="/ppt/charts/chart8.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7.xml" ContentType="application/vnd.openxmlformats-officedocument.drawingml.chartshapes+xml"/>
  <Override PartName="/ppt/charts/chart9.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8.xml" ContentType="application/vnd.openxmlformats-officedocument.drawingml.chartshape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0.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9.xml" ContentType="application/vnd.openxmlformats-officedocument.drawingml.chartshapes+xml"/>
  <Override PartName="/ppt/charts/chart11.xml" ContentType="application/vnd.openxmlformats-officedocument.drawingml.chart+xml"/>
  <Override PartName="/ppt/charts/style8.xml" ContentType="application/vnd.ms-office.chartstyle+xml"/>
  <Override PartName="/ppt/charts/colors8.xml" ContentType="application/vnd.ms-office.chartcolorstyle+xml"/>
  <Override PartName="/ppt/drawings/drawing10.xml" ContentType="application/vnd.openxmlformats-officedocument.drawingml.chartshapes+xml"/>
  <Override PartName="/ppt/notesSlides/notesSlide41.xml" ContentType="application/vnd.openxmlformats-officedocument.presentationml.notesSlide+xml"/>
  <Override PartName="/ppt/charts/chart12.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1.xml" ContentType="application/vnd.openxmlformats-officedocument.drawingml.chartshapes+xml"/>
  <Override PartName="/ppt/charts/chart13.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2.xml" ContentType="application/vnd.openxmlformats-officedocument.drawingml.chartshapes+xml"/>
  <Override PartName="/ppt/notesSlides/notesSlide42.xml" ContentType="application/vnd.openxmlformats-officedocument.presentationml.notesSlide+xml"/>
  <Override PartName="/ppt/charts/chart14.xml" ContentType="application/vnd.openxmlformats-officedocument.drawingml.chart+xml"/>
  <Override PartName="/ppt/charts/style11.xml" ContentType="application/vnd.ms-office.chartstyle+xml"/>
  <Override PartName="/ppt/charts/colors11.xml" ContentType="application/vnd.ms-office.chartcolorstyle+xml"/>
  <Override PartName="/ppt/drawings/drawing13.xml" ContentType="application/vnd.openxmlformats-officedocument.drawingml.chartshapes+xml"/>
  <Override PartName="/ppt/charts/chart15.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14.xml" ContentType="application/vnd.openxmlformats-officedocument.drawingml.chartshapes+xml"/>
  <Override PartName="/ppt/notesSlides/notesSlide43.xml" ContentType="application/vnd.openxmlformats-officedocument.presentationml.notesSlide+xml"/>
  <Override PartName="/ppt/charts/chart16.xml" ContentType="application/vnd.openxmlformats-officedocument.drawingml.chart+xml"/>
  <Override PartName="/ppt/drawings/drawing15.xml" ContentType="application/vnd.openxmlformats-officedocument.drawingml.chartshapes+xml"/>
  <Override PartName="/ppt/charts/chart17.xml" ContentType="application/vnd.openxmlformats-officedocument.drawingml.chart+xml"/>
  <Override PartName="/ppt/drawings/drawing16.xml" ContentType="application/vnd.openxmlformats-officedocument.drawingml.chartshapes+xml"/>
  <Override PartName="/ppt/notesSlides/notesSlide44.xml" ContentType="application/vnd.openxmlformats-officedocument.presentationml.notesSlide+xml"/>
  <Override PartName="/ppt/charts/chart18.xml" ContentType="application/vnd.openxmlformats-officedocument.drawingml.chart+xml"/>
  <Override PartName="/ppt/drawings/drawing17.xml" ContentType="application/vnd.openxmlformats-officedocument.drawingml.chartshapes+xml"/>
  <Override PartName="/ppt/charts/chart19.xml" ContentType="application/vnd.openxmlformats-officedocument.drawingml.chart+xml"/>
  <Override PartName="/ppt/drawings/drawing18.xml" ContentType="application/vnd.openxmlformats-officedocument.drawingml.chartshapes+xml"/>
  <Override PartName="/ppt/notesSlides/notesSlide45.xml" ContentType="application/vnd.openxmlformats-officedocument.presentationml.notesSlide+xml"/>
  <Override PartName="/ppt/charts/chart20.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19.xml" ContentType="application/vnd.openxmlformats-officedocument.drawingml.chartshapes+xml"/>
  <Override PartName="/ppt/charts/chart21.xml" ContentType="application/vnd.openxmlformats-officedocument.drawingml.chart+xml"/>
  <Override PartName="/ppt/charts/style14.xml" ContentType="application/vnd.ms-office.chartstyle+xml"/>
  <Override PartName="/ppt/charts/colors14.xml" ContentType="application/vnd.ms-office.chartcolorstyle+xml"/>
  <Override PartName="/ppt/drawings/drawing20.xml" ContentType="application/vnd.openxmlformats-officedocument.drawingml.chartshapes+xml"/>
  <Override PartName="/ppt/notesSlides/notesSlide46.xml" ContentType="application/vnd.openxmlformats-officedocument.presentationml.notesSlide+xml"/>
  <Override PartName="/ppt/charts/chart22.xml" ContentType="application/vnd.openxmlformats-officedocument.drawingml.chart+xml"/>
  <Override PartName="/ppt/charts/style15.xml" ContentType="application/vnd.ms-office.chartstyle+xml"/>
  <Override PartName="/ppt/charts/colors15.xml" ContentType="application/vnd.ms-office.chartcolorstyle+xml"/>
  <Override PartName="/ppt/drawings/drawing21.xml" ContentType="application/vnd.openxmlformats-officedocument.drawingml.chartshapes+xml"/>
  <Override PartName="/ppt/charts/chart23.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22.xml" ContentType="application/vnd.openxmlformats-officedocument.drawingml.chartshapes+xml"/>
  <Override PartName="/ppt/notesSlides/notesSlide47.xml" ContentType="application/vnd.openxmlformats-officedocument.presentationml.notesSlide+xml"/>
  <Override PartName="/ppt/charts/chart24.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23.xml" ContentType="application/vnd.openxmlformats-officedocument.drawingml.chartshapes+xml"/>
  <Override PartName="/ppt/notesSlides/notesSlide48.xml" ContentType="application/vnd.openxmlformats-officedocument.presentationml.notesSlide+xml"/>
  <Override PartName="/ppt/charts/chart25.xml" ContentType="application/vnd.openxmlformats-officedocument.drawingml.chart+xml"/>
  <Override PartName="/ppt/charts/style18.xml" ContentType="application/vnd.ms-office.chartstyle+xml"/>
  <Override PartName="/ppt/charts/colors18.xml" ContentType="application/vnd.ms-office.chartcolorstyle+xml"/>
  <Override PartName="/ppt/drawings/drawing24.xml" ContentType="application/vnd.openxmlformats-officedocument.drawingml.chartshapes+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6" r:id="rId2"/>
    <p:sldId id="257" r:id="rId3"/>
    <p:sldId id="259" r:id="rId4"/>
    <p:sldId id="260" r:id="rId5"/>
    <p:sldId id="387" r:id="rId6"/>
    <p:sldId id="389" r:id="rId7"/>
    <p:sldId id="397" r:id="rId8"/>
    <p:sldId id="261" r:id="rId9"/>
    <p:sldId id="383" r:id="rId10"/>
    <p:sldId id="265" r:id="rId11"/>
    <p:sldId id="264" r:id="rId12"/>
    <p:sldId id="266" r:id="rId13"/>
    <p:sldId id="267" r:id="rId14"/>
    <p:sldId id="370" r:id="rId15"/>
    <p:sldId id="372" r:id="rId16"/>
    <p:sldId id="373" r:id="rId17"/>
    <p:sldId id="375" r:id="rId18"/>
    <p:sldId id="376" r:id="rId19"/>
    <p:sldId id="377" r:id="rId20"/>
    <p:sldId id="378" r:id="rId21"/>
    <p:sldId id="349" r:id="rId22"/>
    <p:sldId id="384" r:id="rId23"/>
    <p:sldId id="379" r:id="rId24"/>
    <p:sldId id="296" r:id="rId25"/>
    <p:sldId id="323" r:id="rId26"/>
    <p:sldId id="352" r:id="rId27"/>
    <p:sldId id="277" r:id="rId28"/>
    <p:sldId id="395" r:id="rId29"/>
    <p:sldId id="380" r:id="rId30"/>
    <p:sldId id="396" r:id="rId31"/>
    <p:sldId id="381" r:id="rId32"/>
    <p:sldId id="390" r:id="rId33"/>
    <p:sldId id="386" r:id="rId34"/>
    <p:sldId id="348" r:id="rId35"/>
    <p:sldId id="398" r:id="rId36"/>
    <p:sldId id="280" r:id="rId37"/>
    <p:sldId id="391" r:id="rId38"/>
    <p:sldId id="382" r:id="rId39"/>
    <p:sldId id="351" r:id="rId40"/>
    <p:sldId id="292" r:id="rId41"/>
    <p:sldId id="289" r:id="rId42"/>
    <p:sldId id="290" r:id="rId43"/>
    <p:sldId id="293" r:id="rId44"/>
    <p:sldId id="294" r:id="rId45"/>
    <p:sldId id="287" r:id="rId46"/>
    <p:sldId id="350" r:id="rId47"/>
    <p:sldId id="285" r:id="rId48"/>
    <p:sldId id="286" r:id="rId49"/>
    <p:sldId id="282" r:id="rId50"/>
    <p:sldId id="284" r:id="rId51"/>
    <p:sldId id="393" r:id="rId52"/>
    <p:sldId id="394" r:id="rId53"/>
  </p:sldIdLst>
  <p:sldSz cx="12192000" cy="6858000"/>
  <p:notesSz cx="6797675" cy="992822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6" autoAdjust="0"/>
    <p:restoredTop sz="75374" autoAdjust="0"/>
  </p:normalViewPr>
  <p:slideViewPr>
    <p:cSldViewPr snapToGrid="0">
      <p:cViewPr varScale="1">
        <p:scale>
          <a:sx n="88" d="100"/>
          <a:sy n="88" d="100"/>
        </p:scale>
        <p:origin x="1176" y="7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INHO\Desktop\Fig1_data_based_queue.xlsx"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9.xml"/></Relationships>
</file>

<file path=ppt/charts/_rels/chart11.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chartUserShapes" Target="../drawings/drawing10.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INHO\Desktop\SIGCOMM%20Presentation\&#53685;&#54633;%20&#47928;&#49436;1.xlsx" TargetMode="Externa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1.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INHO\Desktop\SIGCOMM%20Presentation\&#53685;&#54633;%20&#47928;&#49436;1.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2.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INHO\Desktop\SIGCOMM%20Presentation\&#53685;&#54633;%20&#47928;&#49436;1.xlsx" TargetMode="Externa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chartUserShapes" Target="../drawings/drawing13.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INHO\Desktop\SIGCOMM%20Presentation\&#53685;&#54633;%20&#47928;&#49436;1.xlsx" TargetMode="Externa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14.xm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15.xml"/><Relationship Id="rId1" Type="http://schemas.openxmlformats.org/officeDocument/2006/relationships/oleObject" Target="file:///C:\Users\INHO\Downloads\Fig16_Convergence.xlsx" TargetMode="External"/></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16.xml"/><Relationship Id="rId1" Type="http://schemas.openxmlformats.org/officeDocument/2006/relationships/oleObject" Target="file:///C:\Users\INHO\Downloads\Fig16_Convergence.xlsx" TargetMode="External"/></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17.xml"/><Relationship Id="rId1" Type="http://schemas.openxmlformats.org/officeDocument/2006/relationships/oleObject" Target="file:///C:\Users\INHO\Downloads\Fig16_Convergence.xlsx" TargetMode="External"/></Relationships>
</file>

<file path=ppt/charts/_rels/chart19.xml.rels><?xml version="1.0" encoding="UTF-8" standalone="yes"?>
<Relationships xmlns="http://schemas.openxmlformats.org/package/2006/relationships"><Relationship Id="rId2" Type="http://schemas.openxmlformats.org/officeDocument/2006/relationships/chartUserShapes" Target="../drawings/drawing18.xml"/><Relationship Id="rId1" Type="http://schemas.openxmlformats.org/officeDocument/2006/relationships/oleObject" Target="file:///C:\Users\INHO\Downloads\Fig16_Convergence.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INHO\Desktop\dctcp_rere_qlen.xlsx" TargetMode="External"/></Relationships>
</file>

<file path=ppt/charts/_rels/chart20.xml.rels><?xml version="1.0" encoding="UTF-8" standalone="yes"?>
<Relationships xmlns="http://schemas.openxmlformats.org/package/2006/relationships"><Relationship Id="rId3" Type="http://schemas.openxmlformats.org/officeDocument/2006/relationships/oleObject" Target="file:///C:\Users\INHO\Desktop\sigcomm_figures_new.pptx.xlsx"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19.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INHO\Desktop\sigcomm_figures_new.pptx.xlsx" TargetMode="External"/><Relationship Id="rId2" Type="http://schemas.microsoft.com/office/2011/relationships/chartColorStyle" Target="colors14.xml"/><Relationship Id="rId1" Type="http://schemas.microsoft.com/office/2011/relationships/chartStyle" Target="style14.xml"/><Relationship Id="rId4" Type="http://schemas.openxmlformats.org/officeDocument/2006/relationships/chartUserShapes" Target="../drawings/drawing20.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INHO\Desktop\sigcomm_figures_new.pptx.xlsx" TargetMode="External"/><Relationship Id="rId2" Type="http://schemas.microsoft.com/office/2011/relationships/chartColorStyle" Target="colors15.xml"/><Relationship Id="rId1" Type="http://schemas.microsoft.com/office/2011/relationships/chartStyle" Target="style15.xml"/><Relationship Id="rId4" Type="http://schemas.openxmlformats.org/officeDocument/2006/relationships/chartUserShapes" Target="../drawings/drawing21.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INHO\Desktop\sigcomm_figures_new.pptx.xlsx" TargetMode="Externa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22.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INHO\Desktop\sigcomm_figures_new.pptx.xlsx" TargetMode="Externa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23.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INHO\Desktop\sigcomm_figures_new.pptx.xlsx" TargetMode="External"/><Relationship Id="rId2" Type="http://schemas.microsoft.com/office/2011/relationships/chartColorStyle" Target="colors18.xml"/><Relationship Id="rId1" Type="http://schemas.microsoft.com/office/2011/relationships/chartStyle" Target="style18.xml"/><Relationship Id="rId4" Type="http://schemas.openxmlformats.org/officeDocument/2006/relationships/chartUserShapes" Target="../drawings/drawing24.xml"/></Relationships>
</file>

<file path=ppt/charts/_rels/chart3.xml.rels><?xml version="1.0" encoding="UTF-8" standalone="yes"?>
<Relationships xmlns="http://schemas.openxmlformats.org/package/2006/relationships"><Relationship Id="rId1" Type="http://schemas.openxmlformats.org/officeDocument/2006/relationships/oleObject" Target="file:///C:\Users\INHO\Desktop\Fig1_credit_based_queue.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INHO\Downloads\Fig5_buffer_requiremen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INHO\Downloads\Fig5_buffer_requirement.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4.xml"/></Relationships>
</file>

<file path=ppt/charts/_rels/chart6.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5.xml"/></Relationships>
</file>

<file path=ppt/charts/_rels/chart7.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6.xml"/></Relationships>
</file>

<file path=ppt/charts/_rels/chart8.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7.xml"/></Relationships>
</file>

<file path=ppt/charts/_rels/chart9.xml.rels><?xml version="1.0" encoding="UTF-8" standalone="yes"?>
<Relationships xmlns="http://schemas.openxmlformats.org/package/2006/relationships"><Relationship Id="rId3" Type="http://schemas.openxmlformats.org/officeDocument/2006/relationships/oleObject" Target="&#53685;&#54633;%20&#47928;&#49436;1"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891836280746984"/>
          <c:y val="0.208986211615865"/>
          <c:w val="0.66763322794853497"/>
          <c:h val="0.43969804570264714"/>
        </c:manualLayout>
      </c:layout>
      <c:barChart>
        <c:barDir val="col"/>
        <c:grouping val="stacked"/>
        <c:varyColors val="0"/>
        <c:ser>
          <c:idx val="0"/>
          <c:order val="0"/>
          <c:tx>
            <c:strRef>
              <c:f>Sheet8!$B$3</c:f>
              <c:strCache>
                <c:ptCount val="1"/>
                <c:pt idx="0">
                  <c:v>min</c:v>
                </c:pt>
              </c:strCache>
            </c:strRef>
          </c:tx>
          <c:spPr>
            <a:noFill/>
            <a:ln>
              <a:no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Sheet8!$D$3:$J$3</c:f>
              <c:numCache>
                <c:formatCode>General</c:formatCode>
                <c:ptCount val="7"/>
                <c:pt idx="0">
                  <c:v>1E-3</c:v>
                </c:pt>
                <c:pt idx="1">
                  <c:v>1E-3</c:v>
                </c:pt>
                <c:pt idx="2">
                  <c:v>1E-3</c:v>
                </c:pt>
                <c:pt idx="3">
                  <c:v>1E-3</c:v>
                </c:pt>
                <c:pt idx="4">
                  <c:v>1</c:v>
                </c:pt>
                <c:pt idx="5">
                  <c:v>1E-3</c:v>
                </c:pt>
                <c:pt idx="6">
                  <c:v>0</c:v>
                </c:pt>
              </c:numCache>
            </c:numRef>
          </c:val>
          <c:extLst xmlns:c16r2="http://schemas.microsoft.com/office/drawing/2015/06/chart">
            <c:ext xmlns:c16="http://schemas.microsoft.com/office/drawing/2014/chart" uri="{C3380CC4-5D6E-409C-BE32-E72D297353CC}">
              <c16:uniqueId val="{00000001-FF11-43D3-A10D-3F4E5BE1CB9E}"/>
            </c:ext>
          </c:extLst>
        </c:ser>
        <c:ser>
          <c:idx val="1"/>
          <c:order val="1"/>
          <c:tx>
            <c:strRef>
              <c:f>Sheet8!$B$4</c:f>
              <c:strCache>
                <c:ptCount val="1"/>
                <c:pt idx="0">
                  <c:v>q1-min</c:v>
                </c:pt>
              </c:strCache>
            </c:strRef>
          </c:tx>
          <c:spPr>
            <a:noFill/>
            <a:ln>
              <a:noFill/>
            </a:ln>
            <a:effectLst/>
          </c:spPr>
          <c:invertIfNegative val="0"/>
          <c:errBars>
            <c:errBarType val="minus"/>
            <c:errValType val="percentage"/>
            <c:noEndCap val="1"/>
            <c:val val="100"/>
            <c:spPr>
              <a:ln w="9525">
                <a:solidFill>
                  <a:schemeClr val="tx1"/>
                </a:solidFill>
              </a:ln>
            </c:spPr>
          </c:errBars>
          <c:cat>
            <c:numRef>
              <c:f>Sheet8!$D$2:$J$2</c:f>
              <c:numCache>
                <c:formatCode>General</c:formatCode>
                <c:ptCount val="7"/>
                <c:pt idx="0">
                  <c:v>32</c:v>
                </c:pt>
                <c:pt idx="1">
                  <c:v>64</c:v>
                </c:pt>
                <c:pt idx="2">
                  <c:v>128</c:v>
                </c:pt>
                <c:pt idx="3">
                  <c:v>256</c:v>
                </c:pt>
                <c:pt idx="4">
                  <c:v>512</c:v>
                </c:pt>
                <c:pt idx="5">
                  <c:v>1024</c:v>
                </c:pt>
                <c:pt idx="6">
                  <c:v>2048</c:v>
                </c:pt>
              </c:numCache>
            </c:numRef>
          </c:cat>
          <c:val>
            <c:numRef>
              <c:f>Sheet8!$D$4:$J$4</c:f>
              <c:numCache>
                <c:formatCode>General</c:formatCode>
                <c:ptCount val="7"/>
                <c:pt idx="0">
                  <c:v>1</c:v>
                </c:pt>
                <c:pt idx="1">
                  <c:v>2.5</c:v>
                </c:pt>
                <c:pt idx="2">
                  <c:v>12.5</c:v>
                </c:pt>
                <c:pt idx="3">
                  <c:v>36.5</c:v>
                </c:pt>
                <c:pt idx="4">
                  <c:v>82.5</c:v>
                </c:pt>
                <c:pt idx="5">
                  <c:v>181</c:v>
                </c:pt>
                <c:pt idx="6">
                  <c:v>373.5</c:v>
                </c:pt>
              </c:numCache>
            </c:numRef>
          </c:val>
          <c:extLst xmlns:c16r2="http://schemas.microsoft.com/office/drawing/2015/06/chart">
            <c:ext xmlns:c16="http://schemas.microsoft.com/office/drawing/2014/chart" uri="{C3380CC4-5D6E-409C-BE32-E72D297353CC}">
              <c16:uniqueId val="{00000003-FF11-43D3-A10D-3F4E5BE1CB9E}"/>
            </c:ext>
          </c:extLst>
        </c:ser>
        <c:ser>
          <c:idx val="2"/>
          <c:order val="2"/>
          <c:tx>
            <c:strRef>
              <c:f>Sheet8!$B$5</c:f>
              <c:strCache>
                <c:ptCount val="1"/>
                <c:pt idx="0">
                  <c:v>median-q1</c:v>
                </c:pt>
              </c:strCache>
            </c:strRef>
          </c:tx>
          <c:spPr>
            <a:solidFill>
              <a:schemeClr val="accent5">
                <a:lumMod val="40000"/>
                <a:lumOff val="60000"/>
              </a:schemeClr>
            </a:solidFill>
            <a:ln w="6350">
              <a:solidFill>
                <a:schemeClr val="tx1"/>
              </a:solid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Sheet8!$D$5:$J$5</c:f>
              <c:numCache>
                <c:formatCode>General</c:formatCode>
                <c:ptCount val="7"/>
                <c:pt idx="0">
                  <c:v>4</c:v>
                </c:pt>
                <c:pt idx="1">
                  <c:v>12.5</c:v>
                </c:pt>
                <c:pt idx="2">
                  <c:v>23.5</c:v>
                </c:pt>
                <c:pt idx="3">
                  <c:v>48.5</c:v>
                </c:pt>
                <c:pt idx="4">
                  <c:v>97.5</c:v>
                </c:pt>
                <c:pt idx="5">
                  <c:v>194</c:v>
                </c:pt>
                <c:pt idx="6">
                  <c:v>385.5</c:v>
                </c:pt>
              </c:numCache>
            </c:numRef>
          </c:val>
          <c:extLst xmlns:c16r2="http://schemas.microsoft.com/office/drawing/2015/06/chart">
            <c:ext xmlns:c16="http://schemas.microsoft.com/office/drawing/2014/chart" uri="{C3380CC4-5D6E-409C-BE32-E72D297353CC}">
              <c16:uniqueId val="{00000005-FF11-43D3-A10D-3F4E5BE1CB9E}"/>
            </c:ext>
          </c:extLst>
        </c:ser>
        <c:ser>
          <c:idx val="3"/>
          <c:order val="3"/>
          <c:tx>
            <c:strRef>
              <c:f>Sheet8!$B$6</c:f>
              <c:strCache>
                <c:ptCount val="1"/>
                <c:pt idx="0">
                  <c:v>q3-median</c:v>
                </c:pt>
              </c:strCache>
            </c:strRef>
          </c:tx>
          <c:spPr>
            <a:solidFill>
              <a:schemeClr val="accent5"/>
            </a:solidFill>
            <a:ln w="6350">
              <a:solidFill>
                <a:schemeClr val="tx1"/>
              </a:solid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Sheet8!$D$6:$J$6</c:f>
              <c:numCache>
                <c:formatCode>General</c:formatCode>
                <c:ptCount val="7"/>
                <c:pt idx="0">
                  <c:v>6</c:v>
                </c:pt>
                <c:pt idx="1">
                  <c:v>12.5</c:v>
                </c:pt>
                <c:pt idx="2">
                  <c:v>25</c:v>
                </c:pt>
                <c:pt idx="3">
                  <c:v>49</c:v>
                </c:pt>
                <c:pt idx="4">
                  <c:v>95.5</c:v>
                </c:pt>
                <c:pt idx="5">
                  <c:v>192</c:v>
                </c:pt>
                <c:pt idx="6">
                  <c:v>385.5</c:v>
                </c:pt>
              </c:numCache>
            </c:numRef>
          </c:val>
          <c:extLst xmlns:c16r2="http://schemas.microsoft.com/office/drawing/2015/06/chart">
            <c:ext xmlns:c16="http://schemas.microsoft.com/office/drawing/2014/chart" uri="{C3380CC4-5D6E-409C-BE32-E72D297353CC}">
              <c16:uniqueId val="{00000007-FF11-43D3-A10D-3F4E5BE1CB9E}"/>
            </c:ext>
          </c:extLst>
        </c:ser>
        <c:ser>
          <c:idx val="4"/>
          <c:order val="4"/>
          <c:tx>
            <c:strRef>
              <c:f>Sheet8!$B$7</c:f>
              <c:strCache>
                <c:ptCount val="1"/>
                <c:pt idx="0">
                  <c:v>max-q3</c:v>
                </c:pt>
              </c:strCache>
            </c:strRef>
          </c:tx>
          <c:spPr>
            <a:noFill/>
            <a:effectLst/>
          </c:spPr>
          <c:invertIfNegative val="0"/>
          <c:errBars>
            <c:errBarType val="minus"/>
            <c:errValType val="percentage"/>
            <c:noEndCap val="1"/>
            <c:val val="100"/>
            <c:spPr>
              <a:ln w="9525">
                <a:solidFill>
                  <a:schemeClr val="tx1"/>
                </a:solidFill>
              </a:ln>
            </c:spPr>
          </c:errBars>
          <c:cat>
            <c:numRef>
              <c:f>Sheet8!$D$2:$J$2</c:f>
              <c:numCache>
                <c:formatCode>General</c:formatCode>
                <c:ptCount val="7"/>
                <c:pt idx="0">
                  <c:v>32</c:v>
                </c:pt>
                <c:pt idx="1">
                  <c:v>64</c:v>
                </c:pt>
                <c:pt idx="2">
                  <c:v>128</c:v>
                </c:pt>
                <c:pt idx="3">
                  <c:v>256</c:v>
                </c:pt>
                <c:pt idx="4">
                  <c:v>512</c:v>
                </c:pt>
                <c:pt idx="5">
                  <c:v>1024</c:v>
                </c:pt>
                <c:pt idx="6">
                  <c:v>2048</c:v>
                </c:pt>
              </c:numCache>
            </c:numRef>
          </c:cat>
          <c:val>
            <c:numRef>
              <c:f>Sheet8!$D$7:$J$7</c:f>
              <c:numCache>
                <c:formatCode>General</c:formatCode>
                <c:ptCount val="7"/>
                <c:pt idx="0">
                  <c:v>6</c:v>
                </c:pt>
                <c:pt idx="1">
                  <c:v>10.5</c:v>
                </c:pt>
                <c:pt idx="2">
                  <c:v>23</c:v>
                </c:pt>
                <c:pt idx="3">
                  <c:v>46</c:v>
                </c:pt>
                <c:pt idx="4">
                  <c:v>93.5</c:v>
                </c:pt>
                <c:pt idx="5">
                  <c:v>189</c:v>
                </c:pt>
                <c:pt idx="6">
                  <c:v>377.5</c:v>
                </c:pt>
              </c:numCache>
            </c:numRef>
          </c:val>
          <c:extLst xmlns:c16r2="http://schemas.microsoft.com/office/drawing/2015/06/chart">
            <c:ext xmlns:c16="http://schemas.microsoft.com/office/drawing/2014/chart" uri="{C3380CC4-5D6E-409C-BE32-E72D297353CC}">
              <c16:uniqueId val="{00000009-FF11-43D3-A10D-3F4E5BE1CB9E}"/>
            </c:ext>
          </c:extLst>
        </c:ser>
        <c:dLbls>
          <c:showLegendKey val="0"/>
          <c:showVal val="0"/>
          <c:showCatName val="0"/>
          <c:showSerName val="0"/>
          <c:showPercent val="0"/>
          <c:showBubbleSize val="0"/>
        </c:dLbls>
        <c:gapWidth val="150"/>
        <c:overlap val="100"/>
        <c:axId val="-1347353712"/>
        <c:axId val="-1347347728"/>
      </c:barChart>
      <c:catAx>
        <c:axId val="-1347353712"/>
        <c:scaling>
          <c:orientation val="minMax"/>
        </c:scaling>
        <c:delete val="0"/>
        <c:axPos val="b"/>
        <c:title>
          <c:tx>
            <c:rich>
              <a:bodyPr rot="0" spcFirstLastPara="1" vertOverflow="ellipsis" vert="horz" wrap="square" anchor="ctr" anchorCtr="1"/>
              <a:lstStyle/>
              <a:p>
                <a:pPr>
                  <a:defRPr sz="4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4000" b="1">
                    <a:solidFill>
                      <a:sysClr val="windowText" lastClr="000000"/>
                    </a:solidFill>
                  </a:rPr>
                  <a:t>Number of Flows</a:t>
                </a:r>
                <a:endParaRPr lang="ko-KR" sz="4000" b="1">
                  <a:solidFill>
                    <a:sysClr val="windowText" lastClr="000000"/>
                  </a:solidFill>
                </a:endParaRPr>
              </a:p>
            </c:rich>
          </c:tx>
          <c:layout>
            <c:manualLayout>
              <c:xMode val="edge"/>
              <c:yMode val="edge"/>
              <c:x val="0.30664563678296919"/>
              <c:y val="0.87490664956813635"/>
            </c:manualLayout>
          </c:layout>
          <c:overlay val="0"/>
          <c:spPr>
            <a:noFill/>
            <a:ln>
              <a:noFill/>
            </a:ln>
            <a:effectLst/>
          </c:spPr>
        </c:title>
        <c:numFmt formatCode="General" sourceLinked="1"/>
        <c:majorTickMark val="out"/>
        <c:minorTickMark val="none"/>
        <c:tickLblPos val="nextTo"/>
        <c:spPr>
          <a:noFill/>
          <a:ln w="6350" cap="flat" cmpd="sng" algn="ctr">
            <a:solidFill>
              <a:schemeClr val="tx1"/>
            </a:solidFill>
            <a:round/>
          </a:ln>
          <a:effectLst/>
        </c:spPr>
        <c:txPr>
          <a:bodyPr rot="-5400000" spcFirstLastPara="1" vertOverflow="ellipsis" vert="horz" wrap="square" anchor="ctr" anchorCtr="1"/>
          <a:lstStyle/>
          <a:p>
            <a:pPr>
              <a:defRPr sz="3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47347728"/>
        <c:crossesAt val="1.0000000000000002E-2"/>
        <c:auto val="1"/>
        <c:lblAlgn val="ctr"/>
        <c:lblOffset val="100"/>
        <c:noMultiLvlLbl val="0"/>
      </c:catAx>
      <c:valAx>
        <c:axId val="-1347347728"/>
        <c:scaling>
          <c:logBase val="10"/>
          <c:orientation val="minMax"/>
          <c:max val="10000"/>
          <c:min val="1"/>
        </c:scaling>
        <c:delete val="0"/>
        <c:axPos val="l"/>
        <c:majorGridlines>
          <c:spPr>
            <a:ln w="6350" cap="flat" cmpd="sng" algn="ctr">
              <a:solidFill>
                <a:schemeClr val="bg1">
                  <a:lumMod val="65000"/>
                </a:schemeClr>
              </a:solidFill>
              <a:round/>
            </a:ln>
            <a:effectLst/>
          </c:spPr>
        </c:majorGridlines>
        <c:numFmt formatCode="[&gt;=1000]#,##0,\ &quot;k&quot;;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3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47353712"/>
        <c:crosses val="autoZero"/>
        <c:crossBetween val="between"/>
        <c:majorUnit val="10"/>
      </c:valAx>
    </c:plotArea>
    <c:plotVisOnly val="1"/>
    <c:dispBlanksAs val="gap"/>
    <c:showDLblsOverMax val="0"/>
  </c:chart>
  <c:spPr>
    <a:solidFill>
      <a:schemeClr val="bg1"/>
    </a:solidFill>
    <a:ln w="9525" cap="flat" cmpd="sng" algn="ctr">
      <a:noFill/>
      <a:round/>
    </a:ln>
    <a:effectLst/>
  </c:spPr>
  <c:txPr>
    <a:bodyPr/>
    <a:lstStyle/>
    <a:p>
      <a:pPr>
        <a:defRPr sz="9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067112055979252"/>
          <c:y val="0.20445681112171807"/>
          <c:w val="0.66987909001454105"/>
          <c:h val="0.55082984417942527"/>
        </c:manualLayout>
      </c:layout>
      <c:barChart>
        <c:barDir val="col"/>
        <c:grouping val="clustered"/>
        <c:varyColors val="0"/>
        <c:ser>
          <c:idx val="0"/>
          <c:order val="0"/>
          <c:tx>
            <c:strRef>
              <c:f>Sheet1!$B$4</c:f>
              <c:strCache>
                <c:ptCount val="1"/>
                <c:pt idx="0">
                  <c:v>DCTCP</c:v>
                </c:pt>
              </c:strCache>
            </c:strRef>
          </c:tx>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92A9-4AE4-9333-96EC75BB4478}"/>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Sheet1!$C$2:$E$2</c:f>
              <c:numCache>
                <c:formatCode>General</c:formatCode>
                <c:ptCount val="3"/>
                <c:pt idx="0">
                  <c:v>0.2</c:v>
                </c:pt>
                <c:pt idx="1">
                  <c:v>0.4</c:v>
                </c:pt>
                <c:pt idx="2">
                  <c:v>0.6</c:v>
                </c:pt>
              </c:numCache>
            </c:numRef>
          </c:cat>
          <c:val>
            <c:numRef>
              <c:f>Sheet1!$C$4:$E$4</c:f>
              <c:numCache>
                <c:formatCode>General</c:formatCode>
                <c:ptCount val="3"/>
                <c:pt idx="0">
                  <c:v>153.80000000000001</c:v>
                </c:pt>
                <c:pt idx="1">
                  <c:v>178.3</c:v>
                </c:pt>
                <c:pt idx="2">
                  <c:v>214.7</c:v>
                </c:pt>
              </c:numCache>
            </c:numRef>
          </c:val>
          <c:extLst xmlns:c16r2="http://schemas.microsoft.com/office/drawing/2015/06/chart">
            <c:ext xmlns:c16="http://schemas.microsoft.com/office/drawing/2014/chart" uri="{C3380CC4-5D6E-409C-BE32-E72D297353CC}">
              <c16:uniqueId val="{00000002-92A9-4AE4-9333-96EC75BB4478}"/>
            </c:ext>
          </c:extLst>
        </c:ser>
        <c:dLbls>
          <c:showLegendKey val="0"/>
          <c:showVal val="0"/>
          <c:showCatName val="0"/>
          <c:showSerName val="0"/>
          <c:showPercent val="0"/>
          <c:showBubbleSize val="0"/>
        </c:dLbls>
        <c:gapWidth val="100"/>
        <c:axId val="-1384322736"/>
        <c:axId val="-1384329264"/>
      </c:barChart>
      <c:catAx>
        <c:axId val="-1384322736"/>
        <c:scaling>
          <c:orientation val="minMax"/>
        </c:scaling>
        <c:delete val="0"/>
        <c:axPos val="b"/>
        <c:title>
          <c:tx>
            <c:rich>
              <a:bodyPr rot="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Load</a:t>
                </a:r>
                <a:endParaRPr lang="ko-KR" altLang="en-US" sz="3600" b="1" dirty="0"/>
              </a:p>
            </c:rich>
          </c:tx>
          <c:overlay val="0"/>
          <c:spPr>
            <a:noFill/>
            <a:ln>
              <a:noFill/>
            </a:ln>
            <a:effectLst/>
          </c:spPr>
          <c:txPr>
            <a:bodyPr rot="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29264"/>
        <c:crossesAt val="1.0000000000000002E-2"/>
        <c:auto val="0"/>
        <c:lblAlgn val="ctr"/>
        <c:lblOffset val="100"/>
        <c:noMultiLvlLbl val="0"/>
      </c:catAx>
      <c:valAx>
        <c:axId val="-1384329264"/>
        <c:scaling>
          <c:orientation val="minMax"/>
          <c:max val="250"/>
          <c:min val="0"/>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Max Queue</a:t>
                </a:r>
                <a:endParaRPr lang="ko-KR" altLang="en-US" sz="3600" b="1" dirty="0"/>
              </a:p>
            </c:rich>
          </c:tx>
          <c:layout>
            <c:manualLayout>
              <c:xMode val="edge"/>
              <c:yMode val="edge"/>
              <c:x val="1.2137022938489334E-2"/>
              <c:y val="0.2187631690889521"/>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22736"/>
        <c:crosses val="autoZero"/>
        <c:crossBetween val="between"/>
        <c:majorUnit val="50"/>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08288466626885"/>
          <c:y val="0.20721026344363039"/>
          <c:w val="0.66125163930055164"/>
          <c:h val="0.54803504945116566"/>
        </c:manualLayout>
      </c:layout>
      <c:barChart>
        <c:barDir val="col"/>
        <c:grouping val="clustered"/>
        <c:varyColors val="0"/>
        <c:ser>
          <c:idx val="0"/>
          <c:order val="0"/>
          <c:tx>
            <c:strRef>
              <c:f>Sheet1!$B$3</c:f>
              <c:strCache>
                <c:ptCount val="1"/>
                <c:pt idx="0">
                  <c:v>Xpass</c:v>
                </c:pt>
              </c:strCache>
            </c:strRef>
          </c:tx>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DBB8-46AC-8E4D-7371D9ECE83B}"/>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Sheet1!$C$2:$E$2</c:f>
              <c:numCache>
                <c:formatCode>General</c:formatCode>
                <c:ptCount val="3"/>
                <c:pt idx="0">
                  <c:v>0.2</c:v>
                </c:pt>
                <c:pt idx="1">
                  <c:v>0.4</c:v>
                </c:pt>
                <c:pt idx="2">
                  <c:v>0.6</c:v>
                </c:pt>
              </c:numCache>
            </c:numRef>
          </c:cat>
          <c:val>
            <c:numRef>
              <c:f>Sheet1!$C$3:$E$3</c:f>
              <c:numCache>
                <c:formatCode>General</c:formatCode>
                <c:ptCount val="3"/>
                <c:pt idx="0">
                  <c:v>34</c:v>
                </c:pt>
                <c:pt idx="1">
                  <c:v>41.78</c:v>
                </c:pt>
                <c:pt idx="2">
                  <c:v>32.299999999999997</c:v>
                </c:pt>
              </c:numCache>
            </c:numRef>
          </c:val>
          <c:extLst xmlns:c16r2="http://schemas.microsoft.com/office/drawing/2015/06/chart">
            <c:ext xmlns:c16="http://schemas.microsoft.com/office/drawing/2014/chart" uri="{C3380CC4-5D6E-409C-BE32-E72D297353CC}">
              <c16:uniqueId val="{00000002-DBB8-46AC-8E4D-7371D9ECE83B}"/>
            </c:ext>
          </c:extLst>
        </c:ser>
        <c:dLbls>
          <c:showLegendKey val="0"/>
          <c:showVal val="0"/>
          <c:showCatName val="0"/>
          <c:showSerName val="0"/>
          <c:showPercent val="0"/>
          <c:showBubbleSize val="0"/>
        </c:dLbls>
        <c:gapWidth val="100"/>
        <c:axId val="-1384337424"/>
        <c:axId val="-1384327632"/>
      </c:barChart>
      <c:catAx>
        <c:axId val="-1384337424"/>
        <c:scaling>
          <c:orientation val="minMax"/>
        </c:scaling>
        <c:delete val="0"/>
        <c:axPos val="b"/>
        <c:title>
          <c:tx>
            <c:rich>
              <a:bodyPr rot="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Load</a:t>
                </a:r>
                <a:endParaRPr lang="ko-KR" altLang="en-US" sz="3600" b="1" dirty="0"/>
              </a:p>
            </c:rich>
          </c:tx>
          <c:overlay val="0"/>
          <c:spPr>
            <a:noFill/>
            <a:ln>
              <a:noFill/>
            </a:ln>
            <a:effectLst/>
          </c:spPr>
          <c:txPr>
            <a:bodyPr rot="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27632"/>
        <c:crossesAt val="1.0000000000000002E-2"/>
        <c:auto val="0"/>
        <c:lblAlgn val="ctr"/>
        <c:lblOffset val="100"/>
        <c:noMultiLvlLbl val="0"/>
      </c:catAx>
      <c:valAx>
        <c:axId val="-1384327632"/>
        <c:scaling>
          <c:orientation val="minMax"/>
          <c:max val="250"/>
          <c:min val="0"/>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Max Queue</a:t>
                </a:r>
                <a:endParaRPr lang="ko-KR" altLang="en-US" sz="3600" b="1" dirty="0"/>
              </a:p>
            </c:rich>
          </c:tx>
          <c:layout>
            <c:manualLayout>
              <c:xMode val="edge"/>
              <c:yMode val="edge"/>
              <c:x val="1.4225783102492416E-2"/>
              <c:y val="0.19556456187415042"/>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37424"/>
        <c:crosses val="autoZero"/>
        <c:crossBetween val="between"/>
        <c:majorUnit val="50"/>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420061337705696"/>
          <c:y val="0.16244796515562263"/>
          <c:w val="0.73889863986611048"/>
          <c:h val="0.55363044289598773"/>
        </c:manualLayout>
      </c:layout>
      <c:barChart>
        <c:barDir val="col"/>
        <c:grouping val="clustered"/>
        <c:varyColors val="0"/>
        <c:ser>
          <c:idx val="0"/>
          <c:order val="0"/>
          <c:tx>
            <c:strRef>
              <c:f>Sheet2!$B$3</c:f>
              <c:strCache>
                <c:ptCount val="1"/>
                <c:pt idx="0">
                  <c:v>Average</c:v>
                </c:pt>
              </c:strCache>
            </c:strRef>
          </c:tx>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CBF3-4C3C-8342-8E21CC38D85E}"/>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Sheet2!$C$2:$G$2</c:f>
              <c:strCache>
                <c:ptCount val="5"/>
                <c:pt idx="0">
                  <c:v>X-Pass</c:v>
                </c:pt>
                <c:pt idx="1">
                  <c:v>RCP</c:v>
                </c:pt>
                <c:pt idx="2">
                  <c:v>DCTCP</c:v>
                </c:pt>
                <c:pt idx="3">
                  <c:v>DX</c:v>
                </c:pt>
                <c:pt idx="4">
                  <c:v>HULL</c:v>
                </c:pt>
              </c:strCache>
            </c:strRef>
          </c:cat>
          <c:val>
            <c:numRef>
              <c:f>Sheet2!$C$3:$G$3</c:f>
              <c:numCache>
                <c:formatCode>General</c:formatCode>
                <c:ptCount val="5"/>
                <c:pt idx="0">
                  <c:v>0.5</c:v>
                </c:pt>
                <c:pt idx="1">
                  <c:v>14.58</c:v>
                </c:pt>
                <c:pt idx="2">
                  <c:v>6.18</c:v>
                </c:pt>
                <c:pt idx="3">
                  <c:v>0.77</c:v>
                </c:pt>
                <c:pt idx="4">
                  <c:v>0.82</c:v>
                </c:pt>
              </c:numCache>
            </c:numRef>
          </c:val>
          <c:extLst xmlns:c16r2="http://schemas.microsoft.com/office/drawing/2015/06/chart">
            <c:ext xmlns:c16="http://schemas.microsoft.com/office/drawing/2014/chart" uri="{C3380CC4-5D6E-409C-BE32-E72D297353CC}">
              <c16:uniqueId val="{00000002-CBF3-4C3C-8342-8E21CC38D85E}"/>
            </c:ext>
          </c:extLst>
        </c:ser>
        <c:dLbls>
          <c:showLegendKey val="0"/>
          <c:showVal val="0"/>
          <c:showCatName val="0"/>
          <c:showSerName val="0"/>
          <c:showPercent val="0"/>
          <c:showBubbleSize val="0"/>
        </c:dLbls>
        <c:gapWidth val="50"/>
        <c:axId val="-1383866064"/>
        <c:axId val="-1383875312"/>
      </c:barChart>
      <c:catAx>
        <c:axId val="-1383866064"/>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3875312"/>
        <c:crossesAt val="1.0000000000000002E-2"/>
        <c:auto val="0"/>
        <c:lblAlgn val="ctr"/>
        <c:lblOffset val="100"/>
        <c:noMultiLvlLbl val="0"/>
      </c:catAx>
      <c:valAx>
        <c:axId val="-1383875312"/>
        <c:scaling>
          <c:logBase val="10"/>
          <c:orientation val="minMax"/>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Average Queue</a:t>
                </a:r>
                <a:endParaRPr lang="ko-KR" altLang="en-US" sz="3600" b="1" dirty="0"/>
              </a:p>
            </c:rich>
          </c:tx>
          <c:layout>
            <c:manualLayout>
              <c:xMode val="edge"/>
              <c:yMode val="edge"/>
              <c:x val="1.2137049843257525E-2"/>
              <c:y val="0.13194498558404114"/>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386606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35316259998653"/>
          <c:y val="0.16246822468224681"/>
          <c:w val="0.71100826779592663"/>
          <c:h val="0.55361644116441167"/>
        </c:manualLayout>
      </c:layout>
      <c:barChart>
        <c:barDir val="col"/>
        <c:grouping val="clustered"/>
        <c:varyColors val="0"/>
        <c:ser>
          <c:idx val="0"/>
          <c:order val="0"/>
          <c:tx>
            <c:strRef>
              <c:f>Sheet2!$B$4</c:f>
              <c:strCache>
                <c:ptCount val="1"/>
                <c:pt idx="0">
                  <c:v>99-ile</c:v>
                </c:pt>
              </c:strCache>
            </c:strRef>
          </c:tx>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E20D-4204-AC63-FBEB819BD665}"/>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Sheet2!$C$2:$G$2</c:f>
              <c:strCache>
                <c:ptCount val="5"/>
                <c:pt idx="0">
                  <c:v>X-Pass</c:v>
                </c:pt>
                <c:pt idx="1">
                  <c:v>RCP</c:v>
                </c:pt>
                <c:pt idx="2">
                  <c:v>DCTCP</c:v>
                </c:pt>
                <c:pt idx="3">
                  <c:v>DX</c:v>
                </c:pt>
                <c:pt idx="4">
                  <c:v>HULL</c:v>
                </c:pt>
              </c:strCache>
            </c:strRef>
          </c:cat>
          <c:val>
            <c:numRef>
              <c:f>Sheet2!$C$4:$G$4</c:f>
              <c:numCache>
                <c:formatCode>General</c:formatCode>
                <c:ptCount val="5"/>
                <c:pt idx="0">
                  <c:v>32.299999999999997</c:v>
                </c:pt>
                <c:pt idx="1">
                  <c:v>375.3</c:v>
                </c:pt>
                <c:pt idx="2">
                  <c:v>214.7</c:v>
                </c:pt>
                <c:pt idx="3">
                  <c:v>39.299999999999997</c:v>
                </c:pt>
                <c:pt idx="4">
                  <c:v>79.28</c:v>
                </c:pt>
              </c:numCache>
            </c:numRef>
          </c:val>
          <c:extLst xmlns:c16r2="http://schemas.microsoft.com/office/drawing/2015/06/chart">
            <c:ext xmlns:c16="http://schemas.microsoft.com/office/drawing/2014/chart" uri="{C3380CC4-5D6E-409C-BE32-E72D297353CC}">
              <c16:uniqueId val="{00000002-E20D-4204-AC63-FBEB819BD665}"/>
            </c:ext>
          </c:extLst>
        </c:ser>
        <c:dLbls>
          <c:showLegendKey val="0"/>
          <c:showVal val="0"/>
          <c:showCatName val="0"/>
          <c:showSerName val="0"/>
          <c:showPercent val="0"/>
          <c:showBubbleSize val="0"/>
        </c:dLbls>
        <c:gapWidth val="50"/>
        <c:axId val="-1383869872"/>
        <c:axId val="-1383874768"/>
      </c:barChart>
      <c:catAx>
        <c:axId val="-1383869872"/>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3874768"/>
        <c:crossesAt val="1.0000000000000002E-2"/>
        <c:auto val="0"/>
        <c:lblAlgn val="ctr"/>
        <c:lblOffset val="100"/>
        <c:noMultiLvlLbl val="0"/>
      </c:catAx>
      <c:valAx>
        <c:axId val="-1383874768"/>
        <c:scaling>
          <c:logBase val="10"/>
          <c:orientation val="minMax"/>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Max. Queue</a:t>
                </a:r>
                <a:endParaRPr lang="ko-KR" altLang="en-US" sz="3600" b="1" dirty="0"/>
              </a:p>
            </c:rich>
          </c:tx>
          <c:layout>
            <c:manualLayout>
              <c:xMode val="edge"/>
              <c:yMode val="edge"/>
              <c:x val="2.8997781810848962E-3"/>
              <c:y val="0.1918548585485855"/>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386987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420061337705696"/>
          <c:y val="0.16244796515562263"/>
          <c:w val="0.73889863986611048"/>
          <c:h val="0.55363044289598773"/>
        </c:manualLayout>
      </c:layout>
      <c:barChart>
        <c:barDir val="col"/>
        <c:grouping val="clustered"/>
        <c:varyColors val="0"/>
        <c:ser>
          <c:idx val="0"/>
          <c:order val="0"/>
          <c:tx>
            <c:strRef>
              <c:f>Sheet2!$B$3</c:f>
              <c:strCache>
                <c:ptCount val="1"/>
                <c:pt idx="0">
                  <c:v>Average</c:v>
                </c:pt>
              </c:strCache>
            </c:strRef>
          </c:tx>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BC11-4440-B3DC-DF5542EA60E8}"/>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Sheet2!$C$2:$G$2</c:f>
              <c:strCache>
                <c:ptCount val="5"/>
                <c:pt idx="0">
                  <c:v>X-Pass</c:v>
                </c:pt>
                <c:pt idx="1">
                  <c:v>RCP</c:v>
                </c:pt>
                <c:pt idx="2">
                  <c:v>DCTCP</c:v>
                </c:pt>
                <c:pt idx="3">
                  <c:v>DX</c:v>
                </c:pt>
                <c:pt idx="4">
                  <c:v>HULL</c:v>
                </c:pt>
              </c:strCache>
            </c:strRef>
          </c:cat>
          <c:val>
            <c:numRef>
              <c:f>Sheet2!$C$3:$G$3</c:f>
              <c:numCache>
                <c:formatCode>General</c:formatCode>
                <c:ptCount val="5"/>
                <c:pt idx="0">
                  <c:v>0.5</c:v>
                </c:pt>
                <c:pt idx="1">
                  <c:v>14.58</c:v>
                </c:pt>
                <c:pt idx="2">
                  <c:v>6.18</c:v>
                </c:pt>
                <c:pt idx="3">
                  <c:v>0.77</c:v>
                </c:pt>
                <c:pt idx="4">
                  <c:v>0.82</c:v>
                </c:pt>
              </c:numCache>
            </c:numRef>
          </c:val>
          <c:extLst xmlns:c16r2="http://schemas.microsoft.com/office/drawing/2015/06/chart">
            <c:ext xmlns:c16="http://schemas.microsoft.com/office/drawing/2014/chart" uri="{C3380CC4-5D6E-409C-BE32-E72D297353CC}">
              <c16:uniqueId val="{00000002-BC11-4440-B3DC-DF5542EA60E8}"/>
            </c:ext>
          </c:extLst>
        </c:ser>
        <c:dLbls>
          <c:showLegendKey val="0"/>
          <c:showVal val="0"/>
          <c:showCatName val="0"/>
          <c:showSerName val="0"/>
          <c:showPercent val="0"/>
          <c:showBubbleSize val="0"/>
        </c:dLbls>
        <c:gapWidth val="50"/>
        <c:axId val="-1383874224"/>
        <c:axId val="-1383860624"/>
      </c:barChart>
      <c:catAx>
        <c:axId val="-1383874224"/>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3860624"/>
        <c:crossesAt val="1.0000000000000002E-2"/>
        <c:auto val="0"/>
        <c:lblAlgn val="ctr"/>
        <c:lblOffset val="100"/>
        <c:noMultiLvlLbl val="0"/>
      </c:catAx>
      <c:valAx>
        <c:axId val="-1383860624"/>
        <c:scaling>
          <c:logBase val="10"/>
          <c:orientation val="minMax"/>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Average Queue</a:t>
                </a:r>
                <a:endParaRPr lang="ko-KR" altLang="en-US" sz="3600" b="1" dirty="0"/>
              </a:p>
            </c:rich>
          </c:tx>
          <c:layout>
            <c:manualLayout>
              <c:xMode val="edge"/>
              <c:yMode val="edge"/>
              <c:x val="1.2137049843257525E-2"/>
              <c:y val="0.13194498558404114"/>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387422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835316259998653"/>
          <c:y val="0.16246822468224681"/>
          <c:w val="0.71100826779592663"/>
          <c:h val="0.55361644116441167"/>
        </c:manualLayout>
      </c:layout>
      <c:barChart>
        <c:barDir val="col"/>
        <c:grouping val="clustered"/>
        <c:varyColors val="0"/>
        <c:ser>
          <c:idx val="0"/>
          <c:order val="0"/>
          <c:tx>
            <c:strRef>
              <c:f>Sheet2!$B$4</c:f>
              <c:strCache>
                <c:ptCount val="1"/>
                <c:pt idx="0">
                  <c:v>99-ile</c:v>
                </c:pt>
              </c:strCache>
            </c:strRef>
          </c:tx>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0B57-4AAA-835F-0EBD7065F32E}"/>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Sheet2!$C$2:$G$2</c:f>
              <c:strCache>
                <c:ptCount val="5"/>
                <c:pt idx="0">
                  <c:v>X-Pass</c:v>
                </c:pt>
                <c:pt idx="1">
                  <c:v>RCP</c:v>
                </c:pt>
                <c:pt idx="2">
                  <c:v>DCTCP</c:v>
                </c:pt>
                <c:pt idx="3">
                  <c:v>DX</c:v>
                </c:pt>
                <c:pt idx="4">
                  <c:v>HULL</c:v>
                </c:pt>
              </c:strCache>
            </c:strRef>
          </c:cat>
          <c:val>
            <c:numRef>
              <c:f>Sheet2!$C$4:$G$4</c:f>
              <c:numCache>
                <c:formatCode>General</c:formatCode>
                <c:ptCount val="5"/>
                <c:pt idx="0">
                  <c:v>32.299999999999997</c:v>
                </c:pt>
                <c:pt idx="1">
                  <c:v>375.3</c:v>
                </c:pt>
                <c:pt idx="2">
                  <c:v>214.7</c:v>
                </c:pt>
                <c:pt idx="3">
                  <c:v>39.299999999999997</c:v>
                </c:pt>
                <c:pt idx="4">
                  <c:v>79.28</c:v>
                </c:pt>
              </c:numCache>
            </c:numRef>
          </c:val>
          <c:extLst xmlns:c16r2="http://schemas.microsoft.com/office/drawing/2015/06/chart">
            <c:ext xmlns:c16="http://schemas.microsoft.com/office/drawing/2014/chart" uri="{C3380CC4-5D6E-409C-BE32-E72D297353CC}">
              <c16:uniqueId val="{00000002-0B57-4AAA-835F-0EBD7065F32E}"/>
            </c:ext>
          </c:extLst>
        </c:ser>
        <c:dLbls>
          <c:showLegendKey val="0"/>
          <c:showVal val="0"/>
          <c:showCatName val="0"/>
          <c:showSerName val="0"/>
          <c:showPercent val="0"/>
          <c:showBubbleSize val="0"/>
        </c:dLbls>
        <c:gapWidth val="50"/>
        <c:axId val="-1383864432"/>
        <c:axId val="-1383875856"/>
      </c:barChart>
      <c:catAx>
        <c:axId val="-1383864432"/>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1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3875856"/>
        <c:crossesAt val="1.0000000000000002E-2"/>
        <c:auto val="0"/>
        <c:lblAlgn val="ctr"/>
        <c:lblOffset val="100"/>
        <c:noMultiLvlLbl val="0"/>
      </c:catAx>
      <c:valAx>
        <c:axId val="-1383875856"/>
        <c:scaling>
          <c:logBase val="10"/>
          <c:orientation val="minMax"/>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Max. Queue</a:t>
                </a:r>
                <a:endParaRPr lang="ko-KR" altLang="en-US" sz="3600" b="1" dirty="0"/>
              </a:p>
            </c:rich>
          </c:tx>
          <c:layout>
            <c:manualLayout>
              <c:xMode val="edge"/>
              <c:yMode val="edge"/>
              <c:x val="2.8997781810848962E-3"/>
              <c:y val="0.1918548585485855"/>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386443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545536902395562"/>
          <c:y val="0.16492042409629634"/>
          <c:w val="0.66328717261530401"/>
          <c:h val="0.56922886954634"/>
        </c:manualLayout>
      </c:layout>
      <c:scatterChart>
        <c:scatterStyle val="lineMarker"/>
        <c:varyColors val="0"/>
        <c:ser>
          <c:idx val="0"/>
          <c:order val="0"/>
          <c:spPr>
            <a:ln w="38100" cap="rnd">
              <a:solidFill>
                <a:srgbClr val="002060"/>
              </a:solidFill>
              <a:round/>
            </a:ln>
            <a:effectLst/>
          </c:spPr>
          <c:marker>
            <c:symbol val="none"/>
          </c:marker>
          <c:xVal>
            <c:numRef>
              <c:f>[Fig16_Convergence.xlsx]DCTCP_Real!$B$2:$B$502</c:f>
              <c:numCache>
                <c:formatCode>General</c:formatCode>
                <c:ptCount val="5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numCache>
            </c:numRef>
          </c:xVal>
          <c:yVal>
            <c:numRef>
              <c:f>[Fig16_Convergence.xlsx]DCTCP_Real!$C$2:$C$502</c:f>
              <c:numCache>
                <c:formatCode>General</c:formatCode>
                <c:ptCount val="501"/>
                <c:pt idx="0">
                  <c:v>9.1619700000000002</c:v>
                </c:pt>
                <c:pt idx="1">
                  <c:v>7.73421</c:v>
                </c:pt>
                <c:pt idx="2">
                  <c:v>5.64039</c:v>
                </c:pt>
                <c:pt idx="3">
                  <c:v>7.2448199999999998</c:v>
                </c:pt>
                <c:pt idx="4">
                  <c:v>4.38124</c:v>
                </c:pt>
                <c:pt idx="5">
                  <c:v>5.3159799999999997</c:v>
                </c:pt>
                <c:pt idx="6">
                  <c:v>4.4703099999999996</c:v>
                </c:pt>
                <c:pt idx="7">
                  <c:v>3.8343600000000002</c:v>
                </c:pt>
                <c:pt idx="8">
                  <c:v>4.3475999999999999</c:v>
                </c:pt>
                <c:pt idx="9">
                  <c:v>4.7948500000000003</c:v>
                </c:pt>
                <c:pt idx="10">
                  <c:v>3.0199099999999999</c:v>
                </c:pt>
                <c:pt idx="11">
                  <c:v>2.3826100000000001</c:v>
                </c:pt>
                <c:pt idx="12">
                  <c:v>3.9960200000000001</c:v>
                </c:pt>
                <c:pt idx="13">
                  <c:v>3.6998899999999999</c:v>
                </c:pt>
                <c:pt idx="14">
                  <c:v>3.5836299999999999</c:v>
                </c:pt>
                <c:pt idx="15">
                  <c:v>3.8110900000000001</c:v>
                </c:pt>
                <c:pt idx="16">
                  <c:v>3.8563800000000001</c:v>
                </c:pt>
                <c:pt idx="17">
                  <c:v>4.0502599999999997</c:v>
                </c:pt>
                <c:pt idx="18">
                  <c:v>5.0818199999999996</c:v>
                </c:pt>
                <c:pt idx="19">
                  <c:v>4.6720199999999998</c:v>
                </c:pt>
                <c:pt idx="20">
                  <c:v>4.0412800000000004</c:v>
                </c:pt>
                <c:pt idx="21">
                  <c:v>3.9197000000000002</c:v>
                </c:pt>
                <c:pt idx="22">
                  <c:v>4.2868700000000004</c:v>
                </c:pt>
                <c:pt idx="23">
                  <c:v>4.0501899999999997</c:v>
                </c:pt>
                <c:pt idx="24">
                  <c:v>3.6029499999999999</c:v>
                </c:pt>
                <c:pt idx="25">
                  <c:v>4.18987</c:v>
                </c:pt>
                <c:pt idx="26">
                  <c:v>4.1989000000000001</c:v>
                </c:pt>
                <c:pt idx="27">
                  <c:v>4.3424399999999999</c:v>
                </c:pt>
                <c:pt idx="28">
                  <c:v>3.8033600000000001</c:v>
                </c:pt>
                <c:pt idx="29">
                  <c:v>4.0800599999999996</c:v>
                </c:pt>
                <c:pt idx="30">
                  <c:v>3.8247499999999999</c:v>
                </c:pt>
                <c:pt idx="31">
                  <c:v>4.15761</c:v>
                </c:pt>
                <c:pt idx="32">
                  <c:v>3.8628200000000001</c:v>
                </c:pt>
                <c:pt idx="33">
                  <c:v>4.2105199999999998</c:v>
                </c:pt>
                <c:pt idx="34">
                  <c:v>3.8098800000000002</c:v>
                </c:pt>
                <c:pt idx="35">
                  <c:v>3.59762</c:v>
                </c:pt>
                <c:pt idx="36">
                  <c:v>3.9675500000000001</c:v>
                </c:pt>
                <c:pt idx="37">
                  <c:v>3.0716100000000002</c:v>
                </c:pt>
                <c:pt idx="38">
                  <c:v>3.5266500000000001</c:v>
                </c:pt>
                <c:pt idx="39">
                  <c:v>3.4697900000000002</c:v>
                </c:pt>
                <c:pt idx="40">
                  <c:v>3.69733</c:v>
                </c:pt>
                <c:pt idx="41">
                  <c:v>3.9455</c:v>
                </c:pt>
                <c:pt idx="42">
                  <c:v>4.3372700000000002</c:v>
                </c:pt>
                <c:pt idx="43">
                  <c:v>3.7762600000000002</c:v>
                </c:pt>
                <c:pt idx="44">
                  <c:v>4.0282799999999996</c:v>
                </c:pt>
                <c:pt idx="45">
                  <c:v>4.0864900000000004</c:v>
                </c:pt>
                <c:pt idx="46">
                  <c:v>3.8874300000000002</c:v>
                </c:pt>
                <c:pt idx="47">
                  <c:v>4.4652900000000004</c:v>
                </c:pt>
                <c:pt idx="48">
                  <c:v>3.78267</c:v>
                </c:pt>
                <c:pt idx="49">
                  <c:v>4.0166199999999996</c:v>
                </c:pt>
                <c:pt idx="50">
                  <c:v>4.1110600000000002</c:v>
                </c:pt>
                <c:pt idx="51">
                  <c:v>5.01206</c:v>
                </c:pt>
                <c:pt idx="52">
                  <c:v>4.9021499999999998</c:v>
                </c:pt>
                <c:pt idx="53">
                  <c:v>5.1658600000000003</c:v>
                </c:pt>
                <c:pt idx="54">
                  <c:v>3.8853300000000002</c:v>
                </c:pt>
                <c:pt idx="55">
                  <c:v>4.2130999999999998</c:v>
                </c:pt>
                <c:pt idx="56">
                  <c:v>4.4536100000000003</c:v>
                </c:pt>
                <c:pt idx="57">
                  <c:v>3.7723200000000001</c:v>
                </c:pt>
                <c:pt idx="58">
                  <c:v>4.7217200000000004</c:v>
                </c:pt>
                <c:pt idx="59">
                  <c:v>3.5823</c:v>
                </c:pt>
                <c:pt idx="60">
                  <c:v>4.6643699999999999</c:v>
                </c:pt>
                <c:pt idx="61">
                  <c:v>4.3153300000000003</c:v>
                </c:pt>
                <c:pt idx="62">
                  <c:v>4.1602100000000002</c:v>
                </c:pt>
                <c:pt idx="63">
                  <c:v>4.0386199999999999</c:v>
                </c:pt>
                <c:pt idx="64">
                  <c:v>4.0101500000000003</c:v>
                </c:pt>
                <c:pt idx="65">
                  <c:v>5.1477700000000004</c:v>
                </c:pt>
                <c:pt idx="66">
                  <c:v>7.0663400000000003</c:v>
                </c:pt>
                <c:pt idx="67">
                  <c:v>6.9549399999999997</c:v>
                </c:pt>
                <c:pt idx="68">
                  <c:v>6.8244899999999999</c:v>
                </c:pt>
                <c:pt idx="69">
                  <c:v>7.4861800000000001</c:v>
                </c:pt>
                <c:pt idx="70">
                  <c:v>7.09985</c:v>
                </c:pt>
                <c:pt idx="71">
                  <c:v>6.7185499999999996</c:v>
                </c:pt>
                <c:pt idx="72">
                  <c:v>3.8666999999999998</c:v>
                </c:pt>
                <c:pt idx="73">
                  <c:v>4.6075299999999997</c:v>
                </c:pt>
                <c:pt idx="74">
                  <c:v>4.6643299999999996</c:v>
                </c:pt>
                <c:pt idx="75">
                  <c:v>4.05023</c:v>
                </c:pt>
                <c:pt idx="76">
                  <c:v>5.3921200000000002</c:v>
                </c:pt>
                <c:pt idx="77">
                  <c:v>3.6973500000000001</c:v>
                </c:pt>
                <c:pt idx="78">
                  <c:v>5.4956800000000001</c:v>
                </c:pt>
                <c:pt idx="79">
                  <c:v>3.8900199999999998</c:v>
                </c:pt>
                <c:pt idx="80">
                  <c:v>4.4290900000000004</c:v>
                </c:pt>
                <c:pt idx="81">
                  <c:v>3.7620200000000001</c:v>
                </c:pt>
                <c:pt idx="82">
                  <c:v>4.5570300000000001</c:v>
                </c:pt>
                <c:pt idx="83">
                  <c:v>4.0322300000000002</c:v>
                </c:pt>
                <c:pt idx="84">
                  <c:v>3.7697699999999998</c:v>
                </c:pt>
                <c:pt idx="85">
                  <c:v>4.1550500000000001</c:v>
                </c:pt>
                <c:pt idx="86">
                  <c:v>3.8731800000000001</c:v>
                </c:pt>
                <c:pt idx="87">
                  <c:v>2.6010499999999999</c:v>
                </c:pt>
                <c:pt idx="88">
                  <c:v>3.94042</c:v>
                </c:pt>
                <c:pt idx="89">
                  <c:v>3.38964</c:v>
                </c:pt>
                <c:pt idx="90">
                  <c:v>3.7542499999999999</c:v>
                </c:pt>
                <c:pt idx="91">
                  <c:v>3.7955399999999999</c:v>
                </c:pt>
                <c:pt idx="92">
                  <c:v>3.5422199999999999</c:v>
                </c:pt>
                <c:pt idx="93">
                  <c:v>3.6998500000000001</c:v>
                </c:pt>
                <c:pt idx="94">
                  <c:v>3.5188899999999999</c:v>
                </c:pt>
                <c:pt idx="95">
                  <c:v>3.7594400000000001</c:v>
                </c:pt>
                <c:pt idx="96">
                  <c:v>2.5596700000000001</c:v>
                </c:pt>
                <c:pt idx="97">
                  <c:v>3.24363</c:v>
                </c:pt>
                <c:pt idx="98">
                  <c:v>2.7588200000000001</c:v>
                </c:pt>
                <c:pt idx="99">
                  <c:v>3.3263600000000002</c:v>
                </c:pt>
                <c:pt idx="100">
                  <c:v>2.8195299999999999</c:v>
                </c:pt>
                <c:pt idx="101">
                  <c:v>2.8117999999999999</c:v>
                </c:pt>
                <c:pt idx="102">
                  <c:v>4.1317300000000001</c:v>
                </c:pt>
                <c:pt idx="103">
                  <c:v>2.1511200000000001</c:v>
                </c:pt>
                <c:pt idx="104">
                  <c:v>3.67144</c:v>
                </c:pt>
                <c:pt idx="105">
                  <c:v>3.64181</c:v>
                </c:pt>
                <c:pt idx="106">
                  <c:v>3.90422</c:v>
                </c:pt>
                <c:pt idx="107">
                  <c:v>2.86348</c:v>
                </c:pt>
                <c:pt idx="108">
                  <c:v>2.8401999999999998</c:v>
                </c:pt>
                <c:pt idx="109">
                  <c:v>3.8408000000000002</c:v>
                </c:pt>
                <c:pt idx="110">
                  <c:v>3.04575</c:v>
                </c:pt>
                <c:pt idx="111">
                  <c:v>3.4517099999999998</c:v>
                </c:pt>
                <c:pt idx="112">
                  <c:v>4.1148199999999999</c:v>
                </c:pt>
                <c:pt idx="113">
                  <c:v>3.6378699999999999</c:v>
                </c:pt>
                <c:pt idx="114">
                  <c:v>3.6986400000000001</c:v>
                </c:pt>
                <c:pt idx="115">
                  <c:v>3.7541799999999999</c:v>
                </c:pt>
                <c:pt idx="116">
                  <c:v>3.6973600000000002</c:v>
                </c:pt>
                <c:pt idx="117">
                  <c:v>3.82667</c:v>
                </c:pt>
                <c:pt idx="118">
                  <c:v>3.2525499999999998</c:v>
                </c:pt>
                <c:pt idx="119">
                  <c:v>4.2403599999999999</c:v>
                </c:pt>
                <c:pt idx="120">
                  <c:v>2.9578600000000002</c:v>
                </c:pt>
                <c:pt idx="121">
                  <c:v>3.19964</c:v>
                </c:pt>
                <c:pt idx="122">
                  <c:v>3.91201</c:v>
                </c:pt>
                <c:pt idx="123">
                  <c:v>3.7528999999999999</c:v>
                </c:pt>
                <c:pt idx="124">
                  <c:v>2.7355499999999999</c:v>
                </c:pt>
                <c:pt idx="125">
                  <c:v>3.46461</c:v>
                </c:pt>
                <c:pt idx="126">
                  <c:v>2.4459599999999999</c:v>
                </c:pt>
                <c:pt idx="127">
                  <c:v>1.87968</c:v>
                </c:pt>
                <c:pt idx="128">
                  <c:v>2.59206</c:v>
                </c:pt>
                <c:pt idx="129">
                  <c:v>2.95655</c:v>
                </c:pt>
                <c:pt idx="130">
                  <c:v>2.4161999999999999</c:v>
                </c:pt>
                <c:pt idx="131">
                  <c:v>2.88035</c:v>
                </c:pt>
                <c:pt idx="132">
                  <c:v>3.4116499999999998</c:v>
                </c:pt>
                <c:pt idx="133">
                  <c:v>3.61836</c:v>
                </c:pt>
                <c:pt idx="134">
                  <c:v>3.6482600000000001</c:v>
                </c:pt>
                <c:pt idx="135">
                  <c:v>3.78009</c:v>
                </c:pt>
                <c:pt idx="136">
                  <c:v>4.0437099999999999</c:v>
                </c:pt>
                <c:pt idx="137">
                  <c:v>3.75556</c:v>
                </c:pt>
                <c:pt idx="138">
                  <c:v>3.86544</c:v>
                </c:pt>
                <c:pt idx="139">
                  <c:v>4.42903</c:v>
                </c:pt>
                <c:pt idx="140">
                  <c:v>3.82145</c:v>
                </c:pt>
                <c:pt idx="141">
                  <c:v>3.0897600000000001</c:v>
                </c:pt>
                <c:pt idx="142">
                  <c:v>3.7606999999999999</c:v>
                </c:pt>
                <c:pt idx="143">
                  <c:v>4.1058500000000002</c:v>
                </c:pt>
                <c:pt idx="144">
                  <c:v>3.6055600000000001</c:v>
                </c:pt>
                <c:pt idx="145">
                  <c:v>4.1433400000000002</c:v>
                </c:pt>
                <c:pt idx="146">
                  <c:v>3.8279800000000002</c:v>
                </c:pt>
                <c:pt idx="147">
                  <c:v>4.2583599999999997</c:v>
                </c:pt>
                <c:pt idx="148">
                  <c:v>4.1833999999999998</c:v>
                </c:pt>
                <c:pt idx="149">
                  <c:v>4.4885599999999997</c:v>
                </c:pt>
                <c:pt idx="150">
                  <c:v>4.0127300000000004</c:v>
                </c:pt>
                <c:pt idx="151">
                  <c:v>3.9817499999999999</c:v>
                </c:pt>
                <c:pt idx="152">
                  <c:v>4.70967</c:v>
                </c:pt>
                <c:pt idx="153">
                  <c:v>4.1044400000000003</c:v>
                </c:pt>
                <c:pt idx="154">
                  <c:v>4.1523300000000001</c:v>
                </c:pt>
                <c:pt idx="155">
                  <c:v>3.5293000000000001</c:v>
                </c:pt>
                <c:pt idx="156">
                  <c:v>4.0967700000000002</c:v>
                </c:pt>
                <c:pt idx="157">
                  <c:v>4.1950700000000003</c:v>
                </c:pt>
                <c:pt idx="158">
                  <c:v>4.0942699999999999</c:v>
                </c:pt>
                <c:pt idx="159">
                  <c:v>4.09422</c:v>
                </c:pt>
                <c:pt idx="160">
                  <c:v>3.8826900000000002</c:v>
                </c:pt>
                <c:pt idx="161">
                  <c:v>3.7542399999999998</c:v>
                </c:pt>
                <c:pt idx="162">
                  <c:v>4.0670299999999999</c:v>
                </c:pt>
                <c:pt idx="163">
                  <c:v>4.1059299999999999</c:v>
                </c:pt>
                <c:pt idx="164">
                  <c:v>3.7723499999999999</c:v>
                </c:pt>
                <c:pt idx="165">
                  <c:v>5.51755</c:v>
                </c:pt>
                <c:pt idx="166">
                  <c:v>3.5267200000000001</c:v>
                </c:pt>
                <c:pt idx="167">
                  <c:v>4.3849600000000004</c:v>
                </c:pt>
                <c:pt idx="168">
                  <c:v>3.80593</c:v>
                </c:pt>
                <c:pt idx="169">
                  <c:v>3.9248500000000002</c:v>
                </c:pt>
                <c:pt idx="170">
                  <c:v>3.9766400000000002</c:v>
                </c:pt>
                <c:pt idx="171">
                  <c:v>4.4354199999999997</c:v>
                </c:pt>
                <c:pt idx="172">
                  <c:v>3.8433099999999998</c:v>
                </c:pt>
                <c:pt idx="173">
                  <c:v>4.0128399999999997</c:v>
                </c:pt>
                <c:pt idx="174">
                  <c:v>3.81107</c:v>
                </c:pt>
                <c:pt idx="175">
                  <c:v>4.3734299999999999</c:v>
                </c:pt>
                <c:pt idx="176">
                  <c:v>3.7038600000000002</c:v>
                </c:pt>
                <c:pt idx="177">
                  <c:v>4.3799200000000003</c:v>
                </c:pt>
                <c:pt idx="178">
                  <c:v>3.43228</c:v>
                </c:pt>
                <c:pt idx="179">
                  <c:v>3.9779100000000001</c:v>
                </c:pt>
                <c:pt idx="180">
                  <c:v>2.43045</c:v>
                </c:pt>
                <c:pt idx="181">
                  <c:v>3.4322900000000001</c:v>
                </c:pt>
                <c:pt idx="182">
                  <c:v>3.8485999999999998</c:v>
                </c:pt>
                <c:pt idx="183">
                  <c:v>2.9578899999999999</c:v>
                </c:pt>
                <c:pt idx="184">
                  <c:v>3.05871</c:v>
                </c:pt>
                <c:pt idx="185">
                  <c:v>3.5265900000000001</c:v>
                </c:pt>
                <c:pt idx="186">
                  <c:v>4.0928800000000001</c:v>
                </c:pt>
                <c:pt idx="187">
                  <c:v>3.86029</c:v>
                </c:pt>
                <c:pt idx="188">
                  <c:v>3.83439</c:v>
                </c:pt>
                <c:pt idx="189">
                  <c:v>3.6624500000000002</c:v>
                </c:pt>
                <c:pt idx="190">
                  <c:v>3.5939700000000001</c:v>
                </c:pt>
                <c:pt idx="191">
                  <c:v>3.9623900000000001</c:v>
                </c:pt>
                <c:pt idx="192">
                  <c:v>3.8033999999999999</c:v>
                </c:pt>
                <c:pt idx="193">
                  <c:v>3.5512600000000001</c:v>
                </c:pt>
                <c:pt idx="194">
                  <c:v>3.93886</c:v>
                </c:pt>
                <c:pt idx="195">
                  <c:v>3.8226800000000001</c:v>
                </c:pt>
                <c:pt idx="196">
                  <c:v>2.95919</c:v>
                </c:pt>
                <c:pt idx="197">
                  <c:v>2.1123699999999999</c:v>
                </c:pt>
                <c:pt idx="198">
                  <c:v>1.86938</c:v>
                </c:pt>
                <c:pt idx="199">
                  <c:v>3.58874</c:v>
                </c:pt>
                <c:pt idx="200">
                  <c:v>2.2546200000000001</c:v>
                </c:pt>
                <c:pt idx="201">
                  <c:v>3.7697799999999999</c:v>
                </c:pt>
                <c:pt idx="202">
                  <c:v>2.95783</c:v>
                </c:pt>
                <c:pt idx="203">
                  <c:v>2.8505699999999998</c:v>
                </c:pt>
                <c:pt idx="204">
                  <c:v>3.2474699999999999</c:v>
                </c:pt>
                <c:pt idx="205">
                  <c:v>3.4788600000000001</c:v>
                </c:pt>
                <c:pt idx="206">
                  <c:v>3.1983799999999998</c:v>
                </c:pt>
                <c:pt idx="207">
                  <c:v>3.4800399999999998</c:v>
                </c:pt>
                <c:pt idx="208">
                  <c:v>4.1045499999999997</c:v>
                </c:pt>
                <c:pt idx="209">
                  <c:v>3.7412800000000002</c:v>
                </c:pt>
                <c:pt idx="210">
                  <c:v>4.64872</c:v>
                </c:pt>
                <c:pt idx="211">
                  <c:v>4.5828899999999999</c:v>
                </c:pt>
                <c:pt idx="212">
                  <c:v>5.9157400000000004</c:v>
                </c:pt>
                <c:pt idx="213">
                  <c:v>5.1193999999999997</c:v>
                </c:pt>
                <c:pt idx="214">
                  <c:v>5.4038700000000004</c:v>
                </c:pt>
                <c:pt idx="215">
                  <c:v>6.8039800000000001</c:v>
                </c:pt>
                <c:pt idx="216">
                  <c:v>4.0606600000000004</c:v>
                </c:pt>
                <c:pt idx="217">
                  <c:v>4.5868099999999998</c:v>
                </c:pt>
                <c:pt idx="218">
                  <c:v>3.7748900000000001</c:v>
                </c:pt>
                <c:pt idx="219">
                  <c:v>3.64046</c:v>
                </c:pt>
                <c:pt idx="220">
                  <c:v>3.93784</c:v>
                </c:pt>
                <c:pt idx="221">
                  <c:v>4.5351100000000004</c:v>
                </c:pt>
                <c:pt idx="222">
                  <c:v>4.0412100000000004</c:v>
                </c:pt>
                <c:pt idx="223">
                  <c:v>4.7626499999999998</c:v>
                </c:pt>
                <c:pt idx="224">
                  <c:v>4.2920699999999998</c:v>
                </c:pt>
                <c:pt idx="225">
                  <c:v>3.6844000000000001</c:v>
                </c:pt>
                <c:pt idx="226">
                  <c:v>4.3256899999999998</c:v>
                </c:pt>
                <c:pt idx="227">
                  <c:v>3.2423000000000002</c:v>
                </c:pt>
                <c:pt idx="228">
                  <c:v>3.69739</c:v>
                </c:pt>
                <c:pt idx="229">
                  <c:v>3.9248599999999998</c:v>
                </c:pt>
                <c:pt idx="230">
                  <c:v>3.9817</c:v>
                </c:pt>
                <c:pt idx="231">
                  <c:v>4.5441000000000003</c:v>
                </c:pt>
                <c:pt idx="232">
                  <c:v>4.84145</c:v>
                </c:pt>
                <c:pt idx="233">
                  <c:v>5.1736399999999998</c:v>
                </c:pt>
                <c:pt idx="234">
                  <c:v>3.9843000000000002</c:v>
                </c:pt>
                <c:pt idx="235">
                  <c:v>3.9946299999999999</c:v>
                </c:pt>
                <c:pt idx="236">
                  <c:v>4.0256699999999999</c:v>
                </c:pt>
                <c:pt idx="237">
                  <c:v>4.1227099999999997</c:v>
                </c:pt>
                <c:pt idx="238">
                  <c:v>4.18208</c:v>
                </c:pt>
                <c:pt idx="239">
                  <c:v>3.78904</c:v>
                </c:pt>
                <c:pt idx="240">
                  <c:v>4.3346600000000004</c:v>
                </c:pt>
                <c:pt idx="241">
                  <c:v>3.3418700000000001</c:v>
                </c:pt>
                <c:pt idx="242">
                  <c:v>4.1330099999999996</c:v>
                </c:pt>
                <c:pt idx="243">
                  <c:v>3.82782</c:v>
                </c:pt>
                <c:pt idx="244">
                  <c:v>4.1886400000000004</c:v>
                </c:pt>
                <c:pt idx="245">
                  <c:v>3.6882999999999999</c:v>
                </c:pt>
                <c:pt idx="246">
                  <c:v>3.69739</c:v>
                </c:pt>
                <c:pt idx="247">
                  <c:v>3.8679700000000001</c:v>
                </c:pt>
                <c:pt idx="248">
                  <c:v>2.7058</c:v>
                </c:pt>
                <c:pt idx="249">
                  <c:v>3.4775399999999999</c:v>
                </c:pt>
                <c:pt idx="250">
                  <c:v>3.8809100000000001</c:v>
                </c:pt>
                <c:pt idx="251">
                  <c:v>3.1608000000000001</c:v>
                </c:pt>
                <c:pt idx="252">
                  <c:v>3.3276599999999998</c:v>
                </c:pt>
                <c:pt idx="253">
                  <c:v>2.6411099999999998</c:v>
                </c:pt>
                <c:pt idx="254">
                  <c:v>1.8887799999999999</c:v>
                </c:pt>
                <c:pt idx="255">
                  <c:v>3.6494599999999999</c:v>
                </c:pt>
                <c:pt idx="256">
                  <c:v>3.7347199999999998</c:v>
                </c:pt>
                <c:pt idx="257">
                  <c:v>2.9889399999999999</c:v>
                </c:pt>
                <c:pt idx="258">
                  <c:v>2.4200900000000001</c:v>
                </c:pt>
                <c:pt idx="259">
                  <c:v>3.60303</c:v>
                </c:pt>
                <c:pt idx="260">
                  <c:v>1.7129099999999999</c:v>
                </c:pt>
                <c:pt idx="261">
                  <c:v>3.0716100000000002</c:v>
                </c:pt>
                <c:pt idx="262">
                  <c:v>3.0030999999999999</c:v>
                </c:pt>
                <c:pt idx="263">
                  <c:v>3.2539400000000001</c:v>
                </c:pt>
                <c:pt idx="264">
                  <c:v>3.35087</c:v>
                </c:pt>
                <c:pt idx="265">
                  <c:v>3.24743</c:v>
                </c:pt>
                <c:pt idx="266">
                  <c:v>4.0772500000000003</c:v>
                </c:pt>
                <c:pt idx="267">
                  <c:v>4.0567399999999996</c:v>
                </c:pt>
                <c:pt idx="268">
                  <c:v>3.7929200000000001</c:v>
                </c:pt>
                <c:pt idx="269">
                  <c:v>3.75664</c:v>
                </c:pt>
                <c:pt idx="270">
                  <c:v>3.7904800000000001</c:v>
                </c:pt>
                <c:pt idx="271">
                  <c:v>3.5628600000000001</c:v>
                </c:pt>
                <c:pt idx="272">
                  <c:v>3.58426</c:v>
                </c:pt>
                <c:pt idx="273">
                  <c:v>3.6391800000000001</c:v>
                </c:pt>
                <c:pt idx="274">
                  <c:v>3.8202099999999999</c:v>
                </c:pt>
                <c:pt idx="275">
                  <c:v>3.9365000000000001</c:v>
                </c:pt>
                <c:pt idx="276">
                  <c:v>4.0651400000000004</c:v>
                </c:pt>
                <c:pt idx="277">
                  <c:v>3.53573</c:v>
                </c:pt>
                <c:pt idx="278">
                  <c:v>3.6973600000000002</c:v>
                </c:pt>
                <c:pt idx="279">
                  <c:v>4.3708400000000003</c:v>
                </c:pt>
                <c:pt idx="280">
                  <c:v>3.9442900000000001</c:v>
                </c:pt>
                <c:pt idx="281">
                  <c:v>4.1989400000000003</c:v>
                </c:pt>
                <c:pt idx="282">
                  <c:v>3.9401600000000001</c:v>
                </c:pt>
                <c:pt idx="283">
                  <c:v>4.7057399999999996</c:v>
                </c:pt>
                <c:pt idx="284">
                  <c:v>4.4367799999999997</c:v>
                </c:pt>
                <c:pt idx="285">
                  <c:v>4.1524099999999997</c:v>
                </c:pt>
                <c:pt idx="286">
                  <c:v>3.8692600000000001</c:v>
                </c:pt>
                <c:pt idx="287">
                  <c:v>4.3023400000000001</c:v>
                </c:pt>
                <c:pt idx="288">
                  <c:v>4.9733200000000002</c:v>
                </c:pt>
                <c:pt idx="289">
                  <c:v>1.8900600000000001</c:v>
                </c:pt>
                <c:pt idx="290">
                  <c:v>3.4516800000000001</c:v>
                </c:pt>
                <c:pt idx="291">
                  <c:v>3.8679299999999999</c:v>
                </c:pt>
                <c:pt idx="292">
                  <c:v>4.5505800000000001</c:v>
                </c:pt>
                <c:pt idx="293">
                  <c:v>3.8110900000000001</c:v>
                </c:pt>
                <c:pt idx="294">
                  <c:v>4.3591800000000003</c:v>
                </c:pt>
                <c:pt idx="295">
                  <c:v>3.7452399999999999</c:v>
                </c:pt>
                <c:pt idx="296">
                  <c:v>4.09938</c:v>
                </c:pt>
                <c:pt idx="297">
                  <c:v>3.4232200000000002</c:v>
                </c:pt>
                <c:pt idx="298">
                  <c:v>3.6559300000000001</c:v>
                </c:pt>
                <c:pt idx="299">
                  <c:v>2.6166200000000002</c:v>
                </c:pt>
                <c:pt idx="300">
                  <c:v>3.7837900000000002</c:v>
                </c:pt>
                <c:pt idx="301">
                  <c:v>4.2933700000000004</c:v>
                </c:pt>
                <c:pt idx="302">
                  <c:v>3.7606000000000002</c:v>
                </c:pt>
                <c:pt idx="303">
                  <c:v>3.8614999999999999</c:v>
                </c:pt>
                <c:pt idx="304">
                  <c:v>3.39486</c:v>
                </c:pt>
                <c:pt idx="305">
                  <c:v>3.8538199999999998</c:v>
                </c:pt>
                <c:pt idx="306">
                  <c:v>4.55443</c:v>
                </c:pt>
                <c:pt idx="307">
                  <c:v>3.9157799999999998</c:v>
                </c:pt>
                <c:pt idx="308">
                  <c:v>4.39283</c:v>
                </c:pt>
                <c:pt idx="309">
                  <c:v>3.57456</c:v>
                </c:pt>
                <c:pt idx="310">
                  <c:v>3.8949600000000002</c:v>
                </c:pt>
                <c:pt idx="311">
                  <c:v>3.6469</c:v>
                </c:pt>
                <c:pt idx="312">
                  <c:v>3.8680099999999999</c:v>
                </c:pt>
                <c:pt idx="313">
                  <c:v>4.2609899999999996</c:v>
                </c:pt>
                <c:pt idx="314">
                  <c:v>4.0437900000000004</c:v>
                </c:pt>
                <c:pt idx="315">
                  <c:v>3.9273400000000001</c:v>
                </c:pt>
                <c:pt idx="316">
                  <c:v>4.0377299999999998</c:v>
                </c:pt>
                <c:pt idx="317">
                  <c:v>3.69584</c:v>
                </c:pt>
                <c:pt idx="318">
                  <c:v>2.7290899999999998</c:v>
                </c:pt>
                <c:pt idx="319">
                  <c:v>3.2927</c:v>
                </c:pt>
                <c:pt idx="320">
                  <c:v>3.4762599999999999</c:v>
                </c:pt>
                <c:pt idx="321">
                  <c:v>4.1523899999999996</c:v>
                </c:pt>
                <c:pt idx="322">
                  <c:v>3.6495299999999999</c:v>
                </c:pt>
                <c:pt idx="323">
                  <c:v>3.9727600000000001</c:v>
                </c:pt>
                <c:pt idx="324">
                  <c:v>4.2661800000000003</c:v>
                </c:pt>
                <c:pt idx="325">
                  <c:v>3.6973099999999999</c:v>
                </c:pt>
                <c:pt idx="326">
                  <c:v>3.9817200000000001</c:v>
                </c:pt>
                <c:pt idx="327">
                  <c:v>4.0386600000000001</c:v>
                </c:pt>
                <c:pt idx="328">
                  <c:v>4.7677699999999996</c:v>
                </c:pt>
                <c:pt idx="329">
                  <c:v>3.9623300000000001</c:v>
                </c:pt>
                <c:pt idx="330">
                  <c:v>4.1652300000000002</c:v>
                </c:pt>
                <c:pt idx="331">
                  <c:v>4.28294</c:v>
                </c:pt>
                <c:pt idx="332">
                  <c:v>4.26614</c:v>
                </c:pt>
                <c:pt idx="333">
                  <c:v>3.9352800000000001</c:v>
                </c:pt>
                <c:pt idx="334">
                  <c:v>4.0891099999999998</c:v>
                </c:pt>
                <c:pt idx="335">
                  <c:v>3.7968700000000002</c:v>
                </c:pt>
                <c:pt idx="336">
                  <c:v>4.0321800000000003</c:v>
                </c:pt>
                <c:pt idx="337">
                  <c:v>3.6573000000000002</c:v>
                </c:pt>
                <c:pt idx="338">
                  <c:v>3.4620500000000001</c:v>
                </c:pt>
                <c:pt idx="339">
                  <c:v>4.2493100000000004</c:v>
                </c:pt>
                <c:pt idx="340">
                  <c:v>3.4620799999999998</c:v>
                </c:pt>
                <c:pt idx="341">
                  <c:v>3.5590600000000001</c:v>
                </c:pt>
                <c:pt idx="342">
                  <c:v>2.9500799999999998</c:v>
                </c:pt>
                <c:pt idx="343">
                  <c:v>3.17753</c:v>
                </c:pt>
                <c:pt idx="344">
                  <c:v>2.17706</c:v>
                </c:pt>
                <c:pt idx="345">
                  <c:v>3.66378</c:v>
                </c:pt>
                <c:pt idx="346">
                  <c:v>3.5615800000000002</c:v>
                </c:pt>
                <c:pt idx="347">
                  <c:v>2.8439100000000002</c:v>
                </c:pt>
                <c:pt idx="348">
                  <c:v>3.8098800000000002</c:v>
                </c:pt>
                <c:pt idx="349">
                  <c:v>2.2184200000000001</c:v>
                </c:pt>
                <c:pt idx="350">
                  <c:v>2.5907200000000001</c:v>
                </c:pt>
                <c:pt idx="351">
                  <c:v>2.7562199999999999</c:v>
                </c:pt>
                <c:pt idx="352">
                  <c:v>2.3075899999999998</c:v>
                </c:pt>
                <c:pt idx="353">
                  <c:v>3.24099</c:v>
                </c:pt>
                <c:pt idx="354">
                  <c:v>2.2481300000000002</c:v>
                </c:pt>
                <c:pt idx="355">
                  <c:v>2.95397</c:v>
                </c:pt>
                <c:pt idx="356">
                  <c:v>3.2086299999999999</c:v>
                </c:pt>
                <c:pt idx="357">
                  <c:v>2.4278200000000001</c:v>
                </c:pt>
                <c:pt idx="358">
                  <c:v>3.12338</c:v>
                </c:pt>
                <c:pt idx="359">
                  <c:v>3.4698600000000002</c:v>
                </c:pt>
                <c:pt idx="360">
                  <c:v>1.9908999999999999</c:v>
                </c:pt>
                <c:pt idx="361">
                  <c:v>3.3172199999999998</c:v>
                </c:pt>
                <c:pt idx="362">
                  <c:v>3.6391200000000001</c:v>
                </c:pt>
                <c:pt idx="363">
                  <c:v>2.48604</c:v>
                </c:pt>
                <c:pt idx="364">
                  <c:v>3.46983</c:v>
                </c:pt>
                <c:pt idx="365">
                  <c:v>3.7541799999999999</c:v>
                </c:pt>
                <c:pt idx="366">
                  <c:v>2.2093600000000002</c:v>
                </c:pt>
                <c:pt idx="367">
                  <c:v>3.5331600000000001</c:v>
                </c:pt>
                <c:pt idx="368">
                  <c:v>2.78979</c:v>
                </c:pt>
                <c:pt idx="369">
                  <c:v>2.94624</c:v>
                </c:pt>
                <c:pt idx="370">
                  <c:v>3.76329</c:v>
                </c:pt>
                <c:pt idx="371">
                  <c:v>3.38836</c:v>
                </c:pt>
                <c:pt idx="372">
                  <c:v>2.54935</c:v>
                </c:pt>
                <c:pt idx="373">
                  <c:v>3.3366199999999999</c:v>
                </c:pt>
                <c:pt idx="374">
                  <c:v>3.89385</c:v>
                </c:pt>
                <c:pt idx="375">
                  <c:v>4.0296399999999997</c:v>
                </c:pt>
                <c:pt idx="376">
                  <c:v>4.1175199999999998</c:v>
                </c:pt>
                <c:pt idx="377">
                  <c:v>3.3741300000000001</c:v>
                </c:pt>
                <c:pt idx="378">
                  <c:v>4.4368400000000001</c:v>
                </c:pt>
                <c:pt idx="379">
                  <c:v>3.72973</c:v>
                </c:pt>
                <c:pt idx="380">
                  <c:v>4.5144000000000002</c:v>
                </c:pt>
                <c:pt idx="381">
                  <c:v>3.8719000000000001</c:v>
                </c:pt>
                <c:pt idx="382">
                  <c:v>4.7780699999999996</c:v>
                </c:pt>
                <c:pt idx="383">
                  <c:v>4.5661399999999999</c:v>
                </c:pt>
                <c:pt idx="384">
                  <c:v>4.4213699999999996</c:v>
                </c:pt>
                <c:pt idx="385">
                  <c:v>3.8938600000000001</c:v>
                </c:pt>
                <c:pt idx="386">
                  <c:v>3.8989699999999998</c:v>
                </c:pt>
                <c:pt idx="387">
                  <c:v>4.0218400000000001</c:v>
                </c:pt>
                <c:pt idx="388">
                  <c:v>4.06189</c:v>
                </c:pt>
                <c:pt idx="389">
                  <c:v>2.2817400000000001</c:v>
                </c:pt>
                <c:pt idx="390">
                  <c:v>4.0192899999999998</c:v>
                </c:pt>
                <c:pt idx="391">
                  <c:v>4.2533099999999999</c:v>
                </c:pt>
                <c:pt idx="392">
                  <c:v>3.7064300000000001</c:v>
                </c:pt>
                <c:pt idx="393">
                  <c:v>3.77868</c:v>
                </c:pt>
                <c:pt idx="394">
                  <c:v>4.2440600000000002</c:v>
                </c:pt>
                <c:pt idx="395">
                  <c:v>3.6804899999999998</c:v>
                </c:pt>
                <c:pt idx="396">
                  <c:v>4.3409700000000004</c:v>
                </c:pt>
                <c:pt idx="397">
                  <c:v>3.6288299999999998</c:v>
                </c:pt>
                <c:pt idx="398">
                  <c:v>3.94292</c:v>
                </c:pt>
                <c:pt idx="399">
                  <c:v>4.2881999999999998</c:v>
                </c:pt>
                <c:pt idx="400">
                  <c:v>4.1175100000000002</c:v>
                </c:pt>
                <c:pt idx="401">
                  <c:v>3.6145700000000001</c:v>
                </c:pt>
                <c:pt idx="402">
                  <c:v>4.1808500000000004</c:v>
                </c:pt>
                <c:pt idx="403">
                  <c:v>4.1653700000000002</c:v>
                </c:pt>
                <c:pt idx="404">
                  <c:v>4.0733800000000002</c:v>
                </c:pt>
                <c:pt idx="405">
                  <c:v>3.1479400000000002</c:v>
                </c:pt>
                <c:pt idx="406">
                  <c:v>3.6339700000000001</c:v>
                </c:pt>
                <c:pt idx="407">
                  <c:v>4.3593099999999998</c:v>
                </c:pt>
                <c:pt idx="408">
                  <c:v>4.17957</c:v>
                </c:pt>
                <c:pt idx="409">
                  <c:v>3.8680300000000001</c:v>
                </c:pt>
                <c:pt idx="410">
                  <c:v>3.8188599999999999</c:v>
                </c:pt>
                <c:pt idx="411">
                  <c:v>3.7800799999999999</c:v>
                </c:pt>
                <c:pt idx="412">
                  <c:v>3.8912100000000001</c:v>
                </c:pt>
                <c:pt idx="413">
                  <c:v>3.8848600000000002</c:v>
                </c:pt>
                <c:pt idx="414">
                  <c:v>3.9081199999999998</c:v>
                </c:pt>
                <c:pt idx="415">
                  <c:v>3.7891300000000001</c:v>
                </c:pt>
                <c:pt idx="416">
                  <c:v>4.69015</c:v>
                </c:pt>
                <c:pt idx="417">
                  <c:v>3.9493</c:v>
                </c:pt>
                <c:pt idx="418">
                  <c:v>4.0670700000000002</c:v>
                </c:pt>
                <c:pt idx="419">
                  <c:v>3.84477</c:v>
                </c:pt>
                <c:pt idx="420">
                  <c:v>4.2894199999999998</c:v>
                </c:pt>
                <c:pt idx="421">
                  <c:v>3.84213</c:v>
                </c:pt>
                <c:pt idx="422">
                  <c:v>3.7800500000000001</c:v>
                </c:pt>
                <c:pt idx="423">
                  <c:v>3.5267200000000001</c:v>
                </c:pt>
                <c:pt idx="424">
                  <c:v>3.5538699999999999</c:v>
                </c:pt>
                <c:pt idx="425">
                  <c:v>4.3592700000000004</c:v>
                </c:pt>
                <c:pt idx="426">
                  <c:v>4.6578999999999997</c:v>
                </c:pt>
                <c:pt idx="427">
                  <c:v>3.55254</c:v>
                </c:pt>
                <c:pt idx="428">
                  <c:v>4.04</c:v>
                </c:pt>
                <c:pt idx="429">
                  <c:v>4.3190900000000001</c:v>
                </c:pt>
                <c:pt idx="430">
                  <c:v>3.6185299999999998</c:v>
                </c:pt>
                <c:pt idx="431">
                  <c:v>5.0236999999999998</c:v>
                </c:pt>
                <c:pt idx="432">
                  <c:v>4.0684100000000001</c:v>
                </c:pt>
                <c:pt idx="433">
                  <c:v>3.9055300000000002</c:v>
                </c:pt>
                <c:pt idx="434">
                  <c:v>3.9520400000000002</c:v>
                </c:pt>
                <c:pt idx="435">
                  <c:v>3.7490899999999998</c:v>
                </c:pt>
                <c:pt idx="436">
                  <c:v>4.2080399999999996</c:v>
                </c:pt>
                <c:pt idx="437">
                  <c:v>4.1317000000000004</c:v>
                </c:pt>
                <c:pt idx="438">
                  <c:v>4.4071400000000001</c:v>
                </c:pt>
                <c:pt idx="439">
                  <c:v>3.38178</c:v>
                </c:pt>
                <c:pt idx="440">
                  <c:v>4.12263</c:v>
                </c:pt>
                <c:pt idx="441">
                  <c:v>4.0994400000000004</c:v>
                </c:pt>
                <c:pt idx="442">
                  <c:v>2.9901900000000001</c:v>
                </c:pt>
                <c:pt idx="443">
                  <c:v>3.4917400000000001</c:v>
                </c:pt>
                <c:pt idx="444">
                  <c:v>2.742</c:v>
                </c:pt>
                <c:pt idx="445">
                  <c:v>3.6314199999999999</c:v>
                </c:pt>
                <c:pt idx="446">
                  <c:v>4.0050100000000004</c:v>
                </c:pt>
                <c:pt idx="447">
                  <c:v>3.9016299999999999</c:v>
                </c:pt>
                <c:pt idx="448">
                  <c:v>3.6805400000000001</c:v>
                </c:pt>
                <c:pt idx="449">
                  <c:v>4.1691500000000001</c:v>
                </c:pt>
                <c:pt idx="450">
                  <c:v>3.8689900000000002</c:v>
                </c:pt>
                <c:pt idx="451">
                  <c:v>4.2390699999999999</c:v>
                </c:pt>
                <c:pt idx="452">
                  <c:v>4.0154199999999998</c:v>
                </c:pt>
                <c:pt idx="453">
                  <c:v>4.8180399999999999</c:v>
                </c:pt>
                <c:pt idx="454">
                  <c:v>3.6494599999999999</c:v>
                </c:pt>
                <c:pt idx="455">
                  <c:v>3.8628499999999999</c:v>
                </c:pt>
                <c:pt idx="456">
                  <c:v>3.7917299999999998</c:v>
                </c:pt>
                <c:pt idx="457">
                  <c:v>4.22743</c:v>
                </c:pt>
                <c:pt idx="458">
                  <c:v>3.5900500000000002</c:v>
                </c:pt>
                <c:pt idx="459">
                  <c:v>4.0269000000000004</c:v>
                </c:pt>
                <c:pt idx="460">
                  <c:v>3.99342</c:v>
                </c:pt>
                <c:pt idx="461">
                  <c:v>3.7258499999999999</c:v>
                </c:pt>
                <c:pt idx="462">
                  <c:v>3.8304800000000001</c:v>
                </c:pt>
                <c:pt idx="463">
                  <c:v>3.8964400000000001</c:v>
                </c:pt>
                <c:pt idx="464">
                  <c:v>3.6934800000000001</c:v>
                </c:pt>
                <c:pt idx="465">
                  <c:v>2.81569</c:v>
                </c:pt>
                <c:pt idx="466">
                  <c:v>3.7606299999999999</c:v>
                </c:pt>
                <c:pt idx="467">
                  <c:v>3.0910600000000001</c:v>
                </c:pt>
                <c:pt idx="468">
                  <c:v>1.9779599999999999</c:v>
                </c:pt>
                <c:pt idx="469">
                  <c:v>3.6404399999999999</c:v>
                </c:pt>
                <c:pt idx="470">
                  <c:v>3.0005299999999999</c:v>
                </c:pt>
                <c:pt idx="471">
                  <c:v>3.7698</c:v>
                </c:pt>
                <c:pt idx="472">
                  <c:v>3.7942399999999998</c:v>
                </c:pt>
                <c:pt idx="473">
                  <c:v>1.9495100000000001</c:v>
                </c:pt>
                <c:pt idx="474">
                  <c:v>3.0108999999999999</c:v>
                </c:pt>
                <c:pt idx="475">
                  <c:v>3.1130200000000001</c:v>
                </c:pt>
                <c:pt idx="476">
                  <c:v>3.2616800000000001</c:v>
                </c:pt>
                <c:pt idx="477">
                  <c:v>4.0386699999999998</c:v>
                </c:pt>
                <c:pt idx="478">
                  <c:v>3.66886</c:v>
                </c:pt>
                <c:pt idx="479">
                  <c:v>3.5924900000000002</c:v>
                </c:pt>
                <c:pt idx="480">
                  <c:v>4.2855600000000003</c:v>
                </c:pt>
                <c:pt idx="481">
                  <c:v>3.6404700000000001</c:v>
                </c:pt>
                <c:pt idx="482">
                  <c:v>4.3231099999999998</c:v>
                </c:pt>
                <c:pt idx="483">
                  <c:v>3.7903899999999999</c:v>
                </c:pt>
                <c:pt idx="484">
                  <c:v>4.0024499999999996</c:v>
                </c:pt>
                <c:pt idx="485">
                  <c:v>4.1536400000000002</c:v>
                </c:pt>
                <c:pt idx="486">
                  <c:v>4.3372599999999997</c:v>
                </c:pt>
                <c:pt idx="487">
                  <c:v>3.7954699999999999</c:v>
                </c:pt>
                <c:pt idx="488">
                  <c:v>4.6642999999999999</c:v>
                </c:pt>
                <c:pt idx="489">
                  <c:v>4.0151199999999996</c:v>
                </c:pt>
                <c:pt idx="490">
                  <c:v>4.4173799999999996</c:v>
                </c:pt>
                <c:pt idx="491">
                  <c:v>4.7598799999999999</c:v>
                </c:pt>
                <c:pt idx="492">
                  <c:v>4.1485200000000004</c:v>
                </c:pt>
                <c:pt idx="493">
                  <c:v>3.8007599999999999</c:v>
                </c:pt>
                <c:pt idx="494">
                  <c:v>4.0567200000000003</c:v>
                </c:pt>
                <c:pt idx="495">
                  <c:v>3.9984199999999999</c:v>
                </c:pt>
                <c:pt idx="496">
                  <c:v>4.1652699999999996</c:v>
                </c:pt>
                <c:pt idx="497">
                  <c:v>4.1227200000000002</c:v>
                </c:pt>
                <c:pt idx="498">
                  <c:v>4.37988</c:v>
                </c:pt>
                <c:pt idx="499">
                  <c:v>4.60623</c:v>
                </c:pt>
                <c:pt idx="500">
                  <c:v>4.4562400000000002</c:v>
                </c:pt>
              </c:numCache>
            </c:numRef>
          </c:yVal>
          <c:smooth val="0"/>
          <c:extLst xmlns:c16r2="http://schemas.microsoft.com/office/drawing/2015/06/chart">
            <c:ext xmlns:c16="http://schemas.microsoft.com/office/drawing/2014/chart" uri="{C3380CC4-5D6E-409C-BE32-E72D297353CC}">
              <c16:uniqueId val="{00000000-56F3-4B1E-9558-22E311BFB7BF}"/>
            </c:ext>
          </c:extLst>
        </c:ser>
        <c:ser>
          <c:idx val="1"/>
          <c:order val="1"/>
          <c:spPr>
            <a:ln w="38100" cap="rnd">
              <a:solidFill>
                <a:srgbClr val="FF0000"/>
              </a:solidFill>
              <a:round/>
            </a:ln>
            <a:effectLst/>
          </c:spPr>
          <c:marker>
            <c:symbol val="none"/>
          </c:marker>
          <c:xVal>
            <c:numRef>
              <c:f>[Fig16_Convergence.xlsx]DCTCP_Real!$B$2:$B$502</c:f>
              <c:numCache>
                <c:formatCode>General</c:formatCode>
                <c:ptCount val="5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numCache>
            </c:numRef>
          </c:xVal>
          <c:yVal>
            <c:numRef>
              <c:f>[Fig16_Convergence.xlsx]DCTCP_Real!$D$2:$D$502</c:f>
              <c:numCache>
                <c:formatCode>General</c:formatCode>
                <c:ptCount val="501"/>
                <c:pt idx="0">
                  <c:v>0</c:v>
                </c:pt>
                <c:pt idx="1">
                  <c:v>0.45011000000000001</c:v>
                </c:pt>
                <c:pt idx="2">
                  <c:v>1.1040399999999999</c:v>
                </c:pt>
                <c:pt idx="3">
                  <c:v>2.0076900000000002</c:v>
                </c:pt>
                <c:pt idx="4">
                  <c:v>1.66771</c:v>
                </c:pt>
                <c:pt idx="5">
                  <c:v>2.2753199999999998</c:v>
                </c:pt>
                <c:pt idx="6">
                  <c:v>2.44591</c:v>
                </c:pt>
                <c:pt idx="7">
                  <c:v>3.7177600000000002</c:v>
                </c:pt>
                <c:pt idx="8">
                  <c:v>2.5960000000000001</c:v>
                </c:pt>
                <c:pt idx="9">
                  <c:v>3.0031599999999998</c:v>
                </c:pt>
                <c:pt idx="10">
                  <c:v>3.2797900000000002</c:v>
                </c:pt>
                <c:pt idx="11">
                  <c:v>3.2537799999999999</c:v>
                </c:pt>
                <c:pt idx="12">
                  <c:v>4.4291</c:v>
                </c:pt>
                <c:pt idx="13">
                  <c:v>4.5170000000000003</c:v>
                </c:pt>
                <c:pt idx="14">
                  <c:v>3.2461000000000002</c:v>
                </c:pt>
                <c:pt idx="15">
                  <c:v>4.0955199999999996</c:v>
                </c:pt>
                <c:pt idx="16">
                  <c:v>3.0147900000000001</c:v>
                </c:pt>
                <c:pt idx="17">
                  <c:v>2.8828900000000002</c:v>
                </c:pt>
                <c:pt idx="18">
                  <c:v>3.9429099999999999</c:v>
                </c:pt>
                <c:pt idx="19">
                  <c:v>2.8428100000000001</c:v>
                </c:pt>
                <c:pt idx="20">
                  <c:v>2.5287000000000002</c:v>
                </c:pt>
                <c:pt idx="21">
                  <c:v>4.1277699999999999</c:v>
                </c:pt>
                <c:pt idx="22">
                  <c:v>3.8679899999999998</c:v>
                </c:pt>
                <c:pt idx="23">
                  <c:v>1.8874500000000001</c:v>
                </c:pt>
                <c:pt idx="24">
                  <c:v>4.16371</c:v>
                </c:pt>
                <c:pt idx="25">
                  <c:v>2.6514700000000002</c:v>
                </c:pt>
                <c:pt idx="26">
                  <c:v>3.7967300000000002</c:v>
                </c:pt>
                <c:pt idx="27">
                  <c:v>4.2416200000000002</c:v>
                </c:pt>
                <c:pt idx="28">
                  <c:v>3.2048399999999999</c:v>
                </c:pt>
                <c:pt idx="29">
                  <c:v>4.1162000000000001</c:v>
                </c:pt>
                <c:pt idx="30">
                  <c:v>2.95661</c:v>
                </c:pt>
                <c:pt idx="31">
                  <c:v>3.9249200000000002</c:v>
                </c:pt>
                <c:pt idx="32">
                  <c:v>2.33216</c:v>
                </c:pt>
                <c:pt idx="33">
                  <c:v>4.3799400000000004</c:v>
                </c:pt>
                <c:pt idx="34">
                  <c:v>3.2926899999999999</c:v>
                </c:pt>
                <c:pt idx="35">
                  <c:v>4.1613199999999999</c:v>
                </c:pt>
                <c:pt idx="36">
                  <c:v>3.7516400000000001</c:v>
                </c:pt>
                <c:pt idx="37">
                  <c:v>3.8317800000000002</c:v>
                </c:pt>
                <c:pt idx="38">
                  <c:v>4.0554699999999997</c:v>
                </c:pt>
                <c:pt idx="39">
                  <c:v>4.34246</c:v>
                </c:pt>
                <c:pt idx="40">
                  <c:v>4.2235199999999997</c:v>
                </c:pt>
                <c:pt idx="41">
                  <c:v>4.0296399999999997</c:v>
                </c:pt>
                <c:pt idx="42">
                  <c:v>3.8420899999999998</c:v>
                </c:pt>
                <c:pt idx="43">
                  <c:v>2.7315800000000001</c:v>
                </c:pt>
                <c:pt idx="44">
                  <c:v>4.1446899999999998</c:v>
                </c:pt>
                <c:pt idx="45">
                  <c:v>3.6107300000000002</c:v>
                </c:pt>
                <c:pt idx="46">
                  <c:v>2.6011000000000002</c:v>
                </c:pt>
                <c:pt idx="47">
                  <c:v>4.2466400000000002</c:v>
                </c:pt>
                <c:pt idx="48">
                  <c:v>2.2533099999999999</c:v>
                </c:pt>
                <c:pt idx="49">
                  <c:v>3.4129900000000002</c:v>
                </c:pt>
                <c:pt idx="50">
                  <c:v>3.0147499999999998</c:v>
                </c:pt>
                <c:pt idx="51">
                  <c:v>2.4639500000000001</c:v>
                </c:pt>
                <c:pt idx="52">
                  <c:v>2.2572000000000001</c:v>
                </c:pt>
                <c:pt idx="53">
                  <c:v>2.44597</c:v>
                </c:pt>
                <c:pt idx="54">
                  <c:v>2.7303099999999998</c:v>
                </c:pt>
                <c:pt idx="55">
                  <c:v>3.1155900000000001</c:v>
                </c:pt>
                <c:pt idx="56">
                  <c:v>3.65334</c:v>
                </c:pt>
                <c:pt idx="57">
                  <c:v>3.8111700000000002</c:v>
                </c:pt>
                <c:pt idx="58">
                  <c:v>3.9378600000000001</c:v>
                </c:pt>
                <c:pt idx="59">
                  <c:v>1.80731</c:v>
                </c:pt>
                <c:pt idx="60">
                  <c:v>3.4129</c:v>
                </c:pt>
                <c:pt idx="61">
                  <c:v>3.0147400000000002</c:v>
                </c:pt>
                <c:pt idx="62">
                  <c:v>1.64958</c:v>
                </c:pt>
                <c:pt idx="63">
                  <c:v>3.05871</c:v>
                </c:pt>
                <c:pt idx="64">
                  <c:v>1.65605</c:v>
                </c:pt>
                <c:pt idx="65">
                  <c:v>2.0127700000000002</c:v>
                </c:pt>
                <c:pt idx="66">
                  <c:v>1.79694</c:v>
                </c:pt>
                <c:pt idx="67">
                  <c:v>2.33989</c:v>
                </c:pt>
                <c:pt idx="68">
                  <c:v>1.58497</c:v>
                </c:pt>
                <c:pt idx="69">
                  <c:v>1.71424</c:v>
                </c:pt>
                <c:pt idx="70">
                  <c:v>1.7064699999999999</c:v>
                </c:pt>
                <c:pt idx="71">
                  <c:v>2.0283600000000002</c:v>
                </c:pt>
                <c:pt idx="72">
                  <c:v>1.6961299999999999</c:v>
                </c:pt>
                <c:pt idx="73">
                  <c:v>1.7891699999999999</c:v>
                </c:pt>
                <c:pt idx="74">
                  <c:v>1.99478</c:v>
                </c:pt>
                <c:pt idx="75">
                  <c:v>1.82023</c:v>
                </c:pt>
                <c:pt idx="76">
                  <c:v>2.6631200000000002</c:v>
                </c:pt>
                <c:pt idx="77">
                  <c:v>1.77369</c:v>
                </c:pt>
                <c:pt idx="78">
                  <c:v>2.7730000000000001</c:v>
                </c:pt>
                <c:pt idx="79">
                  <c:v>1.4931700000000001</c:v>
                </c:pt>
                <c:pt idx="80">
                  <c:v>2.5337900000000002</c:v>
                </c:pt>
                <c:pt idx="81">
                  <c:v>2.2442899999999999</c:v>
                </c:pt>
                <c:pt idx="82">
                  <c:v>4.1071900000000001</c:v>
                </c:pt>
                <c:pt idx="83">
                  <c:v>2.4110100000000001</c:v>
                </c:pt>
                <c:pt idx="84">
                  <c:v>3.8990800000000001</c:v>
                </c:pt>
                <c:pt idx="85">
                  <c:v>2.70451</c:v>
                </c:pt>
                <c:pt idx="86">
                  <c:v>4.0575900000000003</c:v>
                </c:pt>
                <c:pt idx="87">
                  <c:v>3.3482699999999999</c:v>
                </c:pt>
                <c:pt idx="88">
                  <c:v>4.2725999999999997</c:v>
                </c:pt>
                <c:pt idx="89">
                  <c:v>4.6023500000000004</c:v>
                </c:pt>
                <c:pt idx="90">
                  <c:v>4.1562299999999999</c:v>
                </c:pt>
                <c:pt idx="91">
                  <c:v>4.2027299999999999</c:v>
                </c:pt>
                <c:pt idx="92">
                  <c:v>4.2175000000000002</c:v>
                </c:pt>
                <c:pt idx="93">
                  <c:v>4.2066499999999998</c:v>
                </c:pt>
                <c:pt idx="94">
                  <c:v>4.7793799999999997</c:v>
                </c:pt>
                <c:pt idx="95">
                  <c:v>4.2984400000000003</c:v>
                </c:pt>
                <c:pt idx="96">
                  <c:v>4.7173999999999996</c:v>
                </c:pt>
                <c:pt idx="97">
                  <c:v>4.2545599999999997</c:v>
                </c:pt>
                <c:pt idx="98">
                  <c:v>4.8349900000000003</c:v>
                </c:pt>
                <c:pt idx="99">
                  <c:v>4.0787300000000002</c:v>
                </c:pt>
                <c:pt idx="100">
                  <c:v>3.6661899999999998</c:v>
                </c:pt>
                <c:pt idx="101">
                  <c:v>3.8990300000000002</c:v>
                </c:pt>
                <c:pt idx="102">
                  <c:v>4.2092400000000003</c:v>
                </c:pt>
                <c:pt idx="103">
                  <c:v>3.7296800000000001</c:v>
                </c:pt>
                <c:pt idx="104">
                  <c:v>4.1782199999999996</c:v>
                </c:pt>
                <c:pt idx="105">
                  <c:v>4.3812899999999999</c:v>
                </c:pt>
                <c:pt idx="106">
                  <c:v>4.4030399999999998</c:v>
                </c:pt>
                <c:pt idx="107">
                  <c:v>4.2571599999999998</c:v>
                </c:pt>
                <c:pt idx="108">
                  <c:v>4.2119</c:v>
                </c:pt>
                <c:pt idx="109">
                  <c:v>4.2428900000000001</c:v>
                </c:pt>
                <c:pt idx="110">
                  <c:v>3.90551</c:v>
                </c:pt>
                <c:pt idx="111">
                  <c:v>4.0477499999999997</c:v>
                </c:pt>
                <c:pt idx="112">
                  <c:v>4.3295700000000004</c:v>
                </c:pt>
                <c:pt idx="113">
                  <c:v>3.8977900000000001</c:v>
                </c:pt>
                <c:pt idx="114">
                  <c:v>4.3566099999999999</c:v>
                </c:pt>
                <c:pt idx="115">
                  <c:v>3.6946400000000001</c:v>
                </c:pt>
                <c:pt idx="116">
                  <c:v>4.2131499999999997</c:v>
                </c:pt>
                <c:pt idx="117">
                  <c:v>4.2933399999999997</c:v>
                </c:pt>
                <c:pt idx="118">
                  <c:v>4.0114900000000002</c:v>
                </c:pt>
                <c:pt idx="119">
                  <c:v>4.1523300000000001</c:v>
                </c:pt>
                <c:pt idx="120">
                  <c:v>3.4129700000000001</c:v>
                </c:pt>
                <c:pt idx="121">
                  <c:v>3.53173</c:v>
                </c:pt>
                <c:pt idx="122">
                  <c:v>4.6022400000000001</c:v>
                </c:pt>
                <c:pt idx="123">
                  <c:v>4.52468</c:v>
                </c:pt>
                <c:pt idx="124">
                  <c:v>4.1046199999999997</c:v>
                </c:pt>
                <c:pt idx="125">
                  <c:v>4.1123799999999999</c:v>
                </c:pt>
                <c:pt idx="126">
                  <c:v>4.6075200000000001</c:v>
                </c:pt>
                <c:pt idx="127">
                  <c:v>4.43682</c:v>
                </c:pt>
                <c:pt idx="128">
                  <c:v>4.5376599999999998</c:v>
                </c:pt>
                <c:pt idx="129">
                  <c:v>5.1025600000000004</c:v>
                </c:pt>
                <c:pt idx="130">
                  <c:v>4.3528399999999996</c:v>
                </c:pt>
                <c:pt idx="131">
                  <c:v>4.4937100000000001</c:v>
                </c:pt>
                <c:pt idx="132">
                  <c:v>4.4937199999999997</c:v>
                </c:pt>
                <c:pt idx="133">
                  <c:v>3.0703999999999998</c:v>
                </c:pt>
                <c:pt idx="134">
                  <c:v>2.30505</c:v>
                </c:pt>
                <c:pt idx="135">
                  <c:v>3.2978900000000002</c:v>
                </c:pt>
                <c:pt idx="136">
                  <c:v>2.87385</c:v>
                </c:pt>
                <c:pt idx="137">
                  <c:v>3.6404000000000001</c:v>
                </c:pt>
                <c:pt idx="138">
                  <c:v>2.3321700000000001</c:v>
                </c:pt>
                <c:pt idx="139">
                  <c:v>4.0463800000000001</c:v>
                </c:pt>
                <c:pt idx="140">
                  <c:v>4.2519200000000001</c:v>
                </c:pt>
                <c:pt idx="141">
                  <c:v>2.7161499999999998</c:v>
                </c:pt>
                <c:pt idx="142">
                  <c:v>3.94557</c:v>
                </c:pt>
                <c:pt idx="143">
                  <c:v>4.0670599999999997</c:v>
                </c:pt>
                <c:pt idx="144">
                  <c:v>2.30375</c:v>
                </c:pt>
                <c:pt idx="145">
                  <c:v>3.9377200000000001</c:v>
                </c:pt>
                <c:pt idx="146">
                  <c:v>3.7981699999999998</c:v>
                </c:pt>
                <c:pt idx="147">
                  <c:v>3.5474000000000001</c:v>
                </c:pt>
                <c:pt idx="148">
                  <c:v>3.9959799999999999</c:v>
                </c:pt>
                <c:pt idx="149">
                  <c:v>2.56873</c:v>
                </c:pt>
                <c:pt idx="150">
                  <c:v>4.0270599999999996</c:v>
                </c:pt>
                <c:pt idx="151">
                  <c:v>2.7549399999999999</c:v>
                </c:pt>
                <c:pt idx="152">
                  <c:v>2.7316400000000001</c:v>
                </c:pt>
                <c:pt idx="153">
                  <c:v>2.3308499999999999</c:v>
                </c:pt>
                <c:pt idx="154">
                  <c:v>3.09355</c:v>
                </c:pt>
                <c:pt idx="155">
                  <c:v>2.08264</c:v>
                </c:pt>
                <c:pt idx="156">
                  <c:v>3.64045</c:v>
                </c:pt>
                <c:pt idx="157">
                  <c:v>3.64689</c:v>
                </c:pt>
                <c:pt idx="158">
                  <c:v>1.75691</c:v>
                </c:pt>
                <c:pt idx="159">
                  <c:v>3.1285400000000001</c:v>
                </c:pt>
                <c:pt idx="160">
                  <c:v>2.2753199999999998</c:v>
                </c:pt>
                <c:pt idx="161">
                  <c:v>3.0844399999999998</c:v>
                </c:pt>
                <c:pt idx="162">
                  <c:v>2.9514300000000002</c:v>
                </c:pt>
                <c:pt idx="163">
                  <c:v>3.9507300000000001</c:v>
                </c:pt>
                <c:pt idx="164">
                  <c:v>2.4485199999999998</c:v>
                </c:pt>
                <c:pt idx="165">
                  <c:v>3.7788200000000001</c:v>
                </c:pt>
                <c:pt idx="166">
                  <c:v>1.98827</c:v>
                </c:pt>
                <c:pt idx="167">
                  <c:v>3.7671999999999999</c:v>
                </c:pt>
                <c:pt idx="168">
                  <c:v>4.0257100000000001</c:v>
                </c:pt>
                <c:pt idx="169">
                  <c:v>2.7833800000000002</c:v>
                </c:pt>
                <c:pt idx="170">
                  <c:v>4.1563400000000001</c:v>
                </c:pt>
                <c:pt idx="171">
                  <c:v>2.7303799999999998</c:v>
                </c:pt>
                <c:pt idx="172">
                  <c:v>2.5028299999999999</c:v>
                </c:pt>
                <c:pt idx="173">
                  <c:v>3.0147300000000001</c:v>
                </c:pt>
                <c:pt idx="174">
                  <c:v>2.2494499999999999</c:v>
                </c:pt>
                <c:pt idx="175">
                  <c:v>3.2112400000000001</c:v>
                </c:pt>
                <c:pt idx="176">
                  <c:v>3.35473</c:v>
                </c:pt>
                <c:pt idx="177">
                  <c:v>4.1821799999999998</c:v>
                </c:pt>
                <c:pt idx="178">
                  <c:v>4.26234</c:v>
                </c:pt>
                <c:pt idx="179">
                  <c:v>4.1277999999999997</c:v>
                </c:pt>
                <c:pt idx="180">
                  <c:v>3.8033700000000001</c:v>
                </c:pt>
                <c:pt idx="181">
                  <c:v>4.36693</c:v>
                </c:pt>
                <c:pt idx="182">
                  <c:v>4.2868700000000004</c:v>
                </c:pt>
                <c:pt idx="183">
                  <c:v>3.8111600000000001</c:v>
                </c:pt>
                <c:pt idx="184">
                  <c:v>3.4840800000000001</c:v>
                </c:pt>
                <c:pt idx="185">
                  <c:v>3.95845</c:v>
                </c:pt>
                <c:pt idx="186">
                  <c:v>3.8762099999999999</c:v>
                </c:pt>
                <c:pt idx="187">
                  <c:v>4.3101900000000004</c:v>
                </c:pt>
                <c:pt idx="188">
                  <c:v>4.2532399999999999</c:v>
                </c:pt>
                <c:pt idx="189">
                  <c:v>2.7471199999999998</c:v>
                </c:pt>
                <c:pt idx="190">
                  <c:v>4.2182599999999999</c:v>
                </c:pt>
                <c:pt idx="191">
                  <c:v>4.0929399999999996</c:v>
                </c:pt>
                <c:pt idx="192">
                  <c:v>4.6669600000000004</c:v>
                </c:pt>
                <c:pt idx="193">
                  <c:v>4.2066999999999997</c:v>
                </c:pt>
                <c:pt idx="194">
                  <c:v>4.1950900000000004</c:v>
                </c:pt>
                <c:pt idx="195">
                  <c:v>4.0010899999999996</c:v>
                </c:pt>
                <c:pt idx="196">
                  <c:v>3.7309399999999999</c:v>
                </c:pt>
                <c:pt idx="197">
                  <c:v>3.4154900000000001</c:v>
                </c:pt>
                <c:pt idx="198">
                  <c:v>4.0759800000000004</c:v>
                </c:pt>
                <c:pt idx="199">
                  <c:v>4.2468399999999997</c:v>
                </c:pt>
                <c:pt idx="200">
                  <c:v>4.2969999999999997</c:v>
                </c:pt>
                <c:pt idx="201">
                  <c:v>4.17821</c:v>
                </c:pt>
                <c:pt idx="202">
                  <c:v>4.4937199999999997</c:v>
                </c:pt>
                <c:pt idx="203">
                  <c:v>4.2828999999999997</c:v>
                </c:pt>
                <c:pt idx="204">
                  <c:v>4.5736999999999997</c:v>
                </c:pt>
                <c:pt idx="205">
                  <c:v>4.2119299999999997</c:v>
                </c:pt>
                <c:pt idx="206">
                  <c:v>5.01213</c:v>
                </c:pt>
                <c:pt idx="207">
                  <c:v>4.3333700000000004</c:v>
                </c:pt>
                <c:pt idx="208">
                  <c:v>3.8085399999999998</c:v>
                </c:pt>
                <c:pt idx="209">
                  <c:v>3.899</c:v>
                </c:pt>
                <c:pt idx="210">
                  <c:v>2.95397</c:v>
                </c:pt>
                <c:pt idx="211">
                  <c:v>2.1835200000000001</c:v>
                </c:pt>
                <c:pt idx="212">
                  <c:v>1.92624</c:v>
                </c:pt>
                <c:pt idx="213">
                  <c:v>1.8926400000000001</c:v>
                </c:pt>
                <c:pt idx="214">
                  <c:v>1.6495899999999999</c:v>
                </c:pt>
                <c:pt idx="215">
                  <c:v>2.58684</c:v>
                </c:pt>
                <c:pt idx="216">
                  <c:v>1.92363</c:v>
                </c:pt>
                <c:pt idx="217">
                  <c:v>2.6566900000000002</c:v>
                </c:pt>
                <c:pt idx="218">
                  <c:v>1.7633399999999999</c:v>
                </c:pt>
                <c:pt idx="219">
                  <c:v>4.0385799999999996</c:v>
                </c:pt>
                <c:pt idx="220">
                  <c:v>3.5836299999999999</c:v>
                </c:pt>
                <c:pt idx="221">
                  <c:v>3.35608</c:v>
                </c:pt>
                <c:pt idx="222">
                  <c:v>1.5927100000000001</c:v>
                </c:pt>
                <c:pt idx="223">
                  <c:v>2.94754</c:v>
                </c:pt>
                <c:pt idx="224">
                  <c:v>2.5351499999999998</c:v>
                </c:pt>
                <c:pt idx="225">
                  <c:v>1.80342</c:v>
                </c:pt>
                <c:pt idx="226">
                  <c:v>2.55457</c:v>
                </c:pt>
                <c:pt idx="227">
                  <c:v>2.1200700000000001</c:v>
                </c:pt>
                <c:pt idx="228">
                  <c:v>4.2065200000000003</c:v>
                </c:pt>
                <c:pt idx="229">
                  <c:v>2.3528899999999999</c:v>
                </c:pt>
                <c:pt idx="230">
                  <c:v>2.6967099999999999</c:v>
                </c:pt>
                <c:pt idx="231">
                  <c:v>2.84416</c:v>
                </c:pt>
                <c:pt idx="232">
                  <c:v>1.9340200000000001</c:v>
                </c:pt>
                <c:pt idx="233">
                  <c:v>2.5028600000000001</c:v>
                </c:pt>
                <c:pt idx="234">
                  <c:v>1.99088</c:v>
                </c:pt>
                <c:pt idx="235">
                  <c:v>3.3935399999999998</c:v>
                </c:pt>
                <c:pt idx="236">
                  <c:v>2.9023099999999999</c:v>
                </c:pt>
                <c:pt idx="237">
                  <c:v>4.2377900000000004</c:v>
                </c:pt>
                <c:pt idx="238">
                  <c:v>3.0044499999999998</c:v>
                </c:pt>
                <c:pt idx="239">
                  <c:v>3.5835599999999999</c:v>
                </c:pt>
                <c:pt idx="240">
                  <c:v>3.98169</c:v>
                </c:pt>
                <c:pt idx="241">
                  <c:v>2.5609799999999998</c:v>
                </c:pt>
                <c:pt idx="242">
                  <c:v>3.5822799999999999</c:v>
                </c:pt>
                <c:pt idx="243">
                  <c:v>2.7768700000000002</c:v>
                </c:pt>
                <c:pt idx="244">
                  <c:v>4.10581</c:v>
                </c:pt>
                <c:pt idx="245">
                  <c:v>3.4801899999999999</c:v>
                </c:pt>
                <c:pt idx="246">
                  <c:v>4.6281400000000001</c:v>
                </c:pt>
                <c:pt idx="247">
                  <c:v>3.6907299999999998</c:v>
                </c:pt>
                <c:pt idx="248">
                  <c:v>3.7296999999999998</c:v>
                </c:pt>
                <c:pt idx="249">
                  <c:v>4.1020500000000002</c:v>
                </c:pt>
                <c:pt idx="250">
                  <c:v>4.2221399999999996</c:v>
                </c:pt>
                <c:pt idx="251">
                  <c:v>4.7987599999999997</c:v>
                </c:pt>
                <c:pt idx="252">
                  <c:v>4.2209700000000003</c:v>
                </c:pt>
                <c:pt idx="253">
                  <c:v>3.8731599999999999</c:v>
                </c:pt>
                <c:pt idx="254">
                  <c:v>2.7975400000000001</c:v>
                </c:pt>
                <c:pt idx="255">
                  <c:v>4.2959300000000002</c:v>
                </c:pt>
                <c:pt idx="256">
                  <c:v>4.0361099999999999</c:v>
                </c:pt>
                <c:pt idx="257">
                  <c:v>5.5370299999999997</c:v>
                </c:pt>
                <c:pt idx="258">
                  <c:v>4.4404000000000003</c:v>
                </c:pt>
                <c:pt idx="259">
                  <c:v>4.1213699999999998</c:v>
                </c:pt>
                <c:pt idx="260">
                  <c:v>4.09816</c:v>
                </c:pt>
                <c:pt idx="261">
                  <c:v>4.3876600000000003</c:v>
                </c:pt>
                <c:pt idx="262">
                  <c:v>4.3966900000000004</c:v>
                </c:pt>
                <c:pt idx="263">
                  <c:v>4.32308</c:v>
                </c:pt>
                <c:pt idx="264">
                  <c:v>4.1188399999999996</c:v>
                </c:pt>
                <c:pt idx="265">
                  <c:v>3.8447100000000001</c:v>
                </c:pt>
                <c:pt idx="266">
                  <c:v>4.1574099999999996</c:v>
                </c:pt>
                <c:pt idx="267">
                  <c:v>3.74898</c:v>
                </c:pt>
                <c:pt idx="268">
                  <c:v>3.6352899999999999</c:v>
                </c:pt>
                <c:pt idx="269">
                  <c:v>4.1536299999999997</c:v>
                </c:pt>
                <c:pt idx="270">
                  <c:v>4.1704400000000001</c:v>
                </c:pt>
                <c:pt idx="271">
                  <c:v>4.0410199999999996</c:v>
                </c:pt>
                <c:pt idx="272">
                  <c:v>3.73075</c:v>
                </c:pt>
                <c:pt idx="273">
                  <c:v>4.2076799999999999</c:v>
                </c:pt>
                <c:pt idx="274">
                  <c:v>4.0463800000000001</c:v>
                </c:pt>
                <c:pt idx="275">
                  <c:v>3.7697699999999998</c:v>
                </c:pt>
                <c:pt idx="276">
                  <c:v>4.2531800000000004</c:v>
                </c:pt>
                <c:pt idx="277">
                  <c:v>2.1020699999999999</c:v>
                </c:pt>
                <c:pt idx="278">
                  <c:v>4.0954899999999999</c:v>
                </c:pt>
                <c:pt idx="279">
                  <c:v>3.8990499999999999</c:v>
                </c:pt>
                <c:pt idx="280">
                  <c:v>2.4007000000000001</c:v>
                </c:pt>
                <c:pt idx="281">
                  <c:v>4.1498499999999998</c:v>
                </c:pt>
                <c:pt idx="282">
                  <c:v>2.2352500000000002</c:v>
                </c:pt>
                <c:pt idx="283">
                  <c:v>3.38192</c:v>
                </c:pt>
                <c:pt idx="284">
                  <c:v>2.07606</c:v>
                </c:pt>
                <c:pt idx="285">
                  <c:v>2.7187000000000001</c:v>
                </c:pt>
                <c:pt idx="286">
                  <c:v>2.88937</c:v>
                </c:pt>
                <c:pt idx="287">
                  <c:v>3.7141999999999999</c:v>
                </c:pt>
                <c:pt idx="288">
                  <c:v>4.11883</c:v>
                </c:pt>
                <c:pt idx="289">
                  <c:v>1.8629199999999999</c:v>
                </c:pt>
                <c:pt idx="290">
                  <c:v>2.38517</c:v>
                </c:pt>
                <c:pt idx="291">
                  <c:v>4.2130999999999998</c:v>
                </c:pt>
                <c:pt idx="292">
                  <c:v>3.0716600000000001</c:v>
                </c:pt>
                <c:pt idx="293">
                  <c:v>1.7633700000000001</c:v>
                </c:pt>
                <c:pt idx="294">
                  <c:v>3.76458</c:v>
                </c:pt>
                <c:pt idx="295">
                  <c:v>2.5881500000000002</c:v>
                </c:pt>
                <c:pt idx="296">
                  <c:v>3.7619199999999999</c:v>
                </c:pt>
                <c:pt idx="297">
                  <c:v>3.42333</c:v>
                </c:pt>
                <c:pt idx="298">
                  <c:v>4.1161500000000002</c:v>
                </c:pt>
                <c:pt idx="299">
                  <c:v>2.19509</c:v>
                </c:pt>
                <c:pt idx="300">
                  <c:v>4.0916100000000002</c:v>
                </c:pt>
                <c:pt idx="301">
                  <c:v>3.9313799999999999</c:v>
                </c:pt>
                <c:pt idx="302">
                  <c:v>3.4763000000000002</c:v>
                </c:pt>
                <c:pt idx="303">
                  <c:v>4.0632000000000001</c:v>
                </c:pt>
                <c:pt idx="304">
                  <c:v>2.7264400000000002</c:v>
                </c:pt>
                <c:pt idx="305">
                  <c:v>3.9570599999999998</c:v>
                </c:pt>
                <c:pt idx="306">
                  <c:v>3.8654000000000002</c:v>
                </c:pt>
                <c:pt idx="307">
                  <c:v>2.9384999999999999</c:v>
                </c:pt>
                <c:pt idx="308">
                  <c:v>3.6598600000000001</c:v>
                </c:pt>
                <c:pt idx="309">
                  <c:v>2.4912100000000001</c:v>
                </c:pt>
                <c:pt idx="310">
                  <c:v>4.0940799999999999</c:v>
                </c:pt>
                <c:pt idx="311">
                  <c:v>2.7729900000000001</c:v>
                </c:pt>
                <c:pt idx="312">
                  <c:v>3.7814000000000001</c:v>
                </c:pt>
                <c:pt idx="313">
                  <c:v>4.1963900000000001</c:v>
                </c:pt>
                <c:pt idx="314">
                  <c:v>2.6682999999999999</c:v>
                </c:pt>
                <c:pt idx="315">
                  <c:v>4.3048200000000003</c:v>
                </c:pt>
                <c:pt idx="316">
                  <c:v>2.6877300000000002</c:v>
                </c:pt>
                <c:pt idx="317">
                  <c:v>3.8782199999999998</c:v>
                </c:pt>
                <c:pt idx="318">
                  <c:v>2.5144199999999999</c:v>
                </c:pt>
                <c:pt idx="319">
                  <c:v>2.2029200000000002</c:v>
                </c:pt>
                <c:pt idx="320">
                  <c:v>4.1108700000000002</c:v>
                </c:pt>
                <c:pt idx="321">
                  <c:v>4.4032499999999999</c:v>
                </c:pt>
                <c:pt idx="322">
                  <c:v>1.91072</c:v>
                </c:pt>
                <c:pt idx="323">
                  <c:v>3.7879</c:v>
                </c:pt>
                <c:pt idx="324">
                  <c:v>4.1419499999999996</c:v>
                </c:pt>
                <c:pt idx="325">
                  <c:v>3.99213</c:v>
                </c:pt>
                <c:pt idx="326">
                  <c:v>2.7536299999999998</c:v>
                </c:pt>
                <c:pt idx="327">
                  <c:v>2.7174399999999999</c:v>
                </c:pt>
                <c:pt idx="328">
                  <c:v>3.9920800000000001</c:v>
                </c:pt>
                <c:pt idx="329">
                  <c:v>2.2622499999999999</c:v>
                </c:pt>
                <c:pt idx="330">
                  <c:v>3.71292</c:v>
                </c:pt>
                <c:pt idx="331">
                  <c:v>3.4129800000000001</c:v>
                </c:pt>
                <c:pt idx="332">
                  <c:v>3.12852</c:v>
                </c:pt>
                <c:pt idx="333">
                  <c:v>3.1531199999999999</c:v>
                </c:pt>
                <c:pt idx="334">
                  <c:v>3.1039500000000002</c:v>
                </c:pt>
                <c:pt idx="335">
                  <c:v>3.3094299999999999</c:v>
                </c:pt>
                <c:pt idx="336">
                  <c:v>4.3321100000000001</c:v>
                </c:pt>
                <c:pt idx="337">
                  <c:v>3.5642200000000002</c:v>
                </c:pt>
                <c:pt idx="338">
                  <c:v>4.1523899999999996</c:v>
                </c:pt>
                <c:pt idx="339">
                  <c:v>3.94821</c:v>
                </c:pt>
                <c:pt idx="340">
                  <c:v>4.2841399999999998</c:v>
                </c:pt>
                <c:pt idx="341">
                  <c:v>4.1679300000000001</c:v>
                </c:pt>
                <c:pt idx="342">
                  <c:v>4.5674599999999996</c:v>
                </c:pt>
                <c:pt idx="343">
                  <c:v>4.4871800000000004</c:v>
                </c:pt>
                <c:pt idx="344">
                  <c:v>4.2351799999999997</c:v>
                </c:pt>
                <c:pt idx="345">
                  <c:v>4.2286999999999999</c:v>
                </c:pt>
                <c:pt idx="346">
                  <c:v>4.5014500000000002</c:v>
                </c:pt>
                <c:pt idx="347">
                  <c:v>4.8285999999999998</c:v>
                </c:pt>
                <c:pt idx="348">
                  <c:v>4.0386899999999999</c:v>
                </c:pt>
                <c:pt idx="349">
                  <c:v>4.3799000000000001</c:v>
                </c:pt>
                <c:pt idx="350">
                  <c:v>4.2441300000000002</c:v>
                </c:pt>
                <c:pt idx="351">
                  <c:v>4.5285500000000001</c:v>
                </c:pt>
                <c:pt idx="352">
                  <c:v>4.6927500000000002</c:v>
                </c:pt>
                <c:pt idx="353">
                  <c:v>4.6112599999999997</c:v>
                </c:pt>
                <c:pt idx="354">
                  <c:v>4.3955000000000002</c:v>
                </c:pt>
                <c:pt idx="355">
                  <c:v>4.5906599999999997</c:v>
                </c:pt>
                <c:pt idx="356">
                  <c:v>4.2182599999999999</c:v>
                </c:pt>
                <c:pt idx="357">
                  <c:v>3.9068200000000002</c:v>
                </c:pt>
                <c:pt idx="358">
                  <c:v>4.2312799999999999</c:v>
                </c:pt>
                <c:pt idx="359">
                  <c:v>4.6190300000000004</c:v>
                </c:pt>
                <c:pt idx="360">
                  <c:v>2.5480999999999998</c:v>
                </c:pt>
                <c:pt idx="361">
                  <c:v>3.7981699999999998</c:v>
                </c:pt>
                <c:pt idx="362">
                  <c:v>4.1653099999999998</c:v>
                </c:pt>
                <c:pt idx="363">
                  <c:v>3.6210499999999999</c:v>
                </c:pt>
                <c:pt idx="364">
                  <c:v>3.88741</c:v>
                </c:pt>
                <c:pt idx="365">
                  <c:v>4.2377000000000002</c:v>
                </c:pt>
                <c:pt idx="366">
                  <c:v>4.4898699999999998</c:v>
                </c:pt>
                <c:pt idx="367">
                  <c:v>4.1498600000000003</c:v>
                </c:pt>
                <c:pt idx="368">
                  <c:v>3.9391400000000001</c:v>
                </c:pt>
                <c:pt idx="369">
                  <c:v>3.9506999999999999</c:v>
                </c:pt>
                <c:pt idx="370">
                  <c:v>4.1097099999999998</c:v>
                </c:pt>
                <c:pt idx="371">
                  <c:v>4.3036199999999996</c:v>
                </c:pt>
                <c:pt idx="372">
                  <c:v>3.5836100000000002</c:v>
                </c:pt>
                <c:pt idx="373">
                  <c:v>4.2119400000000002</c:v>
                </c:pt>
                <c:pt idx="374">
                  <c:v>3.50075</c:v>
                </c:pt>
                <c:pt idx="375">
                  <c:v>3.3676300000000001</c:v>
                </c:pt>
                <c:pt idx="376">
                  <c:v>2.5713300000000001</c:v>
                </c:pt>
                <c:pt idx="377">
                  <c:v>3.1854</c:v>
                </c:pt>
                <c:pt idx="378">
                  <c:v>3.81108</c:v>
                </c:pt>
                <c:pt idx="379">
                  <c:v>2.27529</c:v>
                </c:pt>
                <c:pt idx="380">
                  <c:v>3.2319300000000002</c:v>
                </c:pt>
                <c:pt idx="381">
                  <c:v>1.77369</c:v>
                </c:pt>
                <c:pt idx="382">
                  <c:v>3.1854399999999998</c:v>
                </c:pt>
                <c:pt idx="383">
                  <c:v>2.2985500000000001</c:v>
                </c:pt>
                <c:pt idx="384">
                  <c:v>2.2520199999999999</c:v>
                </c:pt>
                <c:pt idx="385">
                  <c:v>3.1619799999999998</c:v>
                </c:pt>
                <c:pt idx="386">
                  <c:v>2.9811100000000001</c:v>
                </c:pt>
                <c:pt idx="387">
                  <c:v>2.9941200000000001</c:v>
                </c:pt>
                <c:pt idx="388">
                  <c:v>4.0140599999999997</c:v>
                </c:pt>
                <c:pt idx="389">
                  <c:v>2.1499100000000002</c:v>
                </c:pt>
                <c:pt idx="390">
                  <c:v>3.92875</c:v>
                </c:pt>
                <c:pt idx="391">
                  <c:v>4.1794700000000002</c:v>
                </c:pt>
                <c:pt idx="392">
                  <c:v>2.1305200000000002</c:v>
                </c:pt>
                <c:pt idx="393">
                  <c:v>3.0716199999999998</c:v>
                </c:pt>
                <c:pt idx="394">
                  <c:v>3.5266999999999999</c:v>
                </c:pt>
                <c:pt idx="395">
                  <c:v>2.9539900000000001</c:v>
                </c:pt>
                <c:pt idx="396">
                  <c:v>3.1893099999999999</c:v>
                </c:pt>
                <c:pt idx="397">
                  <c:v>3.6262799999999999</c:v>
                </c:pt>
                <c:pt idx="398">
                  <c:v>4.5775699999999997</c:v>
                </c:pt>
                <c:pt idx="399">
                  <c:v>4.1369499999999997</c:v>
                </c:pt>
                <c:pt idx="400">
                  <c:v>2.5623200000000002</c:v>
                </c:pt>
                <c:pt idx="401">
                  <c:v>3.71678</c:v>
                </c:pt>
                <c:pt idx="402">
                  <c:v>3.5642299999999998</c:v>
                </c:pt>
                <c:pt idx="403">
                  <c:v>1.82026</c:v>
                </c:pt>
                <c:pt idx="404">
                  <c:v>3.8097699999999999</c:v>
                </c:pt>
                <c:pt idx="405">
                  <c:v>2.34754</c:v>
                </c:pt>
                <c:pt idx="406">
                  <c:v>4.0671299999999997</c:v>
                </c:pt>
                <c:pt idx="407">
                  <c:v>3.9778899999999999</c:v>
                </c:pt>
                <c:pt idx="408">
                  <c:v>2.0089999999999999</c:v>
                </c:pt>
                <c:pt idx="409">
                  <c:v>3.54094</c:v>
                </c:pt>
                <c:pt idx="410">
                  <c:v>2.31534</c:v>
                </c:pt>
                <c:pt idx="411">
                  <c:v>4.1821099999999998</c:v>
                </c:pt>
                <c:pt idx="412">
                  <c:v>2.13435</c:v>
                </c:pt>
                <c:pt idx="413">
                  <c:v>2.59978</c:v>
                </c:pt>
                <c:pt idx="414">
                  <c:v>2.4097</c:v>
                </c:pt>
                <c:pt idx="415">
                  <c:v>3.9286400000000001</c:v>
                </c:pt>
                <c:pt idx="416">
                  <c:v>3.3948200000000002</c:v>
                </c:pt>
                <c:pt idx="417">
                  <c:v>3.8938700000000002</c:v>
                </c:pt>
                <c:pt idx="418">
                  <c:v>3.7387600000000001</c:v>
                </c:pt>
                <c:pt idx="419">
                  <c:v>2.37487</c:v>
                </c:pt>
                <c:pt idx="420">
                  <c:v>4.0230399999999999</c:v>
                </c:pt>
                <c:pt idx="421">
                  <c:v>4.1873800000000001</c:v>
                </c:pt>
                <c:pt idx="422">
                  <c:v>4.1110899999999999</c:v>
                </c:pt>
                <c:pt idx="423">
                  <c:v>4.3592599999999999</c:v>
                </c:pt>
                <c:pt idx="424">
                  <c:v>3.4140600000000001</c:v>
                </c:pt>
                <c:pt idx="425">
                  <c:v>4.1007499999999997</c:v>
                </c:pt>
                <c:pt idx="426">
                  <c:v>4.2597500000000004</c:v>
                </c:pt>
                <c:pt idx="427">
                  <c:v>2.7303099999999998</c:v>
                </c:pt>
                <c:pt idx="428">
                  <c:v>4.3231099999999998</c:v>
                </c:pt>
                <c:pt idx="429">
                  <c:v>3.3081700000000001</c:v>
                </c:pt>
                <c:pt idx="430">
                  <c:v>4.1225500000000004</c:v>
                </c:pt>
                <c:pt idx="431">
                  <c:v>3.89649</c:v>
                </c:pt>
                <c:pt idx="432">
                  <c:v>2.1291799999999999</c:v>
                </c:pt>
                <c:pt idx="433">
                  <c:v>3.9493999999999998</c:v>
                </c:pt>
                <c:pt idx="434">
                  <c:v>2.3321900000000002</c:v>
                </c:pt>
                <c:pt idx="435">
                  <c:v>3.3947500000000002</c:v>
                </c:pt>
                <c:pt idx="436">
                  <c:v>2.7109700000000001</c:v>
                </c:pt>
                <c:pt idx="437">
                  <c:v>4.0761799999999999</c:v>
                </c:pt>
                <c:pt idx="438">
                  <c:v>4.1524400000000004</c:v>
                </c:pt>
                <c:pt idx="439">
                  <c:v>1.8202400000000001</c:v>
                </c:pt>
                <c:pt idx="440">
                  <c:v>2.7898399999999999</c:v>
                </c:pt>
                <c:pt idx="441">
                  <c:v>3.9791599999999998</c:v>
                </c:pt>
                <c:pt idx="442">
                  <c:v>2.1989999999999998</c:v>
                </c:pt>
                <c:pt idx="443">
                  <c:v>3.8783799999999999</c:v>
                </c:pt>
                <c:pt idx="444">
                  <c:v>2.6075499999999998</c:v>
                </c:pt>
                <c:pt idx="445">
                  <c:v>3.6765400000000001</c:v>
                </c:pt>
                <c:pt idx="446">
                  <c:v>4.2428800000000004</c:v>
                </c:pt>
                <c:pt idx="447">
                  <c:v>3.0768300000000002</c:v>
                </c:pt>
                <c:pt idx="448">
                  <c:v>3.29914</c:v>
                </c:pt>
                <c:pt idx="449">
                  <c:v>3.7154500000000001</c:v>
                </c:pt>
                <c:pt idx="450">
                  <c:v>2.9966300000000001</c:v>
                </c:pt>
                <c:pt idx="451">
                  <c:v>2.36321</c:v>
                </c:pt>
                <c:pt idx="452">
                  <c:v>2.3825799999999999</c:v>
                </c:pt>
                <c:pt idx="453">
                  <c:v>2.0775000000000001</c:v>
                </c:pt>
                <c:pt idx="454">
                  <c:v>2.1446999999999998</c:v>
                </c:pt>
                <c:pt idx="455">
                  <c:v>3.0096099999999999</c:v>
                </c:pt>
                <c:pt idx="456">
                  <c:v>2.51708</c:v>
                </c:pt>
                <c:pt idx="457">
                  <c:v>3.93513</c:v>
                </c:pt>
                <c:pt idx="458">
                  <c:v>2.2753100000000002</c:v>
                </c:pt>
                <c:pt idx="459">
                  <c:v>3.5305800000000001</c:v>
                </c:pt>
                <c:pt idx="460">
                  <c:v>3.9210500000000001</c:v>
                </c:pt>
                <c:pt idx="461">
                  <c:v>4.0386600000000001</c:v>
                </c:pt>
                <c:pt idx="462">
                  <c:v>3.9249000000000001</c:v>
                </c:pt>
                <c:pt idx="463">
                  <c:v>4.3786899999999997</c:v>
                </c:pt>
                <c:pt idx="464">
                  <c:v>4.3217600000000003</c:v>
                </c:pt>
                <c:pt idx="465">
                  <c:v>4.2118399999999996</c:v>
                </c:pt>
                <c:pt idx="466">
                  <c:v>4.2117300000000002</c:v>
                </c:pt>
                <c:pt idx="467">
                  <c:v>4.7185800000000002</c:v>
                </c:pt>
                <c:pt idx="468">
                  <c:v>3.31467</c:v>
                </c:pt>
                <c:pt idx="469">
                  <c:v>4.3644400000000001</c:v>
                </c:pt>
                <c:pt idx="470">
                  <c:v>3.9688599999999998</c:v>
                </c:pt>
                <c:pt idx="471">
                  <c:v>4.2791300000000003</c:v>
                </c:pt>
                <c:pt idx="472">
                  <c:v>4.4405400000000004</c:v>
                </c:pt>
                <c:pt idx="473">
                  <c:v>4.2013999999999996</c:v>
                </c:pt>
                <c:pt idx="474">
                  <c:v>4.1562700000000001</c:v>
                </c:pt>
                <c:pt idx="475">
                  <c:v>4.3528500000000001</c:v>
                </c:pt>
                <c:pt idx="476">
                  <c:v>4.1795799999999996</c:v>
                </c:pt>
                <c:pt idx="477">
                  <c:v>4.1278300000000003</c:v>
                </c:pt>
                <c:pt idx="478">
                  <c:v>4.0011099999999997</c:v>
                </c:pt>
                <c:pt idx="479">
                  <c:v>4.15761</c:v>
                </c:pt>
                <c:pt idx="480">
                  <c:v>4.1187899999999997</c:v>
                </c:pt>
                <c:pt idx="481">
                  <c:v>3.7036699999999998</c:v>
                </c:pt>
                <c:pt idx="482">
                  <c:v>2.8143500000000001</c:v>
                </c:pt>
                <c:pt idx="483">
                  <c:v>3.6223200000000002</c:v>
                </c:pt>
                <c:pt idx="484">
                  <c:v>2.95905</c:v>
                </c:pt>
                <c:pt idx="485">
                  <c:v>3.48705</c:v>
                </c:pt>
                <c:pt idx="486">
                  <c:v>3.63917</c:v>
                </c:pt>
                <c:pt idx="487">
                  <c:v>3.3651399999999998</c:v>
                </c:pt>
                <c:pt idx="488">
                  <c:v>3.45302</c:v>
                </c:pt>
                <c:pt idx="489">
                  <c:v>2.2339099999999998</c:v>
                </c:pt>
                <c:pt idx="490">
                  <c:v>3.91717</c:v>
                </c:pt>
                <c:pt idx="491">
                  <c:v>2.7303500000000001</c:v>
                </c:pt>
                <c:pt idx="492">
                  <c:v>3.81237</c:v>
                </c:pt>
                <c:pt idx="493">
                  <c:v>1.9327099999999999</c:v>
                </c:pt>
                <c:pt idx="494">
                  <c:v>3.2202899999999999</c:v>
                </c:pt>
                <c:pt idx="495">
                  <c:v>2.8014399999999999</c:v>
                </c:pt>
                <c:pt idx="496">
                  <c:v>3.8783300000000001</c:v>
                </c:pt>
                <c:pt idx="497">
                  <c:v>4.2234999999999996</c:v>
                </c:pt>
                <c:pt idx="498">
                  <c:v>2.7135699999999998</c:v>
                </c:pt>
                <c:pt idx="499">
                  <c:v>1.95339</c:v>
                </c:pt>
                <c:pt idx="500">
                  <c:v>2.9139599999999999</c:v>
                </c:pt>
              </c:numCache>
            </c:numRef>
          </c:yVal>
          <c:smooth val="0"/>
          <c:extLst xmlns:c16r2="http://schemas.microsoft.com/office/drawing/2015/06/chart">
            <c:ext xmlns:c16="http://schemas.microsoft.com/office/drawing/2014/chart" uri="{C3380CC4-5D6E-409C-BE32-E72D297353CC}">
              <c16:uniqueId val="{00000001-56F3-4B1E-9558-22E311BFB7BF}"/>
            </c:ext>
          </c:extLst>
        </c:ser>
        <c:dLbls>
          <c:showLegendKey val="0"/>
          <c:showVal val="0"/>
          <c:showCatName val="0"/>
          <c:showSerName val="0"/>
          <c:showPercent val="0"/>
          <c:showBubbleSize val="0"/>
        </c:dLbls>
        <c:axId val="-1383873136"/>
        <c:axId val="-1383864976"/>
      </c:scatterChart>
      <c:valAx>
        <c:axId val="-1383873136"/>
        <c:scaling>
          <c:orientation val="minMax"/>
          <c:max val="150"/>
          <c:min val="0"/>
        </c:scaling>
        <c:delete val="0"/>
        <c:axPos val="b"/>
        <c:majorGridlines>
          <c:spPr>
            <a:ln w="6350" cap="flat" cmpd="sng" algn="ctr">
              <a:solidFill>
                <a:schemeClr val="bg1">
                  <a:lumMod val="65000"/>
                </a:schemeClr>
              </a:solidFill>
              <a:round/>
            </a:ln>
            <a:effectLst/>
          </c:spPr>
        </c:majorGridlines>
        <c:title>
          <c:tx>
            <c:rich>
              <a:bodyPr rot="0" spcFirstLastPara="1" vertOverflow="ellipsis" vert="horz" wrap="square" anchor="ctr" anchorCtr="1"/>
              <a:lstStyle/>
              <a:p>
                <a:pPr>
                  <a:defRPr sz="3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3200" b="1"/>
                  <a:t>Time</a:t>
                </a:r>
                <a:r>
                  <a:rPr lang="en-US" altLang="ko-KR" sz="3200" b="1" baseline="0"/>
                  <a:t> (ms)</a:t>
                </a:r>
                <a:endParaRPr lang="ko-KR" sz="3200" b="1"/>
              </a:p>
            </c:rich>
          </c:tx>
          <c:layout>
            <c:manualLayout>
              <c:xMode val="edge"/>
              <c:yMode val="edge"/>
              <c:x val="0.4524453814505367"/>
              <c:y val="0.8522677612476508"/>
            </c:manualLayout>
          </c:layout>
          <c:overlay val="0"/>
          <c:spPr>
            <a:noFill/>
            <a:ln>
              <a:noFill/>
            </a:ln>
            <a:effectLst/>
          </c:spPr>
        </c:title>
        <c:numFmt formatCode="General" sourceLinked="1"/>
        <c:majorTickMark val="out"/>
        <c:minorTickMark val="none"/>
        <c:tickLblPos val="nextTo"/>
        <c:spPr>
          <a:noFill/>
          <a:ln w="6350"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83864976"/>
        <c:crosses val="autoZero"/>
        <c:crossBetween val="midCat"/>
        <c:majorUnit val="30"/>
      </c:valAx>
      <c:valAx>
        <c:axId val="-1383864976"/>
        <c:scaling>
          <c:orientation val="minMax"/>
          <c:max val="10"/>
        </c:scaling>
        <c:delete val="0"/>
        <c:axPos val="l"/>
        <c:majorGridlines>
          <c:spPr>
            <a:ln w="6350" cap="flat" cmpd="sng" algn="ctr">
              <a:solidFill>
                <a:schemeClr val="bg1">
                  <a:lumMod val="65000"/>
                </a:schemeClr>
              </a:solidFill>
              <a:round/>
            </a:ln>
            <a:effectLst/>
          </c:spPr>
        </c:majorGridlines>
        <c:numFmt formatCode="General" sourceLinked="1"/>
        <c:majorTickMark val="out"/>
        <c:minorTickMark val="none"/>
        <c:tickLblPos val="nextTo"/>
        <c:spPr>
          <a:noFill/>
          <a:ln w="6350"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83873136"/>
        <c:crosses val="autoZero"/>
        <c:crossBetween val="midCat"/>
        <c:majorUnit val="2"/>
      </c:valAx>
    </c:plotArea>
    <c:plotVisOnly val="1"/>
    <c:dispBlanksAs val="gap"/>
    <c:showDLblsOverMax val="0"/>
  </c:chart>
  <c:spPr>
    <a:ln>
      <a:noFill/>
    </a:ln>
  </c:spPr>
  <c:txPr>
    <a:bodyPr/>
    <a:lstStyle/>
    <a:p>
      <a:pPr>
        <a:defRPr sz="9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24612939208616"/>
          <c:y val="0.16989241928501381"/>
          <c:w val="0.68529156864314655"/>
          <c:h val="0.56647592907270905"/>
        </c:manualLayout>
      </c:layout>
      <c:scatterChart>
        <c:scatterStyle val="lineMarker"/>
        <c:varyColors val="0"/>
        <c:ser>
          <c:idx val="0"/>
          <c:order val="0"/>
          <c:tx>
            <c:strRef>
              <c:f>[Fig16_Convergence.xlsx]ExpressPass_Real!$C$2</c:f>
              <c:strCache>
                <c:ptCount val="1"/>
                <c:pt idx="0">
                  <c:v>Existing Flow</c:v>
                </c:pt>
              </c:strCache>
            </c:strRef>
          </c:tx>
          <c:spPr>
            <a:ln w="38100" cap="rnd">
              <a:solidFill>
                <a:srgbClr val="002060"/>
              </a:solidFill>
              <a:round/>
            </a:ln>
            <a:effectLst/>
          </c:spPr>
          <c:marker>
            <c:symbol val="none"/>
          </c:marker>
          <c:xVal>
            <c:numRef>
              <c:f>[Fig16_Convergence.xlsx]ExpressPass_Real!$B$3:$B$103</c:f>
              <c:numCache>
                <c:formatCode>General</c:formatCode>
                <c:ptCount val="101"/>
                <c:pt idx="0">
                  <c:v>0</c:v>
                </c:pt>
                <c:pt idx="1">
                  <c:v>25</c:v>
                </c:pt>
                <c:pt idx="2">
                  <c:v>50</c:v>
                </c:pt>
                <c:pt idx="3">
                  <c:v>75</c:v>
                </c:pt>
                <c:pt idx="4">
                  <c:v>100</c:v>
                </c:pt>
                <c:pt idx="5">
                  <c:v>125</c:v>
                </c:pt>
                <c:pt idx="6">
                  <c:v>150</c:v>
                </c:pt>
                <c:pt idx="7">
                  <c:v>175</c:v>
                </c:pt>
                <c:pt idx="8">
                  <c:v>200</c:v>
                </c:pt>
                <c:pt idx="9">
                  <c:v>225</c:v>
                </c:pt>
                <c:pt idx="10">
                  <c:v>250</c:v>
                </c:pt>
                <c:pt idx="11">
                  <c:v>275</c:v>
                </c:pt>
                <c:pt idx="12">
                  <c:v>300</c:v>
                </c:pt>
                <c:pt idx="13">
                  <c:v>325</c:v>
                </c:pt>
                <c:pt idx="14">
                  <c:v>350</c:v>
                </c:pt>
                <c:pt idx="15">
                  <c:v>375</c:v>
                </c:pt>
                <c:pt idx="16">
                  <c:v>400</c:v>
                </c:pt>
                <c:pt idx="17">
                  <c:v>425</c:v>
                </c:pt>
                <c:pt idx="18">
                  <c:v>450</c:v>
                </c:pt>
                <c:pt idx="19">
                  <c:v>475</c:v>
                </c:pt>
                <c:pt idx="20">
                  <c:v>500</c:v>
                </c:pt>
                <c:pt idx="21">
                  <c:v>525</c:v>
                </c:pt>
                <c:pt idx="22">
                  <c:v>550</c:v>
                </c:pt>
                <c:pt idx="23">
                  <c:v>575</c:v>
                </c:pt>
                <c:pt idx="24">
                  <c:v>600</c:v>
                </c:pt>
                <c:pt idx="25">
                  <c:v>625</c:v>
                </c:pt>
                <c:pt idx="26">
                  <c:v>650</c:v>
                </c:pt>
                <c:pt idx="27">
                  <c:v>675</c:v>
                </c:pt>
                <c:pt idx="28">
                  <c:v>700</c:v>
                </c:pt>
                <c:pt idx="29">
                  <c:v>725</c:v>
                </c:pt>
                <c:pt idx="30">
                  <c:v>750</c:v>
                </c:pt>
                <c:pt idx="31">
                  <c:v>775</c:v>
                </c:pt>
                <c:pt idx="32">
                  <c:v>800</c:v>
                </c:pt>
                <c:pt idx="33">
                  <c:v>825</c:v>
                </c:pt>
                <c:pt idx="34">
                  <c:v>850</c:v>
                </c:pt>
                <c:pt idx="35">
                  <c:v>875</c:v>
                </c:pt>
                <c:pt idx="36">
                  <c:v>900</c:v>
                </c:pt>
                <c:pt idx="37">
                  <c:v>925</c:v>
                </c:pt>
                <c:pt idx="38">
                  <c:v>950</c:v>
                </c:pt>
                <c:pt idx="39">
                  <c:v>975</c:v>
                </c:pt>
                <c:pt idx="40">
                  <c:v>1000</c:v>
                </c:pt>
                <c:pt idx="41">
                  <c:v>1025</c:v>
                </c:pt>
                <c:pt idx="42">
                  <c:v>1050</c:v>
                </c:pt>
                <c:pt idx="43">
                  <c:v>1075</c:v>
                </c:pt>
                <c:pt idx="44">
                  <c:v>1100</c:v>
                </c:pt>
                <c:pt idx="45">
                  <c:v>1125</c:v>
                </c:pt>
                <c:pt idx="46">
                  <c:v>1150</c:v>
                </c:pt>
                <c:pt idx="47">
                  <c:v>1175</c:v>
                </c:pt>
                <c:pt idx="48">
                  <c:v>1200</c:v>
                </c:pt>
                <c:pt idx="49">
                  <c:v>1225</c:v>
                </c:pt>
                <c:pt idx="50">
                  <c:v>1250</c:v>
                </c:pt>
                <c:pt idx="51">
                  <c:v>1275</c:v>
                </c:pt>
                <c:pt idx="52">
                  <c:v>1300</c:v>
                </c:pt>
                <c:pt idx="53">
                  <c:v>1325</c:v>
                </c:pt>
                <c:pt idx="54">
                  <c:v>1350</c:v>
                </c:pt>
                <c:pt idx="55">
                  <c:v>1375</c:v>
                </c:pt>
                <c:pt idx="56">
                  <c:v>1400</c:v>
                </c:pt>
                <c:pt idx="57">
                  <c:v>1425</c:v>
                </c:pt>
                <c:pt idx="58">
                  <c:v>1450</c:v>
                </c:pt>
                <c:pt idx="59">
                  <c:v>1475</c:v>
                </c:pt>
                <c:pt idx="60">
                  <c:v>1500</c:v>
                </c:pt>
                <c:pt idx="61">
                  <c:v>1525</c:v>
                </c:pt>
                <c:pt idx="62">
                  <c:v>1550</c:v>
                </c:pt>
                <c:pt idx="63">
                  <c:v>1575</c:v>
                </c:pt>
                <c:pt idx="64">
                  <c:v>1600</c:v>
                </c:pt>
                <c:pt idx="65">
                  <c:v>1625</c:v>
                </c:pt>
                <c:pt idx="66">
                  <c:v>1650</c:v>
                </c:pt>
                <c:pt idx="67">
                  <c:v>1675</c:v>
                </c:pt>
                <c:pt idx="68">
                  <c:v>1700</c:v>
                </c:pt>
                <c:pt idx="69">
                  <c:v>1725</c:v>
                </c:pt>
                <c:pt idx="70">
                  <c:v>1750</c:v>
                </c:pt>
                <c:pt idx="71">
                  <c:v>1775</c:v>
                </c:pt>
                <c:pt idx="72">
                  <c:v>1800</c:v>
                </c:pt>
                <c:pt idx="73">
                  <c:v>1825</c:v>
                </c:pt>
                <c:pt idx="74">
                  <c:v>1850</c:v>
                </c:pt>
                <c:pt idx="75">
                  <c:v>1875</c:v>
                </c:pt>
                <c:pt idx="76">
                  <c:v>1900</c:v>
                </c:pt>
                <c:pt idx="77">
                  <c:v>1925</c:v>
                </c:pt>
                <c:pt idx="78">
                  <c:v>1950</c:v>
                </c:pt>
                <c:pt idx="79">
                  <c:v>1975</c:v>
                </c:pt>
                <c:pt idx="80">
                  <c:v>2000</c:v>
                </c:pt>
                <c:pt idx="81">
                  <c:v>2025</c:v>
                </c:pt>
                <c:pt idx="82">
                  <c:v>2050</c:v>
                </c:pt>
                <c:pt idx="83">
                  <c:v>2075</c:v>
                </c:pt>
                <c:pt idx="84">
                  <c:v>2100</c:v>
                </c:pt>
                <c:pt idx="85">
                  <c:v>2125</c:v>
                </c:pt>
                <c:pt idx="86">
                  <c:v>2150</c:v>
                </c:pt>
                <c:pt idx="87">
                  <c:v>2175</c:v>
                </c:pt>
                <c:pt idx="88">
                  <c:v>2200</c:v>
                </c:pt>
                <c:pt idx="89">
                  <c:v>2225</c:v>
                </c:pt>
                <c:pt idx="90">
                  <c:v>2250</c:v>
                </c:pt>
                <c:pt idx="91">
                  <c:v>2275</c:v>
                </c:pt>
                <c:pt idx="92">
                  <c:v>2300</c:v>
                </c:pt>
                <c:pt idx="93">
                  <c:v>2325</c:v>
                </c:pt>
                <c:pt idx="94">
                  <c:v>2350</c:v>
                </c:pt>
                <c:pt idx="95">
                  <c:v>2375</c:v>
                </c:pt>
                <c:pt idx="96">
                  <c:v>2400</c:v>
                </c:pt>
                <c:pt idx="97">
                  <c:v>2425</c:v>
                </c:pt>
                <c:pt idx="98">
                  <c:v>2450</c:v>
                </c:pt>
                <c:pt idx="99">
                  <c:v>2475</c:v>
                </c:pt>
                <c:pt idx="100">
                  <c:v>2500</c:v>
                </c:pt>
              </c:numCache>
            </c:numRef>
          </c:xVal>
          <c:yVal>
            <c:numRef>
              <c:f>[Fig16_Convergence.xlsx]ExpressPass_Real!$C$3:$C$103</c:f>
              <c:numCache>
                <c:formatCode>General</c:formatCode>
                <c:ptCount val="101"/>
                <c:pt idx="0">
                  <c:v>9.2506433045622689</c:v>
                </c:pt>
                <c:pt idx="1">
                  <c:v>6.7718652034525277</c:v>
                </c:pt>
                <c:pt idx="2">
                  <c:v>2.7945422071516646</c:v>
                </c:pt>
                <c:pt idx="3">
                  <c:v>3.4941046362515413</c:v>
                </c:pt>
                <c:pt idx="4">
                  <c:v>5.1319892971639947</c:v>
                </c:pt>
                <c:pt idx="5">
                  <c:v>3.3534942663378544</c:v>
                </c:pt>
                <c:pt idx="6">
                  <c:v>5.0225371763255238</c:v>
                </c:pt>
                <c:pt idx="7">
                  <c:v>3.9107205795314428</c:v>
                </c:pt>
                <c:pt idx="8">
                  <c:v>5.1564721331689274</c:v>
                </c:pt>
                <c:pt idx="9">
                  <c:v>4.5765645869297167</c:v>
                </c:pt>
                <c:pt idx="10">
                  <c:v>4.5821780024660912</c:v>
                </c:pt>
                <c:pt idx="11">
                  <c:v>5.1765552651048088</c:v>
                </c:pt>
                <c:pt idx="12">
                  <c:v>4.0795023304562275</c:v>
                </c:pt>
                <c:pt idx="13">
                  <c:v>5.0830805178791607</c:v>
                </c:pt>
                <c:pt idx="14">
                  <c:v>4.6075142293464859</c:v>
                </c:pt>
                <c:pt idx="15">
                  <c:v>3.4405211713933417</c:v>
                </c:pt>
                <c:pt idx="16">
                  <c:v>5.7305386929716402</c:v>
                </c:pt>
                <c:pt idx="17">
                  <c:v>5.171965918618989</c:v>
                </c:pt>
                <c:pt idx="18">
                  <c:v>4.0663032182490753</c:v>
                </c:pt>
                <c:pt idx="19">
                  <c:v>5.1242613686806422</c:v>
                </c:pt>
                <c:pt idx="20">
                  <c:v>4.6253216522811345</c:v>
                </c:pt>
                <c:pt idx="21">
                  <c:v>5.032654599260173</c:v>
                </c:pt>
                <c:pt idx="22">
                  <c:v>4.4840001233045621</c:v>
                </c:pt>
                <c:pt idx="23">
                  <c:v>5.181410110974106</c:v>
                </c:pt>
                <c:pt idx="24">
                  <c:v>4.5950357583230579</c:v>
                </c:pt>
                <c:pt idx="25">
                  <c:v>3.4609361775585699</c:v>
                </c:pt>
                <c:pt idx="26">
                  <c:v>5.1857529223181258</c:v>
                </c:pt>
                <c:pt idx="27">
                  <c:v>4.6407300986436502</c:v>
                </c:pt>
                <c:pt idx="28">
                  <c:v>4.0795023304562275</c:v>
                </c:pt>
                <c:pt idx="29">
                  <c:v>5.1585013070283603</c:v>
                </c:pt>
                <c:pt idx="30">
                  <c:v>4.6347373982737361</c:v>
                </c:pt>
                <c:pt idx="31">
                  <c:v>4.5939073859432797</c:v>
                </c:pt>
                <c:pt idx="32">
                  <c:v>4.6004784956843405</c:v>
                </c:pt>
                <c:pt idx="33">
                  <c:v>4.3759418742293468</c:v>
                </c:pt>
                <c:pt idx="34">
                  <c:v>4.5772378175092481</c:v>
                </c:pt>
                <c:pt idx="35">
                  <c:v>3.9835906781750925</c:v>
                </c:pt>
                <c:pt idx="36">
                  <c:v>3.3496445252774354</c:v>
                </c:pt>
                <c:pt idx="37">
                  <c:v>5.0749733045622687</c:v>
                </c:pt>
                <c:pt idx="38">
                  <c:v>5.037964586929716</c:v>
                </c:pt>
                <c:pt idx="39">
                  <c:v>3.8339817755856966</c:v>
                </c:pt>
                <c:pt idx="40">
                  <c:v>5.1265086313193589</c:v>
                </c:pt>
                <c:pt idx="41">
                  <c:v>4.5950357583230579</c:v>
                </c:pt>
                <c:pt idx="42">
                  <c:v>4.082356448828607</c:v>
                </c:pt>
                <c:pt idx="43">
                  <c:v>5.1592598766954385</c:v>
                </c:pt>
                <c:pt idx="44">
                  <c:v>4.6136681257706531</c:v>
                </c:pt>
                <c:pt idx="45">
                  <c:v>3.4720871516646112</c:v>
                </c:pt>
                <c:pt idx="46">
                  <c:v>5.2268010234278668</c:v>
                </c:pt>
                <c:pt idx="47">
                  <c:v>4.6186841676942043</c:v>
                </c:pt>
                <c:pt idx="48">
                  <c:v>5.1135276078914922</c:v>
                </c:pt>
                <c:pt idx="49">
                  <c:v>4.4999964611590633</c:v>
                </c:pt>
                <c:pt idx="50">
                  <c:v>4.0727889889025901</c:v>
                </c:pt>
                <c:pt idx="51">
                  <c:v>3.4181718125770653</c:v>
                </c:pt>
                <c:pt idx="52">
                  <c:v>4.0401515289765726</c:v>
                </c:pt>
                <c:pt idx="53">
                  <c:v>5.2453385696670773</c:v>
                </c:pt>
                <c:pt idx="54">
                  <c:v>5.0998733538840932</c:v>
                </c:pt>
                <c:pt idx="55">
                  <c:v>4.5253042416769418</c:v>
                </c:pt>
                <c:pt idx="56">
                  <c:v>4.542922022194821</c:v>
                </c:pt>
                <c:pt idx="57">
                  <c:v>4.6618278175092476</c:v>
                </c:pt>
                <c:pt idx="58">
                  <c:v>4.5799307398273736</c:v>
                </c:pt>
                <c:pt idx="59">
                  <c:v>4.6009241553637485</c:v>
                </c:pt>
                <c:pt idx="60">
                  <c:v>4.0212536621454991</c:v>
                </c:pt>
                <c:pt idx="61">
                  <c:v>4.3661183970406912</c:v>
                </c:pt>
                <c:pt idx="62">
                  <c:v>4.6166265474722561</c:v>
                </c:pt>
                <c:pt idx="63">
                  <c:v>2.8600731442663379</c:v>
                </c:pt>
                <c:pt idx="64">
                  <c:v>5.1296187669543771</c:v>
                </c:pt>
                <c:pt idx="65">
                  <c:v>5.2382743896424167</c:v>
                </c:pt>
                <c:pt idx="66">
                  <c:v>4.5152342293464862</c:v>
                </c:pt>
                <c:pt idx="67">
                  <c:v>5.0919557829839706</c:v>
                </c:pt>
                <c:pt idx="68">
                  <c:v>4.436674858199753</c:v>
                </c:pt>
                <c:pt idx="69">
                  <c:v>4.549123329223181</c:v>
                </c:pt>
                <c:pt idx="70">
                  <c:v>3.9758343033292234</c:v>
                </c:pt>
                <c:pt idx="71">
                  <c:v>3.9640575092478416</c:v>
                </c:pt>
                <c:pt idx="72">
                  <c:v>4.6207417879161525</c:v>
                </c:pt>
                <c:pt idx="73">
                  <c:v>4.5975295561035754</c:v>
                </c:pt>
                <c:pt idx="74">
                  <c:v>4.0419531319358821</c:v>
                </c:pt>
                <c:pt idx="75">
                  <c:v>5.1332788655980277</c:v>
                </c:pt>
                <c:pt idx="76">
                  <c:v>3.443062379778052</c:v>
                </c:pt>
                <c:pt idx="77">
                  <c:v>5.6353192355117141</c:v>
                </c:pt>
                <c:pt idx="78">
                  <c:v>4.6588030209617752</c:v>
                </c:pt>
                <c:pt idx="79">
                  <c:v>2.2889555240443897</c:v>
                </c:pt>
                <c:pt idx="80">
                  <c:v>5.7097823304562265</c:v>
                </c:pt>
                <c:pt idx="81">
                  <c:v>5.1842168187422937</c:v>
                </c:pt>
                <c:pt idx="82">
                  <c:v>3.425700616522811</c:v>
                </c:pt>
                <c:pt idx="83">
                  <c:v>5.7322265104808885</c:v>
                </c:pt>
                <c:pt idx="84">
                  <c:v>4.6372786066584464</c:v>
                </c:pt>
                <c:pt idx="85">
                  <c:v>4.6423515413070291</c:v>
                </c:pt>
                <c:pt idx="86">
                  <c:v>4.6128052527743533</c:v>
                </c:pt>
                <c:pt idx="87">
                  <c:v>3.9783565474722566</c:v>
                </c:pt>
                <c:pt idx="88">
                  <c:v>5.0505663255240441</c:v>
                </c:pt>
                <c:pt idx="89">
                  <c:v>4.6246389395807652</c:v>
                </c:pt>
                <c:pt idx="90">
                  <c:v>2.8699250678175092</c:v>
                </c:pt>
                <c:pt idx="91">
                  <c:v>5.1913947842170156</c:v>
                </c:pt>
                <c:pt idx="92">
                  <c:v>4.6047833785450063</c:v>
                </c:pt>
                <c:pt idx="93">
                  <c:v>3.4354577188655981</c:v>
                </c:pt>
                <c:pt idx="94">
                  <c:v>5.233315240443897</c:v>
                </c:pt>
                <c:pt idx="95">
                  <c:v>5.0816013070283592</c:v>
                </c:pt>
                <c:pt idx="96">
                  <c:v>4.665089667077682</c:v>
                </c:pt>
                <c:pt idx="97">
                  <c:v>3.9779677805178788</c:v>
                </c:pt>
                <c:pt idx="98">
                  <c:v>5.0602949815043159</c:v>
                </c:pt>
                <c:pt idx="99">
                  <c:v>5.066894537607892</c:v>
                </c:pt>
                <c:pt idx="100">
                  <c:v>2.7863022441430334</c:v>
                </c:pt>
              </c:numCache>
            </c:numRef>
          </c:yVal>
          <c:smooth val="0"/>
          <c:extLst xmlns:c16r2="http://schemas.microsoft.com/office/drawing/2015/06/chart">
            <c:ext xmlns:c16="http://schemas.microsoft.com/office/drawing/2014/chart" uri="{C3380CC4-5D6E-409C-BE32-E72D297353CC}">
              <c16:uniqueId val="{00000001-3B8B-44EC-9D87-0DB396C20CDA}"/>
            </c:ext>
          </c:extLst>
        </c:ser>
        <c:ser>
          <c:idx val="1"/>
          <c:order val="1"/>
          <c:tx>
            <c:strRef>
              <c:f>[Fig16_Convergence.xlsx]ExpressPass_Real!$E$2</c:f>
              <c:strCache>
                <c:ptCount val="1"/>
                <c:pt idx="0">
                  <c:v>New Flow</c:v>
                </c:pt>
              </c:strCache>
            </c:strRef>
          </c:tx>
          <c:spPr>
            <a:ln w="38100" cap="rnd">
              <a:solidFill>
                <a:srgbClr val="FF0000"/>
              </a:solidFill>
              <a:round/>
            </a:ln>
            <a:effectLst/>
          </c:spPr>
          <c:marker>
            <c:symbol val="none"/>
          </c:marker>
          <c:xVal>
            <c:numRef>
              <c:f>[Fig16_Convergence.xlsx]ExpressPass_Real!$B$3:$B$103</c:f>
              <c:numCache>
                <c:formatCode>General</c:formatCode>
                <c:ptCount val="101"/>
                <c:pt idx="0">
                  <c:v>0</c:v>
                </c:pt>
                <c:pt idx="1">
                  <c:v>25</c:v>
                </c:pt>
                <c:pt idx="2">
                  <c:v>50</c:v>
                </c:pt>
                <c:pt idx="3">
                  <c:v>75</c:v>
                </c:pt>
                <c:pt idx="4">
                  <c:v>100</c:v>
                </c:pt>
                <c:pt idx="5">
                  <c:v>125</c:v>
                </c:pt>
                <c:pt idx="6">
                  <c:v>150</c:v>
                </c:pt>
                <c:pt idx="7">
                  <c:v>175</c:v>
                </c:pt>
                <c:pt idx="8">
                  <c:v>200</c:v>
                </c:pt>
                <c:pt idx="9">
                  <c:v>225</c:v>
                </c:pt>
                <c:pt idx="10">
                  <c:v>250</c:v>
                </c:pt>
                <c:pt idx="11">
                  <c:v>275</c:v>
                </c:pt>
                <c:pt idx="12">
                  <c:v>300</c:v>
                </c:pt>
                <c:pt idx="13">
                  <c:v>325</c:v>
                </c:pt>
                <c:pt idx="14">
                  <c:v>350</c:v>
                </c:pt>
                <c:pt idx="15">
                  <c:v>375</c:v>
                </c:pt>
                <c:pt idx="16">
                  <c:v>400</c:v>
                </c:pt>
                <c:pt idx="17">
                  <c:v>425</c:v>
                </c:pt>
                <c:pt idx="18">
                  <c:v>450</c:v>
                </c:pt>
                <c:pt idx="19">
                  <c:v>475</c:v>
                </c:pt>
                <c:pt idx="20">
                  <c:v>500</c:v>
                </c:pt>
                <c:pt idx="21">
                  <c:v>525</c:v>
                </c:pt>
                <c:pt idx="22">
                  <c:v>550</c:v>
                </c:pt>
                <c:pt idx="23">
                  <c:v>575</c:v>
                </c:pt>
                <c:pt idx="24">
                  <c:v>600</c:v>
                </c:pt>
                <c:pt idx="25">
                  <c:v>625</c:v>
                </c:pt>
                <c:pt idx="26">
                  <c:v>650</c:v>
                </c:pt>
                <c:pt idx="27">
                  <c:v>675</c:v>
                </c:pt>
                <c:pt idx="28">
                  <c:v>700</c:v>
                </c:pt>
                <c:pt idx="29">
                  <c:v>725</c:v>
                </c:pt>
                <c:pt idx="30">
                  <c:v>750</c:v>
                </c:pt>
                <c:pt idx="31">
                  <c:v>775</c:v>
                </c:pt>
                <c:pt idx="32">
                  <c:v>800</c:v>
                </c:pt>
                <c:pt idx="33">
                  <c:v>825</c:v>
                </c:pt>
                <c:pt idx="34">
                  <c:v>850</c:v>
                </c:pt>
                <c:pt idx="35">
                  <c:v>875</c:v>
                </c:pt>
                <c:pt idx="36">
                  <c:v>900</c:v>
                </c:pt>
                <c:pt idx="37">
                  <c:v>925</c:v>
                </c:pt>
                <c:pt idx="38">
                  <c:v>950</c:v>
                </c:pt>
                <c:pt idx="39">
                  <c:v>975</c:v>
                </c:pt>
                <c:pt idx="40">
                  <c:v>1000</c:v>
                </c:pt>
                <c:pt idx="41">
                  <c:v>1025</c:v>
                </c:pt>
                <c:pt idx="42">
                  <c:v>1050</c:v>
                </c:pt>
                <c:pt idx="43">
                  <c:v>1075</c:v>
                </c:pt>
                <c:pt idx="44">
                  <c:v>1100</c:v>
                </c:pt>
                <c:pt idx="45">
                  <c:v>1125</c:v>
                </c:pt>
                <c:pt idx="46">
                  <c:v>1150</c:v>
                </c:pt>
                <c:pt idx="47">
                  <c:v>1175</c:v>
                </c:pt>
                <c:pt idx="48">
                  <c:v>1200</c:v>
                </c:pt>
                <c:pt idx="49">
                  <c:v>1225</c:v>
                </c:pt>
                <c:pt idx="50">
                  <c:v>1250</c:v>
                </c:pt>
                <c:pt idx="51">
                  <c:v>1275</c:v>
                </c:pt>
                <c:pt idx="52">
                  <c:v>1300</c:v>
                </c:pt>
                <c:pt idx="53">
                  <c:v>1325</c:v>
                </c:pt>
                <c:pt idx="54">
                  <c:v>1350</c:v>
                </c:pt>
                <c:pt idx="55">
                  <c:v>1375</c:v>
                </c:pt>
                <c:pt idx="56">
                  <c:v>1400</c:v>
                </c:pt>
                <c:pt idx="57">
                  <c:v>1425</c:v>
                </c:pt>
                <c:pt idx="58">
                  <c:v>1450</c:v>
                </c:pt>
                <c:pt idx="59">
                  <c:v>1475</c:v>
                </c:pt>
                <c:pt idx="60">
                  <c:v>1500</c:v>
                </c:pt>
                <c:pt idx="61">
                  <c:v>1525</c:v>
                </c:pt>
                <c:pt idx="62">
                  <c:v>1550</c:v>
                </c:pt>
                <c:pt idx="63">
                  <c:v>1575</c:v>
                </c:pt>
                <c:pt idx="64">
                  <c:v>1600</c:v>
                </c:pt>
                <c:pt idx="65">
                  <c:v>1625</c:v>
                </c:pt>
                <c:pt idx="66">
                  <c:v>1650</c:v>
                </c:pt>
                <c:pt idx="67">
                  <c:v>1675</c:v>
                </c:pt>
                <c:pt idx="68">
                  <c:v>1700</c:v>
                </c:pt>
                <c:pt idx="69">
                  <c:v>1725</c:v>
                </c:pt>
                <c:pt idx="70">
                  <c:v>1750</c:v>
                </c:pt>
                <c:pt idx="71">
                  <c:v>1775</c:v>
                </c:pt>
                <c:pt idx="72">
                  <c:v>1800</c:v>
                </c:pt>
                <c:pt idx="73">
                  <c:v>1825</c:v>
                </c:pt>
                <c:pt idx="74">
                  <c:v>1850</c:v>
                </c:pt>
                <c:pt idx="75">
                  <c:v>1875</c:v>
                </c:pt>
                <c:pt idx="76">
                  <c:v>1900</c:v>
                </c:pt>
                <c:pt idx="77">
                  <c:v>1925</c:v>
                </c:pt>
                <c:pt idx="78">
                  <c:v>1950</c:v>
                </c:pt>
                <c:pt idx="79">
                  <c:v>1975</c:v>
                </c:pt>
                <c:pt idx="80">
                  <c:v>2000</c:v>
                </c:pt>
                <c:pt idx="81">
                  <c:v>2025</c:v>
                </c:pt>
                <c:pt idx="82">
                  <c:v>2050</c:v>
                </c:pt>
                <c:pt idx="83">
                  <c:v>2075</c:v>
                </c:pt>
                <c:pt idx="84">
                  <c:v>2100</c:v>
                </c:pt>
                <c:pt idx="85">
                  <c:v>2125</c:v>
                </c:pt>
                <c:pt idx="86">
                  <c:v>2150</c:v>
                </c:pt>
                <c:pt idx="87">
                  <c:v>2175</c:v>
                </c:pt>
                <c:pt idx="88">
                  <c:v>2200</c:v>
                </c:pt>
                <c:pt idx="89">
                  <c:v>2225</c:v>
                </c:pt>
                <c:pt idx="90">
                  <c:v>2250</c:v>
                </c:pt>
                <c:pt idx="91">
                  <c:v>2275</c:v>
                </c:pt>
                <c:pt idx="92">
                  <c:v>2300</c:v>
                </c:pt>
                <c:pt idx="93">
                  <c:v>2325</c:v>
                </c:pt>
                <c:pt idx="94">
                  <c:v>2350</c:v>
                </c:pt>
                <c:pt idx="95">
                  <c:v>2375</c:v>
                </c:pt>
                <c:pt idx="96">
                  <c:v>2400</c:v>
                </c:pt>
                <c:pt idx="97">
                  <c:v>2425</c:v>
                </c:pt>
                <c:pt idx="98">
                  <c:v>2450</c:v>
                </c:pt>
                <c:pt idx="99">
                  <c:v>2475</c:v>
                </c:pt>
                <c:pt idx="100">
                  <c:v>2500</c:v>
                </c:pt>
              </c:numCache>
            </c:numRef>
          </c:xVal>
          <c:yVal>
            <c:numRef>
              <c:f>[Fig16_Convergence.xlsx]ExpressPass_Real!$E$3:$E$103</c:f>
              <c:numCache>
                <c:formatCode>General</c:formatCode>
                <c:ptCount val="101"/>
                <c:pt idx="0">
                  <c:v>0</c:v>
                </c:pt>
                <c:pt idx="1">
                  <c:v>2.2320912453760788E-2</c:v>
                </c:pt>
                <c:pt idx="2">
                  <c:v>2.2307447842170163</c:v>
                </c:pt>
                <c:pt idx="3">
                  <c:v>7.5705537237977802</c:v>
                </c:pt>
                <c:pt idx="4">
                  <c:v>5.0225371763255238</c:v>
                </c:pt>
                <c:pt idx="5">
                  <c:v>6.2279138594327987</c:v>
                </c:pt>
                <c:pt idx="6">
                  <c:v>5.0225371763255238</c:v>
                </c:pt>
                <c:pt idx="7">
                  <c:v>5.5867423304562269</c:v>
                </c:pt>
                <c:pt idx="8">
                  <c:v>4.0105862762022193</c:v>
                </c:pt>
                <c:pt idx="9">
                  <c:v>5.1486304192355119</c:v>
                </c:pt>
                <c:pt idx="10">
                  <c:v>4.5821780024660912</c:v>
                </c:pt>
                <c:pt idx="11">
                  <c:v>4.6013792971639953</c:v>
                </c:pt>
                <c:pt idx="12">
                  <c:v>4.6622924414303331</c:v>
                </c:pt>
                <c:pt idx="13">
                  <c:v>5.0830805178791607</c:v>
                </c:pt>
                <c:pt idx="14">
                  <c:v>4.6075142293464859</c:v>
                </c:pt>
                <c:pt idx="15">
                  <c:v>6.3076205672009857</c:v>
                </c:pt>
                <c:pt idx="16">
                  <c:v>3.4383213193588165</c:v>
                </c:pt>
                <c:pt idx="17">
                  <c:v>4.5973019852034529</c:v>
                </c:pt>
                <c:pt idx="18">
                  <c:v>5.2281000739827377</c:v>
                </c:pt>
                <c:pt idx="19">
                  <c:v>4.5548979408138104</c:v>
                </c:pt>
                <c:pt idx="20">
                  <c:v>4.6253216522811345</c:v>
                </c:pt>
                <c:pt idx="21">
                  <c:v>4.4734654870530211</c:v>
                </c:pt>
                <c:pt idx="22">
                  <c:v>5.0444977681874228</c:v>
                </c:pt>
                <c:pt idx="23">
                  <c:v>4.6056936621454998</c:v>
                </c:pt>
                <c:pt idx="24">
                  <c:v>4.5950357583230579</c:v>
                </c:pt>
                <c:pt idx="25">
                  <c:v>4.6145784093711466</c:v>
                </c:pt>
                <c:pt idx="26">
                  <c:v>4.6095623674475963</c:v>
                </c:pt>
                <c:pt idx="27">
                  <c:v>4.6407300986436502</c:v>
                </c:pt>
                <c:pt idx="28">
                  <c:v>4.6622924414303331</c:v>
                </c:pt>
                <c:pt idx="29">
                  <c:v>4.0121603082614063</c:v>
                </c:pt>
                <c:pt idx="30">
                  <c:v>5.2140854993834775</c:v>
                </c:pt>
                <c:pt idx="31">
                  <c:v>4.0196701479654751</c:v>
                </c:pt>
                <c:pt idx="32">
                  <c:v>4.6004784956843405</c:v>
                </c:pt>
                <c:pt idx="33">
                  <c:v>4.3759418742293468</c:v>
                </c:pt>
                <c:pt idx="34">
                  <c:v>5.1493889889025883</c:v>
                </c:pt>
                <c:pt idx="35">
                  <c:v>4.5526791245376081</c:v>
                </c:pt>
                <c:pt idx="36">
                  <c:v>3.9079138717632547</c:v>
                </c:pt>
                <c:pt idx="37">
                  <c:v>4.5110905425400736</c:v>
                </c:pt>
                <c:pt idx="38">
                  <c:v>4.4781875832305795</c:v>
                </c:pt>
                <c:pt idx="39">
                  <c:v>4.3816880394574609</c:v>
                </c:pt>
                <c:pt idx="40">
                  <c:v>5.1265086313193589</c:v>
                </c:pt>
                <c:pt idx="41">
                  <c:v>4.0206562885326749</c:v>
                </c:pt>
                <c:pt idx="42">
                  <c:v>4.6655542909987666</c:v>
                </c:pt>
                <c:pt idx="43">
                  <c:v>4.0127576818742288</c:v>
                </c:pt>
                <c:pt idx="44">
                  <c:v>5.19037071516646</c:v>
                </c:pt>
                <c:pt idx="45">
                  <c:v>4.0507715043156596</c:v>
                </c:pt>
                <c:pt idx="46">
                  <c:v>4.6460495684340319</c:v>
                </c:pt>
                <c:pt idx="47">
                  <c:v>4.6186841676942043</c:v>
                </c:pt>
                <c:pt idx="48">
                  <c:v>4.5453589272503088</c:v>
                </c:pt>
                <c:pt idx="49">
                  <c:v>4.4999964611590633</c:v>
                </c:pt>
                <c:pt idx="50">
                  <c:v>4.6546214056720094</c:v>
                </c:pt>
                <c:pt idx="51">
                  <c:v>5.1272672009864371</c:v>
                </c:pt>
                <c:pt idx="52">
                  <c:v>3.4629843156596798</c:v>
                </c:pt>
                <c:pt idx="53">
                  <c:v>4.0797109371146734</c:v>
                </c:pt>
                <c:pt idx="54">
                  <c:v>4.5332218125770654</c:v>
                </c:pt>
                <c:pt idx="55">
                  <c:v>4.5253042416769418</c:v>
                </c:pt>
                <c:pt idx="56">
                  <c:v>4.542922022194821</c:v>
                </c:pt>
                <c:pt idx="57">
                  <c:v>5.2445515536374856</c:v>
                </c:pt>
                <c:pt idx="58">
                  <c:v>4.007438212083847</c:v>
                </c:pt>
                <c:pt idx="59">
                  <c:v>5.1760432305795314</c:v>
                </c:pt>
                <c:pt idx="60">
                  <c:v>4.0212536621454991</c:v>
                </c:pt>
                <c:pt idx="61">
                  <c:v>4.3661183970406912</c:v>
                </c:pt>
                <c:pt idx="62">
                  <c:v>4.0395541553637484</c:v>
                </c:pt>
                <c:pt idx="63">
                  <c:v>5.1481278668310724</c:v>
                </c:pt>
                <c:pt idx="64">
                  <c:v>4.1036912207151666</c:v>
                </c:pt>
                <c:pt idx="65">
                  <c:v>4.6562428483353884</c:v>
                </c:pt>
                <c:pt idx="66">
                  <c:v>4.5152342293464862</c:v>
                </c:pt>
                <c:pt idx="67">
                  <c:v>4.52618607891492</c:v>
                </c:pt>
                <c:pt idx="68">
                  <c:v>4.9912651418002465</c:v>
                </c:pt>
                <c:pt idx="69">
                  <c:v>4.549123329223181</c:v>
                </c:pt>
                <c:pt idx="70">
                  <c:v>3.9758343033292234</c:v>
                </c:pt>
                <c:pt idx="71">
                  <c:v>3.3977662885326758</c:v>
                </c:pt>
                <c:pt idx="72">
                  <c:v>5.1983356966707763</c:v>
                </c:pt>
                <c:pt idx="73">
                  <c:v>4.5975295561035754</c:v>
                </c:pt>
                <c:pt idx="74">
                  <c:v>5.1967901109741055</c:v>
                </c:pt>
                <c:pt idx="75">
                  <c:v>3.4221827496917387</c:v>
                </c:pt>
                <c:pt idx="76">
                  <c:v>5.1645888286066581</c:v>
                </c:pt>
                <c:pt idx="77">
                  <c:v>3.9447234648581997</c:v>
                </c:pt>
                <c:pt idx="78">
                  <c:v>4.6588030209617752</c:v>
                </c:pt>
                <c:pt idx="79">
                  <c:v>5.1501475585696666</c:v>
                </c:pt>
                <c:pt idx="80">
                  <c:v>3.4258712946979037</c:v>
                </c:pt>
                <c:pt idx="81">
                  <c:v>4.608196942046856</c:v>
                </c:pt>
                <c:pt idx="82">
                  <c:v>5.7095073489519113</c:v>
                </c:pt>
                <c:pt idx="83">
                  <c:v>3.4393359062885329</c:v>
                </c:pt>
                <c:pt idx="84">
                  <c:v>5.2169301356350184</c:v>
                </c:pt>
                <c:pt idx="85">
                  <c:v>4.6423515413070291</c:v>
                </c:pt>
                <c:pt idx="86">
                  <c:v>4.1002681750924781</c:v>
                </c:pt>
                <c:pt idx="87">
                  <c:v>4.546686424167695</c:v>
                </c:pt>
                <c:pt idx="88">
                  <c:v>4.4893859679408141</c:v>
                </c:pt>
                <c:pt idx="89">
                  <c:v>4.6246389395807652</c:v>
                </c:pt>
                <c:pt idx="90">
                  <c:v>4.591868729963009</c:v>
                </c:pt>
                <c:pt idx="91">
                  <c:v>3.4609361775585699</c:v>
                </c:pt>
                <c:pt idx="92">
                  <c:v>5.1803860419235512</c:v>
                </c:pt>
                <c:pt idx="93">
                  <c:v>5.1531818372379785</c:v>
                </c:pt>
                <c:pt idx="94">
                  <c:v>4.0703520838471023</c:v>
                </c:pt>
                <c:pt idx="95">
                  <c:v>4.5169789395807642</c:v>
                </c:pt>
                <c:pt idx="96">
                  <c:v>4.665089667077682</c:v>
                </c:pt>
                <c:pt idx="97">
                  <c:v>4.5462407644882852</c:v>
                </c:pt>
                <c:pt idx="98">
                  <c:v>4.4980431442663384</c:v>
                </c:pt>
                <c:pt idx="99">
                  <c:v>4.5039030949445129</c:v>
                </c:pt>
                <c:pt idx="100">
                  <c:v>5.0153402466091244</c:v>
                </c:pt>
              </c:numCache>
            </c:numRef>
          </c:yVal>
          <c:smooth val="0"/>
          <c:extLst xmlns:c16r2="http://schemas.microsoft.com/office/drawing/2015/06/chart">
            <c:ext xmlns:c16="http://schemas.microsoft.com/office/drawing/2014/chart" uri="{C3380CC4-5D6E-409C-BE32-E72D297353CC}">
              <c16:uniqueId val="{00000003-3B8B-44EC-9D87-0DB396C20CDA}"/>
            </c:ext>
          </c:extLst>
        </c:ser>
        <c:dLbls>
          <c:showLegendKey val="0"/>
          <c:showVal val="0"/>
          <c:showCatName val="0"/>
          <c:showSerName val="0"/>
          <c:showPercent val="0"/>
          <c:showBubbleSize val="0"/>
        </c:dLbls>
        <c:axId val="-1383862256"/>
        <c:axId val="-1383872592"/>
      </c:scatterChart>
      <c:valAx>
        <c:axId val="-1383862256"/>
        <c:scaling>
          <c:orientation val="minMax"/>
          <c:max val="500"/>
          <c:min val="0"/>
        </c:scaling>
        <c:delete val="0"/>
        <c:axPos val="b"/>
        <c:majorGridlines>
          <c:spPr>
            <a:ln w="6350" cap="flat" cmpd="sng" algn="ctr">
              <a:solidFill>
                <a:schemeClr val="bg1">
                  <a:lumMod val="65000"/>
                </a:schemeClr>
              </a:solidFill>
              <a:round/>
            </a:ln>
            <a:effectLst/>
          </c:spPr>
        </c:majorGridlines>
        <c:title>
          <c:tx>
            <c:rich>
              <a:bodyPr rot="0" spcFirstLastPara="1" vertOverflow="ellipsis" vert="horz" wrap="square" anchor="ctr" anchorCtr="1"/>
              <a:lstStyle/>
              <a:p>
                <a:pPr>
                  <a:defRPr sz="3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3200" b="1" dirty="0"/>
                  <a:t>Time</a:t>
                </a:r>
                <a:r>
                  <a:rPr lang="en-US" altLang="ko-KR" sz="3200" b="1" baseline="0" dirty="0"/>
                  <a:t> (us)</a:t>
                </a:r>
                <a:endParaRPr lang="ko-KR" sz="3200" b="1" dirty="0"/>
              </a:p>
            </c:rich>
          </c:tx>
          <c:layout>
            <c:manualLayout>
              <c:xMode val="edge"/>
              <c:yMode val="edge"/>
              <c:x val="0.42313102110446821"/>
              <c:y val="0.85464540062396843"/>
            </c:manualLayout>
          </c:layout>
          <c:overlay val="0"/>
          <c:spPr>
            <a:noFill/>
            <a:ln>
              <a:noFill/>
            </a:ln>
            <a:effectLst/>
          </c:spPr>
        </c:title>
        <c:numFmt formatCode="General" sourceLinked="1"/>
        <c:majorTickMark val="out"/>
        <c:minorTickMark val="none"/>
        <c:tickLblPos val="nextTo"/>
        <c:spPr>
          <a:noFill/>
          <a:ln w="6350"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83872592"/>
        <c:crosses val="autoZero"/>
        <c:crossBetween val="midCat"/>
        <c:majorUnit val="100"/>
      </c:valAx>
      <c:valAx>
        <c:axId val="-1383872592"/>
        <c:scaling>
          <c:orientation val="minMax"/>
          <c:max val="10"/>
        </c:scaling>
        <c:delete val="0"/>
        <c:axPos val="l"/>
        <c:majorGridlines>
          <c:spPr>
            <a:ln w="6350" cap="flat" cmpd="sng" algn="ctr">
              <a:solidFill>
                <a:schemeClr val="bg1">
                  <a:lumMod val="65000"/>
                </a:schemeClr>
              </a:solidFill>
              <a:round/>
            </a:ln>
            <a:effectLst/>
          </c:spPr>
        </c:majorGridlines>
        <c:numFmt formatCode="General" sourceLinked="1"/>
        <c:majorTickMark val="out"/>
        <c:minorTickMark val="none"/>
        <c:tickLblPos val="nextTo"/>
        <c:spPr>
          <a:noFill/>
          <a:ln w="6350"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83862256"/>
        <c:crosses val="autoZero"/>
        <c:crossBetween val="midCat"/>
        <c:majorUnit val="2"/>
      </c:valAx>
    </c:plotArea>
    <c:plotVisOnly val="1"/>
    <c:dispBlanksAs val="gap"/>
    <c:showDLblsOverMax val="0"/>
  </c:chart>
  <c:spPr>
    <a:ln>
      <a:noFill/>
    </a:ln>
  </c:spPr>
  <c:txPr>
    <a:bodyPr/>
    <a:lstStyle/>
    <a:p>
      <a:pPr>
        <a:defRPr sz="9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545536902395562"/>
          <c:y val="0.16492042409629634"/>
          <c:w val="0.66328717261530401"/>
          <c:h val="0.56922886954634"/>
        </c:manualLayout>
      </c:layout>
      <c:scatterChart>
        <c:scatterStyle val="lineMarker"/>
        <c:varyColors val="0"/>
        <c:ser>
          <c:idx val="0"/>
          <c:order val="0"/>
          <c:spPr>
            <a:ln w="38100" cap="rnd">
              <a:solidFill>
                <a:srgbClr val="002060"/>
              </a:solidFill>
              <a:round/>
            </a:ln>
            <a:effectLst/>
          </c:spPr>
          <c:marker>
            <c:symbol val="none"/>
          </c:marker>
          <c:xVal>
            <c:numRef>
              <c:f>[Fig16_Convergence.xlsx]DCTCP_Real!$B$2:$B$502</c:f>
              <c:numCache>
                <c:formatCode>General</c:formatCode>
                <c:ptCount val="5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numCache>
            </c:numRef>
          </c:xVal>
          <c:yVal>
            <c:numRef>
              <c:f>[Fig16_Convergence.xlsx]DCTCP_Real!$C$2:$C$502</c:f>
              <c:numCache>
                <c:formatCode>General</c:formatCode>
                <c:ptCount val="501"/>
                <c:pt idx="0">
                  <c:v>9.1619700000000002</c:v>
                </c:pt>
                <c:pt idx="1">
                  <c:v>7.73421</c:v>
                </c:pt>
                <c:pt idx="2">
                  <c:v>5.64039</c:v>
                </c:pt>
                <c:pt idx="3">
                  <c:v>7.2448199999999998</c:v>
                </c:pt>
                <c:pt idx="4">
                  <c:v>4.38124</c:v>
                </c:pt>
                <c:pt idx="5">
                  <c:v>5.3159799999999997</c:v>
                </c:pt>
                <c:pt idx="6">
                  <c:v>4.4703099999999996</c:v>
                </c:pt>
                <c:pt idx="7">
                  <c:v>3.8343600000000002</c:v>
                </c:pt>
                <c:pt idx="8">
                  <c:v>4.3475999999999999</c:v>
                </c:pt>
                <c:pt idx="9">
                  <c:v>4.7948500000000003</c:v>
                </c:pt>
                <c:pt idx="10">
                  <c:v>3.0199099999999999</c:v>
                </c:pt>
                <c:pt idx="11">
                  <c:v>2.3826100000000001</c:v>
                </c:pt>
                <c:pt idx="12">
                  <c:v>3.9960200000000001</c:v>
                </c:pt>
                <c:pt idx="13">
                  <c:v>3.6998899999999999</c:v>
                </c:pt>
                <c:pt idx="14">
                  <c:v>3.5836299999999999</c:v>
                </c:pt>
                <c:pt idx="15">
                  <c:v>3.8110900000000001</c:v>
                </c:pt>
                <c:pt idx="16">
                  <c:v>3.8563800000000001</c:v>
                </c:pt>
                <c:pt idx="17">
                  <c:v>4.0502599999999997</c:v>
                </c:pt>
                <c:pt idx="18">
                  <c:v>5.0818199999999996</c:v>
                </c:pt>
                <c:pt idx="19">
                  <c:v>4.6720199999999998</c:v>
                </c:pt>
                <c:pt idx="20">
                  <c:v>4.0412800000000004</c:v>
                </c:pt>
                <c:pt idx="21">
                  <c:v>3.9197000000000002</c:v>
                </c:pt>
                <c:pt idx="22">
                  <c:v>4.2868700000000004</c:v>
                </c:pt>
                <c:pt idx="23">
                  <c:v>4.0501899999999997</c:v>
                </c:pt>
                <c:pt idx="24">
                  <c:v>3.6029499999999999</c:v>
                </c:pt>
                <c:pt idx="25">
                  <c:v>4.18987</c:v>
                </c:pt>
                <c:pt idx="26">
                  <c:v>4.1989000000000001</c:v>
                </c:pt>
                <c:pt idx="27">
                  <c:v>4.3424399999999999</c:v>
                </c:pt>
                <c:pt idx="28">
                  <c:v>3.8033600000000001</c:v>
                </c:pt>
                <c:pt idx="29">
                  <c:v>4.0800599999999996</c:v>
                </c:pt>
                <c:pt idx="30">
                  <c:v>3.8247499999999999</c:v>
                </c:pt>
                <c:pt idx="31">
                  <c:v>4.15761</c:v>
                </c:pt>
                <c:pt idx="32">
                  <c:v>3.8628200000000001</c:v>
                </c:pt>
                <c:pt idx="33">
                  <c:v>4.2105199999999998</c:v>
                </c:pt>
                <c:pt idx="34">
                  <c:v>3.8098800000000002</c:v>
                </c:pt>
                <c:pt idx="35">
                  <c:v>3.59762</c:v>
                </c:pt>
                <c:pt idx="36">
                  <c:v>3.9675500000000001</c:v>
                </c:pt>
                <c:pt idx="37">
                  <c:v>3.0716100000000002</c:v>
                </c:pt>
                <c:pt idx="38">
                  <c:v>3.5266500000000001</c:v>
                </c:pt>
                <c:pt idx="39">
                  <c:v>3.4697900000000002</c:v>
                </c:pt>
                <c:pt idx="40">
                  <c:v>3.69733</c:v>
                </c:pt>
                <c:pt idx="41">
                  <c:v>3.9455</c:v>
                </c:pt>
                <c:pt idx="42">
                  <c:v>4.3372700000000002</c:v>
                </c:pt>
                <c:pt idx="43">
                  <c:v>3.7762600000000002</c:v>
                </c:pt>
                <c:pt idx="44">
                  <c:v>4.0282799999999996</c:v>
                </c:pt>
                <c:pt idx="45">
                  <c:v>4.0864900000000004</c:v>
                </c:pt>
                <c:pt idx="46">
                  <c:v>3.8874300000000002</c:v>
                </c:pt>
                <c:pt idx="47">
                  <c:v>4.4652900000000004</c:v>
                </c:pt>
                <c:pt idx="48">
                  <c:v>3.78267</c:v>
                </c:pt>
                <c:pt idx="49">
                  <c:v>4.0166199999999996</c:v>
                </c:pt>
                <c:pt idx="50">
                  <c:v>4.1110600000000002</c:v>
                </c:pt>
                <c:pt idx="51">
                  <c:v>5.01206</c:v>
                </c:pt>
                <c:pt idx="52">
                  <c:v>4.9021499999999998</c:v>
                </c:pt>
                <c:pt idx="53">
                  <c:v>5.1658600000000003</c:v>
                </c:pt>
                <c:pt idx="54">
                  <c:v>3.8853300000000002</c:v>
                </c:pt>
                <c:pt idx="55">
                  <c:v>4.2130999999999998</c:v>
                </c:pt>
                <c:pt idx="56">
                  <c:v>4.4536100000000003</c:v>
                </c:pt>
                <c:pt idx="57">
                  <c:v>3.7723200000000001</c:v>
                </c:pt>
                <c:pt idx="58">
                  <c:v>4.7217200000000004</c:v>
                </c:pt>
                <c:pt idx="59">
                  <c:v>3.5823</c:v>
                </c:pt>
                <c:pt idx="60">
                  <c:v>4.6643699999999999</c:v>
                </c:pt>
                <c:pt idx="61">
                  <c:v>4.3153300000000003</c:v>
                </c:pt>
                <c:pt idx="62">
                  <c:v>4.1602100000000002</c:v>
                </c:pt>
                <c:pt idx="63">
                  <c:v>4.0386199999999999</c:v>
                </c:pt>
                <c:pt idx="64">
                  <c:v>4.0101500000000003</c:v>
                </c:pt>
                <c:pt idx="65">
                  <c:v>5.1477700000000004</c:v>
                </c:pt>
                <c:pt idx="66">
                  <c:v>7.0663400000000003</c:v>
                </c:pt>
                <c:pt idx="67">
                  <c:v>6.9549399999999997</c:v>
                </c:pt>
                <c:pt idx="68">
                  <c:v>6.8244899999999999</c:v>
                </c:pt>
                <c:pt idx="69">
                  <c:v>7.4861800000000001</c:v>
                </c:pt>
                <c:pt idx="70">
                  <c:v>7.09985</c:v>
                </c:pt>
                <c:pt idx="71">
                  <c:v>6.7185499999999996</c:v>
                </c:pt>
                <c:pt idx="72">
                  <c:v>3.8666999999999998</c:v>
                </c:pt>
                <c:pt idx="73">
                  <c:v>4.6075299999999997</c:v>
                </c:pt>
                <c:pt idx="74">
                  <c:v>4.6643299999999996</c:v>
                </c:pt>
                <c:pt idx="75">
                  <c:v>4.05023</c:v>
                </c:pt>
                <c:pt idx="76">
                  <c:v>5.3921200000000002</c:v>
                </c:pt>
                <c:pt idx="77">
                  <c:v>3.6973500000000001</c:v>
                </c:pt>
                <c:pt idx="78">
                  <c:v>5.4956800000000001</c:v>
                </c:pt>
                <c:pt idx="79">
                  <c:v>3.8900199999999998</c:v>
                </c:pt>
                <c:pt idx="80">
                  <c:v>4.4290900000000004</c:v>
                </c:pt>
                <c:pt idx="81">
                  <c:v>3.7620200000000001</c:v>
                </c:pt>
                <c:pt idx="82">
                  <c:v>4.5570300000000001</c:v>
                </c:pt>
                <c:pt idx="83">
                  <c:v>4.0322300000000002</c:v>
                </c:pt>
                <c:pt idx="84">
                  <c:v>3.7697699999999998</c:v>
                </c:pt>
                <c:pt idx="85">
                  <c:v>4.1550500000000001</c:v>
                </c:pt>
                <c:pt idx="86">
                  <c:v>3.8731800000000001</c:v>
                </c:pt>
                <c:pt idx="87">
                  <c:v>2.6010499999999999</c:v>
                </c:pt>
                <c:pt idx="88">
                  <c:v>3.94042</c:v>
                </c:pt>
                <c:pt idx="89">
                  <c:v>3.38964</c:v>
                </c:pt>
                <c:pt idx="90">
                  <c:v>3.7542499999999999</c:v>
                </c:pt>
                <c:pt idx="91">
                  <c:v>3.7955399999999999</c:v>
                </c:pt>
                <c:pt idx="92">
                  <c:v>3.5422199999999999</c:v>
                </c:pt>
                <c:pt idx="93">
                  <c:v>3.6998500000000001</c:v>
                </c:pt>
                <c:pt idx="94">
                  <c:v>3.5188899999999999</c:v>
                </c:pt>
                <c:pt idx="95">
                  <c:v>3.7594400000000001</c:v>
                </c:pt>
                <c:pt idx="96">
                  <c:v>2.5596700000000001</c:v>
                </c:pt>
                <c:pt idx="97">
                  <c:v>3.24363</c:v>
                </c:pt>
                <c:pt idx="98">
                  <c:v>2.7588200000000001</c:v>
                </c:pt>
                <c:pt idx="99">
                  <c:v>3.3263600000000002</c:v>
                </c:pt>
                <c:pt idx="100">
                  <c:v>2.8195299999999999</c:v>
                </c:pt>
                <c:pt idx="101">
                  <c:v>2.8117999999999999</c:v>
                </c:pt>
                <c:pt idx="102">
                  <c:v>4.1317300000000001</c:v>
                </c:pt>
                <c:pt idx="103">
                  <c:v>2.1511200000000001</c:v>
                </c:pt>
                <c:pt idx="104">
                  <c:v>3.67144</c:v>
                </c:pt>
                <c:pt idx="105">
                  <c:v>3.64181</c:v>
                </c:pt>
                <c:pt idx="106">
                  <c:v>3.90422</c:v>
                </c:pt>
                <c:pt idx="107">
                  <c:v>2.86348</c:v>
                </c:pt>
                <c:pt idx="108">
                  <c:v>2.8401999999999998</c:v>
                </c:pt>
                <c:pt idx="109">
                  <c:v>3.8408000000000002</c:v>
                </c:pt>
                <c:pt idx="110">
                  <c:v>3.04575</c:v>
                </c:pt>
                <c:pt idx="111">
                  <c:v>3.4517099999999998</c:v>
                </c:pt>
                <c:pt idx="112">
                  <c:v>4.1148199999999999</c:v>
                </c:pt>
                <c:pt idx="113">
                  <c:v>3.6378699999999999</c:v>
                </c:pt>
                <c:pt idx="114">
                  <c:v>3.6986400000000001</c:v>
                </c:pt>
                <c:pt idx="115">
                  <c:v>3.7541799999999999</c:v>
                </c:pt>
                <c:pt idx="116">
                  <c:v>3.6973600000000002</c:v>
                </c:pt>
                <c:pt idx="117">
                  <c:v>3.82667</c:v>
                </c:pt>
                <c:pt idx="118">
                  <c:v>3.2525499999999998</c:v>
                </c:pt>
                <c:pt idx="119">
                  <c:v>4.2403599999999999</c:v>
                </c:pt>
                <c:pt idx="120">
                  <c:v>2.9578600000000002</c:v>
                </c:pt>
                <c:pt idx="121">
                  <c:v>3.19964</c:v>
                </c:pt>
                <c:pt idx="122">
                  <c:v>3.91201</c:v>
                </c:pt>
                <c:pt idx="123">
                  <c:v>3.7528999999999999</c:v>
                </c:pt>
                <c:pt idx="124">
                  <c:v>2.7355499999999999</c:v>
                </c:pt>
                <c:pt idx="125">
                  <c:v>3.46461</c:v>
                </c:pt>
                <c:pt idx="126">
                  <c:v>2.4459599999999999</c:v>
                </c:pt>
                <c:pt idx="127">
                  <c:v>1.87968</c:v>
                </c:pt>
                <c:pt idx="128">
                  <c:v>2.59206</c:v>
                </c:pt>
                <c:pt idx="129">
                  <c:v>2.95655</c:v>
                </c:pt>
                <c:pt idx="130">
                  <c:v>2.4161999999999999</c:v>
                </c:pt>
                <c:pt idx="131">
                  <c:v>2.88035</c:v>
                </c:pt>
                <c:pt idx="132">
                  <c:v>3.4116499999999998</c:v>
                </c:pt>
                <c:pt idx="133">
                  <c:v>3.61836</c:v>
                </c:pt>
                <c:pt idx="134">
                  <c:v>3.6482600000000001</c:v>
                </c:pt>
                <c:pt idx="135">
                  <c:v>3.78009</c:v>
                </c:pt>
                <c:pt idx="136">
                  <c:v>4.0437099999999999</c:v>
                </c:pt>
                <c:pt idx="137">
                  <c:v>3.75556</c:v>
                </c:pt>
                <c:pt idx="138">
                  <c:v>3.86544</c:v>
                </c:pt>
                <c:pt idx="139">
                  <c:v>4.42903</c:v>
                </c:pt>
                <c:pt idx="140">
                  <c:v>3.82145</c:v>
                </c:pt>
                <c:pt idx="141">
                  <c:v>3.0897600000000001</c:v>
                </c:pt>
                <c:pt idx="142">
                  <c:v>3.7606999999999999</c:v>
                </c:pt>
                <c:pt idx="143">
                  <c:v>4.1058500000000002</c:v>
                </c:pt>
                <c:pt idx="144">
                  <c:v>3.6055600000000001</c:v>
                </c:pt>
                <c:pt idx="145">
                  <c:v>4.1433400000000002</c:v>
                </c:pt>
                <c:pt idx="146">
                  <c:v>3.8279800000000002</c:v>
                </c:pt>
                <c:pt idx="147">
                  <c:v>4.2583599999999997</c:v>
                </c:pt>
                <c:pt idx="148">
                  <c:v>4.1833999999999998</c:v>
                </c:pt>
                <c:pt idx="149">
                  <c:v>4.4885599999999997</c:v>
                </c:pt>
                <c:pt idx="150">
                  <c:v>4.0127300000000004</c:v>
                </c:pt>
                <c:pt idx="151">
                  <c:v>3.9817499999999999</c:v>
                </c:pt>
                <c:pt idx="152">
                  <c:v>4.70967</c:v>
                </c:pt>
                <c:pt idx="153">
                  <c:v>4.1044400000000003</c:v>
                </c:pt>
                <c:pt idx="154">
                  <c:v>4.1523300000000001</c:v>
                </c:pt>
                <c:pt idx="155">
                  <c:v>3.5293000000000001</c:v>
                </c:pt>
                <c:pt idx="156">
                  <c:v>4.0967700000000002</c:v>
                </c:pt>
                <c:pt idx="157">
                  <c:v>4.1950700000000003</c:v>
                </c:pt>
                <c:pt idx="158">
                  <c:v>4.0942699999999999</c:v>
                </c:pt>
                <c:pt idx="159">
                  <c:v>4.09422</c:v>
                </c:pt>
                <c:pt idx="160">
                  <c:v>3.8826900000000002</c:v>
                </c:pt>
                <c:pt idx="161">
                  <c:v>3.7542399999999998</c:v>
                </c:pt>
                <c:pt idx="162">
                  <c:v>4.0670299999999999</c:v>
                </c:pt>
                <c:pt idx="163">
                  <c:v>4.1059299999999999</c:v>
                </c:pt>
                <c:pt idx="164">
                  <c:v>3.7723499999999999</c:v>
                </c:pt>
                <c:pt idx="165">
                  <c:v>5.51755</c:v>
                </c:pt>
                <c:pt idx="166">
                  <c:v>3.5267200000000001</c:v>
                </c:pt>
                <c:pt idx="167">
                  <c:v>4.3849600000000004</c:v>
                </c:pt>
                <c:pt idx="168">
                  <c:v>3.80593</c:v>
                </c:pt>
                <c:pt idx="169">
                  <c:v>3.9248500000000002</c:v>
                </c:pt>
                <c:pt idx="170">
                  <c:v>3.9766400000000002</c:v>
                </c:pt>
                <c:pt idx="171">
                  <c:v>4.4354199999999997</c:v>
                </c:pt>
                <c:pt idx="172">
                  <c:v>3.8433099999999998</c:v>
                </c:pt>
                <c:pt idx="173">
                  <c:v>4.0128399999999997</c:v>
                </c:pt>
                <c:pt idx="174">
                  <c:v>3.81107</c:v>
                </c:pt>
                <c:pt idx="175">
                  <c:v>4.3734299999999999</c:v>
                </c:pt>
                <c:pt idx="176">
                  <c:v>3.7038600000000002</c:v>
                </c:pt>
                <c:pt idx="177">
                  <c:v>4.3799200000000003</c:v>
                </c:pt>
                <c:pt idx="178">
                  <c:v>3.43228</c:v>
                </c:pt>
                <c:pt idx="179">
                  <c:v>3.9779100000000001</c:v>
                </c:pt>
                <c:pt idx="180">
                  <c:v>2.43045</c:v>
                </c:pt>
                <c:pt idx="181">
                  <c:v>3.4322900000000001</c:v>
                </c:pt>
                <c:pt idx="182">
                  <c:v>3.8485999999999998</c:v>
                </c:pt>
                <c:pt idx="183">
                  <c:v>2.9578899999999999</c:v>
                </c:pt>
                <c:pt idx="184">
                  <c:v>3.05871</c:v>
                </c:pt>
                <c:pt idx="185">
                  <c:v>3.5265900000000001</c:v>
                </c:pt>
                <c:pt idx="186">
                  <c:v>4.0928800000000001</c:v>
                </c:pt>
                <c:pt idx="187">
                  <c:v>3.86029</c:v>
                </c:pt>
                <c:pt idx="188">
                  <c:v>3.83439</c:v>
                </c:pt>
                <c:pt idx="189">
                  <c:v>3.6624500000000002</c:v>
                </c:pt>
                <c:pt idx="190">
                  <c:v>3.5939700000000001</c:v>
                </c:pt>
                <c:pt idx="191">
                  <c:v>3.9623900000000001</c:v>
                </c:pt>
                <c:pt idx="192">
                  <c:v>3.8033999999999999</c:v>
                </c:pt>
                <c:pt idx="193">
                  <c:v>3.5512600000000001</c:v>
                </c:pt>
                <c:pt idx="194">
                  <c:v>3.93886</c:v>
                </c:pt>
                <c:pt idx="195">
                  <c:v>3.8226800000000001</c:v>
                </c:pt>
                <c:pt idx="196">
                  <c:v>2.95919</c:v>
                </c:pt>
                <c:pt idx="197">
                  <c:v>2.1123699999999999</c:v>
                </c:pt>
                <c:pt idx="198">
                  <c:v>1.86938</c:v>
                </c:pt>
                <c:pt idx="199">
                  <c:v>3.58874</c:v>
                </c:pt>
                <c:pt idx="200">
                  <c:v>2.2546200000000001</c:v>
                </c:pt>
                <c:pt idx="201">
                  <c:v>3.7697799999999999</c:v>
                </c:pt>
                <c:pt idx="202">
                  <c:v>2.95783</c:v>
                </c:pt>
                <c:pt idx="203">
                  <c:v>2.8505699999999998</c:v>
                </c:pt>
                <c:pt idx="204">
                  <c:v>3.2474699999999999</c:v>
                </c:pt>
                <c:pt idx="205">
                  <c:v>3.4788600000000001</c:v>
                </c:pt>
                <c:pt idx="206">
                  <c:v>3.1983799999999998</c:v>
                </c:pt>
                <c:pt idx="207">
                  <c:v>3.4800399999999998</c:v>
                </c:pt>
                <c:pt idx="208">
                  <c:v>4.1045499999999997</c:v>
                </c:pt>
                <c:pt idx="209">
                  <c:v>3.7412800000000002</c:v>
                </c:pt>
                <c:pt idx="210">
                  <c:v>4.64872</c:v>
                </c:pt>
                <c:pt idx="211">
                  <c:v>4.5828899999999999</c:v>
                </c:pt>
                <c:pt idx="212">
                  <c:v>5.9157400000000004</c:v>
                </c:pt>
                <c:pt idx="213">
                  <c:v>5.1193999999999997</c:v>
                </c:pt>
                <c:pt idx="214">
                  <c:v>5.4038700000000004</c:v>
                </c:pt>
                <c:pt idx="215">
                  <c:v>6.8039800000000001</c:v>
                </c:pt>
                <c:pt idx="216">
                  <c:v>4.0606600000000004</c:v>
                </c:pt>
                <c:pt idx="217">
                  <c:v>4.5868099999999998</c:v>
                </c:pt>
                <c:pt idx="218">
                  <c:v>3.7748900000000001</c:v>
                </c:pt>
                <c:pt idx="219">
                  <c:v>3.64046</c:v>
                </c:pt>
                <c:pt idx="220">
                  <c:v>3.93784</c:v>
                </c:pt>
                <c:pt idx="221">
                  <c:v>4.5351100000000004</c:v>
                </c:pt>
                <c:pt idx="222">
                  <c:v>4.0412100000000004</c:v>
                </c:pt>
                <c:pt idx="223">
                  <c:v>4.7626499999999998</c:v>
                </c:pt>
                <c:pt idx="224">
                  <c:v>4.2920699999999998</c:v>
                </c:pt>
                <c:pt idx="225">
                  <c:v>3.6844000000000001</c:v>
                </c:pt>
                <c:pt idx="226">
                  <c:v>4.3256899999999998</c:v>
                </c:pt>
                <c:pt idx="227">
                  <c:v>3.2423000000000002</c:v>
                </c:pt>
                <c:pt idx="228">
                  <c:v>3.69739</c:v>
                </c:pt>
                <c:pt idx="229">
                  <c:v>3.9248599999999998</c:v>
                </c:pt>
                <c:pt idx="230">
                  <c:v>3.9817</c:v>
                </c:pt>
                <c:pt idx="231">
                  <c:v>4.5441000000000003</c:v>
                </c:pt>
                <c:pt idx="232">
                  <c:v>4.84145</c:v>
                </c:pt>
                <c:pt idx="233">
                  <c:v>5.1736399999999998</c:v>
                </c:pt>
                <c:pt idx="234">
                  <c:v>3.9843000000000002</c:v>
                </c:pt>
                <c:pt idx="235">
                  <c:v>3.9946299999999999</c:v>
                </c:pt>
                <c:pt idx="236">
                  <c:v>4.0256699999999999</c:v>
                </c:pt>
                <c:pt idx="237">
                  <c:v>4.1227099999999997</c:v>
                </c:pt>
                <c:pt idx="238">
                  <c:v>4.18208</c:v>
                </c:pt>
                <c:pt idx="239">
                  <c:v>3.78904</c:v>
                </c:pt>
                <c:pt idx="240">
                  <c:v>4.3346600000000004</c:v>
                </c:pt>
                <c:pt idx="241">
                  <c:v>3.3418700000000001</c:v>
                </c:pt>
                <c:pt idx="242">
                  <c:v>4.1330099999999996</c:v>
                </c:pt>
                <c:pt idx="243">
                  <c:v>3.82782</c:v>
                </c:pt>
                <c:pt idx="244">
                  <c:v>4.1886400000000004</c:v>
                </c:pt>
                <c:pt idx="245">
                  <c:v>3.6882999999999999</c:v>
                </c:pt>
                <c:pt idx="246">
                  <c:v>3.69739</c:v>
                </c:pt>
                <c:pt idx="247">
                  <c:v>3.8679700000000001</c:v>
                </c:pt>
                <c:pt idx="248">
                  <c:v>2.7058</c:v>
                </c:pt>
                <c:pt idx="249">
                  <c:v>3.4775399999999999</c:v>
                </c:pt>
                <c:pt idx="250">
                  <c:v>3.8809100000000001</c:v>
                </c:pt>
                <c:pt idx="251">
                  <c:v>3.1608000000000001</c:v>
                </c:pt>
                <c:pt idx="252">
                  <c:v>3.3276599999999998</c:v>
                </c:pt>
                <c:pt idx="253">
                  <c:v>2.6411099999999998</c:v>
                </c:pt>
                <c:pt idx="254">
                  <c:v>1.8887799999999999</c:v>
                </c:pt>
                <c:pt idx="255">
                  <c:v>3.6494599999999999</c:v>
                </c:pt>
                <c:pt idx="256">
                  <c:v>3.7347199999999998</c:v>
                </c:pt>
                <c:pt idx="257">
                  <c:v>2.9889399999999999</c:v>
                </c:pt>
                <c:pt idx="258">
                  <c:v>2.4200900000000001</c:v>
                </c:pt>
                <c:pt idx="259">
                  <c:v>3.60303</c:v>
                </c:pt>
                <c:pt idx="260">
                  <c:v>1.7129099999999999</c:v>
                </c:pt>
                <c:pt idx="261">
                  <c:v>3.0716100000000002</c:v>
                </c:pt>
                <c:pt idx="262">
                  <c:v>3.0030999999999999</c:v>
                </c:pt>
                <c:pt idx="263">
                  <c:v>3.2539400000000001</c:v>
                </c:pt>
                <c:pt idx="264">
                  <c:v>3.35087</c:v>
                </c:pt>
                <c:pt idx="265">
                  <c:v>3.24743</c:v>
                </c:pt>
                <c:pt idx="266">
                  <c:v>4.0772500000000003</c:v>
                </c:pt>
                <c:pt idx="267">
                  <c:v>4.0567399999999996</c:v>
                </c:pt>
                <c:pt idx="268">
                  <c:v>3.7929200000000001</c:v>
                </c:pt>
                <c:pt idx="269">
                  <c:v>3.75664</c:v>
                </c:pt>
                <c:pt idx="270">
                  <c:v>3.7904800000000001</c:v>
                </c:pt>
                <c:pt idx="271">
                  <c:v>3.5628600000000001</c:v>
                </c:pt>
                <c:pt idx="272">
                  <c:v>3.58426</c:v>
                </c:pt>
                <c:pt idx="273">
                  <c:v>3.6391800000000001</c:v>
                </c:pt>
                <c:pt idx="274">
                  <c:v>3.8202099999999999</c:v>
                </c:pt>
                <c:pt idx="275">
                  <c:v>3.9365000000000001</c:v>
                </c:pt>
                <c:pt idx="276">
                  <c:v>4.0651400000000004</c:v>
                </c:pt>
                <c:pt idx="277">
                  <c:v>3.53573</c:v>
                </c:pt>
                <c:pt idx="278">
                  <c:v>3.6973600000000002</c:v>
                </c:pt>
                <c:pt idx="279">
                  <c:v>4.3708400000000003</c:v>
                </c:pt>
                <c:pt idx="280">
                  <c:v>3.9442900000000001</c:v>
                </c:pt>
                <c:pt idx="281">
                  <c:v>4.1989400000000003</c:v>
                </c:pt>
                <c:pt idx="282">
                  <c:v>3.9401600000000001</c:v>
                </c:pt>
                <c:pt idx="283">
                  <c:v>4.7057399999999996</c:v>
                </c:pt>
                <c:pt idx="284">
                  <c:v>4.4367799999999997</c:v>
                </c:pt>
                <c:pt idx="285">
                  <c:v>4.1524099999999997</c:v>
                </c:pt>
                <c:pt idx="286">
                  <c:v>3.8692600000000001</c:v>
                </c:pt>
                <c:pt idx="287">
                  <c:v>4.3023400000000001</c:v>
                </c:pt>
                <c:pt idx="288">
                  <c:v>4.9733200000000002</c:v>
                </c:pt>
                <c:pt idx="289">
                  <c:v>1.8900600000000001</c:v>
                </c:pt>
                <c:pt idx="290">
                  <c:v>3.4516800000000001</c:v>
                </c:pt>
                <c:pt idx="291">
                  <c:v>3.8679299999999999</c:v>
                </c:pt>
                <c:pt idx="292">
                  <c:v>4.5505800000000001</c:v>
                </c:pt>
                <c:pt idx="293">
                  <c:v>3.8110900000000001</c:v>
                </c:pt>
                <c:pt idx="294">
                  <c:v>4.3591800000000003</c:v>
                </c:pt>
                <c:pt idx="295">
                  <c:v>3.7452399999999999</c:v>
                </c:pt>
                <c:pt idx="296">
                  <c:v>4.09938</c:v>
                </c:pt>
                <c:pt idx="297">
                  <c:v>3.4232200000000002</c:v>
                </c:pt>
                <c:pt idx="298">
                  <c:v>3.6559300000000001</c:v>
                </c:pt>
                <c:pt idx="299">
                  <c:v>2.6166200000000002</c:v>
                </c:pt>
                <c:pt idx="300">
                  <c:v>3.7837900000000002</c:v>
                </c:pt>
                <c:pt idx="301">
                  <c:v>4.2933700000000004</c:v>
                </c:pt>
                <c:pt idx="302">
                  <c:v>3.7606000000000002</c:v>
                </c:pt>
                <c:pt idx="303">
                  <c:v>3.8614999999999999</c:v>
                </c:pt>
                <c:pt idx="304">
                  <c:v>3.39486</c:v>
                </c:pt>
                <c:pt idx="305">
                  <c:v>3.8538199999999998</c:v>
                </c:pt>
                <c:pt idx="306">
                  <c:v>4.55443</c:v>
                </c:pt>
                <c:pt idx="307">
                  <c:v>3.9157799999999998</c:v>
                </c:pt>
                <c:pt idx="308">
                  <c:v>4.39283</c:v>
                </c:pt>
                <c:pt idx="309">
                  <c:v>3.57456</c:v>
                </c:pt>
                <c:pt idx="310">
                  <c:v>3.8949600000000002</c:v>
                </c:pt>
                <c:pt idx="311">
                  <c:v>3.6469</c:v>
                </c:pt>
                <c:pt idx="312">
                  <c:v>3.8680099999999999</c:v>
                </c:pt>
                <c:pt idx="313">
                  <c:v>4.2609899999999996</c:v>
                </c:pt>
                <c:pt idx="314">
                  <c:v>4.0437900000000004</c:v>
                </c:pt>
                <c:pt idx="315">
                  <c:v>3.9273400000000001</c:v>
                </c:pt>
                <c:pt idx="316">
                  <c:v>4.0377299999999998</c:v>
                </c:pt>
                <c:pt idx="317">
                  <c:v>3.69584</c:v>
                </c:pt>
                <c:pt idx="318">
                  <c:v>2.7290899999999998</c:v>
                </c:pt>
                <c:pt idx="319">
                  <c:v>3.2927</c:v>
                </c:pt>
                <c:pt idx="320">
                  <c:v>3.4762599999999999</c:v>
                </c:pt>
                <c:pt idx="321">
                  <c:v>4.1523899999999996</c:v>
                </c:pt>
                <c:pt idx="322">
                  <c:v>3.6495299999999999</c:v>
                </c:pt>
                <c:pt idx="323">
                  <c:v>3.9727600000000001</c:v>
                </c:pt>
                <c:pt idx="324">
                  <c:v>4.2661800000000003</c:v>
                </c:pt>
                <c:pt idx="325">
                  <c:v>3.6973099999999999</c:v>
                </c:pt>
                <c:pt idx="326">
                  <c:v>3.9817200000000001</c:v>
                </c:pt>
                <c:pt idx="327">
                  <c:v>4.0386600000000001</c:v>
                </c:pt>
                <c:pt idx="328">
                  <c:v>4.7677699999999996</c:v>
                </c:pt>
                <c:pt idx="329">
                  <c:v>3.9623300000000001</c:v>
                </c:pt>
                <c:pt idx="330">
                  <c:v>4.1652300000000002</c:v>
                </c:pt>
                <c:pt idx="331">
                  <c:v>4.28294</c:v>
                </c:pt>
                <c:pt idx="332">
                  <c:v>4.26614</c:v>
                </c:pt>
                <c:pt idx="333">
                  <c:v>3.9352800000000001</c:v>
                </c:pt>
                <c:pt idx="334">
                  <c:v>4.0891099999999998</c:v>
                </c:pt>
                <c:pt idx="335">
                  <c:v>3.7968700000000002</c:v>
                </c:pt>
                <c:pt idx="336">
                  <c:v>4.0321800000000003</c:v>
                </c:pt>
                <c:pt idx="337">
                  <c:v>3.6573000000000002</c:v>
                </c:pt>
                <c:pt idx="338">
                  <c:v>3.4620500000000001</c:v>
                </c:pt>
                <c:pt idx="339">
                  <c:v>4.2493100000000004</c:v>
                </c:pt>
                <c:pt idx="340">
                  <c:v>3.4620799999999998</c:v>
                </c:pt>
                <c:pt idx="341">
                  <c:v>3.5590600000000001</c:v>
                </c:pt>
                <c:pt idx="342">
                  <c:v>2.9500799999999998</c:v>
                </c:pt>
                <c:pt idx="343">
                  <c:v>3.17753</c:v>
                </c:pt>
                <c:pt idx="344">
                  <c:v>2.17706</c:v>
                </c:pt>
                <c:pt idx="345">
                  <c:v>3.66378</c:v>
                </c:pt>
                <c:pt idx="346">
                  <c:v>3.5615800000000002</c:v>
                </c:pt>
                <c:pt idx="347">
                  <c:v>2.8439100000000002</c:v>
                </c:pt>
                <c:pt idx="348">
                  <c:v>3.8098800000000002</c:v>
                </c:pt>
                <c:pt idx="349">
                  <c:v>2.2184200000000001</c:v>
                </c:pt>
                <c:pt idx="350">
                  <c:v>2.5907200000000001</c:v>
                </c:pt>
                <c:pt idx="351">
                  <c:v>2.7562199999999999</c:v>
                </c:pt>
                <c:pt idx="352">
                  <c:v>2.3075899999999998</c:v>
                </c:pt>
                <c:pt idx="353">
                  <c:v>3.24099</c:v>
                </c:pt>
                <c:pt idx="354">
                  <c:v>2.2481300000000002</c:v>
                </c:pt>
                <c:pt idx="355">
                  <c:v>2.95397</c:v>
                </c:pt>
                <c:pt idx="356">
                  <c:v>3.2086299999999999</c:v>
                </c:pt>
                <c:pt idx="357">
                  <c:v>2.4278200000000001</c:v>
                </c:pt>
                <c:pt idx="358">
                  <c:v>3.12338</c:v>
                </c:pt>
                <c:pt idx="359">
                  <c:v>3.4698600000000002</c:v>
                </c:pt>
                <c:pt idx="360">
                  <c:v>1.9908999999999999</c:v>
                </c:pt>
                <c:pt idx="361">
                  <c:v>3.3172199999999998</c:v>
                </c:pt>
                <c:pt idx="362">
                  <c:v>3.6391200000000001</c:v>
                </c:pt>
                <c:pt idx="363">
                  <c:v>2.48604</c:v>
                </c:pt>
                <c:pt idx="364">
                  <c:v>3.46983</c:v>
                </c:pt>
                <c:pt idx="365">
                  <c:v>3.7541799999999999</c:v>
                </c:pt>
                <c:pt idx="366">
                  <c:v>2.2093600000000002</c:v>
                </c:pt>
                <c:pt idx="367">
                  <c:v>3.5331600000000001</c:v>
                </c:pt>
                <c:pt idx="368">
                  <c:v>2.78979</c:v>
                </c:pt>
                <c:pt idx="369">
                  <c:v>2.94624</c:v>
                </c:pt>
                <c:pt idx="370">
                  <c:v>3.76329</c:v>
                </c:pt>
                <c:pt idx="371">
                  <c:v>3.38836</c:v>
                </c:pt>
                <c:pt idx="372">
                  <c:v>2.54935</c:v>
                </c:pt>
                <c:pt idx="373">
                  <c:v>3.3366199999999999</c:v>
                </c:pt>
                <c:pt idx="374">
                  <c:v>3.89385</c:v>
                </c:pt>
                <c:pt idx="375">
                  <c:v>4.0296399999999997</c:v>
                </c:pt>
                <c:pt idx="376">
                  <c:v>4.1175199999999998</c:v>
                </c:pt>
                <c:pt idx="377">
                  <c:v>3.3741300000000001</c:v>
                </c:pt>
                <c:pt idx="378">
                  <c:v>4.4368400000000001</c:v>
                </c:pt>
                <c:pt idx="379">
                  <c:v>3.72973</c:v>
                </c:pt>
                <c:pt idx="380">
                  <c:v>4.5144000000000002</c:v>
                </c:pt>
                <c:pt idx="381">
                  <c:v>3.8719000000000001</c:v>
                </c:pt>
                <c:pt idx="382">
                  <c:v>4.7780699999999996</c:v>
                </c:pt>
                <c:pt idx="383">
                  <c:v>4.5661399999999999</c:v>
                </c:pt>
                <c:pt idx="384">
                  <c:v>4.4213699999999996</c:v>
                </c:pt>
                <c:pt idx="385">
                  <c:v>3.8938600000000001</c:v>
                </c:pt>
                <c:pt idx="386">
                  <c:v>3.8989699999999998</c:v>
                </c:pt>
                <c:pt idx="387">
                  <c:v>4.0218400000000001</c:v>
                </c:pt>
                <c:pt idx="388">
                  <c:v>4.06189</c:v>
                </c:pt>
                <c:pt idx="389">
                  <c:v>2.2817400000000001</c:v>
                </c:pt>
                <c:pt idx="390">
                  <c:v>4.0192899999999998</c:v>
                </c:pt>
                <c:pt idx="391">
                  <c:v>4.2533099999999999</c:v>
                </c:pt>
                <c:pt idx="392">
                  <c:v>3.7064300000000001</c:v>
                </c:pt>
                <c:pt idx="393">
                  <c:v>3.77868</c:v>
                </c:pt>
                <c:pt idx="394">
                  <c:v>4.2440600000000002</c:v>
                </c:pt>
                <c:pt idx="395">
                  <c:v>3.6804899999999998</c:v>
                </c:pt>
                <c:pt idx="396">
                  <c:v>4.3409700000000004</c:v>
                </c:pt>
                <c:pt idx="397">
                  <c:v>3.6288299999999998</c:v>
                </c:pt>
                <c:pt idx="398">
                  <c:v>3.94292</c:v>
                </c:pt>
                <c:pt idx="399">
                  <c:v>4.2881999999999998</c:v>
                </c:pt>
                <c:pt idx="400">
                  <c:v>4.1175100000000002</c:v>
                </c:pt>
                <c:pt idx="401">
                  <c:v>3.6145700000000001</c:v>
                </c:pt>
                <c:pt idx="402">
                  <c:v>4.1808500000000004</c:v>
                </c:pt>
                <c:pt idx="403">
                  <c:v>4.1653700000000002</c:v>
                </c:pt>
                <c:pt idx="404">
                  <c:v>4.0733800000000002</c:v>
                </c:pt>
                <c:pt idx="405">
                  <c:v>3.1479400000000002</c:v>
                </c:pt>
                <c:pt idx="406">
                  <c:v>3.6339700000000001</c:v>
                </c:pt>
                <c:pt idx="407">
                  <c:v>4.3593099999999998</c:v>
                </c:pt>
                <c:pt idx="408">
                  <c:v>4.17957</c:v>
                </c:pt>
                <c:pt idx="409">
                  <c:v>3.8680300000000001</c:v>
                </c:pt>
                <c:pt idx="410">
                  <c:v>3.8188599999999999</c:v>
                </c:pt>
                <c:pt idx="411">
                  <c:v>3.7800799999999999</c:v>
                </c:pt>
                <c:pt idx="412">
                  <c:v>3.8912100000000001</c:v>
                </c:pt>
                <c:pt idx="413">
                  <c:v>3.8848600000000002</c:v>
                </c:pt>
                <c:pt idx="414">
                  <c:v>3.9081199999999998</c:v>
                </c:pt>
                <c:pt idx="415">
                  <c:v>3.7891300000000001</c:v>
                </c:pt>
                <c:pt idx="416">
                  <c:v>4.69015</c:v>
                </c:pt>
                <c:pt idx="417">
                  <c:v>3.9493</c:v>
                </c:pt>
                <c:pt idx="418">
                  <c:v>4.0670700000000002</c:v>
                </c:pt>
                <c:pt idx="419">
                  <c:v>3.84477</c:v>
                </c:pt>
                <c:pt idx="420">
                  <c:v>4.2894199999999998</c:v>
                </c:pt>
                <c:pt idx="421">
                  <c:v>3.84213</c:v>
                </c:pt>
                <c:pt idx="422">
                  <c:v>3.7800500000000001</c:v>
                </c:pt>
                <c:pt idx="423">
                  <c:v>3.5267200000000001</c:v>
                </c:pt>
                <c:pt idx="424">
                  <c:v>3.5538699999999999</c:v>
                </c:pt>
                <c:pt idx="425">
                  <c:v>4.3592700000000004</c:v>
                </c:pt>
                <c:pt idx="426">
                  <c:v>4.6578999999999997</c:v>
                </c:pt>
                <c:pt idx="427">
                  <c:v>3.55254</c:v>
                </c:pt>
                <c:pt idx="428">
                  <c:v>4.04</c:v>
                </c:pt>
                <c:pt idx="429">
                  <c:v>4.3190900000000001</c:v>
                </c:pt>
                <c:pt idx="430">
                  <c:v>3.6185299999999998</c:v>
                </c:pt>
                <c:pt idx="431">
                  <c:v>5.0236999999999998</c:v>
                </c:pt>
                <c:pt idx="432">
                  <c:v>4.0684100000000001</c:v>
                </c:pt>
                <c:pt idx="433">
                  <c:v>3.9055300000000002</c:v>
                </c:pt>
                <c:pt idx="434">
                  <c:v>3.9520400000000002</c:v>
                </c:pt>
                <c:pt idx="435">
                  <c:v>3.7490899999999998</c:v>
                </c:pt>
                <c:pt idx="436">
                  <c:v>4.2080399999999996</c:v>
                </c:pt>
                <c:pt idx="437">
                  <c:v>4.1317000000000004</c:v>
                </c:pt>
                <c:pt idx="438">
                  <c:v>4.4071400000000001</c:v>
                </c:pt>
                <c:pt idx="439">
                  <c:v>3.38178</c:v>
                </c:pt>
                <c:pt idx="440">
                  <c:v>4.12263</c:v>
                </c:pt>
                <c:pt idx="441">
                  <c:v>4.0994400000000004</c:v>
                </c:pt>
                <c:pt idx="442">
                  <c:v>2.9901900000000001</c:v>
                </c:pt>
                <c:pt idx="443">
                  <c:v>3.4917400000000001</c:v>
                </c:pt>
                <c:pt idx="444">
                  <c:v>2.742</c:v>
                </c:pt>
                <c:pt idx="445">
                  <c:v>3.6314199999999999</c:v>
                </c:pt>
                <c:pt idx="446">
                  <c:v>4.0050100000000004</c:v>
                </c:pt>
                <c:pt idx="447">
                  <c:v>3.9016299999999999</c:v>
                </c:pt>
                <c:pt idx="448">
                  <c:v>3.6805400000000001</c:v>
                </c:pt>
                <c:pt idx="449">
                  <c:v>4.1691500000000001</c:v>
                </c:pt>
                <c:pt idx="450">
                  <c:v>3.8689900000000002</c:v>
                </c:pt>
                <c:pt idx="451">
                  <c:v>4.2390699999999999</c:v>
                </c:pt>
                <c:pt idx="452">
                  <c:v>4.0154199999999998</c:v>
                </c:pt>
                <c:pt idx="453">
                  <c:v>4.8180399999999999</c:v>
                </c:pt>
                <c:pt idx="454">
                  <c:v>3.6494599999999999</c:v>
                </c:pt>
                <c:pt idx="455">
                  <c:v>3.8628499999999999</c:v>
                </c:pt>
                <c:pt idx="456">
                  <c:v>3.7917299999999998</c:v>
                </c:pt>
                <c:pt idx="457">
                  <c:v>4.22743</c:v>
                </c:pt>
                <c:pt idx="458">
                  <c:v>3.5900500000000002</c:v>
                </c:pt>
                <c:pt idx="459">
                  <c:v>4.0269000000000004</c:v>
                </c:pt>
                <c:pt idx="460">
                  <c:v>3.99342</c:v>
                </c:pt>
                <c:pt idx="461">
                  <c:v>3.7258499999999999</c:v>
                </c:pt>
                <c:pt idx="462">
                  <c:v>3.8304800000000001</c:v>
                </c:pt>
                <c:pt idx="463">
                  <c:v>3.8964400000000001</c:v>
                </c:pt>
                <c:pt idx="464">
                  <c:v>3.6934800000000001</c:v>
                </c:pt>
                <c:pt idx="465">
                  <c:v>2.81569</c:v>
                </c:pt>
                <c:pt idx="466">
                  <c:v>3.7606299999999999</c:v>
                </c:pt>
                <c:pt idx="467">
                  <c:v>3.0910600000000001</c:v>
                </c:pt>
                <c:pt idx="468">
                  <c:v>1.9779599999999999</c:v>
                </c:pt>
                <c:pt idx="469">
                  <c:v>3.6404399999999999</c:v>
                </c:pt>
                <c:pt idx="470">
                  <c:v>3.0005299999999999</c:v>
                </c:pt>
                <c:pt idx="471">
                  <c:v>3.7698</c:v>
                </c:pt>
                <c:pt idx="472">
                  <c:v>3.7942399999999998</c:v>
                </c:pt>
                <c:pt idx="473">
                  <c:v>1.9495100000000001</c:v>
                </c:pt>
                <c:pt idx="474">
                  <c:v>3.0108999999999999</c:v>
                </c:pt>
                <c:pt idx="475">
                  <c:v>3.1130200000000001</c:v>
                </c:pt>
                <c:pt idx="476">
                  <c:v>3.2616800000000001</c:v>
                </c:pt>
                <c:pt idx="477">
                  <c:v>4.0386699999999998</c:v>
                </c:pt>
                <c:pt idx="478">
                  <c:v>3.66886</c:v>
                </c:pt>
                <c:pt idx="479">
                  <c:v>3.5924900000000002</c:v>
                </c:pt>
                <c:pt idx="480">
                  <c:v>4.2855600000000003</c:v>
                </c:pt>
                <c:pt idx="481">
                  <c:v>3.6404700000000001</c:v>
                </c:pt>
                <c:pt idx="482">
                  <c:v>4.3231099999999998</c:v>
                </c:pt>
                <c:pt idx="483">
                  <c:v>3.7903899999999999</c:v>
                </c:pt>
                <c:pt idx="484">
                  <c:v>4.0024499999999996</c:v>
                </c:pt>
                <c:pt idx="485">
                  <c:v>4.1536400000000002</c:v>
                </c:pt>
                <c:pt idx="486">
                  <c:v>4.3372599999999997</c:v>
                </c:pt>
                <c:pt idx="487">
                  <c:v>3.7954699999999999</c:v>
                </c:pt>
                <c:pt idx="488">
                  <c:v>4.6642999999999999</c:v>
                </c:pt>
                <c:pt idx="489">
                  <c:v>4.0151199999999996</c:v>
                </c:pt>
                <c:pt idx="490">
                  <c:v>4.4173799999999996</c:v>
                </c:pt>
                <c:pt idx="491">
                  <c:v>4.7598799999999999</c:v>
                </c:pt>
                <c:pt idx="492">
                  <c:v>4.1485200000000004</c:v>
                </c:pt>
                <c:pt idx="493">
                  <c:v>3.8007599999999999</c:v>
                </c:pt>
                <c:pt idx="494">
                  <c:v>4.0567200000000003</c:v>
                </c:pt>
                <c:pt idx="495">
                  <c:v>3.9984199999999999</c:v>
                </c:pt>
                <c:pt idx="496">
                  <c:v>4.1652699999999996</c:v>
                </c:pt>
                <c:pt idx="497">
                  <c:v>4.1227200000000002</c:v>
                </c:pt>
                <c:pt idx="498">
                  <c:v>4.37988</c:v>
                </c:pt>
                <c:pt idx="499">
                  <c:v>4.60623</c:v>
                </c:pt>
                <c:pt idx="500">
                  <c:v>4.4562400000000002</c:v>
                </c:pt>
              </c:numCache>
            </c:numRef>
          </c:yVal>
          <c:smooth val="0"/>
          <c:extLst xmlns:c16r2="http://schemas.microsoft.com/office/drawing/2015/06/chart">
            <c:ext xmlns:c16="http://schemas.microsoft.com/office/drawing/2014/chart" uri="{C3380CC4-5D6E-409C-BE32-E72D297353CC}">
              <c16:uniqueId val="{00000000-56F3-4B1E-9558-22E311BFB7BF}"/>
            </c:ext>
          </c:extLst>
        </c:ser>
        <c:ser>
          <c:idx val="1"/>
          <c:order val="1"/>
          <c:spPr>
            <a:ln w="38100" cap="rnd">
              <a:solidFill>
                <a:srgbClr val="FF0000"/>
              </a:solidFill>
              <a:round/>
            </a:ln>
            <a:effectLst/>
          </c:spPr>
          <c:marker>
            <c:symbol val="none"/>
          </c:marker>
          <c:xVal>
            <c:numRef>
              <c:f>[Fig16_Convergence.xlsx]DCTCP_Real!$B$2:$B$502</c:f>
              <c:numCache>
                <c:formatCode>General</c:formatCode>
                <c:ptCount val="501"/>
                <c:pt idx="0">
                  <c:v>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pt idx="19">
                  <c:v>190</c:v>
                </c:pt>
                <c:pt idx="20">
                  <c:v>200</c:v>
                </c:pt>
                <c:pt idx="21">
                  <c:v>210</c:v>
                </c:pt>
                <c:pt idx="22">
                  <c:v>220</c:v>
                </c:pt>
                <c:pt idx="23">
                  <c:v>230</c:v>
                </c:pt>
                <c:pt idx="24">
                  <c:v>240</c:v>
                </c:pt>
                <c:pt idx="25">
                  <c:v>250</c:v>
                </c:pt>
                <c:pt idx="26">
                  <c:v>260</c:v>
                </c:pt>
                <c:pt idx="27">
                  <c:v>270</c:v>
                </c:pt>
                <c:pt idx="28">
                  <c:v>280</c:v>
                </c:pt>
                <c:pt idx="29">
                  <c:v>290</c:v>
                </c:pt>
                <c:pt idx="30">
                  <c:v>300</c:v>
                </c:pt>
                <c:pt idx="31">
                  <c:v>310</c:v>
                </c:pt>
                <c:pt idx="32">
                  <c:v>320</c:v>
                </c:pt>
                <c:pt idx="33">
                  <c:v>330</c:v>
                </c:pt>
                <c:pt idx="34">
                  <c:v>340</c:v>
                </c:pt>
                <c:pt idx="35">
                  <c:v>350</c:v>
                </c:pt>
                <c:pt idx="36">
                  <c:v>360</c:v>
                </c:pt>
                <c:pt idx="37">
                  <c:v>370</c:v>
                </c:pt>
                <c:pt idx="38">
                  <c:v>380</c:v>
                </c:pt>
                <c:pt idx="39">
                  <c:v>390</c:v>
                </c:pt>
                <c:pt idx="40">
                  <c:v>400</c:v>
                </c:pt>
                <c:pt idx="41">
                  <c:v>410</c:v>
                </c:pt>
                <c:pt idx="42">
                  <c:v>420</c:v>
                </c:pt>
                <c:pt idx="43">
                  <c:v>430</c:v>
                </c:pt>
                <c:pt idx="44">
                  <c:v>440</c:v>
                </c:pt>
                <c:pt idx="45">
                  <c:v>450</c:v>
                </c:pt>
                <c:pt idx="46">
                  <c:v>460</c:v>
                </c:pt>
                <c:pt idx="47">
                  <c:v>470</c:v>
                </c:pt>
                <c:pt idx="48">
                  <c:v>480</c:v>
                </c:pt>
                <c:pt idx="49">
                  <c:v>490</c:v>
                </c:pt>
                <c:pt idx="50">
                  <c:v>500</c:v>
                </c:pt>
                <c:pt idx="51">
                  <c:v>510</c:v>
                </c:pt>
                <c:pt idx="52">
                  <c:v>520</c:v>
                </c:pt>
                <c:pt idx="53">
                  <c:v>530</c:v>
                </c:pt>
                <c:pt idx="54">
                  <c:v>540</c:v>
                </c:pt>
                <c:pt idx="55">
                  <c:v>550</c:v>
                </c:pt>
                <c:pt idx="56">
                  <c:v>560</c:v>
                </c:pt>
                <c:pt idx="57">
                  <c:v>570</c:v>
                </c:pt>
                <c:pt idx="58">
                  <c:v>580</c:v>
                </c:pt>
                <c:pt idx="59">
                  <c:v>590</c:v>
                </c:pt>
                <c:pt idx="60">
                  <c:v>600</c:v>
                </c:pt>
                <c:pt idx="61">
                  <c:v>610</c:v>
                </c:pt>
                <c:pt idx="62">
                  <c:v>620</c:v>
                </c:pt>
                <c:pt idx="63">
                  <c:v>630</c:v>
                </c:pt>
                <c:pt idx="64">
                  <c:v>640</c:v>
                </c:pt>
                <c:pt idx="65">
                  <c:v>650</c:v>
                </c:pt>
                <c:pt idx="66">
                  <c:v>660</c:v>
                </c:pt>
                <c:pt idx="67">
                  <c:v>670</c:v>
                </c:pt>
                <c:pt idx="68">
                  <c:v>680</c:v>
                </c:pt>
                <c:pt idx="69">
                  <c:v>690</c:v>
                </c:pt>
                <c:pt idx="70">
                  <c:v>700</c:v>
                </c:pt>
                <c:pt idx="71">
                  <c:v>710</c:v>
                </c:pt>
                <c:pt idx="72">
                  <c:v>720</c:v>
                </c:pt>
                <c:pt idx="73">
                  <c:v>730</c:v>
                </c:pt>
                <c:pt idx="74">
                  <c:v>740</c:v>
                </c:pt>
                <c:pt idx="75">
                  <c:v>750</c:v>
                </c:pt>
                <c:pt idx="76">
                  <c:v>760</c:v>
                </c:pt>
                <c:pt idx="77">
                  <c:v>770</c:v>
                </c:pt>
                <c:pt idx="78">
                  <c:v>780</c:v>
                </c:pt>
                <c:pt idx="79">
                  <c:v>790</c:v>
                </c:pt>
                <c:pt idx="80">
                  <c:v>800</c:v>
                </c:pt>
                <c:pt idx="81">
                  <c:v>810</c:v>
                </c:pt>
                <c:pt idx="82">
                  <c:v>820</c:v>
                </c:pt>
                <c:pt idx="83">
                  <c:v>830</c:v>
                </c:pt>
                <c:pt idx="84">
                  <c:v>840</c:v>
                </c:pt>
                <c:pt idx="85">
                  <c:v>850</c:v>
                </c:pt>
                <c:pt idx="86">
                  <c:v>860</c:v>
                </c:pt>
                <c:pt idx="87">
                  <c:v>870</c:v>
                </c:pt>
                <c:pt idx="88">
                  <c:v>880</c:v>
                </c:pt>
                <c:pt idx="89">
                  <c:v>890</c:v>
                </c:pt>
                <c:pt idx="90">
                  <c:v>900</c:v>
                </c:pt>
                <c:pt idx="91">
                  <c:v>910</c:v>
                </c:pt>
                <c:pt idx="92">
                  <c:v>920</c:v>
                </c:pt>
                <c:pt idx="93">
                  <c:v>930</c:v>
                </c:pt>
                <c:pt idx="94">
                  <c:v>940</c:v>
                </c:pt>
                <c:pt idx="95">
                  <c:v>950</c:v>
                </c:pt>
                <c:pt idx="96">
                  <c:v>960</c:v>
                </c:pt>
                <c:pt idx="97">
                  <c:v>970</c:v>
                </c:pt>
                <c:pt idx="98">
                  <c:v>980</c:v>
                </c:pt>
                <c:pt idx="99">
                  <c:v>990</c:v>
                </c:pt>
                <c:pt idx="100">
                  <c:v>1000</c:v>
                </c:pt>
                <c:pt idx="101">
                  <c:v>1010</c:v>
                </c:pt>
                <c:pt idx="102">
                  <c:v>1020</c:v>
                </c:pt>
                <c:pt idx="103">
                  <c:v>1030</c:v>
                </c:pt>
                <c:pt idx="104">
                  <c:v>1040</c:v>
                </c:pt>
                <c:pt idx="105">
                  <c:v>1050</c:v>
                </c:pt>
                <c:pt idx="106">
                  <c:v>1060</c:v>
                </c:pt>
                <c:pt idx="107">
                  <c:v>1070</c:v>
                </c:pt>
                <c:pt idx="108">
                  <c:v>1080</c:v>
                </c:pt>
                <c:pt idx="109">
                  <c:v>1090</c:v>
                </c:pt>
                <c:pt idx="110">
                  <c:v>1100</c:v>
                </c:pt>
                <c:pt idx="111">
                  <c:v>1110</c:v>
                </c:pt>
                <c:pt idx="112">
                  <c:v>1120</c:v>
                </c:pt>
                <c:pt idx="113">
                  <c:v>1130</c:v>
                </c:pt>
                <c:pt idx="114">
                  <c:v>1140</c:v>
                </c:pt>
                <c:pt idx="115">
                  <c:v>1150</c:v>
                </c:pt>
                <c:pt idx="116">
                  <c:v>1160</c:v>
                </c:pt>
                <c:pt idx="117">
                  <c:v>1170</c:v>
                </c:pt>
                <c:pt idx="118">
                  <c:v>1180</c:v>
                </c:pt>
                <c:pt idx="119">
                  <c:v>1190</c:v>
                </c:pt>
                <c:pt idx="120">
                  <c:v>1200</c:v>
                </c:pt>
                <c:pt idx="121">
                  <c:v>1210</c:v>
                </c:pt>
                <c:pt idx="122">
                  <c:v>1220</c:v>
                </c:pt>
                <c:pt idx="123">
                  <c:v>1230</c:v>
                </c:pt>
                <c:pt idx="124">
                  <c:v>1240</c:v>
                </c:pt>
                <c:pt idx="125">
                  <c:v>1250</c:v>
                </c:pt>
                <c:pt idx="126">
                  <c:v>1260</c:v>
                </c:pt>
                <c:pt idx="127">
                  <c:v>1270</c:v>
                </c:pt>
                <c:pt idx="128">
                  <c:v>1280</c:v>
                </c:pt>
                <c:pt idx="129">
                  <c:v>1290</c:v>
                </c:pt>
                <c:pt idx="130">
                  <c:v>1300</c:v>
                </c:pt>
                <c:pt idx="131">
                  <c:v>1310</c:v>
                </c:pt>
                <c:pt idx="132">
                  <c:v>1320</c:v>
                </c:pt>
                <c:pt idx="133">
                  <c:v>1330</c:v>
                </c:pt>
                <c:pt idx="134">
                  <c:v>1340</c:v>
                </c:pt>
                <c:pt idx="135">
                  <c:v>1350</c:v>
                </c:pt>
                <c:pt idx="136">
                  <c:v>1360</c:v>
                </c:pt>
                <c:pt idx="137">
                  <c:v>1370</c:v>
                </c:pt>
                <c:pt idx="138">
                  <c:v>1380</c:v>
                </c:pt>
                <c:pt idx="139">
                  <c:v>1390</c:v>
                </c:pt>
                <c:pt idx="140">
                  <c:v>1400</c:v>
                </c:pt>
                <c:pt idx="141">
                  <c:v>1410</c:v>
                </c:pt>
                <c:pt idx="142">
                  <c:v>1420</c:v>
                </c:pt>
                <c:pt idx="143">
                  <c:v>1430</c:v>
                </c:pt>
                <c:pt idx="144">
                  <c:v>1440</c:v>
                </c:pt>
                <c:pt idx="145">
                  <c:v>1450</c:v>
                </c:pt>
                <c:pt idx="146">
                  <c:v>1460</c:v>
                </c:pt>
                <c:pt idx="147">
                  <c:v>1470</c:v>
                </c:pt>
                <c:pt idx="148">
                  <c:v>1480</c:v>
                </c:pt>
                <c:pt idx="149">
                  <c:v>1490</c:v>
                </c:pt>
                <c:pt idx="150">
                  <c:v>1500</c:v>
                </c:pt>
                <c:pt idx="151">
                  <c:v>1510</c:v>
                </c:pt>
                <c:pt idx="152">
                  <c:v>1520</c:v>
                </c:pt>
                <c:pt idx="153">
                  <c:v>1530</c:v>
                </c:pt>
                <c:pt idx="154">
                  <c:v>1540</c:v>
                </c:pt>
                <c:pt idx="155">
                  <c:v>1550</c:v>
                </c:pt>
                <c:pt idx="156">
                  <c:v>1560</c:v>
                </c:pt>
                <c:pt idx="157">
                  <c:v>1570</c:v>
                </c:pt>
                <c:pt idx="158">
                  <c:v>1580</c:v>
                </c:pt>
                <c:pt idx="159">
                  <c:v>1590</c:v>
                </c:pt>
                <c:pt idx="160">
                  <c:v>1600</c:v>
                </c:pt>
                <c:pt idx="161">
                  <c:v>1610</c:v>
                </c:pt>
                <c:pt idx="162">
                  <c:v>1620</c:v>
                </c:pt>
                <c:pt idx="163">
                  <c:v>1630</c:v>
                </c:pt>
                <c:pt idx="164">
                  <c:v>1640</c:v>
                </c:pt>
                <c:pt idx="165">
                  <c:v>1650</c:v>
                </c:pt>
                <c:pt idx="166">
                  <c:v>1660</c:v>
                </c:pt>
                <c:pt idx="167">
                  <c:v>1670</c:v>
                </c:pt>
                <c:pt idx="168">
                  <c:v>1680</c:v>
                </c:pt>
                <c:pt idx="169">
                  <c:v>1690</c:v>
                </c:pt>
                <c:pt idx="170">
                  <c:v>1700</c:v>
                </c:pt>
                <c:pt idx="171">
                  <c:v>1710</c:v>
                </c:pt>
                <c:pt idx="172">
                  <c:v>1720</c:v>
                </c:pt>
                <c:pt idx="173">
                  <c:v>1730</c:v>
                </c:pt>
                <c:pt idx="174">
                  <c:v>1740</c:v>
                </c:pt>
                <c:pt idx="175">
                  <c:v>1750</c:v>
                </c:pt>
                <c:pt idx="176">
                  <c:v>1760</c:v>
                </c:pt>
                <c:pt idx="177">
                  <c:v>1770</c:v>
                </c:pt>
                <c:pt idx="178">
                  <c:v>1780</c:v>
                </c:pt>
                <c:pt idx="179">
                  <c:v>1790</c:v>
                </c:pt>
                <c:pt idx="180">
                  <c:v>1800</c:v>
                </c:pt>
                <c:pt idx="181">
                  <c:v>1810</c:v>
                </c:pt>
                <c:pt idx="182">
                  <c:v>1820</c:v>
                </c:pt>
                <c:pt idx="183">
                  <c:v>1830</c:v>
                </c:pt>
                <c:pt idx="184">
                  <c:v>1840</c:v>
                </c:pt>
                <c:pt idx="185">
                  <c:v>1850</c:v>
                </c:pt>
                <c:pt idx="186">
                  <c:v>1860</c:v>
                </c:pt>
                <c:pt idx="187">
                  <c:v>1870</c:v>
                </c:pt>
                <c:pt idx="188">
                  <c:v>1880</c:v>
                </c:pt>
                <c:pt idx="189">
                  <c:v>1890</c:v>
                </c:pt>
                <c:pt idx="190">
                  <c:v>1900</c:v>
                </c:pt>
                <c:pt idx="191">
                  <c:v>1910</c:v>
                </c:pt>
                <c:pt idx="192">
                  <c:v>1920</c:v>
                </c:pt>
                <c:pt idx="193">
                  <c:v>1930</c:v>
                </c:pt>
                <c:pt idx="194">
                  <c:v>1940</c:v>
                </c:pt>
                <c:pt idx="195">
                  <c:v>1950</c:v>
                </c:pt>
                <c:pt idx="196">
                  <c:v>1960</c:v>
                </c:pt>
                <c:pt idx="197">
                  <c:v>1970</c:v>
                </c:pt>
                <c:pt idx="198">
                  <c:v>1980</c:v>
                </c:pt>
                <c:pt idx="199">
                  <c:v>1990</c:v>
                </c:pt>
                <c:pt idx="200">
                  <c:v>2000</c:v>
                </c:pt>
                <c:pt idx="201">
                  <c:v>2010</c:v>
                </c:pt>
                <c:pt idx="202">
                  <c:v>2020</c:v>
                </c:pt>
                <c:pt idx="203">
                  <c:v>2030</c:v>
                </c:pt>
                <c:pt idx="204">
                  <c:v>2040</c:v>
                </c:pt>
                <c:pt idx="205">
                  <c:v>2050</c:v>
                </c:pt>
                <c:pt idx="206">
                  <c:v>2060</c:v>
                </c:pt>
                <c:pt idx="207">
                  <c:v>2070</c:v>
                </c:pt>
                <c:pt idx="208">
                  <c:v>2080</c:v>
                </c:pt>
                <c:pt idx="209">
                  <c:v>2090</c:v>
                </c:pt>
                <c:pt idx="210">
                  <c:v>2100</c:v>
                </c:pt>
                <c:pt idx="211">
                  <c:v>2110</c:v>
                </c:pt>
                <c:pt idx="212">
                  <c:v>2120</c:v>
                </c:pt>
                <c:pt idx="213">
                  <c:v>2130</c:v>
                </c:pt>
                <c:pt idx="214">
                  <c:v>2140</c:v>
                </c:pt>
                <c:pt idx="215">
                  <c:v>2150</c:v>
                </c:pt>
                <c:pt idx="216">
                  <c:v>2160</c:v>
                </c:pt>
                <c:pt idx="217">
                  <c:v>2170</c:v>
                </c:pt>
                <c:pt idx="218">
                  <c:v>2180</c:v>
                </c:pt>
                <c:pt idx="219">
                  <c:v>2190</c:v>
                </c:pt>
                <c:pt idx="220">
                  <c:v>2200</c:v>
                </c:pt>
                <c:pt idx="221">
                  <c:v>2210</c:v>
                </c:pt>
                <c:pt idx="222">
                  <c:v>2220</c:v>
                </c:pt>
                <c:pt idx="223">
                  <c:v>2230</c:v>
                </c:pt>
                <c:pt idx="224">
                  <c:v>2240</c:v>
                </c:pt>
                <c:pt idx="225">
                  <c:v>2250</c:v>
                </c:pt>
                <c:pt idx="226">
                  <c:v>2260</c:v>
                </c:pt>
                <c:pt idx="227">
                  <c:v>2270</c:v>
                </c:pt>
                <c:pt idx="228">
                  <c:v>2280</c:v>
                </c:pt>
                <c:pt idx="229">
                  <c:v>2290</c:v>
                </c:pt>
                <c:pt idx="230">
                  <c:v>2300</c:v>
                </c:pt>
                <c:pt idx="231">
                  <c:v>2310</c:v>
                </c:pt>
                <c:pt idx="232">
                  <c:v>2320</c:v>
                </c:pt>
                <c:pt idx="233">
                  <c:v>2330</c:v>
                </c:pt>
                <c:pt idx="234">
                  <c:v>2340</c:v>
                </c:pt>
                <c:pt idx="235">
                  <c:v>2350</c:v>
                </c:pt>
                <c:pt idx="236">
                  <c:v>2360</c:v>
                </c:pt>
                <c:pt idx="237">
                  <c:v>2370</c:v>
                </c:pt>
                <c:pt idx="238">
                  <c:v>2380</c:v>
                </c:pt>
                <c:pt idx="239">
                  <c:v>2390</c:v>
                </c:pt>
                <c:pt idx="240">
                  <c:v>2400</c:v>
                </c:pt>
                <c:pt idx="241">
                  <c:v>2410</c:v>
                </c:pt>
                <c:pt idx="242">
                  <c:v>2420</c:v>
                </c:pt>
                <c:pt idx="243">
                  <c:v>2430</c:v>
                </c:pt>
                <c:pt idx="244">
                  <c:v>2440</c:v>
                </c:pt>
                <c:pt idx="245">
                  <c:v>2450</c:v>
                </c:pt>
                <c:pt idx="246">
                  <c:v>2460</c:v>
                </c:pt>
                <c:pt idx="247">
                  <c:v>2470</c:v>
                </c:pt>
                <c:pt idx="248">
                  <c:v>2480</c:v>
                </c:pt>
                <c:pt idx="249">
                  <c:v>2490</c:v>
                </c:pt>
                <c:pt idx="250">
                  <c:v>2500</c:v>
                </c:pt>
                <c:pt idx="251">
                  <c:v>2510</c:v>
                </c:pt>
                <c:pt idx="252">
                  <c:v>2520</c:v>
                </c:pt>
                <c:pt idx="253">
                  <c:v>2530</c:v>
                </c:pt>
                <c:pt idx="254">
                  <c:v>2540</c:v>
                </c:pt>
                <c:pt idx="255">
                  <c:v>2550</c:v>
                </c:pt>
                <c:pt idx="256">
                  <c:v>2560</c:v>
                </c:pt>
                <c:pt idx="257">
                  <c:v>2570</c:v>
                </c:pt>
                <c:pt idx="258">
                  <c:v>2580</c:v>
                </c:pt>
                <c:pt idx="259">
                  <c:v>2590</c:v>
                </c:pt>
                <c:pt idx="260">
                  <c:v>2600</c:v>
                </c:pt>
                <c:pt idx="261">
                  <c:v>2610</c:v>
                </c:pt>
                <c:pt idx="262">
                  <c:v>2620</c:v>
                </c:pt>
                <c:pt idx="263">
                  <c:v>2630</c:v>
                </c:pt>
                <c:pt idx="264">
                  <c:v>2640</c:v>
                </c:pt>
                <c:pt idx="265">
                  <c:v>2650</c:v>
                </c:pt>
                <c:pt idx="266">
                  <c:v>2660</c:v>
                </c:pt>
                <c:pt idx="267">
                  <c:v>2670</c:v>
                </c:pt>
                <c:pt idx="268">
                  <c:v>2680</c:v>
                </c:pt>
                <c:pt idx="269">
                  <c:v>2690</c:v>
                </c:pt>
                <c:pt idx="270">
                  <c:v>2700</c:v>
                </c:pt>
                <c:pt idx="271">
                  <c:v>2710</c:v>
                </c:pt>
                <c:pt idx="272">
                  <c:v>2720</c:v>
                </c:pt>
                <c:pt idx="273">
                  <c:v>2730</c:v>
                </c:pt>
                <c:pt idx="274">
                  <c:v>2740</c:v>
                </c:pt>
                <c:pt idx="275">
                  <c:v>2750</c:v>
                </c:pt>
                <c:pt idx="276">
                  <c:v>2760</c:v>
                </c:pt>
                <c:pt idx="277">
                  <c:v>2770</c:v>
                </c:pt>
                <c:pt idx="278">
                  <c:v>2780</c:v>
                </c:pt>
                <c:pt idx="279">
                  <c:v>2790</c:v>
                </c:pt>
                <c:pt idx="280">
                  <c:v>2800</c:v>
                </c:pt>
                <c:pt idx="281">
                  <c:v>2810</c:v>
                </c:pt>
                <c:pt idx="282">
                  <c:v>2820</c:v>
                </c:pt>
                <c:pt idx="283">
                  <c:v>2830</c:v>
                </c:pt>
                <c:pt idx="284">
                  <c:v>2840</c:v>
                </c:pt>
                <c:pt idx="285">
                  <c:v>2850</c:v>
                </c:pt>
                <c:pt idx="286">
                  <c:v>2860</c:v>
                </c:pt>
                <c:pt idx="287">
                  <c:v>2870</c:v>
                </c:pt>
                <c:pt idx="288">
                  <c:v>2880</c:v>
                </c:pt>
                <c:pt idx="289">
                  <c:v>2890</c:v>
                </c:pt>
                <c:pt idx="290">
                  <c:v>2900</c:v>
                </c:pt>
                <c:pt idx="291">
                  <c:v>2910</c:v>
                </c:pt>
                <c:pt idx="292">
                  <c:v>2920</c:v>
                </c:pt>
                <c:pt idx="293">
                  <c:v>2930</c:v>
                </c:pt>
                <c:pt idx="294">
                  <c:v>2940</c:v>
                </c:pt>
                <c:pt idx="295">
                  <c:v>2950</c:v>
                </c:pt>
                <c:pt idx="296">
                  <c:v>2960</c:v>
                </c:pt>
                <c:pt idx="297">
                  <c:v>2970</c:v>
                </c:pt>
                <c:pt idx="298">
                  <c:v>2980</c:v>
                </c:pt>
                <c:pt idx="299">
                  <c:v>2990</c:v>
                </c:pt>
                <c:pt idx="300">
                  <c:v>3000</c:v>
                </c:pt>
                <c:pt idx="301">
                  <c:v>3010</c:v>
                </c:pt>
                <c:pt idx="302">
                  <c:v>3020</c:v>
                </c:pt>
                <c:pt idx="303">
                  <c:v>3030</c:v>
                </c:pt>
                <c:pt idx="304">
                  <c:v>3040</c:v>
                </c:pt>
                <c:pt idx="305">
                  <c:v>3050</c:v>
                </c:pt>
                <c:pt idx="306">
                  <c:v>3060</c:v>
                </c:pt>
                <c:pt idx="307">
                  <c:v>3070</c:v>
                </c:pt>
                <c:pt idx="308">
                  <c:v>3080</c:v>
                </c:pt>
                <c:pt idx="309">
                  <c:v>3090</c:v>
                </c:pt>
                <c:pt idx="310">
                  <c:v>3100</c:v>
                </c:pt>
                <c:pt idx="311">
                  <c:v>3110</c:v>
                </c:pt>
                <c:pt idx="312">
                  <c:v>3120</c:v>
                </c:pt>
                <c:pt idx="313">
                  <c:v>3130</c:v>
                </c:pt>
                <c:pt idx="314">
                  <c:v>3140</c:v>
                </c:pt>
                <c:pt idx="315">
                  <c:v>3150</c:v>
                </c:pt>
                <c:pt idx="316">
                  <c:v>3160</c:v>
                </c:pt>
                <c:pt idx="317">
                  <c:v>3170</c:v>
                </c:pt>
                <c:pt idx="318">
                  <c:v>3180</c:v>
                </c:pt>
                <c:pt idx="319">
                  <c:v>3190</c:v>
                </c:pt>
                <c:pt idx="320">
                  <c:v>3200</c:v>
                </c:pt>
                <c:pt idx="321">
                  <c:v>3210</c:v>
                </c:pt>
                <c:pt idx="322">
                  <c:v>3220</c:v>
                </c:pt>
                <c:pt idx="323">
                  <c:v>3230</c:v>
                </c:pt>
                <c:pt idx="324">
                  <c:v>3240</c:v>
                </c:pt>
                <c:pt idx="325">
                  <c:v>3250</c:v>
                </c:pt>
                <c:pt idx="326">
                  <c:v>3260</c:v>
                </c:pt>
                <c:pt idx="327">
                  <c:v>3270</c:v>
                </c:pt>
                <c:pt idx="328">
                  <c:v>3280</c:v>
                </c:pt>
                <c:pt idx="329">
                  <c:v>3290</c:v>
                </c:pt>
                <c:pt idx="330">
                  <c:v>3300</c:v>
                </c:pt>
                <c:pt idx="331">
                  <c:v>3310</c:v>
                </c:pt>
                <c:pt idx="332">
                  <c:v>3320</c:v>
                </c:pt>
                <c:pt idx="333">
                  <c:v>3330</c:v>
                </c:pt>
                <c:pt idx="334">
                  <c:v>3340</c:v>
                </c:pt>
                <c:pt idx="335">
                  <c:v>3350</c:v>
                </c:pt>
                <c:pt idx="336">
                  <c:v>3360</c:v>
                </c:pt>
                <c:pt idx="337">
                  <c:v>3370</c:v>
                </c:pt>
                <c:pt idx="338">
                  <c:v>3380</c:v>
                </c:pt>
                <c:pt idx="339">
                  <c:v>3390</c:v>
                </c:pt>
                <c:pt idx="340">
                  <c:v>3400</c:v>
                </c:pt>
                <c:pt idx="341">
                  <c:v>3410</c:v>
                </c:pt>
                <c:pt idx="342">
                  <c:v>3420</c:v>
                </c:pt>
                <c:pt idx="343">
                  <c:v>3430</c:v>
                </c:pt>
                <c:pt idx="344">
                  <c:v>3440</c:v>
                </c:pt>
                <c:pt idx="345">
                  <c:v>3450</c:v>
                </c:pt>
                <c:pt idx="346">
                  <c:v>3460</c:v>
                </c:pt>
                <c:pt idx="347">
                  <c:v>3470</c:v>
                </c:pt>
                <c:pt idx="348">
                  <c:v>3480</c:v>
                </c:pt>
                <c:pt idx="349">
                  <c:v>3490</c:v>
                </c:pt>
                <c:pt idx="350">
                  <c:v>3500</c:v>
                </c:pt>
                <c:pt idx="351">
                  <c:v>3510</c:v>
                </c:pt>
                <c:pt idx="352">
                  <c:v>3520</c:v>
                </c:pt>
                <c:pt idx="353">
                  <c:v>3530</c:v>
                </c:pt>
                <c:pt idx="354">
                  <c:v>3540</c:v>
                </c:pt>
                <c:pt idx="355">
                  <c:v>3550</c:v>
                </c:pt>
                <c:pt idx="356">
                  <c:v>3560</c:v>
                </c:pt>
                <c:pt idx="357">
                  <c:v>3570</c:v>
                </c:pt>
                <c:pt idx="358">
                  <c:v>3580</c:v>
                </c:pt>
                <c:pt idx="359">
                  <c:v>3590</c:v>
                </c:pt>
                <c:pt idx="360">
                  <c:v>3600</c:v>
                </c:pt>
                <c:pt idx="361">
                  <c:v>3610</c:v>
                </c:pt>
                <c:pt idx="362">
                  <c:v>3620</c:v>
                </c:pt>
                <c:pt idx="363">
                  <c:v>3630</c:v>
                </c:pt>
                <c:pt idx="364">
                  <c:v>3640</c:v>
                </c:pt>
                <c:pt idx="365">
                  <c:v>3650</c:v>
                </c:pt>
                <c:pt idx="366">
                  <c:v>3660</c:v>
                </c:pt>
                <c:pt idx="367">
                  <c:v>3670</c:v>
                </c:pt>
                <c:pt idx="368">
                  <c:v>3680</c:v>
                </c:pt>
                <c:pt idx="369">
                  <c:v>3690</c:v>
                </c:pt>
                <c:pt idx="370">
                  <c:v>3700</c:v>
                </c:pt>
                <c:pt idx="371">
                  <c:v>3710</c:v>
                </c:pt>
                <c:pt idx="372">
                  <c:v>3720</c:v>
                </c:pt>
                <c:pt idx="373">
                  <c:v>3730</c:v>
                </c:pt>
                <c:pt idx="374">
                  <c:v>3740</c:v>
                </c:pt>
                <c:pt idx="375">
                  <c:v>3750</c:v>
                </c:pt>
                <c:pt idx="376">
                  <c:v>3760</c:v>
                </c:pt>
                <c:pt idx="377">
                  <c:v>3770</c:v>
                </c:pt>
                <c:pt idx="378">
                  <c:v>3780</c:v>
                </c:pt>
                <c:pt idx="379">
                  <c:v>3790</c:v>
                </c:pt>
                <c:pt idx="380">
                  <c:v>3800</c:v>
                </c:pt>
                <c:pt idx="381">
                  <c:v>3810</c:v>
                </c:pt>
                <c:pt idx="382">
                  <c:v>3820</c:v>
                </c:pt>
                <c:pt idx="383">
                  <c:v>3830</c:v>
                </c:pt>
                <c:pt idx="384">
                  <c:v>3840</c:v>
                </c:pt>
                <c:pt idx="385">
                  <c:v>3850</c:v>
                </c:pt>
                <c:pt idx="386">
                  <c:v>3860</c:v>
                </c:pt>
                <c:pt idx="387">
                  <c:v>3870</c:v>
                </c:pt>
                <c:pt idx="388">
                  <c:v>3880</c:v>
                </c:pt>
                <c:pt idx="389">
                  <c:v>3890</c:v>
                </c:pt>
                <c:pt idx="390">
                  <c:v>3900</c:v>
                </c:pt>
                <c:pt idx="391">
                  <c:v>3910</c:v>
                </c:pt>
                <c:pt idx="392">
                  <c:v>3920</c:v>
                </c:pt>
                <c:pt idx="393">
                  <c:v>3930</c:v>
                </c:pt>
                <c:pt idx="394">
                  <c:v>3940</c:v>
                </c:pt>
                <c:pt idx="395">
                  <c:v>3950</c:v>
                </c:pt>
                <c:pt idx="396">
                  <c:v>3960</c:v>
                </c:pt>
                <c:pt idx="397">
                  <c:v>3970</c:v>
                </c:pt>
                <c:pt idx="398">
                  <c:v>3980</c:v>
                </c:pt>
                <c:pt idx="399">
                  <c:v>3990</c:v>
                </c:pt>
                <c:pt idx="400">
                  <c:v>4000</c:v>
                </c:pt>
                <c:pt idx="401">
                  <c:v>4010</c:v>
                </c:pt>
                <c:pt idx="402">
                  <c:v>4020</c:v>
                </c:pt>
                <c:pt idx="403">
                  <c:v>4030</c:v>
                </c:pt>
                <c:pt idx="404">
                  <c:v>4040</c:v>
                </c:pt>
                <c:pt idx="405">
                  <c:v>4050</c:v>
                </c:pt>
                <c:pt idx="406">
                  <c:v>4060</c:v>
                </c:pt>
                <c:pt idx="407">
                  <c:v>4070</c:v>
                </c:pt>
                <c:pt idx="408">
                  <c:v>4080</c:v>
                </c:pt>
                <c:pt idx="409">
                  <c:v>4090</c:v>
                </c:pt>
                <c:pt idx="410">
                  <c:v>4100</c:v>
                </c:pt>
                <c:pt idx="411">
                  <c:v>4110</c:v>
                </c:pt>
                <c:pt idx="412">
                  <c:v>4120</c:v>
                </c:pt>
                <c:pt idx="413">
                  <c:v>4130</c:v>
                </c:pt>
                <c:pt idx="414">
                  <c:v>4140</c:v>
                </c:pt>
                <c:pt idx="415">
                  <c:v>4150</c:v>
                </c:pt>
                <c:pt idx="416">
                  <c:v>4160</c:v>
                </c:pt>
                <c:pt idx="417">
                  <c:v>4170</c:v>
                </c:pt>
                <c:pt idx="418">
                  <c:v>4180</c:v>
                </c:pt>
                <c:pt idx="419">
                  <c:v>4190</c:v>
                </c:pt>
                <c:pt idx="420">
                  <c:v>4200</c:v>
                </c:pt>
                <c:pt idx="421">
                  <c:v>4210</c:v>
                </c:pt>
                <c:pt idx="422">
                  <c:v>4220</c:v>
                </c:pt>
                <c:pt idx="423">
                  <c:v>4230</c:v>
                </c:pt>
                <c:pt idx="424">
                  <c:v>4240</c:v>
                </c:pt>
                <c:pt idx="425">
                  <c:v>4250</c:v>
                </c:pt>
                <c:pt idx="426">
                  <c:v>4260</c:v>
                </c:pt>
                <c:pt idx="427">
                  <c:v>4270</c:v>
                </c:pt>
                <c:pt idx="428">
                  <c:v>4280</c:v>
                </c:pt>
                <c:pt idx="429">
                  <c:v>4290</c:v>
                </c:pt>
                <c:pt idx="430">
                  <c:v>4300</c:v>
                </c:pt>
                <c:pt idx="431">
                  <c:v>4310</c:v>
                </c:pt>
                <c:pt idx="432">
                  <c:v>4320</c:v>
                </c:pt>
                <c:pt idx="433">
                  <c:v>4330</c:v>
                </c:pt>
                <c:pt idx="434">
                  <c:v>4340</c:v>
                </c:pt>
                <c:pt idx="435">
                  <c:v>4350</c:v>
                </c:pt>
                <c:pt idx="436">
                  <c:v>4360</c:v>
                </c:pt>
                <c:pt idx="437">
                  <c:v>4370</c:v>
                </c:pt>
                <c:pt idx="438">
                  <c:v>4380</c:v>
                </c:pt>
                <c:pt idx="439">
                  <c:v>4390</c:v>
                </c:pt>
                <c:pt idx="440">
                  <c:v>4400</c:v>
                </c:pt>
                <c:pt idx="441">
                  <c:v>4410</c:v>
                </c:pt>
                <c:pt idx="442">
                  <c:v>4420</c:v>
                </c:pt>
                <c:pt idx="443">
                  <c:v>4430</c:v>
                </c:pt>
                <c:pt idx="444">
                  <c:v>4440</c:v>
                </c:pt>
                <c:pt idx="445">
                  <c:v>4450</c:v>
                </c:pt>
                <c:pt idx="446">
                  <c:v>4460</c:v>
                </c:pt>
                <c:pt idx="447">
                  <c:v>4470</c:v>
                </c:pt>
                <c:pt idx="448">
                  <c:v>4480</c:v>
                </c:pt>
                <c:pt idx="449">
                  <c:v>4490</c:v>
                </c:pt>
                <c:pt idx="450">
                  <c:v>4500</c:v>
                </c:pt>
                <c:pt idx="451">
                  <c:v>4510</c:v>
                </c:pt>
                <c:pt idx="452">
                  <c:v>4520</c:v>
                </c:pt>
                <c:pt idx="453">
                  <c:v>4530</c:v>
                </c:pt>
                <c:pt idx="454">
                  <c:v>4540</c:v>
                </c:pt>
                <c:pt idx="455">
                  <c:v>4550</c:v>
                </c:pt>
                <c:pt idx="456">
                  <c:v>4560</c:v>
                </c:pt>
                <c:pt idx="457">
                  <c:v>4570</c:v>
                </c:pt>
                <c:pt idx="458">
                  <c:v>4580</c:v>
                </c:pt>
                <c:pt idx="459">
                  <c:v>4590</c:v>
                </c:pt>
                <c:pt idx="460">
                  <c:v>4600</c:v>
                </c:pt>
                <c:pt idx="461">
                  <c:v>4610</c:v>
                </c:pt>
                <c:pt idx="462">
                  <c:v>4620</c:v>
                </c:pt>
                <c:pt idx="463">
                  <c:v>4630</c:v>
                </c:pt>
                <c:pt idx="464">
                  <c:v>4640</c:v>
                </c:pt>
                <c:pt idx="465">
                  <c:v>4650</c:v>
                </c:pt>
                <c:pt idx="466">
                  <c:v>4660</c:v>
                </c:pt>
                <c:pt idx="467">
                  <c:v>4670</c:v>
                </c:pt>
                <c:pt idx="468">
                  <c:v>4680</c:v>
                </c:pt>
                <c:pt idx="469">
                  <c:v>4690</c:v>
                </c:pt>
                <c:pt idx="470">
                  <c:v>4700</c:v>
                </c:pt>
                <c:pt idx="471">
                  <c:v>4710</c:v>
                </c:pt>
                <c:pt idx="472">
                  <c:v>4720</c:v>
                </c:pt>
                <c:pt idx="473">
                  <c:v>4730</c:v>
                </c:pt>
                <c:pt idx="474">
                  <c:v>4740</c:v>
                </c:pt>
                <c:pt idx="475">
                  <c:v>4750</c:v>
                </c:pt>
                <c:pt idx="476">
                  <c:v>4760</c:v>
                </c:pt>
                <c:pt idx="477">
                  <c:v>4770</c:v>
                </c:pt>
                <c:pt idx="478">
                  <c:v>4780</c:v>
                </c:pt>
                <c:pt idx="479">
                  <c:v>4790</c:v>
                </c:pt>
                <c:pt idx="480">
                  <c:v>4800</c:v>
                </c:pt>
                <c:pt idx="481">
                  <c:v>4810</c:v>
                </c:pt>
                <c:pt idx="482">
                  <c:v>4820</c:v>
                </c:pt>
                <c:pt idx="483">
                  <c:v>4830</c:v>
                </c:pt>
                <c:pt idx="484">
                  <c:v>4840</c:v>
                </c:pt>
                <c:pt idx="485">
                  <c:v>4850</c:v>
                </c:pt>
                <c:pt idx="486">
                  <c:v>4860</c:v>
                </c:pt>
                <c:pt idx="487">
                  <c:v>4870</c:v>
                </c:pt>
                <c:pt idx="488">
                  <c:v>4880</c:v>
                </c:pt>
                <c:pt idx="489">
                  <c:v>4890</c:v>
                </c:pt>
                <c:pt idx="490">
                  <c:v>4900</c:v>
                </c:pt>
                <c:pt idx="491">
                  <c:v>4910</c:v>
                </c:pt>
                <c:pt idx="492">
                  <c:v>4920</c:v>
                </c:pt>
                <c:pt idx="493">
                  <c:v>4930</c:v>
                </c:pt>
                <c:pt idx="494">
                  <c:v>4940</c:v>
                </c:pt>
                <c:pt idx="495">
                  <c:v>4950</c:v>
                </c:pt>
                <c:pt idx="496">
                  <c:v>4960</c:v>
                </c:pt>
                <c:pt idx="497">
                  <c:v>4970</c:v>
                </c:pt>
                <c:pt idx="498">
                  <c:v>4980</c:v>
                </c:pt>
                <c:pt idx="499">
                  <c:v>4990</c:v>
                </c:pt>
                <c:pt idx="500">
                  <c:v>5000</c:v>
                </c:pt>
              </c:numCache>
            </c:numRef>
          </c:xVal>
          <c:yVal>
            <c:numRef>
              <c:f>[Fig16_Convergence.xlsx]DCTCP_Real!$D$2:$D$502</c:f>
              <c:numCache>
                <c:formatCode>General</c:formatCode>
                <c:ptCount val="501"/>
                <c:pt idx="0">
                  <c:v>0</c:v>
                </c:pt>
                <c:pt idx="1">
                  <c:v>0.45011000000000001</c:v>
                </c:pt>
                <c:pt idx="2">
                  <c:v>1.1040399999999999</c:v>
                </c:pt>
                <c:pt idx="3">
                  <c:v>2.0076900000000002</c:v>
                </c:pt>
                <c:pt idx="4">
                  <c:v>1.66771</c:v>
                </c:pt>
                <c:pt idx="5">
                  <c:v>2.2753199999999998</c:v>
                </c:pt>
                <c:pt idx="6">
                  <c:v>2.44591</c:v>
                </c:pt>
                <c:pt idx="7">
                  <c:v>3.7177600000000002</c:v>
                </c:pt>
                <c:pt idx="8">
                  <c:v>2.5960000000000001</c:v>
                </c:pt>
                <c:pt idx="9">
                  <c:v>3.0031599999999998</c:v>
                </c:pt>
                <c:pt idx="10">
                  <c:v>3.2797900000000002</c:v>
                </c:pt>
                <c:pt idx="11">
                  <c:v>3.2537799999999999</c:v>
                </c:pt>
                <c:pt idx="12">
                  <c:v>4.4291</c:v>
                </c:pt>
                <c:pt idx="13">
                  <c:v>4.5170000000000003</c:v>
                </c:pt>
                <c:pt idx="14">
                  <c:v>3.2461000000000002</c:v>
                </c:pt>
                <c:pt idx="15">
                  <c:v>4.0955199999999996</c:v>
                </c:pt>
                <c:pt idx="16">
                  <c:v>3.0147900000000001</c:v>
                </c:pt>
                <c:pt idx="17">
                  <c:v>2.8828900000000002</c:v>
                </c:pt>
                <c:pt idx="18">
                  <c:v>3.9429099999999999</c:v>
                </c:pt>
                <c:pt idx="19">
                  <c:v>2.8428100000000001</c:v>
                </c:pt>
                <c:pt idx="20">
                  <c:v>2.5287000000000002</c:v>
                </c:pt>
                <c:pt idx="21">
                  <c:v>4.1277699999999999</c:v>
                </c:pt>
                <c:pt idx="22">
                  <c:v>3.8679899999999998</c:v>
                </c:pt>
                <c:pt idx="23">
                  <c:v>1.8874500000000001</c:v>
                </c:pt>
                <c:pt idx="24">
                  <c:v>4.16371</c:v>
                </c:pt>
                <c:pt idx="25">
                  <c:v>2.6514700000000002</c:v>
                </c:pt>
                <c:pt idx="26">
                  <c:v>3.7967300000000002</c:v>
                </c:pt>
                <c:pt idx="27">
                  <c:v>4.2416200000000002</c:v>
                </c:pt>
                <c:pt idx="28">
                  <c:v>3.2048399999999999</c:v>
                </c:pt>
                <c:pt idx="29">
                  <c:v>4.1162000000000001</c:v>
                </c:pt>
                <c:pt idx="30">
                  <c:v>2.95661</c:v>
                </c:pt>
                <c:pt idx="31">
                  <c:v>3.9249200000000002</c:v>
                </c:pt>
                <c:pt idx="32">
                  <c:v>2.33216</c:v>
                </c:pt>
                <c:pt idx="33">
                  <c:v>4.3799400000000004</c:v>
                </c:pt>
                <c:pt idx="34">
                  <c:v>3.2926899999999999</c:v>
                </c:pt>
                <c:pt idx="35">
                  <c:v>4.1613199999999999</c:v>
                </c:pt>
                <c:pt idx="36">
                  <c:v>3.7516400000000001</c:v>
                </c:pt>
                <c:pt idx="37">
                  <c:v>3.8317800000000002</c:v>
                </c:pt>
                <c:pt idx="38">
                  <c:v>4.0554699999999997</c:v>
                </c:pt>
                <c:pt idx="39">
                  <c:v>4.34246</c:v>
                </c:pt>
                <c:pt idx="40">
                  <c:v>4.2235199999999997</c:v>
                </c:pt>
                <c:pt idx="41">
                  <c:v>4.0296399999999997</c:v>
                </c:pt>
                <c:pt idx="42">
                  <c:v>3.8420899999999998</c:v>
                </c:pt>
                <c:pt idx="43">
                  <c:v>2.7315800000000001</c:v>
                </c:pt>
                <c:pt idx="44">
                  <c:v>4.1446899999999998</c:v>
                </c:pt>
                <c:pt idx="45">
                  <c:v>3.6107300000000002</c:v>
                </c:pt>
                <c:pt idx="46">
                  <c:v>2.6011000000000002</c:v>
                </c:pt>
                <c:pt idx="47">
                  <c:v>4.2466400000000002</c:v>
                </c:pt>
                <c:pt idx="48">
                  <c:v>2.2533099999999999</c:v>
                </c:pt>
                <c:pt idx="49">
                  <c:v>3.4129900000000002</c:v>
                </c:pt>
                <c:pt idx="50">
                  <c:v>3.0147499999999998</c:v>
                </c:pt>
                <c:pt idx="51">
                  <c:v>2.4639500000000001</c:v>
                </c:pt>
                <c:pt idx="52">
                  <c:v>2.2572000000000001</c:v>
                </c:pt>
                <c:pt idx="53">
                  <c:v>2.44597</c:v>
                </c:pt>
                <c:pt idx="54">
                  <c:v>2.7303099999999998</c:v>
                </c:pt>
                <c:pt idx="55">
                  <c:v>3.1155900000000001</c:v>
                </c:pt>
                <c:pt idx="56">
                  <c:v>3.65334</c:v>
                </c:pt>
                <c:pt idx="57">
                  <c:v>3.8111700000000002</c:v>
                </c:pt>
                <c:pt idx="58">
                  <c:v>3.9378600000000001</c:v>
                </c:pt>
                <c:pt idx="59">
                  <c:v>1.80731</c:v>
                </c:pt>
                <c:pt idx="60">
                  <c:v>3.4129</c:v>
                </c:pt>
                <c:pt idx="61">
                  <c:v>3.0147400000000002</c:v>
                </c:pt>
                <c:pt idx="62">
                  <c:v>1.64958</c:v>
                </c:pt>
                <c:pt idx="63">
                  <c:v>3.05871</c:v>
                </c:pt>
                <c:pt idx="64">
                  <c:v>1.65605</c:v>
                </c:pt>
                <c:pt idx="65">
                  <c:v>2.0127700000000002</c:v>
                </c:pt>
                <c:pt idx="66">
                  <c:v>1.79694</c:v>
                </c:pt>
                <c:pt idx="67">
                  <c:v>2.33989</c:v>
                </c:pt>
                <c:pt idx="68">
                  <c:v>1.58497</c:v>
                </c:pt>
                <c:pt idx="69">
                  <c:v>1.71424</c:v>
                </c:pt>
                <c:pt idx="70">
                  <c:v>1.7064699999999999</c:v>
                </c:pt>
                <c:pt idx="71">
                  <c:v>2.0283600000000002</c:v>
                </c:pt>
                <c:pt idx="72">
                  <c:v>1.6961299999999999</c:v>
                </c:pt>
                <c:pt idx="73">
                  <c:v>1.7891699999999999</c:v>
                </c:pt>
                <c:pt idx="74">
                  <c:v>1.99478</c:v>
                </c:pt>
                <c:pt idx="75">
                  <c:v>1.82023</c:v>
                </c:pt>
                <c:pt idx="76">
                  <c:v>2.6631200000000002</c:v>
                </c:pt>
                <c:pt idx="77">
                  <c:v>1.77369</c:v>
                </c:pt>
                <c:pt idx="78">
                  <c:v>2.7730000000000001</c:v>
                </c:pt>
                <c:pt idx="79">
                  <c:v>1.4931700000000001</c:v>
                </c:pt>
                <c:pt idx="80">
                  <c:v>2.5337900000000002</c:v>
                </c:pt>
                <c:pt idx="81">
                  <c:v>2.2442899999999999</c:v>
                </c:pt>
                <c:pt idx="82">
                  <c:v>4.1071900000000001</c:v>
                </c:pt>
                <c:pt idx="83">
                  <c:v>2.4110100000000001</c:v>
                </c:pt>
                <c:pt idx="84">
                  <c:v>3.8990800000000001</c:v>
                </c:pt>
                <c:pt idx="85">
                  <c:v>2.70451</c:v>
                </c:pt>
                <c:pt idx="86">
                  <c:v>4.0575900000000003</c:v>
                </c:pt>
                <c:pt idx="87">
                  <c:v>3.3482699999999999</c:v>
                </c:pt>
                <c:pt idx="88">
                  <c:v>4.2725999999999997</c:v>
                </c:pt>
                <c:pt idx="89">
                  <c:v>4.6023500000000004</c:v>
                </c:pt>
                <c:pt idx="90">
                  <c:v>4.1562299999999999</c:v>
                </c:pt>
                <c:pt idx="91">
                  <c:v>4.2027299999999999</c:v>
                </c:pt>
                <c:pt idx="92">
                  <c:v>4.2175000000000002</c:v>
                </c:pt>
                <c:pt idx="93">
                  <c:v>4.2066499999999998</c:v>
                </c:pt>
                <c:pt idx="94">
                  <c:v>4.7793799999999997</c:v>
                </c:pt>
                <c:pt idx="95">
                  <c:v>4.2984400000000003</c:v>
                </c:pt>
                <c:pt idx="96">
                  <c:v>4.7173999999999996</c:v>
                </c:pt>
                <c:pt idx="97">
                  <c:v>4.2545599999999997</c:v>
                </c:pt>
                <c:pt idx="98">
                  <c:v>4.8349900000000003</c:v>
                </c:pt>
                <c:pt idx="99">
                  <c:v>4.0787300000000002</c:v>
                </c:pt>
                <c:pt idx="100">
                  <c:v>3.6661899999999998</c:v>
                </c:pt>
                <c:pt idx="101">
                  <c:v>3.8990300000000002</c:v>
                </c:pt>
                <c:pt idx="102">
                  <c:v>4.2092400000000003</c:v>
                </c:pt>
                <c:pt idx="103">
                  <c:v>3.7296800000000001</c:v>
                </c:pt>
                <c:pt idx="104">
                  <c:v>4.1782199999999996</c:v>
                </c:pt>
                <c:pt idx="105">
                  <c:v>4.3812899999999999</c:v>
                </c:pt>
                <c:pt idx="106">
                  <c:v>4.4030399999999998</c:v>
                </c:pt>
                <c:pt idx="107">
                  <c:v>4.2571599999999998</c:v>
                </c:pt>
                <c:pt idx="108">
                  <c:v>4.2119</c:v>
                </c:pt>
                <c:pt idx="109">
                  <c:v>4.2428900000000001</c:v>
                </c:pt>
                <c:pt idx="110">
                  <c:v>3.90551</c:v>
                </c:pt>
                <c:pt idx="111">
                  <c:v>4.0477499999999997</c:v>
                </c:pt>
                <c:pt idx="112">
                  <c:v>4.3295700000000004</c:v>
                </c:pt>
                <c:pt idx="113">
                  <c:v>3.8977900000000001</c:v>
                </c:pt>
                <c:pt idx="114">
                  <c:v>4.3566099999999999</c:v>
                </c:pt>
                <c:pt idx="115">
                  <c:v>3.6946400000000001</c:v>
                </c:pt>
                <c:pt idx="116">
                  <c:v>4.2131499999999997</c:v>
                </c:pt>
                <c:pt idx="117">
                  <c:v>4.2933399999999997</c:v>
                </c:pt>
                <c:pt idx="118">
                  <c:v>4.0114900000000002</c:v>
                </c:pt>
                <c:pt idx="119">
                  <c:v>4.1523300000000001</c:v>
                </c:pt>
                <c:pt idx="120">
                  <c:v>3.4129700000000001</c:v>
                </c:pt>
                <c:pt idx="121">
                  <c:v>3.53173</c:v>
                </c:pt>
                <c:pt idx="122">
                  <c:v>4.6022400000000001</c:v>
                </c:pt>
                <c:pt idx="123">
                  <c:v>4.52468</c:v>
                </c:pt>
                <c:pt idx="124">
                  <c:v>4.1046199999999997</c:v>
                </c:pt>
                <c:pt idx="125">
                  <c:v>4.1123799999999999</c:v>
                </c:pt>
                <c:pt idx="126">
                  <c:v>4.6075200000000001</c:v>
                </c:pt>
                <c:pt idx="127">
                  <c:v>4.43682</c:v>
                </c:pt>
                <c:pt idx="128">
                  <c:v>4.5376599999999998</c:v>
                </c:pt>
                <c:pt idx="129">
                  <c:v>5.1025600000000004</c:v>
                </c:pt>
                <c:pt idx="130">
                  <c:v>4.3528399999999996</c:v>
                </c:pt>
                <c:pt idx="131">
                  <c:v>4.4937100000000001</c:v>
                </c:pt>
                <c:pt idx="132">
                  <c:v>4.4937199999999997</c:v>
                </c:pt>
                <c:pt idx="133">
                  <c:v>3.0703999999999998</c:v>
                </c:pt>
                <c:pt idx="134">
                  <c:v>2.30505</c:v>
                </c:pt>
                <c:pt idx="135">
                  <c:v>3.2978900000000002</c:v>
                </c:pt>
                <c:pt idx="136">
                  <c:v>2.87385</c:v>
                </c:pt>
                <c:pt idx="137">
                  <c:v>3.6404000000000001</c:v>
                </c:pt>
                <c:pt idx="138">
                  <c:v>2.3321700000000001</c:v>
                </c:pt>
                <c:pt idx="139">
                  <c:v>4.0463800000000001</c:v>
                </c:pt>
                <c:pt idx="140">
                  <c:v>4.2519200000000001</c:v>
                </c:pt>
                <c:pt idx="141">
                  <c:v>2.7161499999999998</c:v>
                </c:pt>
                <c:pt idx="142">
                  <c:v>3.94557</c:v>
                </c:pt>
                <c:pt idx="143">
                  <c:v>4.0670599999999997</c:v>
                </c:pt>
                <c:pt idx="144">
                  <c:v>2.30375</c:v>
                </c:pt>
                <c:pt idx="145">
                  <c:v>3.9377200000000001</c:v>
                </c:pt>
                <c:pt idx="146">
                  <c:v>3.7981699999999998</c:v>
                </c:pt>
                <c:pt idx="147">
                  <c:v>3.5474000000000001</c:v>
                </c:pt>
                <c:pt idx="148">
                  <c:v>3.9959799999999999</c:v>
                </c:pt>
                <c:pt idx="149">
                  <c:v>2.56873</c:v>
                </c:pt>
                <c:pt idx="150">
                  <c:v>4.0270599999999996</c:v>
                </c:pt>
                <c:pt idx="151">
                  <c:v>2.7549399999999999</c:v>
                </c:pt>
                <c:pt idx="152">
                  <c:v>2.7316400000000001</c:v>
                </c:pt>
                <c:pt idx="153">
                  <c:v>2.3308499999999999</c:v>
                </c:pt>
                <c:pt idx="154">
                  <c:v>3.09355</c:v>
                </c:pt>
                <c:pt idx="155">
                  <c:v>2.08264</c:v>
                </c:pt>
                <c:pt idx="156">
                  <c:v>3.64045</c:v>
                </c:pt>
                <c:pt idx="157">
                  <c:v>3.64689</c:v>
                </c:pt>
                <c:pt idx="158">
                  <c:v>1.75691</c:v>
                </c:pt>
                <c:pt idx="159">
                  <c:v>3.1285400000000001</c:v>
                </c:pt>
                <c:pt idx="160">
                  <c:v>2.2753199999999998</c:v>
                </c:pt>
                <c:pt idx="161">
                  <c:v>3.0844399999999998</c:v>
                </c:pt>
                <c:pt idx="162">
                  <c:v>2.9514300000000002</c:v>
                </c:pt>
                <c:pt idx="163">
                  <c:v>3.9507300000000001</c:v>
                </c:pt>
                <c:pt idx="164">
                  <c:v>2.4485199999999998</c:v>
                </c:pt>
                <c:pt idx="165">
                  <c:v>3.7788200000000001</c:v>
                </c:pt>
                <c:pt idx="166">
                  <c:v>1.98827</c:v>
                </c:pt>
                <c:pt idx="167">
                  <c:v>3.7671999999999999</c:v>
                </c:pt>
                <c:pt idx="168">
                  <c:v>4.0257100000000001</c:v>
                </c:pt>
                <c:pt idx="169">
                  <c:v>2.7833800000000002</c:v>
                </c:pt>
                <c:pt idx="170">
                  <c:v>4.1563400000000001</c:v>
                </c:pt>
                <c:pt idx="171">
                  <c:v>2.7303799999999998</c:v>
                </c:pt>
                <c:pt idx="172">
                  <c:v>2.5028299999999999</c:v>
                </c:pt>
                <c:pt idx="173">
                  <c:v>3.0147300000000001</c:v>
                </c:pt>
                <c:pt idx="174">
                  <c:v>2.2494499999999999</c:v>
                </c:pt>
                <c:pt idx="175">
                  <c:v>3.2112400000000001</c:v>
                </c:pt>
                <c:pt idx="176">
                  <c:v>3.35473</c:v>
                </c:pt>
                <c:pt idx="177">
                  <c:v>4.1821799999999998</c:v>
                </c:pt>
                <c:pt idx="178">
                  <c:v>4.26234</c:v>
                </c:pt>
                <c:pt idx="179">
                  <c:v>4.1277999999999997</c:v>
                </c:pt>
                <c:pt idx="180">
                  <c:v>3.8033700000000001</c:v>
                </c:pt>
                <c:pt idx="181">
                  <c:v>4.36693</c:v>
                </c:pt>
                <c:pt idx="182">
                  <c:v>4.2868700000000004</c:v>
                </c:pt>
                <c:pt idx="183">
                  <c:v>3.8111600000000001</c:v>
                </c:pt>
                <c:pt idx="184">
                  <c:v>3.4840800000000001</c:v>
                </c:pt>
                <c:pt idx="185">
                  <c:v>3.95845</c:v>
                </c:pt>
                <c:pt idx="186">
                  <c:v>3.8762099999999999</c:v>
                </c:pt>
                <c:pt idx="187">
                  <c:v>4.3101900000000004</c:v>
                </c:pt>
                <c:pt idx="188">
                  <c:v>4.2532399999999999</c:v>
                </c:pt>
                <c:pt idx="189">
                  <c:v>2.7471199999999998</c:v>
                </c:pt>
                <c:pt idx="190">
                  <c:v>4.2182599999999999</c:v>
                </c:pt>
                <c:pt idx="191">
                  <c:v>4.0929399999999996</c:v>
                </c:pt>
                <c:pt idx="192">
                  <c:v>4.6669600000000004</c:v>
                </c:pt>
                <c:pt idx="193">
                  <c:v>4.2066999999999997</c:v>
                </c:pt>
                <c:pt idx="194">
                  <c:v>4.1950900000000004</c:v>
                </c:pt>
                <c:pt idx="195">
                  <c:v>4.0010899999999996</c:v>
                </c:pt>
                <c:pt idx="196">
                  <c:v>3.7309399999999999</c:v>
                </c:pt>
                <c:pt idx="197">
                  <c:v>3.4154900000000001</c:v>
                </c:pt>
                <c:pt idx="198">
                  <c:v>4.0759800000000004</c:v>
                </c:pt>
                <c:pt idx="199">
                  <c:v>4.2468399999999997</c:v>
                </c:pt>
                <c:pt idx="200">
                  <c:v>4.2969999999999997</c:v>
                </c:pt>
                <c:pt idx="201">
                  <c:v>4.17821</c:v>
                </c:pt>
                <c:pt idx="202">
                  <c:v>4.4937199999999997</c:v>
                </c:pt>
                <c:pt idx="203">
                  <c:v>4.2828999999999997</c:v>
                </c:pt>
                <c:pt idx="204">
                  <c:v>4.5736999999999997</c:v>
                </c:pt>
                <c:pt idx="205">
                  <c:v>4.2119299999999997</c:v>
                </c:pt>
                <c:pt idx="206">
                  <c:v>5.01213</c:v>
                </c:pt>
                <c:pt idx="207">
                  <c:v>4.3333700000000004</c:v>
                </c:pt>
                <c:pt idx="208">
                  <c:v>3.8085399999999998</c:v>
                </c:pt>
                <c:pt idx="209">
                  <c:v>3.899</c:v>
                </c:pt>
                <c:pt idx="210">
                  <c:v>2.95397</c:v>
                </c:pt>
                <c:pt idx="211">
                  <c:v>2.1835200000000001</c:v>
                </c:pt>
                <c:pt idx="212">
                  <c:v>1.92624</c:v>
                </c:pt>
                <c:pt idx="213">
                  <c:v>1.8926400000000001</c:v>
                </c:pt>
                <c:pt idx="214">
                  <c:v>1.6495899999999999</c:v>
                </c:pt>
                <c:pt idx="215">
                  <c:v>2.58684</c:v>
                </c:pt>
                <c:pt idx="216">
                  <c:v>1.92363</c:v>
                </c:pt>
                <c:pt idx="217">
                  <c:v>2.6566900000000002</c:v>
                </c:pt>
                <c:pt idx="218">
                  <c:v>1.7633399999999999</c:v>
                </c:pt>
                <c:pt idx="219">
                  <c:v>4.0385799999999996</c:v>
                </c:pt>
                <c:pt idx="220">
                  <c:v>3.5836299999999999</c:v>
                </c:pt>
                <c:pt idx="221">
                  <c:v>3.35608</c:v>
                </c:pt>
                <c:pt idx="222">
                  <c:v>1.5927100000000001</c:v>
                </c:pt>
                <c:pt idx="223">
                  <c:v>2.94754</c:v>
                </c:pt>
                <c:pt idx="224">
                  <c:v>2.5351499999999998</c:v>
                </c:pt>
                <c:pt idx="225">
                  <c:v>1.80342</c:v>
                </c:pt>
                <c:pt idx="226">
                  <c:v>2.55457</c:v>
                </c:pt>
                <c:pt idx="227">
                  <c:v>2.1200700000000001</c:v>
                </c:pt>
                <c:pt idx="228">
                  <c:v>4.2065200000000003</c:v>
                </c:pt>
                <c:pt idx="229">
                  <c:v>2.3528899999999999</c:v>
                </c:pt>
                <c:pt idx="230">
                  <c:v>2.6967099999999999</c:v>
                </c:pt>
                <c:pt idx="231">
                  <c:v>2.84416</c:v>
                </c:pt>
                <c:pt idx="232">
                  <c:v>1.9340200000000001</c:v>
                </c:pt>
                <c:pt idx="233">
                  <c:v>2.5028600000000001</c:v>
                </c:pt>
                <c:pt idx="234">
                  <c:v>1.99088</c:v>
                </c:pt>
                <c:pt idx="235">
                  <c:v>3.3935399999999998</c:v>
                </c:pt>
                <c:pt idx="236">
                  <c:v>2.9023099999999999</c:v>
                </c:pt>
                <c:pt idx="237">
                  <c:v>4.2377900000000004</c:v>
                </c:pt>
                <c:pt idx="238">
                  <c:v>3.0044499999999998</c:v>
                </c:pt>
                <c:pt idx="239">
                  <c:v>3.5835599999999999</c:v>
                </c:pt>
                <c:pt idx="240">
                  <c:v>3.98169</c:v>
                </c:pt>
                <c:pt idx="241">
                  <c:v>2.5609799999999998</c:v>
                </c:pt>
                <c:pt idx="242">
                  <c:v>3.5822799999999999</c:v>
                </c:pt>
                <c:pt idx="243">
                  <c:v>2.7768700000000002</c:v>
                </c:pt>
                <c:pt idx="244">
                  <c:v>4.10581</c:v>
                </c:pt>
                <c:pt idx="245">
                  <c:v>3.4801899999999999</c:v>
                </c:pt>
                <c:pt idx="246">
                  <c:v>4.6281400000000001</c:v>
                </c:pt>
                <c:pt idx="247">
                  <c:v>3.6907299999999998</c:v>
                </c:pt>
                <c:pt idx="248">
                  <c:v>3.7296999999999998</c:v>
                </c:pt>
                <c:pt idx="249">
                  <c:v>4.1020500000000002</c:v>
                </c:pt>
                <c:pt idx="250">
                  <c:v>4.2221399999999996</c:v>
                </c:pt>
                <c:pt idx="251">
                  <c:v>4.7987599999999997</c:v>
                </c:pt>
                <c:pt idx="252">
                  <c:v>4.2209700000000003</c:v>
                </c:pt>
                <c:pt idx="253">
                  <c:v>3.8731599999999999</c:v>
                </c:pt>
                <c:pt idx="254">
                  <c:v>2.7975400000000001</c:v>
                </c:pt>
                <c:pt idx="255">
                  <c:v>4.2959300000000002</c:v>
                </c:pt>
                <c:pt idx="256">
                  <c:v>4.0361099999999999</c:v>
                </c:pt>
                <c:pt idx="257">
                  <c:v>5.5370299999999997</c:v>
                </c:pt>
                <c:pt idx="258">
                  <c:v>4.4404000000000003</c:v>
                </c:pt>
                <c:pt idx="259">
                  <c:v>4.1213699999999998</c:v>
                </c:pt>
                <c:pt idx="260">
                  <c:v>4.09816</c:v>
                </c:pt>
                <c:pt idx="261">
                  <c:v>4.3876600000000003</c:v>
                </c:pt>
                <c:pt idx="262">
                  <c:v>4.3966900000000004</c:v>
                </c:pt>
                <c:pt idx="263">
                  <c:v>4.32308</c:v>
                </c:pt>
                <c:pt idx="264">
                  <c:v>4.1188399999999996</c:v>
                </c:pt>
                <c:pt idx="265">
                  <c:v>3.8447100000000001</c:v>
                </c:pt>
                <c:pt idx="266">
                  <c:v>4.1574099999999996</c:v>
                </c:pt>
                <c:pt idx="267">
                  <c:v>3.74898</c:v>
                </c:pt>
                <c:pt idx="268">
                  <c:v>3.6352899999999999</c:v>
                </c:pt>
                <c:pt idx="269">
                  <c:v>4.1536299999999997</c:v>
                </c:pt>
                <c:pt idx="270">
                  <c:v>4.1704400000000001</c:v>
                </c:pt>
                <c:pt idx="271">
                  <c:v>4.0410199999999996</c:v>
                </c:pt>
                <c:pt idx="272">
                  <c:v>3.73075</c:v>
                </c:pt>
                <c:pt idx="273">
                  <c:v>4.2076799999999999</c:v>
                </c:pt>
                <c:pt idx="274">
                  <c:v>4.0463800000000001</c:v>
                </c:pt>
                <c:pt idx="275">
                  <c:v>3.7697699999999998</c:v>
                </c:pt>
                <c:pt idx="276">
                  <c:v>4.2531800000000004</c:v>
                </c:pt>
                <c:pt idx="277">
                  <c:v>2.1020699999999999</c:v>
                </c:pt>
                <c:pt idx="278">
                  <c:v>4.0954899999999999</c:v>
                </c:pt>
                <c:pt idx="279">
                  <c:v>3.8990499999999999</c:v>
                </c:pt>
                <c:pt idx="280">
                  <c:v>2.4007000000000001</c:v>
                </c:pt>
                <c:pt idx="281">
                  <c:v>4.1498499999999998</c:v>
                </c:pt>
                <c:pt idx="282">
                  <c:v>2.2352500000000002</c:v>
                </c:pt>
                <c:pt idx="283">
                  <c:v>3.38192</c:v>
                </c:pt>
                <c:pt idx="284">
                  <c:v>2.07606</c:v>
                </c:pt>
                <c:pt idx="285">
                  <c:v>2.7187000000000001</c:v>
                </c:pt>
                <c:pt idx="286">
                  <c:v>2.88937</c:v>
                </c:pt>
                <c:pt idx="287">
                  <c:v>3.7141999999999999</c:v>
                </c:pt>
                <c:pt idx="288">
                  <c:v>4.11883</c:v>
                </c:pt>
                <c:pt idx="289">
                  <c:v>1.8629199999999999</c:v>
                </c:pt>
                <c:pt idx="290">
                  <c:v>2.38517</c:v>
                </c:pt>
                <c:pt idx="291">
                  <c:v>4.2130999999999998</c:v>
                </c:pt>
                <c:pt idx="292">
                  <c:v>3.0716600000000001</c:v>
                </c:pt>
                <c:pt idx="293">
                  <c:v>1.7633700000000001</c:v>
                </c:pt>
                <c:pt idx="294">
                  <c:v>3.76458</c:v>
                </c:pt>
                <c:pt idx="295">
                  <c:v>2.5881500000000002</c:v>
                </c:pt>
                <c:pt idx="296">
                  <c:v>3.7619199999999999</c:v>
                </c:pt>
                <c:pt idx="297">
                  <c:v>3.42333</c:v>
                </c:pt>
                <c:pt idx="298">
                  <c:v>4.1161500000000002</c:v>
                </c:pt>
                <c:pt idx="299">
                  <c:v>2.19509</c:v>
                </c:pt>
                <c:pt idx="300">
                  <c:v>4.0916100000000002</c:v>
                </c:pt>
                <c:pt idx="301">
                  <c:v>3.9313799999999999</c:v>
                </c:pt>
                <c:pt idx="302">
                  <c:v>3.4763000000000002</c:v>
                </c:pt>
                <c:pt idx="303">
                  <c:v>4.0632000000000001</c:v>
                </c:pt>
                <c:pt idx="304">
                  <c:v>2.7264400000000002</c:v>
                </c:pt>
                <c:pt idx="305">
                  <c:v>3.9570599999999998</c:v>
                </c:pt>
                <c:pt idx="306">
                  <c:v>3.8654000000000002</c:v>
                </c:pt>
                <c:pt idx="307">
                  <c:v>2.9384999999999999</c:v>
                </c:pt>
                <c:pt idx="308">
                  <c:v>3.6598600000000001</c:v>
                </c:pt>
                <c:pt idx="309">
                  <c:v>2.4912100000000001</c:v>
                </c:pt>
                <c:pt idx="310">
                  <c:v>4.0940799999999999</c:v>
                </c:pt>
                <c:pt idx="311">
                  <c:v>2.7729900000000001</c:v>
                </c:pt>
                <c:pt idx="312">
                  <c:v>3.7814000000000001</c:v>
                </c:pt>
                <c:pt idx="313">
                  <c:v>4.1963900000000001</c:v>
                </c:pt>
                <c:pt idx="314">
                  <c:v>2.6682999999999999</c:v>
                </c:pt>
                <c:pt idx="315">
                  <c:v>4.3048200000000003</c:v>
                </c:pt>
                <c:pt idx="316">
                  <c:v>2.6877300000000002</c:v>
                </c:pt>
                <c:pt idx="317">
                  <c:v>3.8782199999999998</c:v>
                </c:pt>
                <c:pt idx="318">
                  <c:v>2.5144199999999999</c:v>
                </c:pt>
                <c:pt idx="319">
                  <c:v>2.2029200000000002</c:v>
                </c:pt>
                <c:pt idx="320">
                  <c:v>4.1108700000000002</c:v>
                </c:pt>
                <c:pt idx="321">
                  <c:v>4.4032499999999999</c:v>
                </c:pt>
                <c:pt idx="322">
                  <c:v>1.91072</c:v>
                </c:pt>
                <c:pt idx="323">
                  <c:v>3.7879</c:v>
                </c:pt>
                <c:pt idx="324">
                  <c:v>4.1419499999999996</c:v>
                </c:pt>
                <c:pt idx="325">
                  <c:v>3.99213</c:v>
                </c:pt>
                <c:pt idx="326">
                  <c:v>2.7536299999999998</c:v>
                </c:pt>
                <c:pt idx="327">
                  <c:v>2.7174399999999999</c:v>
                </c:pt>
                <c:pt idx="328">
                  <c:v>3.9920800000000001</c:v>
                </c:pt>
                <c:pt idx="329">
                  <c:v>2.2622499999999999</c:v>
                </c:pt>
                <c:pt idx="330">
                  <c:v>3.71292</c:v>
                </c:pt>
                <c:pt idx="331">
                  <c:v>3.4129800000000001</c:v>
                </c:pt>
                <c:pt idx="332">
                  <c:v>3.12852</c:v>
                </c:pt>
                <c:pt idx="333">
                  <c:v>3.1531199999999999</c:v>
                </c:pt>
                <c:pt idx="334">
                  <c:v>3.1039500000000002</c:v>
                </c:pt>
                <c:pt idx="335">
                  <c:v>3.3094299999999999</c:v>
                </c:pt>
                <c:pt idx="336">
                  <c:v>4.3321100000000001</c:v>
                </c:pt>
                <c:pt idx="337">
                  <c:v>3.5642200000000002</c:v>
                </c:pt>
                <c:pt idx="338">
                  <c:v>4.1523899999999996</c:v>
                </c:pt>
                <c:pt idx="339">
                  <c:v>3.94821</c:v>
                </c:pt>
                <c:pt idx="340">
                  <c:v>4.2841399999999998</c:v>
                </c:pt>
                <c:pt idx="341">
                  <c:v>4.1679300000000001</c:v>
                </c:pt>
                <c:pt idx="342">
                  <c:v>4.5674599999999996</c:v>
                </c:pt>
                <c:pt idx="343">
                  <c:v>4.4871800000000004</c:v>
                </c:pt>
                <c:pt idx="344">
                  <c:v>4.2351799999999997</c:v>
                </c:pt>
                <c:pt idx="345">
                  <c:v>4.2286999999999999</c:v>
                </c:pt>
                <c:pt idx="346">
                  <c:v>4.5014500000000002</c:v>
                </c:pt>
                <c:pt idx="347">
                  <c:v>4.8285999999999998</c:v>
                </c:pt>
                <c:pt idx="348">
                  <c:v>4.0386899999999999</c:v>
                </c:pt>
                <c:pt idx="349">
                  <c:v>4.3799000000000001</c:v>
                </c:pt>
                <c:pt idx="350">
                  <c:v>4.2441300000000002</c:v>
                </c:pt>
                <c:pt idx="351">
                  <c:v>4.5285500000000001</c:v>
                </c:pt>
                <c:pt idx="352">
                  <c:v>4.6927500000000002</c:v>
                </c:pt>
                <c:pt idx="353">
                  <c:v>4.6112599999999997</c:v>
                </c:pt>
                <c:pt idx="354">
                  <c:v>4.3955000000000002</c:v>
                </c:pt>
                <c:pt idx="355">
                  <c:v>4.5906599999999997</c:v>
                </c:pt>
                <c:pt idx="356">
                  <c:v>4.2182599999999999</c:v>
                </c:pt>
                <c:pt idx="357">
                  <c:v>3.9068200000000002</c:v>
                </c:pt>
                <c:pt idx="358">
                  <c:v>4.2312799999999999</c:v>
                </c:pt>
                <c:pt idx="359">
                  <c:v>4.6190300000000004</c:v>
                </c:pt>
                <c:pt idx="360">
                  <c:v>2.5480999999999998</c:v>
                </c:pt>
                <c:pt idx="361">
                  <c:v>3.7981699999999998</c:v>
                </c:pt>
                <c:pt idx="362">
                  <c:v>4.1653099999999998</c:v>
                </c:pt>
                <c:pt idx="363">
                  <c:v>3.6210499999999999</c:v>
                </c:pt>
                <c:pt idx="364">
                  <c:v>3.88741</c:v>
                </c:pt>
                <c:pt idx="365">
                  <c:v>4.2377000000000002</c:v>
                </c:pt>
                <c:pt idx="366">
                  <c:v>4.4898699999999998</c:v>
                </c:pt>
                <c:pt idx="367">
                  <c:v>4.1498600000000003</c:v>
                </c:pt>
                <c:pt idx="368">
                  <c:v>3.9391400000000001</c:v>
                </c:pt>
                <c:pt idx="369">
                  <c:v>3.9506999999999999</c:v>
                </c:pt>
                <c:pt idx="370">
                  <c:v>4.1097099999999998</c:v>
                </c:pt>
                <c:pt idx="371">
                  <c:v>4.3036199999999996</c:v>
                </c:pt>
                <c:pt idx="372">
                  <c:v>3.5836100000000002</c:v>
                </c:pt>
                <c:pt idx="373">
                  <c:v>4.2119400000000002</c:v>
                </c:pt>
                <c:pt idx="374">
                  <c:v>3.50075</c:v>
                </c:pt>
                <c:pt idx="375">
                  <c:v>3.3676300000000001</c:v>
                </c:pt>
                <c:pt idx="376">
                  <c:v>2.5713300000000001</c:v>
                </c:pt>
                <c:pt idx="377">
                  <c:v>3.1854</c:v>
                </c:pt>
                <c:pt idx="378">
                  <c:v>3.81108</c:v>
                </c:pt>
                <c:pt idx="379">
                  <c:v>2.27529</c:v>
                </c:pt>
                <c:pt idx="380">
                  <c:v>3.2319300000000002</c:v>
                </c:pt>
                <c:pt idx="381">
                  <c:v>1.77369</c:v>
                </c:pt>
                <c:pt idx="382">
                  <c:v>3.1854399999999998</c:v>
                </c:pt>
                <c:pt idx="383">
                  <c:v>2.2985500000000001</c:v>
                </c:pt>
                <c:pt idx="384">
                  <c:v>2.2520199999999999</c:v>
                </c:pt>
                <c:pt idx="385">
                  <c:v>3.1619799999999998</c:v>
                </c:pt>
                <c:pt idx="386">
                  <c:v>2.9811100000000001</c:v>
                </c:pt>
                <c:pt idx="387">
                  <c:v>2.9941200000000001</c:v>
                </c:pt>
                <c:pt idx="388">
                  <c:v>4.0140599999999997</c:v>
                </c:pt>
                <c:pt idx="389">
                  <c:v>2.1499100000000002</c:v>
                </c:pt>
                <c:pt idx="390">
                  <c:v>3.92875</c:v>
                </c:pt>
                <c:pt idx="391">
                  <c:v>4.1794700000000002</c:v>
                </c:pt>
                <c:pt idx="392">
                  <c:v>2.1305200000000002</c:v>
                </c:pt>
                <c:pt idx="393">
                  <c:v>3.0716199999999998</c:v>
                </c:pt>
                <c:pt idx="394">
                  <c:v>3.5266999999999999</c:v>
                </c:pt>
                <c:pt idx="395">
                  <c:v>2.9539900000000001</c:v>
                </c:pt>
                <c:pt idx="396">
                  <c:v>3.1893099999999999</c:v>
                </c:pt>
                <c:pt idx="397">
                  <c:v>3.6262799999999999</c:v>
                </c:pt>
                <c:pt idx="398">
                  <c:v>4.5775699999999997</c:v>
                </c:pt>
                <c:pt idx="399">
                  <c:v>4.1369499999999997</c:v>
                </c:pt>
                <c:pt idx="400">
                  <c:v>2.5623200000000002</c:v>
                </c:pt>
                <c:pt idx="401">
                  <c:v>3.71678</c:v>
                </c:pt>
                <c:pt idx="402">
                  <c:v>3.5642299999999998</c:v>
                </c:pt>
                <c:pt idx="403">
                  <c:v>1.82026</c:v>
                </c:pt>
                <c:pt idx="404">
                  <c:v>3.8097699999999999</c:v>
                </c:pt>
                <c:pt idx="405">
                  <c:v>2.34754</c:v>
                </c:pt>
                <c:pt idx="406">
                  <c:v>4.0671299999999997</c:v>
                </c:pt>
                <c:pt idx="407">
                  <c:v>3.9778899999999999</c:v>
                </c:pt>
                <c:pt idx="408">
                  <c:v>2.0089999999999999</c:v>
                </c:pt>
                <c:pt idx="409">
                  <c:v>3.54094</c:v>
                </c:pt>
                <c:pt idx="410">
                  <c:v>2.31534</c:v>
                </c:pt>
                <c:pt idx="411">
                  <c:v>4.1821099999999998</c:v>
                </c:pt>
                <c:pt idx="412">
                  <c:v>2.13435</c:v>
                </c:pt>
                <c:pt idx="413">
                  <c:v>2.59978</c:v>
                </c:pt>
                <c:pt idx="414">
                  <c:v>2.4097</c:v>
                </c:pt>
                <c:pt idx="415">
                  <c:v>3.9286400000000001</c:v>
                </c:pt>
                <c:pt idx="416">
                  <c:v>3.3948200000000002</c:v>
                </c:pt>
                <c:pt idx="417">
                  <c:v>3.8938700000000002</c:v>
                </c:pt>
                <c:pt idx="418">
                  <c:v>3.7387600000000001</c:v>
                </c:pt>
                <c:pt idx="419">
                  <c:v>2.37487</c:v>
                </c:pt>
                <c:pt idx="420">
                  <c:v>4.0230399999999999</c:v>
                </c:pt>
                <c:pt idx="421">
                  <c:v>4.1873800000000001</c:v>
                </c:pt>
                <c:pt idx="422">
                  <c:v>4.1110899999999999</c:v>
                </c:pt>
                <c:pt idx="423">
                  <c:v>4.3592599999999999</c:v>
                </c:pt>
                <c:pt idx="424">
                  <c:v>3.4140600000000001</c:v>
                </c:pt>
                <c:pt idx="425">
                  <c:v>4.1007499999999997</c:v>
                </c:pt>
                <c:pt idx="426">
                  <c:v>4.2597500000000004</c:v>
                </c:pt>
                <c:pt idx="427">
                  <c:v>2.7303099999999998</c:v>
                </c:pt>
                <c:pt idx="428">
                  <c:v>4.3231099999999998</c:v>
                </c:pt>
                <c:pt idx="429">
                  <c:v>3.3081700000000001</c:v>
                </c:pt>
                <c:pt idx="430">
                  <c:v>4.1225500000000004</c:v>
                </c:pt>
                <c:pt idx="431">
                  <c:v>3.89649</c:v>
                </c:pt>
                <c:pt idx="432">
                  <c:v>2.1291799999999999</c:v>
                </c:pt>
                <c:pt idx="433">
                  <c:v>3.9493999999999998</c:v>
                </c:pt>
                <c:pt idx="434">
                  <c:v>2.3321900000000002</c:v>
                </c:pt>
                <c:pt idx="435">
                  <c:v>3.3947500000000002</c:v>
                </c:pt>
                <c:pt idx="436">
                  <c:v>2.7109700000000001</c:v>
                </c:pt>
                <c:pt idx="437">
                  <c:v>4.0761799999999999</c:v>
                </c:pt>
                <c:pt idx="438">
                  <c:v>4.1524400000000004</c:v>
                </c:pt>
                <c:pt idx="439">
                  <c:v>1.8202400000000001</c:v>
                </c:pt>
                <c:pt idx="440">
                  <c:v>2.7898399999999999</c:v>
                </c:pt>
                <c:pt idx="441">
                  <c:v>3.9791599999999998</c:v>
                </c:pt>
                <c:pt idx="442">
                  <c:v>2.1989999999999998</c:v>
                </c:pt>
                <c:pt idx="443">
                  <c:v>3.8783799999999999</c:v>
                </c:pt>
                <c:pt idx="444">
                  <c:v>2.6075499999999998</c:v>
                </c:pt>
                <c:pt idx="445">
                  <c:v>3.6765400000000001</c:v>
                </c:pt>
                <c:pt idx="446">
                  <c:v>4.2428800000000004</c:v>
                </c:pt>
                <c:pt idx="447">
                  <c:v>3.0768300000000002</c:v>
                </c:pt>
                <c:pt idx="448">
                  <c:v>3.29914</c:v>
                </c:pt>
                <c:pt idx="449">
                  <c:v>3.7154500000000001</c:v>
                </c:pt>
                <c:pt idx="450">
                  <c:v>2.9966300000000001</c:v>
                </c:pt>
                <c:pt idx="451">
                  <c:v>2.36321</c:v>
                </c:pt>
                <c:pt idx="452">
                  <c:v>2.3825799999999999</c:v>
                </c:pt>
                <c:pt idx="453">
                  <c:v>2.0775000000000001</c:v>
                </c:pt>
                <c:pt idx="454">
                  <c:v>2.1446999999999998</c:v>
                </c:pt>
                <c:pt idx="455">
                  <c:v>3.0096099999999999</c:v>
                </c:pt>
                <c:pt idx="456">
                  <c:v>2.51708</c:v>
                </c:pt>
                <c:pt idx="457">
                  <c:v>3.93513</c:v>
                </c:pt>
                <c:pt idx="458">
                  <c:v>2.2753100000000002</c:v>
                </c:pt>
                <c:pt idx="459">
                  <c:v>3.5305800000000001</c:v>
                </c:pt>
                <c:pt idx="460">
                  <c:v>3.9210500000000001</c:v>
                </c:pt>
                <c:pt idx="461">
                  <c:v>4.0386600000000001</c:v>
                </c:pt>
                <c:pt idx="462">
                  <c:v>3.9249000000000001</c:v>
                </c:pt>
                <c:pt idx="463">
                  <c:v>4.3786899999999997</c:v>
                </c:pt>
                <c:pt idx="464">
                  <c:v>4.3217600000000003</c:v>
                </c:pt>
                <c:pt idx="465">
                  <c:v>4.2118399999999996</c:v>
                </c:pt>
                <c:pt idx="466">
                  <c:v>4.2117300000000002</c:v>
                </c:pt>
                <c:pt idx="467">
                  <c:v>4.7185800000000002</c:v>
                </c:pt>
                <c:pt idx="468">
                  <c:v>3.31467</c:v>
                </c:pt>
                <c:pt idx="469">
                  <c:v>4.3644400000000001</c:v>
                </c:pt>
                <c:pt idx="470">
                  <c:v>3.9688599999999998</c:v>
                </c:pt>
                <c:pt idx="471">
                  <c:v>4.2791300000000003</c:v>
                </c:pt>
                <c:pt idx="472">
                  <c:v>4.4405400000000004</c:v>
                </c:pt>
                <c:pt idx="473">
                  <c:v>4.2013999999999996</c:v>
                </c:pt>
                <c:pt idx="474">
                  <c:v>4.1562700000000001</c:v>
                </c:pt>
                <c:pt idx="475">
                  <c:v>4.3528500000000001</c:v>
                </c:pt>
                <c:pt idx="476">
                  <c:v>4.1795799999999996</c:v>
                </c:pt>
                <c:pt idx="477">
                  <c:v>4.1278300000000003</c:v>
                </c:pt>
                <c:pt idx="478">
                  <c:v>4.0011099999999997</c:v>
                </c:pt>
                <c:pt idx="479">
                  <c:v>4.15761</c:v>
                </c:pt>
                <c:pt idx="480">
                  <c:v>4.1187899999999997</c:v>
                </c:pt>
                <c:pt idx="481">
                  <c:v>3.7036699999999998</c:v>
                </c:pt>
                <c:pt idx="482">
                  <c:v>2.8143500000000001</c:v>
                </c:pt>
                <c:pt idx="483">
                  <c:v>3.6223200000000002</c:v>
                </c:pt>
                <c:pt idx="484">
                  <c:v>2.95905</c:v>
                </c:pt>
                <c:pt idx="485">
                  <c:v>3.48705</c:v>
                </c:pt>
                <c:pt idx="486">
                  <c:v>3.63917</c:v>
                </c:pt>
                <c:pt idx="487">
                  <c:v>3.3651399999999998</c:v>
                </c:pt>
                <c:pt idx="488">
                  <c:v>3.45302</c:v>
                </c:pt>
                <c:pt idx="489">
                  <c:v>2.2339099999999998</c:v>
                </c:pt>
                <c:pt idx="490">
                  <c:v>3.91717</c:v>
                </c:pt>
                <c:pt idx="491">
                  <c:v>2.7303500000000001</c:v>
                </c:pt>
                <c:pt idx="492">
                  <c:v>3.81237</c:v>
                </c:pt>
                <c:pt idx="493">
                  <c:v>1.9327099999999999</c:v>
                </c:pt>
                <c:pt idx="494">
                  <c:v>3.2202899999999999</c:v>
                </c:pt>
                <c:pt idx="495">
                  <c:v>2.8014399999999999</c:v>
                </c:pt>
                <c:pt idx="496">
                  <c:v>3.8783300000000001</c:v>
                </c:pt>
                <c:pt idx="497">
                  <c:v>4.2234999999999996</c:v>
                </c:pt>
                <c:pt idx="498">
                  <c:v>2.7135699999999998</c:v>
                </c:pt>
                <c:pt idx="499">
                  <c:v>1.95339</c:v>
                </c:pt>
                <c:pt idx="500">
                  <c:v>2.9139599999999999</c:v>
                </c:pt>
              </c:numCache>
            </c:numRef>
          </c:yVal>
          <c:smooth val="0"/>
          <c:extLst xmlns:c16r2="http://schemas.microsoft.com/office/drawing/2015/06/chart">
            <c:ext xmlns:c16="http://schemas.microsoft.com/office/drawing/2014/chart" uri="{C3380CC4-5D6E-409C-BE32-E72D297353CC}">
              <c16:uniqueId val="{00000001-56F3-4B1E-9558-22E311BFB7BF}"/>
            </c:ext>
          </c:extLst>
        </c:ser>
        <c:dLbls>
          <c:showLegendKey val="0"/>
          <c:showVal val="0"/>
          <c:showCatName val="0"/>
          <c:showSerName val="0"/>
          <c:showPercent val="0"/>
          <c:showBubbleSize val="0"/>
        </c:dLbls>
        <c:axId val="-1383870960"/>
        <c:axId val="-1383870416"/>
      </c:scatterChart>
      <c:valAx>
        <c:axId val="-1383870960"/>
        <c:scaling>
          <c:orientation val="minMax"/>
          <c:max val="150"/>
          <c:min val="0"/>
        </c:scaling>
        <c:delete val="0"/>
        <c:axPos val="b"/>
        <c:majorGridlines>
          <c:spPr>
            <a:ln w="6350" cap="flat" cmpd="sng" algn="ctr">
              <a:solidFill>
                <a:schemeClr val="bg1">
                  <a:lumMod val="65000"/>
                </a:schemeClr>
              </a:solidFill>
              <a:round/>
            </a:ln>
            <a:effectLst/>
          </c:spPr>
        </c:majorGridlines>
        <c:title>
          <c:tx>
            <c:rich>
              <a:bodyPr rot="0" spcFirstLastPara="1" vertOverflow="ellipsis" vert="horz" wrap="square" anchor="ctr" anchorCtr="1"/>
              <a:lstStyle/>
              <a:p>
                <a:pPr>
                  <a:defRPr sz="3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3200" b="1"/>
                  <a:t>Time</a:t>
                </a:r>
                <a:r>
                  <a:rPr lang="en-US" altLang="ko-KR" sz="3200" b="1" baseline="0"/>
                  <a:t> (ms)</a:t>
                </a:r>
                <a:endParaRPr lang="ko-KR" sz="3200" b="1"/>
              </a:p>
            </c:rich>
          </c:tx>
          <c:layout>
            <c:manualLayout>
              <c:xMode val="edge"/>
              <c:yMode val="edge"/>
              <c:x val="0.4524453814505367"/>
              <c:y val="0.8522677612476508"/>
            </c:manualLayout>
          </c:layout>
          <c:overlay val="0"/>
          <c:spPr>
            <a:noFill/>
            <a:ln>
              <a:noFill/>
            </a:ln>
            <a:effectLst/>
          </c:spPr>
        </c:title>
        <c:numFmt formatCode="General" sourceLinked="1"/>
        <c:majorTickMark val="out"/>
        <c:minorTickMark val="none"/>
        <c:tickLblPos val="nextTo"/>
        <c:spPr>
          <a:noFill/>
          <a:ln w="6350"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83870416"/>
        <c:crosses val="autoZero"/>
        <c:crossBetween val="midCat"/>
        <c:majorUnit val="30"/>
      </c:valAx>
      <c:valAx>
        <c:axId val="-1383870416"/>
        <c:scaling>
          <c:orientation val="minMax"/>
          <c:max val="10"/>
        </c:scaling>
        <c:delete val="0"/>
        <c:axPos val="l"/>
        <c:majorGridlines>
          <c:spPr>
            <a:ln w="6350" cap="flat" cmpd="sng" algn="ctr">
              <a:solidFill>
                <a:schemeClr val="bg1">
                  <a:lumMod val="65000"/>
                </a:schemeClr>
              </a:solidFill>
              <a:round/>
            </a:ln>
            <a:effectLst/>
          </c:spPr>
        </c:majorGridlines>
        <c:numFmt formatCode="General" sourceLinked="1"/>
        <c:majorTickMark val="out"/>
        <c:minorTickMark val="none"/>
        <c:tickLblPos val="nextTo"/>
        <c:spPr>
          <a:noFill/>
          <a:ln w="6350"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83870960"/>
        <c:crosses val="autoZero"/>
        <c:crossBetween val="midCat"/>
        <c:majorUnit val="2"/>
      </c:valAx>
    </c:plotArea>
    <c:plotVisOnly val="1"/>
    <c:dispBlanksAs val="gap"/>
    <c:showDLblsOverMax val="0"/>
  </c:chart>
  <c:spPr>
    <a:ln>
      <a:noFill/>
    </a:ln>
  </c:spPr>
  <c:txPr>
    <a:bodyPr/>
    <a:lstStyle/>
    <a:p>
      <a:pPr>
        <a:defRPr sz="9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2924612939208616"/>
          <c:y val="0.16989241928501381"/>
          <c:w val="0.68529156864314655"/>
          <c:h val="0.56647592907270905"/>
        </c:manualLayout>
      </c:layout>
      <c:scatterChart>
        <c:scatterStyle val="lineMarker"/>
        <c:varyColors val="0"/>
        <c:ser>
          <c:idx val="0"/>
          <c:order val="0"/>
          <c:tx>
            <c:strRef>
              <c:f>[Fig16_Convergence.xlsx]ExpressPass_Real!$C$2</c:f>
              <c:strCache>
                <c:ptCount val="1"/>
                <c:pt idx="0">
                  <c:v>Existing Flow</c:v>
                </c:pt>
              </c:strCache>
            </c:strRef>
          </c:tx>
          <c:spPr>
            <a:ln w="38100" cap="rnd">
              <a:solidFill>
                <a:srgbClr val="002060"/>
              </a:solidFill>
              <a:round/>
            </a:ln>
            <a:effectLst/>
          </c:spPr>
          <c:marker>
            <c:symbol val="none"/>
          </c:marker>
          <c:xVal>
            <c:numRef>
              <c:f>[Fig16_Convergence.xlsx]ExpressPass_Real!$B$3:$B$103</c:f>
              <c:numCache>
                <c:formatCode>General</c:formatCode>
                <c:ptCount val="101"/>
                <c:pt idx="0">
                  <c:v>0</c:v>
                </c:pt>
                <c:pt idx="1">
                  <c:v>25</c:v>
                </c:pt>
                <c:pt idx="2">
                  <c:v>50</c:v>
                </c:pt>
                <c:pt idx="3">
                  <c:v>75</c:v>
                </c:pt>
                <c:pt idx="4">
                  <c:v>100</c:v>
                </c:pt>
                <c:pt idx="5">
                  <c:v>125</c:v>
                </c:pt>
                <c:pt idx="6">
                  <c:v>150</c:v>
                </c:pt>
                <c:pt idx="7">
                  <c:v>175</c:v>
                </c:pt>
                <c:pt idx="8">
                  <c:v>200</c:v>
                </c:pt>
                <c:pt idx="9">
                  <c:v>225</c:v>
                </c:pt>
                <c:pt idx="10">
                  <c:v>250</c:v>
                </c:pt>
                <c:pt idx="11">
                  <c:v>275</c:v>
                </c:pt>
                <c:pt idx="12">
                  <c:v>300</c:v>
                </c:pt>
                <c:pt idx="13">
                  <c:v>325</c:v>
                </c:pt>
                <c:pt idx="14">
                  <c:v>350</c:v>
                </c:pt>
                <c:pt idx="15">
                  <c:v>375</c:v>
                </c:pt>
                <c:pt idx="16">
                  <c:v>400</c:v>
                </c:pt>
                <c:pt idx="17">
                  <c:v>425</c:v>
                </c:pt>
                <c:pt idx="18">
                  <c:v>450</c:v>
                </c:pt>
                <c:pt idx="19">
                  <c:v>475</c:v>
                </c:pt>
                <c:pt idx="20">
                  <c:v>500</c:v>
                </c:pt>
                <c:pt idx="21">
                  <c:v>525</c:v>
                </c:pt>
                <c:pt idx="22">
                  <c:v>550</c:v>
                </c:pt>
                <c:pt idx="23">
                  <c:v>575</c:v>
                </c:pt>
                <c:pt idx="24">
                  <c:v>600</c:v>
                </c:pt>
                <c:pt idx="25">
                  <c:v>625</c:v>
                </c:pt>
                <c:pt idx="26">
                  <c:v>650</c:v>
                </c:pt>
                <c:pt idx="27">
                  <c:v>675</c:v>
                </c:pt>
                <c:pt idx="28">
                  <c:v>700</c:v>
                </c:pt>
                <c:pt idx="29">
                  <c:v>725</c:v>
                </c:pt>
                <c:pt idx="30">
                  <c:v>750</c:v>
                </c:pt>
                <c:pt idx="31">
                  <c:v>775</c:v>
                </c:pt>
                <c:pt idx="32">
                  <c:v>800</c:v>
                </c:pt>
                <c:pt idx="33">
                  <c:v>825</c:v>
                </c:pt>
                <c:pt idx="34">
                  <c:v>850</c:v>
                </c:pt>
                <c:pt idx="35">
                  <c:v>875</c:v>
                </c:pt>
                <c:pt idx="36">
                  <c:v>900</c:v>
                </c:pt>
                <c:pt idx="37">
                  <c:v>925</c:v>
                </c:pt>
                <c:pt idx="38">
                  <c:v>950</c:v>
                </c:pt>
                <c:pt idx="39">
                  <c:v>975</c:v>
                </c:pt>
                <c:pt idx="40">
                  <c:v>1000</c:v>
                </c:pt>
                <c:pt idx="41">
                  <c:v>1025</c:v>
                </c:pt>
                <c:pt idx="42">
                  <c:v>1050</c:v>
                </c:pt>
                <c:pt idx="43">
                  <c:v>1075</c:v>
                </c:pt>
                <c:pt idx="44">
                  <c:v>1100</c:v>
                </c:pt>
                <c:pt idx="45">
                  <c:v>1125</c:v>
                </c:pt>
                <c:pt idx="46">
                  <c:v>1150</c:v>
                </c:pt>
                <c:pt idx="47">
                  <c:v>1175</c:v>
                </c:pt>
                <c:pt idx="48">
                  <c:v>1200</c:v>
                </c:pt>
                <c:pt idx="49">
                  <c:v>1225</c:v>
                </c:pt>
                <c:pt idx="50">
                  <c:v>1250</c:v>
                </c:pt>
                <c:pt idx="51">
                  <c:v>1275</c:v>
                </c:pt>
                <c:pt idx="52">
                  <c:v>1300</c:v>
                </c:pt>
                <c:pt idx="53">
                  <c:v>1325</c:v>
                </c:pt>
                <c:pt idx="54">
                  <c:v>1350</c:v>
                </c:pt>
                <c:pt idx="55">
                  <c:v>1375</c:v>
                </c:pt>
                <c:pt idx="56">
                  <c:v>1400</c:v>
                </c:pt>
                <c:pt idx="57">
                  <c:v>1425</c:v>
                </c:pt>
                <c:pt idx="58">
                  <c:v>1450</c:v>
                </c:pt>
                <c:pt idx="59">
                  <c:v>1475</c:v>
                </c:pt>
                <c:pt idx="60">
                  <c:v>1500</c:v>
                </c:pt>
                <c:pt idx="61">
                  <c:v>1525</c:v>
                </c:pt>
                <c:pt idx="62">
                  <c:v>1550</c:v>
                </c:pt>
                <c:pt idx="63">
                  <c:v>1575</c:v>
                </c:pt>
                <c:pt idx="64">
                  <c:v>1600</c:v>
                </c:pt>
                <c:pt idx="65">
                  <c:v>1625</c:v>
                </c:pt>
                <c:pt idx="66">
                  <c:v>1650</c:v>
                </c:pt>
                <c:pt idx="67">
                  <c:v>1675</c:v>
                </c:pt>
                <c:pt idx="68">
                  <c:v>1700</c:v>
                </c:pt>
                <c:pt idx="69">
                  <c:v>1725</c:v>
                </c:pt>
                <c:pt idx="70">
                  <c:v>1750</c:v>
                </c:pt>
                <c:pt idx="71">
                  <c:v>1775</c:v>
                </c:pt>
                <c:pt idx="72">
                  <c:v>1800</c:v>
                </c:pt>
                <c:pt idx="73">
                  <c:v>1825</c:v>
                </c:pt>
                <c:pt idx="74">
                  <c:v>1850</c:v>
                </c:pt>
                <c:pt idx="75">
                  <c:v>1875</c:v>
                </c:pt>
                <c:pt idx="76">
                  <c:v>1900</c:v>
                </c:pt>
                <c:pt idx="77">
                  <c:v>1925</c:v>
                </c:pt>
                <c:pt idx="78">
                  <c:v>1950</c:v>
                </c:pt>
                <c:pt idx="79">
                  <c:v>1975</c:v>
                </c:pt>
                <c:pt idx="80">
                  <c:v>2000</c:v>
                </c:pt>
                <c:pt idx="81">
                  <c:v>2025</c:v>
                </c:pt>
                <c:pt idx="82">
                  <c:v>2050</c:v>
                </c:pt>
                <c:pt idx="83">
                  <c:v>2075</c:v>
                </c:pt>
                <c:pt idx="84">
                  <c:v>2100</c:v>
                </c:pt>
                <c:pt idx="85">
                  <c:v>2125</c:v>
                </c:pt>
                <c:pt idx="86">
                  <c:v>2150</c:v>
                </c:pt>
                <c:pt idx="87">
                  <c:v>2175</c:v>
                </c:pt>
                <c:pt idx="88">
                  <c:v>2200</c:v>
                </c:pt>
                <c:pt idx="89">
                  <c:v>2225</c:v>
                </c:pt>
                <c:pt idx="90">
                  <c:v>2250</c:v>
                </c:pt>
                <c:pt idx="91">
                  <c:v>2275</c:v>
                </c:pt>
                <c:pt idx="92">
                  <c:v>2300</c:v>
                </c:pt>
                <c:pt idx="93">
                  <c:v>2325</c:v>
                </c:pt>
                <c:pt idx="94">
                  <c:v>2350</c:v>
                </c:pt>
                <c:pt idx="95">
                  <c:v>2375</c:v>
                </c:pt>
                <c:pt idx="96">
                  <c:v>2400</c:v>
                </c:pt>
                <c:pt idx="97">
                  <c:v>2425</c:v>
                </c:pt>
                <c:pt idx="98">
                  <c:v>2450</c:v>
                </c:pt>
                <c:pt idx="99">
                  <c:v>2475</c:v>
                </c:pt>
                <c:pt idx="100">
                  <c:v>2500</c:v>
                </c:pt>
              </c:numCache>
            </c:numRef>
          </c:xVal>
          <c:yVal>
            <c:numRef>
              <c:f>[Fig16_Convergence.xlsx]ExpressPass_Real!$C$3:$C$103</c:f>
              <c:numCache>
                <c:formatCode>General</c:formatCode>
                <c:ptCount val="101"/>
                <c:pt idx="0">
                  <c:v>9.2506433045622689</c:v>
                </c:pt>
                <c:pt idx="1">
                  <c:v>6.7718652034525277</c:v>
                </c:pt>
                <c:pt idx="2">
                  <c:v>2.7945422071516646</c:v>
                </c:pt>
                <c:pt idx="3">
                  <c:v>3.4941046362515413</c:v>
                </c:pt>
                <c:pt idx="4">
                  <c:v>5.1319892971639947</c:v>
                </c:pt>
                <c:pt idx="5">
                  <c:v>3.3534942663378544</c:v>
                </c:pt>
                <c:pt idx="6">
                  <c:v>5.0225371763255238</c:v>
                </c:pt>
                <c:pt idx="7">
                  <c:v>3.9107205795314428</c:v>
                </c:pt>
                <c:pt idx="8">
                  <c:v>5.1564721331689274</c:v>
                </c:pt>
                <c:pt idx="9">
                  <c:v>4.5765645869297167</c:v>
                </c:pt>
                <c:pt idx="10">
                  <c:v>4.5821780024660912</c:v>
                </c:pt>
                <c:pt idx="11">
                  <c:v>5.1765552651048088</c:v>
                </c:pt>
                <c:pt idx="12">
                  <c:v>4.0795023304562275</c:v>
                </c:pt>
                <c:pt idx="13">
                  <c:v>5.0830805178791607</c:v>
                </c:pt>
                <c:pt idx="14">
                  <c:v>4.6075142293464859</c:v>
                </c:pt>
                <c:pt idx="15">
                  <c:v>3.4405211713933417</c:v>
                </c:pt>
                <c:pt idx="16">
                  <c:v>5.7305386929716402</c:v>
                </c:pt>
                <c:pt idx="17">
                  <c:v>5.171965918618989</c:v>
                </c:pt>
                <c:pt idx="18">
                  <c:v>4.0663032182490753</c:v>
                </c:pt>
                <c:pt idx="19">
                  <c:v>5.1242613686806422</c:v>
                </c:pt>
                <c:pt idx="20">
                  <c:v>4.6253216522811345</c:v>
                </c:pt>
                <c:pt idx="21">
                  <c:v>5.032654599260173</c:v>
                </c:pt>
                <c:pt idx="22">
                  <c:v>4.4840001233045621</c:v>
                </c:pt>
                <c:pt idx="23">
                  <c:v>5.181410110974106</c:v>
                </c:pt>
                <c:pt idx="24">
                  <c:v>4.5950357583230579</c:v>
                </c:pt>
                <c:pt idx="25">
                  <c:v>3.4609361775585699</c:v>
                </c:pt>
                <c:pt idx="26">
                  <c:v>5.1857529223181258</c:v>
                </c:pt>
                <c:pt idx="27">
                  <c:v>4.6407300986436502</c:v>
                </c:pt>
                <c:pt idx="28">
                  <c:v>4.0795023304562275</c:v>
                </c:pt>
                <c:pt idx="29">
                  <c:v>5.1585013070283603</c:v>
                </c:pt>
                <c:pt idx="30">
                  <c:v>4.6347373982737361</c:v>
                </c:pt>
                <c:pt idx="31">
                  <c:v>4.5939073859432797</c:v>
                </c:pt>
                <c:pt idx="32">
                  <c:v>4.6004784956843405</c:v>
                </c:pt>
                <c:pt idx="33">
                  <c:v>4.3759418742293468</c:v>
                </c:pt>
                <c:pt idx="34">
                  <c:v>4.5772378175092481</c:v>
                </c:pt>
                <c:pt idx="35">
                  <c:v>3.9835906781750925</c:v>
                </c:pt>
                <c:pt idx="36">
                  <c:v>3.3496445252774354</c:v>
                </c:pt>
                <c:pt idx="37">
                  <c:v>5.0749733045622687</c:v>
                </c:pt>
                <c:pt idx="38">
                  <c:v>5.037964586929716</c:v>
                </c:pt>
                <c:pt idx="39">
                  <c:v>3.8339817755856966</c:v>
                </c:pt>
                <c:pt idx="40">
                  <c:v>5.1265086313193589</c:v>
                </c:pt>
                <c:pt idx="41">
                  <c:v>4.5950357583230579</c:v>
                </c:pt>
                <c:pt idx="42">
                  <c:v>4.082356448828607</c:v>
                </c:pt>
                <c:pt idx="43">
                  <c:v>5.1592598766954385</c:v>
                </c:pt>
                <c:pt idx="44">
                  <c:v>4.6136681257706531</c:v>
                </c:pt>
                <c:pt idx="45">
                  <c:v>3.4720871516646112</c:v>
                </c:pt>
                <c:pt idx="46">
                  <c:v>5.2268010234278668</c:v>
                </c:pt>
                <c:pt idx="47">
                  <c:v>4.6186841676942043</c:v>
                </c:pt>
                <c:pt idx="48">
                  <c:v>5.1135276078914922</c:v>
                </c:pt>
                <c:pt idx="49">
                  <c:v>4.4999964611590633</c:v>
                </c:pt>
                <c:pt idx="50">
                  <c:v>4.0727889889025901</c:v>
                </c:pt>
                <c:pt idx="51">
                  <c:v>3.4181718125770653</c:v>
                </c:pt>
                <c:pt idx="52">
                  <c:v>4.0401515289765726</c:v>
                </c:pt>
                <c:pt idx="53">
                  <c:v>5.2453385696670773</c:v>
                </c:pt>
                <c:pt idx="54">
                  <c:v>5.0998733538840932</c:v>
                </c:pt>
                <c:pt idx="55">
                  <c:v>4.5253042416769418</c:v>
                </c:pt>
                <c:pt idx="56">
                  <c:v>4.542922022194821</c:v>
                </c:pt>
                <c:pt idx="57">
                  <c:v>4.6618278175092476</c:v>
                </c:pt>
                <c:pt idx="58">
                  <c:v>4.5799307398273736</c:v>
                </c:pt>
                <c:pt idx="59">
                  <c:v>4.6009241553637485</c:v>
                </c:pt>
                <c:pt idx="60">
                  <c:v>4.0212536621454991</c:v>
                </c:pt>
                <c:pt idx="61">
                  <c:v>4.3661183970406912</c:v>
                </c:pt>
                <c:pt idx="62">
                  <c:v>4.6166265474722561</c:v>
                </c:pt>
                <c:pt idx="63">
                  <c:v>2.8600731442663379</c:v>
                </c:pt>
                <c:pt idx="64">
                  <c:v>5.1296187669543771</c:v>
                </c:pt>
                <c:pt idx="65">
                  <c:v>5.2382743896424167</c:v>
                </c:pt>
                <c:pt idx="66">
                  <c:v>4.5152342293464862</c:v>
                </c:pt>
                <c:pt idx="67">
                  <c:v>5.0919557829839706</c:v>
                </c:pt>
                <c:pt idx="68">
                  <c:v>4.436674858199753</c:v>
                </c:pt>
                <c:pt idx="69">
                  <c:v>4.549123329223181</c:v>
                </c:pt>
                <c:pt idx="70">
                  <c:v>3.9758343033292234</c:v>
                </c:pt>
                <c:pt idx="71">
                  <c:v>3.9640575092478416</c:v>
                </c:pt>
                <c:pt idx="72">
                  <c:v>4.6207417879161525</c:v>
                </c:pt>
                <c:pt idx="73">
                  <c:v>4.5975295561035754</c:v>
                </c:pt>
                <c:pt idx="74">
                  <c:v>4.0419531319358821</c:v>
                </c:pt>
                <c:pt idx="75">
                  <c:v>5.1332788655980277</c:v>
                </c:pt>
                <c:pt idx="76">
                  <c:v>3.443062379778052</c:v>
                </c:pt>
                <c:pt idx="77">
                  <c:v>5.6353192355117141</c:v>
                </c:pt>
                <c:pt idx="78">
                  <c:v>4.6588030209617752</c:v>
                </c:pt>
                <c:pt idx="79">
                  <c:v>2.2889555240443897</c:v>
                </c:pt>
                <c:pt idx="80">
                  <c:v>5.7097823304562265</c:v>
                </c:pt>
                <c:pt idx="81">
                  <c:v>5.1842168187422937</c:v>
                </c:pt>
                <c:pt idx="82">
                  <c:v>3.425700616522811</c:v>
                </c:pt>
                <c:pt idx="83">
                  <c:v>5.7322265104808885</c:v>
                </c:pt>
                <c:pt idx="84">
                  <c:v>4.6372786066584464</c:v>
                </c:pt>
                <c:pt idx="85">
                  <c:v>4.6423515413070291</c:v>
                </c:pt>
                <c:pt idx="86">
                  <c:v>4.6128052527743533</c:v>
                </c:pt>
                <c:pt idx="87">
                  <c:v>3.9783565474722566</c:v>
                </c:pt>
                <c:pt idx="88">
                  <c:v>5.0505663255240441</c:v>
                </c:pt>
                <c:pt idx="89">
                  <c:v>4.6246389395807652</c:v>
                </c:pt>
                <c:pt idx="90">
                  <c:v>2.8699250678175092</c:v>
                </c:pt>
                <c:pt idx="91">
                  <c:v>5.1913947842170156</c:v>
                </c:pt>
                <c:pt idx="92">
                  <c:v>4.6047833785450063</c:v>
                </c:pt>
                <c:pt idx="93">
                  <c:v>3.4354577188655981</c:v>
                </c:pt>
                <c:pt idx="94">
                  <c:v>5.233315240443897</c:v>
                </c:pt>
                <c:pt idx="95">
                  <c:v>5.0816013070283592</c:v>
                </c:pt>
                <c:pt idx="96">
                  <c:v>4.665089667077682</c:v>
                </c:pt>
                <c:pt idx="97">
                  <c:v>3.9779677805178788</c:v>
                </c:pt>
                <c:pt idx="98">
                  <c:v>5.0602949815043159</c:v>
                </c:pt>
                <c:pt idx="99">
                  <c:v>5.066894537607892</c:v>
                </c:pt>
                <c:pt idx="100">
                  <c:v>2.7863022441430334</c:v>
                </c:pt>
              </c:numCache>
            </c:numRef>
          </c:yVal>
          <c:smooth val="0"/>
          <c:extLst xmlns:c16r2="http://schemas.microsoft.com/office/drawing/2015/06/chart">
            <c:ext xmlns:c16="http://schemas.microsoft.com/office/drawing/2014/chart" uri="{C3380CC4-5D6E-409C-BE32-E72D297353CC}">
              <c16:uniqueId val="{00000001-3B8B-44EC-9D87-0DB396C20CDA}"/>
            </c:ext>
          </c:extLst>
        </c:ser>
        <c:ser>
          <c:idx val="1"/>
          <c:order val="1"/>
          <c:tx>
            <c:strRef>
              <c:f>[Fig16_Convergence.xlsx]ExpressPass_Real!$E$2</c:f>
              <c:strCache>
                <c:ptCount val="1"/>
                <c:pt idx="0">
                  <c:v>New Flow</c:v>
                </c:pt>
              </c:strCache>
            </c:strRef>
          </c:tx>
          <c:spPr>
            <a:ln w="38100" cap="rnd">
              <a:solidFill>
                <a:srgbClr val="FF0000"/>
              </a:solidFill>
              <a:round/>
            </a:ln>
            <a:effectLst/>
          </c:spPr>
          <c:marker>
            <c:symbol val="none"/>
          </c:marker>
          <c:xVal>
            <c:numRef>
              <c:f>[Fig16_Convergence.xlsx]ExpressPass_Real!$B$3:$B$103</c:f>
              <c:numCache>
                <c:formatCode>General</c:formatCode>
                <c:ptCount val="101"/>
                <c:pt idx="0">
                  <c:v>0</c:v>
                </c:pt>
                <c:pt idx="1">
                  <c:v>25</c:v>
                </c:pt>
                <c:pt idx="2">
                  <c:v>50</c:v>
                </c:pt>
                <c:pt idx="3">
                  <c:v>75</c:v>
                </c:pt>
                <c:pt idx="4">
                  <c:v>100</c:v>
                </c:pt>
                <c:pt idx="5">
                  <c:v>125</c:v>
                </c:pt>
                <c:pt idx="6">
                  <c:v>150</c:v>
                </c:pt>
                <c:pt idx="7">
                  <c:v>175</c:v>
                </c:pt>
                <c:pt idx="8">
                  <c:v>200</c:v>
                </c:pt>
                <c:pt idx="9">
                  <c:v>225</c:v>
                </c:pt>
                <c:pt idx="10">
                  <c:v>250</c:v>
                </c:pt>
                <c:pt idx="11">
                  <c:v>275</c:v>
                </c:pt>
                <c:pt idx="12">
                  <c:v>300</c:v>
                </c:pt>
                <c:pt idx="13">
                  <c:v>325</c:v>
                </c:pt>
                <c:pt idx="14">
                  <c:v>350</c:v>
                </c:pt>
                <c:pt idx="15">
                  <c:v>375</c:v>
                </c:pt>
                <c:pt idx="16">
                  <c:v>400</c:v>
                </c:pt>
                <c:pt idx="17">
                  <c:v>425</c:v>
                </c:pt>
                <c:pt idx="18">
                  <c:v>450</c:v>
                </c:pt>
                <c:pt idx="19">
                  <c:v>475</c:v>
                </c:pt>
                <c:pt idx="20">
                  <c:v>500</c:v>
                </c:pt>
                <c:pt idx="21">
                  <c:v>525</c:v>
                </c:pt>
                <c:pt idx="22">
                  <c:v>550</c:v>
                </c:pt>
                <c:pt idx="23">
                  <c:v>575</c:v>
                </c:pt>
                <c:pt idx="24">
                  <c:v>600</c:v>
                </c:pt>
                <c:pt idx="25">
                  <c:v>625</c:v>
                </c:pt>
                <c:pt idx="26">
                  <c:v>650</c:v>
                </c:pt>
                <c:pt idx="27">
                  <c:v>675</c:v>
                </c:pt>
                <c:pt idx="28">
                  <c:v>700</c:v>
                </c:pt>
                <c:pt idx="29">
                  <c:v>725</c:v>
                </c:pt>
                <c:pt idx="30">
                  <c:v>750</c:v>
                </c:pt>
                <c:pt idx="31">
                  <c:v>775</c:v>
                </c:pt>
                <c:pt idx="32">
                  <c:v>800</c:v>
                </c:pt>
                <c:pt idx="33">
                  <c:v>825</c:v>
                </c:pt>
                <c:pt idx="34">
                  <c:v>850</c:v>
                </c:pt>
                <c:pt idx="35">
                  <c:v>875</c:v>
                </c:pt>
                <c:pt idx="36">
                  <c:v>900</c:v>
                </c:pt>
                <c:pt idx="37">
                  <c:v>925</c:v>
                </c:pt>
                <c:pt idx="38">
                  <c:v>950</c:v>
                </c:pt>
                <c:pt idx="39">
                  <c:v>975</c:v>
                </c:pt>
                <c:pt idx="40">
                  <c:v>1000</c:v>
                </c:pt>
                <c:pt idx="41">
                  <c:v>1025</c:v>
                </c:pt>
                <c:pt idx="42">
                  <c:v>1050</c:v>
                </c:pt>
                <c:pt idx="43">
                  <c:v>1075</c:v>
                </c:pt>
                <c:pt idx="44">
                  <c:v>1100</c:v>
                </c:pt>
                <c:pt idx="45">
                  <c:v>1125</c:v>
                </c:pt>
                <c:pt idx="46">
                  <c:v>1150</c:v>
                </c:pt>
                <c:pt idx="47">
                  <c:v>1175</c:v>
                </c:pt>
                <c:pt idx="48">
                  <c:v>1200</c:v>
                </c:pt>
                <c:pt idx="49">
                  <c:v>1225</c:v>
                </c:pt>
                <c:pt idx="50">
                  <c:v>1250</c:v>
                </c:pt>
                <c:pt idx="51">
                  <c:v>1275</c:v>
                </c:pt>
                <c:pt idx="52">
                  <c:v>1300</c:v>
                </c:pt>
                <c:pt idx="53">
                  <c:v>1325</c:v>
                </c:pt>
                <c:pt idx="54">
                  <c:v>1350</c:v>
                </c:pt>
                <c:pt idx="55">
                  <c:v>1375</c:v>
                </c:pt>
                <c:pt idx="56">
                  <c:v>1400</c:v>
                </c:pt>
                <c:pt idx="57">
                  <c:v>1425</c:v>
                </c:pt>
                <c:pt idx="58">
                  <c:v>1450</c:v>
                </c:pt>
                <c:pt idx="59">
                  <c:v>1475</c:v>
                </c:pt>
                <c:pt idx="60">
                  <c:v>1500</c:v>
                </c:pt>
                <c:pt idx="61">
                  <c:v>1525</c:v>
                </c:pt>
                <c:pt idx="62">
                  <c:v>1550</c:v>
                </c:pt>
                <c:pt idx="63">
                  <c:v>1575</c:v>
                </c:pt>
                <c:pt idx="64">
                  <c:v>1600</c:v>
                </c:pt>
                <c:pt idx="65">
                  <c:v>1625</c:v>
                </c:pt>
                <c:pt idx="66">
                  <c:v>1650</c:v>
                </c:pt>
                <c:pt idx="67">
                  <c:v>1675</c:v>
                </c:pt>
                <c:pt idx="68">
                  <c:v>1700</c:v>
                </c:pt>
                <c:pt idx="69">
                  <c:v>1725</c:v>
                </c:pt>
                <c:pt idx="70">
                  <c:v>1750</c:v>
                </c:pt>
                <c:pt idx="71">
                  <c:v>1775</c:v>
                </c:pt>
                <c:pt idx="72">
                  <c:v>1800</c:v>
                </c:pt>
                <c:pt idx="73">
                  <c:v>1825</c:v>
                </c:pt>
                <c:pt idx="74">
                  <c:v>1850</c:v>
                </c:pt>
                <c:pt idx="75">
                  <c:v>1875</c:v>
                </c:pt>
                <c:pt idx="76">
                  <c:v>1900</c:v>
                </c:pt>
                <c:pt idx="77">
                  <c:v>1925</c:v>
                </c:pt>
                <c:pt idx="78">
                  <c:v>1950</c:v>
                </c:pt>
                <c:pt idx="79">
                  <c:v>1975</c:v>
                </c:pt>
                <c:pt idx="80">
                  <c:v>2000</c:v>
                </c:pt>
                <c:pt idx="81">
                  <c:v>2025</c:v>
                </c:pt>
                <c:pt idx="82">
                  <c:v>2050</c:v>
                </c:pt>
                <c:pt idx="83">
                  <c:v>2075</c:v>
                </c:pt>
                <c:pt idx="84">
                  <c:v>2100</c:v>
                </c:pt>
                <c:pt idx="85">
                  <c:v>2125</c:v>
                </c:pt>
                <c:pt idx="86">
                  <c:v>2150</c:v>
                </c:pt>
                <c:pt idx="87">
                  <c:v>2175</c:v>
                </c:pt>
                <c:pt idx="88">
                  <c:v>2200</c:v>
                </c:pt>
                <c:pt idx="89">
                  <c:v>2225</c:v>
                </c:pt>
                <c:pt idx="90">
                  <c:v>2250</c:v>
                </c:pt>
                <c:pt idx="91">
                  <c:v>2275</c:v>
                </c:pt>
                <c:pt idx="92">
                  <c:v>2300</c:v>
                </c:pt>
                <c:pt idx="93">
                  <c:v>2325</c:v>
                </c:pt>
                <c:pt idx="94">
                  <c:v>2350</c:v>
                </c:pt>
                <c:pt idx="95">
                  <c:v>2375</c:v>
                </c:pt>
                <c:pt idx="96">
                  <c:v>2400</c:v>
                </c:pt>
                <c:pt idx="97">
                  <c:v>2425</c:v>
                </c:pt>
                <c:pt idx="98">
                  <c:v>2450</c:v>
                </c:pt>
                <c:pt idx="99">
                  <c:v>2475</c:v>
                </c:pt>
                <c:pt idx="100">
                  <c:v>2500</c:v>
                </c:pt>
              </c:numCache>
            </c:numRef>
          </c:xVal>
          <c:yVal>
            <c:numRef>
              <c:f>[Fig16_Convergence.xlsx]ExpressPass_Real!$E$3:$E$103</c:f>
              <c:numCache>
                <c:formatCode>General</c:formatCode>
                <c:ptCount val="101"/>
                <c:pt idx="0">
                  <c:v>0</c:v>
                </c:pt>
                <c:pt idx="1">
                  <c:v>2.2320912453760788E-2</c:v>
                </c:pt>
                <c:pt idx="2">
                  <c:v>2.2307447842170163</c:v>
                </c:pt>
                <c:pt idx="3">
                  <c:v>7.5705537237977802</c:v>
                </c:pt>
                <c:pt idx="4">
                  <c:v>5.0225371763255238</c:v>
                </c:pt>
                <c:pt idx="5">
                  <c:v>6.2279138594327987</c:v>
                </c:pt>
                <c:pt idx="6">
                  <c:v>5.0225371763255238</c:v>
                </c:pt>
                <c:pt idx="7">
                  <c:v>5.5867423304562269</c:v>
                </c:pt>
                <c:pt idx="8">
                  <c:v>4.0105862762022193</c:v>
                </c:pt>
                <c:pt idx="9">
                  <c:v>5.1486304192355119</c:v>
                </c:pt>
                <c:pt idx="10">
                  <c:v>4.5821780024660912</c:v>
                </c:pt>
                <c:pt idx="11">
                  <c:v>4.6013792971639953</c:v>
                </c:pt>
                <c:pt idx="12">
                  <c:v>4.6622924414303331</c:v>
                </c:pt>
                <c:pt idx="13">
                  <c:v>5.0830805178791607</c:v>
                </c:pt>
                <c:pt idx="14">
                  <c:v>4.6075142293464859</c:v>
                </c:pt>
                <c:pt idx="15">
                  <c:v>6.3076205672009857</c:v>
                </c:pt>
                <c:pt idx="16">
                  <c:v>3.4383213193588165</c:v>
                </c:pt>
                <c:pt idx="17">
                  <c:v>4.5973019852034529</c:v>
                </c:pt>
                <c:pt idx="18">
                  <c:v>5.2281000739827377</c:v>
                </c:pt>
                <c:pt idx="19">
                  <c:v>4.5548979408138104</c:v>
                </c:pt>
                <c:pt idx="20">
                  <c:v>4.6253216522811345</c:v>
                </c:pt>
                <c:pt idx="21">
                  <c:v>4.4734654870530211</c:v>
                </c:pt>
                <c:pt idx="22">
                  <c:v>5.0444977681874228</c:v>
                </c:pt>
                <c:pt idx="23">
                  <c:v>4.6056936621454998</c:v>
                </c:pt>
                <c:pt idx="24">
                  <c:v>4.5950357583230579</c:v>
                </c:pt>
                <c:pt idx="25">
                  <c:v>4.6145784093711466</c:v>
                </c:pt>
                <c:pt idx="26">
                  <c:v>4.6095623674475963</c:v>
                </c:pt>
                <c:pt idx="27">
                  <c:v>4.6407300986436502</c:v>
                </c:pt>
                <c:pt idx="28">
                  <c:v>4.6622924414303331</c:v>
                </c:pt>
                <c:pt idx="29">
                  <c:v>4.0121603082614063</c:v>
                </c:pt>
                <c:pt idx="30">
                  <c:v>5.2140854993834775</c:v>
                </c:pt>
                <c:pt idx="31">
                  <c:v>4.0196701479654751</c:v>
                </c:pt>
                <c:pt idx="32">
                  <c:v>4.6004784956843405</c:v>
                </c:pt>
                <c:pt idx="33">
                  <c:v>4.3759418742293468</c:v>
                </c:pt>
                <c:pt idx="34">
                  <c:v>5.1493889889025883</c:v>
                </c:pt>
                <c:pt idx="35">
                  <c:v>4.5526791245376081</c:v>
                </c:pt>
                <c:pt idx="36">
                  <c:v>3.9079138717632547</c:v>
                </c:pt>
                <c:pt idx="37">
                  <c:v>4.5110905425400736</c:v>
                </c:pt>
                <c:pt idx="38">
                  <c:v>4.4781875832305795</c:v>
                </c:pt>
                <c:pt idx="39">
                  <c:v>4.3816880394574609</c:v>
                </c:pt>
                <c:pt idx="40">
                  <c:v>5.1265086313193589</c:v>
                </c:pt>
                <c:pt idx="41">
                  <c:v>4.0206562885326749</c:v>
                </c:pt>
                <c:pt idx="42">
                  <c:v>4.6655542909987666</c:v>
                </c:pt>
                <c:pt idx="43">
                  <c:v>4.0127576818742288</c:v>
                </c:pt>
                <c:pt idx="44">
                  <c:v>5.19037071516646</c:v>
                </c:pt>
                <c:pt idx="45">
                  <c:v>4.0507715043156596</c:v>
                </c:pt>
                <c:pt idx="46">
                  <c:v>4.6460495684340319</c:v>
                </c:pt>
                <c:pt idx="47">
                  <c:v>4.6186841676942043</c:v>
                </c:pt>
                <c:pt idx="48">
                  <c:v>4.5453589272503088</c:v>
                </c:pt>
                <c:pt idx="49">
                  <c:v>4.4999964611590633</c:v>
                </c:pt>
                <c:pt idx="50">
                  <c:v>4.6546214056720094</c:v>
                </c:pt>
                <c:pt idx="51">
                  <c:v>5.1272672009864371</c:v>
                </c:pt>
                <c:pt idx="52">
                  <c:v>3.4629843156596798</c:v>
                </c:pt>
                <c:pt idx="53">
                  <c:v>4.0797109371146734</c:v>
                </c:pt>
                <c:pt idx="54">
                  <c:v>4.5332218125770654</c:v>
                </c:pt>
                <c:pt idx="55">
                  <c:v>4.5253042416769418</c:v>
                </c:pt>
                <c:pt idx="56">
                  <c:v>4.542922022194821</c:v>
                </c:pt>
                <c:pt idx="57">
                  <c:v>5.2445515536374856</c:v>
                </c:pt>
                <c:pt idx="58">
                  <c:v>4.007438212083847</c:v>
                </c:pt>
                <c:pt idx="59">
                  <c:v>5.1760432305795314</c:v>
                </c:pt>
                <c:pt idx="60">
                  <c:v>4.0212536621454991</c:v>
                </c:pt>
                <c:pt idx="61">
                  <c:v>4.3661183970406912</c:v>
                </c:pt>
                <c:pt idx="62">
                  <c:v>4.0395541553637484</c:v>
                </c:pt>
                <c:pt idx="63">
                  <c:v>5.1481278668310724</c:v>
                </c:pt>
                <c:pt idx="64">
                  <c:v>4.1036912207151666</c:v>
                </c:pt>
                <c:pt idx="65">
                  <c:v>4.6562428483353884</c:v>
                </c:pt>
                <c:pt idx="66">
                  <c:v>4.5152342293464862</c:v>
                </c:pt>
                <c:pt idx="67">
                  <c:v>4.52618607891492</c:v>
                </c:pt>
                <c:pt idx="68">
                  <c:v>4.9912651418002465</c:v>
                </c:pt>
                <c:pt idx="69">
                  <c:v>4.549123329223181</c:v>
                </c:pt>
                <c:pt idx="70">
                  <c:v>3.9758343033292234</c:v>
                </c:pt>
                <c:pt idx="71">
                  <c:v>3.3977662885326758</c:v>
                </c:pt>
                <c:pt idx="72">
                  <c:v>5.1983356966707763</c:v>
                </c:pt>
                <c:pt idx="73">
                  <c:v>4.5975295561035754</c:v>
                </c:pt>
                <c:pt idx="74">
                  <c:v>5.1967901109741055</c:v>
                </c:pt>
                <c:pt idx="75">
                  <c:v>3.4221827496917387</c:v>
                </c:pt>
                <c:pt idx="76">
                  <c:v>5.1645888286066581</c:v>
                </c:pt>
                <c:pt idx="77">
                  <c:v>3.9447234648581997</c:v>
                </c:pt>
                <c:pt idx="78">
                  <c:v>4.6588030209617752</c:v>
                </c:pt>
                <c:pt idx="79">
                  <c:v>5.1501475585696666</c:v>
                </c:pt>
                <c:pt idx="80">
                  <c:v>3.4258712946979037</c:v>
                </c:pt>
                <c:pt idx="81">
                  <c:v>4.608196942046856</c:v>
                </c:pt>
                <c:pt idx="82">
                  <c:v>5.7095073489519113</c:v>
                </c:pt>
                <c:pt idx="83">
                  <c:v>3.4393359062885329</c:v>
                </c:pt>
                <c:pt idx="84">
                  <c:v>5.2169301356350184</c:v>
                </c:pt>
                <c:pt idx="85">
                  <c:v>4.6423515413070291</c:v>
                </c:pt>
                <c:pt idx="86">
                  <c:v>4.1002681750924781</c:v>
                </c:pt>
                <c:pt idx="87">
                  <c:v>4.546686424167695</c:v>
                </c:pt>
                <c:pt idx="88">
                  <c:v>4.4893859679408141</c:v>
                </c:pt>
                <c:pt idx="89">
                  <c:v>4.6246389395807652</c:v>
                </c:pt>
                <c:pt idx="90">
                  <c:v>4.591868729963009</c:v>
                </c:pt>
                <c:pt idx="91">
                  <c:v>3.4609361775585699</c:v>
                </c:pt>
                <c:pt idx="92">
                  <c:v>5.1803860419235512</c:v>
                </c:pt>
                <c:pt idx="93">
                  <c:v>5.1531818372379785</c:v>
                </c:pt>
                <c:pt idx="94">
                  <c:v>4.0703520838471023</c:v>
                </c:pt>
                <c:pt idx="95">
                  <c:v>4.5169789395807642</c:v>
                </c:pt>
                <c:pt idx="96">
                  <c:v>4.665089667077682</c:v>
                </c:pt>
                <c:pt idx="97">
                  <c:v>4.5462407644882852</c:v>
                </c:pt>
                <c:pt idx="98">
                  <c:v>4.4980431442663384</c:v>
                </c:pt>
                <c:pt idx="99">
                  <c:v>4.5039030949445129</c:v>
                </c:pt>
                <c:pt idx="100">
                  <c:v>5.0153402466091244</c:v>
                </c:pt>
              </c:numCache>
            </c:numRef>
          </c:yVal>
          <c:smooth val="0"/>
          <c:extLst xmlns:c16r2="http://schemas.microsoft.com/office/drawing/2015/06/chart">
            <c:ext xmlns:c16="http://schemas.microsoft.com/office/drawing/2014/chart" uri="{C3380CC4-5D6E-409C-BE32-E72D297353CC}">
              <c16:uniqueId val="{00000003-3B8B-44EC-9D87-0DB396C20CDA}"/>
            </c:ext>
          </c:extLst>
        </c:ser>
        <c:dLbls>
          <c:showLegendKey val="0"/>
          <c:showVal val="0"/>
          <c:showCatName val="0"/>
          <c:showSerName val="0"/>
          <c:showPercent val="0"/>
          <c:showBubbleSize val="0"/>
        </c:dLbls>
        <c:axId val="-1392984144"/>
        <c:axId val="-1392984688"/>
      </c:scatterChart>
      <c:valAx>
        <c:axId val="-1392984144"/>
        <c:scaling>
          <c:orientation val="minMax"/>
          <c:max val="500"/>
          <c:min val="0"/>
        </c:scaling>
        <c:delete val="0"/>
        <c:axPos val="b"/>
        <c:majorGridlines>
          <c:spPr>
            <a:ln w="6350" cap="flat" cmpd="sng" algn="ctr">
              <a:solidFill>
                <a:schemeClr val="bg1">
                  <a:lumMod val="65000"/>
                </a:schemeClr>
              </a:solidFill>
              <a:round/>
            </a:ln>
            <a:effectLst/>
          </c:spPr>
        </c:majorGridlines>
        <c:title>
          <c:tx>
            <c:rich>
              <a:bodyPr rot="0" spcFirstLastPara="1" vertOverflow="ellipsis" vert="horz" wrap="square" anchor="ctr" anchorCtr="1"/>
              <a:lstStyle/>
              <a:p>
                <a:pPr>
                  <a:defRPr sz="32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altLang="ko-KR" sz="3200" b="1" dirty="0"/>
                  <a:t>Time</a:t>
                </a:r>
                <a:r>
                  <a:rPr lang="en-US" altLang="ko-KR" sz="3200" b="1" baseline="0" dirty="0"/>
                  <a:t> (us)</a:t>
                </a:r>
                <a:endParaRPr lang="ko-KR" sz="3200" b="1" dirty="0"/>
              </a:p>
            </c:rich>
          </c:tx>
          <c:layout>
            <c:manualLayout>
              <c:xMode val="edge"/>
              <c:yMode val="edge"/>
              <c:x val="0.42313102110446821"/>
              <c:y val="0.85464540062396843"/>
            </c:manualLayout>
          </c:layout>
          <c:overlay val="0"/>
          <c:spPr>
            <a:noFill/>
            <a:ln>
              <a:noFill/>
            </a:ln>
            <a:effectLst/>
          </c:spPr>
        </c:title>
        <c:numFmt formatCode="General" sourceLinked="1"/>
        <c:majorTickMark val="out"/>
        <c:minorTickMark val="none"/>
        <c:tickLblPos val="nextTo"/>
        <c:spPr>
          <a:noFill/>
          <a:ln w="6350"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92984688"/>
        <c:crosses val="autoZero"/>
        <c:crossBetween val="midCat"/>
        <c:majorUnit val="100"/>
      </c:valAx>
      <c:valAx>
        <c:axId val="-1392984688"/>
        <c:scaling>
          <c:orientation val="minMax"/>
          <c:max val="10"/>
        </c:scaling>
        <c:delete val="0"/>
        <c:axPos val="l"/>
        <c:majorGridlines>
          <c:spPr>
            <a:ln w="6350" cap="flat" cmpd="sng" algn="ctr">
              <a:solidFill>
                <a:schemeClr val="bg1">
                  <a:lumMod val="65000"/>
                </a:schemeClr>
              </a:solidFill>
              <a:round/>
            </a:ln>
            <a:effectLst/>
          </c:spPr>
        </c:majorGridlines>
        <c:numFmt formatCode="General" sourceLinked="1"/>
        <c:majorTickMark val="out"/>
        <c:minorTickMark val="none"/>
        <c:tickLblPos val="nextTo"/>
        <c:spPr>
          <a:noFill/>
          <a:ln w="6350" cap="flat" cmpd="sng" algn="ctr">
            <a:solidFill>
              <a:sysClr val="windowText" lastClr="000000"/>
            </a:solidFill>
            <a:round/>
          </a:ln>
          <a:effectLst/>
        </c:spPr>
        <c:txPr>
          <a:bodyPr rot="-60000000" spcFirstLastPara="1" vertOverflow="ellipsis" vert="horz" wrap="square" anchor="ctr" anchorCtr="1"/>
          <a:lstStyle/>
          <a:p>
            <a:pPr>
              <a:defRPr sz="28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92984144"/>
        <c:crosses val="autoZero"/>
        <c:crossBetween val="midCat"/>
        <c:majorUnit val="2"/>
      </c:valAx>
    </c:plotArea>
    <c:plotVisOnly val="1"/>
    <c:dispBlanksAs val="gap"/>
    <c:showDLblsOverMax val="0"/>
  </c:chart>
  <c:spPr>
    <a:ln>
      <a:noFill/>
    </a:ln>
  </c:spPr>
  <c:txPr>
    <a:bodyPr/>
    <a:lstStyle/>
    <a:p>
      <a:pPr>
        <a:defRPr sz="9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1628979926245976"/>
          <c:y val="0.208986211615865"/>
          <c:w val="0.65342174018538657"/>
          <c:h val="0.39303055772833284"/>
        </c:manualLayout>
      </c:layout>
      <c:barChart>
        <c:barDir val="col"/>
        <c:grouping val="stacked"/>
        <c:varyColors val="0"/>
        <c:ser>
          <c:idx val="0"/>
          <c:order val="0"/>
          <c:tx>
            <c:strRef>
              <c:f>Sheet8!$B$3</c:f>
              <c:strCache>
                <c:ptCount val="1"/>
                <c:pt idx="0">
                  <c:v>min</c:v>
                </c:pt>
              </c:strCache>
            </c:strRef>
          </c:tx>
          <c:spPr>
            <a:noFill/>
            <a:ln>
              <a:no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Sheet8!$D$3:$J$3</c:f>
              <c:numCache>
                <c:formatCode>General</c:formatCode>
                <c:ptCount val="7"/>
                <c:pt idx="0">
                  <c:v>0</c:v>
                </c:pt>
                <c:pt idx="1">
                  <c:v>0</c:v>
                </c:pt>
                <c:pt idx="2">
                  <c:v>0</c:v>
                </c:pt>
                <c:pt idx="3">
                  <c:v>0</c:v>
                </c:pt>
                <c:pt idx="4">
                  <c:v>0</c:v>
                </c:pt>
                <c:pt idx="5">
                  <c:v>0</c:v>
                </c:pt>
                <c:pt idx="6">
                  <c:v>0</c:v>
                </c:pt>
              </c:numCache>
            </c:numRef>
          </c:val>
          <c:extLst xmlns:c16r2="http://schemas.microsoft.com/office/drawing/2015/06/chart">
            <c:ext xmlns:c16="http://schemas.microsoft.com/office/drawing/2014/chart" uri="{C3380CC4-5D6E-409C-BE32-E72D297353CC}">
              <c16:uniqueId val="{00000001-FF11-43D3-A10D-3F4E5BE1CB9E}"/>
            </c:ext>
          </c:extLst>
        </c:ser>
        <c:ser>
          <c:idx val="1"/>
          <c:order val="1"/>
          <c:tx>
            <c:strRef>
              <c:f>Sheet8!$B$4</c:f>
              <c:strCache>
                <c:ptCount val="1"/>
                <c:pt idx="0">
                  <c:v>q1-min</c:v>
                </c:pt>
              </c:strCache>
            </c:strRef>
          </c:tx>
          <c:spPr>
            <a:noFill/>
            <a:ln>
              <a:noFill/>
            </a:ln>
            <a:effectLst/>
          </c:spPr>
          <c:invertIfNegative val="0"/>
          <c:errBars>
            <c:errBarType val="minus"/>
            <c:errValType val="percentage"/>
            <c:noEndCap val="1"/>
            <c:val val="100"/>
            <c:spPr>
              <a:ln w="9525"/>
            </c:spPr>
          </c:errBars>
          <c:cat>
            <c:numRef>
              <c:f>Sheet8!$D$2:$J$2</c:f>
              <c:numCache>
                <c:formatCode>General</c:formatCode>
                <c:ptCount val="7"/>
                <c:pt idx="0">
                  <c:v>32</c:v>
                </c:pt>
                <c:pt idx="1">
                  <c:v>64</c:v>
                </c:pt>
                <c:pt idx="2">
                  <c:v>128</c:v>
                </c:pt>
                <c:pt idx="3">
                  <c:v>256</c:v>
                </c:pt>
                <c:pt idx="4">
                  <c:v>512</c:v>
                </c:pt>
                <c:pt idx="5">
                  <c:v>1024</c:v>
                </c:pt>
                <c:pt idx="6">
                  <c:v>2048</c:v>
                </c:pt>
              </c:numCache>
            </c:numRef>
          </c:cat>
          <c:val>
            <c:numRef>
              <c:f>Sheet8!$D$4:$J$4</c:f>
              <c:numCache>
                <c:formatCode>General</c:formatCode>
                <c:ptCount val="7"/>
                <c:pt idx="0">
                  <c:v>63</c:v>
                </c:pt>
                <c:pt idx="1">
                  <c:v>138</c:v>
                </c:pt>
                <c:pt idx="2">
                  <c:v>245</c:v>
                </c:pt>
                <c:pt idx="3">
                  <c:v>508</c:v>
                </c:pt>
                <c:pt idx="4">
                  <c:v>1029</c:v>
                </c:pt>
                <c:pt idx="5">
                  <c:v>3103</c:v>
                </c:pt>
                <c:pt idx="6">
                  <c:v>6213</c:v>
                </c:pt>
              </c:numCache>
            </c:numRef>
          </c:val>
          <c:extLst xmlns:c16r2="http://schemas.microsoft.com/office/drawing/2015/06/chart">
            <c:ext xmlns:c16="http://schemas.microsoft.com/office/drawing/2014/chart" uri="{C3380CC4-5D6E-409C-BE32-E72D297353CC}">
              <c16:uniqueId val="{00000003-FF11-43D3-A10D-3F4E5BE1CB9E}"/>
            </c:ext>
          </c:extLst>
        </c:ser>
        <c:ser>
          <c:idx val="2"/>
          <c:order val="2"/>
          <c:tx>
            <c:strRef>
              <c:f>Sheet8!$B$5</c:f>
              <c:strCache>
                <c:ptCount val="1"/>
                <c:pt idx="0">
                  <c:v>median-q1</c:v>
                </c:pt>
              </c:strCache>
            </c:strRef>
          </c:tx>
          <c:spPr>
            <a:solidFill>
              <a:schemeClr val="accent5">
                <a:lumMod val="40000"/>
                <a:lumOff val="60000"/>
              </a:schemeClr>
            </a:solidFill>
            <a:ln w="6350">
              <a:solidFill>
                <a:schemeClr val="tx1"/>
              </a:solid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Sheet8!$D$5:$J$5</c:f>
              <c:numCache>
                <c:formatCode>General</c:formatCode>
                <c:ptCount val="7"/>
                <c:pt idx="0">
                  <c:v>9</c:v>
                </c:pt>
                <c:pt idx="1">
                  <c:v>1</c:v>
                </c:pt>
                <c:pt idx="2">
                  <c:v>1</c:v>
                </c:pt>
                <c:pt idx="3">
                  <c:v>1</c:v>
                </c:pt>
                <c:pt idx="4">
                  <c:v>441</c:v>
                </c:pt>
                <c:pt idx="5">
                  <c:v>2</c:v>
                </c:pt>
                <c:pt idx="6">
                  <c:v>15</c:v>
                </c:pt>
              </c:numCache>
            </c:numRef>
          </c:val>
          <c:extLst xmlns:c16r2="http://schemas.microsoft.com/office/drawing/2015/06/chart">
            <c:ext xmlns:c16="http://schemas.microsoft.com/office/drawing/2014/chart" uri="{C3380CC4-5D6E-409C-BE32-E72D297353CC}">
              <c16:uniqueId val="{00000005-FF11-43D3-A10D-3F4E5BE1CB9E}"/>
            </c:ext>
          </c:extLst>
        </c:ser>
        <c:ser>
          <c:idx val="3"/>
          <c:order val="3"/>
          <c:tx>
            <c:strRef>
              <c:f>Sheet8!$B$6</c:f>
              <c:strCache>
                <c:ptCount val="1"/>
                <c:pt idx="0">
                  <c:v>q3-median</c:v>
                </c:pt>
              </c:strCache>
            </c:strRef>
          </c:tx>
          <c:spPr>
            <a:solidFill>
              <a:schemeClr val="accent5"/>
            </a:solidFill>
            <a:ln w="6350">
              <a:solidFill>
                <a:schemeClr val="tx1"/>
              </a:solid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Sheet8!$D$6:$J$6</c:f>
              <c:numCache>
                <c:formatCode>General</c:formatCode>
                <c:ptCount val="7"/>
                <c:pt idx="0">
                  <c:v>11</c:v>
                </c:pt>
                <c:pt idx="1">
                  <c:v>2</c:v>
                </c:pt>
                <c:pt idx="2">
                  <c:v>1</c:v>
                </c:pt>
                <c:pt idx="3">
                  <c:v>252</c:v>
                </c:pt>
                <c:pt idx="4">
                  <c:v>14</c:v>
                </c:pt>
                <c:pt idx="5">
                  <c:v>2</c:v>
                </c:pt>
                <c:pt idx="6">
                  <c:v>4</c:v>
                </c:pt>
              </c:numCache>
            </c:numRef>
          </c:val>
          <c:extLst xmlns:c16r2="http://schemas.microsoft.com/office/drawing/2015/06/chart">
            <c:ext xmlns:c16="http://schemas.microsoft.com/office/drawing/2014/chart" uri="{C3380CC4-5D6E-409C-BE32-E72D297353CC}">
              <c16:uniqueId val="{00000007-FF11-43D3-A10D-3F4E5BE1CB9E}"/>
            </c:ext>
          </c:extLst>
        </c:ser>
        <c:ser>
          <c:idx val="4"/>
          <c:order val="4"/>
          <c:tx>
            <c:strRef>
              <c:f>Sheet8!$B$7</c:f>
              <c:strCache>
                <c:ptCount val="1"/>
                <c:pt idx="0">
                  <c:v>max-q3</c:v>
                </c:pt>
              </c:strCache>
            </c:strRef>
          </c:tx>
          <c:spPr>
            <a:noFill/>
            <a:effectLst/>
          </c:spPr>
          <c:invertIfNegative val="0"/>
          <c:errBars>
            <c:errBarType val="minus"/>
            <c:errValType val="percentage"/>
            <c:noEndCap val="1"/>
            <c:val val="100"/>
            <c:spPr>
              <a:ln w="9525"/>
            </c:spPr>
          </c:errBars>
          <c:cat>
            <c:numRef>
              <c:f>Sheet8!$D$2:$J$2</c:f>
              <c:numCache>
                <c:formatCode>General</c:formatCode>
                <c:ptCount val="7"/>
                <c:pt idx="0">
                  <c:v>32</c:v>
                </c:pt>
                <c:pt idx="1">
                  <c:v>64</c:v>
                </c:pt>
                <c:pt idx="2">
                  <c:v>128</c:v>
                </c:pt>
                <c:pt idx="3">
                  <c:v>256</c:v>
                </c:pt>
                <c:pt idx="4">
                  <c:v>512</c:v>
                </c:pt>
                <c:pt idx="5">
                  <c:v>1024</c:v>
                </c:pt>
                <c:pt idx="6">
                  <c:v>2048</c:v>
                </c:pt>
              </c:numCache>
            </c:numRef>
          </c:cat>
          <c:val>
            <c:numRef>
              <c:f>Sheet8!$D$7:$J$7</c:f>
              <c:numCache>
                <c:formatCode>General</c:formatCode>
                <c:ptCount val="7"/>
                <c:pt idx="0">
                  <c:v>76</c:v>
                </c:pt>
                <c:pt idx="1">
                  <c:v>123</c:v>
                </c:pt>
                <c:pt idx="2">
                  <c:v>400</c:v>
                </c:pt>
                <c:pt idx="3">
                  <c:v>679</c:v>
                </c:pt>
                <c:pt idx="4">
                  <c:v>1318</c:v>
                </c:pt>
                <c:pt idx="5">
                  <c:v>1504</c:v>
                </c:pt>
                <c:pt idx="6">
                  <c:v>2416</c:v>
                </c:pt>
              </c:numCache>
            </c:numRef>
          </c:val>
          <c:extLst xmlns:c16r2="http://schemas.microsoft.com/office/drawing/2015/06/chart">
            <c:ext xmlns:c16="http://schemas.microsoft.com/office/drawing/2014/chart" uri="{C3380CC4-5D6E-409C-BE32-E72D297353CC}">
              <c16:uniqueId val="{00000009-FF11-43D3-A10D-3F4E5BE1CB9E}"/>
            </c:ext>
          </c:extLst>
        </c:ser>
        <c:dLbls>
          <c:showLegendKey val="0"/>
          <c:showVal val="0"/>
          <c:showCatName val="0"/>
          <c:showSerName val="0"/>
          <c:showPercent val="0"/>
          <c:showBubbleSize val="0"/>
        </c:dLbls>
        <c:gapWidth val="150"/>
        <c:overlap val="100"/>
        <c:axId val="-1347342832"/>
        <c:axId val="-1234137136"/>
      </c:barChart>
      <c:catAx>
        <c:axId val="-1347342832"/>
        <c:scaling>
          <c:orientation val="minMax"/>
        </c:scaling>
        <c:delete val="0"/>
        <c:axPos val="b"/>
        <c:title>
          <c:tx>
            <c:rich>
              <a:bodyPr rot="0" spcFirstLastPara="1" vertOverflow="ellipsis" vert="horz" wrap="square" anchor="ctr" anchorCtr="1"/>
              <a:lstStyle/>
              <a:p>
                <a:pPr>
                  <a:defRPr sz="4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4000" b="1">
                    <a:solidFill>
                      <a:sysClr val="windowText" lastClr="000000"/>
                    </a:solidFill>
                  </a:rPr>
                  <a:t>Number of Flows</a:t>
                </a:r>
                <a:endParaRPr lang="ko-KR" sz="4000" b="1">
                  <a:solidFill>
                    <a:sysClr val="windowText" lastClr="000000"/>
                  </a:solidFill>
                </a:endParaRPr>
              </a:p>
            </c:rich>
          </c:tx>
          <c:layout>
            <c:manualLayout>
              <c:xMode val="edge"/>
              <c:yMode val="edge"/>
              <c:x val="0.30664563678296919"/>
              <c:y val="0.87490664956813635"/>
            </c:manualLayout>
          </c:layout>
          <c:overlay val="0"/>
          <c:spPr>
            <a:noFill/>
            <a:ln>
              <a:noFill/>
            </a:ln>
            <a:effectLst/>
          </c:spPr>
        </c:title>
        <c:numFmt formatCode="General" sourceLinked="1"/>
        <c:majorTickMark val="out"/>
        <c:minorTickMark val="none"/>
        <c:tickLblPos val="nextTo"/>
        <c:spPr>
          <a:noFill/>
          <a:ln w="6350" cap="flat" cmpd="sng" algn="ctr">
            <a:solidFill>
              <a:schemeClr val="tx1"/>
            </a:solidFill>
            <a:round/>
          </a:ln>
          <a:effectLst/>
        </c:spPr>
        <c:txPr>
          <a:bodyPr rot="-5400000" spcFirstLastPara="1" vertOverflow="ellipsis" vert="horz" wrap="square" anchor="ctr" anchorCtr="1"/>
          <a:lstStyle/>
          <a:p>
            <a:pPr>
              <a:defRPr sz="3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234137136"/>
        <c:crossesAt val="1.0000000000000002E-2"/>
        <c:auto val="1"/>
        <c:lblAlgn val="ctr"/>
        <c:lblOffset val="100"/>
        <c:noMultiLvlLbl val="0"/>
      </c:catAx>
      <c:valAx>
        <c:axId val="-1234137136"/>
        <c:scaling>
          <c:logBase val="10"/>
          <c:orientation val="minMax"/>
          <c:max val="10000"/>
          <c:min val="1"/>
        </c:scaling>
        <c:delete val="0"/>
        <c:axPos val="l"/>
        <c:majorGridlines>
          <c:spPr>
            <a:ln w="6350" cap="flat" cmpd="sng" algn="ctr">
              <a:solidFill>
                <a:schemeClr val="bg1">
                  <a:lumMod val="65000"/>
                </a:schemeClr>
              </a:solidFill>
              <a:round/>
            </a:ln>
            <a:effectLst/>
          </c:spPr>
        </c:majorGridlines>
        <c:numFmt formatCode="[&gt;=1000]#,##0,\ &quot;k&quot;;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3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347342832"/>
        <c:crosses val="autoZero"/>
        <c:crossBetween val="between"/>
        <c:majorUnit val="10"/>
      </c:valAx>
    </c:plotArea>
    <c:plotVisOnly val="1"/>
    <c:dispBlanksAs val="gap"/>
    <c:showDLblsOverMax val="0"/>
  </c:chart>
  <c:spPr>
    <a:solidFill>
      <a:schemeClr val="bg1"/>
    </a:solidFill>
    <a:ln w="9525" cap="flat" cmpd="sng" algn="ctr">
      <a:noFill/>
      <a:round/>
    </a:ln>
    <a:effectLst/>
  </c:spPr>
  <c:txPr>
    <a:bodyPr/>
    <a:lstStyle/>
    <a:p>
      <a:pPr>
        <a:defRPr sz="9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795377997484099"/>
          <c:y val="0.14325661215424992"/>
          <c:w val="0.74435625807041106"/>
          <c:h val="0.62891252776095297"/>
        </c:manualLayout>
      </c:layout>
      <c:barChart>
        <c:barDir val="col"/>
        <c:grouping val="clustered"/>
        <c:varyColors val="0"/>
        <c:ser>
          <c:idx val="0"/>
          <c:order val="0"/>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B9F9-4EFC-87C2-B0CCFCF7E073}"/>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Sheet2!$D$8:$H$8</c:f>
              <c:strCache>
                <c:ptCount val="5"/>
                <c:pt idx="0">
                  <c:v>X-pass</c:v>
                </c:pt>
                <c:pt idx="1">
                  <c:v>RCP</c:v>
                </c:pt>
                <c:pt idx="2">
                  <c:v>DCTCP</c:v>
                </c:pt>
                <c:pt idx="3">
                  <c:v>DX</c:v>
                </c:pt>
                <c:pt idx="4">
                  <c:v>HULL</c:v>
                </c:pt>
              </c:strCache>
            </c:strRef>
          </c:cat>
          <c:val>
            <c:numRef>
              <c:f>Sheet2!$D$9:$H$9</c:f>
              <c:numCache>
                <c:formatCode>General</c:formatCode>
                <c:ptCount val="5"/>
                <c:pt idx="0">
                  <c:v>0.10914436904700001</c:v>
                </c:pt>
                <c:pt idx="1">
                  <c:v>0.93781962645700001</c:v>
                </c:pt>
                <c:pt idx="2">
                  <c:v>0.27835113822699997</c:v>
                </c:pt>
                <c:pt idx="3">
                  <c:v>0.13183274191200001</c:v>
                </c:pt>
                <c:pt idx="4">
                  <c:v>0.13260526261200001</c:v>
                </c:pt>
              </c:numCache>
            </c:numRef>
          </c:val>
          <c:extLst xmlns:c16r2="http://schemas.microsoft.com/office/drawing/2015/06/chart">
            <c:ext xmlns:c16="http://schemas.microsoft.com/office/drawing/2014/chart" uri="{C3380CC4-5D6E-409C-BE32-E72D297353CC}">
              <c16:uniqueId val="{00000002-B9F9-4EFC-87C2-B0CCFCF7E073}"/>
            </c:ext>
          </c:extLst>
        </c:ser>
        <c:dLbls>
          <c:showLegendKey val="0"/>
          <c:showVal val="0"/>
          <c:showCatName val="0"/>
          <c:showSerName val="0"/>
          <c:showPercent val="0"/>
          <c:showBubbleSize val="0"/>
        </c:dLbls>
        <c:gapWidth val="50"/>
        <c:axId val="-1392985232"/>
        <c:axId val="-1392989584"/>
      </c:barChart>
      <c:catAx>
        <c:axId val="-1392985232"/>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92989584"/>
        <c:crossesAt val="0"/>
        <c:auto val="0"/>
        <c:lblAlgn val="ctr"/>
        <c:lblOffset val="100"/>
        <c:noMultiLvlLbl val="0"/>
      </c:catAx>
      <c:valAx>
        <c:axId val="-1392989584"/>
        <c:scaling>
          <c:orientation val="minMax"/>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Average FCT</a:t>
                </a:r>
                <a:endParaRPr lang="ko-KR" altLang="en-US" sz="3600" b="1" dirty="0"/>
              </a:p>
            </c:rich>
          </c:tx>
          <c:layout>
            <c:manualLayout>
              <c:xMode val="edge"/>
              <c:yMode val="edge"/>
              <c:x val="2.1512300011726783E-3"/>
              <c:y val="0.15266687181245367"/>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9298523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71263185229601"/>
          <c:y val="0.14642256419712563"/>
          <c:w val="0.788597345708409"/>
          <c:h val="0.62574658527652638"/>
        </c:manualLayout>
      </c:layout>
      <c:barChart>
        <c:barDir val="col"/>
        <c:grouping val="clustered"/>
        <c:varyColors val="0"/>
        <c:ser>
          <c:idx val="0"/>
          <c:order val="0"/>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451C-4971-95E2-1E797F52036C}"/>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Sheet2!$D$11:$H$11</c:f>
              <c:strCache>
                <c:ptCount val="5"/>
                <c:pt idx="0">
                  <c:v>X-pass</c:v>
                </c:pt>
                <c:pt idx="1">
                  <c:v>RCP</c:v>
                </c:pt>
                <c:pt idx="2">
                  <c:v>DCTCP</c:v>
                </c:pt>
                <c:pt idx="3">
                  <c:v>DX</c:v>
                </c:pt>
                <c:pt idx="4">
                  <c:v>HULL</c:v>
                </c:pt>
              </c:strCache>
            </c:strRef>
          </c:cat>
          <c:val>
            <c:numRef>
              <c:f>Sheet2!$D$12:$H$12</c:f>
              <c:numCache>
                <c:formatCode>General</c:formatCode>
                <c:ptCount val="5"/>
                <c:pt idx="0">
                  <c:v>0.144855630953</c:v>
                </c:pt>
                <c:pt idx="1">
                  <c:v>3.5354889396329998</c:v>
                </c:pt>
                <c:pt idx="2">
                  <c:v>0.46976886177300003</c:v>
                </c:pt>
                <c:pt idx="3">
                  <c:v>0.17116725808799998</c:v>
                </c:pt>
                <c:pt idx="4">
                  <c:v>0.183394737388</c:v>
                </c:pt>
              </c:numCache>
            </c:numRef>
          </c:val>
          <c:extLst xmlns:c16r2="http://schemas.microsoft.com/office/drawing/2015/06/chart">
            <c:ext xmlns:c16="http://schemas.microsoft.com/office/drawing/2014/chart" uri="{C3380CC4-5D6E-409C-BE32-E72D297353CC}">
              <c16:uniqueId val="{00000002-451C-4971-95E2-1E797F52036C}"/>
            </c:ext>
          </c:extLst>
        </c:ser>
        <c:dLbls>
          <c:showLegendKey val="0"/>
          <c:showVal val="0"/>
          <c:showCatName val="0"/>
          <c:showSerName val="0"/>
          <c:showPercent val="0"/>
          <c:showBubbleSize val="0"/>
        </c:dLbls>
        <c:gapWidth val="50"/>
        <c:axId val="-1392985776"/>
        <c:axId val="-1392989040"/>
      </c:barChart>
      <c:catAx>
        <c:axId val="-1392985776"/>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92989040"/>
        <c:crossesAt val="0"/>
        <c:auto val="0"/>
        <c:lblAlgn val="ctr"/>
        <c:lblOffset val="100"/>
        <c:noMultiLvlLbl val="0"/>
      </c:catAx>
      <c:valAx>
        <c:axId val="-1392989040"/>
        <c:scaling>
          <c:orientation val="minMax"/>
          <c:max val="4"/>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99%-</a:t>
                </a:r>
                <a:r>
                  <a:rPr lang="en-US" altLang="ko-KR" sz="3600" b="1" dirty="0" err="1" smtClean="0"/>
                  <a:t>ile</a:t>
                </a:r>
                <a:r>
                  <a:rPr lang="en-US" altLang="ko-KR" sz="3600" b="1" dirty="0" smtClean="0"/>
                  <a:t> FCT</a:t>
                </a:r>
                <a:endParaRPr lang="ko-KR" altLang="en-US" sz="3600" b="1" dirty="0"/>
              </a:p>
            </c:rich>
          </c:tx>
          <c:layout>
            <c:manualLayout>
              <c:xMode val="edge"/>
              <c:yMode val="edge"/>
              <c:x val="5.6649447855523533E-5"/>
              <c:y val="0.16132195428070795"/>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92985776"/>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795377997484099"/>
          <c:y val="0.14325661215424992"/>
          <c:w val="0.74435625807041106"/>
          <c:h val="0.62891252776095297"/>
        </c:manualLayout>
      </c:layout>
      <c:barChart>
        <c:barDir val="col"/>
        <c:grouping val="clustered"/>
        <c:varyColors val="0"/>
        <c:ser>
          <c:idx val="0"/>
          <c:order val="0"/>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2447-4895-A106-63635E9FD1E9}"/>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Sheet2!$D$8:$H$8</c:f>
              <c:strCache>
                <c:ptCount val="5"/>
                <c:pt idx="0">
                  <c:v>X-pass</c:v>
                </c:pt>
                <c:pt idx="1">
                  <c:v>RCP</c:v>
                </c:pt>
                <c:pt idx="2">
                  <c:v>DCTCP</c:v>
                </c:pt>
                <c:pt idx="3">
                  <c:v>DX</c:v>
                </c:pt>
                <c:pt idx="4">
                  <c:v>HULL</c:v>
                </c:pt>
              </c:strCache>
            </c:strRef>
          </c:cat>
          <c:val>
            <c:numRef>
              <c:f>Sheet2!$D$9:$H$9</c:f>
              <c:numCache>
                <c:formatCode>General</c:formatCode>
                <c:ptCount val="5"/>
                <c:pt idx="0">
                  <c:v>0.10914436904700001</c:v>
                </c:pt>
                <c:pt idx="1">
                  <c:v>0.93781962645700001</c:v>
                </c:pt>
                <c:pt idx="2">
                  <c:v>0.27835113822699997</c:v>
                </c:pt>
                <c:pt idx="3">
                  <c:v>0.13183274191200001</c:v>
                </c:pt>
                <c:pt idx="4">
                  <c:v>0.13260526261200001</c:v>
                </c:pt>
              </c:numCache>
            </c:numRef>
          </c:val>
          <c:extLst xmlns:c16r2="http://schemas.microsoft.com/office/drawing/2015/06/chart">
            <c:ext xmlns:c16="http://schemas.microsoft.com/office/drawing/2014/chart" uri="{C3380CC4-5D6E-409C-BE32-E72D297353CC}">
              <c16:uniqueId val="{00000002-2447-4895-A106-63635E9FD1E9}"/>
            </c:ext>
          </c:extLst>
        </c:ser>
        <c:dLbls>
          <c:showLegendKey val="0"/>
          <c:showVal val="0"/>
          <c:showCatName val="0"/>
          <c:showSerName val="0"/>
          <c:showPercent val="0"/>
          <c:showBubbleSize val="0"/>
        </c:dLbls>
        <c:gapWidth val="50"/>
        <c:axId val="-1392987408"/>
        <c:axId val="-1349221040"/>
      </c:barChart>
      <c:catAx>
        <c:axId val="-1392987408"/>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49221040"/>
        <c:crossesAt val="0"/>
        <c:auto val="0"/>
        <c:lblAlgn val="ctr"/>
        <c:lblOffset val="100"/>
        <c:noMultiLvlLbl val="0"/>
      </c:catAx>
      <c:valAx>
        <c:axId val="-1349221040"/>
        <c:scaling>
          <c:orientation val="minMax"/>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Average FCT</a:t>
                </a:r>
                <a:endParaRPr lang="ko-KR" altLang="en-US" sz="3600" b="1" dirty="0"/>
              </a:p>
            </c:rich>
          </c:tx>
          <c:layout>
            <c:manualLayout>
              <c:xMode val="edge"/>
              <c:yMode val="edge"/>
              <c:x val="2.1512300011726783E-3"/>
              <c:y val="0.15266687181245367"/>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92987408"/>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71263185229601"/>
          <c:y val="0.14642256419712563"/>
          <c:w val="0.788597345708409"/>
          <c:h val="0.62574658527652638"/>
        </c:manualLayout>
      </c:layout>
      <c:barChart>
        <c:barDir val="col"/>
        <c:grouping val="clustered"/>
        <c:varyColors val="0"/>
        <c:ser>
          <c:idx val="0"/>
          <c:order val="0"/>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8FC7-456C-9011-F4C85020695B}"/>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Sheet2!$D$11:$H$11</c:f>
              <c:strCache>
                <c:ptCount val="5"/>
                <c:pt idx="0">
                  <c:v>X-pass</c:v>
                </c:pt>
                <c:pt idx="1">
                  <c:v>RCP</c:v>
                </c:pt>
                <c:pt idx="2">
                  <c:v>DCTCP</c:v>
                </c:pt>
                <c:pt idx="3">
                  <c:v>DX</c:v>
                </c:pt>
                <c:pt idx="4">
                  <c:v>HULL</c:v>
                </c:pt>
              </c:strCache>
            </c:strRef>
          </c:cat>
          <c:val>
            <c:numRef>
              <c:f>Sheet2!$D$12:$H$12</c:f>
              <c:numCache>
                <c:formatCode>General</c:formatCode>
                <c:ptCount val="5"/>
                <c:pt idx="0">
                  <c:v>0.144855630953</c:v>
                </c:pt>
                <c:pt idx="1">
                  <c:v>3.5354889396329998</c:v>
                </c:pt>
                <c:pt idx="2">
                  <c:v>0.46976886177300003</c:v>
                </c:pt>
                <c:pt idx="3">
                  <c:v>0.17116725808799998</c:v>
                </c:pt>
                <c:pt idx="4">
                  <c:v>0.183394737388</c:v>
                </c:pt>
              </c:numCache>
            </c:numRef>
          </c:val>
          <c:extLst xmlns:c16r2="http://schemas.microsoft.com/office/drawing/2015/06/chart">
            <c:ext xmlns:c16="http://schemas.microsoft.com/office/drawing/2014/chart" uri="{C3380CC4-5D6E-409C-BE32-E72D297353CC}">
              <c16:uniqueId val="{00000002-8FC7-456C-9011-F4C85020695B}"/>
            </c:ext>
          </c:extLst>
        </c:ser>
        <c:dLbls>
          <c:showLegendKey val="0"/>
          <c:showVal val="0"/>
          <c:showCatName val="0"/>
          <c:showSerName val="0"/>
          <c:showPercent val="0"/>
          <c:showBubbleSize val="0"/>
        </c:dLbls>
        <c:gapWidth val="50"/>
        <c:axId val="-1349219952"/>
        <c:axId val="-1349218864"/>
      </c:barChart>
      <c:catAx>
        <c:axId val="-1349219952"/>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49218864"/>
        <c:crossesAt val="0"/>
        <c:auto val="0"/>
        <c:lblAlgn val="ctr"/>
        <c:lblOffset val="100"/>
        <c:noMultiLvlLbl val="0"/>
      </c:catAx>
      <c:valAx>
        <c:axId val="-1349218864"/>
        <c:scaling>
          <c:orientation val="minMax"/>
          <c:max val="4"/>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99%-</a:t>
                </a:r>
                <a:r>
                  <a:rPr lang="en-US" altLang="ko-KR" sz="3600" b="1" dirty="0" err="1" smtClean="0"/>
                  <a:t>ile</a:t>
                </a:r>
                <a:r>
                  <a:rPr lang="en-US" altLang="ko-KR" sz="3600" b="1" dirty="0" smtClean="0"/>
                  <a:t> FCT</a:t>
                </a:r>
                <a:endParaRPr lang="ko-KR" altLang="en-US" sz="3600" b="1" dirty="0"/>
              </a:p>
            </c:rich>
          </c:tx>
          <c:layout>
            <c:manualLayout>
              <c:xMode val="edge"/>
              <c:yMode val="edge"/>
              <c:x val="5.6649447855523533E-5"/>
              <c:y val="0.16132195428070795"/>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4921995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867679474846655"/>
          <c:y val="0.14325661215424992"/>
          <c:w val="0.76363335951913935"/>
          <c:h val="0.62891252776095297"/>
        </c:manualLayout>
      </c:layout>
      <c:barChart>
        <c:barDir val="col"/>
        <c:grouping val="clustered"/>
        <c:varyColors val="0"/>
        <c:ser>
          <c:idx val="0"/>
          <c:order val="0"/>
          <c:tx>
            <c:strRef>
              <c:f>'Sheet1 (2)'!$B$8</c:f>
              <c:strCache>
                <c:ptCount val="1"/>
                <c:pt idx="0">
                  <c:v>0.6</c:v>
                </c:pt>
              </c:strCache>
            </c:strRef>
          </c:tx>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0E51-4E24-A9A9-B35B9BF0B89F}"/>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(2)'!$C$7:$G$7</c:f>
              <c:strCache>
                <c:ptCount val="5"/>
                <c:pt idx="0">
                  <c:v>X-Pass</c:v>
                </c:pt>
                <c:pt idx="1">
                  <c:v>RCP</c:v>
                </c:pt>
                <c:pt idx="2">
                  <c:v>DCTCP</c:v>
                </c:pt>
                <c:pt idx="3">
                  <c:v>DX</c:v>
                </c:pt>
                <c:pt idx="4">
                  <c:v>HULL</c:v>
                </c:pt>
              </c:strCache>
            </c:strRef>
          </c:cat>
          <c:val>
            <c:numRef>
              <c:f>'Sheet1 (2)'!$C$8:$G$8</c:f>
              <c:numCache>
                <c:formatCode>General</c:formatCode>
                <c:ptCount val="5"/>
                <c:pt idx="0">
                  <c:v>12.809707257299999</c:v>
                </c:pt>
                <c:pt idx="1">
                  <c:v>13.029681158800001</c:v>
                </c:pt>
                <c:pt idx="2">
                  <c:v>10.813655237300001</c:v>
                </c:pt>
                <c:pt idx="3">
                  <c:v>32.8894020217</c:v>
                </c:pt>
                <c:pt idx="4">
                  <c:v>55.662571011200001</c:v>
                </c:pt>
              </c:numCache>
            </c:numRef>
          </c:val>
          <c:extLst xmlns:c16r2="http://schemas.microsoft.com/office/drawing/2015/06/chart">
            <c:ext xmlns:c16="http://schemas.microsoft.com/office/drawing/2014/chart" uri="{C3380CC4-5D6E-409C-BE32-E72D297353CC}">
              <c16:uniqueId val="{00000002-0E51-4E24-A9A9-B35B9BF0B89F}"/>
            </c:ext>
          </c:extLst>
        </c:ser>
        <c:dLbls>
          <c:showLegendKey val="0"/>
          <c:showVal val="0"/>
          <c:showCatName val="0"/>
          <c:showSerName val="0"/>
          <c:showPercent val="0"/>
          <c:showBubbleSize val="0"/>
        </c:dLbls>
        <c:gapWidth val="50"/>
        <c:axId val="-1349223216"/>
        <c:axId val="-1349218320"/>
      </c:barChart>
      <c:catAx>
        <c:axId val="-1349223216"/>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49218320"/>
        <c:crossesAt val="1.0000000000000002E-2"/>
        <c:auto val="0"/>
        <c:lblAlgn val="ctr"/>
        <c:lblOffset val="100"/>
        <c:noMultiLvlLbl val="0"/>
      </c:catAx>
      <c:valAx>
        <c:axId val="-1349218320"/>
        <c:scaling>
          <c:orientation val="minMax"/>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Average FCT</a:t>
                </a:r>
                <a:endParaRPr lang="ko-KR" altLang="en-US" sz="3600" b="1" dirty="0"/>
              </a:p>
            </c:rich>
          </c:tx>
          <c:layout>
            <c:manualLayout>
              <c:xMode val="edge"/>
              <c:yMode val="edge"/>
              <c:x val="5.6481858027201667E-5"/>
              <c:y val="0.15314945795824722"/>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3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49223216"/>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1867679474846655"/>
          <c:y val="0.14325661215424992"/>
          <c:w val="0.76363335951913935"/>
          <c:h val="0.62891252776095297"/>
        </c:manualLayout>
      </c:layout>
      <c:barChart>
        <c:barDir val="col"/>
        <c:grouping val="clustered"/>
        <c:varyColors val="0"/>
        <c:ser>
          <c:idx val="0"/>
          <c:order val="0"/>
          <c:tx>
            <c:strRef>
              <c:f>'Sheet1 (2)'!$B$8</c:f>
              <c:strCache>
                <c:ptCount val="1"/>
                <c:pt idx="0">
                  <c:v>0.6</c:v>
                </c:pt>
              </c:strCache>
            </c:strRef>
          </c:tx>
          <c:spPr>
            <a:solidFill>
              <a:schemeClr val="accent5">
                <a:lumMod val="40000"/>
                <a:lumOff val="60000"/>
              </a:schemeClr>
            </a:solidFill>
            <a:ln w="19050">
              <a:solidFill>
                <a:schemeClr val="tx1"/>
              </a:solidFill>
            </a:ln>
            <a:effectLst/>
          </c:spPr>
          <c:invertIfNegative val="0"/>
          <c:dPt>
            <c:idx val="0"/>
            <c:invertIfNegative val="0"/>
            <c:bubble3D val="0"/>
            <c:spPr>
              <a:solidFill>
                <a:srgbClr val="FFC000"/>
              </a:solidFill>
              <a:ln w="19050">
                <a:solidFill>
                  <a:schemeClr val="tx1"/>
                </a:solidFill>
              </a:ln>
              <a:effectLst/>
            </c:spPr>
            <c:extLst xmlns:c16r2="http://schemas.microsoft.com/office/drawing/2015/06/chart">
              <c:ext xmlns:c16="http://schemas.microsoft.com/office/drawing/2014/chart" uri="{C3380CC4-5D6E-409C-BE32-E72D297353CC}">
                <c16:uniqueId val="{00000001-1A2F-4017-B810-88426D4621BD}"/>
              </c:ext>
            </c:extLst>
          </c:dPt>
          <c:dLbls>
            <c:numFmt formatCode="#,##0.00_);[Red]\(#,##0.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 (2)'!$C$7:$G$7</c:f>
              <c:strCache>
                <c:ptCount val="5"/>
                <c:pt idx="0">
                  <c:v>X-Pass</c:v>
                </c:pt>
                <c:pt idx="1">
                  <c:v>RCP</c:v>
                </c:pt>
                <c:pt idx="2">
                  <c:v>DCTCP</c:v>
                </c:pt>
                <c:pt idx="3">
                  <c:v>DX</c:v>
                </c:pt>
                <c:pt idx="4">
                  <c:v>HULL</c:v>
                </c:pt>
              </c:strCache>
            </c:strRef>
          </c:cat>
          <c:val>
            <c:numRef>
              <c:f>'Sheet1 (2)'!$C$8:$G$8</c:f>
              <c:numCache>
                <c:formatCode>General</c:formatCode>
                <c:ptCount val="5"/>
                <c:pt idx="0">
                  <c:v>12.809707257299999</c:v>
                </c:pt>
                <c:pt idx="1">
                  <c:v>13.029681158800001</c:v>
                </c:pt>
                <c:pt idx="2">
                  <c:v>10.813655237300001</c:v>
                </c:pt>
                <c:pt idx="3">
                  <c:v>32.8894020217</c:v>
                </c:pt>
                <c:pt idx="4">
                  <c:v>55.662571011200001</c:v>
                </c:pt>
              </c:numCache>
            </c:numRef>
          </c:val>
          <c:extLst xmlns:c16r2="http://schemas.microsoft.com/office/drawing/2015/06/chart">
            <c:ext xmlns:c16="http://schemas.microsoft.com/office/drawing/2014/chart" uri="{C3380CC4-5D6E-409C-BE32-E72D297353CC}">
              <c16:uniqueId val="{00000002-1A2F-4017-B810-88426D4621BD}"/>
            </c:ext>
          </c:extLst>
        </c:ser>
        <c:dLbls>
          <c:showLegendKey val="0"/>
          <c:showVal val="0"/>
          <c:showCatName val="0"/>
          <c:showSerName val="0"/>
          <c:showPercent val="0"/>
          <c:showBubbleSize val="0"/>
        </c:dLbls>
        <c:gapWidth val="50"/>
        <c:axId val="-1349222672"/>
        <c:axId val="-1349222128"/>
      </c:barChart>
      <c:catAx>
        <c:axId val="-1349222672"/>
        <c:scaling>
          <c:orientation val="minMax"/>
        </c:scaling>
        <c:delete val="0"/>
        <c:axPos val="b"/>
        <c:numFmt formatCode="General" sourceLinked="1"/>
        <c:majorTickMark val="out"/>
        <c:minorTickMark val="none"/>
        <c:tickLblPos val="nextTo"/>
        <c:spPr>
          <a:noFill/>
          <a:ln w="12700" cap="flat" cmpd="sng" algn="ctr">
            <a:solidFill>
              <a:schemeClr val="tx1"/>
            </a:solidFill>
            <a:round/>
          </a:ln>
          <a:effectLst/>
        </c:spPr>
        <c:txPr>
          <a:bodyPr rot="-60000000" spcFirstLastPara="1" vertOverflow="ellipsis" vert="horz" wrap="square" anchor="ctr" anchorCtr="1"/>
          <a:lstStyle/>
          <a:p>
            <a:pPr>
              <a:defRPr sz="2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49222128"/>
        <c:crossesAt val="1.0000000000000002E-2"/>
        <c:auto val="0"/>
        <c:lblAlgn val="ctr"/>
        <c:lblOffset val="100"/>
        <c:noMultiLvlLbl val="0"/>
      </c:catAx>
      <c:valAx>
        <c:axId val="-1349222128"/>
        <c:scaling>
          <c:orientation val="minMax"/>
        </c:scaling>
        <c:delete val="0"/>
        <c:axPos val="l"/>
        <c:majorGridlines>
          <c:spPr>
            <a:ln w="9525" cap="flat" cmpd="sng" algn="ctr">
              <a:solidFill>
                <a:schemeClr val="bg1">
                  <a:lumMod val="65000"/>
                </a:schemeClr>
              </a:solidFill>
              <a:round/>
            </a:ln>
            <a:effectLst/>
          </c:spPr>
        </c:majorGridlines>
        <c:title>
          <c:tx>
            <c:rich>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r>
                  <a:rPr lang="en-US" altLang="ko-KR" sz="3600" b="1" dirty="0" smtClean="0"/>
                  <a:t>Average FCT</a:t>
                </a:r>
                <a:endParaRPr lang="ko-KR" altLang="en-US" sz="3600" b="1" dirty="0"/>
              </a:p>
            </c:rich>
          </c:tx>
          <c:layout>
            <c:manualLayout>
              <c:xMode val="edge"/>
              <c:yMode val="edge"/>
              <c:x val="5.6481858027201667E-5"/>
              <c:y val="0.15314945795824722"/>
            </c:manualLayout>
          </c:layout>
          <c:overlay val="0"/>
          <c:spPr>
            <a:noFill/>
            <a:ln>
              <a:noFill/>
            </a:ln>
            <a:effectLst/>
          </c:spPr>
          <c:txPr>
            <a:bodyPr rot="-5400000" spcFirstLastPara="1" vertOverflow="ellipsis" vert="horz" wrap="square" anchor="ctr" anchorCtr="1"/>
            <a:lstStyle/>
            <a:p>
              <a:pPr>
                <a:defRPr sz="36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3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4922267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891826916546913"/>
          <c:y val="0.208986211615865"/>
          <c:w val="0.66763321731362313"/>
          <c:h val="0.38058591251463408"/>
        </c:manualLayout>
      </c:layout>
      <c:barChart>
        <c:barDir val="col"/>
        <c:grouping val="stacked"/>
        <c:varyColors val="0"/>
        <c:ser>
          <c:idx val="0"/>
          <c:order val="0"/>
          <c:tx>
            <c:strRef>
              <c:f>Sheet8!$B$3</c:f>
              <c:strCache>
                <c:ptCount val="1"/>
                <c:pt idx="0">
                  <c:v>min</c:v>
                </c:pt>
              </c:strCache>
            </c:strRef>
          </c:tx>
          <c:spPr>
            <a:noFill/>
            <a:ln>
              <a:no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Sheet8!$D$3:$J$3</c:f>
              <c:numCache>
                <c:formatCode>General</c:formatCode>
                <c:ptCount val="7"/>
                <c:pt idx="0">
                  <c:v>0</c:v>
                </c:pt>
                <c:pt idx="1">
                  <c:v>0</c:v>
                </c:pt>
                <c:pt idx="2">
                  <c:v>0</c:v>
                </c:pt>
                <c:pt idx="3">
                  <c:v>0</c:v>
                </c:pt>
                <c:pt idx="4">
                  <c:v>0</c:v>
                </c:pt>
                <c:pt idx="5">
                  <c:v>0</c:v>
                </c:pt>
                <c:pt idx="6">
                  <c:v>0</c:v>
                </c:pt>
              </c:numCache>
            </c:numRef>
          </c:val>
          <c:extLst xmlns:c16r2="http://schemas.microsoft.com/office/drawing/2015/06/chart">
            <c:ext xmlns:c16="http://schemas.microsoft.com/office/drawing/2014/chart" uri="{C3380CC4-5D6E-409C-BE32-E72D297353CC}">
              <c16:uniqueId val="{00000001-FF11-43D3-A10D-3F4E5BE1CB9E}"/>
            </c:ext>
          </c:extLst>
        </c:ser>
        <c:ser>
          <c:idx val="1"/>
          <c:order val="1"/>
          <c:tx>
            <c:strRef>
              <c:f>Sheet8!$B$4</c:f>
              <c:strCache>
                <c:ptCount val="1"/>
                <c:pt idx="0">
                  <c:v>q1-min</c:v>
                </c:pt>
              </c:strCache>
            </c:strRef>
          </c:tx>
          <c:spPr>
            <a:noFill/>
            <a:ln>
              <a:noFill/>
            </a:ln>
            <a:effectLst/>
          </c:spPr>
          <c:invertIfNegative val="0"/>
          <c:errBars>
            <c:errBarType val="minus"/>
            <c:errValType val="percentage"/>
            <c:noEndCap val="1"/>
            <c:val val="100"/>
            <c:spPr>
              <a:ln w="9525"/>
            </c:spPr>
          </c:errBars>
          <c:cat>
            <c:numRef>
              <c:f>Sheet8!$D$2:$J$2</c:f>
              <c:numCache>
                <c:formatCode>General</c:formatCode>
                <c:ptCount val="7"/>
                <c:pt idx="0">
                  <c:v>32</c:v>
                </c:pt>
                <c:pt idx="1">
                  <c:v>64</c:v>
                </c:pt>
                <c:pt idx="2">
                  <c:v>128</c:v>
                </c:pt>
                <c:pt idx="3">
                  <c:v>256</c:v>
                </c:pt>
                <c:pt idx="4">
                  <c:v>512</c:v>
                </c:pt>
                <c:pt idx="5">
                  <c:v>1024</c:v>
                </c:pt>
                <c:pt idx="6">
                  <c:v>2048</c:v>
                </c:pt>
              </c:numCache>
            </c:numRef>
          </c:cat>
          <c:val>
            <c:numRef>
              <c:f>Sheet8!$D$4:$J$4</c:f>
              <c:numCache>
                <c:formatCode>General</c:formatCode>
                <c:ptCount val="7"/>
                <c:pt idx="0">
                  <c:v>1</c:v>
                </c:pt>
                <c:pt idx="1">
                  <c:v>2</c:v>
                </c:pt>
                <c:pt idx="2">
                  <c:v>2</c:v>
                </c:pt>
                <c:pt idx="3">
                  <c:v>3</c:v>
                </c:pt>
                <c:pt idx="4">
                  <c:v>4</c:v>
                </c:pt>
                <c:pt idx="5">
                  <c:v>5</c:v>
                </c:pt>
                <c:pt idx="6">
                  <c:v>4</c:v>
                </c:pt>
              </c:numCache>
            </c:numRef>
          </c:val>
          <c:extLst xmlns:c16r2="http://schemas.microsoft.com/office/drawing/2015/06/chart">
            <c:ext xmlns:c16="http://schemas.microsoft.com/office/drawing/2014/chart" uri="{C3380CC4-5D6E-409C-BE32-E72D297353CC}">
              <c16:uniqueId val="{00000003-FF11-43D3-A10D-3F4E5BE1CB9E}"/>
            </c:ext>
          </c:extLst>
        </c:ser>
        <c:ser>
          <c:idx val="2"/>
          <c:order val="2"/>
          <c:tx>
            <c:strRef>
              <c:f>Sheet8!$B$5</c:f>
              <c:strCache>
                <c:ptCount val="1"/>
                <c:pt idx="0">
                  <c:v>median-q1</c:v>
                </c:pt>
              </c:strCache>
            </c:strRef>
          </c:tx>
          <c:spPr>
            <a:solidFill>
              <a:schemeClr val="accent5">
                <a:lumMod val="40000"/>
                <a:lumOff val="60000"/>
              </a:schemeClr>
            </a:solidFill>
            <a:ln w="6350">
              <a:solidFill>
                <a:schemeClr val="tx1"/>
              </a:solid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Sheet8!$D$5:$J$5</c:f>
              <c:numCache>
                <c:formatCode>General</c:formatCode>
                <c:ptCount val="7"/>
                <c:pt idx="0">
                  <c:v>1</c:v>
                </c:pt>
                <c:pt idx="1">
                  <c:v>1</c:v>
                </c:pt>
                <c:pt idx="2">
                  <c:v>1</c:v>
                </c:pt>
                <c:pt idx="3">
                  <c:v>1</c:v>
                </c:pt>
                <c:pt idx="4">
                  <c:v>0</c:v>
                </c:pt>
                <c:pt idx="5">
                  <c:v>1</c:v>
                </c:pt>
                <c:pt idx="6">
                  <c:v>1</c:v>
                </c:pt>
              </c:numCache>
            </c:numRef>
          </c:val>
          <c:extLst xmlns:c16r2="http://schemas.microsoft.com/office/drawing/2015/06/chart">
            <c:ext xmlns:c16="http://schemas.microsoft.com/office/drawing/2014/chart" uri="{C3380CC4-5D6E-409C-BE32-E72D297353CC}">
              <c16:uniqueId val="{00000005-FF11-43D3-A10D-3F4E5BE1CB9E}"/>
            </c:ext>
          </c:extLst>
        </c:ser>
        <c:ser>
          <c:idx val="3"/>
          <c:order val="3"/>
          <c:tx>
            <c:strRef>
              <c:f>Sheet8!$B$6</c:f>
              <c:strCache>
                <c:ptCount val="1"/>
                <c:pt idx="0">
                  <c:v>q3-median</c:v>
                </c:pt>
              </c:strCache>
            </c:strRef>
          </c:tx>
          <c:spPr>
            <a:solidFill>
              <a:schemeClr val="accent5"/>
            </a:solidFill>
            <a:ln w="6350">
              <a:solidFill>
                <a:schemeClr val="tx1"/>
              </a:solid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Sheet8!$D$6:$J$6</c:f>
              <c:numCache>
                <c:formatCode>General</c:formatCode>
                <c:ptCount val="7"/>
                <c:pt idx="0">
                  <c:v>1</c:v>
                </c:pt>
                <c:pt idx="1">
                  <c:v>2</c:v>
                </c:pt>
                <c:pt idx="2">
                  <c:v>2</c:v>
                </c:pt>
                <c:pt idx="3">
                  <c:v>2</c:v>
                </c:pt>
                <c:pt idx="4">
                  <c:v>2</c:v>
                </c:pt>
                <c:pt idx="5">
                  <c:v>2</c:v>
                </c:pt>
                <c:pt idx="6">
                  <c:v>2</c:v>
                </c:pt>
              </c:numCache>
            </c:numRef>
          </c:val>
          <c:extLst xmlns:c16r2="http://schemas.microsoft.com/office/drawing/2015/06/chart">
            <c:ext xmlns:c16="http://schemas.microsoft.com/office/drawing/2014/chart" uri="{C3380CC4-5D6E-409C-BE32-E72D297353CC}">
              <c16:uniqueId val="{00000007-FF11-43D3-A10D-3F4E5BE1CB9E}"/>
            </c:ext>
          </c:extLst>
        </c:ser>
        <c:ser>
          <c:idx val="4"/>
          <c:order val="4"/>
          <c:tx>
            <c:strRef>
              <c:f>Sheet8!$B$7</c:f>
              <c:strCache>
                <c:ptCount val="1"/>
                <c:pt idx="0">
                  <c:v>max-q3</c:v>
                </c:pt>
              </c:strCache>
            </c:strRef>
          </c:tx>
          <c:spPr>
            <a:noFill/>
            <a:effectLst/>
          </c:spPr>
          <c:invertIfNegative val="0"/>
          <c:errBars>
            <c:errBarType val="minus"/>
            <c:errValType val="percentage"/>
            <c:noEndCap val="1"/>
            <c:val val="100"/>
            <c:spPr>
              <a:ln w="9525"/>
            </c:spPr>
          </c:errBars>
          <c:cat>
            <c:numRef>
              <c:f>Sheet8!$D$2:$J$2</c:f>
              <c:numCache>
                <c:formatCode>General</c:formatCode>
                <c:ptCount val="7"/>
                <c:pt idx="0">
                  <c:v>32</c:v>
                </c:pt>
                <c:pt idx="1">
                  <c:v>64</c:v>
                </c:pt>
                <c:pt idx="2">
                  <c:v>128</c:v>
                </c:pt>
                <c:pt idx="3">
                  <c:v>256</c:v>
                </c:pt>
                <c:pt idx="4">
                  <c:v>512</c:v>
                </c:pt>
                <c:pt idx="5">
                  <c:v>1024</c:v>
                </c:pt>
                <c:pt idx="6">
                  <c:v>2048</c:v>
                </c:pt>
              </c:numCache>
            </c:numRef>
          </c:cat>
          <c:val>
            <c:numRef>
              <c:f>Sheet8!$D$7:$J$7</c:f>
              <c:numCache>
                <c:formatCode>General</c:formatCode>
                <c:ptCount val="7"/>
                <c:pt idx="0">
                  <c:v>1</c:v>
                </c:pt>
                <c:pt idx="1">
                  <c:v>1</c:v>
                </c:pt>
                <c:pt idx="2">
                  <c:v>2</c:v>
                </c:pt>
                <c:pt idx="3">
                  <c:v>3</c:v>
                </c:pt>
                <c:pt idx="4">
                  <c:v>5</c:v>
                </c:pt>
                <c:pt idx="5">
                  <c:v>4</c:v>
                </c:pt>
                <c:pt idx="6">
                  <c:v>6</c:v>
                </c:pt>
              </c:numCache>
            </c:numRef>
          </c:val>
          <c:extLst xmlns:c16r2="http://schemas.microsoft.com/office/drawing/2015/06/chart">
            <c:ext xmlns:c16="http://schemas.microsoft.com/office/drawing/2014/chart" uri="{C3380CC4-5D6E-409C-BE32-E72D297353CC}">
              <c16:uniqueId val="{00000009-FF11-43D3-A10D-3F4E5BE1CB9E}"/>
            </c:ext>
          </c:extLst>
        </c:ser>
        <c:ser>
          <c:idx val="5"/>
          <c:order val="5"/>
          <c:tx>
            <c:strRef>
              <c:f>Sheet8!$B$8</c:f>
              <c:strCache>
                <c:ptCount val="1"/>
                <c:pt idx="0">
                  <c:v>Maximum Bound</c:v>
                </c:pt>
              </c:strCache>
            </c:strRef>
          </c:tx>
          <c:spPr>
            <a:noFill/>
            <a:ln>
              <a:noFill/>
            </a:ln>
            <a:effectLst/>
          </c:spPr>
          <c:invertIfNegative val="0"/>
          <c:cat>
            <c:numRef>
              <c:f>Sheet8!$D$2:$J$2</c:f>
              <c:numCache>
                <c:formatCode>General</c:formatCode>
                <c:ptCount val="7"/>
                <c:pt idx="0">
                  <c:v>32</c:v>
                </c:pt>
                <c:pt idx="1">
                  <c:v>64</c:v>
                </c:pt>
                <c:pt idx="2">
                  <c:v>128</c:v>
                </c:pt>
                <c:pt idx="3">
                  <c:v>256</c:v>
                </c:pt>
                <c:pt idx="4">
                  <c:v>512</c:v>
                </c:pt>
                <c:pt idx="5">
                  <c:v>1024</c:v>
                </c:pt>
                <c:pt idx="6">
                  <c:v>2048</c:v>
                </c:pt>
              </c:numCache>
            </c:numRef>
          </c:cat>
          <c:val>
            <c:numRef>
              <c:f>Sheet8!$D$8:$J$8</c:f>
              <c:numCache>
                <c:formatCode>General</c:formatCode>
                <c:ptCount val="7"/>
                <c:pt idx="0">
                  <c:v>35</c:v>
                </c:pt>
                <c:pt idx="1">
                  <c:v>35</c:v>
                </c:pt>
                <c:pt idx="2">
                  <c:v>35</c:v>
                </c:pt>
                <c:pt idx="3">
                  <c:v>35</c:v>
                </c:pt>
                <c:pt idx="4">
                  <c:v>35</c:v>
                </c:pt>
                <c:pt idx="5">
                  <c:v>35</c:v>
                </c:pt>
                <c:pt idx="6">
                  <c:v>35</c:v>
                </c:pt>
              </c:numCache>
            </c:numRef>
          </c:val>
          <c:extLst xmlns:c16r2="http://schemas.microsoft.com/office/drawing/2015/06/chart">
            <c:ext xmlns:c16="http://schemas.microsoft.com/office/drawing/2014/chart" uri="{C3380CC4-5D6E-409C-BE32-E72D297353CC}">
              <c16:uniqueId val="{00000000-416D-482C-9F4B-BEC7B91E8AB6}"/>
            </c:ext>
          </c:extLst>
        </c:ser>
        <c:dLbls>
          <c:showLegendKey val="0"/>
          <c:showVal val="0"/>
          <c:showCatName val="0"/>
          <c:showSerName val="0"/>
          <c:showPercent val="0"/>
          <c:showBubbleSize val="0"/>
        </c:dLbls>
        <c:gapWidth val="150"/>
        <c:overlap val="100"/>
        <c:axId val="-1234149648"/>
        <c:axId val="-1518140016"/>
      </c:barChart>
      <c:catAx>
        <c:axId val="-1234149648"/>
        <c:scaling>
          <c:orientation val="minMax"/>
        </c:scaling>
        <c:delete val="0"/>
        <c:axPos val="b"/>
        <c:title>
          <c:tx>
            <c:rich>
              <a:bodyPr rot="0" spcFirstLastPara="1" vertOverflow="ellipsis" vert="horz" wrap="square" anchor="ctr" anchorCtr="1"/>
              <a:lstStyle/>
              <a:p>
                <a:pPr>
                  <a:defRPr sz="4000" b="1"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r>
                  <a:rPr lang="en-US" sz="4000" b="1">
                    <a:solidFill>
                      <a:sysClr val="windowText" lastClr="000000"/>
                    </a:solidFill>
                  </a:rPr>
                  <a:t>Number of Flows</a:t>
                </a:r>
                <a:endParaRPr lang="ko-KR" sz="4000" b="1">
                  <a:solidFill>
                    <a:sysClr val="windowText" lastClr="000000"/>
                  </a:solidFill>
                </a:endParaRPr>
              </a:p>
            </c:rich>
          </c:tx>
          <c:layout>
            <c:manualLayout>
              <c:xMode val="edge"/>
              <c:yMode val="edge"/>
              <c:x val="0.30664563678296919"/>
              <c:y val="0.87490664956813635"/>
            </c:manualLayout>
          </c:layout>
          <c:overlay val="0"/>
          <c:spPr>
            <a:noFill/>
            <a:ln>
              <a:noFill/>
            </a:ln>
            <a:effectLst/>
          </c:spPr>
        </c:title>
        <c:numFmt formatCode="General" sourceLinked="1"/>
        <c:majorTickMark val="out"/>
        <c:minorTickMark val="none"/>
        <c:tickLblPos val="nextTo"/>
        <c:spPr>
          <a:noFill/>
          <a:ln w="6350" cap="flat" cmpd="sng" algn="ctr">
            <a:solidFill>
              <a:schemeClr val="tx1"/>
            </a:solidFill>
            <a:round/>
          </a:ln>
          <a:effectLst/>
        </c:spPr>
        <c:txPr>
          <a:bodyPr rot="-5400000" spcFirstLastPara="1" vertOverflow="ellipsis" vert="horz" wrap="square" anchor="ctr" anchorCtr="1"/>
          <a:lstStyle/>
          <a:p>
            <a:pPr>
              <a:defRPr sz="3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518140016"/>
        <c:crossesAt val="1.0000000000000002E-2"/>
        <c:auto val="1"/>
        <c:lblAlgn val="ctr"/>
        <c:lblOffset val="100"/>
        <c:noMultiLvlLbl val="0"/>
      </c:catAx>
      <c:valAx>
        <c:axId val="-1518140016"/>
        <c:scaling>
          <c:logBase val="10"/>
          <c:orientation val="minMax"/>
          <c:max val="10000"/>
          <c:min val="1"/>
        </c:scaling>
        <c:delete val="0"/>
        <c:axPos val="l"/>
        <c:majorGridlines>
          <c:spPr>
            <a:ln w="6350" cap="flat" cmpd="sng" algn="ctr">
              <a:solidFill>
                <a:schemeClr val="bg1">
                  <a:lumMod val="65000"/>
                </a:schemeClr>
              </a:solidFill>
              <a:round/>
            </a:ln>
            <a:effectLst/>
          </c:spPr>
        </c:majorGridlines>
        <c:numFmt formatCode="[&gt;=1000]#,##0,\ &quot;k&quot;;0" sourceLinked="0"/>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3200" b="0" i="0" u="none" strike="noStrike" kern="1200" baseline="0">
                <a:solidFill>
                  <a:sysClr val="windowText" lastClr="000000"/>
                </a:solidFill>
                <a:latin typeface="Times New Roman" panose="02020603050405020304" pitchFamily="18" charset="0"/>
                <a:ea typeface="+mn-ea"/>
                <a:cs typeface="Times New Roman" panose="02020603050405020304" pitchFamily="18" charset="0"/>
              </a:defRPr>
            </a:pPr>
            <a:endParaRPr lang="ko-KR"/>
          </a:p>
        </c:txPr>
        <c:crossAx val="-1234149648"/>
        <c:crosses val="autoZero"/>
        <c:crossBetween val="between"/>
        <c:majorUnit val="10"/>
      </c:valAx>
    </c:plotArea>
    <c:plotVisOnly val="1"/>
    <c:dispBlanksAs val="gap"/>
    <c:showDLblsOverMax val="0"/>
  </c:chart>
  <c:spPr>
    <a:solidFill>
      <a:schemeClr val="bg1"/>
    </a:solidFill>
    <a:ln w="9525" cap="flat" cmpd="sng" algn="ctr">
      <a:noFill/>
      <a:round/>
    </a:ln>
    <a:effectLst/>
  </c:spPr>
  <c:txPr>
    <a:bodyPr/>
    <a:lstStyle/>
    <a:p>
      <a:pPr>
        <a:defRPr sz="900">
          <a:solidFill>
            <a:sysClr val="windowText" lastClr="000000"/>
          </a:solidFill>
          <a:latin typeface="Times New Roman" panose="02020603050405020304" pitchFamily="18" charset="0"/>
          <a:cs typeface="Times New Roman" panose="02020603050405020304" pitchFamily="18" charset="0"/>
        </a:defRPr>
      </a:pPr>
      <a:endParaRPr lang="ko-K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022384195352516"/>
          <c:y val="0.21014451816314483"/>
          <c:w val="0.69451370741778728"/>
          <c:h val="0.50276854765519008"/>
        </c:manualLayout>
      </c:layout>
      <c:barChart>
        <c:barDir val="col"/>
        <c:grouping val="clustered"/>
        <c:varyColors val="0"/>
        <c:ser>
          <c:idx val="0"/>
          <c:order val="0"/>
          <c:tx>
            <c:strRef>
              <c:f>Sheet8!$C$23</c:f>
              <c:strCache>
                <c:ptCount val="1"/>
                <c:pt idx="0">
                  <c:v>Max. Bound (Software)</c:v>
                </c:pt>
              </c:strCache>
            </c:strRef>
          </c:tx>
          <c:spPr>
            <a:solidFill>
              <a:schemeClr val="accent5">
                <a:lumMod val="40000"/>
                <a:lumOff val="60000"/>
              </a:schemeClr>
            </a:solidFill>
            <a:ln w="6350">
              <a:solidFill>
                <a:schemeClr val="tx1"/>
              </a:solidFill>
            </a:ln>
            <a:effectLst/>
          </c:spPr>
          <c:invertIfNegative val="0"/>
          <c:dLbls>
            <c:dLbl>
              <c:idx val="0"/>
              <c:layout>
                <c:manualLayout>
                  <c:x val="-2.0818197167044804E-3"/>
                  <c:y val="-6.9496648259299312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AB28-44EF-8E46-837B4AA370BD}"/>
                </c:ext>
                <c:ext xmlns:c15="http://schemas.microsoft.com/office/drawing/2012/chart" uri="{CE6537A1-D6FC-4f65-9D91-7224C49458BB}"/>
              </c:extLst>
            </c:dLbl>
            <c:dLbl>
              <c:idx val="1"/>
              <c:layout>
                <c:manualLayout>
                  <c:x val="-3.5921894708052481E-3"/>
                  <c:y val="-2.8796391635111898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AB28-44EF-8E46-837B4AA370BD}"/>
                </c:ext>
                <c:ext xmlns:c15="http://schemas.microsoft.com/office/drawing/2012/chart" uri="{CE6537A1-D6FC-4f65-9D91-7224C49458BB}">
                  <c15:layout>
                    <c:manualLayout>
                      <c:w val="0.13876699907615353"/>
                      <c:h val="9.4006612348940213E-2"/>
                    </c:manualLayout>
                  </c15:layout>
                </c:ext>
              </c:extLst>
            </c:dLbl>
            <c:dLbl>
              <c:idx val="2"/>
              <c:layout>
                <c:manualLayout>
                  <c:x val="9.5352996407046559E-2"/>
                  <c:y val="7.0114722824484499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AB28-44EF-8E46-837B4AA370BD}"/>
                </c:ext>
                <c:ext xmlns:c15="http://schemas.microsoft.com/office/drawing/2012/chart" uri="{CE6537A1-D6FC-4f65-9D91-7224C49458BB}"/>
              </c:extLst>
            </c:dLbl>
            <c:numFmt formatCode="#,##0.0_);[Red]\(#,##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Sheet8!$B$24:$B$26</c:f>
              <c:numCache>
                <c:formatCode>General</c:formatCode>
                <c:ptCount val="3"/>
                <c:pt idx="0">
                  <c:v>10</c:v>
                </c:pt>
                <c:pt idx="1">
                  <c:v>40</c:v>
                </c:pt>
                <c:pt idx="2">
                  <c:v>100</c:v>
                </c:pt>
              </c:numCache>
            </c:numRef>
          </c:cat>
          <c:val>
            <c:numRef>
              <c:f>Sheet8!$C$24:$C$26</c:f>
              <c:numCache>
                <c:formatCode>General</c:formatCode>
                <c:ptCount val="3"/>
                <c:pt idx="0">
                  <c:v>8.928915176325523</c:v>
                </c:pt>
                <c:pt idx="1">
                  <c:v>16.268076705302096</c:v>
                </c:pt>
                <c:pt idx="2">
                  <c:v>31.268791871763252</c:v>
                </c:pt>
              </c:numCache>
            </c:numRef>
          </c:val>
          <c:extLst xmlns:c16r2="http://schemas.microsoft.com/office/drawing/2015/06/chart">
            <c:ext xmlns:c16="http://schemas.microsoft.com/office/drawing/2014/chart" uri="{C3380CC4-5D6E-409C-BE32-E72D297353CC}">
              <c16:uniqueId val="{00000000-C8CB-48E4-AF81-F6B29BEC4BE4}"/>
            </c:ext>
          </c:extLst>
        </c:ser>
        <c:ser>
          <c:idx val="1"/>
          <c:order val="1"/>
          <c:tx>
            <c:strRef>
              <c:f>Sheet8!$D$23</c:f>
              <c:strCache>
                <c:ptCount val="1"/>
                <c:pt idx="0">
                  <c:v>Max. Bound (Hardware)</c:v>
                </c:pt>
              </c:strCache>
            </c:strRef>
          </c:tx>
          <c:spPr>
            <a:solidFill>
              <a:srgbClr val="0070C0"/>
            </a:solidFill>
            <a:ln w="6350">
              <a:solidFill>
                <a:schemeClr val="tx1"/>
              </a:solidFill>
            </a:ln>
            <a:effectLst/>
          </c:spPr>
          <c:invertIfNegative val="0"/>
          <c:dLbls>
            <c:dLbl>
              <c:idx val="0"/>
              <c:layout>
                <c:manualLayout>
                  <c:x val="7.7619406685200234E-3"/>
                  <c:y val="-4.7250847120256304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AB28-44EF-8E46-837B4AA370BD}"/>
                </c:ext>
                <c:ext xmlns:c15="http://schemas.microsoft.com/office/drawing/2012/chart" uri="{CE6537A1-D6FC-4f65-9D91-7224C49458BB}"/>
              </c:extLst>
            </c:dLbl>
            <c:dLbl>
              <c:idx val="1"/>
              <c:layout>
                <c:manualLayout>
                  <c:x val="1.1642911002780018E-2"/>
                  <c:y val="-3.8391313285208215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AB28-44EF-8E46-837B4AA370BD}"/>
                </c:ext>
                <c:ext xmlns:c15="http://schemas.microsoft.com/office/drawing/2012/chart" uri="{CE6537A1-D6FC-4f65-9D91-7224C49458BB}"/>
              </c:extLst>
            </c:dLbl>
            <c:dLbl>
              <c:idx val="2"/>
              <c:layout>
                <c:manualLayout>
                  <c:x val="8.3440862186590636E-2"/>
                  <c:y val="-3.5438135340192203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AB28-44EF-8E46-837B4AA370BD}"/>
                </c:ext>
                <c:ext xmlns:c15="http://schemas.microsoft.com/office/drawing/2012/chart" uri="{CE6537A1-D6FC-4f65-9D91-7224C49458BB}"/>
              </c:extLst>
            </c:dLbl>
            <c:numFmt formatCode="#,##0.0_);[Red]\(#,##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Sheet8!$B$24:$B$26</c:f>
              <c:numCache>
                <c:formatCode>General</c:formatCode>
                <c:ptCount val="3"/>
                <c:pt idx="0">
                  <c:v>10</c:v>
                </c:pt>
                <c:pt idx="1">
                  <c:v>40</c:v>
                </c:pt>
                <c:pt idx="2">
                  <c:v>100</c:v>
                </c:pt>
              </c:numCache>
            </c:numRef>
          </c:cat>
          <c:val>
            <c:numRef>
              <c:f>Sheet8!$D$24:$D$26</c:f>
              <c:numCache>
                <c:formatCode>General</c:formatCode>
                <c:ptCount val="3"/>
                <c:pt idx="0">
                  <c:v>4.3981307422934641</c:v>
                </c:pt>
                <c:pt idx="1">
                  <c:v>7.8685869691738599</c:v>
                </c:pt>
                <c:pt idx="2">
                  <c:v>14.809499422934648</c:v>
                </c:pt>
              </c:numCache>
            </c:numRef>
          </c:val>
          <c:extLst xmlns:c16r2="http://schemas.microsoft.com/office/drawing/2015/06/chart">
            <c:ext xmlns:c16="http://schemas.microsoft.com/office/drawing/2014/chart" uri="{C3380CC4-5D6E-409C-BE32-E72D297353CC}">
              <c16:uniqueId val="{00000006-AB28-44EF-8E46-837B4AA370BD}"/>
            </c:ext>
          </c:extLst>
        </c:ser>
        <c:ser>
          <c:idx val="2"/>
          <c:order val="2"/>
          <c:tx>
            <c:strRef>
              <c:f>Sheet8!$E$23</c:f>
              <c:strCache>
                <c:ptCount val="1"/>
                <c:pt idx="0">
                  <c:v>Buffer of Brodcom chip</c:v>
                </c:pt>
              </c:strCache>
            </c:strRef>
          </c:tx>
          <c:spPr>
            <a:solidFill>
              <a:schemeClr val="accent2"/>
            </a:solidFill>
            <a:ln w="6350">
              <a:solidFill>
                <a:schemeClr val="tx1"/>
              </a:solidFill>
            </a:ln>
            <a:effectLst/>
          </c:spPr>
          <c:invertIfNegative val="0"/>
          <c:dLbls>
            <c:dLbl>
              <c:idx val="0"/>
              <c:layout>
                <c:manualLayout>
                  <c:x val="5.4158941014598644E-2"/>
                  <c:y val="7.439380790670376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AB28-44EF-8E46-837B4AA370BD}"/>
                </c:ext>
                <c:ext xmlns:c15="http://schemas.microsoft.com/office/drawing/2012/chart" uri="{CE6537A1-D6FC-4f65-9D91-7224C49458BB}"/>
              </c:extLst>
            </c:dLbl>
            <c:dLbl>
              <c:idx val="1"/>
              <c:layout>
                <c:manualLayout>
                  <c:x val="6.0262912821029968E-2"/>
                  <c:y val="7.7911345133023224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AB28-44EF-8E46-837B4AA370BD}"/>
                </c:ext>
                <c:ext xmlns:c15="http://schemas.microsoft.com/office/drawing/2012/chart" uri="{CE6537A1-D6FC-4f65-9D91-7224C49458BB}"/>
              </c:extLst>
            </c:dLbl>
            <c:dLbl>
              <c:idx val="2"/>
              <c:layout>
                <c:manualLayout>
                  <c:x val="6.8166035245016812E-2"/>
                  <c:y val="7.8475471880630226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AB28-44EF-8E46-837B4AA370BD}"/>
                </c:ext>
                <c:ext xmlns:c15="http://schemas.microsoft.com/office/drawing/2012/chart" uri="{CE6537A1-D6FC-4f65-9D91-7224C49458BB}"/>
              </c:extLst>
            </c:dLbl>
            <c:numFmt formatCode="0_);[Red]\(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Sheet8!$B$24:$B$26</c:f>
              <c:numCache>
                <c:formatCode>General</c:formatCode>
                <c:ptCount val="3"/>
                <c:pt idx="0">
                  <c:v>10</c:v>
                </c:pt>
                <c:pt idx="1">
                  <c:v>40</c:v>
                </c:pt>
                <c:pt idx="2">
                  <c:v>100</c:v>
                </c:pt>
              </c:numCache>
            </c:numRef>
          </c:cat>
          <c:val>
            <c:numRef>
              <c:f>Sheet8!$E$24:$E$26</c:f>
              <c:numCache>
                <c:formatCode>General</c:formatCode>
                <c:ptCount val="3"/>
                <c:pt idx="0">
                  <c:v>9</c:v>
                </c:pt>
                <c:pt idx="1">
                  <c:v>12</c:v>
                </c:pt>
                <c:pt idx="2">
                  <c:v>16</c:v>
                </c:pt>
              </c:numCache>
            </c:numRef>
          </c:val>
          <c:extLst xmlns:c16r2="http://schemas.microsoft.com/office/drawing/2015/06/chart">
            <c:ext xmlns:c16="http://schemas.microsoft.com/office/drawing/2014/chart" uri="{C3380CC4-5D6E-409C-BE32-E72D297353CC}">
              <c16:uniqueId val="{0000000A-AB28-44EF-8E46-837B4AA370BD}"/>
            </c:ext>
          </c:extLst>
        </c:ser>
        <c:dLbls>
          <c:showLegendKey val="0"/>
          <c:showVal val="0"/>
          <c:showCatName val="0"/>
          <c:showSerName val="0"/>
          <c:showPercent val="0"/>
          <c:showBubbleSize val="0"/>
        </c:dLbls>
        <c:gapWidth val="150"/>
        <c:axId val="-1495948848"/>
        <c:axId val="-1518146000"/>
      </c:barChart>
      <c:catAx>
        <c:axId val="-1495948848"/>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3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518146000"/>
        <c:crosses val="autoZero"/>
        <c:auto val="1"/>
        <c:lblAlgn val="ctr"/>
        <c:lblOffset val="100"/>
        <c:noMultiLvlLbl val="0"/>
      </c:catAx>
      <c:valAx>
        <c:axId val="-1518146000"/>
        <c:scaling>
          <c:orientation val="minMax"/>
        </c:scaling>
        <c:delete val="0"/>
        <c:axPos val="l"/>
        <c:majorGridlines>
          <c:spPr>
            <a:ln w="6350" cap="flat" cmpd="sng" algn="ctr">
              <a:solidFill>
                <a:schemeClr val="bg1">
                  <a:lumMod val="65000"/>
                </a:schemeClr>
              </a:solidFill>
              <a:round/>
            </a:ln>
            <a:effectLst/>
          </c:spPr>
        </c:majorGridlines>
        <c:numFmt formatCode="General"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495948848"/>
        <c:crosses val="autoZero"/>
        <c:crossBetween val="between"/>
        <c:majorUnit val="10"/>
      </c:valAx>
      <c:spPr>
        <a:noFill/>
        <a:ln>
          <a:noFill/>
        </a:ln>
        <a:effectLst/>
      </c:spPr>
    </c:plotArea>
    <c:legend>
      <c:legendPos val="r"/>
      <c:layout>
        <c:manualLayout>
          <c:xMode val="edge"/>
          <c:yMode val="edge"/>
          <c:x val="0.26213387666918014"/>
          <c:y val="2.9624792928743303E-3"/>
          <c:w val="0.66353682131567526"/>
          <c:h val="0.27289899869575862"/>
        </c:manualLayout>
      </c:layout>
      <c:overlay val="0"/>
      <c:spPr>
        <a:solidFill>
          <a:schemeClr val="bg1"/>
        </a:solidFill>
        <a:ln>
          <a:solidFill>
            <a:schemeClr val="tx1"/>
          </a:solidFill>
        </a:ln>
        <a:effectLst/>
      </c:spPr>
      <c:txPr>
        <a:bodyPr rot="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legend>
    <c:plotVisOnly val="1"/>
    <c:dispBlanksAs val="gap"/>
    <c:showDLblsOverMax val="0"/>
  </c:chart>
  <c:spPr>
    <a:solidFill>
      <a:schemeClr val="bg1"/>
    </a:solidFill>
    <a:ln w="9525" cap="flat" cmpd="sng" algn="ctr">
      <a:noFill/>
      <a:round/>
    </a:ln>
    <a:effectLst/>
  </c:spPr>
  <c:txPr>
    <a:bodyPr/>
    <a:lstStyle/>
    <a:p>
      <a:pPr>
        <a:defRPr sz="900">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022384195352516"/>
          <c:y val="0.21014451816314483"/>
          <c:w val="0.69451370741778728"/>
          <c:h val="0.50276854765519008"/>
        </c:manualLayout>
      </c:layout>
      <c:barChart>
        <c:barDir val="col"/>
        <c:grouping val="clustered"/>
        <c:varyColors val="0"/>
        <c:ser>
          <c:idx val="0"/>
          <c:order val="0"/>
          <c:tx>
            <c:strRef>
              <c:f>Sheet8!$C$23</c:f>
              <c:strCache>
                <c:ptCount val="1"/>
                <c:pt idx="0">
                  <c:v>Max. Bound (Software)</c:v>
                </c:pt>
              </c:strCache>
            </c:strRef>
          </c:tx>
          <c:spPr>
            <a:solidFill>
              <a:schemeClr val="accent5">
                <a:lumMod val="40000"/>
                <a:lumOff val="60000"/>
              </a:schemeClr>
            </a:solidFill>
            <a:ln w="6350">
              <a:solidFill>
                <a:schemeClr val="tx1"/>
              </a:solidFill>
            </a:ln>
            <a:effectLst/>
          </c:spPr>
          <c:invertIfNegative val="0"/>
          <c:dLbls>
            <c:dLbl>
              <c:idx val="0"/>
              <c:layout>
                <c:manualLayout>
                  <c:x val="-2.0818197167044804E-3"/>
                  <c:y val="-6.9496648259299312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5172-4F42-99B0-34227507FC1F}"/>
                </c:ext>
                <c:ext xmlns:c15="http://schemas.microsoft.com/office/drawing/2012/chart" uri="{CE6537A1-D6FC-4f65-9D91-7224C49458BB}"/>
              </c:extLst>
            </c:dLbl>
            <c:dLbl>
              <c:idx val="1"/>
              <c:layout>
                <c:manualLayout>
                  <c:x val="-3.5921894708052481E-3"/>
                  <c:y val="-2.8796391635111898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5172-4F42-99B0-34227507FC1F}"/>
                </c:ext>
                <c:ext xmlns:c15="http://schemas.microsoft.com/office/drawing/2012/chart" uri="{CE6537A1-D6FC-4f65-9D91-7224C49458BB}">
                  <c15:layout>
                    <c:manualLayout>
                      <c:w val="0.13876699907615353"/>
                      <c:h val="9.4006612348940213E-2"/>
                    </c:manualLayout>
                  </c15:layout>
                </c:ext>
              </c:extLst>
            </c:dLbl>
            <c:dLbl>
              <c:idx val="2"/>
              <c:layout>
                <c:manualLayout>
                  <c:x val="9.5352996407046559E-2"/>
                  <c:y val="7.0114722824484499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5172-4F42-99B0-34227507FC1F}"/>
                </c:ext>
                <c:ext xmlns:c15="http://schemas.microsoft.com/office/drawing/2012/chart" uri="{CE6537A1-D6FC-4f65-9D91-7224C49458BB}"/>
              </c:extLst>
            </c:dLbl>
            <c:numFmt formatCode="#,##0.0_);[Red]\(#,##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ct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Sheet8!$B$24:$B$26</c:f>
              <c:numCache>
                <c:formatCode>General</c:formatCode>
                <c:ptCount val="3"/>
                <c:pt idx="0">
                  <c:v>10</c:v>
                </c:pt>
                <c:pt idx="1">
                  <c:v>40</c:v>
                </c:pt>
                <c:pt idx="2">
                  <c:v>100</c:v>
                </c:pt>
              </c:numCache>
            </c:numRef>
          </c:cat>
          <c:val>
            <c:numRef>
              <c:f>Sheet8!$C$24:$C$26</c:f>
              <c:numCache>
                <c:formatCode>General</c:formatCode>
                <c:ptCount val="3"/>
                <c:pt idx="0">
                  <c:v>8.928915176325523</c:v>
                </c:pt>
                <c:pt idx="1">
                  <c:v>16.268076705302096</c:v>
                </c:pt>
                <c:pt idx="2">
                  <c:v>31.268791871763252</c:v>
                </c:pt>
              </c:numCache>
            </c:numRef>
          </c:val>
          <c:extLst xmlns:c16r2="http://schemas.microsoft.com/office/drawing/2015/06/chart">
            <c:ext xmlns:c16="http://schemas.microsoft.com/office/drawing/2014/chart" uri="{C3380CC4-5D6E-409C-BE32-E72D297353CC}">
              <c16:uniqueId val="{00000000-C8CB-48E4-AF81-F6B29BEC4BE4}"/>
            </c:ext>
          </c:extLst>
        </c:ser>
        <c:ser>
          <c:idx val="1"/>
          <c:order val="1"/>
          <c:tx>
            <c:strRef>
              <c:f>Sheet8!$D$23</c:f>
              <c:strCache>
                <c:ptCount val="1"/>
                <c:pt idx="0">
                  <c:v>Max. Bound (Hardware)</c:v>
                </c:pt>
              </c:strCache>
            </c:strRef>
          </c:tx>
          <c:spPr>
            <a:solidFill>
              <a:srgbClr val="0070C0"/>
            </a:solidFill>
            <a:ln w="6350">
              <a:solidFill>
                <a:schemeClr val="tx1"/>
              </a:solidFill>
            </a:ln>
            <a:effectLst/>
          </c:spPr>
          <c:invertIfNegative val="0"/>
          <c:dLbls>
            <c:dLbl>
              <c:idx val="0"/>
              <c:layout>
                <c:manualLayout>
                  <c:x val="7.7619406685200234E-3"/>
                  <c:y val="-4.7250847120256304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5172-4F42-99B0-34227507FC1F}"/>
                </c:ext>
                <c:ext xmlns:c15="http://schemas.microsoft.com/office/drawing/2012/chart" uri="{CE6537A1-D6FC-4f65-9D91-7224C49458BB}"/>
              </c:extLst>
            </c:dLbl>
            <c:dLbl>
              <c:idx val="1"/>
              <c:layout>
                <c:manualLayout>
                  <c:x val="1.1642911002780018E-2"/>
                  <c:y val="-3.8391313285208215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5172-4F42-99B0-34227507FC1F}"/>
                </c:ext>
                <c:ext xmlns:c15="http://schemas.microsoft.com/office/drawing/2012/chart" uri="{CE6537A1-D6FC-4f65-9D91-7224C49458BB}"/>
              </c:extLst>
            </c:dLbl>
            <c:dLbl>
              <c:idx val="2"/>
              <c:layout>
                <c:manualLayout>
                  <c:x val="8.3440862186590636E-2"/>
                  <c:y val="-3.5438135340192203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5172-4F42-99B0-34227507FC1F}"/>
                </c:ext>
                <c:ext xmlns:c15="http://schemas.microsoft.com/office/drawing/2012/chart" uri="{CE6537A1-D6FC-4f65-9D91-7224C49458BB}"/>
              </c:extLst>
            </c:dLbl>
            <c:numFmt formatCode="#,##0.0_);[Red]\(#,##0.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Sheet8!$B$24:$B$26</c:f>
              <c:numCache>
                <c:formatCode>General</c:formatCode>
                <c:ptCount val="3"/>
                <c:pt idx="0">
                  <c:v>10</c:v>
                </c:pt>
                <c:pt idx="1">
                  <c:v>40</c:v>
                </c:pt>
                <c:pt idx="2">
                  <c:v>100</c:v>
                </c:pt>
              </c:numCache>
            </c:numRef>
          </c:cat>
          <c:val>
            <c:numRef>
              <c:f>Sheet8!$D$24:$D$26</c:f>
              <c:numCache>
                <c:formatCode>General</c:formatCode>
                <c:ptCount val="3"/>
                <c:pt idx="0">
                  <c:v>4.3981307422934641</c:v>
                </c:pt>
                <c:pt idx="1">
                  <c:v>7.8685869691738599</c:v>
                </c:pt>
                <c:pt idx="2">
                  <c:v>14.809499422934648</c:v>
                </c:pt>
              </c:numCache>
            </c:numRef>
          </c:val>
          <c:extLst xmlns:c16r2="http://schemas.microsoft.com/office/drawing/2015/06/chart">
            <c:ext xmlns:c16="http://schemas.microsoft.com/office/drawing/2014/chart" uri="{C3380CC4-5D6E-409C-BE32-E72D297353CC}">
              <c16:uniqueId val="{00000006-5172-4F42-99B0-34227507FC1F}"/>
            </c:ext>
          </c:extLst>
        </c:ser>
        <c:ser>
          <c:idx val="2"/>
          <c:order val="2"/>
          <c:tx>
            <c:strRef>
              <c:f>Sheet8!$E$23</c:f>
              <c:strCache>
                <c:ptCount val="1"/>
                <c:pt idx="0">
                  <c:v>Buffer of Brodcom chip</c:v>
                </c:pt>
              </c:strCache>
            </c:strRef>
          </c:tx>
          <c:spPr>
            <a:solidFill>
              <a:schemeClr val="accent2"/>
            </a:solidFill>
            <a:ln w="6350">
              <a:solidFill>
                <a:schemeClr val="tx1"/>
              </a:solidFill>
            </a:ln>
            <a:effectLst/>
          </c:spPr>
          <c:invertIfNegative val="0"/>
          <c:dLbls>
            <c:dLbl>
              <c:idx val="0"/>
              <c:layout>
                <c:manualLayout>
                  <c:x val="5.4158941014598644E-2"/>
                  <c:y val="7.439380790670376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5172-4F42-99B0-34227507FC1F}"/>
                </c:ext>
                <c:ext xmlns:c15="http://schemas.microsoft.com/office/drawing/2012/chart" uri="{CE6537A1-D6FC-4f65-9D91-7224C49458BB}"/>
              </c:extLst>
            </c:dLbl>
            <c:dLbl>
              <c:idx val="1"/>
              <c:layout>
                <c:manualLayout>
                  <c:x val="6.0262912821029968E-2"/>
                  <c:y val="7.7911345133023224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5172-4F42-99B0-34227507FC1F}"/>
                </c:ext>
                <c:ext xmlns:c15="http://schemas.microsoft.com/office/drawing/2012/chart" uri="{CE6537A1-D6FC-4f65-9D91-7224C49458BB}"/>
              </c:extLst>
            </c:dLbl>
            <c:dLbl>
              <c:idx val="2"/>
              <c:layout>
                <c:manualLayout>
                  <c:x val="6.8166035245016812E-2"/>
                  <c:y val="7.8475471880630226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5172-4F42-99B0-34227507FC1F}"/>
                </c:ext>
                <c:ext xmlns:c15="http://schemas.microsoft.com/office/drawing/2012/chart" uri="{CE6537A1-D6FC-4f65-9D91-7224C49458BB}"/>
              </c:extLst>
            </c:dLbl>
            <c:numFmt formatCode="0_);[Red]\(0\)" sourceLinked="0"/>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Sheet8!$B$24:$B$26</c:f>
              <c:numCache>
                <c:formatCode>General</c:formatCode>
                <c:ptCount val="3"/>
                <c:pt idx="0">
                  <c:v>10</c:v>
                </c:pt>
                <c:pt idx="1">
                  <c:v>40</c:v>
                </c:pt>
                <c:pt idx="2">
                  <c:v>100</c:v>
                </c:pt>
              </c:numCache>
            </c:numRef>
          </c:cat>
          <c:val>
            <c:numRef>
              <c:f>Sheet8!$E$24:$E$26</c:f>
              <c:numCache>
                <c:formatCode>General</c:formatCode>
                <c:ptCount val="3"/>
                <c:pt idx="0">
                  <c:v>9</c:v>
                </c:pt>
                <c:pt idx="1">
                  <c:v>12</c:v>
                </c:pt>
                <c:pt idx="2">
                  <c:v>16</c:v>
                </c:pt>
              </c:numCache>
            </c:numRef>
          </c:val>
          <c:extLst xmlns:c16r2="http://schemas.microsoft.com/office/drawing/2015/06/chart">
            <c:ext xmlns:c16="http://schemas.microsoft.com/office/drawing/2014/chart" uri="{C3380CC4-5D6E-409C-BE32-E72D297353CC}">
              <c16:uniqueId val="{0000000A-5172-4F42-99B0-34227507FC1F}"/>
            </c:ext>
          </c:extLst>
        </c:ser>
        <c:dLbls>
          <c:showLegendKey val="0"/>
          <c:showVal val="0"/>
          <c:showCatName val="0"/>
          <c:showSerName val="0"/>
          <c:showPercent val="0"/>
          <c:showBubbleSize val="0"/>
        </c:dLbls>
        <c:gapWidth val="150"/>
        <c:axId val="-1384336336"/>
        <c:axId val="-1384332528"/>
      </c:barChart>
      <c:catAx>
        <c:axId val="-1384336336"/>
        <c:scaling>
          <c:orientation val="minMax"/>
        </c:scaling>
        <c:delete val="0"/>
        <c:axPos val="b"/>
        <c:numFmt formatCode="General" sourceLinked="1"/>
        <c:majorTickMark val="out"/>
        <c:minorTickMark val="none"/>
        <c:tickLblPos val="nextTo"/>
        <c:spPr>
          <a:noFill/>
          <a:ln w="6350" cap="flat" cmpd="sng" algn="ctr">
            <a:solidFill>
              <a:schemeClr val="tx1"/>
            </a:solidFill>
            <a:round/>
          </a:ln>
          <a:effectLst/>
        </c:spPr>
        <c:txPr>
          <a:bodyPr rot="-60000000" spcFirstLastPara="1" vertOverflow="ellipsis" vert="horz" wrap="square" anchor="ctr" anchorCtr="1"/>
          <a:lstStyle/>
          <a:p>
            <a:pPr>
              <a:defRPr sz="32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32528"/>
        <c:crosses val="autoZero"/>
        <c:auto val="1"/>
        <c:lblAlgn val="ctr"/>
        <c:lblOffset val="100"/>
        <c:noMultiLvlLbl val="0"/>
      </c:catAx>
      <c:valAx>
        <c:axId val="-1384332528"/>
        <c:scaling>
          <c:orientation val="minMax"/>
        </c:scaling>
        <c:delete val="0"/>
        <c:axPos val="l"/>
        <c:majorGridlines>
          <c:spPr>
            <a:ln w="6350" cap="flat" cmpd="sng" algn="ctr">
              <a:solidFill>
                <a:schemeClr val="bg1">
                  <a:lumMod val="65000"/>
                </a:schemeClr>
              </a:solidFill>
              <a:round/>
            </a:ln>
            <a:effectLst/>
          </c:spPr>
        </c:majorGridlines>
        <c:numFmt formatCode="General" sourceLinked="1"/>
        <c:majorTickMark val="out"/>
        <c:minorTickMark val="none"/>
        <c:tickLblPos val="nextTo"/>
        <c:spPr>
          <a:noFill/>
          <a:ln w="6350">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36336"/>
        <c:crosses val="autoZero"/>
        <c:crossBetween val="between"/>
        <c:majorUnit val="10"/>
      </c:valAx>
      <c:spPr>
        <a:noFill/>
        <a:ln>
          <a:noFill/>
        </a:ln>
        <a:effectLst/>
      </c:spPr>
    </c:plotArea>
    <c:legend>
      <c:legendPos val="r"/>
      <c:layout>
        <c:manualLayout>
          <c:xMode val="edge"/>
          <c:yMode val="edge"/>
          <c:x val="0.26213387666918014"/>
          <c:y val="2.9624792928743303E-3"/>
          <c:w val="0.66353682131567526"/>
          <c:h val="0.27289899869575862"/>
        </c:manualLayout>
      </c:layout>
      <c:overlay val="0"/>
      <c:spPr>
        <a:solidFill>
          <a:schemeClr val="bg1"/>
        </a:solidFill>
        <a:ln>
          <a:solidFill>
            <a:schemeClr val="tx1"/>
          </a:solidFill>
        </a:ln>
        <a:effectLst/>
      </c:spPr>
      <c:txPr>
        <a:bodyPr rot="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legend>
    <c:plotVisOnly val="1"/>
    <c:dispBlanksAs val="gap"/>
    <c:showDLblsOverMax val="0"/>
  </c:chart>
  <c:spPr>
    <a:solidFill>
      <a:schemeClr val="bg1"/>
    </a:solidFill>
    <a:ln w="9525" cap="flat" cmpd="sng" algn="ctr">
      <a:noFill/>
      <a:round/>
    </a:ln>
    <a:effectLst/>
  </c:spPr>
  <c:txPr>
    <a:bodyPr/>
    <a:lstStyle/>
    <a:p>
      <a:pPr>
        <a:defRPr sz="900">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297456087219866"/>
          <c:y val="0.1925785497058318"/>
          <c:w val="0.71882031092267318"/>
          <c:h val="0.67321688245351885"/>
        </c:manualLayout>
      </c:layout>
      <c:lineChart>
        <c:grouping val="standard"/>
        <c:varyColors val="0"/>
        <c:ser>
          <c:idx val="0"/>
          <c:order val="0"/>
          <c:spPr>
            <a:ln w="28575" cap="rnd">
              <a:solidFill>
                <a:srgbClr val="002060"/>
              </a:solidFill>
              <a:round/>
            </a:ln>
            <a:effectLst/>
          </c:spPr>
          <c:marker>
            <c:symbol val="square"/>
            <c:size val="9"/>
            <c:spPr>
              <a:solidFill>
                <a:srgbClr val="002060"/>
              </a:solidFill>
              <a:ln w="9525">
                <a:solidFill>
                  <a:srgbClr val="00206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Sheet1!$C$3:$H$3</c:f>
              <c:numCache>
                <c:formatCode>General</c:formatCode>
                <c:ptCount val="6"/>
                <c:pt idx="0">
                  <c:v>2</c:v>
                </c:pt>
                <c:pt idx="1">
                  <c:v>3</c:v>
                </c:pt>
                <c:pt idx="2">
                  <c:v>4</c:v>
                </c:pt>
                <c:pt idx="3">
                  <c:v>5</c:v>
                </c:pt>
                <c:pt idx="4">
                  <c:v>6</c:v>
                </c:pt>
                <c:pt idx="5">
                  <c:v>14</c:v>
                </c:pt>
              </c:numCache>
            </c:numRef>
          </c:val>
          <c:smooth val="0"/>
          <c:extLst xmlns:c16r2="http://schemas.microsoft.com/office/drawing/2015/06/chart">
            <c:ext xmlns:c16="http://schemas.microsoft.com/office/drawing/2014/chart" uri="{C3380CC4-5D6E-409C-BE32-E72D297353CC}">
              <c16:uniqueId val="{00000000-AE7E-48AB-AD4A-8E424672A820}"/>
            </c:ext>
          </c:extLst>
        </c:ser>
        <c:dLbls>
          <c:showLegendKey val="0"/>
          <c:showVal val="0"/>
          <c:showCatName val="0"/>
          <c:showSerName val="0"/>
          <c:showPercent val="0"/>
          <c:showBubbleSize val="0"/>
        </c:dLbls>
        <c:marker val="1"/>
        <c:smooth val="0"/>
        <c:axId val="-1384324368"/>
        <c:axId val="-1384335792"/>
      </c:lineChart>
      <c:catAx>
        <c:axId val="-1384324368"/>
        <c:scaling>
          <c:orientation val="minMax"/>
        </c:scaling>
        <c:delete val="0"/>
        <c:axPos val="b"/>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ko-KR"/>
          </a:p>
        </c:txPr>
        <c:crossAx val="-1384335792"/>
        <c:crosses val="autoZero"/>
        <c:auto val="1"/>
        <c:lblAlgn val="ctr"/>
        <c:lblOffset val="100"/>
        <c:noMultiLvlLbl val="0"/>
      </c:catAx>
      <c:valAx>
        <c:axId val="-1384335792"/>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w="19050">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24368"/>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297456087219866"/>
          <c:y val="0.1925785497058318"/>
          <c:w val="0.65117829076945577"/>
          <c:h val="0.67321688245351885"/>
        </c:manualLayout>
      </c:layout>
      <c:lineChart>
        <c:grouping val="standard"/>
        <c:varyColors val="0"/>
        <c:ser>
          <c:idx val="0"/>
          <c:order val="0"/>
          <c:spPr>
            <a:ln w="28575" cap="rnd">
              <a:solidFill>
                <a:srgbClr val="002060"/>
              </a:solidFill>
              <a:round/>
            </a:ln>
            <a:effectLst/>
          </c:spPr>
          <c:marker>
            <c:symbol val="square"/>
            <c:size val="9"/>
            <c:spPr>
              <a:solidFill>
                <a:srgbClr val="002060"/>
              </a:solidFill>
              <a:ln w="9525">
                <a:solidFill>
                  <a:srgbClr val="00206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Sheet1!$C$5:$H$5</c:f>
              <c:numCache>
                <c:formatCode>General</c:formatCode>
                <c:ptCount val="6"/>
                <c:pt idx="0">
                  <c:v>80</c:v>
                </c:pt>
                <c:pt idx="1">
                  <c:v>40</c:v>
                </c:pt>
                <c:pt idx="2">
                  <c:v>20</c:v>
                </c:pt>
                <c:pt idx="3">
                  <c:v>10</c:v>
                </c:pt>
                <c:pt idx="4">
                  <c:v>4</c:v>
                </c:pt>
                <c:pt idx="5">
                  <c:v>2</c:v>
                </c:pt>
              </c:numCache>
            </c:numRef>
          </c:val>
          <c:smooth val="0"/>
          <c:extLst xmlns:c16r2="http://schemas.microsoft.com/office/drawing/2015/06/chart">
            <c:ext xmlns:c16="http://schemas.microsoft.com/office/drawing/2014/chart" uri="{C3380CC4-5D6E-409C-BE32-E72D297353CC}">
              <c16:uniqueId val="{00000000-9DF3-473E-9898-78F38A071CF2}"/>
            </c:ext>
          </c:extLst>
        </c:ser>
        <c:dLbls>
          <c:showLegendKey val="0"/>
          <c:showVal val="0"/>
          <c:showCatName val="0"/>
          <c:showSerName val="0"/>
          <c:showPercent val="0"/>
          <c:showBubbleSize val="0"/>
        </c:dLbls>
        <c:marker val="1"/>
        <c:smooth val="0"/>
        <c:axId val="-1384334160"/>
        <c:axId val="-1384333072"/>
      </c:lineChart>
      <c:catAx>
        <c:axId val="-1384334160"/>
        <c:scaling>
          <c:orientation val="minMax"/>
        </c:scaling>
        <c:delete val="0"/>
        <c:axPos val="b"/>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ko-KR"/>
          </a:p>
        </c:txPr>
        <c:crossAx val="-1384333072"/>
        <c:crosses val="autoZero"/>
        <c:auto val="1"/>
        <c:lblAlgn val="ctr"/>
        <c:lblOffset val="100"/>
        <c:noMultiLvlLbl val="0"/>
      </c:catAx>
      <c:valAx>
        <c:axId val="-1384333072"/>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w="19050">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3416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297456087219866"/>
          <c:y val="0.1925785497058318"/>
          <c:w val="0.71882031092267318"/>
          <c:h val="0.67321688245351885"/>
        </c:manualLayout>
      </c:layout>
      <c:lineChart>
        <c:grouping val="standard"/>
        <c:varyColors val="0"/>
        <c:ser>
          <c:idx val="0"/>
          <c:order val="0"/>
          <c:spPr>
            <a:ln w="28575" cap="rnd">
              <a:solidFill>
                <a:srgbClr val="002060"/>
              </a:solidFill>
              <a:round/>
            </a:ln>
            <a:effectLst/>
          </c:spPr>
          <c:marker>
            <c:symbol val="square"/>
            <c:size val="9"/>
            <c:spPr>
              <a:solidFill>
                <a:srgbClr val="002060"/>
              </a:solidFill>
              <a:ln w="9525">
                <a:solidFill>
                  <a:srgbClr val="00206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Sheet1!$C$3:$H$3</c:f>
              <c:numCache>
                <c:formatCode>General</c:formatCode>
                <c:ptCount val="6"/>
                <c:pt idx="0">
                  <c:v>2</c:v>
                </c:pt>
                <c:pt idx="1">
                  <c:v>3</c:v>
                </c:pt>
                <c:pt idx="2">
                  <c:v>4</c:v>
                </c:pt>
                <c:pt idx="3">
                  <c:v>5</c:v>
                </c:pt>
                <c:pt idx="4">
                  <c:v>6</c:v>
                </c:pt>
                <c:pt idx="5">
                  <c:v>14</c:v>
                </c:pt>
              </c:numCache>
            </c:numRef>
          </c:val>
          <c:smooth val="0"/>
          <c:extLst xmlns:c16r2="http://schemas.microsoft.com/office/drawing/2015/06/chart">
            <c:ext xmlns:c16="http://schemas.microsoft.com/office/drawing/2014/chart" uri="{C3380CC4-5D6E-409C-BE32-E72D297353CC}">
              <c16:uniqueId val="{00000000-D9B2-4E2B-BCF2-9F1EE0E461F4}"/>
            </c:ext>
          </c:extLst>
        </c:ser>
        <c:dLbls>
          <c:showLegendKey val="0"/>
          <c:showVal val="0"/>
          <c:showCatName val="0"/>
          <c:showSerName val="0"/>
          <c:showPercent val="0"/>
          <c:showBubbleSize val="0"/>
        </c:dLbls>
        <c:marker val="1"/>
        <c:smooth val="0"/>
        <c:axId val="-1384336880"/>
        <c:axId val="-1384331984"/>
      </c:lineChart>
      <c:catAx>
        <c:axId val="-1384336880"/>
        <c:scaling>
          <c:orientation val="minMax"/>
        </c:scaling>
        <c:delete val="0"/>
        <c:axPos val="b"/>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ko-KR"/>
          </a:p>
        </c:txPr>
        <c:crossAx val="-1384331984"/>
        <c:crosses val="autoZero"/>
        <c:auto val="1"/>
        <c:lblAlgn val="ctr"/>
        <c:lblOffset val="100"/>
        <c:noMultiLvlLbl val="0"/>
      </c:catAx>
      <c:valAx>
        <c:axId val="-1384331984"/>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w="19050">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368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5297456087219866"/>
          <c:y val="0.1925785497058318"/>
          <c:w val="0.65117829076945577"/>
          <c:h val="0.67321688245351885"/>
        </c:manualLayout>
      </c:layout>
      <c:lineChart>
        <c:grouping val="standard"/>
        <c:varyColors val="0"/>
        <c:ser>
          <c:idx val="0"/>
          <c:order val="0"/>
          <c:spPr>
            <a:ln w="28575" cap="rnd">
              <a:solidFill>
                <a:srgbClr val="002060"/>
              </a:solidFill>
              <a:round/>
            </a:ln>
            <a:effectLst/>
          </c:spPr>
          <c:marker>
            <c:symbol val="square"/>
            <c:size val="9"/>
            <c:spPr>
              <a:solidFill>
                <a:srgbClr val="002060"/>
              </a:solidFill>
              <a:ln w="9525">
                <a:solidFill>
                  <a:srgbClr val="002060"/>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dLblPos val="t"/>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Sheet1!$C$5:$H$5</c:f>
              <c:numCache>
                <c:formatCode>General</c:formatCode>
                <c:ptCount val="6"/>
                <c:pt idx="0">
                  <c:v>80</c:v>
                </c:pt>
                <c:pt idx="1">
                  <c:v>40</c:v>
                </c:pt>
                <c:pt idx="2">
                  <c:v>20</c:v>
                </c:pt>
                <c:pt idx="3">
                  <c:v>10</c:v>
                </c:pt>
                <c:pt idx="4">
                  <c:v>4</c:v>
                </c:pt>
                <c:pt idx="5">
                  <c:v>2</c:v>
                </c:pt>
              </c:numCache>
            </c:numRef>
          </c:val>
          <c:smooth val="0"/>
          <c:extLst xmlns:c16r2="http://schemas.microsoft.com/office/drawing/2015/06/chart">
            <c:ext xmlns:c16="http://schemas.microsoft.com/office/drawing/2014/chart" uri="{C3380CC4-5D6E-409C-BE32-E72D297353CC}">
              <c16:uniqueId val="{00000000-7199-4F22-9435-BD748EBF0B61}"/>
            </c:ext>
          </c:extLst>
        </c:ser>
        <c:dLbls>
          <c:showLegendKey val="0"/>
          <c:showVal val="0"/>
          <c:showCatName val="0"/>
          <c:showSerName val="0"/>
          <c:showPercent val="0"/>
          <c:showBubbleSize val="0"/>
        </c:dLbls>
        <c:marker val="1"/>
        <c:smooth val="0"/>
        <c:axId val="-1384323280"/>
        <c:axId val="-1384330352"/>
      </c:lineChart>
      <c:catAx>
        <c:axId val="-1384323280"/>
        <c:scaling>
          <c:orientation val="minMax"/>
        </c:scaling>
        <c:delete val="0"/>
        <c:axPos val="b"/>
        <c:majorTickMark val="out"/>
        <c:minorTickMark val="none"/>
        <c:tickLblPos val="nextTo"/>
        <c:spPr>
          <a:noFill/>
          <a:ln w="1905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Times New Roman" panose="02020603050405020304" pitchFamily="18" charset="0"/>
                <a:ea typeface="+mn-ea"/>
                <a:cs typeface="Times New Roman" panose="02020603050405020304" pitchFamily="18" charset="0"/>
              </a:defRPr>
            </a:pPr>
            <a:endParaRPr lang="ko-KR"/>
          </a:p>
        </c:txPr>
        <c:crossAx val="-1384330352"/>
        <c:crosses val="autoZero"/>
        <c:auto val="1"/>
        <c:lblAlgn val="ctr"/>
        <c:lblOffset val="100"/>
        <c:noMultiLvlLbl val="0"/>
      </c:catAx>
      <c:valAx>
        <c:axId val="-1384330352"/>
        <c:scaling>
          <c:orientation val="minMax"/>
        </c:scaling>
        <c:delete val="0"/>
        <c:axPos val="l"/>
        <c:majorGridlines>
          <c:spPr>
            <a:ln w="9525" cap="flat" cmpd="sng" algn="ctr">
              <a:solidFill>
                <a:schemeClr val="bg1">
                  <a:lumMod val="65000"/>
                </a:schemeClr>
              </a:solidFill>
              <a:round/>
            </a:ln>
            <a:effectLst/>
          </c:spPr>
        </c:majorGridlines>
        <c:numFmt formatCode="General" sourceLinked="1"/>
        <c:majorTickMark val="none"/>
        <c:minorTickMark val="none"/>
        <c:tickLblPos val="nextTo"/>
        <c:spPr>
          <a:noFill/>
          <a:ln w="19050">
            <a:solidFill>
              <a:schemeClr val="tx1"/>
            </a:solidFill>
          </a:ln>
          <a:effectLst/>
        </c:spPr>
        <c:txPr>
          <a:bodyPr rot="-60000000" spcFirstLastPara="1" vertOverflow="ellipsis" vert="horz" wrap="square" anchor="ctr" anchorCtr="1"/>
          <a:lstStyle/>
          <a:p>
            <a:pPr>
              <a:defRPr sz="28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ko-KR"/>
          </a:p>
        </c:txPr>
        <c:crossAx val="-1384323280"/>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latin typeface="Times New Roman" panose="02020603050405020304" pitchFamily="18" charset="0"/>
          <a:cs typeface="Times New Roman" panose="02020603050405020304" pitchFamily="18" charset="0"/>
        </a:defRPr>
      </a:pPr>
      <a:endParaRPr lang="ko-KR"/>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drawing1.xml><?xml version="1.0" encoding="utf-8"?>
<c:userShapes xmlns:c="http://schemas.openxmlformats.org/drawingml/2006/chart">
  <cdr:relSizeAnchor xmlns:cdr="http://schemas.openxmlformats.org/drawingml/2006/chartDrawing">
    <cdr:from>
      <cdr:x>0</cdr:x>
      <cdr:y>0.09811</cdr:y>
    </cdr:from>
    <cdr:to>
      <cdr:x>0.10622</cdr:x>
      <cdr:y>0.70522</cdr:y>
    </cdr:to>
    <cdr:sp macro="" textlink="">
      <cdr:nvSpPr>
        <cdr:cNvPr id="2" name="TextBox 1"/>
        <cdr:cNvSpPr txBox="1"/>
      </cdr:nvSpPr>
      <cdr:spPr>
        <a:xfrm xmlns:a="http://schemas.openxmlformats.org/drawingml/2006/main" rot="16200000">
          <a:off x="-3248582" y="1454983"/>
          <a:ext cx="2816828" cy="817306"/>
        </a:xfrm>
        <a:prstGeom xmlns:a="http://schemas.openxmlformats.org/drawingml/2006/main" prst="rect">
          <a:avLst/>
        </a:prstGeom>
      </cdr:spPr>
      <cdr:txBody>
        <a:bodyPr xmlns:a="http://schemas.openxmlformats.org/drawingml/2006/main" vertOverflow="clip" wrap="none" lIns="36000" tIns="36000" rIns="36000" bIns="36000" rtlCol="0"/>
        <a:lstStyle xmlns:a="http://schemas.openxmlformats.org/drawingml/2006/main"/>
        <a:p xmlns:a="http://schemas.openxmlformats.org/drawingml/2006/main">
          <a:r>
            <a:rPr lang="en-US" altLang="ko-KR" sz="4000" b="1" dirty="0">
              <a:latin typeface="Times New Roman" panose="02020603050405020304" pitchFamily="18" charset="0"/>
              <a:cs typeface="Times New Roman" panose="02020603050405020304" pitchFamily="18" charset="0"/>
            </a:rPr>
            <a:t>Data Queue</a:t>
          </a:r>
          <a:r>
            <a:rPr lang="en-US" altLang="ko-KR" sz="4000" b="1" baseline="0" dirty="0">
              <a:latin typeface="Times New Roman" panose="02020603050405020304" pitchFamily="18" charset="0"/>
              <a:cs typeface="Times New Roman" panose="02020603050405020304" pitchFamily="18" charset="0"/>
            </a:rPr>
            <a:t> </a:t>
          </a:r>
          <a:endParaRPr lang="ko-KR" altLang="en-US" sz="40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0.23048</cdr:x>
      <cdr:y>0.00887</cdr:y>
    </cdr:from>
    <cdr:to>
      <cdr:x>0.33945</cdr:x>
      <cdr:y>0.14258</cdr:y>
    </cdr:to>
    <cdr:sp macro="" textlink="">
      <cdr:nvSpPr>
        <cdr:cNvPr id="6" name="TextBox 1"/>
        <cdr:cNvSpPr txBox="1"/>
      </cdr:nvSpPr>
      <cdr:spPr>
        <a:xfrm xmlns:a="http://schemas.openxmlformats.org/drawingml/2006/main">
          <a:off x="1773401" y="41170"/>
          <a:ext cx="838454" cy="620385"/>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ko-KR" sz="3200" dirty="0" err="1">
              <a:latin typeface="Times New Roman" panose="02020603050405020304" pitchFamily="18" charset="0"/>
              <a:cs typeface="Times New Roman" panose="02020603050405020304" pitchFamily="18" charset="0"/>
            </a:rPr>
            <a:t>pkts</a:t>
          </a:r>
          <a:endParaRPr lang="ko-KR" altLang="en-US" sz="3200" dirty="0">
            <a:latin typeface="Times New Roman" panose="02020603050405020304" pitchFamily="18" charset="0"/>
            <a:cs typeface="Times New Roman" panose="02020603050405020304" pitchFamily="18" charset="0"/>
          </a:endParaRPr>
        </a:p>
      </cdr:txBody>
    </cdr:sp>
  </cdr:relSizeAnchor>
</c:userShapes>
</file>

<file path=ppt/drawings/drawing10.xml><?xml version="1.0" encoding="utf-8"?>
<c:userShapes xmlns:c="http://schemas.openxmlformats.org/drawingml/2006/chart">
  <cdr:relSizeAnchor xmlns:cdr="http://schemas.openxmlformats.org/drawingml/2006/chartDrawing">
    <cdr:from>
      <cdr:x>0.23291</cdr:x>
      <cdr:y>0.07454</cdr:y>
    </cdr:from>
    <cdr:to>
      <cdr:x>0.3487</cdr:x>
      <cdr:y>0.23363</cdr:y>
    </cdr:to>
    <cdr:sp macro="" textlink="">
      <cdr:nvSpPr>
        <cdr:cNvPr id="2" name="TextBox 1"/>
        <cdr:cNvSpPr txBox="1"/>
      </cdr:nvSpPr>
      <cdr:spPr>
        <a:xfrm xmlns:a="http://schemas.openxmlformats.org/drawingml/2006/main">
          <a:off x="1371429" y="338371"/>
          <a:ext cx="681793" cy="72219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smtClean="0">
              <a:latin typeface="Times New Roman" panose="02020603050405020304" pitchFamily="18" charset="0"/>
              <a:cs typeface="Times New Roman" panose="02020603050405020304" pitchFamily="18" charset="0"/>
            </a:rPr>
            <a:t>KB</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0.20703</cdr:x>
      <cdr:y>0.04688</cdr:y>
    </cdr:from>
    <cdr:to>
      <cdr:x>0.32282</cdr:x>
      <cdr:y>0.20597</cdr:y>
    </cdr:to>
    <cdr:sp macro="" textlink="">
      <cdr:nvSpPr>
        <cdr:cNvPr id="2" name="TextBox 1"/>
        <cdr:cNvSpPr txBox="1"/>
      </cdr:nvSpPr>
      <cdr:spPr>
        <a:xfrm xmlns:a="http://schemas.openxmlformats.org/drawingml/2006/main">
          <a:off x="1218490" y="228599"/>
          <a:ext cx="681476" cy="77582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smtClean="0">
              <a:latin typeface="Times New Roman" panose="02020603050405020304" pitchFamily="18" charset="0"/>
              <a:cs typeface="Times New Roman" panose="02020603050405020304" pitchFamily="18" charset="0"/>
            </a:rPr>
            <a:t>KB</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12.xml><?xml version="1.0" encoding="utf-8"?>
<c:userShapes xmlns:c="http://schemas.openxmlformats.org/drawingml/2006/chart">
  <cdr:relSizeAnchor xmlns:cdr="http://schemas.openxmlformats.org/drawingml/2006/chartDrawing">
    <cdr:from>
      <cdr:x>0.19605</cdr:x>
      <cdr:y>0.04242</cdr:y>
    </cdr:from>
    <cdr:to>
      <cdr:x>0.31184</cdr:x>
      <cdr:y>0.20151</cdr:y>
    </cdr:to>
    <cdr:sp macro="" textlink="">
      <cdr:nvSpPr>
        <cdr:cNvPr id="2" name="TextBox 1"/>
        <cdr:cNvSpPr txBox="1"/>
      </cdr:nvSpPr>
      <cdr:spPr>
        <a:xfrm xmlns:a="http://schemas.openxmlformats.org/drawingml/2006/main">
          <a:off x="1166680" y="206909"/>
          <a:ext cx="689043" cy="77604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smtClean="0">
              <a:latin typeface="Times New Roman" panose="02020603050405020304" pitchFamily="18" charset="0"/>
              <a:cs typeface="Times New Roman" panose="02020603050405020304" pitchFamily="18" charset="0"/>
            </a:rPr>
            <a:t>KB</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13.xml><?xml version="1.0" encoding="utf-8"?>
<c:userShapes xmlns:c="http://schemas.openxmlformats.org/drawingml/2006/chart">
  <cdr:relSizeAnchor xmlns:cdr="http://schemas.openxmlformats.org/drawingml/2006/chartDrawing">
    <cdr:from>
      <cdr:x>0.20703</cdr:x>
      <cdr:y>0.04688</cdr:y>
    </cdr:from>
    <cdr:to>
      <cdr:x>0.32282</cdr:x>
      <cdr:y>0.20597</cdr:y>
    </cdr:to>
    <cdr:sp macro="" textlink="">
      <cdr:nvSpPr>
        <cdr:cNvPr id="2" name="TextBox 1"/>
        <cdr:cNvSpPr txBox="1"/>
      </cdr:nvSpPr>
      <cdr:spPr>
        <a:xfrm xmlns:a="http://schemas.openxmlformats.org/drawingml/2006/main">
          <a:off x="1218490" y="228599"/>
          <a:ext cx="681476" cy="77582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smtClean="0">
              <a:latin typeface="Times New Roman" panose="02020603050405020304" pitchFamily="18" charset="0"/>
              <a:cs typeface="Times New Roman" panose="02020603050405020304" pitchFamily="18" charset="0"/>
            </a:rPr>
            <a:t>KB</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14.xml><?xml version="1.0" encoding="utf-8"?>
<c:userShapes xmlns:c="http://schemas.openxmlformats.org/drawingml/2006/chart">
  <cdr:relSizeAnchor xmlns:cdr="http://schemas.openxmlformats.org/drawingml/2006/chartDrawing">
    <cdr:from>
      <cdr:x>0.19605</cdr:x>
      <cdr:y>0.04242</cdr:y>
    </cdr:from>
    <cdr:to>
      <cdr:x>0.31184</cdr:x>
      <cdr:y>0.20151</cdr:y>
    </cdr:to>
    <cdr:sp macro="" textlink="">
      <cdr:nvSpPr>
        <cdr:cNvPr id="2" name="TextBox 1"/>
        <cdr:cNvSpPr txBox="1"/>
      </cdr:nvSpPr>
      <cdr:spPr>
        <a:xfrm xmlns:a="http://schemas.openxmlformats.org/drawingml/2006/main">
          <a:off x="1166680" y="206909"/>
          <a:ext cx="689043" cy="77604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smtClean="0">
              <a:latin typeface="Times New Roman" panose="02020603050405020304" pitchFamily="18" charset="0"/>
              <a:cs typeface="Times New Roman" panose="02020603050405020304" pitchFamily="18" charset="0"/>
            </a:rPr>
            <a:t>KB</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15.xml><?xml version="1.0" encoding="utf-8"?>
<c:userShapes xmlns:c="http://schemas.openxmlformats.org/drawingml/2006/chart">
  <cdr:relSizeAnchor xmlns:cdr="http://schemas.openxmlformats.org/drawingml/2006/chartDrawing">
    <cdr:from>
      <cdr:x>0.03671</cdr:x>
      <cdr:y>0.14122</cdr:y>
    </cdr:from>
    <cdr:to>
      <cdr:x>0.1487</cdr:x>
      <cdr:y>0.72113</cdr:y>
    </cdr:to>
    <cdr:sp macro="" textlink="">
      <cdr:nvSpPr>
        <cdr:cNvPr id="3" name="TextBox 1"/>
        <cdr:cNvSpPr txBox="1"/>
      </cdr:nvSpPr>
      <cdr:spPr>
        <a:xfrm xmlns:a="http://schemas.openxmlformats.org/drawingml/2006/main" rot="16200000">
          <a:off x="-762738" y="1606718"/>
          <a:ext cx="2595582" cy="646331"/>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altLang="ko-KR" sz="3600" b="1" dirty="0">
              <a:latin typeface="Times New Roman" panose="02020603050405020304" pitchFamily="18" charset="0"/>
              <a:cs typeface="Times New Roman" panose="02020603050405020304" pitchFamily="18" charset="0"/>
            </a:rPr>
            <a:t>Throughput</a:t>
          </a:r>
          <a:endParaRPr lang="ko-KR" altLang="en-US" sz="36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0.27694</cdr:x>
      <cdr:y>0.33504</cdr:y>
    </cdr:from>
    <cdr:to>
      <cdr:x>0.58793</cdr:x>
      <cdr:y>0.33504</cdr:y>
    </cdr:to>
    <cdr:cxnSp macro="">
      <cdr:nvCxnSpPr>
        <cdr:cNvPr id="4" name="직선 화살표 연결선 3"/>
        <cdr:cNvCxnSpPr/>
      </cdr:nvCxnSpPr>
      <cdr:spPr>
        <a:xfrm xmlns:a="http://schemas.openxmlformats.org/drawingml/2006/main">
          <a:off x="1598387" y="1592729"/>
          <a:ext cx="1794897" cy="0"/>
        </a:xfrm>
        <a:prstGeom xmlns:a="http://schemas.openxmlformats.org/drawingml/2006/main" prst="straightConnector1">
          <a:avLst/>
        </a:prstGeom>
        <a:ln xmlns:a="http://schemas.openxmlformats.org/drawingml/2006/main" w="22225">
          <a:solidFill>
            <a:schemeClr val="tx1"/>
          </a:solidFill>
          <a:headEnd type="triangle" w="lg" len="lg"/>
          <a:tailEnd type="triangle" w="lg" len="lg"/>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0.58749</cdr:x>
      <cdr:y>0.16321</cdr:y>
    </cdr:from>
    <cdr:to>
      <cdr:x>0.58749</cdr:x>
      <cdr:y>0.73485</cdr:y>
    </cdr:to>
    <cdr:cxnSp macro="">
      <cdr:nvCxnSpPr>
        <cdr:cNvPr id="9" name="직선 연결선 8"/>
        <cdr:cNvCxnSpPr/>
      </cdr:nvCxnSpPr>
      <cdr:spPr>
        <a:xfrm xmlns:a="http://schemas.openxmlformats.org/drawingml/2006/main">
          <a:off x="3390769" y="775855"/>
          <a:ext cx="0" cy="2717476"/>
        </a:xfrm>
        <a:prstGeom xmlns:a="http://schemas.openxmlformats.org/drawingml/2006/main" prst="line">
          <a:avLst/>
        </a:prstGeom>
        <a:ln xmlns:a="http://schemas.openxmlformats.org/drawingml/2006/main" w="25400">
          <a:solidFill>
            <a:schemeClr val="tx1"/>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0.60402</cdr:x>
      <cdr:y>0.26491</cdr:y>
    </cdr:from>
    <cdr:to>
      <cdr:x>0.81596</cdr:x>
      <cdr:y>0.39976</cdr:y>
    </cdr:to>
    <cdr:sp macro="" textlink="">
      <cdr:nvSpPr>
        <cdr:cNvPr id="5" name="TextBox 1"/>
        <cdr:cNvSpPr txBox="1"/>
      </cdr:nvSpPr>
      <cdr:spPr>
        <a:xfrm xmlns:a="http://schemas.openxmlformats.org/drawingml/2006/main">
          <a:off x="3486129" y="1259326"/>
          <a:ext cx="1223261" cy="64105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3200" b="1" baseline="0" dirty="0">
              <a:latin typeface="Times New Roman" panose="02020603050405020304" pitchFamily="18" charset="0"/>
              <a:cs typeface="Times New Roman" panose="02020603050405020304" pitchFamily="18" charset="0"/>
            </a:rPr>
            <a:t>70 </a:t>
          </a:r>
          <a:r>
            <a:rPr lang="en-US" altLang="ko-KR" sz="3200" b="1" baseline="0" dirty="0" err="1">
              <a:latin typeface="Times New Roman" panose="02020603050405020304" pitchFamily="18" charset="0"/>
              <a:cs typeface="Times New Roman" panose="02020603050405020304" pitchFamily="18" charset="0"/>
            </a:rPr>
            <a:t>ms</a:t>
          </a:r>
          <a:endParaRPr lang="ko-KR" altLang="en-US" sz="32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0.2356</cdr:x>
      <cdr:y>0.0408</cdr:y>
    </cdr:from>
    <cdr:to>
      <cdr:x>0.55147</cdr:x>
      <cdr:y>0.14572</cdr:y>
    </cdr:to>
    <cdr:sp macro="" textlink="">
      <cdr:nvSpPr>
        <cdr:cNvPr id="8" name="TextBox 1"/>
        <cdr:cNvSpPr txBox="1"/>
      </cdr:nvSpPr>
      <cdr:spPr>
        <a:xfrm xmlns:a="http://schemas.openxmlformats.org/drawingml/2006/main">
          <a:off x="1359801" y="193965"/>
          <a:ext cx="1823067" cy="498764"/>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ko-KR" sz="2800" b="0" baseline="0" dirty="0" err="1">
              <a:latin typeface="Times New Roman" panose="02020603050405020304" pitchFamily="18" charset="0"/>
              <a:cs typeface="Times New Roman" panose="02020603050405020304" pitchFamily="18" charset="0"/>
            </a:rPr>
            <a:t>Gbps</a:t>
          </a:r>
          <a:endParaRPr lang="ko-KR" altLang="en-US" sz="2800" b="0" dirty="0">
            <a:latin typeface="Times New Roman" panose="02020603050405020304" pitchFamily="18" charset="0"/>
            <a:cs typeface="Times New Roman" panose="02020603050405020304" pitchFamily="18" charset="0"/>
          </a:endParaRPr>
        </a:p>
      </cdr:txBody>
    </cdr:sp>
  </cdr:relSizeAnchor>
</c:userShapes>
</file>

<file path=ppt/drawings/drawing16.xml><?xml version="1.0" encoding="utf-8"?>
<c:userShapes xmlns:c="http://schemas.openxmlformats.org/drawingml/2006/chart">
  <cdr:relSizeAnchor xmlns:cdr="http://schemas.openxmlformats.org/drawingml/2006/chartDrawing">
    <cdr:from>
      <cdr:x>0</cdr:x>
      <cdr:y>0.06887</cdr:y>
    </cdr:from>
    <cdr:to>
      <cdr:x>0.11199</cdr:x>
      <cdr:y>0.73314</cdr:y>
    </cdr:to>
    <cdr:sp macro="" textlink="">
      <cdr:nvSpPr>
        <cdr:cNvPr id="2" name="TextBox 1"/>
        <cdr:cNvSpPr txBox="1"/>
      </cdr:nvSpPr>
      <cdr:spPr>
        <a:xfrm xmlns:a="http://schemas.openxmlformats.org/drawingml/2006/main" rot="16200000">
          <a:off x="-1194205" y="1471681"/>
          <a:ext cx="2973185" cy="646331"/>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squar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altLang="ko-KR" sz="3600" b="1" dirty="0">
              <a:latin typeface="Times New Roman" panose="02020603050405020304" pitchFamily="18" charset="0"/>
              <a:cs typeface="Times New Roman" panose="02020603050405020304" pitchFamily="18" charset="0"/>
            </a:rPr>
            <a:t>Throughput</a:t>
          </a:r>
          <a:endParaRPr lang="ko-KR" altLang="en-US" sz="36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0.23055</cdr:x>
      <cdr:y>0.33796</cdr:y>
    </cdr:from>
    <cdr:to>
      <cdr:x>0.36527</cdr:x>
      <cdr:y>0.33796</cdr:y>
    </cdr:to>
    <cdr:cxnSp macro="">
      <cdr:nvCxnSpPr>
        <cdr:cNvPr id="4" name="직선 화살표 연결선 3"/>
        <cdr:cNvCxnSpPr/>
      </cdr:nvCxnSpPr>
      <cdr:spPr>
        <a:xfrm xmlns:a="http://schemas.openxmlformats.org/drawingml/2006/main">
          <a:off x="1330649" y="1606584"/>
          <a:ext cx="777553" cy="0"/>
        </a:xfrm>
        <a:prstGeom xmlns:a="http://schemas.openxmlformats.org/drawingml/2006/main" prst="straightConnector1">
          <a:avLst/>
        </a:prstGeom>
        <a:ln xmlns:a="http://schemas.openxmlformats.org/drawingml/2006/main" w="22225">
          <a:solidFill>
            <a:schemeClr val="tx1"/>
          </a:solidFill>
          <a:headEnd type="triangle" w="lg" len="lg"/>
          <a:tailEnd type="triangle" w="lg" len="lg"/>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0.36544</cdr:x>
      <cdr:y>0.16913</cdr:y>
    </cdr:from>
    <cdr:to>
      <cdr:x>0.36544</cdr:x>
      <cdr:y>0.73743</cdr:y>
    </cdr:to>
    <cdr:cxnSp macro="">
      <cdr:nvCxnSpPr>
        <cdr:cNvPr id="9" name="직선 연결선 8"/>
        <cdr:cNvCxnSpPr/>
      </cdr:nvCxnSpPr>
      <cdr:spPr>
        <a:xfrm xmlns:a="http://schemas.openxmlformats.org/drawingml/2006/main">
          <a:off x="2109191" y="803997"/>
          <a:ext cx="0" cy="2701637"/>
        </a:xfrm>
        <a:prstGeom xmlns:a="http://schemas.openxmlformats.org/drawingml/2006/main" prst="line">
          <a:avLst/>
        </a:prstGeom>
        <a:ln xmlns:a="http://schemas.openxmlformats.org/drawingml/2006/main" w="25400">
          <a:solidFill>
            <a:schemeClr val="tx1"/>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0.36527</cdr:x>
      <cdr:y>0.26851</cdr:y>
    </cdr:from>
    <cdr:to>
      <cdr:x>0.68113</cdr:x>
      <cdr:y>0.40198</cdr:y>
    </cdr:to>
    <cdr:sp macro="" textlink="">
      <cdr:nvSpPr>
        <cdr:cNvPr id="11" name="TextBox 1"/>
        <cdr:cNvSpPr txBox="1"/>
      </cdr:nvSpPr>
      <cdr:spPr>
        <a:xfrm xmlns:a="http://schemas.openxmlformats.org/drawingml/2006/main">
          <a:off x="2108202" y="1276472"/>
          <a:ext cx="1823010" cy="6344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3200" b="1" baseline="0" dirty="0">
              <a:latin typeface="Times New Roman" panose="02020603050405020304" pitchFamily="18" charset="0"/>
              <a:cs typeface="Times New Roman" panose="02020603050405020304" pitchFamily="18" charset="0"/>
            </a:rPr>
            <a:t>100 us</a:t>
          </a:r>
          <a:endParaRPr lang="ko-KR" altLang="en-US" sz="32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0.20135</cdr:x>
      <cdr:y>0.04987</cdr:y>
    </cdr:from>
    <cdr:to>
      <cdr:x>0.3421</cdr:x>
      <cdr:y>0.14895</cdr:y>
    </cdr:to>
    <cdr:sp macro="" textlink="">
      <cdr:nvSpPr>
        <cdr:cNvPr id="12" name="TextBox 1"/>
        <cdr:cNvSpPr txBox="1"/>
      </cdr:nvSpPr>
      <cdr:spPr>
        <a:xfrm xmlns:a="http://schemas.openxmlformats.org/drawingml/2006/main">
          <a:off x="1162117" y="237056"/>
          <a:ext cx="812349" cy="471012"/>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ko-KR" sz="2800" b="0" baseline="0" dirty="0" err="1">
              <a:latin typeface="Times New Roman" panose="02020603050405020304" pitchFamily="18" charset="0"/>
              <a:cs typeface="Times New Roman" panose="02020603050405020304" pitchFamily="18" charset="0"/>
            </a:rPr>
            <a:t>Gbps</a:t>
          </a:r>
          <a:endParaRPr lang="ko-KR" altLang="en-US" sz="2800" b="0" dirty="0">
            <a:latin typeface="Times New Roman" panose="02020603050405020304" pitchFamily="18" charset="0"/>
            <a:cs typeface="Times New Roman" panose="02020603050405020304" pitchFamily="18" charset="0"/>
          </a:endParaRPr>
        </a:p>
      </cdr:txBody>
    </cdr:sp>
  </cdr:relSizeAnchor>
</c:userShapes>
</file>

<file path=ppt/drawings/drawing17.xml><?xml version="1.0" encoding="utf-8"?>
<c:userShapes xmlns:c="http://schemas.openxmlformats.org/drawingml/2006/chart">
  <cdr:relSizeAnchor xmlns:cdr="http://schemas.openxmlformats.org/drawingml/2006/chartDrawing">
    <cdr:from>
      <cdr:x>0.03671</cdr:x>
      <cdr:y>0.14122</cdr:y>
    </cdr:from>
    <cdr:to>
      <cdr:x>0.1487</cdr:x>
      <cdr:y>0.72113</cdr:y>
    </cdr:to>
    <cdr:sp macro="" textlink="">
      <cdr:nvSpPr>
        <cdr:cNvPr id="3" name="TextBox 1"/>
        <cdr:cNvSpPr txBox="1"/>
      </cdr:nvSpPr>
      <cdr:spPr>
        <a:xfrm xmlns:a="http://schemas.openxmlformats.org/drawingml/2006/main" rot="16200000">
          <a:off x="-762738" y="1606718"/>
          <a:ext cx="2595582" cy="646331"/>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non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altLang="ko-KR" sz="3600" b="1" dirty="0">
              <a:latin typeface="Times New Roman" panose="02020603050405020304" pitchFamily="18" charset="0"/>
              <a:cs typeface="Times New Roman" panose="02020603050405020304" pitchFamily="18" charset="0"/>
            </a:rPr>
            <a:t>Throughput</a:t>
          </a:r>
          <a:endParaRPr lang="ko-KR" altLang="en-US" sz="36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0.27694</cdr:x>
      <cdr:y>0.33504</cdr:y>
    </cdr:from>
    <cdr:to>
      <cdr:x>0.58793</cdr:x>
      <cdr:y>0.33504</cdr:y>
    </cdr:to>
    <cdr:cxnSp macro="">
      <cdr:nvCxnSpPr>
        <cdr:cNvPr id="4" name="직선 화살표 연결선 3"/>
        <cdr:cNvCxnSpPr/>
      </cdr:nvCxnSpPr>
      <cdr:spPr>
        <a:xfrm xmlns:a="http://schemas.openxmlformats.org/drawingml/2006/main">
          <a:off x="1598387" y="1592729"/>
          <a:ext cx="1794897" cy="0"/>
        </a:xfrm>
        <a:prstGeom xmlns:a="http://schemas.openxmlformats.org/drawingml/2006/main" prst="straightConnector1">
          <a:avLst/>
        </a:prstGeom>
        <a:ln xmlns:a="http://schemas.openxmlformats.org/drawingml/2006/main" w="22225">
          <a:solidFill>
            <a:schemeClr val="tx1"/>
          </a:solidFill>
          <a:headEnd type="triangle" w="lg" len="lg"/>
          <a:tailEnd type="triangle" w="lg" len="lg"/>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0.58749</cdr:x>
      <cdr:y>0.16321</cdr:y>
    </cdr:from>
    <cdr:to>
      <cdr:x>0.58749</cdr:x>
      <cdr:y>0.73485</cdr:y>
    </cdr:to>
    <cdr:cxnSp macro="">
      <cdr:nvCxnSpPr>
        <cdr:cNvPr id="9" name="직선 연결선 8"/>
        <cdr:cNvCxnSpPr/>
      </cdr:nvCxnSpPr>
      <cdr:spPr>
        <a:xfrm xmlns:a="http://schemas.openxmlformats.org/drawingml/2006/main">
          <a:off x="3390769" y="775855"/>
          <a:ext cx="0" cy="2717476"/>
        </a:xfrm>
        <a:prstGeom xmlns:a="http://schemas.openxmlformats.org/drawingml/2006/main" prst="line">
          <a:avLst/>
        </a:prstGeom>
        <a:ln xmlns:a="http://schemas.openxmlformats.org/drawingml/2006/main" w="25400">
          <a:solidFill>
            <a:schemeClr val="tx1"/>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0.60402</cdr:x>
      <cdr:y>0.26491</cdr:y>
    </cdr:from>
    <cdr:to>
      <cdr:x>0.81596</cdr:x>
      <cdr:y>0.39976</cdr:y>
    </cdr:to>
    <cdr:sp macro="" textlink="">
      <cdr:nvSpPr>
        <cdr:cNvPr id="5" name="TextBox 1"/>
        <cdr:cNvSpPr txBox="1"/>
      </cdr:nvSpPr>
      <cdr:spPr>
        <a:xfrm xmlns:a="http://schemas.openxmlformats.org/drawingml/2006/main">
          <a:off x="3486129" y="1259326"/>
          <a:ext cx="1223261" cy="64105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3200" b="1" baseline="0" dirty="0">
              <a:latin typeface="Times New Roman" panose="02020603050405020304" pitchFamily="18" charset="0"/>
              <a:cs typeface="Times New Roman" panose="02020603050405020304" pitchFamily="18" charset="0"/>
            </a:rPr>
            <a:t>70 </a:t>
          </a:r>
          <a:r>
            <a:rPr lang="en-US" altLang="ko-KR" sz="3200" b="1" baseline="0" dirty="0" err="1">
              <a:latin typeface="Times New Roman" panose="02020603050405020304" pitchFamily="18" charset="0"/>
              <a:cs typeface="Times New Roman" panose="02020603050405020304" pitchFamily="18" charset="0"/>
            </a:rPr>
            <a:t>ms</a:t>
          </a:r>
          <a:endParaRPr lang="ko-KR" altLang="en-US" sz="32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0.2356</cdr:x>
      <cdr:y>0.0408</cdr:y>
    </cdr:from>
    <cdr:to>
      <cdr:x>0.55147</cdr:x>
      <cdr:y>0.14572</cdr:y>
    </cdr:to>
    <cdr:sp macro="" textlink="">
      <cdr:nvSpPr>
        <cdr:cNvPr id="8" name="TextBox 1"/>
        <cdr:cNvSpPr txBox="1"/>
      </cdr:nvSpPr>
      <cdr:spPr>
        <a:xfrm xmlns:a="http://schemas.openxmlformats.org/drawingml/2006/main">
          <a:off x="1359801" y="193965"/>
          <a:ext cx="1823067" cy="498764"/>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ko-KR" sz="2800" b="0" baseline="0" dirty="0" err="1">
              <a:latin typeface="Times New Roman" panose="02020603050405020304" pitchFamily="18" charset="0"/>
              <a:cs typeface="Times New Roman" panose="02020603050405020304" pitchFamily="18" charset="0"/>
            </a:rPr>
            <a:t>Gbps</a:t>
          </a:r>
          <a:endParaRPr lang="ko-KR" altLang="en-US" sz="2800" b="0" dirty="0">
            <a:latin typeface="Times New Roman" panose="02020603050405020304" pitchFamily="18" charset="0"/>
            <a:cs typeface="Times New Roman" panose="02020603050405020304" pitchFamily="18" charset="0"/>
          </a:endParaRPr>
        </a:p>
      </cdr:txBody>
    </cdr:sp>
  </cdr:relSizeAnchor>
</c:userShapes>
</file>

<file path=ppt/drawings/drawing18.xml><?xml version="1.0" encoding="utf-8"?>
<c:userShapes xmlns:c="http://schemas.openxmlformats.org/drawingml/2006/chart">
  <cdr:relSizeAnchor xmlns:cdr="http://schemas.openxmlformats.org/drawingml/2006/chartDrawing">
    <cdr:from>
      <cdr:x>0</cdr:x>
      <cdr:y>0.06887</cdr:y>
    </cdr:from>
    <cdr:to>
      <cdr:x>0.11199</cdr:x>
      <cdr:y>0.73314</cdr:y>
    </cdr:to>
    <cdr:sp macro="" textlink="">
      <cdr:nvSpPr>
        <cdr:cNvPr id="2" name="TextBox 1"/>
        <cdr:cNvSpPr txBox="1"/>
      </cdr:nvSpPr>
      <cdr:spPr>
        <a:xfrm xmlns:a="http://schemas.openxmlformats.org/drawingml/2006/main" rot="16200000">
          <a:off x="-1194205" y="1471681"/>
          <a:ext cx="2973185" cy="646331"/>
        </a:xfrm>
        <a:prstGeom xmlns:a="http://schemas.openxmlformats.org/drawingml/2006/main" prst="rect">
          <a:avLst/>
        </a:prstGeom>
        <a:noFill xmlns:a="http://schemas.openxmlformats.org/drawingml/2006/main"/>
      </cdr:spPr>
      <cdr:style>
        <a:lnRef xmlns:a="http://schemas.openxmlformats.org/drawingml/2006/main" idx="0">
          <a:scrgbClr r="0" g="0" b="0"/>
        </a:lnRef>
        <a:fillRef xmlns:a="http://schemas.openxmlformats.org/drawingml/2006/main" idx="0">
          <a:scrgbClr r="0" g="0" b="0"/>
        </a:fillRef>
        <a:effectRef xmlns:a="http://schemas.openxmlformats.org/drawingml/2006/main" idx="0">
          <a:scrgbClr r="0" g="0" b="0"/>
        </a:effectRef>
        <a:fontRef xmlns:a="http://schemas.openxmlformats.org/drawingml/2006/main" idx="minor">
          <a:schemeClr val="tx1"/>
        </a:fontRef>
      </cdr:style>
      <cdr:txBody>
        <a:bodyPr xmlns:a="http://schemas.openxmlformats.org/drawingml/2006/main" wrap="square" rtlCol="0" anchor="t">
          <a:spAutoFit/>
        </a:bodyPr>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r>
            <a:rPr lang="en-US" altLang="ko-KR" sz="3600" b="1" dirty="0">
              <a:latin typeface="Times New Roman" panose="02020603050405020304" pitchFamily="18" charset="0"/>
              <a:cs typeface="Times New Roman" panose="02020603050405020304" pitchFamily="18" charset="0"/>
            </a:rPr>
            <a:t>Throughput</a:t>
          </a:r>
          <a:endParaRPr lang="ko-KR" altLang="en-US" sz="36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0.23055</cdr:x>
      <cdr:y>0.33796</cdr:y>
    </cdr:from>
    <cdr:to>
      <cdr:x>0.36527</cdr:x>
      <cdr:y>0.33796</cdr:y>
    </cdr:to>
    <cdr:cxnSp macro="">
      <cdr:nvCxnSpPr>
        <cdr:cNvPr id="4" name="직선 화살표 연결선 3"/>
        <cdr:cNvCxnSpPr/>
      </cdr:nvCxnSpPr>
      <cdr:spPr>
        <a:xfrm xmlns:a="http://schemas.openxmlformats.org/drawingml/2006/main">
          <a:off x="1330649" y="1606584"/>
          <a:ext cx="777553" cy="0"/>
        </a:xfrm>
        <a:prstGeom xmlns:a="http://schemas.openxmlformats.org/drawingml/2006/main" prst="straightConnector1">
          <a:avLst/>
        </a:prstGeom>
        <a:ln xmlns:a="http://schemas.openxmlformats.org/drawingml/2006/main" w="22225">
          <a:solidFill>
            <a:schemeClr val="tx1"/>
          </a:solidFill>
          <a:headEnd type="triangle" w="lg" len="lg"/>
          <a:tailEnd type="triangle" w="lg" len="lg"/>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0.36544</cdr:x>
      <cdr:y>0.16913</cdr:y>
    </cdr:from>
    <cdr:to>
      <cdr:x>0.36544</cdr:x>
      <cdr:y>0.73743</cdr:y>
    </cdr:to>
    <cdr:cxnSp macro="">
      <cdr:nvCxnSpPr>
        <cdr:cNvPr id="9" name="직선 연결선 8"/>
        <cdr:cNvCxnSpPr/>
      </cdr:nvCxnSpPr>
      <cdr:spPr>
        <a:xfrm xmlns:a="http://schemas.openxmlformats.org/drawingml/2006/main">
          <a:off x="2109191" y="803997"/>
          <a:ext cx="0" cy="2701637"/>
        </a:xfrm>
        <a:prstGeom xmlns:a="http://schemas.openxmlformats.org/drawingml/2006/main" prst="line">
          <a:avLst/>
        </a:prstGeom>
        <a:ln xmlns:a="http://schemas.openxmlformats.org/drawingml/2006/main" w="25400">
          <a:solidFill>
            <a:schemeClr val="tx1"/>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0.36527</cdr:x>
      <cdr:y>0.26851</cdr:y>
    </cdr:from>
    <cdr:to>
      <cdr:x>0.68113</cdr:x>
      <cdr:y>0.40198</cdr:y>
    </cdr:to>
    <cdr:sp macro="" textlink="">
      <cdr:nvSpPr>
        <cdr:cNvPr id="11" name="TextBox 1"/>
        <cdr:cNvSpPr txBox="1"/>
      </cdr:nvSpPr>
      <cdr:spPr>
        <a:xfrm xmlns:a="http://schemas.openxmlformats.org/drawingml/2006/main">
          <a:off x="2108202" y="1276472"/>
          <a:ext cx="1823010" cy="63447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3200" b="1" baseline="0" dirty="0">
              <a:latin typeface="Times New Roman" panose="02020603050405020304" pitchFamily="18" charset="0"/>
              <a:cs typeface="Times New Roman" panose="02020603050405020304" pitchFamily="18" charset="0"/>
            </a:rPr>
            <a:t>100 us</a:t>
          </a:r>
          <a:endParaRPr lang="ko-KR" altLang="en-US" sz="32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0.20135</cdr:x>
      <cdr:y>0.04987</cdr:y>
    </cdr:from>
    <cdr:to>
      <cdr:x>0.3421</cdr:x>
      <cdr:y>0.14895</cdr:y>
    </cdr:to>
    <cdr:sp macro="" textlink="">
      <cdr:nvSpPr>
        <cdr:cNvPr id="12" name="TextBox 1"/>
        <cdr:cNvSpPr txBox="1"/>
      </cdr:nvSpPr>
      <cdr:spPr>
        <a:xfrm xmlns:a="http://schemas.openxmlformats.org/drawingml/2006/main">
          <a:off x="1162117" y="237056"/>
          <a:ext cx="812349" cy="471012"/>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ko-KR" sz="2800" b="0" baseline="0" dirty="0" err="1">
              <a:latin typeface="Times New Roman" panose="02020603050405020304" pitchFamily="18" charset="0"/>
              <a:cs typeface="Times New Roman" panose="02020603050405020304" pitchFamily="18" charset="0"/>
            </a:rPr>
            <a:t>Gbps</a:t>
          </a:r>
          <a:endParaRPr lang="ko-KR" altLang="en-US" sz="2800" b="0" dirty="0">
            <a:latin typeface="Times New Roman" panose="02020603050405020304" pitchFamily="18" charset="0"/>
            <a:cs typeface="Times New Roman" panose="02020603050405020304" pitchFamily="18" charset="0"/>
          </a:endParaRPr>
        </a:p>
      </cdr:txBody>
    </cdr:sp>
  </cdr:relSizeAnchor>
</c:userShapes>
</file>

<file path=ppt/drawings/drawing19.xml><?xml version="1.0" encoding="utf-8"?>
<c:userShapes xmlns:c="http://schemas.openxmlformats.org/drawingml/2006/chart">
  <cdr:relSizeAnchor xmlns:cdr="http://schemas.openxmlformats.org/drawingml/2006/chartDrawing">
    <cdr:from>
      <cdr:x>0.2016</cdr:x>
      <cdr:y>0</cdr:y>
    </cdr:from>
    <cdr:to>
      <cdr:x>0.31739</cdr:x>
      <cdr:y>0.19298</cdr:y>
    </cdr:to>
    <cdr:sp macro="" textlink="">
      <cdr:nvSpPr>
        <cdr:cNvPr id="2" name="TextBox 1"/>
        <cdr:cNvSpPr txBox="1"/>
      </cdr:nvSpPr>
      <cdr:spPr>
        <a:xfrm xmlns:a="http://schemas.openxmlformats.org/drawingml/2006/main">
          <a:off x="1222310" y="0"/>
          <a:ext cx="702040" cy="82405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err="1" smtClean="0">
              <a:latin typeface="Times New Roman" panose="02020603050405020304" pitchFamily="18" charset="0"/>
              <a:cs typeface="Times New Roman" panose="02020603050405020304" pitchFamily="18" charset="0"/>
            </a:rPr>
            <a:t>ms</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0.14102</cdr:y>
    </cdr:from>
    <cdr:to>
      <cdr:x>0.10622</cdr:x>
      <cdr:y>0.74813</cdr:y>
    </cdr:to>
    <cdr:sp macro="" textlink="">
      <cdr:nvSpPr>
        <cdr:cNvPr id="12" name="TextBox 1"/>
        <cdr:cNvSpPr txBox="1"/>
      </cdr:nvSpPr>
      <cdr:spPr>
        <a:xfrm xmlns:a="http://schemas.openxmlformats.org/drawingml/2006/main" rot="16200000">
          <a:off x="-1468716" y="1530012"/>
          <a:ext cx="2478270" cy="569539"/>
        </a:xfrm>
        <a:prstGeom xmlns:a="http://schemas.openxmlformats.org/drawingml/2006/main" prst="rect">
          <a:avLst/>
        </a:prstGeom>
      </cdr:spPr>
      <cdr:txBody>
        <a:bodyPr xmlns:a="http://schemas.openxmlformats.org/drawingml/2006/main" vertOverflow="clip" wrap="none" lIns="36000" tIns="36000" rIns="36000" bIns="36000" rtlCol="0"/>
        <a:lstStyle xmlns:a="http://schemas.openxmlformats.org/drawingml/2006/main"/>
        <a:p xmlns:a="http://schemas.openxmlformats.org/drawingml/2006/main">
          <a:r>
            <a:rPr lang="en-US" altLang="ko-KR" sz="4000" b="1" dirty="0">
              <a:latin typeface="Times New Roman" panose="02020603050405020304" pitchFamily="18" charset="0"/>
              <a:cs typeface="Times New Roman" panose="02020603050405020304" pitchFamily="18" charset="0"/>
            </a:rPr>
            <a:t>Data Queue</a:t>
          </a:r>
          <a:r>
            <a:rPr lang="en-US" altLang="ko-KR" sz="4000" b="1" baseline="0" dirty="0">
              <a:latin typeface="Times New Roman" panose="02020603050405020304" pitchFamily="18" charset="0"/>
              <a:cs typeface="Times New Roman" panose="02020603050405020304" pitchFamily="18" charset="0"/>
            </a:rPr>
            <a:t> </a:t>
          </a:r>
          <a:endParaRPr lang="ko-KR" altLang="en-US" sz="4000" b="1"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0.22987</cdr:x>
      <cdr:y>0.00639</cdr:y>
    </cdr:from>
    <cdr:to>
      <cdr:x>0.33885</cdr:x>
      <cdr:y>0.14008</cdr:y>
    </cdr:to>
    <cdr:sp macro="" textlink="">
      <cdr:nvSpPr>
        <cdr:cNvPr id="5" name="TextBox 1"/>
        <cdr:cNvSpPr txBox="1"/>
      </cdr:nvSpPr>
      <cdr:spPr>
        <a:xfrm xmlns:a="http://schemas.openxmlformats.org/drawingml/2006/main">
          <a:off x="1768408" y="29661"/>
          <a:ext cx="838454" cy="620385"/>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ko-KR" sz="3200" dirty="0" err="1">
              <a:latin typeface="Times New Roman" panose="02020603050405020304" pitchFamily="18" charset="0"/>
              <a:cs typeface="Times New Roman" panose="02020603050405020304" pitchFamily="18" charset="0"/>
            </a:rPr>
            <a:t>pkts</a:t>
          </a:r>
          <a:endParaRPr lang="ko-KR" altLang="en-US" sz="3200" dirty="0">
            <a:latin typeface="Times New Roman" panose="02020603050405020304" pitchFamily="18" charset="0"/>
            <a:cs typeface="Times New Roman" panose="02020603050405020304" pitchFamily="18" charset="0"/>
          </a:endParaRPr>
        </a:p>
      </cdr:txBody>
    </cdr:sp>
  </cdr:relSizeAnchor>
</c:userShapes>
</file>

<file path=ppt/drawings/drawing20.xml><?xml version="1.0" encoding="utf-8"?>
<c:userShapes xmlns:c="http://schemas.openxmlformats.org/drawingml/2006/chart">
  <cdr:relSizeAnchor xmlns:cdr="http://schemas.openxmlformats.org/drawingml/2006/chartDrawing">
    <cdr:from>
      <cdr:x>0.16392</cdr:x>
      <cdr:y>0</cdr:y>
    </cdr:from>
    <cdr:to>
      <cdr:x>0.27971</cdr:x>
      <cdr:y>0.19298</cdr:y>
    </cdr:to>
    <cdr:sp macro="" textlink="">
      <cdr:nvSpPr>
        <cdr:cNvPr id="4" name="TextBox 1"/>
        <cdr:cNvSpPr txBox="1"/>
      </cdr:nvSpPr>
      <cdr:spPr>
        <a:xfrm xmlns:a="http://schemas.openxmlformats.org/drawingml/2006/main">
          <a:off x="946218" y="0"/>
          <a:ext cx="668393" cy="83306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err="1" smtClean="0">
              <a:latin typeface="Times New Roman" panose="02020603050405020304" pitchFamily="18" charset="0"/>
              <a:cs typeface="Times New Roman" panose="02020603050405020304" pitchFamily="18" charset="0"/>
            </a:rPr>
            <a:t>ms</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21.xml><?xml version="1.0" encoding="utf-8"?>
<c:userShapes xmlns:c="http://schemas.openxmlformats.org/drawingml/2006/chart">
  <cdr:relSizeAnchor xmlns:cdr="http://schemas.openxmlformats.org/drawingml/2006/chartDrawing">
    <cdr:from>
      <cdr:x>0.2016</cdr:x>
      <cdr:y>0</cdr:y>
    </cdr:from>
    <cdr:to>
      <cdr:x>0.31739</cdr:x>
      <cdr:y>0.19298</cdr:y>
    </cdr:to>
    <cdr:sp macro="" textlink="">
      <cdr:nvSpPr>
        <cdr:cNvPr id="2" name="TextBox 1"/>
        <cdr:cNvSpPr txBox="1"/>
      </cdr:nvSpPr>
      <cdr:spPr>
        <a:xfrm xmlns:a="http://schemas.openxmlformats.org/drawingml/2006/main">
          <a:off x="1222310" y="0"/>
          <a:ext cx="702040" cy="82405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err="1" smtClean="0">
              <a:latin typeface="Times New Roman" panose="02020603050405020304" pitchFamily="18" charset="0"/>
              <a:cs typeface="Times New Roman" panose="02020603050405020304" pitchFamily="18" charset="0"/>
            </a:rPr>
            <a:t>ms</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22.xml><?xml version="1.0" encoding="utf-8"?>
<c:userShapes xmlns:c="http://schemas.openxmlformats.org/drawingml/2006/chart">
  <cdr:relSizeAnchor xmlns:cdr="http://schemas.openxmlformats.org/drawingml/2006/chartDrawing">
    <cdr:from>
      <cdr:x>0.16392</cdr:x>
      <cdr:y>0</cdr:y>
    </cdr:from>
    <cdr:to>
      <cdr:x>0.27971</cdr:x>
      <cdr:y>0.19298</cdr:y>
    </cdr:to>
    <cdr:sp macro="" textlink="">
      <cdr:nvSpPr>
        <cdr:cNvPr id="4" name="TextBox 1"/>
        <cdr:cNvSpPr txBox="1"/>
      </cdr:nvSpPr>
      <cdr:spPr>
        <a:xfrm xmlns:a="http://schemas.openxmlformats.org/drawingml/2006/main">
          <a:off x="946218" y="0"/>
          <a:ext cx="668393" cy="83306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err="1" smtClean="0">
              <a:latin typeface="Times New Roman" panose="02020603050405020304" pitchFamily="18" charset="0"/>
              <a:cs typeface="Times New Roman" panose="02020603050405020304" pitchFamily="18" charset="0"/>
            </a:rPr>
            <a:t>ms</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23.xml><?xml version="1.0" encoding="utf-8"?>
<c:userShapes xmlns:c="http://schemas.openxmlformats.org/drawingml/2006/chart">
  <cdr:relSizeAnchor xmlns:cdr="http://schemas.openxmlformats.org/drawingml/2006/chartDrawing">
    <cdr:from>
      <cdr:x>0.19703</cdr:x>
      <cdr:y>0.01411</cdr:y>
    </cdr:from>
    <cdr:to>
      <cdr:x>0.31282</cdr:x>
      <cdr:y>0.20709</cdr:y>
    </cdr:to>
    <cdr:sp macro="" textlink="">
      <cdr:nvSpPr>
        <cdr:cNvPr id="3" name="TextBox 1"/>
        <cdr:cNvSpPr txBox="1"/>
      </cdr:nvSpPr>
      <cdr:spPr>
        <a:xfrm xmlns:a="http://schemas.openxmlformats.org/drawingml/2006/main">
          <a:off x="1108496" y="55907"/>
          <a:ext cx="651446" cy="76466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err="1" smtClean="0">
              <a:latin typeface="Times New Roman" panose="02020603050405020304" pitchFamily="18" charset="0"/>
              <a:cs typeface="Times New Roman" panose="02020603050405020304" pitchFamily="18" charset="0"/>
            </a:rPr>
            <a:t>ms</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24.xml><?xml version="1.0" encoding="utf-8"?>
<c:userShapes xmlns:c="http://schemas.openxmlformats.org/drawingml/2006/chart">
  <cdr:relSizeAnchor xmlns:cdr="http://schemas.openxmlformats.org/drawingml/2006/chartDrawing">
    <cdr:from>
      <cdr:x>0.19703</cdr:x>
      <cdr:y>0.01411</cdr:y>
    </cdr:from>
    <cdr:to>
      <cdr:x>0.31282</cdr:x>
      <cdr:y>0.20709</cdr:y>
    </cdr:to>
    <cdr:sp macro="" textlink="">
      <cdr:nvSpPr>
        <cdr:cNvPr id="3" name="TextBox 1"/>
        <cdr:cNvSpPr txBox="1"/>
      </cdr:nvSpPr>
      <cdr:spPr>
        <a:xfrm xmlns:a="http://schemas.openxmlformats.org/drawingml/2006/main">
          <a:off x="1108496" y="55907"/>
          <a:ext cx="651446" cy="76466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err="1" smtClean="0">
              <a:latin typeface="Times New Roman" panose="02020603050405020304" pitchFamily="18" charset="0"/>
              <a:cs typeface="Times New Roman" panose="02020603050405020304" pitchFamily="18" charset="0"/>
            </a:rPr>
            <a:t>ms</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0.1261</cdr:x>
      <cdr:y>0.85452</cdr:y>
    </cdr:from>
    <cdr:to>
      <cdr:x>1</cdr:x>
      <cdr:y>1</cdr:y>
    </cdr:to>
    <cdr:sp macro="" textlink="">
      <cdr:nvSpPr>
        <cdr:cNvPr id="2" name="TextBox 1"/>
        <cdr:cNvSpPr txBox="1"/>
      </cdr:nvSpPr>
      <cdr:spPr>
        <a:xfrm xmlns:a="http://schemas.openxmlformats.org/drawingml/2006/main">
          <a:off x="796309" y="3494104"/>
          <a:ext cx="5518593" cy="594863"/>
        </a:xfrm>
        <a:prstGeom xmlns:a="http://schemas.openxmlformats.org/drawingml/2006/main" prst="rect">
          <a:avLst/>
        </a:prstGeom>
      </cdr:spPr>
      <cdr:txBody>
        <a:bodyPr xmlns:a="http://schemas.openxmlformats.org/drawingml/2006/main" vertOverflow="clip" wrap="none" lIns="0" tIns="0" rIns="0" bIns="0" rtlCol="0"/>
        <a:lstStyle xmlns:a="http://schemas.openxmlformats.org/drawingml/2006/main"/>
        <a:p xmlns:a="http://schemas.openxmlformats.org/drawingml/2006/main">
          <a:pPr algn="ctr"/>
          <a:r>
            <a:rPr lang="en-US" altLang="ko-KR" sz="3600" b="1" dirty="0">
              <a:latin typeface="Times New Roman" panose="02020603050405020304" pitchFamily="18" charset="0"/>
              <a:cs typeface="Times New Roman" panose="02020603050405020304" pitchFamily="18" charset="0"/>
            </a:rPr>
            <a:t>Link </a:t>
          </a:r>
          <a:r>
            <a:rPr lang="en-US" altLang="ko-KR" sz="3600" b="1" dirty="0" smtClean="0">
              <a:latin typeface="Times New Roman" panose="02020603050405020304" pitchFamily="18" charset="0"/>
              <a:cs typeface="Times New Roman" panose="02020603050405020304" pitchFamily="18" charset="0"/>
            </a:rPr>
            <a:t>speed (</a:t>
          </a:r>
          <a:r>
            <a:rPr lang="en-US" altLang="ko-KR" sz="3600" b="1" dirty="0" err="1" smtClean="0">
              <a:latin typeface="Times New Roman" panose="02020603050405020304" pitchFamily="18" charset="0"/>
              <a:cs typeface="Times New Roman" panose="02020603050405020304" pitchFamily="18" charset="0"/>
            </a:rPr>
            <a:t>Gbps</a:t>
          </a:r>
          <a:r>
            <a:rPr lang="en-US" altLang="ko-KR" sz="3600" b="1" dirty="0" smtClean="0">
              <a:latin typeface="Times New Roman" panose="02020603050405020304" pitchFamily="18" charset="0"/>
              <a:cs typeface="Times New Roman" panose="02020603050405020304" pitchFamily="18" charset="0"/>
            </a:rPr>
            <a:t>)</a:t>
          </a:r>
          <a:endParaRPr lang="ko-KR" altLang="en-US" sz="3600" b="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0.12184</cdr:x>
      <cdr:y>0.03195</cdr:y>
    </cdr:from>
    <cdr:to>
      <cdr:x>0.29257</cdr:x>
      <cdr:y>0.16993</cdr:y>
    </cdr:to>
    <cdr:sp macro="" textlink="">
      <cdr:nvSpPr>
        <cdr:cNvPr id="3" name="TextBox 1"/>
        <cdr:cNvSpPr txBox="1"/>
      </cdr:nvSpPr>
      <cdr:spPr>
        <a:xfrm xmlns:a="http://schemas.openxmlformats.org/drawingml/2006/main">
          <a:off x="769377" y="130629"/>
          <a:ext cx="1078144" cy="564196"/>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ko-KR" sz="2800" b="0" dirty="0">
              <a:latin typeface="Times New Roman" panose="02020603050405020304" pitchFamily="18" charset="0"/>
              <a:cs typeface="Times New Roman" panose="02020603050405020304" pitchFamily="18" charset="0"/>
            </a:rPr>
            <a:t>MB</a:t>
          </a:r>
          <a:endParaRPr lang="ko-KR" altLang="en-US" sz="2800" b="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0.01052</cdr:x>
      <cdr:y>0.14819</cdr:y>
    </cdr:from>
    <cdr:to>
      <cdr:x>0.11729</cdr:x>
      <cdr:y>0.73214</cdr:y>
    </cdr:to>
    <cdr:sp macro="" textlink="">
      <cdr:nvSpPr>
        <cdr:cNvPr id="4" name="TextBox 3"/>
        <cdr:cNvSpPr txBox="1"/>
      </cdr:nvSpPr>
      <cdr:spPr>
        <a:xfrm xmlns:a="http://schemas.openxmlformats.org/drawingml/2006/main" rot="16200000">
          <a:off x="-790346" y="1462714"/>
          <a:ext cx="2387744" cy="67424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3600" b="1" dirty="0" err="1" smtClean="0">
              <a:latin typeface="Times New Roman" panose="02020603050405020304" pitchFamily="18" charset="0"/>
              <a:cs typeface="Times New Roman" panose="02020603050405020304" pitchFamily="18" charset="0"/>
            </a:rPr>
            <a:t>ToR</a:t>
          </a:r>
          <a:r>
            <a:rPr lang="en-US" altLang="ko-KR" sz="3600" b="1" dirty="0" smtClean="0">
              <a:latin typeface="Times New Roman" panose="02020603050405020304" pitchFamily="18" charset="0"/>
              <a:cs typeface="Times New Roman" panose="02020603050405020304" pitchFamily="18" charset="0"/>
            </a:rPr>
            <a:t> Buffer</a:t>
          </a:r>
          <a:endParaRPr lang="ko-KR" altLang="en-US" sz="3600" b="1" dirty="0">
            <a:latin typeface="Times New Roman" panose="02020603050405020304" pitchFamily="18" charset="0"/>
            <a:cs typeface="Times New Roman" panose="02020603050405020304" pitchFamily="18"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0.1261</cdr:x>
      <cdr:y>0.85452</cdr:y>
    </cdr:from>
    <cdr:to>
      <cdr:x>1</cdr:x>
      <cdr:y>1</cdr:y>
    </cdr:to>
    <cdr:sp macro="" textlink="">
      <cdr:nvSpPr>
        <cdr:cNvPr id="2" name="TextBox 1"/>
        <cdr:cNvSpPr txBox="1"/>
      </cdr:nvSpPr>
      <cdr:spPr>
        <a:xfrm xmlns:a="http://schemas.openxmlformats.org/drawingml/2006/main">
          <a:off x="796309" y="3494104"/>
          <a:ext cx="5518593" cy="594863"/>
        </a:xfrm>
        <a:prstGeom xmlns:a="http://schemas.openxmlformats.org/drawingml/2006/main" prst="rect">
          <a:avLst/>
        </a:prstGeom>
      </cdr:spPr>
      <cdr:txBody>
        <a:bodyPr xmlns:a="http://schemas.openxmlformats.org/drawingml/2006/main" vertOverflow="clip" wrap="none" lIns="0" tIns="0" rIns="0" bIns="0" rtlCol="0"/>
        <a:lstStyle xmlns:a="http://schemas.openxmlformats.org/drawingml/2006/main"/>
        <a:p xmlns:a="http://schemas.openxmlformats.org/drawingml/2006/main">
          <a:pPr algn="ctr"/>
          <a:r>
            <a:rPr lang="en-US" altLang="ko-KR" sz="3600" b="1" dirty="0">
              <a:latin typeface="Times New Roman" panose="02020603050405020304" pitchFamily="18" charset="0"/>
              <a:cs typeface="Times New Roman" panose="02020603050405020304" pitchFamily="18" charset="0"/>
            </a:rPr>
            <a:t>Link </a:t>
          </a:r>
          <a:r>
            <a:rPr lang="en-US" altLang="ko-KR" sz="3600" b="1" dirty="0" smtClean="0">
              <a:latin typeface="Times New Roman" panose="02020603050405020304" pitchFamily="18" charset="0"/>
              <a:cs typeface="Times New Roman" panose="02020603050405020304" pitchFamily="18" charset="0"/>
            </a:rPr>
            <a:t>speed (</a:t>
          </a:r>
          <a:r>
            <a:rPr lang="en-US" altLang="ko-KR" sz="3600" b="1" dirty="0" err="1" smtClean="0">
              <a:latin typeface="Times New Roman" panose="02020603050405020304" pitchFamily="18" charset="0"/>
              <a:cs typeface="Times New Roman" panose="02020603050405020304" pitchFamily="18" charset="0"/>
            </a:rPr>
            <a:t>Gbps</a:t>
          </a:r>
          <a:r>
            <a:rPr lang="en-US" altLang="ko-KR" sz="3600" b="1" dirty="0" smtClean="0">
              <a:latin typeface="Times New Roman" panose="02020603050405020304" pitchFamily="18" charset="0"/>
              <a:cs typeface="Times New Roman" panose="02020603050405020304" pitchFamily="18" charset="0"/>
            </a:rPr>
            <a:t>)</a:t>
          </a:r>
          <a:endParaRPr lang="ko-KR" altLang="en-US" sz="3600" b="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0.12184</cdr:x>
      <cdr:y>0.03195</cdr:y>
    </cdr:from>
    <cdr:to>
      <cdr:x>0.29257</cdr:x>
      <cdr:y>0.16993</cdr:y>
    </cdr:to>
    <cdr:sp macro="" textlink="">
      <cdr:nvSpPr>
        <cdr:cNvPr id="3" name="TextBox 1"/>
        <cdr:cNvSpPr txBox="1"/>
      </cdr:nvSpPr>
      <cdr:spPr>
        <a:xfrm xmlns:a="http://schemas.openxmlformats.org/drawingml/2006/main">
          <a:off x="769377" y="130629"/>
          <a:ext cx="1078144" cy="564196"/>
        </a:xfrm>
        <a:prstGeom xmlns:a="http://schemas.openxmlformats.org/drawingml/2006/main" prst="rect">
          <a:avLst/>
        </a:prstGeom>
      </cdr:spPr>
      <cdr:txBody>
        <a:bodyPr xmlns:a="http://schemas.openxmlformats.org/drawingml/2006/main" wrap="none" lIns="0" tIns="0" rIns="0" bIns="0"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altLang="ko-KR" sz="2800" b="0" dirty="0">
              <a:latin typeface="Times New Roman" panose="02020603050405020304" pitchFamily="18" charset="0"/>
              <a:cs typeface="Times New Roman" panose="02020603050405020304" pitchFamily="18" charset="0"/>
            </a:rPr>
            <a:t>MB</a:t>
          </a:r>
          <a:endParaRPr lang="ko-KR" altLang="en-US" sz="2800" b="0" dirty="0">
            <a:latin typeface="Times New Roman" panose="02020603050405020304" pitchFamily="18" charset="0"/>
            <a:cs typeface="Times New Roman" panose="02020603050405020304" pitchFamily="18" charset="0"/>
          </a:endParaRPr>
        </a:p>
      </cdr:txBody>
    </cdr:sp>
  </cdr:relSizeAnchor>
  <cdr:relSizeAnchor xmlns:cdr="http://schemas.openxmlformats.org/drawingml/2006/chartDrawing">
    <cdr:from>
      <cdr:x>0.01052</cdr:x>
      <cdr:y>0.14819</cdr:y>
    </cdr:from>
    <cdr:to>
      <cdr:x>0.11729</cdr:x>
      <cdr:y>0.73214</cdr:y>
    </cdr:to>
    <cdr:sp macro="" textlink="">
      <cdr:nvSpPr>
        <cdr:cNvPr id="4" name="TextBox 3"/>
        <cdr:cNvSpPr txBox="1"/>
      </cdr:nvSpPr>
      <cdr:spPr>
        <a:xfrm xmlns:a="http://schemas.openxmlformats.org/drawingml/2006/main" rot="16200000">
          <a:off x="-790346" y="1462714"/>
          <a:ext cx="2387744" cy="67424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3600" b="1" dirty="0" err="1" smtClean="0">
              <a:latin typeface="Times New Roman" panose="02020603050405020304" pitchFamily="18" charset="0"/>
              <a:cs typeface="Times New Roman" panose="02020603050405020304" pitchFamily="18" charset="0"/>
            </a:rPr>
            <a:t>ToR</a:t>
          </a:r>
          <a:r>
            <a:rPr lang="en-US" altLang="ko-KR" sz="3600" b="1" dirty="0" smtClean="0">
              <a:latin typeface="Times New Roman" panose="02020603050405020304" pitchFamily="18" charset="0"/>
              <a:cs typeface="Times New Roman" panose="02020603050405020304" pitchFamily="18" charset="0"/>
            </a:rPr>
            <a:t> Buffer</a:t>
          </a:r>
          <a:endParaRPr lang="ko-KR" altLang="en-US" sz="3600" b="1" dirty="0">
            <a:latin typeface="Times New Roman" panose="02020603050405020304" pitchFamily="18" charset="0"/>
            <a:cs typeface="Times New Roman" panose="02020603050405020304" pitchFamily="18"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0.20216</cdr:x>
      <cdr:y>0.05556</cdr:y>
    </cdr:from>
    <cdr:to>
      <cdr:x>0.44685</cdr:x>
      <cdr:y>0.18106</cdr:y>
    </cdr:to>
    <cdr:sp macro="" textlink="">
      <cdr:nvSpPr>
        <cdr:cNvPr id="2" name="TextBox 1"/>
        <cdr:cNvSpPr txBox="1"/>
      </cdr:nvSpPr>
      <cdr:spPr>
        <a:xfrm xmlns:a="http://schemas.openxmlformats.org/drawingml/2006/main">
          <a:off x="1001319" y="221673"/>
          <a:ext cx="1211943" cy="50072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400" dirty="0" smtClean="0">
              <a:latin typeface="Times New Roman" panose="02020603050405020304" pitchFamily="18" charset="0"/>
              <a:cs typeface="Times New Roman" panose="02020603050405020304" pitchFamily="18" charset="0"/>
            </a:rPr>
            <a:t>RTTs</a:t>
          </a:r>
          <a:endParaRPr lang="ko-KR" altLang="en-US" sz="2400" dirty="0">
            <a:latin typeface="Times New Roman" panose="02020603050405020304" pitchFamily="18" charset="0"/>
            <a:cs typeface="Times New Roman" panose="02020603050405020304" pitchFamily="18" charset="0"/>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0.20216</cdr:x>
      <cdr:y>0.05556</cdr:y>
    </cdr:from>
    <cdr:to>
      <cdr:x>0.44685</cdr:x>
      <cdr:y>0.18106</cdr:y>
    </cdr:to>
    <cdr:sp macro="" textlink="">
      <cdr:nvSpPr>
        <cdr:cNvPr id="2" name="TextBox 1"/>
        <cdr:cNvSpPr txBox="1"/>
      </cdr:nvSpPr>
      <cdr:spPr>
        <a:xfrm xmlns:a="http://schemas.openxmlformats.org/drawingml/2006/main">
          <a:off x="1001319" y="221673"/>
          <a:ext cx="1211943" cy="50072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400" dirty="0" smtClean="0">
              <a:latin typeface="Times New Roman" panose="02020603050405020304" pitchFamily="18" charset="0"/>
              <a:cs typeface="Times New Roman" panose="02020603050405020304" pitchFamily="18" charset="0"/>
            </a:rPr>
            <a:t>credits</a:t>
          </a:r>
          <a:endParaRPr lang="ko-KR" altLang="en-US" sz="2400" dirty="0">
            <a:latin typeface="Times New Roman" panose="02020603050405020304" pitchFamily="18" charset="0"/>
            <a:cs typeface="Times New Roman" panose="02020603050405020304" pitchFamily="18" charset="0"/>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0.20216</cdr:x>
      <cdr:y>0.05556</cdr:y>
    </cdr:from>
    <cdr:to>
      <cdr:x>0.44685</cdr:x>
      <cdr:y>0.18106</cdr:y>
    </cdr:to>
    <cdr:sp macro="" textlink="">
      <cdr:nvSpPr>
        <cdr:cNvPr id="2" name="TextBox 1"/>
        <cdr:cNvSpPr txBox="1"/>
      </cdr:nvSpPr>
      <cdr:spPr>
        <a:xfrm xmlns:a="http://schemas.openxmlformats.org/drawingml/2006/main">
          <a:off x="1001319" y="221673"/>
          <a:ext cx="1211943" cy="50072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400" dirty="0" smtClean="0">
              <a:latin typeface="Times New Roman" panose="02020603050405020304" pitchFamily="18" charset="0"/>
              <a:cs typeface="Times New Roman" panose="02020603050405020304" pitchFamily="18" charset="0"/>
            </a:rPr>
            <a:t>RTTs</a:t>
          </a:r>
          <a:endParaRPr lang="ko-KR" altLang="en-US" sz="2400" dirty="0">
            <a:latin typeface="Times New Roman" panose="02020603050405020304" pitchFamily="18" charset="0"/>
            <a:cs typeface="Times New Roman" panose="02020603050405020304" pitchFamily="18" charset="0"/>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0.20216</cdr:x>
      <cdr:y>0.05556</cdr:y>
    </cdr:from>
    <cdr:to>
      <cdr:x>0.44685</cdr:x>
      <cdr:y>0.18106</cdr:y>
    </cdr:to>
    <cdr:sp macro="" textlink="">
      <cdr:nvSpPr>
        <cdr:cNvPr id="2" name="TextBox 1"/>
        <cdr:cNvSpPr txBox="1"/>
      </cdr:nvSpPr>
      <cdr:spPr>
        <a:xfrm xmlns:a="http://schemas.openxmlformats.org/drawingml/2006/main">
          <a:off x="1001319" y="221673"/>
          <a:ext cx="1211943" cy="50072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400" dirty="0" smtClean="0">
              <a:latin typeface="Times New Roman" panose="02020603050405020304" pitchFamily="18" charset="0"/>
              <a:cs typeface="Times New Roman" panose="02020603050405020304" pitchFamily="18" charset="0"/>
            </a:rPr>
            <a:t>credits</a:t>
          </a:r>
          <a:endParaRPr lang="ko-KR" altLang="en-US" sz="2400" dirty="0">
            <a:latin typeface="Times New Roman" panose="02020603050405020304" pitchFamily="18" charset="0"/>
            <a:cs typeface="Times New Roman" panose="02020603050405020304" pitchFamily="18" charset="0"/>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0.21183</cdr:x>
      <cdr:y>0.08171</cdr:y>
    </cdr:from>
    <cdr:to>
      <cdr:x>0.32762</cdr:x>
      <cdr:y>0.2408</cdr:y>
    </cdr:to>
    <cdr:sp macro="" textlink="">
      <cdr:nvSpPr>
        <cdr:cNvPr id="2" name="TextBox 1"/>
        <cdr:cNvSpPr txBox="1"/>
      </cdr:nvSpPr>
      <cdr:spPr>
        <a:xfrm xmlns:a="http://schemas.openxmlformats.org/drawingml/2006/main">
          <a:off x="1247593" y="370638"/>
          <a:ext cx="681957" cy="72163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altLang="ko-KR" sz="2800" dirty="0" smtClean="0">
              <a:latin typeface="Times New Roman" panose="02020603050405020304" pitchFamily="18" charset="0"/>
              <a:cs typeface="Times New Roman" panose="02020603050405020304" pitchFamily="18" charset="0"/>
            </a:rPr>
            <a:t>KB</a:t>
          </a:r>
          <a:endParaRPr lang="ko-KR" altLang="en-US" sz="2800" dirty="0">
            <a:latin typeface="Times New Roman" panose="02020603050405020304" pitchFamily="18" charset="0"/>
            <a:cs typeface="Times New Roman" panose="02020603050405020304" pitchFamily="18" charset="0"/>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406" cy="497413"/>
          </a:xfrm>
          <a:prstGeom prst="rect">
            <a:avLst/>
          </a:prstGeom>
        </p:spPr>
        <p:txBody>
          <a:bodyPr vert="horz" lIns="88203" tIns="44102" rIns="88203" bIns="44102" rtlCol="0"/>
          <a:lstStyle>
            <a:lvl1pPr algn="l">
              <a:defRPr sz="1200"/>
            </a:lvl1pPr>
          </a:lstStyle>
          <a:p>
            <a:endParaRPr lang="ko-KR" altLang="en-US"/>
          </a:p>
        </p:txBody>
      </p:sp>
      <p:sp>
        <p:nvSpPr>
          <p:cNvPr id="3" name="Date Placeholder 2"/>
          <p:cNvSpPr>
            <a:spLocks noGrp="1"/>
          </p:cNvSpPr>
          <p:nvPr>
            <p:ph type="dt" sz="quarter" idx="1"/>
          </p:nvPr>
        </p:nvSpPr>
        <p:spPr>
          <a:xfrm>
            <a:off x="3850750" y="0"/>
            <a:ext cx="2945405" cy="497413"/>
          </a:xfrm>
          <a:prstGeom prst="rect">
            <a:avLst/>
          </a:prstGeom>
        </p:spPr>
        <p:txBody>
          <a:bodyPr vert="horz" lIns="88203" tIns="44102" rIns="88203" bIns="44102" rtlCol="0"/>
          <a:lstStyle>
            <a:lvl1pPr algn="r">
              <a:defRPr sz="1200"/>
            </a:lvl1pPr>
          </a:lstStyle>
          <a:p>
            <a:fld id="{808D89F6-A391-4F61-929C-F1DE67D74322}" type="datetimeFigureOut">
              <a:rPr lang="ko-KR" altLang="en-US" smtClean="0"/>
              <a:t>2017-09-11</a:t>
            </a:fld>
            <a:endParaRPr lang="ko-KR" altLang="en-US"/>
          </a:p>
        </p:txBody>
      </p:sp>
      <p:sp>
        <p:nvSpPr>
          <p:cNvPr id="4" name="Footer Placeholder 3"/>
          <p:cNvSpPr>
            <a:spLocks noGrp="1"/>
          </p:cNvSpPr>
          <p:nvPr>
            <p:ph type="ftr" sz="quarter" idx="2"/>
          </p:nvPr>
        </p:nvSpPr>
        <p:spPr>
          <a:xfrm>
            <a:off x="1" y="9430813"/>
            <a:ext cx="2945406" cy="497413"/>
          </a:xfrm>
          <a:prstGeom prst="rect">
            <a:avLst/>
          </a:prstGeom>
        </p:spPr>
        <p:txBody>
          <a:bodyPr vert="horz" lIns="88203" tIns="44102" rIns="88203" bIns="44102" rtlCol="0" anchor="b"/>
          <a:lstStyle>
            <a:lvl1pPr algn="l">
              <a:defRPr sz="1200"/>
            </a:lvl1pPr>
          </a:lstStyle>
          <a:p>
            <a:endParaRPr lang="ko-KR" altLang="en-US"/>
          </a:p>
        </p:txBody>
      </p:sp>
      <p:sp>
        <p:nvSpPr>
          <p:cNvPr id="5" name="Slide Number Placeholder 4"/>
          <p:cNvSpPr>
            <a:spLocks noGrp="1"/>
          </p:cNvSpPr>
          <p:nvPr>
            <p:ph type="sldNum" sz="quarter" idx="3"/>
          </p:nvPr>
        </p:nvSpPr>
        <p:spPr>
          <a:xfrm>
            <a:off x="3850750" y="9430813"/>
            <a:ext cx="2945405" cy="497413"/>
          </a:xfrm>
          <a:prstGeom prst="rect">
            <a:avLst/>
          </a:prstGeom>
        </p:spPr>
        <p:txBody>
          <a:bodyPr vert="horz" lIns="88203" tIns="44102" rIns="88203" bIns="44102" rtlCol="0" anchor="b"/>
          <a:lstStyle>
            <a:lvl1pPr algn="r">
              <a:defRPr sz="1200"/>
            </a:lvl1pPr>
          </a:lstStyle>
          <a:p>
            <a:fld id="{41D09D84-747D-4570-97E4-C203FB1F954C}" type="slidenum">
              <a:rPr lang="ko-KR" altLang="en-US" smtClean="0"/>
              <a:t>‹#›</a:t>
            </a:fld>
            <a:endParaRPr lang="ko-KR" altLang="en-US"/>
          </a:p>
        </p:txBody>
      </p:sp>
    </p:spTree>
    <p:extLst>
      <p:ext uri="{BB962C8B-B14F-4D97-AF65-F5344CB8AC3E}">
        <p14:creationId xmlns:p14="http://schemas.microsoft.com/office/powerpoint/2010/main" val="3928708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8135"/>
          </a:xfrm>
          <a:prstGeom prst="rect">
            <a:avLst/>
          </a:prstGeom>
        </p:spPr>
        <p:txBody>
          <a:bodyPr vert="horz" lIns="95568" tIns="47784" rIns="95568" bIns="47784" rtlCol="0"/>
          <a:lstStyle>
            <a:lvl1pPr algn="l">
              <a:defRPr sz="1300"/>
            </a:lvl1pPr>
          </a:lstStyle>
          <a:p>
            <a:endParaRPr lang="ko-KR" altLang="en-US"/>
          </a:p>
        </p:txBody>
      </p:sp>
      <p:sp>
        <p:nvSpPr>
          <p:cNvPr id="3" name="날짜 개체 틀 2"/>
          <p:cNvSpPr>
            <a:spLocks noGrp="1"/>
          </p:cNvSpPr>
          <p:nvPr>
            <p:ph type="dt" idx="1"/>
          </p:nvPr>
        </p:nvSpPr>
        <p:spPr>
          <a:xfrm>
            <a:off x="3850443" y="0"/>
            <a:ext cx="2945659" cy="498135"/>
          </a:xfrm>
          <a:prstGeom prst="rect">
            <a:avLst/>
          </a:prstGeom>
        </p:spPr>
        <p:txBody>
          <a:bodyPr vert="horz" lIns="95568" tIns="47784" rIns="95568" bIns="47784" rtlCol="0"/>
          <a:lstStyle>
            <a:lvl1pPr algn="r">
              <a:defRPr sz="1300"/>
            </a:lvl1pPr>
          </a:lstStyle>
          <a:p>
            <a:fld id="{ABE78942-4C5A-4F0A-A35F-249BD3603EC3}" type="datetimeFigureOut">
              <a:rPr lang="ko-KR" altLang="en-US" smtClean="0"/>
              <a:t>2017-09-11</a:t>
            </a:fld>
            <a:endParaRPr lang="ko-KR" altLang="en-US"/>
          </a:p>
        </p:txBody>
      </p:sp>
      <p:sp>
        <p:nvSpPr>
          <p:cNvPr id="4" name="슬라이드 이미지 개체 틀 3"/>
          <p:cNvSpPr>
            <a:spLocks noGrp="1" noRot="1" noChangeAspect="1"/>
          </p:cNvSpPr>
          <p:nvPr>
            <p:ph type="sldImg" idx="2"/>
          </p:nvPr>
        </p:nvSpPr>
        <p:spPr>
          <a:xfrm>
            <a:off x="422275" y="1241425"/>
            <a:ext cx="5954713" cy="3351213"/>
          </a:xfrm>
          <a:prstGeom prst="rect">
            <a:avLst/>
          </a:prstGeom>
          <a:noFill/>
          <a:ln w="12700">
            <a:solidFill>
              <a:prstClr val="black"/>
            </a:solidFill>
          </a:ln>
        </p:spPr>
        <p:txBody>
          <a:bodyPr vert="horz" lIns="95568" tIns="47784" rIns="95568" bIns="47784" rtlCol="0" anchor="ctr"/>
          <a:lstStyle/>
          <a:p>
            <a:endParaRPr lang="ko-KR" altLang="en-US"/>
          </a:p>
        </p:txBody>
      </p:sp>
      <p:sp>
        <p:nvSpPr>
          <p:cNvPr id="5" name="슬라이드 노트 개체 틀 4"/>
          <p:cNvSpPr>
            <a:spLocks noGrp="1"/>
          </p:cNvSpPr>
          <p:nvPr>
            <p:ph type="body" sz="quarter" idx="3"/>
          </p:nvPr>
        </p:nvSpPr>
        <p:spPr>
          <a:xfrm>
            <a:off x="679768" y="4777958"/>
            <a:ext cx="5438140" cy="3909239"/>
          </a:xfrm>
          <a:prstGeom prst="rect">
            <a:avLst/>
          </a:prstGeom>
        </p:spPr>
        <p:txBody>
          <a:bodyPr vert="horz" lIns="95568" tIns="47784" rIns="95568" bIns="47784"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9430092"/>
            <a:ext cx="2945659" cy="498134"/>
          </a:xfrm>
          <a:prstGeom prst="rect">
            <a:avLst/>
          </a:prstGeom>
        </p:spPr>
        <p:txBody>
          <a:bodyPr vert="horz" lIns="95568" tIns="47784" rIns="95568" bIns="47784"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3850443" y="9430092"/>
            <a:ext cx="2945659" cy="498134"/>
          </a:xfrm>
          <a:prstGeom prst="rect">
            <a:avLst/>
          </a:prstGeom>
        </p:spPr>
        <p:txBody>
          <a:bodyPr vert="horz" lIns="95568" tIns="47784" rIns="95568" bIns="47784" rtlCol="0" anchor="b"/>
          <a:lstStyle>
            <a:lvl1pPr algn="r">
              <a:defRPr sz="1300"/>
            </a:lvl1pPr>
          </a:lstStyle>
          <a:p>
            <a:fld id="{4A560A6B-4E98-42CB-B7AB-0658D189ED64}" type="slidenum">
              <a:rPr lang="ko-KR" altLang="en-US" smtClean="0"/>
              <a:t>‹#›</a:t>
            </a:fld>
            <a:endParaRPr lang="ko-KR" altLang="en-US"/>
          </a:p>
        </p:txBody>
      </p:sp>
    </p:spTree>
    <p:extLst>
      <p:ext uri="{BB962C8B-B14F-4D97-AF65-F5344CB8AC3E}">
        <p14:creationId xmlns:p14="http://schemas.microsoft.com/office/powerpoint/2010/main" val="365412923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Hi, today I will talk about a new </a:t>
            </a:r>
            <a:r>
              <a:rPr lang="en-US" altLang="ko-KR" baseline="0" dirty="0" smtClean="0"/>
              <a:t>credit-based</a:t>
            </a:r>
            <a:r>
              <a:rPr lang="en-US" altLang="ko-KR" dirty="0" smtClean="0"/>
              <a:t> congestion</a:t>
            </a:r>
            <a:r>
              <a:rPr lang="en-US" altLang="ko-KR" baseline="0" dirty="0" smtClean="0"/>
              <a:t> control designed for datacenter.</a:t>
            </a:r>
          </a:p>
          <a:p>
            <a:pPr marL="220508" indent="-220508">
              <a:buAutoNum type="arabicPeriod"/>
            </a:pPr>
            <a:r>
              <a:rPr lang="en-US" altLang="ko-KR" baseline="0" dirty="0" smtClean="0"/>
              <a:t>I am presenter </a:t>
            </a:r>
            <a:r>
              <a:rPr lang="en-US" altLang="ko-KR" baseline="0" dirty="0" err="1" smtClean="0"/>
              <a:t>Inho</a:t>
            </a:r>
            <a:r>
              <a:rPr lang="en-US" altLang="ko-KR" baseline="0" dirty="0" smtClean="0"/>
              <a:t> Cho from KAIST and this work is collaborated with </a:t>
            </a:r>
            <a:r>
              <a:rPr lang="en-US" altLang="ko-KR" baseline="0" smtClean="0"/>
              <a:t>Google.</a:t>
            </a:r>
          </a:p>
          <a:p>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a:t>
            </a:fld>
            <a:endParaRPr lang="ko-KR" altLang="en-US"/>
          </a:p>
        </p:txBody>
      </p:sp>
    </p:spTree>
    <p:extLst>
      <p:ext uri="{BB962C8B-B14F-4D97-AF65-F5344CB8AC3E}">
        <p14:creationId xmlns:p14="http://schemas.microsoft.com/office/powerpoint/2010/main" val="2946909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a:t>Here, we classify prior works that provide bounded queue into three different categories.</a:t>
            </a:r>
          </a:p>
          <a:p>
            <a:pPr marL="220508" indent="-220508">
              <a:buAutoNum type="arabicPeriod"/>
            </a:pPr>
            <a:r>
              <a:rPr lang="en-US" altLang="ko-KR" dirty="0"/>
              <a:t>First is Hop-by-hop credit-based flow control, which is used in </a:t>
            </a:r>
            <a:r>
              <a:rPr lang="en-US" altLang="ko-KR" dirty="0" err="1"/>
              <a:t>Infiniband</a:t>
            </a:r>
            <a:r>
              <a:rPr lang="en-US" altLang="ko-KR" dirty="0"/>
              <a:t>, ATM network, and PCI Express.</a:t>
            </a:r>
          </a:p>
          <a:p>
            <a:pPr marL="220508" indent="-220508">
              <a:buAutoNum type="arabicPeriod"/>
            </a:pPr>
            <a:r>
              <a:rPr lang="en-US" altLang="ko-KR" dirty="0"/>
              <a:t>And the priority-based flow control (PFC) used in </a:t>
            </a:r>
            <a:r>
              <a:rPr lang="en-US" altLang="ko-KR" dirty="0" err="1"/>
              <a:t>RoCE</a:t>
            </a:r>
            <a:r>
              <a:rPr lang="en-US" altLang="ko-KR" dirty="0"/>
              <a:t> and DCQCN.</a:t>
            </a:r>
          </a:p>
          <a:p>
            <a:pPr marL="220508" indent="-220508">
              <a:buAutoNum type="arabicPeriod"/>
            </a:pPr>
            <a:r>
              <a:rPr lang="en-US" altLang="ko-KR" dirty="0"/>
              <a:t>And the centralized packet scheduling used in </a:t>
            </a:r>
            <a:r>
              <a:rPr lang="en-US" altLang="ko-KR" dirty="0" err="1"/>
              <a:t>FastPass</a:t>
            </a:r>
            <a:r>
              <a:rPr lang="en-US" altLang="ko-KR" dirty="0"/>
              <a:t>.</a:t>
            </a:r>
          </a:p>
          <a:p>
            <a:pPr marL="220508" indent="-220508">
              <a:buAutoNum type="arabicPeriod"/>
            </a:pPr>
            <a:endParaRPr lang="en-US" altLang="ko-KR" dirty="0"/>
          </a:p>
          <a:p>
            <a:pPr marL="220508" indent="-220508">
              <a:buAutoNum type="arabicPeriod"/>
            </a:pPr>
            <a:r>
              <a:rPr lang="en-US" altLang="ko-KR" dirty="0"/>
              <a:t>They all provides bounded queue, but each has its own limitations.</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10</a:t>
            </a:fld>
            <a:endParaRPr lang="ko-KR" altLang="en-US"/>
          </a:p>
        </p:txBody>
      </p:sp>
    </p:spTree>
    <p:extLst>
      <p:ext uri="{BB962C8B-B14F-4D97-AF65-F5344CB8AC3E}">
        <p14:creationId xmlns:p14="http://schemas.microsoft.com/office/powerpoint/2010/main" val="3704696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Credit-based flow control can scale</a:t>
            </a:r>
            <a:r>
              <a:rPr lang="en-US" altLang="ko-KR" baseline="0" dirty="0" smtClean="0"/>
              <a:t> to some extent but it does not scale to datacenter size due to its virtual channel setup cost. </a:t>
            </a:r>
          </a:p>
          <a:p>
            <a:pPr marL="220508" indent="-220508">
              <a:buAutoNum type="arabicPeriod"/>
            </a:pPr>
            <a:r>
              <a:rPr lang="en-US" altLang="ko-KR" baseline="0" dirty="0" smtClean="0"/>
              <a:t>In addition, it requires switch support to generate credits and maintain per-channel state, which can be more expensive than Ethernet.</a:t>
            </a:r>
          </a:p>
          <a:p>
            <a:pPr marL="220508" indent="-220508">
              <a:buAutoNum type="arabicPeriod"/>
            </a:pPr>
            <a:r>
              <a:rPr lang="en-US" altLang="ko-KR" baseline="0" dirty="0" smtClean="0"/>
              <a:t>PFC suffers from head of line blocking and it can have deadlock if you try to scale to more than a single switch.</a:t>
            </a:r>
          </a:p>
          <a:p>
            <a:pPr marL="220508" indent="-220508">
              <a:buAutoNum type="arabicPeriod"/>
            </a:pPr>
            <a:r>
              <a:rPr lang="en-US" altLang="ko-KR" baseline="0" dirty="0" smtClean="0"/>
              <a:t>Centralized packet scheduling is even more difficult to scale and has single point of failure.</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11</a:t>
            </a:fld>
            <a:endParaRPr lang="ko-KR" altLang="en-US"/>
          </a:p>
        </p:txBody>
      </p:sp>
    </p:spTree>
    <p:extLst>
      <p:ext uri="{BB962C8B-B14F-4D97-AF65-F5344CB8AC3E}">
        <p14:creationId xmlns:p14="http://schemas.microsoft.com/office/powerpoint/2010/main" val="30450738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1.</a:t>
            </a:r>
            <a:r>
              <a:rPr lang="en-US" altLang="ko-KR" baseline="0" dirty="0" smtClean="0"/>
              <a:t> </a:t>
            </a:r>
            <a:r>
              <a:rPr lang="en-US" altLang="ko-KR" dirty="0" smtClean="0"/>
              <a:t>Among</a:t>
            </a:r>
            <a:r>
              <a:rPr lang="en-US" altLang="ko-KR" baseline="0" dirty="0" smtClean="0"/>
              <a:t> those approaches, we are inspired by hop-by-hop credit-based flow control and we asked a question.</a:t>
            </a:r>
          </a:p>
          <a:p>
            <a:endParaRPr lang="en-US" altLang="ko-KR" baseline="0" dirty="0" smtClean="0"/>
          </a:p>
          <a:p>
            <a:r>
              <a:rPr lang="en-US" altLang="ko-KR" baseline="0" dirty="0" smtClean="0"/>
              <a:t>2. Can we get the benefits of credit-based flow control on the Ethernet, without hop-by-hop flow control?</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12</a:t>
            </a:fld>
            <a:endParaRPr lang="ko-KR" altLang="en-US"/>
          </a:p>
        </p:txBody>
      </p:sp>
    </p:spTree>
    <p:extLst>
      <p:ext uri="{BB962C8B-B14F-4D97-AF65-F5344CB8AC3E}">
        <p14:creationId xmlns:p14="http://schemas.microsoft.com/office/powerpoint/2010/main" val="386755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As</a:t>
            </a:r>
            <a:r>
              <a:rPr lang="en-US" altLang="ko-KR" baseline="0" dirty="0" smtClean="0"/>
              <a:t> an answer of the question, we propose an end-to-end credit-based congestion control which behaves proactively.</a:t>
            </a:r>
          </a:p>
          <a:p>
            <a:pPr marL="220508" indent="-220508">
              <a:buAutoNum type="arabicPeriod"/>
            </a:pPr>
            <a:r>
              <a:rPr lang="en-US" altLang="ko-KR" baseline="0" dirty="0" smtClean="0"/>
              <a:t>It can work on Ethernet switches using unreliable credits. </a:t>
            </a:r>
          </a:p>
          <a:p>
            <a:pPr marL="220508" indent="-220508">
              <a:buAutoNum type="arabicPeriod"/>
            </a:pPr>
            <a:r>
              <a:rPr lang="en-US" altLang="ko-KR" baseline="0" dirty="0" smtClean="0"/>
              <a:t>And we named it </a:t>
            </a:r>
            <a:r>
              <a:rPr lang="en-US" altLang="ko-KR" baseline="0" dirty="0" err="1" smtClean="0"/>
              <a:t>ExpressPass</a:t>
            </a:r>
            <a:r>
              <a:rPr lang="en-US" altLang="ko-KR" baseline="0" dirty="0" smtClean="0"/>
              <a:t>.</a:t>
            </a:r>
          </a:p>
          <a:p>
            <a:endParaRPr lang="en-US" altLang="ko-KR" baseline="0" dirty="0" smtClean="0"/>
          </a:p>
          <a:p>
            <a:pPr marL="220508" indent="-220508">
              <a:buAutoNum type="arabicPeriod"/>
            </a:pPr>
            <a:r>
              <a:rPr lang="en-US" altLang="ko-KR" dirty="0"/>
              <a:t>There are two key differences between hop-by-hop credit-based flow control and our approach.</a:t>
            </a:r>
          </a:p>
          <a:p>
            <a:pPr marL="220508" indent="-220508">
              <a:buAutoNum type="arabicPeriod"/>
            </a:pPr>
            <a:r>
              <a:rPr lang="en-US" altLang="ko-KR" dirty="0"/>
              <a:t>first, our approach is end-to-end, and second we assume our unreliable credits would be dropped. </a:t>
            </a:r>
          </a:p>
          <a:p>
            <a:pPr marL="220508" indent="-220508">
              <a:buAutoNum type="arabicPeriod"/>
            </a:pPr>
            <a:r>
              <a:rPr lang="en-US" altLang="ko-KR" dirty="0"/>
              <a:t>As a result we do not require switch support when deploying our solution.</a:t>
            </a:r>
            <a:endParaRPr lang="en-US" altLang="ko-KR" baseline="0" dirty="0" smtClean="0"/>
          </a:p>
          <a:p>
            <a:endParaRPr lang="en-US" altLang="ko-KR" baseline="0" dirty="0" smtClean="0"/>
          </a:p>
          <a:p>
            <a:pPr defTabSz="882030">
              <a:defRPr/>
            </a:pPr>
            <a:r>
              <a:rPr lang="en-US" altLang="ko-KR" baseline="0" dirty="0" smtClean="0"/>
              <a:t>[pause for 2sec]</a:t>
            </a:r>
          </a:p>
          <a:p>
            <a:pPr marL="220508" indent="-220508">
              <a:buAutoNum type="arabicPeriod"/>
            </a:pPr>
            <a:r>
              <a:rPr lang="en-US" altLang="ko-KR" baseline="0" dirty="0" smtClean="0"/>
              <a:t>Now, I’ll show how </a:t>
            </a:r>
            <a:r>
              <a:rPr lang="en-US" altLang="ko-KR" baseline="0" dirty="0" err="1" smtClean="0"/>
              <a:t>ExpressPass</a:t>
            </a:r>
            <a:r>
              <a:rPr lang="en-US" altLang="ko-KR" baseline="0" dirty="0" smtClean="0"/>
              <a:t> works.</a:t>
            </a:r>
            <a:endParaRPr lang="ko-KR" altLang="en-US" dirty="0" smtClean="0"/>
          </a:p>
          <a:p>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13</a:t>
            </a:fld>
            <a:endParaRPr lang="ko-KR" altLang="en-US"/>
          </a:p>
        </p:txBody>
      </p:sp>
    </p:spTree>
    <p:extLst>
      <p:ext uri="{BB962C8B-B14F-4D97-AF65-F5344CB8AC3E}">
        <p14:creationId xmlns:p14="http://schemas.microsoft.com/office/powerpoint/2010/main" val="2558559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882030">
              <a:defRPr/>
            </a:pPr>
            <a:r>
              <a:rPr lang="en-US" altLang="ko-KR" dirty="0" smtClean="0"/>
              <a:t>1. First, when sender has data to transmit, it transmits</a:t>
            </a:r>
            <a:r>
              <a:rPr lang="en-US" altLang="ko-KR" baseline="0" dirty="0" smtClean="0"/>
              <a:t> a “credit request” signal to the receiver.</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14</a:t>
            </a:fld>
            <a:endParaRPr lang="ko-KR" altLang="en-US"/>
          </a:p>
        </p:txBody>
      </p:sp>
    </p:spTree>
    <p:extLst>
      <p:ext uri="{BB962C8B-B14F-4D97-AF65-F5344CB8AC3E}">
        <p14:creationId xmlns:p14="http://schemas.microsoft.com/office/powerpoint/2010/main" val="3991329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1.</a:t>
            </a:r>
            <a:r>
              <a:rPr lang="en-US" altLang="ko-KR" baseline="0" dirty="0" smtClean="0"/>
              <a:t> </a:t>
            </a:r>
            <a:r>
              <a:rPr lang="en-US" altLang="ko-KR" dirty="0" smtClean="0"/>
              <a:t>Upon </a:t>
            </a:r>
            <a:r>
              <a:rPr lang="en-US" altLang="ko-KR" baseline="0" dirty="0" smtClean="0"/>
              <a:t>receiving the “credit request”, receiver actively generates credits which are minimum sized Ethernet frame, towards the sender.</a:t>
            </a:r>
          </a:p>
          <a:p>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15</a:t>
            </a:fld>
            <a:endParaRPr lang="ko-KR" altLang="en-US"/>
          </a:p>
        </p:txBody>
      </p:sp>
    </p:spTree>
    <p:extLst>
      <p:ext uri="{BB962C8B-B14F-4D97-AF65-F5344CB8AC3E}">
        <p14:creationId xmlns:p14="http://schemas.microsoft.com/office/powerpoint/2010/main" val="2753405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Once the sender receives the</a:t>
            </a:r>
            <a:r>
              <a:rPr lang="en-US" altLang="ko-KR" baseline="0" dirty="0" smtClean="0"/>
              <a:t> credit, it sends one data packet for one credit received. </a:t>
            </a:r>
          </a:p>
          <a:p>
            <a:pPr marL="220508" indent="-220508">
              <a:buAutoNum type="arabicPeriod"/>
            </a:pPr>
            <a:r>
              <a:rPr lang="en-US" altLang="ko-KR" baseline="0" dirty="0" smtClean="0"/>
              <a:t>If there is no available data to send, the credit is discarded immediately.</a:t>
            </a:r>
            <a:endParaRPr lang="ko-KR" altLang="en-US" dirty="0" smtClean="0"/>
          </a:p>
          <a:p>
            <a:endParaRPr lang="ko-KR" altLang="en-US" dirty="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16</a:t>
            </a:fld>
            <a:endParaRPr lang="ko-KR" altLang="en-US"/>
          </a:p>
        </p:txBody>
      </p:sp>
    </p:spTree>
    <p:extLst>
      <p:ext uri="{BB962C8B-B14F-4D97-AF65-F5344CB8AC3E}">
        <p14:creationId xmlns:p14="http://schemas.microsoft.com/office/powerpoint/2010/main" val="298846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defTabSz="882030">
              <a:buFontTx/>
              <a:buAutoNum type="arabicPeriod"/>
              <a:defRPr/>
            </a:pPr>
            <a:r>
              <a:rPr lang="en-US" altLang="ko-KR" dirty="0" smtClean="0"/>
              <a:t>Finally, when the sender has no more data to send, it transmits</a:t>
            </a:r>
            <a:r>
              <a:rPr lang="en-US" altLang="ko-KR" baseline="0" dirty="0" smtClean="0"/>
              <a:t> “credit stop” signal to the receiver. </a:t>
            </a:r>
          </a:p>
          <a:p>
            <a:pPr marL="220508" indent="-220508" defTabSz="882030">
              <a:buFontTx/>
              <a:buAutoNum type="arabicPeriod"/>
              <a:defRPr/>
            </a:pPr>
            <a:r>
              <a:rPr lang="en-US" altLang="ko-KR" baseline="0" dirty="0" smtClean="0"/>
              <a:t>Then the receiver stops generating credits.</a:t>
            </a:r>
          </a:p>
          <a:p>
            <a:pPr marL="220508" indent="-220508" defTabSz="882030">
              <a:buFontTx/>
              <a:buAutoNum type="arabicPeriod"/>
              <a:defRPr/>
            </a:pPr>
            <a:endParaRPr lang="en-US" altLang="ko-KR" baseline="0" dirty="0" smtClean="0"/>
          </a:p>
          <a:p>
            <a:pPr marL="220508" indent="-220508" defTabSz="882030">
              <a:buFontTx/>
              <a:buAutoNum type="arabicPeriod"/>
              <a:defRPr/>
            </a:pPr>
            <a:r>
              <a:rPr lang="en-US" altLang="ko-KR" baseline="0" dirty="0" smtClean="0"/>
              <a:t>So far, I explained the end host behavior for the single flow case.</a:t>
            </a:r>
          </a:p>
          <a:p>
            <a:pPr marL="220508" indent="-220508" defTabSz="882030">
              <a:buFontTx/>
              <a:buAutoNum type="arabicPeriod"/>
              <a:defRPr/>
            </a:pPr>
            <a:r>
              <a:rPr lang="en-US" altLang="ko-KR" baseline="0" dirty="0" smtClean="0"/>
              <a:t>Now let’s see the switch behavior with multiple flows competing in the same bottleneck.</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17</a:t>
            </a:fld>
            <a:endParaRPr lang="ko-KR" altLang="en-US"/>
          </a:p>
        </p:txBody>
      </p:sp>
    </p:spTree>
    <p:extLst>
      <p:ext uri="{BB962C8B-B14F-4D97-AF65-F5344CB8AC3E}">
        <p14:creationId xmlns:p14="http://schemas.microsoft.com/office/powerpoint/2010/main" val="524023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Here, I’m showing the two sender and two receivers sharing a bottleneck in dumbbell topology.</a:t>
            </a:r>
          </a:p>
          <a:p>
            <a:endParaRPr lang="en-US" altLang="ko-KR" dirty="0" smtClean="0"/>
          </a:p>
          <a:p>
            <a:r>
              <a:rPr lang="en-US" altLang="ko-KR" dirty="0" smtClean="0"/>
              <a:t>[click]</a:t>
            </a:r>
          </a:p>
          <a:p>
            <a:pPr marL="220508" indent="-220508">
              <a:buAutoNum type="arabicPeriod"/>
            </a:pPr>
            <a:r>
              <a:rPr lang="en-US" altLang="ko-KR" dirty="0" smtClean="0"/>
              <a:t>In</a:t>
            </a:r>
            <a:r>
              <a:rPr lang="en-US" altLang="ko-KR" baseline="0" dirty="0" smtClean="0"/>
              <a:t> </a:t>
            </a:r>
            <a:r>
              <a:rPr lang="en-US" altLang="ko-KR" baseline="0" dirty="0" err="1" smtClean="0"/>
              <a:t>ExpressPass</a:t>
            </a:r>
            <a:r>
              <a:rPr lang="en-US" altLang="ko-KR" baseline="0" dirty="0" smtClean="0"/>
              <a:t>, we separate the credit queue and data queue in the switch. </a:t>
            </a:r>
          </a:p>
          <a:p>
            <a:pPr marL="220508" indent="-220508">
              <a:buAutoNum type="arabicPeriod"/>
            </a:pPr>
            <a:endParaRPr lang="en-US" altLang="ko-KR" baseline="0" dirty="0" smtClean="0"/>
          </a:p>
          <a:p>
            <a:r>
              <a:rPr lang="en-US" altLang="ko-KR" baseline="0" dirty="0" smtClean="0"/>
              <a:t>[pause]</a:t>
            </a:r>
          </a:p>
          <a:p>
            <a:pPr marL="220508" indent="-220508">
              <a:buAutoNum type="arabicPeriod"/>
            </a:pPr>
            <a:r>
              <a:rPr lang="en-US" altLang="ko-KR" baseline="0" dirty="0" smtClean="0"/>
              <a:t>Then the switch throttles credit packets.</a:t>
            </a:r>
          </a:p>
          <a:p>
            <a:pPr marL="220508" indent="-220508">
              <a:buAutoNum type="arabicPeriod"/>
            </a:pPr>
            <a:r>
              <a:rPr lang="en-US" altLang="ko-KR" baseline="0" dirty="0" smtClean="0"/>
              <a:t>Throttling rate is determined by the ratio of the credit size and the maximum data size.</a:t>
            </a:r>
          </a:p>
          <a:p>
            <a:pPr marL="220508" indent="-220508">
              <a:buAutoNum type="arabicPeriod"/>
            </a:pPr>
            <a:r>
              <a:rPr lang="en-US" altLang="ko-KR" baseline="0" dirty="0" smtClean="0"/>
              <a:t>This is about 5% of the link capacity in the Ethernet. </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18</a:t>
            </a:fld>
            <a:endParaRPr lang="ko-KR" altLang="en-US"/>
          </a:p>
        </p:txBody>
      </p:sp>
    </p:spTree>
    <p:extLst>
      <p:ext uri="{BB962C8B-B14F-4D97-AF65-F5344CB8AC3E}">
        <p14:creationId xmlns:p14="http://schemas.microsoft.com/office/powerpoint/2010/main" val="3179025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Here, I’m showing the two sender and two receivers sharing a bottleneck in dumbbell topology.</a:t>
            </a:r>
          </a:p>
          <a:p>
            <a:pPr marL="220508" indent="-220508">
              <a:buAutoNum type="arabicPeriod"/>
            </a:pPr>
            <a:r>
              <a:rPr lang="en-US" altLang="ko-KR" dirty="0" smtClean="0"/>
              <a:t>In</a:t>
            </a:r>
            <a:r>
              <a:rPr lang="en-US" altLang="ko-KR" baseline="0" dirty="0" smtClean="0"/>
              <a:t> </a:t>
            </a:r>
            <a:r>
              <a:rPr lang="en-US" altLang="ko-KR" baseline="0" dirty="0" err="1" smtClean="0"/>
              <a:t>ExpressPass</a:t>
            </a:r>
            <a:r>
              <a:rPr lang="en-US" altLang="ko-KR" baseline="0" dirty="0" smtClean="0"/>
              <a:t>, we separate the credit queue and data queue in the switch. </a:t>
            </a:r>
          </a:p>
          <a:p>
            <a:pPr marL="220508" indent="-220508">
              <a:buAutoNum type="arabicPeriod"/>
            </a:pPr>
            <a:endParaRPr lang="en-US" altLang="ko-KR" baseline="0" dirty="0" smtClean="0"/>
          </a:p>
          <a:p>
            <a:r>
              <a:rPr lang="en-US" altLang="ko-KR" baseline="0" dirty="0" smtClean="0"/>
              <a:t>[pause]</a:t>
            </a:r>
          </a:p>
          <a:p>
            <a:pPr marL="220508" indent="-220508">
              <a:buAutoNum type="arabicPeriod"/>
            </a:pPr>
            <a:r>
              <a:rPr lang="en-US" altLang="ko-KR" baseline="0" dirty="0" smtClean="0"/>
              <a:t>Then the switch throttles credit packets.</a:t>
            </a:r>
          </a:p>
          <a:p>
            <a:pPr marL="220508" indent="-220508">
              <a:buAutoNum type="arabicPeriod"/>
            </a:pPr>
            <a:r>
              <a:rPr lang="en-US" altLang="ko-KR" baseline="0" dirty="0" smtClean="0"/>
              <a:t>Throttling rate is determined by the ratio of the credit size and the maximum data size.</a:t>
            </a:r>
          </a:p>
          <a:p>
            <a:pPr marL="220508" indent="-220508">
              <a:buAutoNum type="arabicPeriod"/>
            </a:pPr>
            <a:r>
              <a:rPr lang="en-US" altLang="ko-KR" baseline="0" dirty="0" smtClean="0"/>
              <a:t>This is about 5% of the link capacity in the Ethernet. </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19</a:t>
            </a:fld>
            <a:endParaRPr lang="ko-KR" altLang="en-US"/>
          </a:p>
        </p:txBody>
      </p:sp>
    </p:spTree>
    <p:extLst>
      <p:ext uri="{BB962C8B-B14F-4D97-AF65-F5344CB8AC3E}">
        <p14:creationId xmlns:p14="http://schemas.microsoft.com/office/powerpoint/2010/main" val="4118505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Datacenter networks have very different environment compared to Internet or Enterprise network.</a:t>
            </a:r>
            <a:r>
              <a:rPr lang="en-US" altLang="ko-KR" baseline="0" dirty="0" smtClean="0"/>
              <a:t> </a:t>
            </a:r>
          </a:p>
          <a:p>
            <a:pPr marL="220508" indent="-220508">
              <a:buAutoNum type="arabicPeriod"/>
            </a:pPr>
            <a:r>
              <a:rPr lang="en-US" altLang="ko-KR" baseline="0" dirty="0" smtClean="0"/>
              <a:t>It has small latency, high bandwidth, and shallow buffer. </a:t>
            </a:r>
          </a:p>
          <a:p>
            <a:pPr marL="220508" indent="-220508">
              <a:buAutoNum type="arabicPeriod"/>
            </a:pPr>
            <a:r>
              <a:rPr lang="en-US" altLang="ko-KR" baseline="0" dirty="0" smtClean="0"/>
              <a:t>In addition, the scale of datacenter can be huge with tens of thousand machines in a single datacenter.</a:t>
            </a:r>
            <a:endParaRPr lang="ko-KR" altLang="en-US" dirty="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a:t>
            </a:fld>
            <a:endParaRPr lang="ko-KR" altLang="en-US"/>
          </a:p>
        </p:txBody>
      </p:sp>
    </p:spTree>
    <p:extLst>
      <p:ext uri="{BB962C8B-B14F-4D97-AF65-F5344CB8AC3E}">
        <p14:creationId xmlns:p14="http://schemas.microsoft.com/office/powerpoint/2010/main" val="37426318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defTabSz="882030">
              <a:buFontTx/>
              <a:buAutoNum type="arabicPeriod"/>
              <a:defRPr/>
            </a:pPr>
            <a:r>
              <a:rPr lang="en-US" altLang="ko-KR" dirty="0" smtClean="0"/>
              <a:t>For</a:t>
            </a:r>
            <a:r>
              <a:rPr lang="en-US" altLang="ko-KR" baseline="0" dirty="0" smtClean="0"/>
              <a:t> the returning data packet, switch forwards it through the same link as the credit but in the reverse direction. </a:t>
            </a:r>
          </a:p>
          <a:p>
            <a:pPr marL="220508" indent="-220508" defTabSz="882030">
              <a:buFontTx/>
              <a:buAutoNum type="arabicPeriod"/>
              <a:defRPr/>
            </a:pPr>
            <a:r>
              <a:rPr lang="en-US" altLang="ko-KR" baseline="0" dirty="0" smtClean="0"/>
              <a:t>There are several ways to implement this path symmetry property including the DRILL of the previous talk.</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20</a:t>
            </a:fld>
            <a:endParaRPr lang="ko-KR" altLang="en-US"/>
          </a:p>
        </p:txBody>
      </p:sp>
    </p:spTree>
    <p:extLst>
      <p:ext uri="{BB962C8B-B14F-4D97-AF65-F5344CB8AC3E}">
        <p14:creationId xmlns:p14="http://schemas.microsoft.com/office/powerpoint/2010/main" val="391688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defTabSz="882030">
              <a:buFontTx/>
              <a:buAutoNum type="arabicPeriod"/>
              <a:defRPr/>
            </a:pPr>
            <a:r>
              <a:rPr lang="en-US" altLang="ko-KR" baseline="0" dirty="0" smtClean="0"/>
              <a:t>Because switch throttles the credits to ensure no more returning data packets than it can forward, data packet never overflow the link capacity, regardless of the number of flows competing at the bottleneck. </a:t>
            </a:r>
          </a:p>
          <a:p>
            <a:pPr marL="220508" indent="-220508" defTabSz="882030">
              <a:buFontTx/>
              <a:buAutoNum type="arabicPeriod"/>
              <a:defRPr/>
            </a:pPr>
            <a:r>
              <a:rPr lang="en-US" altLang="ko-KR" baseline="0" dirty="0" smtClean="0"/>
              <a:t>In addition, credit packets naturally schedule the data packet transmissions and removes burst, [pause 1sec] because credits are serialized at the switch.</a:t>
            </a:r>
            <a:endParaRPr lang="en-US" altLang="ko-KR" b="0" baseline="0" dirty="0" smtClean="0">
              <a:effectLst/>
            </a:endParaRPr>
          </a:p>
          <a:p>
            <a:pPr marL="220508" indent="-220508" defTabSz="882030">
              <a:buFontTx/>
              <a:buAutoNum type="arabicPeriod"/>
              <a:defRPr/>
            </a:pPr>
            <a:r>
              <a:rPr lang="en-US" altLang="ko-KR" b="0" baseline="0" dirty="0" smtClean="0">
                <a:effectLst/>
              </a:rPr>
              <a:t>Therefore, our credit-based congestion control can achieve zero queuing in ideal condition.</a:t>
            </a:r>
          </a:p>
          <a:p>
            <a:pPr marL="220508" indent="-220508" defTabSz="882030">
              <a:buFontTx/>
              <a:buAutoNum type="arabicPeriod"/>
              <a:defRPr/>
            </a:pPr>
            <a:endParaRPr lang="en-US" altLang="ko-KR" b="0" baseline="0" dirty="0" smtClean="0">
              <a:effectLst/>
            </a:endParaRPr>
          </a:p>
          <a:p>
            <a:pPr marL="220508" indent="-220508" defTabSz="882030">
              <a:buFontTx/>
              <a:buAutoNum type="arabicPeriod"/>
              <a:defRPr/>
            </a:pPr>
            <a:r>
              <a:rPr lang="en-US" altLang="ko-KR" baseline="0" dirty="0" smtClean="0"/>
              <a:t>However, this approach that I just described has some challenges in practice.</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21</a:t>
            </a:fld>
            <a:endParaRPr lang="ko-KR" altLang="en-US"/>
          </a:p>
        </p:txBody>
      </p:sp>
    </p:spTree>
    <p:extLst>
      <p:ext uri="{BB962C8B-B14F-4D97-AF65-F5344CB8AC3E}">
        <p14:creationId xmlns:p14="http://schemas.microsoft.com/office/powerpoint/2010/main" val="37805540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baseline="0" dirty="0" smtClean="0"/>
              <a:t>Due to the time limitation, I will not cover all of these in this talk and I will talk about three challenges:</a:t>
            </a:r>
          </a:p>
          <a:p>
            <a:pPr marL="220508" indent="-220508">
              <a:buAutoNum type="arabicPeriod"/>
            </a:pPr>
            <a:r>
              <a:rPr lang="en-US" altLang="ko-KR" baseline="0" dirty="0" smtClean="0"/>
              <a:t>signaling overhead, non-zero queueing, and credit waste.</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22</a:t>
            </a:fld>
            <a:endParaRPr lang="ko-KR" altLang="en-US"/>
          </a:p>
        </p:txBody>
      </p:sp>
    </p:spTree>
    <p:extLst>
      <p:ext uri="{BB962C8B-B14F-4D97-AF65-F5344CB8AC3E}">
        <p14:creationId xmlns:p14="http://schemas.microsoft.com/office/powerpoint/2010/main" val="8374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baseline="0" dirty="0" smtClean="0"/>
              <a:t>First, there is signaling overhead of one RTT in the beginning.</a:t>
            </a:r>
          </a:p>
          <a:p>
            <a:pPr marL="220508" indent="-220508">
              <a:buAutoNum type="arabicPeriod"/>
            </a:pPr>
            <a:r>
              <a:rPr lang="en-US" altLang="ko-KR" baseline="0" dirty="0" smtClean="0"/>
              <a:t>However, if the flow uses non-persistent connection, we can piggyback it into the handshake packets. </a:t>
            </a:r>
          </a:p>
          <a:p>
            <a:pPr marL="220508" indent="-220508">
              <a:buAutoNum type="arabicPeriod"/>
            </a:pPr>
            <a:r>
              <a:rPr lang="en-US" altLang="ko-KR" baseline="0" dirty="0" smtClean="0"/>
              <a:t>Even with persistent connection, the cost of one RTT should be very cheap because credit-based approach can provide low and bounded queuing and the latency is very short in datacenter.</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23</a:t>
            </a:fld>
            <a:endParaRPr lang="ko-KR" altLang="en-US"/>
          </a:p>
        </p:txBody>
      </p:sp>
    </p:spTree>
    <p:extLst>
      <p:ext uri="{BB962C8B-B14F-4D97-AF65-F5344CB8AC3E}">
        <p14:creationId xmlns:p14="http://schemas.microsoft.com/office/powerpoint/2010/main" val="4011404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Second challenge</a:t>
            </a:r>
            <a:r>
              <a:rPr lang="en-US" altLang="ko-KR" baseline="0" dirty="0" smtClean="0"/>
              <a:t> is that even with credit-based approach, queue build-up can still occur. </a:t>
            </a:r>
          </a:p>
          <a:p>
            <a:pPr marL="220508" indent="-220508">
              <a:buAutoNum type="arabicPeriod"/>
            </a:pPr>
            <a:r>
              <a:rPr lang="en-US" altLang="ko-KR" baseline="0" dirty="0" smtClean="0"/>
              <a:t>It can achieve zero queuing if the delays from the departure of the credit to the arrival of the data at a switch port are always the same.</a:t>
            </a:r>
          </a:p>
          <a:p>
            <a:pPr marL="220508" indent="-220508">
              <a:buAutoNum type="arabicPeriod"/>
            </a:pPr>
            <a:r>
              <a:rPr lang="en-US" altLang="ko-KR" dirty="0" smtClean="0"/>
              <a:t>However, in real</a:t>
            </a:r>
            <a:r>
              <a:rPr lang="en-US" altLang="ko-KR" baseline="0" dirty="0" smtClean="0"/>
              <a:t> datacenter topology, different paths can have different delays depending on number of hops, queueing delay, and host delay.</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24</a:t>
            </a:fld>
            <a:endParaRPr lang="ko-KR" altLang="en-US"/>
          </a:p>
        </p:txBody>
      </p:sp>
    </p:spTree>
    <p:extLst>
      <p:ext uri="{BB962C8B-B14F-4D97-AF65-F5344CB8AC3E}">
        <p14:creationId xmlns:p14="http://schemas.microsoft.com/office/powerpoint/2010/main" val="1193150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defTabSz="955679">
              <a:defRPr/>
            </a:pPr>
            <a:r>
              <a:rPr lang="en-US" altLang="ko-KR" baseline="0" dirty="0" smtClean="0"/>
              <a:t>1. Let’s consider the scenario where each path has delay of 1, 2, and 3.</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25</a:t>
            </a:fld>
            <a:endParaRPr lang="ko-KR" altLang="en-US"/>
          </a:p>
        </p:txBody>
      </p:sp>
    </p:spTree>
    <p:extLst>
      <p:ext uri="{BB962C8B-B14F-4D97-AF65-F5344CB8AC3E}">
        <p14:creationId xmlns:p14="http://schemas.microsoft.com/office/powerpoint/2010/main" val="34199229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In the worst case, if</a:t>
            </a:r>
            <a:r>
              <a:rPr lang="en-US" altLang="ko-KR" baseline="0" dirty="0" smtClean="0"/>
              <a:t> the receiver send credits in the order of the sender 3, 2 and 1, returning data packets from different paths arrives at the switch at the same time and queue length can grow up.</a:t>
            </a:r>
          </a:p>
          <a:p>
            <a:pPr marL="220508" indent="-220508">
              <a:buAutoNum type="arabicPeriod"/>
            </a:pPr>
            <a:r>
              <a:rPr lang="en-US" altLang="ko-KR" baseline="0" dirty="0" smtClean="0"/>
              <a:t>However, the maximum queue occupancy is still bounded by the difference between the maximum and the minimum delay regardless of the traffic.</a:t>
            </a:r>
          </a:p>
          <a:p>
            <a:pPr marL="220508" indent="-220508">
              <a:buAutoNum type="arabicPeriod"/>
            </a:pPr>
            <a:r>
              <a:rPr lang="en-US" altLang="ko-KR" baseline="0" dirty="0" smtClean="0"/>
              <a:t>Then what is the maximum bound for realistic datacenter topology?</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26</a:t>
            </a:fld>
            <a:endParaRPr lang="ko-KR" altLang="en-US"/>
          </a:p>
        </p:txBody>
      </p:sp>
    </p:spTree>
    <p:extLst>
      <p:ext uri="{BB962C8B-B14F-4D97-AF65-F5344CB8AC3E}">
        <p14:creationId xmlns:p14="http://schemas.microsoft.com/office/powerpoint/2010/main" val="14446137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Using</a:t>
            </a:r>
            <a:r>
              <a:rPr lang="en-US" altLang="ko-KR" baseline="0" dirty="0" smtClean="0"/>
              <a:t> Network Calculus, we calculate the worst case queue length in 32-ary fat-tree topology with 8,192 nodes.</a:t>
            </a:r>
          </a:p>
          <a:p>
            <a:pPr marL="220508" indent="-220508">
              <a:buAutoNum type="arabicPeriod"/>
            </a:pPr>
            <a:r>
              <a:rPr lang="en-US" altLang="ko-KR" baseline="0" dirty="0" smtClean="0"/>
              <a:t>We assume that all the link delay is 5us, which is conservative estimate.</a:t>
            </a:r>
          </a:p>
          <a:p>
            <a:pPr marL="220508" indent="-220508">
              <a:buAutoNum type="arabicPeriod"/>
            </a:pPr>
            <a:r>
              <a:rPr lang="en-US" altLang="ko-KR" baseline="0" dirty="0" smtClean="0"/>
              <a:t>The right figure shows maximum queue bound of software and hardware implementation and actual buffer space provided by Broadcom chips at the </a:t>
            </a:r>
            <a:r>
              <a:rPr lang="en-US" altLang="ko-KR" baseline="0" dirty="0" err="1" smtClean="0"/>
              <a:t>ToR</a:t>
            </a:r>
            <a:r>
              <a:rPr lang="en-US" altLang="ko-KR" baseline="0" dirty="0" smtClean="0"/>
              <a:t> switch. </a:t>
            </a:r>
          </a:p>
          <a:p>
            <a:pPr marL="220508" indent="-220508">
              <a:buAutoNum type="arabicPeriod"/>
            </a:pPr>
            <a:r>
              <a:rPr lang="en-US" altLang="ko-KR" baseline="0" dirty="0" smtClean="0"/>
              <a:t>The difference between software and hardware is that they have different delay variation from the receipt of credits to the departure of the data.</a:t>
            </a:r>
          </a:p>
          <a:p>
            <a:endParaRPr lang="en-US" altLang="ko-KR" baseline="0" dirty="0" smtClean="0"/>
          </a:p>
          <a:p>
            <a:r>
              <a:rPr lang="en-US" altLang="ko-KR" baseline="0" dirty="0" smtClean="0">
                <a:sym typeface="Wingdings" panose="05000000000000000000" pitchFamily="2" charset="2"/>
              </a:rPr>
              <a:t> Continued.</a:t>
            </a:r>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27</a:t>
            </a:fld>
            <a:endParaRPr lang="ko-KR" altLang="en-US"/>
          </a:p>
        </p:txBody>
      </p:sp>
    </p:spTree>
    <p:extLst>
      <p:ext uri="{BB962C8B-B14F-4D97-AF65-F5344CB8AC3E}">
        <p14:creationId xmlns:p14="http://schemas.microsoft.com/office/powerpoint/2010/main" val="14246356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baseline="0" dirty="0" smtClean="0"/>
              <a:t>Compared to the buffer space in Broadcom chips, software implementation of </a:t>
            </a:r>
            <a:r>
              <a:rPr lang="en-US" altLang="ko-KR" baseline="0" dirty="0" err="1" smtClean="0"/>
              <a:t>ExpressPass</a:t>
            </a:r>
            <a:r>
              <a:rPr lang="en-US" altLang="ko-KR" baseline="0" dirty="0" smtClean="0"/>
              <a:t> requires more buffer in 40 and 100 </a:t>
            </a:r>
            <a:r>
              <a:rPr lang="en-US" altLang="ko-KR" baseline="0" dirty="0" err="1" smtClean="0"/>
              <a:t>Gbps</a:t>
            </a:r>
            <a:r>
              <a:rPr lang="en-US" altLang="ko-KR" baseline="0" dirty="0" smtClean="0"/>
              <a:t>. </a:t>
            </a:r>
          </a:p>
          <a:p>
            <a:pPr marL="220508" indent="-220508">
              <a:buAutoNum type="arabicPeriod"/>
            </a:pPr>
            <a:r>
              <a:rPr lang="en-US" altLang="ko-KR" baseline="0" dirty="0" smtClean="0"/>
              <a:t>However, the maximum bound here is assuming the worst case which is unlikely to happen.</a:t>
            </a:r>
          </a:p>
          <a:p>
            <a:pPr marL="220508" indent="-220508">
              <a:buAutoNum type="arabicPeriod"/>
            </a:pPr>
            <a:r>
              <a:rPr lang="en-US" altLang="ko-KR" baseline="0" dirty="0" smtClean="0"/>
              <a:t>With less buffer than the bound, it can still operate with possible data loss and retransmission.</a:t>
            </a:r>
          </a:p>
          <a:p>
            <a:pPr marL="220508" indent="-220508">
              <a:buAutoNum type="arabicPeriod"/>
            </a:pPr>
            <a:r>
              <a:rPr lang="en-US" altLang="ko-KR" baseline="0" dirty="0" smtClean="0"/>
              <a:t>For hardware implementation, </a:t>
            </a:r>
            <a:r>
              <a:rPr lang="en-US" altLang="ko-KR" baseline="0" dirty="0" err="1" smtClean="0"/>
              <a:t>ExpressPass</a:t>
            </a:r>
            <a:r>
              <a:rPr lang="en-US" altLang="ko-KR" baseline="0" dirty="0" smtClean="0"/>
              <a:t> has maximum bound lower than the buffer space of available Broadcom chip. </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28</a:t>
            </a:fld>
            <a:endParaRPr lang="ko-KR" altLang="en-US"/>
          </a:p>
        </p:txBody>
      </p:sp>
    </p:spTree>
    <p:extLst>
      <p:ext uri="{BB962C8B-B14F-4D97-AF65-F5344CB8AC3E}">
        <p14:creationId xmlns:p14="http://schemas.microsoft.com/office/powerpoint/2010/main" val="18848596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baseline="0" dirty="0" smtClean="0"/>
              <a:t>Another challenge is the credit waste.</a:t>
            </a:r>
          </a:p>
          <a:p>
            <a:pPr marL="220508" indent="-220508">
              <a:buAutoNum type="arabicPeriod"/>
            </a:pPr>
            <a:r>
              <a:rPr lang="en-US" altLang="ko-KR" baseline="0" dirty="0" smtClean="0"/>
              <a:t>Credits can be wasted for two reasons.</a:t>
            </a:r>
          </a:p>
          <a:p>
            <a:pPr marL="220508" indent="-220508">
              <a:buAutoNum type="arabicPeriod"/>
            </a:pPr>
            <a:endParaRPr lang="en-US" altLang="ko-KR" baseline="0" dirty="0" smtClean="0"/>
          </a:p>
          <a:p>
            <a:pPr marL="220508" indent="-220508">
              <a:buAutoNum type="arabicPeriod"/>
            </a:pPr>
            <a:r>
              <a:rPr lang="en-US" altLang="ko-KR" baseline="0" dirty="0" smtClean="0"/>
              <a:t>If the sender has slower data generation rate than credit arrival rate, some credits can be wasted in the middle of the flow.</a:t>
            </a:r>
          </a:p>
          <a:p>
            <a:pPr marL="220508" indent="-220508">
              <a:buAutoNum type="arabicPeriod"/>
            </a:pPr>
            <a:r>
              <a:rPr lang="en-US" altLang="ko-KR" baseline="0" dirty="0" smtClean="0"/>
              <a:t>In addition, because receiver keeps generating credits until it gets the “credit stop” signal, the sender may get credits with no data available to send at the end of the flow. </a:t>
            </a:r>
          </a:p>
          <a:p>
            <a:pPr marL="220508" indent="-220508">
              <a:buAutoNum type="arabicPeriod"/>
            </a:pPr>
            <a:r>
              <a:rPr lang="en-US" altLang="ko-KR" baseline="0" dirty="0" smtClean="0"/>
              <a:t>Such a credit waste can result in under-utilization of the network which could have been used by other flows that has data to send.</a:t>
            </a:r>
          </a:p>
          <a:p>
            <a:pPr marL="220508" indent="-220508">
              <a:buAutoNum type="arabicPeriod"/>
            </a:pPr>
            <a:endParaRPr lang="en-US" altLang="ko-KR" baseline="0" dirty="0" smtClean="0"/>
          </a:p>
          <a:p>
            <a:r>
              <a:rPr lang="en-US" altLang="ko-KR" baseline="0" dirty="0" smtClean="0">
                <a:sym typeface="Wingdings" panose="05000000000000000000" pitchFamily="2" charset="2"/>
              </a:rPr>
              <a:t> Continued.</a:t>
            </a:r>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29</a:t>
            </a:fld>
            <a:endParaRPr lang="ko-KR" altLang="en-US"/>
          </a:p>
        </p:txBody>
      </p:sp>
    </p:spTree>
    <p:extLst>
      <p:ext uri="{BB962C8B-B14F-4D97-AF65-F5344CB8AC3E}">
        <p14:creationId xmlns:p14="http://schemas.microsoft.com/office/powerpoint/2010/main" val="2573422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smtClean="0"/>
              <a:t>1. These characteristics</a:t>
            </a:r>
            <a:r>
              <a:rPr lang="en-US" altLang="ko-KR" baseline="0" dirty="0" smtClean="0"/>
              <a:t> pose interesting challenges for congestion control as evidenced by many prior works</a:t>
            </a:r>
            <a:r>
              <a:rPr lang="en-US" altLang="ko-KR" baseline="0" dirty="0"/>
              <a:t>.</a:t>
            </a:r>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a:t>
            </a:fld>
            <a:endParaRPr lang="ko-KR" altLang="en-US"/>
          </a:p>
        </p:txBody>
      </p:sp>
    </p:spTree>
    <p:extLst>
      <p:ext uri="{BB962C8B-B14F-4D97-AF65-F5344CB8AC3E}">
        <p14:creationId xmlns:p14="http://schemas.microsoft.com/office/powerpoint/2010/main" val="30650611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baseline="0" dirty="0" smtClean="0"/>
              <a:t>We can reduce the credit waste at the end of the flow by estimating the number of credits to receive remaining data packets assuming it knows the flow size in advance.</a:t>
            </a:r>
          </a:p>
          <a:p>
            <a:pPr marL="220508" indent="-220508">
              <a:buAutoNum type="arabicPeriod"/>
            </a:pPr>
            <a:r>
              <a:rPr lang="en-US" altLang="ko-KR" baseline="0" dirty="0" smtClean="0"/>
              <a:t>To minimize the credit waste in the middle of the flow due to sender’s slow data generation, we adjust credit sending rate through the feedback control at the receiver-side, using the number of credit sent and the number of data received.</a:t>
            </a:r>
          </a:p>
          <a:p>
            <a:pPr marL="220508" indent="-220508">
              <a:buAutoNum type="arabicPeriod"/>
            </a:pPr>
            <a:endParaRPr lang="en-US" altLang="ko-KR" baseline="0" dirty="0" smtClean="0"/>
          </a:p>
          <a:p>
            <a:pPr marL="220508" indent="-220508">
              <a:buAutoNum type="arabicPeriod"/>
            </a:pPr>
            <a:r>
              <a:rPr lang="en-US" altLang="ko-KR" baseline="0" dirty="0" smtClean="0"/>
              <a:t>Then how is it different from the traditional feedback control on data?</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30</a:t>
            </a:fld>
            <a:endParaRPr lang="ko-KR" altLang="en-US"/>
          </a:p>
        </p:txBody>
      </p:sp>
    </p:spTree>
    <p:extLst>
      <p:ext uri="{BB962C8B-B14F-4D97-AF65-F5344CB8AC3E}">
        <p14:creationId xmlns:p14="http://schemas.microsoft.com/office/powerpoint/2010/main" val="4021152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Above</a:t>
            </a:r>
            <a:r>
              <a:rPr lang="en-US" altLang="ko-KR" baseline="0" dirty="0" smtClean="0"/>
              <a:t> all, </a:t>
            </a:r>
            <a:r>
              <a:rPr lang="en-US" altLang="ko-KR" dirty="0" smtClean="0"/>
              <a:t>credit feedback</a:t>
            </a:r>
            <a:r>
              <a:rPr lang="en-US" altLang="ko-KR" baseline="0" dirty="0" smtClean="0"/>
              <a:t> control triggers before actual data congestion happens. </a:t>
            </a:r>
          </a:p>
          <a:p>
            <a:pPr marL="220508" indent="-220508">
              <a:buAutoNum type="arabicPeriod"/>
            </a:pPr>
            <a:r>
              <a:rPr lang="en-US" altLang="ko-KR" baseline="0" dirty="0" smtClean="0"/>
              <a:t>In other words it prevents congestion proactively. </a:t>
            </a:r>
          </a:p>
          <a:p>
            <a:pPr marL="220508" indent="-220508">
              <a:buAutoNum type="arabicPeriod"/>
            </a:pPr>
            <a:r>
              <a:rPr lang="en-US" altLang="ko-KR" baseline="0" dirty="0" smtClean="0"/>
              <a:t>This is different from feedback control on data which reacts to the congestion after it happened. </a:t>
            </a:r>
          </a:p>
          <a:p>
            <a:pPr marL="220508" indent="-220508">
              <a:buAutoNum type="arabicPeriod"/>
            </a:pPr>
            <a:endParaRPr lang="en-US" altLang="ko-KR" baseline="0" dirty="0" smtClean="0"/>
          </a:p>
          <a:p>
            <a:pPr marL="220508" indent="-220508">
              <a:buAutoNum type="arabicPeriod"/>
            </a:pPr>
            <a:r>
              <a:rPr lang="en-US" altLang="ko-KR" baseline="0" dirty="0" smtClean="0"/>
              <a:t>In addition, because credit drop has little cost, credit feedback control can increase the rate aggressively without worrying about the data loss. </a:t>
            </a:r>
          </a:p>
          <a:p>
            <a:pPr marL="220508" indent="-220508">
              <a:buAutoNum type="arabicPeriod"/>
            </a:pPr>
            <a:r>
              <a:rPr lang="en-US" altLang="ko-KR" baseline="0" dirty="0" smtClean="0"/>
              <a:t>In our implementation, we use the variation of binary search increase where the new rate is weighted average of the current rate and the maximum rate.</a:t>
            </a:r>
          </a:p>
          <a:p>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31</a:t>
            </a:fld>
            <a:endParaRPr lang="ko-KR" altLang="en-US"/>
          </a:p>
        </p:txBody>
      </p:sp>
    </p:spTree>
    <p:extLst>
      <p:ext uri="{BB962C8B-B14F-4D97-AF65-F5344CB8AC3E}">
        <p14:creationId xmlns:p14="http://schemas.microsoft.com/office/powerpoint/2010/main" val="3725376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defTabSz="882030">
              <a:buFontTx/>
              <a:buAutoNum type="arabicPeriod"/>
              <a:defRPr/>
            </a:pPr>
            <a:r>
              <a:rPr lang="en-US" altLang="ko-KR" baseline="0" dirty="0" smtClean="0"/>
              <a:t>Even when credit feedback control over-estimate the fair-share rate, it does not incur any data congestion because switch throttles the credits.</a:t>
            </a:r>
          </a:p>
          <a:p>
            <a:pPr marL="220508" indent="-220508" defTabSz="882030">
              <a:buFontTx/>
              <a:buAutoNum type="arabicPeriod"/>
              <a:defRPr/>
            </a:pPr>
            <a:r>
              <a:rPr lang="en-US" altLang="ko-KR" baseline="0" dirty="0" smtClean="0"/>
              <a:t>On the other hand, if data feedback control over-estimate the fair-share rate, it will incur data congestion and start to build up the queue and potentially drop the packets.</a:t>
            </a:r>
          </a:p>
          <a:p>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32</a:t>
            </a:fld>
            <a:endParaRPr lang="ko-KR" altLang="en-US"/>
          </a:p>
        </p:txBody>
      </p:sp>
    </p:spTree>
    <p:extLst>
      <p:ext uri="{BB962C8B-B14F-4D97-AF65-F5344CB8AC3E}">
        <p14:creationId xmlns:p14="http://schemas.microsoft.com/office/powerpoint/2010/main" val="23186538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defTabSz="882030">
              <a:buFontTx/>
              <a:buAutoNum type="arabicPeriod"/>
              <a:defRPr/>
            </a:pPr>
            <a:r>
              <a:rPr lang="en-US" altLang="ko-KR" baseline="0" dirty="0" smtClean="0"/>
              <a:t>Thanks to the aggressive rate increase, credit feedback control converges faster.</a:t>
            </a:r>
          </a:p>
          <a:p>
            <a:pPr marL="220508" indent="-220508" defTabSz="882030">
              <a:buFontTx/>
              <a:buAutoNum type="arabicPeriod"/>
              <a:defRPr/>
            </a:pPr>
            <a:r>
              <a:rPr lang="en-US" altLang="ko-KR" baseline="0" dirty="0" smtClean="0"/>
              <a:t>This is the high level description of our credit feedback control mechanism and the detailed algorithm and the stability analysis are included in the paper.</a:t>
            </a:r>
          </a:p>
          <a:p>
            <a:pPr defTabSz="882030">
              <a:defRPr/>
            </a:pPr>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33</a:t>
            </a:fld>
            <a:endParaRPr lang="ko-KR" altLang="en-US"/>
          </a:p>
        </p:txBody>
      </p:sp>
    </p:spTree>
    <p:extLst>
      <p:ext uri="{BB962C8B-B14F-4D97-AF65-F5344CB8AC3E}">
        <p14:creationId xmlns:p14="http://schemas.microsoft.com/office/powerpoint/2010/main" val="6382938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defTabSz="882030">
              <a:buFontTx/>
              <a:buAutoNum type="arabicPeriod"/>
              <a:defRPr/>
            </a:pPr>
            <a:r>
              <a:rPr lang="en-US" altLang="ko-KR" baseline="0" dirty="0" smtClean="0"/>
              <a:t>With the credit feedback control, we can reduce the credit waste, but there exists the trade-off between credit waste and fast convergence depending on the aggressiveness of the rate increase.</a:t>
            </a:r>
          </a:p>
          <a:p>
            <a:pPr defTabSz="882030">
              <a:defRPr/>
            </a:pPr>
            <a:endParaRPr lang="en-US" altLang="ko-KR" baseline="0" dirty="0" smtClean="0"/>
          </a:p>
          <a:p>
            <a:pPr defTabSz="882030">
              <a:defRPr/>
            </a:pPr>
            <a:r>
              <a:rPr lang="en-US" altLang="ko-KR" baseline="0" dirty="0" smtClean="0"/>
              <a:t>[click]</a:t>
            </a:r>
          </a:p>
          <a:p>
            <a:pPr marL="220508" indent="-220508" defTabSz="882030">
              <a:buFontTx/>
              <a:buAutoNum type="arabicPeriod"/>
              <a:defRPr/>
            </a:pPr>
            <a:r>
              <a:rPr lang="en-US" altLang="ko-KR" baseline="0" dirty="0" smtClean="0"/>
              <a:t>To quantify the trade-off, we measure the credit waste of the single packet flow and the convergence time of the two flows varying the aggressiveness of the binary search increase with different weights.</a:t>
            </a:r>
          </a:p>
          <a:p>
            <a:pPr defTabSz="882030">
              <a:defRPr/>
            </a:pPr>
            <a:endParaRPr lang="en-US" altLang="ko-KR" baseline="0" dirty="0" smtClean="0"/>
          </a:p>
          <a:p>
            <a:pPr defTabSz="882030">
              <a:defRPr/>
            </a:pPr>
            <a:r>
              <a:rPr lang="en-US" altLang="ko-KR" baseline="0" dirty="0" smtClean="0"/>
              <a:t>[click]</a:t>
            </a:r>
          </a:p>
          <a:p>
            <a:pPr marL="220508" indent="-220508" defTabSz="882030">
              <a:buFontTx/>
              <a:buAutoNum type="arabicPeriod"/>
              <a:defRPr/>
            </a:pPr>
            <a:r>
              <a:rPr lang="en-US" altLang="ko-KR" baseline="0" dirty="0" smtClean="0"/>
              <a:t>As shown in the figures, less aggressive increase can reduce the credit waste while sacrificing the convergence time.</a:t>
            </a:r>
          </a:p>
          <a:p>
            <a:pPr marL="220508" indent="-220508" defTabSz="882030">
              <a:buFontTx/>
              <a:buAutoNum type="arabicPeriod"/>
              <a:defRPr/>
            </a:pPr>
            <a:r>
              <a:rPr lang="en-US" altLang="ko-KR" baseline="0" dirty="0" smtClean="0"/>
              <a:t>On the other hand, more aggressive rate increase can reduce the convergence time, but it leads to large credit waste.</a:t>
            </a:r>
          </a:p>
          <a:p>
            <a:pPr defTabSz="882030">
              <a:defRPr/>
            </a:pPr>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34</a:t>
            </a:fld>
            <a:endParaRPr lang="ko-KR" altLang="en-US"/>
          </a:p>
        </p:txBody>
      </p:sp>
    </p:spTree>
    <p:extLst>
      <p:ext uri="{BB962C8B-B14F-4D97-AF65-F5344CB8AC3E}">
        <p14:creationId xmlns:p14="http://schemas.microsoft.com/office/powerpoint/2010/main" val="3344357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defTabSz="882030">
              <a:buFontTx/>
              <a:buAutoNum type="arabicPeriod"/>
              <a:defRPr/>
            </a:pPr>
            <a:r>
              <a:rPr lang="en-US" altLang="ko-KR" baseline="0" dirty="0" smtClean="0"/>
              <a:t>For the evaluation, we use the second least aggressive value in this figure.</a:t>
            </a:r>
          </a:p>
          <a:p>
            <a:pPr defTabSz="882030">
              <a:defRPr/>
            </a:pPr>
            <a:endParaRPr lang="en-US" altLang="ko-KR" baseline="0" dirty="0" smtClean="0"/>
          </a:p>
          <a:p>
            <a:pPr defTabSz="882030">
              <a:defRPr/>
            </a:pPr>
            <a:endParaRPr lang="en-US" altLang="ko-KR" baseline="0" dirty="0" smtClean="0"/>
          </a:p>
          <a:p>
            <a:pPr defTabSz="882030">
              <a:defRPr/>
            </a:pPr>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35</a:t>
            </a:fld>
            <a:endParaRPr lang="ko-KR" altLang="en-US"/>
          </a:p>
        </p:txBody>
      </p:sp>
    </p:spTree>
    <p:extLst>
      <p:ext uri="{BB962C8B-B14F-4D97-AF65-F5344CB8AC3E}">
        <p14:creationId xmlns:p14="http://schemas.microsoft.com/office/powerpoint/2010/main" val="1122981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To evaluate</a:t>
            </a:r>
            <a:r>
              <a:rPr lang="en-US" altLang="ko-KR" baseline="0" dirty="0" smtClean="0"/>
              <a:t> </a:t>
            </a:r>
            <a:r>
              <a:rPr lang="en-US" altLang="ko-KR" baseline="0" dirty="0" err="1" smtClean="0"/>
              <a:t>ExpressPass</a:t>
            </a:r>
            <a:r>
              <a:rPr lang="en-US" altLang="ko-KR" baseline="0" dirty="0" smtClean="0"/>
              <a:t>, we constructed a testbed with </a:t>
            </a:r>
            <a:r>
              <a:rPr lang="en-US" altLang="ko-KR" baseline="0" dirty="0" err="1" smtClean="0"/>
              <a:t>SoftNIC</a:t>
            </a:r>
            <a:r>
              <a:rPr lang="en-US" altLang="ko-KR" baseline="0" dirty="0" smtClean="0"/>
              <a:t> implementation.</a:t>
            </a:r>
          </a:p>
          <a:p>
            <a:pPr marL="220508" indent="-220508">
              <a:buAutoNum type="arabicPeriod"/>
            </a:pPr>
            <a:r>
              <a:rPr lang="en-US" altLang="ko-KR" baseline="0" dirty="0" smtClean="0"/>
              <a:t>We could configure the credit throttling using maximum bandwidth metering feature in the </a:t>
            </a:r>
            <a:r>
              <a:rPr lang="en-US" altLang="ko-KR" baseline="0" dirty="0" err="1" smtClean="0"/>
              <a:t>Brodcom</a:t>
            </a:r>
            <a:r>
              <a:rPr lang="en-US" altLang="ko-KR" baseline="0" dirty="0" smtClean="0"/>
              <a:t> chip.</a:t>
            </a:r>
          </a:p>
          <a:p>
            <a:endParaRPr lang="en-US" altLang="ko-KR" baseline="0" dirty="0" smtClean="0"/>
          </a:p>
          <a:p>
            <a:r>
              <a:rPr lang="en-US" altLang="ko-KR" baseline="0" dirty="0" smtClean="0"/>
              <a:t>[pause]</a:t>
            </a:r>
          </a:p>
          <a:p>
            <a:pPr marL="220508" indent="-220508">
              <a:buAutoNum type="arabicPeriod"/>
            </a:pPr>
            <a:r>
              <a:rPr lang="en-US" altLang="ko-KR" baseline="0" dirty="0" smtClean="0"/>
              <a:t>We used ns-2 simulation for large scale evaluation of realistic workloads and compared it against other congestion controls.</a:t>
            </a:r>
          </a:p>
          <a:p>
            <a:pPr marL="220508" indent="-220508">
              <a:buAutoNum type="arabicPeriod"/>
            </a:pPr>
            <a:r>
              <a:rPr lang="en-US" altLang="ko-KR" baseline="0" dirty="0" smtClean="0"/>
              <a:t>We use non-persistent connection for the simulation.</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36</a:t>
            </a:fld>
            <a:endParaRPr lang="ko-KR" altLang="en-US"/>
          </a:p>
        </p:txBody>
      </p:sp>
    </p:spTree>
    <p:extLst>
      <p:ext uri="{BB962C8B-B14F-4D97-AF65-F5344CB8AC3E}">
        <p14:creationId xmlns:p14="http://schemas.microsoft.com/office/powerpoint/2010/main" val="528248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baseline="0" dirty="0" smtClean="0"/>
              <a:t>Throughout the evaluation we answer the three questions.</a:t>
            </a:r>
          </a:p>
          <a:p>
            <a:endParaRPr lang="en-US" altLang="ko-KR" baseline="0" dirty="0" smtClean="0"/>
          </a:p>
          <a:p>
            <a:pPr marL="220508" indent="-220508">
              <a:buAutoNum type="arabicPeriod"/>
            </a:pPr>
            <a:r>
              <a:rPr lang="en-US" altLang="ko-KR" baseline="0" dirty="0" smtClean="0"/>
              <a:t>Does </a:t>
            </a:r>
            <a:r>
              <a:rPr lang="en-US" altLang="ko-KR" baseline="0" dirty="0" err="1" smtClean="0"/>
              <a:t>ExpressPass</a:t>
            </a:r>
            <a:r>
              <a:rPr lang="en-US" altLang="ko-KR" baseline="0" dirty="0" smtClean="0"/>
              <a:t> provides low &amp; bounded queueing with realistic workloads?</a:t>
            </a:r>
          </a:p>
          <a:p>
            <a:pPr marL="220508" indent="-220508">
              <a:buAutoNum type="arabicPeriod"/>
            </a:pPr>
            <a:r>
              <a:rPr lang="en-US" altLang="ko-KR" baseline="0" dirty="0" smtClean="0"/>
              <a:t>Is the convergence fast and stable?</a:t>
            </a:r>
          </a:p>
          <a:p>
            <a:pPr marL="220508" indent="-220508">
              <a:buAutoNum type="arabicPeriod"/>
            </a:pPr>
            <a:r>
              <a:rPr lang="en-US" altLang="ko-KR" baseline="0" dirty="0" smtClean="0"/>
              <a:t>How low &amp; bounded queueing and fast &amp; stable convergence translate into flow completion time?</a:t>
            </a:r>
          </a:p>
          <a:p>
            <a:endParaRPr lang="ko-KR" altLang="en-US" dirty="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37</a:t>
            </a:fld>
            <a:endParaRPr lang="ko-KR" altLang="en-US"/>
          </a:p>
        </p:txBody>
      </p:sp>
    </p:spTree>
    <p:extLst>
      <p:ext uri="{BB962C8B-B14F-4D97-AF65-F5344CB8AC3E}">
        <p14:creationId xmlns:p14="http://schemas.microsoft.com/office/powerpoint/2010/main" val="5365135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For realistic</a:t>
            </a:r>
            <a:r>
              <a:rPr lang="en-US" altLang="ko-KR" baseline="0" dirty="0" smtClean="0"/>
              <a:t> workloads for large scale simulation, we use four different workloads which have various average flow sizes.</a:t>
            </a:r>
          </a:p>
          <a:p>
            <a:pPr marL="220508" indent="-220508">
              <a:buAutoNum type="arabicPeriod"/>
            </a:pPr>
            <a:r>
              <a:rPr lang="en-US" altLang="ko-KR" baseline="0" dirty="0" smtClean="0"/>
              <a:t>We categorized the flows of each workload into four different classes based on the flow sizes.</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38</a:t>
            </a:fld>
            <a:endParaRPr lang="ko-KR" altLang="en-US"/>
          </a:p>
        </p:txBody>
      </p:sp>
    </p:spTree>
    <p:extLst>
      <p:ext uri="{BB962C8B-B14F-4D97-AF65-F5344CB8AC3E}">
        <p14:creationId xmlns:p14="http://schemas.microsoft.com/office/powerpoint/2010/main" val="6037523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baseline="0" dirty="0" smtClean="0"/>
              <a:t>Throughout this talk we will focus on cache follower workload. </a:t>
            </a:r>
          </a:p>
          <a:p>
            <a:pPr marL="220508" indent="-220508">
              <a:buAutoNum type="arabicPeriod"/>
            </a:pPr>
            <a:r>
              <a:rPr lang="en-US" altLang="ko-KR" baseline="0" dirty="0" smtClean="0"/>
              <a:t>Among cache follower workload, we will pay attention to the smallest flow group and the largest flow group. </a:t>
            </a:r>
          </a:p>
          <a:p>
            <a:pPr marL="220508" indent="-220508">
              <a:buAutoNum type="arabicPeriod"/>
            </a:pPr>
            <a:r>
              <a:rPr lang="en-US" altLang="ko-KR" baseline="0" dirty="0" smtClean="0"/>
              <a:t>The reason is that they’re the dominant fraction of traffic and highlight the trade offs of </a:t>
            </a:r>
            <a:r>
              <a:rPr lang="en-US" altLang="ko-KR" baseline="0" dirty="0" err="1" smtClean="0"/>
              <a:t>ExpressPass</a:t>
            </a:r>
            <a:r>
              <a:rPr lang="en-US" altLang="ko-KR" baseline="0" dirty="0" smtClean="0"/>
              <a:t> well.</a:t>
            </a:r>
          </a:p>
          <a:p>
            <a:pPr marL="220508" indent="-220508">
              <a:buAutoNum type="arabicPeriod"/>
            </a:pPr>
            <a:r>
              <a:rPr lang="en-US" altLang="ko-KR" baseline="0" dirty="0" smtClean="0"/>
              <a:t>The overall trend is similar in other workloads, and the paper contains the more results.</a:t>
            </a:r>
          </a:p>
          <a:p>
            <a:endParaRPr lang="en-US" altLang="ko-KR" baseline="0" dirty="0" smtClean="0"/>
          </a:p>
          <a:p>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39</a:t>
            </a:fld>
            <a:endParaRPr lang="ko-KR" altLang="en-US"/>
          </a:p>
        </p:txBody>
      </p:sp>
    </p:spTree>
    <p:extLst>
      <p:ext uri="{BB962C8B-B14F-4D97-AF65-F5344CB8AC3E}">
        <p14:creationId xmlns:p14="http://schemas.microsoft.com/office/powerpoint/2010/main" val="2245775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First, despite of high bandwidth of 10 or even 100 </a:t>
            </a:r>
            <a:r>
              <a:rPr lang="en-US" altLang="ko-KR" dirty="0" err="1" smtClean="0"/>
              <a:t>Gbps</a:t>
            </a:r>
            <a:r>
              <a:rPr lang="en-US" altLang="ko-KR" dirty="0" smtClean="0"/>
              <a:t>, bandwidth-delay</a:t>
            </a:r>
            <a:r>
              <a:rPr lang="en-US" altLang="ko-KR" baseline="0" dirty="0" smtClean="0"/>
              <a:t> product</a:t>
            </a:r>
            <a:r>
              <a:rPr lang="en-US" altLang="ko-KR" dirty="0" smtClean="0"/>
              <a:t> is very small due to the tiny latency. </a:t>
            </a:r>
          </a:p>
          <a:p>
            <a:pPr marL="220508" indent="-220508">
              <a:buAutoNum type="arabicPeriod"/>
            </a:pPr>
            <a:r>
              <a:rPr lang="en-US" altLang="ko-KR" dirty="0" smtClean="0"/>
              <a:t>For</a:t>
            </a:r>
            <a:r>
              <a:rPr lang="en-US" altLang="ko-KR" baseline="0" dirty="0" smtClean="0"/>
              <a:t> example, a network with 100us latency and 40Gbps bandwidth has BDP of only 300 MTU sized packets.</a:t>
            </a:r>
          </a:p>
          <a:p>
            <a:pPr marL="220508" indent="-220508">
              <a:buAutoNum type="arabicPeriod"/>
            </a:pPr>
            <a:r>
              <a:rPr lang="en-US" altLang="ko-KR" dirty="0" smtClean="0"/>
              <a:t>This</a:t>
            </a:r>
            <a:r>
              <a:rPr lang="en-US" altLang="ko-KR" baseline="0" dirty="0" smtClean="0"/>
              <a:t> is especially problematic for </a:t>
            </a:r>
            <a:r>
              <a:rPr lang="en-US" altLang="ko-KR" baseline="0" dirty="0" err="1" smtClean="0"/>
              <a:t>incast</a:t>
            </a:r>
            <a:r>
              <a:rPr lang="en-US" altLang="ko-KR" baseline="0" dirty="0" smtClean="0"/>
              <a:t> traffic where thousands of flows are competing in the same bottleneck with short burst.</a:t>
            </a:r>
          </a:p>
          <a:p>
            <a:pPr marL="220508" indent="-220508">
              <a:buAutoNum type="arabicPeriod"/>
            </a:pPr>
            <a:r>
              <a:rPr lang="en-US" altLang="ko-KR" baseline="0" dirty="0" smtClean="0"/>
              <a:t>In this scenario, when in-cast happens with more than 300 flows, even window size of one MTU for a flow can exceed the link capacity and build up the queue.</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a:t>
            </a:fld>
            <a:endParaRPr lang="ko-KR" altLang="en-US"/>
          </a:p>
        </p:txBody>
      </p:sp>
    </p:spTree>
    <p:extLst>
      <p:ext uri="{BB962C8B-B14F-4D97-AF65-F5344CB8AC3E}">
        <p14:creationId xmlns:p14="http://schemas.microsoft.com/office/powerpoint/2010/main" val="4042898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One of</a:t>
            </a:r>
            <a:r>
              <a:rPr lang="en-US" altLang="ko-KR" baseline="0" dirty="0" smtClean="0"/>
              <a:t> strong benefits of our approach is bounded queue regardless of the traffic load.</a:t>
            </a:r>
          </a:p>
          <a:p>
            <a:pPr marL="220508" indent="-220508">
              <a:buAutoNum type="arabicPeriod"/>
            </a:pPr>
            <a:r>
              <a:rPr lang="en-US" altLang="ko-KR" baseline="0" dirty="0" smtClean="0"/>
              <a:t>To verify this, we run cache follower workload with three different loads and measure the maximum queue length during the whole experiment.</a:t>
            </a:r>
          </a:p>
          <a:p>
            <a:pPr marL="220508" indent="-220508">
              <a:buAutoNum type="arabicPeriod"/>
            </a:pPr>
            <a:endParaRPr lang="en-US" altLang="ko-KR" dirty="0" smtClean="0"/>
          </a:p>
          <a:p>
            <a:pPr marL="220508" indent="-220508">
              <a:buAutoNum type="arabicPeriod"/>
            </a:pPr>
            <a:r>
              <a:rPr lang="en-US" altLang="ko-KR" dirty="0" smtClean="0"/>
              <a:t>Those</a:t>
            </a:r>
            <a:r>
              <a:rPr lang="en-US" altLang="ko-KR" baseline="0" dirty="0" smtClean="0"/>
              <a:t> figures show that in our approach, maximum queue length does not increase even with larger load while in DCTCP maximum queue length grows as the load increases. </a:t>
            </a:r>
          </a:p>
          <a:p>
            <a:pPr marL="220508" indent="-220508">
              <a:buAutoNum type="arabicPeriod"/>
            </a:pPr>
            <a:r>
              <a:rPr lang="en-US" altLang="ko-KR" baseline="0" dirty="0" smtClean="0"/>
              <a:t>For the detailed analysis on the bounded queue property, please refer to the paper.</a:t>
            </a:r>
          </a:p>
          <a:p>
            <a:pPr marL="220508" indent="-220508">
              <a:buAutoNum type="arabicPeriod"/>
            </a:pPr>
            <a:r>
              <a:rPr lang="en-US" altLang="ko-KR" baseline="0" dirty="0" smtClean="0"/>
              <a:t>Now, how much queue is occupied on average and on maximum compared with other congestion controls?</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40</a:t>
            </a:fld>
            <a:endParaRPr lang="ko-KR" altLang="en-US"/>
          </a:p>
        </p:txBody>
      </p:sp>
    </p:spTree>
    <p:extLst>
      <p:ext uri="{BB962C8B-B14F-4D97-AF65-F5344CB8AC3E}">
        <p14:creationId xmlns:p14="http://schemas.microsoft.com/office/powerpoint/2010/main" val="3767230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This two figures show average</a:t>
            </a:r>
            <a:r>
              <a:rPr lang="en-US" altLang="ko-KR" baseline="0" dirty="0" smtClean="0"/>
              <a:t> and maximum queue length of cache follower workload with load 0.6</a:t>
            </a:r>
            <a:r>
              <a:rPr lang="en-US" altLang="ko-KR" baseline="0" dirty="0"/>
              <a:t>.</a:t>
            </a:r>
            <a:endParaRPr lang="en-US" altLang="ko-KR" baseline="0" dirty="0" smtClean="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41</a:t>
            </a:fld>
            <a:endParaRPr lang="ko-KR" altLang="en-US"/>
          </a:p>
        </p:txBody>
      </p:sp>
    </p:spTree>
    <p:extLst>
      <p:ext uri="{BB962C8B-B14F-4D97-AF65-F5344CB8AC3E}">
        <p14:creationId xmlns:p14="http://schemas.microsoft.com/office/powerpoint/2010/main" val="40543680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Among different congestion controls,</a:t>
            </a:r>
            <a:r>
              <a:rPr lang="en-US" altLang="ko-KR" baseline="0" dirty="0" smtClean="0"/>
              <a:t> </a:t>
            </a:r>
            <a:r>
              <a:rPr lang="en-US" altLang="ko-KR" baseline="0" dirty="0" err="1" smtClean="0"/>
              <a:t>ExpressPass</a:t>
            </a:r>
            <a:r>
              <a:rPr lang="en-US" altLang="ko-KR" baseline="0" dirty="0" smtClean="0"/>
              <a:t> has least average and maximum queuing. </a:t>
            </a:r>
          </a:p>
          <a:p>
            <a:pPr marL="220508" indent="-220508">
              <a:buAutoNum type="arabicPeriod"/>
            </a:pPr>
            <a:r>
              <a:rPr lang="en-US" altLang="ko-KR" baseline="0" dirty="0" smtClean="0"/>
              <a:t>Compared with the maximum bound, it occupies the maximum queue of only 6% of the bound.</a:t>
            </a:r>
          </a:p>
          <a:p>
            <a:pPr marL="220508" indent="-220508">
              <a:buAutoNum type="arabicPeriod"/>
            </a:pPr>
            <a:r>
              <a:rPr lang="en-US" altLang="ko-KR" baseline="0" dirty="0" smtClean="0"/>
              <a:t>DX and HULL are also optimized for low queuing, and they show the small queue occupancy compared with RCP and DCTCP. </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42</a:t>
            </a:fld>
            <a:endParaRPr lang="ko-KR" altLang="en-US"/>
          </a:p>
        </p:txBody>
      </p:sp>
    </p:spTree>
    <p:extLst>
      <p:ext uri="{BB962C8B-B14F-4D97-AF65-F5344CB8AC3E}">
        <p14:creationId xmlns:p14="http://schemas.microsoft.com/office/powerpoint/2010/main" val="16252466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Next, to see</a:t>
            </a:r>
            <a:r>
              <a:rPr lang="en-US" altLang="ko-KR" baseline="0" dirty="0" smtClean="0"/>
              <a:t> how fast it converges and whether it is stable after convergence, we injected a new flow while a link is fully occupied by another flow and measure the convergence time in the testbed.</a:t>
            </a:r>
          </a:p>
          <a:p>
            <a:pPr marL="220508" indent="-220508">
              <a:buAutoNum type="arabicPeriod"/>
            </a:pPr>
            <a:r>
              <a:rPr lang="en-US" altLang="ko-KR" baseline="0" dirty="0" err="1" smtClean="0"/>
              <a:t>ExpressPass</a:t>
            </a:r>
            <a:r>
              <a:rPr lang="en-US" altLang="ko-KR" baseline="0" dirty="0" smtClean="0"/>
              <a:t> took 100us to converge while DCTCP took 70ms.</a:t>
            </a:r>
            <a:endParaRPr lang="ko-KR" altLang="en-US" dirty="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43</a:t>
            </a:fld>
            <a:endParaRPr lang="ko-KR" altLang="en-US"/>
          </a:p>
        </p:txBody>
      </p:sp>
    </p:spTree>
    <p:extLst>
      <p:ext uri="{BB962C8B-B14F-4D97-AF65-F5344CB8AC3E}">
        <p14:creationId xmlns:p14="http://schemas.microsoft.com/office/powerpoint/2010/main" val="704031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The convergence</a:t>
            </a:r>
            <a:r>
              <a:rPr lang="en-US" altLang="ko-KR" baseline="0" dirty="0" smtClean="0"/>
              <a:t> time of our approach is 700 times faster than DCTCP. </a:t>
            </a:r>
          </a:p>
          <a:p>
            <a:pPr marL="220508" indent="-220508">
              <a:buAutoNum type="arabicPeriod"/>
            </a:pPr>
            <a:r>
              <a:rPr lang="en-US" altLang="ko-KR" baseline="0" dirty="0" smtClean="0"/>
              <a:t>I’d like to note that we took average of 25us for single data point in </a:t>
            </a:r>
            <a:r>
              <a:rPr lang="en-US" altLang="ko-KR" baseline="0" dirty="0" err="1" smtClean="0"/>
              <a:t>ExpressPass</a:t>
            </a:r>
            <a:r>
              <a:rPr lang="en-US" altLang="ko-KR" baseline="0" dirty="0" smtClean="0"/>
              <a:t> while we took average of 10ms for single data point in DCTCP. </a:t>
            </a:r>
          </a:p>
          <a:p>
            <a:pPr marL="220508" indent="-220508">
              <a:buAutoNum type="arabicPeriod"/>
            </a:pPr>
            <a:r>
              <a:rPr lang="en-US" altLang="ko-KR" baseline="0" dirty="0" smtClean="0"/>
              <a:t>If we use the 10ms average for </a:t>
            </a:r>
            <a:r>
              <a:rPr lang="en-US" altLang="ko-KR" baseline="0" dirty="0" err="1" smtClean="0"/>
              <a:t>ExpressPass</a:t>
            </a:r>
            <a:r>
              <a:rPr lang="en-US" altLang="ko-KR" baseline="0" dirty="0" smtClean="0"/>
              <a:t>, then it is much more stable than DCTCP.</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44</a:t>
            </a:fld>
            <a:endParaRPr lang="ko-KR" altLang="en-US"/>
          </a:p>
        </p:txBody>
      </p:sp>
    </p:spTree>
    <p:extLst>
      <p:ext uri="{BB962C8B-B14F-4D97-AF65-F5344CB8AC3E}">
        <p14:creationId xmlns:p14="http://schemas.microsoft.com/office/powerpoint/2010/main" val="2493785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baseline="0" dirty="0" smtClean="0"/>
              <a:t>Finally, how low &amp; bounded queuing and fast &amp; stable convergence translate into the flow completion time? </a:t>
            </a:r>
          </a:p>
          <a:p>
            <a:pPr marL="220508" indent="-220508">
              <a:buAutoNum type="arabicPeriod"/>
            </a:pPr>
            <a:r>
              <a:rPr lang="en-US" altLang="ko-KR" baseline="0" dirty="0" smtClean="0"/>
              <a:t>The two figures show average and 99%-</a:t>
            </a:r>
            <a:r>
              <a:rPr lang="en-US" altLang="ko-KR" baseline="0" dirty="0" err="1" smtClean="0"/>
              <a:t>ile</a:t>
            </a:r>
            <a:r>
              <a:rPr lang="en-US" altLang="ko-KR" baseline="0" dirty="0" smtClean="0"/>
              <a:t> flow completion time of short flows which is less than 10KB from cache follower workload with load 0.6.</a:t>
            </a:r>
            <a:endParaRPr lang="ko-KR" altLang="en-US" dirty="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45</a:t>
            </a:fld>
            <a:endParaRPr lang="ko-KR" altLang="en-US"/>
          </a:p>
        </p:txBody>
      </p:sp>
    </p:spTree>
    <p:extLst>
      <p:ext uri="{BB962C8B-B14F-4D97-AF65-F5344CB8AC3E}">
        <p14:creationId xmlns:p14="http://schemas.microsoft.com/office/powerpoint/2010/main" val="27831490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It</a:t>
            </a:r>
            <a:r>
              <a:rPr lang="en-US" altLang="ko-KR" baseline="0" dirty="0" smtClean="0"/>
              <a:t> shows that our approach has the least average and 99%-</a:t>
            </a:r>
            <a:r>
              <a:rPr lang="en-US" altLang="ko-KR" baseline="0" dirty="0" err="1" smtClean="0"/>
              <a:t>ile</a:t>
            </a:r>
            <a:r>
              <a:rPr lang="en-US" altLang="ko-KR" baseline="0" dirty="0" smtClean="0"/>
              <a:t> flow completion time. </a:t>
            </a:r>
          </a:p>
          <a:p>
            <a:pPr marL="220508" indent="-220508">
              <a:buAutoNum type="arabicPeriod"/>
            </a:pPr>
            <a:r>
              <a:rPr lang="en-US" altLang="ko-KR" baseline="0" dirty="0" smtClean="0"/>
              <a:t>For the small flows, latency dominates the flow completion time. </a:t>
            </a:r>
          </a:p>
          <a:p>
            <a:pPr marL="220508" indent="-220508">
              <a:buAutoNum type="arabicPeriod"/>
            </a:pPr>
            <a:r>
              <a:rPr lang="en-US" altLang="ko-KR" baseline="0" dirty="0" smtClean="0"/>
              <a:t>For this reason, </a:t>
            </a:r>
            <a:r>
              <a:rPr lang="en-US" altLang="ko-KR" baseline="0" dirty="0" err="1" smtClean="0"/>
              <a:t>ExpressPass</a:t>
            </a:r>
            <a:r>
              <a:rPr lang="en-US" altLang="ko-KR" baseline="0" dirty="0" smtClean="0"/>
              <a:t>, DX, and HULL which is optimized for low queueing has shorter flow completion time than RCP or DCTCP. </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46</a:t>
            </a:fld>
            <a:endParaRPr lang="ko-KR" altLang="en-US"/>
          </a:p>
        </p:txBody>
      </p:sp>
    </p:spTree>
    <p:extLst>
      <p:ext uri="{BB962C8B-B14F-4D97-AF65-F5344CB8AC3E}">
        <p14:creationId xmlns:p14="http://schemas.microsoft.com/office/powerpoint/2010/main" val="3144466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aseline="0" dirty="0" smtClean="0"/>
              <a:t>1. Then, how well does our approach work in extra large flows?</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47</a:t>
            </a:fld>
            <a:endParaRPr lang="ko-KR" altLang="en-US"/>
          </a:p>
        </p:txBody>
      </p:sp>
    </p:spTree>
    <p:extLst>
      <p:ext uri="{BB962C8B-B14F-4D97-AF65-F5344CB8AC3E}">
        <p14:creationId xmlns:p14="http://schemas.microsoft.com/office/powerpoint/2010/main" val="35538005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Compared</a:t>
            </a:r>
            <a:r>
              <a:rPr lang="en-US" altLang="ko-KR" baseline="0" dirty="0" smtClean="0"/>
              <a:t> with DCTCP, our approach has longer average flow completion time for extra large flows.</a:t>
            </a:r>
          </a:p>
          <a:p>
            <a:pPr marL="220508" indent="-220508">
              <a:buAutoNum type="arabicPeriod"/>
            </a:pPr>
            <a:endParaRPr lang="en-US" altLang="ko-KR" baseline="0" dirty="0" smtClean="0"/>
          </a:p>
          <a:p>
            <a:pPr marL="220508" indent="-220508">
              <a:buAutoNum type="arabicPeriod"/>
            </a:pPr>
            <a:r>
              <a:rPr lang="en-US" altLang="ko-KR" baseline="0" dirty="0" smtClean="0"/>
              <a:t>For larger flows, bandwidth impacts the flow completion time more than latency.</a:t>
            </a:r>
          </a:p>
          <a:p>
            <a:pPr marL="220508" indent="-220508">
              <a:buAutoNum type="arabicPeriod"/>
            </a:pPr>
            <a:r>
              <a:rPr lang="en-US" altLang="ko-KR" baseline="0" dirty="0" smtClean="0"/>
              <a:t>There are multiple factors that affects the longer flow completion time for </a:t>
            </a:r>
            <a:r>
              <a:rPr lang="en-US" altLang="ko-KR" baseline="0" dirty="0" err="1" smtClean="0"/>
              <a:t>XPass</a:t>
            </a:r>
            <a:r>
              <a:rPr lang="en-US" altLang="ko-KR" baseline="0" dirty="0" smtClean="0"/>
              <a:t>.</a:t>
            </a:r>
          </a:p>
          <a:p>
            <a:pPr marL="220508" indent="-220508">
              <a:buAutoNum type="arabicPeriod"/>
            </a:pPr>
            <a:r>
              <a:rPr lang="en-US" altLang="ko-KR" baseline="0" dirty="0" smtClean="0"/>
              <a:t>First, it reserves the bandwidth for credit which accounts for about 5% of the bandwidth.</a:t>
            </a:r>
          </a:p>
          <a:p>
            <a:pPr marL="220508" indent="-220508">
              <a:buAutoNum type="arabicPeriod"/>
            </a:pPr>
            <a:r>
              <a:rPr lang="en-US" altLang="ko-KR" baseline="0" dirty="0" smtClean="0"/>
              <a:t>Second, by allowing small flow to ramp up quickly, it delays the longer flows. </a:t>
            </a:r>
          </a:p>
          <a:p>
            <a:pPr marL="220508" indent="-220508">
              <a:buAutoNum type="arabicPeriod"/>
            </a:pPr>
            <a:r>
              <a:rPr lang="en-US" altLang="ko-KR" baseline="0" dirty="0" smtClean="0"/>
              <a:t>Third, wasted credits at the receiver or in the network result in under-utilization.</a:t>
            </a:r>
          </a:p>
          <a:p>
            <a:pPr marL="220508" indent="-220508">
              <a:buAutoNum type="arabicPeriod"/>
            </a:pPr>
            <a:endParaRPr lang="en-US" altLang="ko-KR" baseline="0" dirty="0" smtClean="0"/>
          </a:p>
          <a:p>
            <a:pPr marL="220508" indent="-220508">
              <a:buAutoNum type="arabicPeriod"/>
            </a:pPr>
            <a:r>
              <a:rPr lang="en-US" altLang="ko-KR" baseline="0" dirty="0" smtClean="0"/>
              <a:t>But still, </a:t>
            </a:r>
            <a:r>
              <a:rPr lang="en-US" altLang="ko-KR" baseline="0" dirty="0" err="1" smtClean="0"/>
              <a:t>ExpressPass</a:t>
            </a:r>
            <a:r>
              <a:rPr lang="en-US" altLang="ko-KR" baseline="0" dirty="0" smtClean="0"/>
              <a:t> provides the better trade-off between low queuing and high bandwidth compared to DX and HULL.</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48</a:t>
            </a:fld>
            <a:endParaRPr lang="ko-KR" altLang="en-US"/>
          </a:p>
        </p:txBody>
      </p:sp>
    </p:spTree>
    <p:extLst>
      <p:ext uri="{BB962C8B-B14F-4D97-AF65-F5344CB8AC3E}">
        <p14:creationId xmlns:p14="http://schemas.microsoft.com/office/powerpoint/2010/main" val="36689838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Let me conclude the talk.</a:t>
            </a:r>
          </a:p>
          <a:p>
            <a:pPr marL="220508" indent="-220508">
              <a:buAutoNum type="arabicPeriod"/>
            </a:pPr>
            <a:r>
              <a:rPr lang="en-US" altLang="ko-KR" dirty="0" err="1" smtClean="0"/>
              <a:t>ExpressPass</a:t>
            </a:r>
            <a:r>
              <a:rPr lang="en-US" altLang="ko-KR" baseline="0" dirty="0" smtClean="0"/>
              <a:t> is an end-to-end, credit-scheduled and delay-bounded congestion control designed for datacenter.</a:t>
            </a:r>
          </a:p>
          <a:p>
            <a:pPr marL="220508" indent="-220508">
              <a:buAutoNum type="arabicPeriod"/>
            </a:pPr>
            <a:r>
              <a:rPr lang="en-US" altLang="ko-KR" baseline="0" dirty="0" smtClean="0"/>
              <a:t>By controlling the congestion using credits rather than data packet itself, </a:t>
            </a:r>
            <a:r>
              <a:rPr lang="en-US" altLang="ko-KR" baseline="0" dirty="0" err="1" smtClean="0"/>
              <a:t>ExpressPass</a:t>
            </a:r>
            <a:r>
              <a:rPr lang="en-US" altLang="ko-KR" baseline="0" dirty="0" smtClean="0"/>
              <a:t> propose a new proactive datacenter congestion control where more aggressive rate increase is possible with little risk of data packet drop.</a:t>
            </a:r>
          </a:p>
          <a:p>
            <a:pPr marL="220508" indent="-220508">
              <a:buAutoNum type="arabicPeriod"/>
            </a:pPr>
            <a:r>
              <a:rPr lang="en-US" altLang="ko-KR" baseline="0" dirty="0" smtClean="0"/>
              <a:t>Our extensive evaluation on the testbed and the simulation shows that </a:t>
            </a:r>
            <a:r>
              <a:rPr lang="en-US" altLang="ko-KR" baseline="0" dirty="0" err="1" smtClean="0"/>
              <a:t>ExpressPass</a:t>
            </a:r>
            <a:r>
              <a:rPr lang="en-US" altLang="ko-KR" baseline="0" dirty="0" smtClean="0"/>
              <a:t> achieves low &amp; bounded queueing, fast &amp; stable convergence, and short flow completion time especially for smaller flows.</a:t>
            </a:r>
          </a:p>
          <a:p>
            <a:pPr marL="220508" indent="-220508">
              <a:buAutoNum type="arabicPeriod"/>
            </a:pPr>
            <a:r>
              <a:rPr lang="en-US" altLang="ko-KR" baseline="0" dirty="0" smtClean="0"/>
              <a:t>We believe that </a:t>
            </a:r>
            <a:r>
              <a:rPr lang="en-US" altLang="ko-KR" baseline="0" dirty="0" err="1" smtClean="0"/>
              <a:t>ExpressPass</a:t>
            </a:r>
            <a:r>
              <a:rPr lang="en-US" altLang="ko-KR" baseline="0" dirty="0" smtClean="0"/>
              <a:t> can significantly improve the tail latency of latency-sensitive traffics such as user-facing database traffics at the small cost of bandwidth hungry traffic.</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49</a:t>
            </a:fld>
            <a:endParaRPr lang="ko-KR" altLang="en-US"/>
          </a:p>
        </p:txBody>
      </p:sp>
    </p:spTree>
    <p:extLst>
      <p:ext uri="{BB962C8B-B14F-4D97-AF65-F5344CB8AC3E}">
        <p14:creationId xmlns:p14="http://schemas.microsoft.com/office/powerpoint/2010/main" val="2211215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a:t>One might think that if we do congestion control better, this might be solved.</a:t>
            </a:r>
          </a:p>
          <a:p>
            <a:pPr marL="220508" indent="-220508">
              <a:buAutoNum type="arabicPeriod"/>
            </a:pPr>
            <a:r>
              <a:rPr lang="en-US" altLang="ko-KR" dirty="0"/>
              <a:t>However, this is not the case for </a:t>
            </a:r>
            <a:r>
              <a:rPr lang="en-US" altLang="ko-KR" dirty="0" err="1"/>
              <a:t>incast</a:t>
            </a:r>
            <a:r>
              <a:rPr lang="en-US" altLang="ko-KR" dirty="0"/>
              <a:t>.</a:t>
            </a:r>
          </a:p>
          <a:p>
            <a:pPr marL="220508" indent="-220508">
              <a:buAutoNum type="arabicPeriod"/>
            </a:pPr>
            <a:r>
              <a:rPr lang="en-US" altLang="ko-KR" dirty="0"/>
              <a:t>Even if the senders </a:t>
            </a:r>
            <a:r>
              <a:rPr lang="en-US" altLang="ko-KR" b="1" dirty="0"/>
              <a:t>know its exact fair-share rate</a:t>
            </a:r>
            <a:r>
              <a:rPr lang="en-US" altLang="ko-KR" dirty="0"/>
              <a:t>, in the worst case, packets from all senders can arrive at the switch at the same time and build up the queue.</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5</a:t>
            </a:fld>
            <a:endParaRPr lang="ko-KR" altLang="en-US"/>
          </a:p>
        </p:txBody>
      </p:sp>
    </p:spTree>
    <p:extLst>
      <p:ext uri="{BB962C8B-B14F-4D97-AF65-F5344CB8AC3E}">
        <p14:creationId xmlns:p14="http://schemas.microsoft.com/office/powerpoint/2010/main" val="20724307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smtClean="0"/>
              <a:t>Thanks for your attention, and I’m happy to answer your questions.</a:t>
            </a:r>
          </a:p>
          <a:p>
            <a:endParaRPr lang="en-US" altLang="ko-KR" dirty="0" smtClean="0"/>
          </a:p>
          <a:p>
            <a:r>
              <a:rPr lang="en-US" altLang="ko-KR" dirty="0" smtClean="0"/>
              <a:t>Possible</a:t>
            </a:r>
            <a:r>
              <a:rPr lang="en-US" altLang="ko-KR" baseline="0" dirty="0" smtClean="0"/>
              <a:t> Question</a:t>
            </a:r>
          </a:p>
          <a:p>
            <a:endParaRPr lang="en-US" altLang="ko-KR" baseline="0" dirty="0" smtClean="0"/>
          </a:p>
          <a:p>
            <a:r>
              <a:rPr lang="en-US" altLang="ko-KR" b="1" baseline="0" dirty="0" smtClean="0"/>
              <a:t>== How is it different from NTP?</a:t>
            </a:r>
          </a:p>
          <a:p>
            <a:r>
              <a:rPr lang="en-US" altLang="ko-KR" b="0" baseline="0" dirty="0" smtClean="0"/>
              <a:t>The assumptions of NTP and our approach are different. NDP assumes that datacenter provides sufficient cross-sectional bandwidth with perfect load balancing, and there is no congestion in the network core. However we assumes that there might be congestion at the core. If there is congestion in the network core, our approach has faster FCT due to fewer retransmissions. However, if there is no congestion in the network core, we think both will behave the same except for the one RTT signaling overhead in our approach. </a:t>
            </a:r>
          </a:p>
          <a:p>
            <a:r>
              <a:rPr lang="en-US" altLang="ko-KR" dirty="0"/>
              <a:t>In addition, NTP requires switch programmability while our approach can be implemented using commodity Ethernet switches.</a:t>
            </a:r>
          </a:p>
          <a:p>
            <a:endParaRPr lang="en-US" altLang="ko-KR" dirty="0"/>
          </a:p>
          <a:p>
            <a:r>
              <a:rPr lang="en-US" altLang="ko-KR" b="1" dirty="0"/>
              <a:t>== Credit queue </a:t>
            </a:r>
          </a:p>
          <a:p>
            <a:r>
              <a:rPr lang="en-US" altLang="ko-KR" dirty="0"/>
              <a:t>For the simplicity, here we show that credit queue capacity of 2 credits, but for the evaluation we used credit queue capacity of 8 credits. If we use the small credit queue capacity, there can be under-utilization of the network, on the other hand, if we use the large credit queue capacity, the latency will increase. </a:t>
            </a:r>
          </a:p>
          <a:p>
            <a:endParaRPr lang="en-US" altLang="ko-KR" dirty="0"/>
          </a:p>
          <a:p>
            <a:r>
              <a:rPr lang="en-US" altLang="ko-KR" b="1" dirty="0"/>
              <a:t>== How to reduce bandwidth degradation</a:t>
            </a:r>
          </a:p>
          <a:p>
            <a:r>
              <a:rPr lang="en-US" altLang="ko-KR" dirty="0"/>
              <a:t>We can reduce the bandwidth regression in two ways.</a:t>
            </a:r>
          </a:p>
          <a:p>
            <a:pPr marL="220508" indent="-220508">
              <a:buAutoNum type="arabicParenBoth"/>
            </a:pPr>
            <a:r>
              <a:rPr lang="en-US" altLang="ko-KR" dirty="0"/>
              <a:t>more data packets for one credit received. </a:t>
            </a:r>
            <a:r>
              <a:rPr lang="en-US" altLang="ko-KR" dirty="0">
                <a:sym typeface="Wingdings" panose="05000000000000000000" pitchFamily="2" charset="2"/>
              </a:rPr>
              <a:t> this will reduce the reserved bandwidth for credits</a:t>
            </a:r>
          </a:p>
          <a:p>
            <a:pPr marL="220508" indent="-220508">
              <a:buAutoNum type="arabicParenBoth"/>
            </a:pPr>
            <a:r>
              <a:rPr lang="en-US" altLang="ko-KR" dirty="0">
                <a:sym typeface="Wingdings" panose="05000000000000000000" pitchFamily="2" charset="2"/>
              </a:rPr>
              <a:t>Less aggressive rate increase in credit feedback control  it will increase the convergence time</a:t>
            </a:r>
          </a:p>
          <a:p>
            <a:endParaRPr lang="en-US" altLang="ko-KR" dirty="0">
              <a:sym typeface="Wingdings" panose="05000000000000000000" pitchFamily="2" charset="2"/>
            </a:endParaRPr>
          </a:p>
          <a:p>
            <a:r>
              <a:rPr lang="en-US" altLang="ko-KR" b="1" dirty="0">
                <a:sym typeface="Wingdings" panose="05000000000000000000" pitchFamily="2" charset="2"/>
              </a:rPr>
              <a:t>== How is it different from </a:t>
            </a:r>
            <a:r>
              <a:rPr lang="en-US" altLang="ko-KR" b="1" dirty="0" err="1">
                <a:sym typeface="Wingdings" panose="05000000000000000000" pitchFamily="2" charset="2"/>
              </a:rPr>
              <a:t>pHost</a:t>
            </a:r>
            <a:r>
              <a:rPr lang="en-US" altLang="ko-KR" b="1" dirty="0">
                <a:sym typeface="Wingdings" panose="05000000000000000000" pitchFamily="2" charset="2"/>
              </a:rPr>
              <a:t>?</a:t>
            </a:r>
          </a:p>
          <a:p>
            <a:r>
              <a:rPr lang="en-US" altLang="ko-KR" dirty="0"/>
              <a:t>Tokens in </a:t>
            </a:r>
            <a:r>
              <a:rPr lang="en-US" altLang="ko-KR" dirty="0" err="1"/>
              <a:t>pHost</a:t>
            </a:r>
            <a:r>
              <a:rPr lang="en-US" altLang="ko-KR" dirty="0"/>
              <a:t> and credits in our approach shares the similar idea, but</a:t>
            </a:r>
          </a:p>
          <a:p>
            <a:r>
              <a:rPr lang="en-US" altLang="ko-KR" dirty="0" err="1"/>
              <a:t>pHost</a:t>
            </a:r>
            <a:r>
              <a:rPr lang="en-US" altLang="ko-KR" dirty="0"/>
              <a:t> assumes full bisection bandwidth with which there is no congestion in the network core while we assume that there might be congestion in the network core. </a:t>
            </a:r>
          </a:p>
          <a:p>
            <a:r>
              <a:rPr lang="en-US" altLang="ko-KR" dirty="0"/>
              <a:t>And </a:t>
            </a:r>
            <a:r>
              <a:rPr lang="en-US" altLang="ko-KR" dirty="0" err="1"/>
              <a:t>pHost</a:t>
            </a:r>
            <a:r>
              <a:rPr lang="en-US" altLang="ko-KR" dirty="0"/>
              <a:t> focus on flow scheduling at end host scheduling rather than congestion control.</a:t>
            </a:r>
          </a:p>
          <a:p>
            <a:endParaRPr lang="en-US" altLang="ko-KR" dirty="0"/>
          </a:p>
          <a:p>
            <a:r>
              <a:rPr lang="en-US" altLang="ko-KR" b="1" dirty="0"/>
              <a:t>== Why hop-by-hop credit-based flow scheduling is not scalable?</a:t>
            </a:r>
          </a:p>
          <a:p>
            <a:r>
              <a:rPr lang="en-US" altLang="ko-KR" dirty="0"/>
              <a:t>Using hop-by-hop CC requires setting up virtual channels between host pairs. Given N hosts in a datacenter, we might need up to n^2 virtual channels. Even in the best case, if all machines are sending data we should need at least N/2 virtual channels (one for each host pair). This requires a large amount of state on the switches, and does not scale.</a:t>
            </a:r>
          </a:p>
          <a:p>
            <a:endParaRPr lang="en-US" altLang="ko-KR" dirty="0"/>
          </a:p>
          <a:p>
            <a:r>
              <a:rPr lang="en-US" altLang="ko-KR" b="1" dirty="0"/>
              <a:t>== What if your evaluation do use persistent connection?</a:t>
            </a:r>
          </a:p>
          <a:p>
            <a:r>
              <a:rPr lang="en-US" altLang="ko-KR" dirty="0"/>
              <a:t>Then, we will pay one additional RTT as an signaling overhead. I’m sorry, but we don’t have experimental result for that. Considering the link delay is 5us and the average queue is low, one RTT should be less than 100us. Then our approach will take 100us more FCT than other approach.</a:t>
            </a:r>
          </a:p>
          <a:p>
            <a:endParaRPr lang="en-US" altLang="ko-KR" dirty="0"/>
          </a:p>
          <a:p>
            <a:r>
              <a:rPr lang="en-US" altLang="ko-KR" b="1" dirty="0"/>
              <a:t>== Deployment</a:t>
            </a:r>
          </a:p>
          <a:p>
            <a:r>
              <a:rPr lang="en-US" altLang="ko-KR" dirty="0"/>
              <a:t>Credit can be used as an orthogonal signal to other congestion signal such as packet drop, ECN mark, or long delay. By reacting both credits and traditional congestion signal, we can overlay </a:t>
            </a:r>
            <a:r>
              <a:rPr lang="en-US" altLang="ko-KR" dirty="0" err="1"/>
              <a:t>ExpressPass</a:t>
            </a:r>
            <a:r>
              <a:rPr lang="en-US" altLang="ko-KR" dirty="0"/>
              <a:t> over existing congestion control to deploy. </a:t>
            </a:r>
          </a:p>
          <a:p>
            <a:endParaRPr lang="en-US" altLang="ko-KR" dirty="0"/>
          </a:p>
          <a:p>
            <a:endParaRPr lang="en-US" altLang="ko-KR" dirty="0"/>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50</a:t>
            </a:fld>
            <a:endParaRPr lang="ko-KR" altLang="en-US"/>
          </a:p>
        </p:txBody>
      </p:sp>
    </p:spTree>
    <p:extLst>
      <p:ext uri="{BB962C8B-B14F-4D97-AF65-F5344CB8AC3E}">
        <p14:creationId xmlns:p14="http://schemas.microsoft.com/office/powerpoint/2010/main" val="252823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a:t>One might think that if we do congestion control better, this might be solved.</a:t>
            </a:r>
          </a:p>
          <a:p>
            <a:pPr marL="220508" indent="-220508">
              <a:buAutoNum type="arabicPeriod"/>
            </a:pPr>
            <a:r>
              <a:rPr lang="en-US" altLang="ko-KR" dirty="0"/>
              <a:t>However, this is not the case for </a:t>
            </a:r>
            <a:r>
              <a:rPr lang="en-US" altLang="ko-KR" dirty="0" err="1"/>
              <a:t>incast</a:t>
            </a:r>
            <a:r>
              <a:rPr lang="en-US" altLang="ko-KR" dirty="0"/>
              <a:t>.</a:t>
            </a:r>
          </a:p>
          <a:p>
            <a:pPr marL="220508" indent="-220508">
              <a:buAutoNum type="arabicPeriod"/>
            </a:pPr>
            <a:r>
              <a:rPr lang="en-US" altLang="ko-KR" dirty="0"/>
              <a:t>Even if the senders </a:t>
            </a:r>
            <a:r>
              <a:rPr lang="en-US" altLang="ko-KR" b="1" dirty="0"/>
              <a:t>know its exact fair-share rate</a:t>
            </a:r>
            <a:r>
              <a:rPr lang="en-US" altLang="ko-KR" dirty="0"/>
              <a:t>, in the worst case, packets from all senders can arrive at the switch at the same time and build up the queue.</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6</a:t>
            </a:fld>
            <a:endParaRPr lang="ko-KR" altLang="en-US"/>
          </a:p>
        </p:txBody>
      </p:sp>
    </p:spTree>
    <p:extLst>
      <p:ext uri="{BB962C8B-B14F-4D97-AF65-F5344CB8AC3E}">
        <p14:creationId xmlns:p14="http://schemas.microsoft.com/office/powerpoint/2010/main" val="3472952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dirty="0"/>
              <a:t>One might think that if we do congestion control better, this might be solved.</a:t>
            </a:r>
          </a:p>
          <a:p>
            <a:pPr marL="220508" indent="-220508">
              <a:buAutoNum type="arabicPeriod"/>
            </a:pPr>
            <a:r>
              <a:rPr lang="en-US" altLang="ko-KR" dirty="0"/>
              <a:t>However, this is not the case for </a:t>
            </a:r>
            <a:r>
              <a:rPr lang="en-US" altLang="ko-KR" dirty="0" err="1"/>
              <a:t>incast</a:t>
            </a:r>
            <a:r>
              <a:rPr lang="en-US" altLang="ko-KR" dirty="0"/>
              <a:t>.</a:t>
            </a:r>
          </a:p>
          <a:p>
            <a:pPr marL="220508" indent="-220508">
              <a:buAutoNum type="arabicPeriod"/>
            </a:pPr>
            <a:r>
              <a:rPr lang="en-US" altLang="ko-KR" dirty="0"/>
              <a:t>Even if the senders </a:t>
            </a:r>
            <a:r>
              <a:rPr lang="en-US" altLang="ko-KR" b="1" dirty="0"/>
              <a:t>know its exact fair-share rate</a:t>
            </a:r>
            <a:r>
              <a:rPr lang="en-US" altLang="ko-KR" dirty="0"/>
              <a:t>, in the worst case, packets from all senders can arrive at the switch at the same time and build up the queue.</a:t>
            </a: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7</a:t>
            </a:fld>
            <a:endParaRPr lang="ko-KR" altLang="en-US"/>
          </a:p>
        </p:txBody>
      </p:sp>
    </p:spTree>
    <p:extLst>
      <p:ext uri="{BB962C8B-B14F-4D97-AF65-F5344CB8AC3E}">
        <p14:creationId xmlns:p14="http://schemas.microsoft.com/office/powerpoint/2010/main" val="3446240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0508" indent="-220508">
              <a:buAutoNum type="arabicPeriod"/>
            </a:pPr>
            <a:r>
              <a:rPr lang="en-US" altLang="ko-KR" b="0" dirty="0" smtClean="0">
                <a:effectLst/>
              </a:rPr>
              <a:t>To demonstrate</a:t>
            </a:r>
            <a:r>
              <a:rPr lang="en-US" altLang="ko-KR" b="0" baseline="0" dirty="0" smtClean="0">
                <a:effectLst/>
              </a:rPr>
              <a:t> this, we did a simple experiment using fat-tree topology. </a:t>
            </a:r>
          </a:p>
          <a:p>
            <a:pPr marL="220508" indent="-220508">
              <a:buAutoNum type="arabicPeriod"/>
            </a:pPr>
            <a:r>
              <a:rPr lang="en-US" altLang="ko-KR" b="0" baseline="0" dirty="0" smtClean="0">
                <a:effectLst/>
              </a:rPr>
              <a:t>A client sends requests to many servers simultaneously and receives the responses from them repeatedly.</a:t>
            </a:r>
          </a:p>
          <a:p>
            <a:pPr marL="220508" indent="-220508">
              <a:buAutoNum type="arabicPeriod"/>
            </a:pPr>
            <a:r>
              <a:rPr lang="en-US" altLang="ko-KR" b="0" baseline="0" dirty="0" smtClean="0">
                <a:effectLst/>
              </a:rPr>
              <a:t>We set the servers to rate-limit their response at the exact fair-share of the bottleneck link capacity.</a:t>
            </a:r>
          </a:p>
          <a:p>
            <a:pPr marL="220508" indent="-220508">
              <a:buAutoNum type="arabicPeriod"/>
            </a:pPr>
            <a:r>
              <a:rPr lang="en-US" altLang="ko-KR" b="0" baseline="0" dirty="0" smtClean="0">
                <a:effectLst/>
              </a:rPr>
              <a:t>Here, I’m showing the distribution of queue length with varying number of flows.</a:t>
            </a:r>
          </a:p>
          <a:p>
            <a:endParaRPr lang="en-US" altLang="ko-KR" b="0" baseline="0" dirty="0" smtClean="0">
              <a:effectLst/>
            </a:endParaRPr>
          </a:p>
          <a:p>
            <a:r>
              <a:rPr lang="en-US" altLang="ko-KR" b="0" baseline="0" dirty="0" smtClean="0">
                <a:effectLst/>
              </a:rPr>
              <a:t>[click]</a:t>
            </a:r>
          </a:p>
          <a:p>
            <a:pPr marL="220508" indent="-220508">
              <a:buAutoNum type="arabicPeriod"/>
            </a:pPr>
            <a:r>
              <a:rPr lang="en-US" altLang="ko-KR" dirty="0"/>
              <a:t>As you can see, even when each server knows the exact fair-share rate, the queue still grows as the number of flow increases. </a:t>
            </a:r>
            <a:endParaRPr lang="en-US" altLang="ko-KR" b="0" dirty="0" smtClean="0">
              <a:effectLst/>
            </a:endParaRP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8</a:t>
            </a:fld>
            <a:endParaRPr lang="ko-KR" altLang="en-US"/>
          </a:p>
        </p:txBody>
      </p:sp>
    </p:spTree>
    <p:extLst>
      <p:ext uri="{BB962C8B-B14F-4D97-AF65-F5344CB8AC3E}">
        <p14:creationId xmlns:p14="http://schemas.microsoft.com/office/powerpoint/2010/main" val="155262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b="0" baseline="0" dirty="0" smtClean="0">
                <a:effectLst/>
              </a:rPr>
              <a:t>[click]</a:t>
            </a:r>
          </a:p>
          <a:p>
            <a:pPr marL="220508" indent="-220508">
              <a:buAutoNum type="arabicPeriod"/>
            </a:pPr>
            <a:r>
              <a:rPr lang="en-US" altLang="ko-KR" b="0" baseline="0" dirty="0" smtClean="0">
                <a:effectLst/>
              </a:rPr>
              <a:t>If we use real protocols such as DCTCP, queuing becomes much worse by factor of 10 or more. </a:t>
            </a:r>
          </a:p>
          <a:p>
            <a:pPr marL="220508" indent="-220508">
              <a:buAutoNum type="arabicPeriod"/>
            </a:pPr>
            <a:r>
              <a:rPr lang="en-US" altLang="ko-KR" b="0" baseline="0" dirty="0" smtClean="0">
                <a:effectLst/>
              </a:rPr>
              <a:t>It can fill up the entire buffer in the switch with two thousand flows. </a:t>
            </a:r>
          </a:p>
          <a:p>
            <a:pPr marL="220508" indent="-220508">
              <a:buAutoNum type="arabicPeriod"/>
            </a:pPr>
            <a:r>
              <a:rPr lang="en-US" altLang="ko-KR" b="0" baseline="0" dirty="0" smtClean="0">
                <a:effectLst/>
              </a:rPr>
              <a:t>The right figure shows result of our credit-based approach. </a:t>
            </a:r>
          </a:p>
          <a:p>
            <a:r>
              <a:rPr lang="en-US" altLang="ko-KR" b="0" baseline="0" dirty="0" smtClean="0">
                <a:effectLst/>
              </a:rPr>
              <a:t>[click]</a:t>
            </a:r>
          </a:p>
          <a:p>
            <a:pPr marL="220508" indent="-220508">
              <a:buAutoNum type="arabicPeriod"/>
            </a:pPr>
            <a:r>
              <a:rPr lang="en-US" altLang="ko-KR" b="0" baseline="0" dirty="0" smtClean="0">
                <a:effectLst/>
              </a:rPr>
              <a:t>It achieves low and bounded queuing with </a:t>
            </a:r>
            <a:r>
              <a:rPr lang="en-US" altLang="ko-KR" b="0" baseline="0" dirty="0" err="1" smtClean="0">
                <a:effectLst/>
              </a:rPr>
              <a:t>incast</a:t>
            </a:r>
            <a:r>
              <a:rPr lang="en-US" altLang="ko-KR" b="0" baseline="0" dirty="0" smtClean="0">
                <a:effectLst/>
              </a:rPr>
              <a:t> traffic regardless of the number of flows. </a:t>
            </a:r>
          </a:p>
          <a:p>
            <a:pPr marL="220508" indent="-220508">
              <a:buAutoNum type="arabicPeriod"/>
            </a:pPr>
            <a:r>
              <a:rPr lang="en-US" altLang="ko-KR" b="0" baseline="0" dirty="0" smtClean="0">
                <a:effectLst/>
              </a:rPr>
              <a:t>Now, let’s take a closer look at how we do this.</a:t>
            </a:r>
          </a:p>
          <a:p>
            <a:pPr rtl="0"/>
            <a:endParaRPr lang="en-US" altLang="ko-KR" b="0" baseline="0" dirty="0" smtClean="0">
              <a:effectLst/>
            </a:endParaRPr>
          </a:p>
        </p:txBody>
      </p:sp>
      <p:sp>
        <p:nvSpPr>
          <p:cNvPr id="4" name="슬라이드 번호 개체 틀 3"/>
          <p:cNvSpPr>
            <a:spLocks noGrp="1"/>
          </p:cNvSpPr>
          <p:nvPr>
            <p:ph type="sldNum" sz="quarter" idx="10"/>
          </p:nvPr>
        </p:nvSpPr>
        <p:spPr/>
        <p:txBody>
          <a:bodyPr/>
          <a:lstStyle/>
          <a:p>
            <a:fld id="{4A560A6B-4E98-42CB-B7AB-0658D189ED64}" type="slidenum">
              <a:rPr lang="ko-KR" altLang="en-US" smtClean="0"/>
              <a:t>9</a:t>
            </a:fld>
            <a:endParaRPr lang="ko-KR" altLang="en-US"/>
          </a:p>
        </p:txBody>
      </p:sp>
    </p:spTree>
    <p:extLst>
      <p:ext uri="{BB962C8B-B14F-4D97-AF65-F5344CB8AC3E}">
        <p14:creationId xmlns:p14="http://schemas.microsoft.com/office/powerpoint/2010/main" val="233155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ko-KR" alt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17959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58074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3211798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idx="1"/>
          </p:nvPr>
        </p:nvSpPr>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868129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2922610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238597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4097401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398567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2655334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797364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BE500D96-51C3-4CCB-B2E6-8D7A2B4F7232}" type="datetimeFigureOut">
              <a:rPr lang="ko-KR" altLang="en-US" smtClean="0"/>
              <a:t>2017-09-11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2801691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00D96-51C3-4CCB-B2E6-8D7A2B4F7232}" type="datetimeFigureOut">
              <a:rPr lang="ko-KR" altLang="en-US" smtClean="0"/>
              <a:t>2017-09-11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431F9E-D451-4F2E-8FAF-7D63D5233A45}" type="slidenum">
              <a:rPr lang="ko-KR" altLang="en-US" smtClean="0"/>
              <a:t>‹#›</a:t>
            </a:fld>
            <a:endParaRPr lang="ko-KR" altLang="en-US"/>
          </a:p>
        </p:txBody>
      </p:sp>
    </p:spTree>
    <p:extLst>
      <p:ext uri="{BB962C8B-B14F-4D97-AF65-F5344CB8AC3E}">
        <p14:creationId xmlns:p14="http://schemas.microsoft.com/office/powerpoint/2010/main" val="806144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3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4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chart" Target="../charts/chart13.xml"/></Relationships>
</file>

<file path=ppt/slides/_rels/slide4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43.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chart" Target="../charts/chart17.xml"/></Relationships>
</file>

<file path=ppt/slides/_rels/slide44.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chart" Target="../charts/chart19.xml"/></Relationships>
</file>

<file path=ppt/slides/_rels/slide45.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chart" Target="../charts/chart21.xml"/></Relationships>
</file>

<file path=ppt/slides/_rels/slide46.xml.rels><?xml version="1.0" encoding="UTF-8" standalone="yes"?>
<Relationships xmlns="http://schemas.openxmlformats.org/package/2006/relationships"><Relationship Id="rId3" Type="http://schemas.openxmlformats.org/officeDocument/2006/relationships/chart" Target="../charts/chart22.xm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chart" Target="../charts/chart23.xml"/></Relationships>
</file>

<file path=ppt/slides/_rels/slide47.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ctrTitle"/>
          </p:nvPr>
        </p:nvSpPr>
        <p:spPr>
          <a:xfrm>
            <a:off x="376143" y="1395647"/>
            <a:ext cx="11611428" cy="1658810"/>
          </a:xfrm>
        </p:spPr>
        <p:txBody>
          <a:bodyPr>
            <a:noAutofit/>
          </a:bodyPr>
          <a:lstStyle/>
          <a:p>
            <a:pPr>
              <a:lnSpc>
                <a:spcPct val="100000"/>
              </a:lnSpc>
            </a:pPr>
            <a:r>
              <a:rPr lang="en-US" altLang="ko-KR" sz="4400" b="1" dirty="0" smtClean="0">
                <a:latin typeface="HY견고딕" panose="02030600000101010101" pitchFamily="18" charset="-127"/>
                <a:ea typeface="HY견고딕" panose="02030600000101010101" pitchFamily="18" charset="-127"/>
              </a:rPr>
              <a:t>Credit-Scheduled Delay-Bounded Congestion Control for Datacenters</a:t>
            </a:r>
            <a:endParaRPr lang="ko-KR" altLang="en-US" sz="4400" b="1" dirty="0">
              <a:latin typeface="HY견고딕" panose="02030600000101010101" pitchFamily="18" charset="-127"/>
              <a:ea typeface="HY견고딕" panose="02030600000101010101" pitchFamily="18" charset="-127"/>
            </a:endParaRPr>
          </a:p>
        </p:txBody>
      </p:sp>
      <p:sp>
        <p:nvSpPr>
          <p:cNvPr id="5" name="부제목 2"/>
          <p:cNvSpPr>
            <a:spLocks noGrp="1"/>
          </p:cNvSpPr>
          <p:nvPr>
            <p:ph type="subTitle" idx="1"/>
          </p:nvPr>
        </p:nvSpPr>
        <p:spPr>
          <a:xfrm>
            <a:off x="1493741" y="3578493"/>
            <a:ext cx="9376229" cy="736346"/>
          </a:xfrm>
        </p:spPr>
        <p:txBody>
          <a:bodyPr>
            <a:noAutofit/>
          </a:bodyPr>
          <a:lstStyle/>
          <a:p>
            <a:r>
              <a:rPr lang="en-US" altLang="ko-KR" sz="4000" b="1" dirty="0" err="1" smtClean="0"/>
              <a:t>Inho</a:t>
            </a:r>
            <a:r>
              <a:rPr lang="en-US" altLang="ko-KR" sz="4000" b="1" dirty="0" smtClean="0"/>
              <a:t> Cho</a:t>
            </a:r>
            <a:r>
              <a:rPr lang="en-US" altLang="ko-KR" sz="4000" dirty="0" smtClean="0"/>
              <a:t>, Keon Jang</a:t>
            </a:r>
            <a:r>
              <a:rPr lang="en-US" altLang="ko-KR" sz="4000" b="1" dirty="0" smtClean="0"/>
              <a:t>*</a:t>
            </a:r>
            <a:r>
              <a:rPr lang="en-US" altLang="ko-KR" sz="4000" dirty="0" smtClean="0"/>
              <a:t>, </a:t>
            </a:r>
            <a:r>
              <a:rPr lang="en-US" altLang="ko-KR" sz="4000" dirty="0" err="1" smtClean="0"/>
              <a:t>Dongsu</a:t>
            </a:r>
            <a:r>
              <a:rPr lang="en-US" altLang="ko-KR" sz="4000" dirty="0" smtClean="0"/>
              <a:t> Han</a:t>
            </a:r>
            <a:endParaRPr lang="ko-KR" altLang="en-US" sz="4000" dirty="0"/>
          </a:p>
        </p:txBody>
      </p:sp>
      <p:sp>
        <p:nvSpPr>
          <p:cNvPr id="6" name="TextBox 5"/>
          <p:cNvSpPr txBox="1"/>
          <p:nvPr/>
        </p:nvSpPr>
        <p:spPr>
          <a:xfrm>
            <a:off x="4305477" y="1103259"/>
            <a:ext cx="3752759" cy="584775"/>
          </a:xfrm>
          <a:prstGeom prst="rect">
            <a:avLst/>
          </a:prstGeom>
          <a:noFill/>
        </p:spPr>
        <p:txBody>
          <a:bodyPr wrap="none" rtlCol="0">
            <a:spAutoFit/>
          </a:bodyPr>
          <a:lstStyle/>
          <a:p>
            <a:r>
              <a:rPr lang="en-US" altLang="ko-KR" sz="3200" dirty="0" smtClean="0"/>
              <a:t>ACM SIGCOMM 2017</a:t>
            </a:r>
            <a:endParaRPr lang="ko-KR" altLang="en-US" sz="3200" dirty="0"/>
          </a:p>
        </p:txBody>
      </p:sp>
      <p:pic>
        <p:nvPicPr>
          <p:cNvPr id="7" name="Picture 2" descr="KAIST에 대한 이미지 검색결과"/>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1404" y="5313089"/>
            <a:ext cx="3049074" cy="87090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Goog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7762" y="5197885"/>
            <a:ext cx="3003583" cy="110131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9839460" y="5107733"/>
            <a:ext cx="418704" cy="707886"/>
          </a:xfrm>
          <a:prstGeom prst="rect">
            <a:avLst/>
          </a:prstGeom>
          <a:noFill/>
        </p:spPr>
        <p:txBody>
          <a:bodyPr wrap="none" rtlCol="0">
            <a:spAutoFit/>
          </a:bodyPr>
          <a:lstStyle/>
          <a:p>
            <a:r>
              <a:rPr lang="en-US" altLang="ko-KR" sz="4000" b="1" dirty="0" smtClean="0"/>
              <a:t>*</a:t>
            </a:r>
            <a:endParaRPr lang="ko-KR" altLang="en-US" sz="4000" b="1" dirty="0"/>
          </a:p>
        </p:txBody>
      </p:sp>
    </p:spTree>
    <p:extLst>
      <p:ext uri="{BB962C8B-B14F-4D97-AF65-F5344CB8AC3E}">
        <p14:creationId xmlns:p14="http://schemas.microsoft.com/office/powerpoint/2010/main" val="9390606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Prior Work with Bounded Queue</a:t>
            </a:r>
            <a:endParaRPr lang="ko-KR" altLang="en-US" b="1" dirty="0"/>
          </a:p>
        </p:txBody>
      </p:sp>
      <p:sp>
        <p:nvSpPr>
          <p:cNvPr id="9" name="모서리가 둥근 직사각형 8"/>
          <p:cNvSpPr/>
          <p:nvPr/>
        </p:nvSpPr>
        <p:spPr>
          <a:xfrm>
            <a:off x="495300" y="2019300"/>
            <a:ext cx="3695700" cy="4476750"/>
          </a:xfrm>
          <a:prstGeom prst="roundRect">
            <a:avLst/>
          </a:prstGeom>
          <a:solidFill>
            <a:schemeClr val="bg1"/>
          </a:solid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p:cNvSpPr txBox="1"/>
          <p:nvPr/>
        </p:nvSpPr>
        <p:spPr>
          <a:xfrm>
            <a:off x="914400" y="1404938"/>
            <a:ext cx="2743200" cy="1077218"/>
          </a:xfrm>
          <a:prstGeom prst="rect">
            <a:avLst/>
          </a:prstGeom>
          <a:solidFill>
            <a:schemeClr val="bg1"/>
          </a:solidFill>
        </p:spPr>
        <p:txBody>
          <a:bodyPr wrap="square" rtlCol="0">
            <a:spAutoFit/>
          </a:bodyPr>
          <a:lstStyle/>
          <a:p>
            <a:pPr algn="ctr"/>
            <a:r>
              <a:rPr lang="en-US" altLang="ko-KR" sz="3200" b="1" dirty="0" smtClean="0"/>
              <a:t>Credit-based Flow Control</a:t>
            </a:r>
            <a:endParaRPr lang="ko-KR" altLang="en-US" sz="3200" b="1" dirty="0"/>
          </a:p>
        </p:txBody>
      </p:sp>
      <p:sp>
        <p:nvSpPr>
          <p:cNvPr id="10" name="모서리가 둥근 직사각형 9"/>
          <p:cNvSpPr/>
          <p:nvPr/>
        </p:nvSpPr>
        <p:spPr>
          <a:xfrm>
            <a:off x="4356122" y="2019300"/>
            <a:ext cx="3695700" cy="4476750"/>
          </a:xfrm>
          <a:prstGeom prst="roundRect">
            <a:avLst/>
          </a:prstGeom>
          <a:solidFill>
            <a:schemeClr val="bg1"/>
          </a:solid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p:nvSpPr>
        <p:spPr>
          <a:xfrm>
            <a:off x="8216944" y="2019300"/>
            <a:ext cx="3695700" cy="4476750"/>
          </a:xfrm>
          <a:prstGeom prst="roundRect">
            <a:avLst/>
          </a:prstGeom>
          <a:solidFill>
            <a:schemeClr val="bg1"/>
          </a:solid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8803065" y="1676402"/>
            <a:ext cx="2640467" cy="646331"/>
          </a:xfrm>
          <a:prstGeom prst="rect">
            <a:avLst/>
          </a:prstGeom>
          <a:solidFill>
            <a:schemeClr val="bg1"/>
          </a:solidFill>
        </p:spPr>
        <p:txBody>
          <a:bodyPr wrap="none" rtlCol="0">
            <a:spAutoFit/>
          </a:bodyPr>
          <a:lstStyle/>
          <a:p>
            <a:pPr algn="ctr"/>
            <a:r>
              <a:rPr lang="en-US" altLang="ko-KR" sz="3600" b="1" dirty="0" smtClean="0"/>
              <a:t>Centralized</a:t>
            </a:r>
            <a:endParaRPr lang="ko-KR" altLang="en-US" sz="3600" b="1" dirty="0"/>
          </a:p>
        </p:txBody>
      </p:sp>
      <p:sp>
        <p:nvSpPr>
          <p:cNvPr id="6" name="TextBox 5"/>
          <p:cNvSpPr txBox="1"/>
          <p:nvPr/>
        </p:nvSpPr>
        <p:spPr>
          <a:xfrm>
            <a:off x="5729077" y="1685926"/>
            <a:ext cx="1005403" cy="646331"/>
          </a:xfrm>
          <a:prstGeom prst="rect">
            <a:avLst/>
          </a:prstGeom>
          <a:solidFill>
            <a:schemeClr val="bg1"/>
          </a:solidFill>
        </p:spPr>
        <p:txBody>
          <a:bodyPr wrap="none" rtlCol="0">
            <a:spAutoFit/>
          </a:bodyPr>
          <a:lstStyle/>
          <a:p>
            <a:pPr algn="ctr"/>
            <a:r>
              <a:rPr lang="en-US" altLang="ko-KR" sz="3600" b="1" dirty="0" smtClean="0"/>
              <a:t>PFC</a:t>
            </a:r>
            <a:endParaRPr lang="ko-KR" altLang="en-US" sz="3600" b="1" dirty="0"/>
          </a:p>
        </p:txBody>
      </p:sp>
      <p:sp>
        <p:nvSpPr>
          <p:cNvPr id="12" name="TextBox 11"/>
          <p:cNvSpPr txBox="1"/>
          <p:nvPr/>
        </p:nvSpPr>
        <p:spPr>
          <a:xfrm>
            <a:off x="584478" y="2482156"/>
            <a:ext cx="2877647" cy="1384995"/>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smtClean="0"/>
              <a:t>InfiniBand</a:t>
            </a:r>
          </a:p>
          <a:p>
            <a:pPr marL="457200" indent="-457200">
              <a:buFont typeface="Arial" panose="020B0604020202020204" pitchFamily="34" charset="0"/>
              <a:buChar char="•"/>
            </a:pPr>
            <a:r>
              <a:rPr lang="en-US" altLang="ko-KR" sz="2800" dirty="0" smtClean="0"/>
              <a:t>ATM Network</a:t>
            </a:r>
          </a:p>
          <a:p>
            <a:pPr marL="457200" indent="-457200">
              <a:buFont typeface="Arial" panose="020B0604020202020204" pitchFamily="34" charset="0"/>
              <a:buChar char="•"/>
            </a:pPr>
            <a:r>
              <a:rPr lang="en-US" altLang="ko-KR" sz="2800" dirty="0" smtClean="0"/>
              <a:t>PCI Express</a:t>
            </a:r>
            <a:endParaRPr lang="ko-KR" altLang="en-US" sz="2800" dirty="0"/>
          </a:p>
        </p:txBody>
      </p:sp>
      <p:sp>
        <p:nvSpPr>
          <p:cNvPr id="13" name="TextBox 12"/>
          <p:cNvSpPr txBox="1"/>
          <p:nvPr/>
        </p:nvSpPr>
        <p:spPr>
          <a:xfrm>
            <a:off x="4509472" y="2482156"/>
            <a:ext cx="2880212" cy="523220"/>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err="1" smtClean="0"/>
              <a:t>RoCE</a:t>
            </a:r>
            <a:r>
              <a:rPr lang="en-US" altLang="ko-KR" sz="2800" dirty="0" smtClean="0"/>
              <a:t>/DCQCN</a:t>
            </a:r>
            <a:endParaRPr lang="ko-KR" altLang="en-US" sz="2800" dirty="0"/>
          </a:p>
        </p:txBody>
      </p:sp>
      <p:sp>
        <p:nvSpPr>
          <p:cNvPr id="14" name="TextBox 13"/>
          <p:cNvSpPr txBox="1"/>
          <p:nvPr/>
        </p:nvSpPr>
        <p:spPr>
          <a:xfrm>
            <a:off x="8291202" y="2482156"/>
            <a:ext cx="1966051" cy="523220"/>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err="1" smtClean="0"/>
              <a:t>FastPass</a:t>
            </a:r>
            <a:endParaRPr lang="ko-KR" altLang="en-US" sz="2800" dirty="0"/>
          </a:p>
        </p:txBody>
      </p:sp>
      <p:sp>
        <p:nvSpPr>
          <p:cNvPr id="23" name="TextBox 22"/>
          <p:cNvSpPr txBox="1"/>
          <p:nvPr/>
        </p:nvSpPr>
        <p:spPr>
          <a:xfrm>
            <a:off x="540585" y="3989370"/>
            <a:ext cx="3257623" cy="523220"/>
          </a:xfrm>
          <a:prstGeom prst="rect">
            <a:avLst/>
          </a:prstGeom>
          <a:noFill/>
        </p:spPr>
        <p:txBody>
          <a:bodyPr wrap="none" rtlCol="0">
            <a:spAutoFit/>
          </a:bodyPr>
          <a:lstStyle/>
          <a:p>
            <a:pPr marL="457200" indent="-457200">
              <a:buFont typeface="맑은 고딕" panose="020B0503020000020004" pitchFamily="50" charset="-127"/>
              <a:buChar char="+"/>
            </a:pPr>
            <a:r>
              <a:rPr lang="en-US" altLang="ko-KR" sz="2800" dirty="0" smtClean="0">
                <a:solidFill>
                  <a:schemeClr val="accent5">
                    <a:lumMod val="75000"/>
                  </a:schemeClr>
                </a:solidFill>
              </a:rPr>
              <a:t>Bounded queue</a:t>
            </a:r>
            <a:endParaRPr lang="ko-KR" altLang="en-US" sz="2800" dirty="0">
              <a:solidFill>
                <a:schemeClr val="accent5">
                  <a:lumMod val="75000"/>
                </a:schemeClr>
              </a:solidFill>
            </a:endParaRPr>
          </a:p>
        </p:txBody>
      </p:sp>
      <p:sp>
        <p:nvSpPr>
          <p:cNvPr id="24" name="TextBox 23"/>
          <p:cNvSpPr txBox="1"/>
          <p:nvPr/>
        </p:nvSpPr>
        <p:spPr>
          <a:xfrm>
            <a:off x="4459462" y="3993804"/>
            <a:ext cx="3257623" cy="523220"/>
          </a:xfrm>
          <a:prstGeom prst="rect">
            <a:avLst/>
          </a:prstGeom>
          <a:noFill/>
        </p:spPr>
        <p:txBody>
          <a:bodyPr wrap="none" rtlCol="0">
            <a:spAutoFit/>
          </a:bodyPr>
          <a:lstStyle/>
          <a:p>
            <a:pPr marL="457200" indent="-457200">
              <a:buFont typeface="맑은 고딕" panose="020B0503020000020004" pitchFamily="50" charset="-127"/>
              <a:buChar char="+"/>
            </a:pPr>
            <a:r>
              <a:rPr lang="en-US" altLang="ko-KR" sz="2800" dirty="0" smtClean="0">
                <a:solidFill>
                  <a:schemeClr val="accent5">
                    <a:lumMod val="75000"/>
                  </a:schemeClr>
                </a:solidFill>
              </a:rPr>
              <a:t>Bounded queue</a:t>
            </a:r>
            <a:endParaRPr lang="ko-KR" altLang="en-US" sz="2800" dirty="0">
              <a:solidFill>
                <a:schemeClr val="accent5">
                  <a:lumMod val="75000"/>
                </a:schemeClr>
              </a:solidFill>
            </a:endParaRPr>
          </a:p>
        </p:txBody>
      </p:sp>
      <p:sp>
        <p:nvSpPr>
          <p:cNvPr id="25" name="TextBox 24"/>
          <p:cNvSpPr txBox="1"/>
          <p:nvPr/>
        </p:nvSpPr>
        <p:spPr>
          <a:xfrm>
            <a:off x="8235994" y="3993804"/>
            <a:ext cx="3257623" cy="523220"/>
          </a:xfrm>
          <a:prstGeom prst="rect">
            <a:avLst/>
          </a:prstGeom>
          <a:noFill/>
        </p:spPr>
        <p:txBody>
          <a:bodyPr wrap="none" rtlCol="0">
            <a:spAutoFit/>
          </a:bodyPr>
          <a:lstStyle/>
          <a:p>
            <a:pPr marL="457200" indent="-457200">
              <a:buFont typeface="맑은 고딕" panose="020B0503020000020004" pitchFamily="50" charset="-127"/>
              <a:buChar char="+"/>
            </a:pPr>
            <a:r>
              <a:rPr lang="en-US" altLang="ko-KR" sz="2800" dirty="0" smtClean="0">
                <a:solidFill>
                  <a:schemeClr val="accent5">
                    <a:lumMod val="75000"/>
                  </a:schemeClr>
                </a:solidFill>
              </a:rPr>
              <a:t>Bounded queue</a:t>
            </a:r>
            <a:endParaRPr lang="ko-KR" altLang="en-US" sz="2800" dirty="0">
              <a:solidFill>
                <a:schemeClr val="accent5">
                  <a:lumMod val="75000"/>
                </a:schemeClr>
              </a:solidFill>
            </a:endParaRPr>
          </a:p>
        </p:txBody>
      </p:sp>
      <p:sp>
        <p:nvSpPr>
          <p:cNvPr id="17" name="TextBox 16"/>
          <p:cNvSpPr txBox="1"/>
          <p:nvPr/>
        </p:nvSpPr>
        <p:spPr>
          <a:xfrm>
            <a:off x="11353800" y="134292"/>
            <a:ext cx="748468" cy="461665"/>
          </a:xfrm>
          <a:prstGeom prst="rect">
            <a:avLst/>
          </a:prstGeom>
          <a:noFill/>
        </p:spPr>
        <p:txBody>
          <a:bodyPr wrap="square" rtlCol="0">
            <a:spAutoFit/>
          </a:bodyPr>
          <a:lstStyle/>
          <a:p>
            <a:pPr algn="ctr"/>
            <a:r>
              <a:rPr lang="en-US" altLang="ko-KR" sz="2400" dirty="0">
                <a:solidFill>
                  <a:schemeClr val="tx1">
                    <a:lumMod val="65000"/>
                    <a:lumOff val="35000"/>
                  </a:schemeClr>
                </a:solidFill>
              </a:rPr>
              <a:t>6</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2711464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Prior Work with Bounded Queue</a:t>
            </a:r>
            <a:endParaRPr lang="ko-KR" altLang="en-US" b="1" dirty="0"/>
          </a:p>
        </p:txBody>
      </p:sp>
      <p:sp>
        <p:nvSpPr>
          <p:cNvPr id="9" name="모서리가 둥근 직사각형 8"/>
          <p:cNvSpPr/>
          <p:nvPr/>
        </p:nvSpPr>
        <p:spPr>
          <a:xfrm>
            <a:off x="495300" y="2019300"/>
            <a:ext cx="3695700" cy="4476750"/>
          </a:xfrm>
          <a:prstGeom prst="roundRect">
            <a:avLst/>
          </a:prstGeom>
          <a:solidFill>
            <a:schemeClr val="bg1"/>
          </a:solid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p:cNvSpPr txBox="1"/>
          <p:nvPr/>
        </p:nvSpPr>
        <p:spPr>
          <a:xfrm>
            <a:off x="914400" y="1404938"/>
            <a:ext cx="2743200" cy="1077218"/>
          </a:xfrm>
          <a:prstGeom prst="rect">
            <a:avLst/>
          </a:prstGeom>
          <a:solidFill>
            <a:schemeClr val="bg1"/>
          </a:solidFill>
        </p:spPr>
        <p:txBody>
          <a:bodyPr wrap="square" rtlCol="0">
            <a:spAutoFit/>
          </a:bodyPr>
          <a:lstStyle/>
          <a:p>
            <a:pPr algn="ctr"/>
            <a:r>
              <a:rPr lang="en-US" altLang="ko-KR" sz="3200" b="1" dirty="0" smtClean="0"/>
              <a:t>Credit-based Flow Control</a:t>
            </a:r>
            <a:endParaRPr lang="ko-KR" altLang="en-US" sz="3200" b="1" dirty="0"/>
          </a:p>
        </p:txBody>
      </p:sp>
      <p:sp>
        <p:nvSpPr>
          <p:cNvPr id="10" name="모서리가 둥근 직사각형 9"/>
          <p:cNvSpPr/>
          <p:nvPr/>
        </p:nvSpPr>
        <p:spPr>
          <a:xfrm>
            <a:off x="4356122" y="2019300"/>
            <a:ext cx="3695700" cy="4476750"/>
          </a:xfrm>
          <a:prstGeom prst="roundRect">
            <a:avLst/>
          </a:prstGeom>
          <a:solidFill>
            <a:schemeClr val="bg1"/>
          </a:solid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p:nvSpPr>
        <p:spPr>
          <a:xfrm>
            <a:off x="8216944" y="2019300"/>
            <a:ext cx="3695700" cy="4476750"/>
          </a:xfrm>
          <a:prstGeom prst="roundRect">
            <a:avLst/>
          </a:prstGeom>
          <a:solidFill>
            <a:schemeClr val="bg1"/>
          </a:solid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8803065" y="1676402"/>
            <a:ext cx="2640467" cy="646331"/>
          </a:xfrm>
          <a:prstGeom prst="rect">
            <a:avLst/>
          </a:prstGeom>
          <a:solidFill>
            <a:schemeClr val="bg1"/>
          </a:solidFill>
        </p:spPr>
        <p:txBody>
          <a:bodyPr wrap="none" rtlCol="0">
            <a:spAutoFit/>
          </a:bodyPr>
          <a:lstStyle/>
          <a:p>
            <a:pPr algn="ctr"/>
            <a:r>
              <a:rPr lang="en-US" altLang="ko-KR" sz="3600" b="1" dirty="0" smtClean="0"/>
              <a:t>Centralized</a:t>
            </a:r>
            <a:endParaRPr lang="ko-KR" altLang="en-US" sz="3600" b="1" dirty="0"/>
          </a:p>
        </p:txBody>
      </p:sp>
      <p:sp>
        <p:nvSpPr>
          <p:cNvPr id="6" name="TextBox 5"/>
          <p:cNvSpPr txBox="1"/>
          <p:nvPr/>
        </p:nvSpPr>
        <p:spPr>
          <a:xfrm>
            <a:off x="5729077" y="1685926"/>
            <a:ext cx="1005403" cy="646331"/>
          </a:xfrm>
          <a:prstGeom prst="rect">
            <a:avLst/>
          </a:prstGeom>
          <a:solidFill>
            <a:schemeClr val="bg1"/>
          </a:solidFill>
        </p:spPr>
        <p:txBody>
          <a:bodyPr wrap="none" rtlCol="0">
            <a:spAutoFit/>
          </a:bodyPr>
          <a:lstStyle/>
          <a:p>
            <a:pPr algn="ctr"/>
            <a:r>
              <a:rPr lang="en-US" altLang="ko-KR" sz="3600" b="1" dirty="0" smtClean="0"/>
              <a:t>PFC</a:t>
            </a:r>
            <a:endParaRPr lang="ko-KR" altLang="en-US" sz="3600" b="1" dirty="0"/>
          </a:p>
        </p:txBody>
      </p:sp>
      <p:sp>
        <p:nvSpPr>
          <p:cNvPr id="12" name="TextBox 11"/>
          <p:cNvSpPr txBox="1"/>
          <p:nvPr/>
        </p:nvSpPr>
        <p:spPr>
          <a:xfrm>
            <a:off x="584478" y="2482156"/>
            <a:ext cx="2877647" cy="1384995"/>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smtClean="0"/>
              <a:t>InfiniBand</a:t>
            </a:r>
          </a:p>
          <a:p>
            <a:pPr marL="457200" indent="-457200">
              <a:buFont typeface="Arial" panose="020B0604020202020204" pitchFamily="34" charset="0"/>
              <a:buChar char="•"/>
            </a:pPr>
            <a:r>
              <a:rPr lang="en-US" altLang="ko-KR" sz="2800" dirty="0" smtClean="0"/>
              <a:t>ATM Network</a:t>
            </a:r>
          </a:p>
          <a:p>
            <a:pPr marL="457200" indent="-457200">
              <a:buFont typeface="Arial" panose="020B0604020202020204" pitchFamily="34" charset="0"/>
              <a:buChar char="•"/>
            </a:pPr>
            <a:r>
              <a:rPr lang="en-US" altLang="ko-KR" sz="2800" dirty="0" smtClean="0"/>
              <a:t>PCI Express</a:t>
            </a:r>
            <a:endParaRPr lang="ko-KR" altLang="en-US" sz="2800" dirty="0"/>
          </a:p>
        </p:txBody>
      </p:sp>
      <p:sp>
        <p:nvSpPr>
          <p:cNvPr id="14" name="TextBox 13"/>
          <p:cNvSpPr txBox="1"/>
          <p:nvPr/>
        </p:nvSpPr>
        <p:spPr>
          <a:xfrm>
            <a:off x="8291202" y="2482156"/>
            <a:ext cx="1966051" cy="523220"/>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err="1" smtClean="0"/>
              <a:t>FastPass</a:t>
            </a:r>
            <a:endParaRPr lang="ko-KR" altLang="en-US" sz="2800" dirty="0"/>
          </a:p>
        </p:txBody>
      </p:sp>
      <p:sp>
        <p:nvSpPr>
          <p:cNvPr id="15" name="TextBox 14"/>
          <p:cNvSpPr txBox="1"/>
          <p:nvPr/>
        </p:nvSpPr>
        <p:spPr>
          <a:xfrm>
            <a:off x="565422" y="4615758"/>
            <a:ext cx="3351943" cy="1815882"/>
          </a:xfrm>
          <a:prstGeom prst="rect">
            <a:avLst/>
          </a:prstGeom>
          <a:noFill/>
        </p:spPr>
        <p:txBody>
          <a:bodyPr wrap="square" rtlCol="0">
            <a:spAutoFit/>
          </a:bodyPr>
          <a:lstStyle/>
          <a:p>
            <a:pPr marL="457200" indent="-457200">
              <a:buFontTx/>
              <a:buChar char="-"/>
            </a:pPr>
            <a:r>
              <a:rPr lang="en-US" altLang="ko-KR" sz="2800" dirty="0" smtClean="0">
                <a:solidFill>
                  <a:srgbClr val="FF0000"/>
                </a:solidFill>
              </a:rPr>
              <a:t>Does not scale to datacenter</a:t>
            </a:r>
          </a:p>
          <a:p>
            <a:pPr marL="457200" indent="-457200">
              <a:buFontTx/>
              <a:buChar char="-"/>
            </a:pPr>
            <a:r>
              <a:rPr lang="en-US" altLang="ko-KR" sz="2800" dirty="0" smtClean="0">
                <a:solidFill>
                  <a:srgbClr val="FF0000"/>
                </a:solidFill>
              </a:rPr>
              <a:t>Requires switch support</a:t>
            </a:r>
            <a:endParaRPr lang="ko-KR" altLang="en-US" sz="2800" dirty="0">
              <a:solidFill>
                <a:srgbClr val="FF0000"/>
              </a:solidFill>
            </a:endParaRPr>
          </a:p>
        </p:txBody>
      </p:sp>
      <p:sp>
        <p:nvSpPr>
          <p:cNvPr id="16" name="TextBox 15"/>
          <p:cNvSpPr txBox="1"/>
          <p:nvPr/>
        </p:nvSpPr>
        <p:spPr>
          <a:xfrm>
            <a:off x="4483487" y="4615758"/>
            <a:ext cx="3612222" cy="1384995"/>
          </a:xfrm>
          <a:prstGeom prst="rect">
            <a:avLst/>
          </a:prstGeom>
          <a:noFill/>
        </p:spPr>
        <p:txBody>
          <a:bodyPr wrap="square" rtlCol="0">
            <a:spAutoFit/>
          </a:bodyPr>
          <a:lstStyle/>
          <a:p>
            <a:pPr marL="457200" indent="-457200">
              <a:buFontTx/>
              <a:buChar char="-"/>
            </a:pPr>
            <a:r>
              <a:rPr lang="en-US" altLang="ko-KR" sz="2800" dirty="0" smtClean="0">
                <a:solidFill>
                  <a:srgbClr val="FF0000"/>
                </a:solidFill>
              </a:rPr>
              <a:t>Head of line blocking</a:t>
            </a:r>
          </a:p>
          <a:p>
            <a:pPr marL="457200" indent="-457200">
              <a:buFontTx/>
              <a:buChar char="-"/>
            </a:pPr>
            <a:r>
              <a:rPr lang="en-US" altLang="ko-KR" sz="2800" dirty="0" smtClean="0">
                <a:solidFill>
                  <a:srgbClr val="FF0000"/>
                </a:solidFill>
              </a:rPr>
              <a:t>Possible deadlock</a:t>
            </a:r>
            <a:endParaRPr lang="ko-KR" altLang="en-US" sz="2800" dirty="0">
              <a:solidFill>
                <a:srgbClr val="FF0000"/>
              </a:solidFill>
            </a:endParaRPr>
          </a:p>
        </p:txBody>
      </p:sp>
      <p:sp>
        <p:nvSpPr>
          <p:cNvPr id="21" name="TextBox 20"/>
          <p:cNvSpPr txBox="1"/>
          <p:nvPr/>
        </p:nvSpPr>
        <p:spPr>
          <a:xfrm>
            <a:off x="8291202" y="4615757"/>
            <a:ext cx="3612222" cy="1815882"/>
          </a:xfrm>
          <a:prstGeom prst="rect">
            <a:avLst/>
          </a:prstGeom>
          <a:noFill/>
        </p:spPr>
        <p:txBody>
          <a:bodyPr wrap="square" rtlCol="0">
            <a:spAutoFit/>
          </a:bodyPr>
          <a:lstStyle/>
          <a:p>
            <a:pPr marL="457200" indent="-457200">
              <a:buFontTx/>
              <a:buChar char="-"/>
            </a:pPr>
            <a:r>
              <a:rPr lang="en-US" altLang="ko-KR" sz="2800" dirty="0" smtClean="0">
                <a:solidFill>
                  <a:srgbClr val="FF0000"/>
                </a:solidFill>
              </a:rPr>
              <a:t>Hard to scale</a:t>
            </a:r>
          </a:p>
          <a:p>
            <a:pPr marL="457200" indent="-457200">
              <a:buFontTx/>
              <a:buChar char="-"/>
            </a:pPr>
            <a:r>
              <a:rPr lang="en-US" altLang="ko-KR" sz="2800" dirty="0" smtClean="0">
                <a:solidFill>
                  <a:srgbClr val="FF0000"/>
                </a:solidFill>
              </a:rPr>
              <a:t>Global time sync</a:t>
            </a:r>
          </a:p>
          <a:p>
            <a:pPr marL="457200" indent="-457200">
              <a:buFontTx/>
              <a:buChar char="-"/>
            </a:pPr>
            <a:r>
              <a:rPr lang="en-US" altLang="ko-KR" sz="2800" dirty="0" smtClean="0">
                <a:solidFill>
                  <a:srgbClr val="FF0000"/>
                </a:solidFill>
              </a:rPr>
              <a:t>Single point of failure</a:t>
            </a:r>
            <a:endParaRPr lang="ko-KR" altLang="en-US" sz="2800" dirty="0">
              <a:solidFill>
                <a:srgbClr val="FF0000"/>
              </a:solidFill>
            </a:endParaRPr>
          </a:p>
        </p:txBody>
      </p:sp>
      <p:sp>
        <p:nvSpPr>
          <p:cNvPr id="23" name="TextBox 22"/>
          <p:cNvSpPr txBox="1"/>
          <p:nvPr/>
        </p:nvSpPr>
        <p:spPr>
          <a:xfrm>
            <a:off x="540585" y="3989370"/>
            <a:ext cx="3257623" cy="523220"/>
          </a:xfrm>
          <a:prstGeom prst="rect">
            <a:avLst/>
          </a:prstGeom>
          <a:noFill/>
        </p:spPr>
        <p:txBody>
          <a:bodyPr wrap="none" rtlCol="0">
            <a:spAutoFit/>
          </a:bodyPr>
          <a:lstStyle/>
          <a:p>
            <a:pPr marL="457200" indent="-457200">
              <a:buFont typeface="맑은 고딕" panose="020B0503020000020004" pitchFamily="50" charset="-127"/>
              <a:buChar char="+"/>
            </a:pPr>
            <a:r>
              <a:rPr lang="en-US" altLang="ko-KR" sz="2800" dirty="0" smtClean="0">
                <a:solidFill>
                  <a:schemeClr val="accent5">
                    <a:lumMod val="75000"/>
                  </a:schemeClr>
                </a:solidFill>
              </a:rPr>
              <a:t>Bounded queue</a:t>
            </a:r>
            <a:endParaRPr lang="ko-KR" altLang="en-US" sz="2800" dirty="0">
              <a:solidFill>
                <a:schemeClr val="accent5">
                  <a:lumMod val="75000"/>
                </a:schemeClr>
              </a:solidFill>
            </a:endParaRPr>
          </a:p>
        </p:txBody>
      </p:sp>
      <p:sp>
        <p:nvSpPr>
          <p:cNvPr id="24" name="TextBox 23"/>
          <p:cNvSpPr txBox="1"/>
          <p:nvPr/>
        </p:nvSpPr>
        <p:spPr>
          <a:xfrm>
            <a:off x="4459462" y="3993804"/>
            <a:ext cx="3257623" cy="523220"/>
          </a:xfrm>
          <a:prstGeom prst="rect">
            <a:avLst/>
          </a:prstGeom>
          <a:noFill/>
        </p:spPr>
        <p:txBody>
          <a:bodyPr wrap="none" rtlCol="0">
            <a:spAutoFit/>
          </a:bodyPr>
          <a:lstStyle/>
          <a:p>
            <a:pPr marL="457200" indent="-457200">
              <a:buFont typeface="맑은 고딕" panose="020B0503020000020004" pitchFamily="50" charset="-127"/>
              <a:buChar char="+"/>
            </a:pPr>
            <a:r>
              <a:rPr lang="en-US" altLang="ko-KR" sz="2800" dirty="0" smtClean="0">
                <a:solidFill>
                  <a:schemeClr val="accent5">
                    <a:lumMod val="75000"/>
                  </a:schemeClr>
                </a:solidFill>
              </a:rPr>
              <a:t>Bounded queue</a:t>
            </a:r>
            <a:endParaRPr lang="ko-KR" altLang="en-US" sz="2800" dirty="0">
              <a:solidFill>
                <a:schemeClr val="accent5">
                  <a:lumMod val="75000"/>
                </a:schemeClr>
              </a:solidFill>
            </a:endParaRPr>
          </a:p>
        </p:txBody>
      </p:sp>
      <p:sp>
        <p:nvSpPr>
          <p:cNvPr id="25" name="TextBox 24"/>
          <p:cNvSpPr txBox="1"/>
          <p:nvPr/>
        </p:nvSpPr>
        <p:spPr>
          <a:xfrm>
            <a:off x="8235994" y="3993804"/>
            <a:ext cx="3257623" cy="523220"/>
          </a:xfrm>
          <a:prstGeom prst="rect">
            <a:avLst/>
          </a:prstGeom>
          <a:noFill/>
        </p:spPr>
        <p:txBody>
          <a:bodyPr wrap="none" rtlCol="0">
            <a:spAutoFit/>
          </a:bodyPr>
          <a:lstStyle/>
          <a:p>
            <a:pPr marL="457200" indent="-457200">
              <a:buFont typeface="맑은 고딕" panose="020B0503020000020004" pitchFamily="50" charset="-127"/>
              <a:buChar char="+"/>
            </a:pPr>
            <a:r>
              <a:rPr lang="en-US" altLang="ko-KR" sz="2800" dirty="0" smtClean="0">
                <a:solidFill>
                  <a:schemeClr val="accent5">
                    <a:lumMod val="75000"/>
                  </a:schemeClr>
                </a:solidFill>
              </a:rPr>
              <a:t>Bounded queue</a:t>
            </a:r>
            <a:endParaRPr lang="ko-KR" altLang="en-US" sz="2800" dirty="0">
              <a:solidFill>
                <a:schemeClr val="accent5">
                  <a:lumMod val="75000"/>
                </a:schemeClr>
              </a:solidFill>
            </a:endParaRPr>
          </a:p>
        </p:txBody>
      </p:sp>
      <p:sp>
        <p:nvSpPr>
          <p:cNvPr id="19" name="TextBox 18"/>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6</a:t>
            </a:r>
            <a:endParaRPr lang="ko-KR" altLang="en-US" sz="2400" dirty="0">
              <a:solidFill>
                <a:schemeClr val="tx1">
                  <a:lumMod val="65000"/>
                  <a:lumOff val="35000"/>
                </a:schemeClr>
              </a:solidFill>
            </a:endParaRPr>
          </a:p>
        </p:txBody>
      </p:sp>
      <p:sp>
        <p:nvSpPr>
          <p:cNvPr id="20" name="TextBox 19"/>
          <p:cNvSpPr txBox="1"/>
          <p:nvPr/>
        </p:nvSpPr>
        <p:spPr>
          <a:xfrm>
            <a:off x="4509472" y="2482156"/>
            <a:ext cx="2880212" cy="523220"/>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err="1" smtClean="0"/>
              <a:t>RoCE</a:t>
            </a:r>
            <a:r>
              <a:rPr lang="en-US" altLang="ko-KR" sz="2800" dirty="0" smtClean="0"/>
              <a:t>/DCQCN</a:t>
            </a:r>
            <a:endParaRPr lang="ko-KR" altLang="en-US" sz="2800" dirty="0"/>
          </a:p>
        </p:txBody>
      </p:sp>
    </p:spTree>
    <p:extLst>
      <p:ext uri="{BB962C8B-B14F-4D97-AF65-F5344CB8AC3E}">
        <p14:creationId xmlns:p14="http://schemas.microsoft.com/office/powerpoint/2010/main" val="3100878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1325563"/>
          </a:xfrm>
        </p:spPr>
        <p:txBody>
          <a:bodyPr/>
          <a:lstStyle/>
          <a:p>
            <a:r>
              <a:rPr lang="en-US" altLang="ko-KR" b="1" dirty="0" smtClean="0"/>
              <a:t>Prior Work with Bounded Queue</a:t>
            </a:r>
            <a:endParaRPr lang="ko-KR" altLang="en-US" b="1" dirty="0"/>
          </a:p>
        </p:txBody>
      </p:sp>
      <p:sp>
        <p:nvSpPr>
          <p:cNvPr id="9" name="모서리가 둥근 직사각형 8"/>
          <p:cNvSpPr/>
          <p:nvPr/>
        </p:nvSpPr>
        <p:spPr>
          <a:xfrm>
            <a:off x="495300" y="2019300"/>
            <a:ext cx="3695700" cy="4476750"/>
          </a:xfrm>
          <a:prstGeom prst="roundRect">
            <a:avLst/>
          </a:prstGeom>
          <a:solidFill>
            <a:schemeClr val="bg1"/>
          </a:solid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extBox 3"/>
          <p:cNvSpPr txBox="1"/>
          <p:nvPr/>
        </p:nvSpPr>
        <p:spPr>
          <a:xfrm>
            <a:off x="914400" y="1404938"/>
            <a:ext cx="2743200" cy="1077218"/>
          </a:xfrm>
          <a:prstGeom prst="rect">
            <a:avLst/>
          </a:prstGeom>
          <a:solidFill>
            <a:schemeClr val="bg1"/>
          </a:solidFill>
        </p:spPr>
        <p:txBody>
          <a:bodyPr wrap="square" rtlCol="0">
            <a:spAutoFit/>
          </a:bodyPr>
          <a:lstStyle/>
          <a:p>
            <a:pPr algn="ctr"/>
            <a:r>
              <a:rPr lang="en-US" altLang="ko-KR" sz="3200" b="1" dirty="0" smtClean="0"/>
              <a:t>Credit-based Flow Control</a:t>
            </a:r>
            <a:endParaRPr lang="ko-KR" altLang="en-US" sz="3200" b="1" dirty="0"/>
          </a:p>
        </p:txBody>
      </p:sp>
      <p:sp>
        <p:nvSpPr>
          <p:cNvPr id="10" name="모서리가 둥근 직사각형 9"/>
          <p:cNvSpPr/>
          <p:nvPr/>
        </p:nvSpPr>
        <p:spPr>
          <a:xfrm>
            <a:off x="4356122" y="2019300"/>
            <a:ext cx="3695700" cy="4476750"/>
          </a:xfrm>
          <a:prstGeom prst="roundRect">
            <a:avLst/>
          </a:prstGeom>
          <a:solidFill>
            <a:schemeClr val="bg1"/>
          </a:solid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모서리가 둥근 직사각형 10"/>
          <p:cNvSpPr/>
          <p:nvPr/>
        </p:nvSpPr>
        <p:spPr>
          <a:xfrm>
            <a:off x="8216944" y="2019300"/>
            <a:ext cx="3695700" cy="4476750"/>
          </a:xfrm>
          <a:prstGeom prst="roundRect">
            <a:avLst/>
          </a:prstGeom>
          <a:solidFill>
            <a:schemeClr val="bg1"/>
          </a:solidFill>
          <a:ln w="635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8803065" y="1676402"/>
            <a:ext cx="2640467" cy="646331"/>
          </a:xfrm>
          <a:prstGeom prst="rect">
            <a:avLst/>
          </a:prstGeom>
          <a:solidFill>
            <a:schemeClr val="bg1"/>
          </a:solidFill>
        </p:spPr>
        <p:txBody>
          <a:bodyPr wrap="none" rtlCol="0">
            <a:spAutoFit/>
          </a:bodyPr>
          <a:lstStyle/>
          <a:p>
            <a:pPr algn="ctr"/>
            <a:r>
              <a:rPr lang="en-US" altLang="ko-KR" sz="3600" b="1" dirty="0" smtClean="0"/>
              <a:t>Centralized</a:t>
            </a:r>
            <a:endParaRPr lang="ko-KR" altLang="en-US" sz="3600" b="1" dirty="0"/>
          </a:p>
        </p:txBody>
      </p:sp>
      <p:sp>
        <p:nvSpPr>
          <p:cNvPr id="6" name="TextBox 5"/>
          <p:cNvSpPr txBox="1"/>
          <p:nvPr/>
        </p:nvSpPr>
        <p:spPr>
          <a:xfrm>
            <a:off x="5729077" y="1685926"/>
            <a:ext cx="1005403" cy="646331"/>
          </a:xfrm>
          <a:prstGeom prst="rect">
            <a:avLst/>
          </a:prstGeom>
          <a:solidFill>
            <a:schemeClr val="bg1"/>
          </a:solidFill>
        </p:spPr>
        <p:txBody>
          <a:bodyPr wrap="none" rtlCol="0">
            <a:spAutoFit/>
          </a:bodyPr>
          <a:lstStyle/>
          <a:p>
            <a:pPr algn="ctr"/>
            <a:r>
              <a:rPr lang="en-US" altLang="ko-KR" sz="3600" b="1" dirty="0" smtClean="0"/>
              <a:t>PFC</a:t>
            </a:r>
            <a:endParaRPr lang="ko-KR" altLang="en-US" sz="3600" b="1" dirty="0"/>
          </a:p>
        </p:txBody>
      </p:sp>
      <p:sp>
        <p:nvSpPr>
          <p:cNvPr id="12" name="TextBox 11"/>
          <p:cNvSpPr txBox="1"/>
          <p:nvPr/>
        </p:nvSpPr>
        <p:spPr>
          <a:xfrm>
            <a:off x="584478" y="2482156"/>
            <a:ext cx="2877647" cy="1384995"/>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smtClean="0"/>
              <a:t>InfiniBand</a:t>
            </a:r>
          </a:p>
          <a:p>
            <a:pPr marL="457200" indent="-457200">
              <a:buFont typeface="Arial" panose="020B0604020202020204" pitchFamily="34" charset="0"/>
              <a:buChar char="•"/>
            </a:pPr>
            <a:r>
              <a:rPr lang="en-US" altLang="ko-KR" sz="2800" dirty="0" smtClean="0"/>
              <a:t>ATM Network</a:t>
            </a:r>
          </a:p>
          <a:p>
            <a:pPr marL="457200" indent="-457200">
              <a:buFont typeface="Arial" panose="020B0604020202020204" pitchFamily="34" charset="0"/>
              <a:buChar char="•"/>
            </a:pPr>
            <a:r>
              <a:rPr lang="en-US" altLang="ko-KR" sz="2800" dirty="0" smtClean="0"/>
              <a:t>PCI Express</a:t>
            </a:r>
            <a:endParaRPr lang="ko-KR" altLang="en-US" sz="2800" dirty="0"/>
          </a:p>
        </p:txBody>
      </p:sp>
      <p:sp>
        <p:nvSpPr>
          <p:cNvPr id="14" name="TextBox 13"/>
          <p:cNvSpPr txBox="1"/>
          <p:nvPr/>
        </p:nvSpPr>
        <p:spPr>
          <a:xfrm>
            <a:off x="8291202" y="2482156"/>
            <a:ext cx="1966051" cy="523220"/>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err="1" smtClean="0"/>
              <a:t>FastPass</a:t>
            </a:r>
            <a:endParaRPr lang="ko-KR" altLang="en-US" sz="2800" dirty="0"/>
          </a:p>
        </p:txBody>
      </p:sp>
      <p:sp>
        <p:nvSpPr>
          <p:cNvPr id="15" name="TextBox 14"/>
          <p:cNvSpPr txBox="1"/>
          <p:nvPr/>
        </p:nvSpPr>
        <p:spPr>
          <a:xfrm>
            <a:off x="565422" y="4615758"/>
            <a:ext cx="3351943" cy="1815882"/>
          </a:xfrm>
          <a:prstGeom prst="rect">
            <a:avLst/>
          </a:prstGeom>
          <a:noFill/>
        </p:spPr>
        <p:txBody>
          <a:bodyPr wrap="square" rtlCol="0">
            <a:spAutoFit/>
          </a:bodyPr>
          <a:lstStyle/>
          <a:p>
            <a:pPr marL="457200" indent="-457200">
              <a:buFontTx/>
              <a:buChar char="-"/>
            </a:pPr>
            <a:r>
              <a:rPr lang="en-US" altLang="ko-KR" sz="2800" dirty="0" smtClean="0">
                <a:solidFill>
                  <a:srgbClr val="FF0000"/>
                </a:solidFill>
              </a:rPr>
              <a:t>Does not scale to datacenter</a:t>
            </a:r>
          </a:p>
          <a:p>
            <a:pPr marL="457200" indent="-457200">
              <a:buFontTx/>
              <a:buChar char="-"/>
            </a:pPr>
            <a:r>
              <a:rPr lang="en-US" altLang="ko-KR" sz="2800" dirty="0" smtClean="0">
                <a:solidFill>
                  <a:srgbClr val="FF0000"/>
                </a:solidFill>
              </a:rPr>
              <a:t>Requires switch support</a:t>
            </a:r>
            <a:endParaRPr lang="ko-KR" altLang="en-US" sz="2800" dirty="0">
              <a:solidFill>
                <a:srgbClr val="FF0000"/>
              </a:solidFill>
            </a:endParaRPr>
          </a:p>
        </p:txBody>
      </p:sp>
      <p:sp>
        <p:nvSpPr>
          <p:cNvPr id="16" name="TextBox 15"/>
          <p:cNvSpPr txBox="1"/>
          <p:nvPr/>
        </p:nvSpPr>
        <p:spPr>
          <a:xfrm>
            <a:off x="4483487" y="4615758"/>
            <a:ext cx="3612222" cy="1384995"/>
          </a:xfrm>
          <a:prstGeom prst="rect">
            <a:avLst/>
          </a:prstGeom>
          <a:noFill/>
        </p:spPr>
        <p:txBody>
          <a:bodyPr wrap="square" rtlCol="0">
            <a:spAutoFit/>
          </a:bodyPr>
          <a:lstStyle/>
          <a:p>
            <a:pPr marL="457200" indent="-457200">
              <a:buFontTx/>
              <a:buChar char="-"/>
            </a:pPr>
            <a:r>
              <a:rPr lang="en-US" altLang="ko-KR" sz="2800" dirty="0" smtClean="0">
                <a:solidFill>
                  <a:srgbClr val="FF0000"/>
                </a:solidFill>
              </a:rPr>
              <a:t>Head of line blocking</a:t>
            </a:r>
          </a:p>
          <a:p>
            <a:pPr marL="457200" indent="-457200">
              <a:buFontTx/>
              <a:buChar char="-"/>
            </a:pPr>
            <a:r>
              <a:rPr lang="en-US" altLang="ko-KR" sz="2800" dirty="0" smtClean="0">
                <a:solidFill>
                  <a:srgbClr val="FF0000"/>
                </a:solidFill>
              </a:rPr>
              <a:t>Possible deadlock</a:t>
            </a:r>
            <a:endParaRPr lang="ko-KR" altLang="en-US" sz="2800" dirty="0">
              <a:solidFill>
                <a:srgbClr val="FF0000"/>
              </a:solidFill>
            </a:endParaRPr>
          </a:p>
        </p:txBody>
      </p:sp>
      <p:sp>
        <p:nvSpPr>
          <p:cNvPr id="21" name="TextBox 20"/>
          <p:cNvSpPr txBox="1"/>
          <p:nvPr/>
        </p:nvSpPr>
        <p:spPr>
          <a:xfrm>
            <a:off x="8291202" y="4615757"/>
            <a:ext cx="3612222" cy="1815882"/>
          </a:xfrm>
          <a:prstGeom prst="rect">
            <a:avLst/>
          </a:prstGeom>
          <a:noFill/>
        </p:spPr>
        <p:txBody>
          <a:bodyPr wrap="square" rtlCol="0">
            <a:spAutoFit/>
          </a:bodyPr>
          <a:lstStyle/>
          <a:p>
            <a:pPr marL="457200" indent="-457200">
              <a:buFontTx/>
              <a:buChar char="-"/>
            </a:pPr>
            <a:r>
              <a:rPr lang="en-US" altLang="ko-KR" sz="2800" dirty="0" smtClean="0">
                <a:solidFill>
                  <a:srgbClr val="FF0000"/>
                </a:solidFill>
              </a:rPr>
              <a:t>Hard to scale</a:t>
            </a:r>
          </a:p>
          <a:p>
            <a:pPr marL="457200" indent="-457200">
              <a:buFontTx/>
              <a:buChar char="-"/>
            </a:pPr>
            <a:r>
              <a:rPr lang="en-US" altLang="ko-KR" sz="2800" dirty="0" smtClean="0">
                <a:solidFill>
                  <a:srgbClr val="FF0000"/>
                </a:solidFill>
              </a:rPr>
              <a:t>Global time sync</a:t>
            </a:r>
          </a:p>
          <a:p>
            <a:pPr marL="457200" indent="-457200">
              <a:buFontTx/>
              <a:buChar char="-"/>
            </a:pPr>
            <a:r>
              <a:rPr lang="en-US" altLang="ko-KR" sz="2800" dirty="0" smtClean="0">
                <a:solidFill>
                  <a:srgbClr val="FF0000"/>
                </a:solidFill>
              </a:rPr>
              <a:t>Single point of failure</a:t>
            </a:r>
            <a:endParaRPr lang="ko-KR" altLang="en-US" sz="2800" dirty="0">
              <a:solidFill>
                <a:srgbClr val="FF0000"/>
              </a:solidFill>
            </a:endParaRPr>
          </a:p>
        </p:txBody>
      </p:sp>
      <p:sp>
        <p:nvSpPr>
          <p:cNvPr id="23" name="TextBox 22"/>
          <p:cNvSpPr txBox="1"/>
          <p:nvPr/>
        </p:nvSpPr>
        <p:spPr>
          <a:xfrm>
            <a:off x="540585" y="3989370"/>
            <a:ext cx="3257623" cy="523220"/>
          </a:xfrm>
          <a:prstGeom prst="rect">
            <a:avLst/>
          </a:prstGeom>
          <a:noFill/>
        </p:spPr>
        <p:txBody>
          <a:bodyPr wrap="none" rtlCol="0">
            <a:spAutoFit/>
          </a:bodyPr>
          <a:lstStyle/>
          <a:p>
            <a:pPr marL="457200" indent="-457200">
              <a:buFont typeface="맑은 고딕" panose="020B0503020000020004" pitchFamily="50" charset="-127"/>
              <a:buChar char="+"/>
            </a:pPr>
            <a:r>
              <a:rPr lang="en-US" altLang="ko-KR" sz="2800" dirty="0" smtClean="0">
                <a:solidFill>
                  <a:schemeClr val="accent5">
                    <a:lumMod val="75000"/>
                  </a:schemeClr>
                </a:solidFill>
              </a:rPr>
              <a:t>Bounded queue</a:t>
            </a:r>
            <a:endParaRPr lang="ko-KR" altLang="en-US" sz="2800" dirty="0">
              <a:solidFill>
                <a:schemeClr val="accent5">
                  <a:lumMod val="75000"/>
                </a:schemeClr>
              </a:solidFill>
            </a:endParaRPr>
          </a:p>
        </p:txBody>
      </p:sp>
      <p:sp>
        <p:nvSpPr>
          <p:cNvPr id="24" name="TextBox 23"/>
          <p:cNvSpPr txBox="1"/>
          <p:nvPr/>
        </p:nvSpPr>
        <p:spPr>
          <a:xfrm>
            <a:off x="4459462" y="3993804"/>
            <a:ext cx="3257623" cy="523220"/>
          </a:xfrm>
          <a:prstGeom prst="rect">
            <a:avLst/>
          </a:prstGeom>
          <a:noFill/>
        </p:spPr>
        <p:txBody>
          <a:bodyPr wrap="none" rtlCol="0">
            <a:spAutoFit/>
          </a:bodyPr>
          <a:lstStyle/>
          <a:p>
            <a:pPr marL="457200" indent="-457200">
              <a:buFont typeface="맑은 고딕" panose="020B0503020000020004" pitchFamily="50" charset="-127"/>
              <a:buChar char="+"/>
            </a:pPr>
            <a:r>
              <a:rPr lang="en-US" altLang="ko-KR" sz="2800" dirty="0" smtClean="0">
                <a:solidFill>
                  <a:schemeClr val="accent5">
                    <a:lumMod val="75000"/>
                  </a:schemeClr>
                </a:solidFill>
              </a:rPr>
              <a:t>Bounded queue</a:t>
            </a:r>
            <a:endParaRPr lang="ko-KR" altLang="en-US" sz="2800" dirty="0">
              <a:solidFill>
                <a:schemeClr val="accent5">
                  <a:lumMod val="75000"/>
                </a:schemeClr>
              </a:solidFill>
            </a:endParaRPr>
          </a:p>
        </p:txBody>
      </p:sp>
      <p:sp>
        <p:nvSpPr>
          <p:cNvPr id="25" name="TextBox 24"/>
          <p:cNvSpPr txBox="1"/>
          <p:nvPr/>
        </p:nvSpPr>
        <p:spPr>
          <a:xfrm>
            <a:off x="8235994" y="3993804"/>
            <a:ext cx="3257623" cy="523220"/>
          </a:xfrm>
          <a:prstGeom prst="rect">
            <a:avLst/>
          </a:prstGeom>
          <a:noFill/>
        </p:spPr>
        <p:txBody>
          <a:bodyPr wrap="none" rtlCol="0">
            <a:spAutoFit/>
          </a:bodyPr>
          <a:lstStyle/>
          <a:p>
            <a:pPr marL="457200" indent="-457200">
              <a:buFont typeface="맑은 고딕" panose="020B0503020000020004" pitchFamily="50" charset="-127"/>
              <a:buChar char="+"/>
            </a:pPr>
            <a:r>
              <a:rPr lang="en-US" altLang="ko-KR" sz="2800" dirty="0" smtClean="0">
                <a:solidFill>
                  <a:schemeClr val="accent5">
                    <a:lumMod val="75000"/>
                  </a:schemeClr>
                </a:solidFill>
              </a:rPr>
              <a:t>Bounded queue</a:t>
            </a:r>
            <a:endParaRPr lang="ko-KR" altLang="en-US" sz="2800" dirty="0">
              <a:solidFill>
                <a:schemeClr val="accent5">
                  <a:lumMod val="75000"/>
                </a:schemeClr>
              </a:solidFill>
            </a:endParaRPr>
          </a:p>
        </p:txBody>
      </p:sp>
      <p:sp>
        <p:nvSpPr>
          <p:cNvPr id="22" name="TextBox 21"/>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6</a:t>
            </a:r>
            <a:endParaRPr lang="ko-KR" altLang="en-US" sz="2400" dirty="0">
              <a:solidFill>
                <a:schemeClr val="tx1">
                  <a:lumMod val="65000"/>
                  <a:lumOff val="35000"/>
                </a:schemeClr>
              </a:solidFill>
            </a:endParaRPr>
          </a:p>
        </p:txBody>
      </p:sp>
      <p:sp>
        <p:nvSpPr>
          <p:cNvPr id="26" name="TextBox 25"/>
          <p:cNvSpPr txBox="1"/>
          <p:nvPr/>
        </p:nvSpPr>
        <p:spPr>
          <a:xfrm>
            <a:off x="4509472" y="2482156"/>
            <a:ext cx="2880212" cy="523220"/>
          </a:xfrm>
          <a:prstGeom prst="rect">
            <a:avLst/>
          </a:prstGeom>
          <a:noFill/>
        </p:spPr>
        <p:txBody>
          <a:bodyPr wrap="none" rtlCol="0">
            <a:spAutoFit/>
          </a:bodyPr>
          <a:lstStyle/>
          <a:p>
            <a:pPr marL="457200" indent="-457200">
              <a:buFont typeface="Arial" panose="020B0604020202020204" pitchFamily="34" charset="0"/>
              <a:buChar char="•"/>
            </a:pPr>
            <a:r>
              <a:rPr lang="en-US" altLang="ko-KR" sz="2800" dirty="0" err="1" smtClean="0"/>
              <a:t>RoCE</a:t>
            </a:r>
            <a:r>
              <a:rPr lang="en-US" altLang="ko-KR" sz="2800" dirty="0" smtClean="0"/>
              <a:t>/DCQCN</a:t>
            </a:r>
            <a:endParaRPr lang="ko-KR" altLang="en-US" sz="2800" dirty="0"/>
          </a:p>
        </p:txBody>
      </p:sp>
      <p:sp>
        <p:nvSpPr>
          <p:cNvPr id="18" name="직사각형 17"/>
          <p:cNvSpPr/>
          <p:nvPr/>
        </p:nvSpPr>
        <p:spPr>
          <a:xfrm>
            <a:off x="-7727" y="-2427"/>
            <a:ext cx="12192000" cy="6858000"/>
          </a:xfrm>
          <a:prstGeom prst="rect">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9" name="TextBox 18"/>
          <p:cNvSpPr txBox="1"/>
          <p:nvPr/>
        </p:nvSpPr>
        <p:spPr>
          <a:xfrm>
            <a:off x="224924" y="3043822"/>
            <a:ext cx="11687720" cy="1764263"/>
          </a:xfrm>
          <a:prstGeom prst="roundRect">
            <a:avLst/>
          </a:prstGeom>
          <a:solidFill>
            <a:schemeClr val="bg1"/>
          </a:solidFill>
          <a:ln w="76200">
            <a:solidFill>
              <a:schemeClr val="tx1"/>
            </a:solidFill>
          </a:ln>
        </p:spPr>
        <p:txBody>
          <a:bodyPr wrap="square" lIns="180000" tIns="180000" rIns="180000" bIns="180000" rtlCol="0">
            <a:spAutoFit/>
          </a:bodyPr>
          <a:lstStyle/>
          <a:p>
            <a:pPr algn="ctr"/>
            <a:r>
              <a:rPr lang="en-US" altLang="ko-KR" sz="4000" b="1" dirty="0" smtClean="0"/>
              <a:t>How can we get the benefits of credit-based flow control on Ethernet?</a:t>
            </a:r>
            <a:endParaRPr lang="ko-KR" altLang="en-US" sz="4000" b="1" dirty="0"/>
          </a:p>
        </p:txBody>
      </p:sp>
    </p:spTree>
    <p:extLst>
      <p:ext uri="{BB962C8B-B14F-4D97-AF65-F5344CB8AC3E}">
        <p14:creationId xmlns:p14="http://schemas.microsoft.com/office/powerpoint/2010/main" val="2509056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Goal &amp; Our Approach</a:t>
            </a:r>
            <a:endParaRPr lang="ko-KR" altLang="en-US" b="1" dirty="0"/>
          </a:p>
        </p:txBody>
      </p:sp>
      <p:sp>
        <p:nvSpPr>
          <p:cNvPr id="5" name="내용 개체 틀 2"/>
          <p:cNvSpPr txBox="1">
            <a:spLocks/>
          </p:cNvSpPr>
          <p:nvPr/>
        </p:nvSpPr>
        <p:spPr>
          <a:xfrm>
            <a:off x="990600" y="4798607"/>
            <a:ext cx="11264068" cy="1279525"/>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4000" dirty="0" smtClean="0"/>
              <a:t>Proactive end-to-end credit-based congestion control using unreliable credits.</a:t>
            </a:r>
            <a:endParaRPr lang="ko-KR" altLang="en-US" sz="4000" b="1" dirty="0">
              <a:solidFill>
                <a:srgbClr val="FF0000"/>
              </a:solidFill>
            </a:endParaRPr>
          </a:p>
        </p:txBody>
      </p:sp>
      <p:sp>
        <p:nvSpPr>
          <p:cNvPr id="8" name="TextBox 7"/>
          <p:cNvSpPr txBox="1"/>
          <p:nvPr/>
        </p:nvSpPr>
        <p:spPr>
          <a:xfrm>
            <a:off x="11353800" y="134292"/>
            <a:ext cx="748468" cy="461665"/>
          </a:xfrm>
          <a:prstGeom prst="rect">
            <a:avLst/>
          </a:prstGeom>
          <a:noFill/>
        </p:spPr>
        <p:txBody>
          <a:bodyPr wrap="square" rtlCol="0">
            <a:spAutoFit/>
          </a:bodyPr>
          <a:lstStyle/>
          <a:p>
            <a:pPr algn="ctr"/>
            <a:r>
              <a:rPr lang="en-US" altLang="ko-KR" sz="2400" dirty="0">
                <a:solidFill>
                  <a:schemeClr val="tx1">
                    <a:lumMod val="65000"/>
                    <a:lumOff val="35000"/>
                  </a:schemeClr>
                </a:solidFill>
              </a:rPr>
              <a:t>7</a:t>
            </a:r>
            <a:endParaRPr lang="ko-KR" altLang="en-US" sz="2400" dirty="0">
              <a:solidFill>
                <a:schemeClr val="tx1">
                  <a:lumMod val="65000"/>
                  <a:lumOff val="35000"/>
                </a:schemeClr>
              </a:solidFill>
            </a:endParaRPr>
          </a:p>
        </p:txBody>
      </p:sp>
      <p:sp>
        <p:nvSpPr>
          <p:cNvPr id="6" name="TextBox 5"/>
          <p:cNvSpPr txBox="1"/>
          <p:nvPr/>
        </p:nvSpPr>
        <p:spPr>
          <a:xfrm>
            <a:off x="838200" y="4090721"/>
            <a:ext cx="3067699" cy="707886"/>
          </a:xfrm>
          <a:prstGeom prst="rect">
            <a:avLst/>
          </a:prstGeom>
          <a:noFill/>
        </p:spPr>
        <p:txBody>
          <a:bodyPr wrap="none" rtlCol="0">
            <a:spAutoFit/>
          </a:bodyPr>
          <a:lstStyle/>
          <a:p>
            <a:r>
              <a:rPr lang="en-US" altLang="ko-KR" sz="4000" b="1" dirty="0" err="1" smtClean="0"/>
              <a:t>ExpressPass</a:t>
            </a:r>
            <a:endParaRPr lang="ko-KR" altLang="en-US" sz="4000" b="1" dirty="0"/>
          </a:p>
        </p:txBody>
      </p:sp>
      <p:sp>
        <p:nvSpPr>
          <p:cNvPr id="7" name="TextBox 6"/>
          <p:cNvSpPr txBox="1"/>
          <p:nvPr/>
        </p:nvSpPr>
        <p:spPr>
          <a:xfrm>
            <a:off x="838200" y="1797780"/>
            <a:ext cx="1286314" cy="707886"/>
          </a:xfrm>
          <a:prstGeom prst="rect">
            <a:avLst/>
          </a:prstGeom>
          <a:noFill/>
        </p:spPr>
        <p:txBody>
          <a:bodyPr wrap="none" rtlCol="0">
            <a:spAutoFit/>
          </a:bodyPr>
          <a:lstStyle/>
          <a:p>
            <a:r>
              <a:rPr lang="en-US" altLang="ko-KR" sz="4000" b="1" dirty="0" smtClean="0"/>
              <a:t>Goal</a:t>
            </a:r>
            <a:endParaRPr lang="ko-KR" altLang="en-US" sz="4000" b="1" dirty="0"/>
          </a:p>
        </p:txBody>
      </p:sp>
      <p:sp>
        <p:nvSpPr>
          <p:cNvPr id="9" name="내용 개체 틀 2"/>
          <p:cNvSpPr txBox="1">
            <a:spLocks/>
          </p:cNvSpPr>
          <p:nvPr/>
        </p:nvSpPr>
        <p:spPr>
          <a:xfrm>
            <a:off x="990600" y="2658066"/>
            <a:ext cx="11264068" cy="1279525"/>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sz="4000" dirty="0" smtClean="0"/>
              <a:t>To achieve </a:t>
            </a:r>
            <a:r>
              <a:rPr lang="en-US" altLang="ko-KR" sz="4000" b="1" dirty="0" smtClean="0">
                <a:solidFill>
                  <a:srgbClr val="FF0000"/>
                </a:solidFill>
              </a:rPr>
              <a:t>bounded queue </a:t>
            </a:r>
            <a:r>
              <a:rPr lang="en-US" altLang="ko-KR" sz="4000" dirty="0" smtClean="0"/>
              <a:t>even with heavy </a:t>
            </a:r>
            <a:r>
              <a:rPr lang="en-US" altLang="ko-KR" sz="4000" dirty="0" err="1" smtClean="0"/>
              <a:t>incast</a:t>
            </a:r>
            <a:r>
              <a:rPr lang="en-US" altLang="ko-KR" sz="4000" dirty="0" smtClean="0"/>
              <a:t> using </a:t>
            </a:r>
            <a:r>
              <a:rPr lang="en-US" altLang="ko-KR" sz="4000" b="1" dirty="0" smtClean="0">
                <a:solidFill>
                  <a:srgbClr val="FF0000"/>
                </a:solidFill>
              </a:rPr>
              <a:t>Ethernet switches.</a:t>
            </a:r>
            <a:endParaRPr lang="ko-KR" altLang="en-US" sz="4000" b="1" dirty="0">
              <a:solidFill>
                <a:srgbClr val="FF0000"/>
              </a:solidFill>
            </a:endParaRPr>
          </a:p>
        </p:txBody>
      </p:sp>
    </p:spTree>
    <p:extLst>
      <p:ext uri="{BB962C8B-B14F-4D97-AF65-F5344CB8AC3E}">
        <p14:creationId xmlns:p14="http://schemas.microsoft.com/office/powerpoint/2010/main" val="2562423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5453705" y="440298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제목 1"/>
          <p:cNvSpPr>
            <a:spLocks noGrp="1"/>
          </p:cNvSpPr>
          <p:nvPr>
            <p:ph type="title"/>
          </p:nvPr>
        </p:nvSpPr>
        <p:spPr/>
        <p:txBody>
          <a:bodyPr/>
          <a:lstStyle/>
          <a:p>
            <a:r>
              <a:rPr lang="en-US" altLang="ko-KR" b="1" dirty="0" err="1" smtClean="0"/>
              <a:t>ExpressPass</a:t>
            </a:r>
            <a:r>
              <a:rPr lang="en-US" altLang="ko-KR" b="1" dirty="0"/>
              <a:t/>
            </a:r>
            <a:br>
              <a:rPr lang="en-US" altLang="ko-KR" b="1" dirty="0"/>
            </a:br>
            <a:r>
              <a:rPr lang="en-US" altLang="ko-KR" sz="3600" dirty="0" smtClean="0"/>
              <a:t>End host behavior</a:t>
            </a:r>
            <a:endParaRPr lang="ko-KR" altLang="en-US" b="1" dirty="0"/>
          </a:p>
        </p:txBody>
      </p:sp>
      <p:grpSp>
        <p:nvGrpSpPr>
          <p:cNvPr id="8" name="그룹 7"/>
          <p:cNvGrpSpPr/>
          <p:nvPr/>
        </p:nvGrpSpPr>
        <p:grpSpPr>
          <a:xfrm>
            <a:off x="9372452" y="4557120"/>
            <a:ext cx="1688122" cy="449641"/>
            <a:chOff x="8846235" y="2726787"/>
            <a:chExt cx="2194560" cy="584533"/>
          </a:xfrm>
        </p:grpSpPr>
        <p:grpSp>
          <p:nvGrpSpPr>
            <p:cNvPr id="9" name="그룹 8"/>
            <p:cNvGrpSpPr/>
            <p:nvPr/>
          </p:nvGrpSpPr>
          <p:grpSpPr>
            <a:xfrm>
              <a:off x="8846235" y="2726787"/>
              <a:ext cx="2194560" cy="584533"/>
              <a:chOff x="1392702" y="3910818"/>
              <a:chExt cx="3010486" cy="801859"/>
            </a:xfrm>
          </p:grpSpPr>
          <p:sp>
            <p:nvSpPr>
              <p:cNvPr id="11" name="모서리가 둥근 직사각형 10"/>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연결선 11"/>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타원 9"/>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831574" y="4557121"/>
            <a:ext cx="1688122" cy="449640"/>
            <a:chOff x="1392702" y="3910818"/>
            <a:chExt cx="3010486" cy="801859"/>
          </a:xfrm>
        </p:grpSpPr>
        <p:sp>
          <p:nvSpPr>
            <p:cNvPr id="14" name="모서리가 둥근 직사각형 13"/>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직선 연결선 16"/>
          <p:cNvCxnSpPr>
            <a:stCxn id="14" idx="3"/>
            <a:endCxn id="5" idx="1"/>
          </p:cNvCxnSpPr>
          <p:nvPr/>
        </p:nvCxnSpPr>
        <p:spPr>
          <a:xfrm flipV="1">
            <a:off x="2519696"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a:stCxn id="5" idx="3"/>
            <a:endCxn id="11" idx="1"/>
          </p:cNvCxnSpPr>
          <p:nvPr/>
        </p:nvCxnSpPr>
        <p:spPr>
          <a:xfrm>
            <a:off x="6438443"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674" y="5124437"/>
            <a:ext cx="2008948" cy="646331"/>
          </a:xfrm>
          <a:prstGeom prst="rect">
            <a:avLst/>
          </a:prstGeom>
          <a:noFill/>
        </p:spPr>
        <p:txBody>
          <a:bodyPr wrap="none" rtlCol="0">
            <a:spAutoFit/>
          </a:bodyPr>
          <a:lstStyle/>
          <a:p>
            <a:r>
              <a:rPr lang="en-US" altLang="ko-KR" sz="3600" b="1" dirty="0" smtClean="0"/>
              <a:t>Receiver</a:t>
            </a:r>
            <a:endParaRPr lang="ko-KR" altLang="en-US" sz="3600" b="1" dirty="0"/>
          </a:p>
        </p:txBody>
      </p:sp>
      <p:sp>
        <p:nvSpPr>
          <p:cNvPr id="25" name="TextBox 24"/>
          <p:cNvSpPr txBox="1"/>
          <p:nvPr/>
        </p:nvSpPr>
        <p:spPr>
          <a:xfrm>
            <a:off x="831574" y="5139353"/>
            <a:ext cx="1702710" cy="646331"/>
          </a:xfrm>
          <a:prstGeom prst="rect">
            <a:avLst/>
          </a:prstGeom>
          <a:noFill/>
        </p:spPr>
        <p:txBody>
          <a:bodyPr wrap="none" rtlCol="0">
            <a:spAutoFit/>
          </a:bodyPr>
          <a:lstStyle/>
          <a:p>
            <a:r>
              <a:rPr lang="en-US" altLang="ko-KR" sz="3600" b="1" dirty="0" smtClean="0"/>
              <a:t>Sender</a:t>
            </a:r>
            <a:endParaRPr lang="ko-KR" altLang="en-US" sz="3600" b="1" dirty="0"/>
          </a:p>
        </p:txBody>
      </p:sp>
      <p:sp>
        <p:nvSpPr>
          <p:cNvPr id="26" name="타원형 설명선 25"/>
          <p:cNvSpPr/>
          <p:nvPr/>
        </p:nvSpPr>
        <p:spPr>
          <a:xfrm>
            <a:off x="645752" y="2828968"/>
            <a:ext cx="3777064" cy="1260947"/>
          </a:xfrm>
          <a:prstGeom prst="wedgeEllipse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1961547" y="4920082"/>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045799" y="3073069"/>
            <a:ext cx="2976969" cy="646331"/>
          </a:xfrm>
          <a:prstGeom prst="rect">
            <a:avLst/>
          </a:prstGeom>
          <a:noFill/>
        </p:spPr>
        <p:txBody>
          <a:bodyPr wrap="none" rtlCol="0">
            <a:spAutoFit/>
          </a:bodyPr>
          <a:lstStyle/>
          <a:p>
            <a:r>
              <a:rPr lang="en-US" altLang="ko-KR" sz="3600" dirty="0" smtClean="0"/>
              <a:t>I need credit!</a:t>
            </a:r>
            <a:endParaRPr lang="ko-KR" altLang="en-US" sz="3600" dirty="0"/>
          </a:p>
        </p:txBody>
      </p:sp>
      <p:sp>
        <p:nvSpPr>
          <p:cNvPr id="23" name="TextBox 22"/>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8</a:t>
            </a:r>
            <a:endParaRPr lang="ko-KR" altLang="en-US" sz="2400" dirty="0">
              <a:solidFill>
                <a:schemeClr val="tx1">
                  <a:lumMod val="65000"/>
                  <a:lumOff val="35000"/>
                </a:schemeClr>
              </a:solidFill>
            </a:endParaRPr>
          </a:p>
        </p:txBody>
      </p:sp>
      <p:sp>
        <p:nvSpPr>
          <p:cNvPr id="29" name="직사각형 28"/>
          <p:cNvSpPr/>
          <p:nvPr/>
        </p:nvSpPr>
        <p:spPr>
          <a:xfrm>
            <a:off x="8090878" y="1774274"/>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8477582" y="1759805"/>
            <a:ext cx="2918748" cy="584775"/>
          </a:xfrm>
          <a:prstGeom prst="rect">
            <a:avLst/>
          </a:prstGeom>
          <a:noFill/>
        </p:spPr>
        <p:txBody>
          <a:bodyPr wrap="none" rtlCol="0">
            <a:spAutoFit/>
          </a:bodyPr>
          <a:lstStyle/>
          <a:p>
            <a:r>
              <a:rPr lang="en-US" altLang="ko-KR" sz="3200" dirty="0" smtClean="0"/>
              <a:t>Credit Request</a:t>
            </a:r>
            <a:endParaRPr lang="ko-KR" altLang="en-US" sz="3200" dirty="0"/>
          </a:p>
        </p:txBody>
      </p:sp>
      <p:sp>
        <p:nvSpPr>
          <p:cNvPr id="30" name="타원 29"/>
          <p:cNvSpPr/>
          <p:nvPr/>
        </p:nvSpPr>
        <p:spPr>
          <a:xfrm>
            <a:off x="6113223" y="19030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TextBox 30"/>
          <p:cNvSpPr txBox="1"/>
          <p:nvPr/>
        </p:nvSpPr>
        <p:spPr>
          <a:xfrm>
            <a:off x="6531300" y="1790102"/>
            <a:ext cx="1294522" cy="584775"/>
          </a:xfrm>
          <a:prstGeom prst="rect">
            <a:avLst/>
          </a:prstGeom>
          <a:noFill/>
        </p:spPr>
        <p:txBody>
          <a:bodyPr wrap="none" rtlCol="0">
            <a:spAutoFit/>
          </a:bodyPr>
          <a:lstStyle/>
          <a:p>
            <a:r>
              <a:rPr lang="en-US" altLang="ko-KR" sz="3200" dirty="0" smtClean="0"/>
              <a:t>Credit</a:t>
            </a:r>
            <a:endParaRPr lang="ko-KR" altLang="en-US" sz="3200" dirty="0"/>
          </a:p>
        </p:txBody>
      </p:sp>
      <p:sp>
        <p:nvSpPr>
          <p:cNvPr id="32" name="직사각형 31"/>
          <p:cNvSpPr/>
          <p:nvPr/>
        </p:nvSpPr>
        <p:spPr>
          <a:xfrm>
            <a:off x="6134571" y="268243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TextBox 32"/>
          <p:cNvSpPr txBox="1"/>
          <p:nvPr/>
        </p:nvSpPr>
        <p:spPr>
          <a:xfrm>
            <a:off x="6596170" y="2592972"/>
            <a:ext cx="1047082" cy="584775"/>
          </a:xfrm>
          <a:prstGeom prst="rect">
            <a:avLst/>
          </a:prstGeom>
          <a:noFill/>
        </p:spPr>
        <p:txBody>
          <a:bodyPr wrap="none" rtlCol="0">
            <a:spAutoFit/>
          </a:bodyPr>
          <a:lstStyle/>
          <a:p>
            <a:r>
              <a:rPr lang="en-US" altLang="ko-KR" sz="3200" dirty="0" smtClean="0"/>
              <a:t>Data</a:t>
            </a:r>
            <a:endParaRPr lang="ko-KR" altLang="en-US" sz="3200" dirty="0"/>
          </a:p>
        </p:txBody>
      </p:sp>
      <p:sp>
        <p:nvSpPr>
          <p:cNvPr id="34" name="직사각형 33"/>
          <p:cNvSpPr/>
          <p:nvPr/>
        </p:nvSpPr>
        <p:spPr>
          <a:xfrm>
            <a:off x="8090878" y="2598047"/>
            <a:ext cx="268454" cy="616226"/>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8619856" y="2550441"/>
            <a:ext cx="2277162" cy="584775"/>
          </a:xfrm>
          <a:prstGeom prst="rect">
            <a:avLst/>
          </a:prstGeom>
          <a:noFill/>
        </p:spPr>
        <p:txBody>
          <a:bodyPr wrap="none" rtlCol="0">
            <a:spAutoFit/>
          </a:bodyPr>
          <a:lstStyle/>
          <a:p>
            <a:r>
              <a:rPr lang="en-US" altLang="ko-KR" sz="3200" dirty="0" smtClean="0"/>
              <a:t>Credit Stop</a:t>
            </a:r>
            <a:endParaRPr lang="ko-KR" altLang="en-US" sz="3200" dirty="0"/>
          </a:p>
        </p:txBody>
      </p:sp>
    </p:spTree>
    <p:extLst>
      <p:ext uri="{BB962C8B-B14F-4D97-AF65-F5344CB8AC3E}">
        <p14:creationId xmlns:p14="http://schemas.microsoft.com/office/powerpoint/2010/main" val="238101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27"/>
                                        </p:tgtEl>
                                        <p:attrNameLst>
                                          <p:attrName>style.visibility</p:attrName>
                                        </p:attrNameLst>
                                      </p:cBhvr>
                                      <p:to>
                                        <p:strVal val="visible"/>
                                      </p:to>
                                    </p:set>
                                  </p:childTnLst>
                                </p:cTn>
                              </p:par>
                              <p:par>
                                <p:cTn id="12" presetID="42" presetClass="path" presetSubtype="0" accel="25333" decel="25333" fill="hold" grpId="1" nodeType="withEffect">
                                  <p:stCondLst>
                                    <p:cond delay="500"/>
                                  </p:stCondLst>
                                  <p:childTnLst>
                                    <p:animMotion origin="layout" path="M 5E-6 1.48148E-6 L 0.62631 0.00185 " pathEditMode="relative" rAng="0" ptsTypes="AA">
                                      <p:cBhvr>
                                        <p:cTn id="13" dur="1500" fill="hold"/>
                                        <p:tgtEl>
                                          <p:spTgt spid="27"/>
                                        </p:tgtEl>
                                        <p:attrNameLst>
                                          <p:attrName>ppt_x</p:attrName>
                                          <p:attrName>ppt_y</p:attrName>
                                        </p:attrNameLst>
                                      </p:cBhvr>
                                      <p:rCtr x="31315"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7" grpId="1" animBg="1"/>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5453705" y="440298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제목 1"/>
          <p:cNvSpPr>
            <a:spLocks noGrp="1"/>
          </p:cNvSpPr>
          <p:nvPr>
            <p:ph type="title"/>
          </p:nvPr>
        </p:nvSpPr>
        <p:spPr/>
        <p:txBody>
          <a:bodyPr/>
          <a:lstStyle/>
          <a:p>
            <a:r>
              <a:rPr lang="en-US" altLang="ko-KR" b="1" dirty="0" err="1" smtClean="0"/>
              <a:t>ExpressPass</a:t>
            </a:r>
            <a:r>
              <a:rPr lang="en-US" altLang="ko-KR" b="1" dirty="0" smtClean="0"/>
              <a:t/>
            </a:r>
            <a:br>
              <a:rPr lang="en-US" altLang="ko-KR" b="1" dirty="0" smtClean="0"/>
            </a:br>
            <a:r>
              <a:rPr lang="en-US" altLang="ko-KR" sz="3600" dirty="0"/>
              <a:t>End host behavior</a:t>
            </a:r>
            <a:endParaRPr lang="ko-KR" altLang="en-US" b="1" dirty="0"/>
          </a:p>
        </p:txBody>
      </p:sp>
      <p:grpSp>
        <p:nvGrpSpPr>
          <p:cNvPr id="8" name="그룹 7"/>
          <p:cNvGrpSpPr/>
          <p:nvPr/>
        </p:nvGrpSpPr>
        <p:grpSpPr>
          <a:xfrm>
            <a:off x="9372452" y="4557120"/>
            <a:ext cx="1688122" cy="449641"/>
            <a:chOff x="8846235" y="2726787"/>
            <a:chExt cx="2194560" cy="584533"/>
          </a:xfrm>
        </p:grpSpPr>
        <p:grpSp>
          <p:nvGrpSpPr>
            <p:cNvPr id="9" name="그룹 8"/>
            <p:cNvGrpSpPr/>
            <p:nvPr/>
          </p:nvGrpSpPr>
          <p:grpSpPr>
            <a:xfrm>
              <a:off x="8846235" y="2726787"/>
              <a:ext cx="2194560" cy="584533"/>
              <a:chOff x="1392702" y="3910818"/>
              <a:chExt cx="3010486" cy="801859"/>
            </a:xfrm>
          </p:grpSpPr>
          <p:sp>
            <p:nvSpPr>
              <p:cNvPr id="11" name="모서리가 둥근 직사각형 10"/>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연결선 11"/>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타원 9"/>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831574" y="4557121"/>
            <a:ext cx="1688122" cy="449640"/>
            <a:chOff x="1392702" y="3910818"/>
            <a:chExt cx="3010486" cy="801859"/>
          </a:xfrm>
        </p:grpSpPr>
        <p:sp>
          <p:nvSpPr>
            <p:cNvPr id="14" name="모서리가 둥근 직사각형 13"/>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직선 연결선 16"/>
          <p:cNvCxnSpPr>
            <a:stCxn id="14" idx="3"/>
            <a:endCxn id="5" idx="1"/>
          </p:cNvCxnSpPr>
          <p:nvPr/>
        </p:nvCxnSpPr>
        <p:spPr>
          <a:xfrm flipV="1">
            <a:off x="2519696"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a:stCxn id="5" idx="3"/>
            <a:endCxn id="11" idx="1"/>
          </p:cNvCxnSpPr>
          <p:nvPr/>
        </p:nvCxnSpPr>
        <p:spPr>
          <a:xfrm>
            <a:off x="6438443"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674" y="5124437"/>
            <a:ext cx="2008948" cy="646331"/>
          </a:xfrm>
          <a:prstGeom prst="rect">
            <a:avLst/>
          </a:prstGeom>
          <a:noFill/>
        </p:spPr>
        <p:txBody>
          <a:bodyPr wrap="none" rtlCol="0">
            <a:spAutoFit/>
          </a:bodyPr>
          <a:lstStyle/>
          <a:p>
            <a:r>
              <a:rPr lang="en-US" altLang="ko-KR" sz="3600" b="1" dirty="0" smtClean="0"/>
              <a:t>Receiver</a:t>
            </a:r>
            <a:endParaRPr lang="ko-KR" altLang="en-US" sz="3600" b="1" dirty="0"/>
          </a:p>
        </p:txBody>
      </p:sp>
      <p:sp>
        <p:nvSpPr>
          <p:cNvPr id="25" name="TextBox 24"/>
          <p:cNvSpPr txBox="1"/>
          <p:nvPr/>
        </p:nvSpPr>
        <p:spPr>
          <a:xfrm>
            <a:off x="831574" y="5139353"/>
            <a:ext cx="1702710" cy="646331"/>
          </a:xfrm>
          <a:prstGeom prst="rect">
            <a:avLst/>
          </a:prstGeom>
          <a:noFill/>
        </p:spPr>
        <p:txBody>
          <a:bodyPr wrap="none" rtlCol="0">
            <a:spAutoFit/>
          </a:bodyPr>
          <a:lstStyle/>
          <a:p>
            <a:r>
              <a:rPr lang="en-US" altLang="ko-KR" sz="3600" b="1" dirty="0" smtClean="0"/>
              <a:t>Sender</a:t>
            </a:r>
            <a:endParaRPr lang="ko-KR" altLang="en-US" sz="3600" b="1" dirty="0"/>
          </a:p>
        </p:txBody>
      </p:sp>
      <p:sp>
        <p:nvSpPr>
          <p:cNvPr id="32" name="타원 31"/>
          <p:cNvSpPr/>
          <p:nvPr/>
        </p:nvSpPr>
        <p:spPr>
          <a:xfrm>
            <a:off x="9611063" y="434551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타원 32"/>
          <p:cNvSpPr/>
          <p:nvPr/>
        </p:nvSpPr>
        <p:spPr>
          <a:xfrm>
            <a:off x="9611998" y="4343331"/>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타원 33"/>
          <p:cNvSpPr/>
          <p:nvPr/>
        </p:nvSpPr>
        <p:spPr>
          <a:xfrm>
            <a:off x="9611998" y="4343331"/>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타원 34"/>
          <p:cNvSpPr/>
          <p:nvPr/>
        </p:nvSpPr>
        <p:spPr>
          <a:xfrm>
            <a:off x="9611998" y="4343331"/>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형 설명선 35"/>
          <p:cNvSpPr/>
          <p:nvPr/>
        </p:nvSpPr>
        <p:spPr>
          <a:xfrm>
            <a:off x="836908" y="2476432"/>
            <a:ext cx="2879626" cy="1460262"/>
          </a:xfrm>
          <a:prstGeom prst="wedgeEllipse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1335083" y="3069992"/>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p:cNvCxnSpPr/>
          <p:nvPr/>
        </p:nvCxnSpPr>
        <p:spPr>
          <a:xfrm>
            <a:off x="1867602" y="3212070"/>
            <a:ext cx="79513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2820509" y="300518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8</a:t>
            </a:r>
          </a:p>
        </p:txBody>
      </p:sp>
      <p:sp>
        <p:nvSpPr>
          <p:cNvPr id="29" name="직사각형 28"/>
          <p:cNvSpPr/>
          <p:nvPr/>
        </p:nvSpPr>
        <p:spPr>
          <a:xfrm>
            <a:off x="8090878" y="1774274"/>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TextBox 29"/>
          <p:cNvSpPr txBox="1"/>
          <p:nvPr/>
        </p:nvSpPr>
        <p:spPr>
          <a:xfrm>
            <a:off x="8477582" y="1759805"/>
            <a:ext cx="2918748" cy="584775"/>
          </a:xfrm>
          <a:prstGeom prst="rect">
            <a:avLst/>
          </a:prstGeom>
          <a:noFill/>
        </p:spPr>
        <p:txBody>
          <a:bodyPr wrap="none" rtlCol="0">
            <a:spAutoFit/>
          </a:bodyPr>
          <a:lstStyle/>
          <a:p>
            <a:r>
              <a:rPr lang="en-US" altLang="ko-KR" sz="3200" dirty="0" smtClean="0"/>
              <a:t>Credit Request</a:t>
            </a:r>
            <a:endParaRPr lang="ko-KR" altLang="en-US" sz="3200" dirty="0"/>
          </a:p>
        </p:txBody>
      </p:sp>
      <p:sp>
        <p:nvSpPr>
          <p:cNvPr id="31" name="타원 30"/>
          <p:cNvSpPr/>
          <p:nvPr/>
        </p:nvSpPr>
        <p:spPr>
          <a:xfrm>
            <a:off x="6113223" y="19030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6531300" y="1790102"/>
            <a:ext cx="1294522" cy="584775"/>
          </a:xfrm>
          <a:prstGeom prst="rect">
            <a:avLst/>
          </a:prstGeom>
          <a:noFill/>
        </p:spPr>
        <p:txBody>
          <a:bodyPr wrap="none" rtlCol="0">
            <a:spAutoFit/>
          </a:bodyPr>
          <a:lstStyle/>
          <a:p>
            <a:r>
              <a:rPr lang="en-US" altLang="ko-KR" sz="3200" dirty="0" smtClean="0"/>
              <a:t>Credit</a:t>
            </a:r>
            <a:endParaRPr lang="ko-KR" altLang="en-US" sz="3200" dirty="0"/>
          </a:p>
        </p:txBody>
      </p:sp>
      <p:sp>
        <p:nvSpPr>
          <p:cNvPr id="40" name="직사각형 39"/>
          <p:cNvSpPr/>
          <p:nvPr/>
        </p:nvSpPr>
        <p:spPr>
          <a:xfrm>
            <a:off x="6134571" y="268243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6596170" y="2592972"/>
            <a:ext cx="1047082" cy="584775"/>
          </a:xfrm>
          <a:prstGeom prst="rect">
            <a:avLst/>
          </a:prstGeom>
          <a:noFill/>
        </p:spPr>
        <p:txBody>
          <a:bodyPr wrap="none" rtlCol="0">
            <a:spAutoFit/>
          </a:bodyPr>
          <a:lstStyle/>
          <a:p>
            <a:r>
              <a:rPr lang="en-US" altLang="ko-KR" sz="3200" dirty="0" smtClean="0"/>
              <a:t>Data</a:t>
            </a:r>
            <a:endParaRPr lang="ko-KR" altLang="en-US" sz="3200" dirty="0"/>
          </a:p>
        </p:txBody>
      </p:sp>
      <p:sp>
        <p:nvSpPr>
          <p:cNvPr id="42" name="직사각형 41"/>
          <p:cNvSpPr/>
          <p:nvPr/>
        </p:nvSpPr>
        <p:spPr>
          <a:xfrm>
            <a:off x="8090878" y="2598047"/>
            <a:ext cx="268454" cy="616226"/>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8619856" y="2550441"/>
            <a:ext cx="2277162" cy="584775"/>
          </a:xfrm>
          <a:prstGeom prst="rect">
            <a:avLst/>
          </a:prstGeom>
          <a:noFill/>
        </p:spPr>
        <p:txBody>
          <a:bodyPr wrap="none" rtlCol="0">
            <a:spAutoFit/>
          </a:bodyPr>
          <a:lstStyle/>
          <a:p>
            <a:r>
              <a:rPr lang="en-US" altLang="ko-KR" sz="3200" dirty="0" smtClean="0"/>
              <a:t>Credit Stop</a:t>
            </a:r>
            <a:endParaRPr lang="ko-KR" altLang="en-US" sz="3200" dirty="0"/>
          </a:p>
        </p:txBody>
      </p:sp>
    </p:spTree>
    <p:extLst>
      <p:ext uri="{BB962C8B-B14F-4D97-AF65-F5344CB8AC3E}">
        <p14:creationId xmlns:p14="http://schemas.microsoft.com/office/powerpoint/2010/main" val="2677784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42" presetClass="path" presetSubtype="0" fill="hold" grpId="0" nodeType="withEffect">
                                  <p:stCondLst>
                                    <p:cond delay="0"/>
                                  </p:stCondLst>
                                  <p:childTnLst>
                                    <p:animMotion origin="layout" path="M -2.91667E-6 1.11111E-6 L -0.63333 -0.00046 " pathEditMode="relative" rAng="0" ptsTypes="AA">
                                      <p:cBhvr>
                                        <p:cTn id="8" dur="2000" fill="hold"/>
                                        <p:tgtEl>
                                          <p:spTgt spid="32"/>
                                        </p:tgtEl>
                                        <p:attrNameLst>
                                          <p:attrName>ppt_x</p:attrName>
                                          <p:attrName>ppt_y</p:attrName>
                                        </p:attrNameLst>
                                      </p:cBhvr>
                                      <p:rCtr x="-31667" y="-23"/>
                                    </p:animMotion>
                                  </p:childTnLst>
                                </p:cTn>
                              </p:par>
                              <p:par>
                                <p:cTn id="9" presetID="1" presetClass="entr" presetSubtype="0" fill="hold" grpId="1" nodeType="withEffect">
                                  <p:stCondLst>
                                    <p:cond delay="500"/>
                                  </p:stCondLst>
                                  <p:childTnLst>
                                    <p:set>
                                      <p:cBhvr>
                                        <p:cTn id="10" dur="1" fill="hold">
                                          <p:stCondLst>
                                            <p:cond delay="0"/>
                                          </p:stCondLst>
                                        </p:cTn>
                                        <p:tgtEl>
                                          <p:spTgt spid="33"/>
                                        </p:tgtEl>
                                        <p:attrNameLst>
                                          <p:attrName>style.visibility</p:attrName>
                                        </p:attrNameLst>
                                      </p:cBhvr>
                                      <p:to>
                                        <p:strVal val="visible"/>
                                      </p:to>
                                    </p:set>
                                  </p:childTnLst>
                                </p:cTn>
                              </p:par>
                              <p:par>
                                <p:cTn id="11" presetID="42" presetClass="path" presetSubtype="0" fill="hold" grpId="0" nodeType="withEffect">
                                  <p:stCondLst>
                                    <p:cond delay="500"/>
                                  </p:stCondLst>
                                  <p:childTnLst>
                                    <p:animMotion origin="layout" path="M -3.125E-6 2.59259E-6 L -0.46979 0.00069 " pathEditMode="relative" rAng="0" ptsTypes="AA">
                                      <p:cBhvr>
                                        <p:cTn id="12" dur="1500" fill="hold"/>
                                        <p:tgtEl>
                                          <p:spTgt spid="33"/>
                                        </p:tgtEl>
                                        <p:attrNameLst>
                                          <p:attrName>ppt_x</p:attrName>
                                          <p:attrName>ppt_y</p:attrName>
                                        </p:attrNameLst>
                                      </p:cBhvr>
                                      <p:rCtr x="-23490" y="23"/>
                                    </p:animMotion>
                                  </p:childTnLst>
                                </p:cTn>
                              </p:par>
                              <p:par>
                                <p:cTn id="13" presetID="1" presetClass="entr" presetSubtype="0" fill="hold" grpId="1" nodeType="withEffect">
                                  <p:stCondLst>
                                    <p:cond delay="1000"/>
                                  </p:stCondLst>
                                  <p:childTnLst>
                                    <p:set>
                                      <p:cBhvr>
                                        <p:cTn id="14" dur="1" fill="hold">
                                          <p:stCondLst>
                                            <p:cond delay="0"/>
                                          </p:stCondLst>
                                        </p:cTn>
                                        <p:tgtEl>
                                          <p:spTgt spid="34"/>
                                        </p:tgtEl>
                                        <p:attrNameLst>
                                          <p:attrName>style.visibility</p:attrName>
                                        </p:attrNameLst>
                                      </p:cBhvr>
                                      <p:to>
                                        <p:strVal val="visible"/>
                                      </p:to>
                                    </p:set>
                                  </p:childTnLst>
                                </p:cTn>
                              </p:par>
                              <p:par>
                                <p:cTn id="15" presetID="42" presetClass="path" presetSubtype="0" fill="hold" grpId="0" nodeType="withEffect">
                                  <p:stCondLst>
                                    <p:cond delay="1000"/>
                                  </p:stCondLst>
                                  <p:childTnLst>
                                    <p:animMotion origin="layout" path="M -3.125E-6 2.59259E-6 L -0.31028 -0.00139 " pathEditMode="relative" rAng="0" ptsTypes="AA">
                                      <p:cBhvr>
                                        <p:cTn id="16" dur="1000" fill="hold"/>
                                        <p:tgtEl>
                                          <p:spTgt spid="34"/>
                                        </p:tgtEl>
                                        <p:attrNameLst>
                                          <p:attrName>ppt_x</p:attrName>
                                          <p:attrName>ppt_y</p:attrName>
                                        </p:attrNameLst>
                                      </p:cBhvr>
                                      <p:rCtr x="-15521" y="-69"/>
                                    </p:animMotion>
                                  </p:childTnLst>
                                </p:cTn>
                              </p:par>
                              <p:par>
                                <p:cTn id="17" presetID="1" presetClass="entr" presetSubtype="0" fill="hold" grpId="1" nodeType="withEffect">
                                  <p:stCondLst>
                                    <p:cond delay="1500"/>
                                  </p:stCondLst>
                                  <p:childTnLst>
                                    <p:set>
                                      <p:cBhvr>
                                        <p:cTn id="18" dur="1" fill="hold">
                                          <p:stCondLst>
                                            <p:cond delay="0"/>
                                          </p:stCondLst>
                                        </p:cTn>
                                        <p:tgtEl>
                                          <p:spTgt spid="35"/>
                                        </p:tgtEl>
                                        <p:attrNameLst>
                                          <p:attrName>style.visibility</p:attrName>
                                        </p:attrNameLst>
                                      </p:cBhvr>
                                      <p:to>
                                        <p:strVal val="visible"/>
                                      </p:to>
                                    </p:set>
                                  </p:childTnLst>
                                </p:cTn>
                              </p:par>
                              <p:par>
                                <p:cTn id="19" presetID="42" presetClass="path" presetSubtype="0" fill="hold" grpId="0" nodeType="withEffect">
                                  <p:stCondLst>
                                    <p:cond delay="1500"/>
                                  </p:stCondLst>
                                  <p:childTnLst>
                                    <p:animMotion origin="layout" path="M -3.125E-6 2.59259E-6 L -0.15677 -0.00139 " pathEditMode="relative" rAng="0" ptsTypes="AA">
                                      <p:cBhvr>
                                        <p:cTn id="20" dur="500" fill="hold"/>
                                        <p:tgtEl>
                                          <p:spTgt spid="35"/>
                                        </p:tgtEl>
                                        <p:attrNameLst>
                                          <p:attrName>ppt_x</p:attrName>
                                          <p:attrName>ppt_y</p:attrName>
                                        </p:attrNameLst>
                                      </p:cBhvr>
                                      <p:rCtr x="-7839" y="-69"/>
                                    </p:animMotion>
                                  </p:childTnLst>
                                </p:cTn>
                              </p:par>
                            </p:childTnLst>
                          </p:cTn>
                        </p:par>
                        <p:par>
                          <p:cTn id="21" fill="hold">
                            <p:stCondLst>
                              <p:cond delay="2000"/>
                            </p:stCondLst>
                            <p:childTnLst>
                              <p:par>
                                <p:cTn id="22" presetID="1" presetClass="entr" presetSubtype="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childTnLst>
                          </p:cTn>
                        </p:par>
                        <p:par>
                          <p:cTn id="24" fill="hold">
                            <p:stCondLst>
                              <p:cond delay="2000"/>
                            </p:stCondLst>
                            <p:childTnLst>
                              <p:par>
                                <p:cTn id="25" presetID="1" presetClass="entr" presetSubtype="0" fill="hold" nodeType="after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grpId="0" nodeType="after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2" grpId="1" animBg="1"/>
      <p:bldP spid="33" grpId="0" animBg="1"/>
      <p:bldP spid="33" grpId="1" animBg="1"/>
      <p:bldP spid="34" grpId="0" animBg="1"/>
      <p:bldP spid="34" grpId="1" animBg="1"/>
      <p:bldP spid="35" grpId="0" animBg="1"/>
      <p:bldP spid="35" grpId="1" animBg="1"/>
      <p:bldP spid="36" grpId="0" animBg="1"/>
      <p:bldP spid="37"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5453705" y="440298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9372452" y="4557120"/>
            <a:ext cx="1688122" cy="449641"/>
            <a:chOff x="8846235" y="2726787"/>
            <a:chExt cx="2194560" cy="584533"/>
          </a:xfrm>
        </p:grpSpPr>
        <p:grpSp>
          <p:nvGrpSpPr>
            <p:cNvPr id="9" name="그룹 8"/>
            <p:cNvGrpSpPr/>
            <p:nvPr/>
          </p:nvGrpSpPr>
          <p:grpSpPr>
            <a:xfrm>
              <a:off x="8846235" y="2726787"/>
              <a:ext cx="2194560" cy="584533"/>
              <a:chOff x="1392702" y="3910818"/>
              <a:chExt cx="3010486" cy="801859"/>
            </a:xfrm>
          </p:grpSpPr>
          <p:sp>
            <p:nvSpPr>
              <p:cNvPr id="11" name="모서리가 둥근 직사각형 10"/>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연결선 11"/>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타원 9"/>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831574" y="4557121"/>
            <a:ext cx="1688122" cy="449640"/>
            <a:chOff x="1392702" y="3910818"/>
            <a:chExt cx="3010486" cy="801859"/>
          </a:xfrm>
        </p:grpSpPr>
        <p:sp>
          <p:nvSpPr>
            <p:cNvPr id="14" name="모서리가 둥근 직사각형 13"/>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직선 연결선 16"/>
          <p:cNvCxnSpPr>
            <a:stCxn id="14" idx="3"/>
            <a:endCxn id="5" idx="1"/>
          </p:cNvCxnSpPr>
          <p:nvPr/>
        </p:nvCxnSpPr>
        <p:spPr>
          <a:xfrm flipV="1">
            <a:off x="2519696"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a:stCxn id="5" idx="3"/>
            <a:endCxn id="11" idx="1"/>
          </p:cNvCxnSpPr>
          <p:nvPr/>
        </p:nvCxnSpPr>
        <p:spPr>
          <a:xfrm>
            <a:off x="6438443"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674" y="5124437"/>
            <a:ext cx="2008948" cy="646331"/>
          </a:xfrm>
          <a:prstGeom prst="rect">
            <a:avLst/>
          </a:prstGeom>
          <a:noFill/>
        </p:spPr>
        <p:txBody>
          <a:bodyPr wrap="none" rtlCol="0">
            <a:spAutoFit/>
          </a:bodyPr>
          <a:lstStyle/>
          <a:p>
            <a:r>
              <a:rPr lang="en-US" altLang="ko-KR" sz="3600" b="1" dirty="0" smtClean="0"/>
              <a:t>Receiver</a:t>
            </a:r>
            <a:endParaRPr lang="ko-KR" altLang="en-US" sz="3600" b="1" dirty="0"/>
          </a:p>
        </p:txBody>
      </p:sp>
      <p:sp>
        <p:nvSpPr>
          <p:cNvPr id="25" name="TextBox 24"/>
          <p:cNvSpPr txBox="1"/>
          <p:nvPr/>
        </p:nvSpPr>
        <p:spPr>
          <a:xfrm>
            <a:off x="831574" y="5139353"/>
            <a:ext cx="1702710" cy="646331"/>
          </a:xfrm>
          <a:prstGeom prst="rect">
            <a:avLst/>
          </a:prstGeom>
          <a:noFill/>
        </p:spPr>
        <p:txBody>
          <a:bodyPr wrap="none" rtlCol="0">
            <a:spAutoFit/>
          </a:bodyPr>
          <a:lstStyle/>
          <a:p>
            <a:r>
              <a:rPr lang="en-US" altLang="ko-KR" sz="3600" b="1" dirty="0" smtClean="0"/>
              <a:t>Sender</a:t>
            </a:r>
            <a:endParaRPr lang="ko-KR" altLang="en-US" sz="3600" b="1" dirty="0"/>
          </a:p>
        </p:txBody>
      </p:sp>
      <p:sp>
        <p:nvSpPr>
          <p:cNvPr id="36" name="타원형 설명선 35"/>
          <p:cNvSpPr/>
          <p:nvPr/>
        </p:nvSpPr>
        <p:spPr>
          <a:xfrm>
            <a:off x="838200" y="2476432"/>
            <a:ext cx="2878333" cy="1460262"/>
          </a:xfrm>
          <a:prstGeom prst="wedgeEllipse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1335083" y="3069992"/>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p:cNvCxnSpPr/>
          <p:nvPr/>
        </p:nvCxnSpPr>
        <p:spPr>
          <a:xfrm>
            <a:off x="1867602" y="3212070"/>
            <a:ext cx="79513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직사각형 18"/>
          <p:cNvSpPr/>
          <p:nvPr/>
        </p:nvSpPr>
        <p:spPr>
          <a:xfrm>
            <a:off x="2820509" y="300518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타원 27"/>
          <p:cNvSpPr/>
          <p:nvPr/>
        </p:nvSpPr>
        <p:spPr>
          <a:xfrm>
            <a:off x="7696304" y="43306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타원 38"/>
          <p:cNvSpPr/>
          <p:nvPr/>
        </p:nvSpPr>
        <p:spPr>
          <a:xfrm>
            <a:off x="5829404" y="4328814"/>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3879954" y="4345069"/>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타원 40"/>
          <p:cNvSpPr/>
          <p:nvPr/>
        </p:nvSpPr>
        <p:spPr>
          <a:xfrm>
            <a:off x="1893002" y="4343342"/>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직사각형 41"/>
          <p:cNvSpPr/>
          <p:nvPr/>
        </p:nvSpPr>
        <p:spPr>
          <a:xfrm>
            <a:off x="1852690" y="4875288"/>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직사각형 42"/>
          <p:cNvSpPr/>
          <p:nvPr/>
        </p:nvSpPr>
        <p:spPr>
          <a:xfrm>
            <a:off x="1852690" y="4878443"/>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직사각형 43"/>
          <p:cNvSpPr/>
          <p:nvPr/>
        </p:nvSpPr>
        <p:spPr>
          <a:xfrm>
            <a:off x="1856108" y="4878721"/>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직사각형 44"/>
          <p:cNvSpPr/>
          <p:nvPr/>
        </p:nvSpPr>
        <p:spPr>
          <a:xfrm>
            <a:off x="1855064" y="487816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타원 45"/>
          <p:cNvSpPr/>
          <p:nvPr/>
        </p:nvSpPr>
        <p:spPr>
          <a:xfrm>
            <a:off x="9601844" y="4344312"/>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887128" y="2890540"/>
            <a:ext cx="1929952" cy="584775"/>
          </a:xfrm>
          <a:prstGeom prst="rect">
            <a:avLst/>
          </a:prstGeom>
          <a:noFill/>
        </p:spPr>
        <p:txBody>
          <a:bodyPr wrap="none" rtlCol="0">
            <a:spAutoFit/>
          </a:bodyPr>
          <a:lstStyle/>
          <a:p>
            <a:r>
              <a:rPr lang="en-US" altLang="ko-KR" sz="3200" b="1" dirty="0" smtClean="0">
                <a:solidFill>
                  <a:srgbClr val="FF0000"/>
                </a:solidFill>
              </a:rPr>
              <a:t>No more</a:t>
            </a:r>
            <a:endParaRPr lang="ko-KR" altLang="en-US" sz="3200" b="1" dirty="0">
              <a:solidFill>
                <a:srgbClr val="FF0000"/>
              </a:solidFill>
            </a:endParaRPr>
          </a:p>
        </p:txBody>
      </p:sp>
      <p:sp>
        <p:nvSpPr>
          <p:cNvPr id="47" name="TextBox 46"/>
          <p:cNvSpPr txBox="1"/>
          <p:nvPr/>
        </p:nvSpPr>
        <p:spPr>
          <a:xfrm>
            <a:off x="3244000" y="2914175"/>
            <a:ext cx="317716" cy="584775"/>
          </a:xfrm>
          <a:prstGeom prst="rect">
            <a:avLst/>
          </a:prstGeom>
          <a:noFill/>
        </p:spPr>
        <p:txBody>
          <a:bodyPr wrap="none" rtlCol="0">
            <a:spAutoFit/>
          </a:bodyPr>
          <a:lstStyle/>
          <a:p>
            <a:r>
              <a:rPr lang="en-US" altLang="ko-KR" sz="3200" b="1" dirty="0" smtClean="0">
                <a:solidFill>
                  <a:srgbClr val="FF0000"/>
                </a:solidFill>
              </a:rPr>
              <a:t>!</a:t>
            </a:r>
            <a:endParaRPr lang="ko-KR" altLang="en-US" sz="3200" b="1" dirty="0">
              <a:solidFill>
                <a:srgbClr val="FF0000"/>
              </a:solidFill>
            </a:endParaRPr>
          </a:p>
        </p:txBody>
      </p:sp>
      <p:sp>
        <p:nvSpPr>
          <p:cNvPr id="48" name="타원 47"/>
          <p:cNvSpPr/>
          <p:nvPr/>
        </p:nvSpPr>
        <p:spPr>
          <a:xfrm>
            <a:off x="9601886" y="4345482"/>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9601915" y="4345481"/>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9603375" y="4345473"/>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TextBox 50"/>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8</a:t>
            </a:r>
            <a:endParaRPr lang="ko-KR" altLang="en-US" sz="2400" dirty="0">
              <a:solidFill>
                <a:schemeClr val="tx1">
                  <a:lumMod val="65000"/>
                  <a:lumOff val="35000"/>
                </a:schemeClr>
              </a:solidFill>
            </a:endParaRPr>
          </a:p>
        </p:txBody>
      </p:sp>
      <p:sp>
        <p:nvSpPr>
          <p:cNvPr id="52" name="직사각형 51"/>
          <p:cNvSpPr/>
          <p:nvPr/>
        </p:nvSpPr>
        <p:spPr>
          <a:xfrm>
            <a:off x="8090878" y="1774274"/>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TextBox 52"/>
          <p:cNvSpPr txBox="1"/>
          <p:nvPr/>
        </p:nvSpPr>
        <p:spPr>
          <a:xfrm>
            <a:off x="8477582" y="1759805"/>
            <a:ext cx="2918748" cy="584775"/>
          </a:xfrm>
          <a:prstGeom prst="rect">
            <a:avLst/>
          </a:prstGeom>
          <a:noFill/>
        </p:spPr>
        <p:txBody>
          <a:bodyPr wrap="none" rtlCol="0">
            <a:spAutoFit/>
          </a:bodyPr>
          <a:lstStyle/>
          <a:p>
            <a:r>
              <a:rPr lang="en-US" altLang="ko-KR" sz="3200" dirty="0" smtClean="0"/>
              <a:t>Credit Request</a:t>
            </a:r>
            <a:endParaRPr lang="ko-KR" altLang="en-US" sz="3200" dirty="0"/>
          </a:p>
        </p:txBody>
      </p:sp>
      <p:sp>
        <p:nvSpPr>
          <p:cNvPr id="54" name="타원 53"/>
          <p:cNvSpPr/>
          <p:nvPr/>
        </p:nvSpPr>
        <p:spPr>
          <a:xfrm>
            <a:off x="6113223" y="19030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TextBox 54"/>
          <p:cNvSpPr txBox="1"/>
          <p:nvPr/>
        </p:nvSpPr>
        <p:spPr>
          <a:xfrm>
            <a:off x="6531300" y="1790102"/>
            <a:ext cx="1294522" cy="584775"/>
          </a:xfrm>
          <a:prstGeom prst="rect">
            <a:avLst/>
          </a:prstGeom>
          <a:noFill/>
        </p:spPr>
        <p:txBody>
          <a:bodyPr wrap="none" rtlCol="0">
            <a:spAutoFit/>
          </a:bodyPr>
          <a:lstStyle/>
          <a:p>
            <a:r>
              <a:rPr lang="en-US" altLang="ko-KR" sz="3200" dirty="0" smtClean="0"/>
              <a:t>Credit</a:t>
            </a:r>
            <a:endParaRPr lang="ko-KR" altLang="en-US" sz="3200" dirty="0"/>
          </a:p>
        </p:txBody>
      </p:sp>
      <p:sp>
        <p:nvSpPr>
          <p:cNvPr id="56" name="직사각형 55"/>
          <p:cNvSpPr/>
          <p:nvPr/>
        </p:nvSpPr>
        <p:spPr>
          <a:xfrm>
            <a:off x="6134571" y="268243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TextBox 56"/>
          <p:cNvSpPr txBox="1"/>
          <p:nvPr/>
        </p:nvSpPr>
        <p:spPr>
          <a:xfrm>
            <a:off x="6596170" y="2592972"/>
            <a:ext cx="1047082" cy="584775"/>
          </a:xfrm>
          <a:prstGeom prst="rect">
            <a:avLst/>
          </a:prstGeom>
          <a:noFill/>
        </p:spPr>
        <p:txBody>
          <a:bodyPr wrap="none" rtlCol="0">
            <a:spAutoFit/>
          </a:bodyPr>
          <a:lstStyle/>
          <a:p>
            <a:r>
              <a:rPr lang="en-US" altLang="ko-KR" sz="3200" dirty="0" smtClean="0"/>
              <a:t>Data</a:t>
            </a:r>
            <a:endParaRPr lang="ko-KR" altLang="en-US" sz="3200" dirty="0"/>
          </a:p>
        </p:txBody>
      </p:sp>
      <p:sp>
        <p:nvSpPr>
          <p:cNvPr id="58" name="직사각형 57"/>
          <p:cNvSpPr/>
          <p:nvPr/>
        </p:nvSpPr>
        <p:spPr>
          <a:xfrm>
            <a:off x="8090878" y="2598047"/>
            <a:ext cx="268454" cy="616226"/>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TextBox 58"/>
          <p:cNvSpPr txBox="1"/>
          <p:nvPr/>
        </p:nvSpPr>
        <p:spPr>
          <a:xfrm>
            <a:off x="8619856" y="2550441"/>
            <a:ext cx="2277162" cy="584775"/>
          </a:xfrm>
          <a:prstGeom prst="rect">
            <a:avLst/>
          </a:prstGeom>
          <a:noFill/>
        </p:spPr>
        <p:txBody>
          <a:bodyPr wrap="none" rtlCol="0">
            <a:spAutoFit/>
          </a:bodyPr>
          <a:lstStyle/>
          <a:p>
            <a:r>
              <a:rPr lang="en-US" altLang="ko-KR" sz="3200" dirty="0" smtClean="0"/>
              <a:t>Credit Stop</a:t>
            </a:r>
            <a:endParaRPr lang="ko-KR" altLang="en-US" sz="3200" dirty="0"/>
          </a:p>
        </p:txBody>
      </p:sp>
      <p:sp>
        <p:nvSpPr>
          <p:cNvPr id="60" name="제목 1"/>
          <p:cNvSpPr>
            <a:spLocks noGrp="1"/>
          </p:cNvSpPr>
          <p:nvPr>
            <p:ph type="title"/>
          </p:nvPr>
        </p:nvSpPr>
        <p:spPr>
          <a:xfrm>
            <a:off x="838200" y="365125"/>
            <a:ext cx="10515600" cy="1325563"/>
          </a:xfrm>
        </p:spPr>
        <p:txBody>
          <a:bodyPr/>
          <a:lstStyle/>
          <a:p>
            <a:r>
              <a:rPr lang="en-US" altLang="ko-KR" b="1" dirty="0" err="1" smtClean="0"/>
              <a:t>ExpressPass</a:t>
            </a:r>
            <a:r>
              <a:rPr lang="en-US" altLang="ko-KR" b="1" dirty="0" smtClean="0"/>
              <a:t/>
            </a:r>
            <a:br>
              <a:rPr lang="en-US" altLang="ko-KR" b="1" dirty="0" smtClean="0"/>
            </a:br>
            <a:r>
              <a:rPr lang="en-US" altLang="ko-KR" sz="3600" dirty="0"/>
              <a:t>End host behavior</a:t>
            </a:r>
            <a:endParaRPr lang="ko-KR" altLang="en-US" b="1" dirty="0"/>
          </a:p>
        </p:txBody>
      </p:sp>
    </p:spTree>
    <p:extLst>
      <p:ext uri="{BB962C8B-B14F-4D97-AF65-F5344CB8AC3E}">
        <p14:creationId xmlns:p14="http://schemas.microsoft.com/office/powerpoint/2010/main" val="253392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42" presetClass="path" presetSubtype="0" fill="hold" grpId="0" nodeType="withEffect">
                                  <p:stCondLst>
                                    <p:cond delay="0"/>
                                  </p:stCondLst>
                                  <p:childTnLst>
                                    <p:animMotion origin="layout" path="M 4.16667E-7 4.44444E-6 L 0.63151 -0.00209 " pathEditMode="relative" rAng="0" ptsTypes="AA">
                                      <p:cBhvr>
                                        <p:cTn id="10" dur="2000" fill="hold"/>
                                        <p:tgtEl>
                                          <p:spTgt spid="42"/>
                                        </p:tgtEl>
                                        <p:attrNameLst>
                                          <p:attrName>ppt_x</p:attrName>
                                          <p:attrName>ppt_y</p:attrName>
                                        </p:attrNameLst>
                                      </p:cBhvr>
                                      <p:rCtr x="31576" y="-116"/>
                                    </p:animMotion>
                                  </p:childTnLst>
                                </p:cTn>
                              </p:par>
                              <p:par>
                                <p:cTn id="11" presetID="42" presetClass="path" presetSubtype="0" fill="hold" grpId="0" nodeType="withEffect">
                                  <p:stCondLst>
                                    <p:cond delay="0"/>
                                  </p:stCondLst>
                                  <p:childTnLst>
                                    <p:animMotion origin="layout" path="M -8.33333E-7 1.11111E-6 L -0.16302 -0.0007 " pathEditMode="relative" rAng="0" ptsTypes="AA">
                                      <p:cBhvr>
                                        <p:cTn id="12" dur="500" fill="hold"/>
                                        <p:tgtEl>
                                          <p:spTgt spid="40"/>
                                        </p:tgtEl>
                                        <p:attrNameLst>
                                          <p:attrName>ppt_x</p:attrName>
                                          <p:attrName>ppt_y</p:attrName>
                                        </p:attrNameLst>
                                      </p:cBhvr>
                                      <p:rCtr x="-8151" y="-46"/>
                                    </p:animMotion>
                                  </p:childTnLst>
                                </p:cTn>
                              </p:par>
                              <p:par>
                                <p:cTn id="13" presetID="1" presetClass="exit" presetSubtype="0" fill="hold" grpId="1" nodeType="withEffect">
                                  <p:stCondLst>
                                    <p:cond delay="500"/>
                                  </p:stCondLst>
                                  <p:childTnLst>
                                    <p:set>
                                      <p:cBhvr>
                                        <p:cTn id="14" dur="1" fill="hold">
                                          <p:stCondLst>
                                            <p:cond delay="0"/>
                                          </p:stCondLst>
                                        </p:cTn>
                                        <p:tgtEl>
                                          <p:spTgt spid="40"/>
                                        </p:tgtEl>
                                        <p:attrNameLst>
                                          <p:attrName>style.visibility</p:attrName>
                                        </p:attrNameLst>
                                      </p:cBhvr>
                                      <p:to>
                                        <p:strVal val="hidden"/>
                                      </p:to>
                                    </p:set>
                                  </p:childTnLst>
                                </p:cTn>
                              </p:par>
                              <p:par>
                                <p:cTn id="15" presetID="42" presetClass="path" presetSubtype="0" fill="hold" grpId="0" nodeType="withEffect">
                                  <p:stCondLst>
                                    <p:cond delay="0"/>
                                  </p:stCondLst>
                                  <p:childTnLst>
                                    <p:animMotion origin="layout" path="M 3.33333E-6 -4.07407E-6 L -0.32292 0.00232 " pathEditMode="relative" rAng="0" ptsTypes="AA">
                                      <p:cBhvr>
                                        <p:cTn id="16" dur="1000" fill="hold"/>
                                        <p:tgtEl>
                                          <p:spTgt spid="39"/>
                                        </p:tgtEl>
                                        <p:attrNameLst>
                                          <p:attrName>ppt_x</p:attrName>
                                          <p:attrName>ppt_y</p:attrName>
                                        </p:attrNameLst>
                                      </p:cBhvr>
                                      <p:rCtr x="-16146" y="116"/>
                                    </p:animMotion>
                                  </p:childTnLst>
                                </p:cTn>
                              </p:par>
                              <p:par>
                                <p:cTn id="17" presetID="1" presetClass="exit" presetSubtype="0" fill="hold" grpId="1" nodeType="withEffect">
                                  <p:stCondLst>
                                    <p:cond delay="1000"/>
                                  </p:stCondLst>
                                  <p:childTnLst>
                                    <p:set>
                                      <p:cBhvr>
                                        <p:cTn id="18" dur="1" fill="hold">
                                          <p:stCondLst>
                                            <p:cond delay="0"/>
                                          </p:stCondLst>
                                        </p:cTn>
                                        <p:tgtEl>
                                          <p:spTgt spid="39"/>
                                        </p:tgtEl>
                                        <p:attrNameLst>
                                          <p:attrName>style.visibility</p:attrName>
                                        </p:attrNameLst>
                                      </p:cBhvr>
                                      <p:to>
                                        <p:strVal val="hidden"/>
                                      </p:to>
                                    </p:set>
                                  </p:childTnLst>
                                </p:cTn>
                              </p:par>
                              <p:par>
                                <p:cTn id="19" presetID="42" presetClass="path" presetSubtype="0" fill="hold" grpId="0" nodeType="withEffect">
                                  <p:stCondLst>
                                    <p:cond delay="0"/>
                                  </p:stCondLst>
                                  <p:childTnLst>
                                    <p:animMotion origin="layout" path="M -1.66667E-6 4.44444E-6 L -0.4763 0.00185 " pathEditMode="relative" rAng="0" ptsTypes="AA">
                                      <p:cBhvr>
                                        <p:cTn id="20" dur="1500" fill="hold"/>
                                        <p:tgtEl>
                                          <p:spTgt spid="28"/>
                                        </p:tgtEl>
                                        <p:attrNameLst>
                                          <p:attrName>ppt_x</p:attrName>
                                          <p:attrName>ppt_y</p:attrName>
                                        </p:attrNameLst>
                                      </p:cBhvr>
                                      <p:rCtr x="-23815" y="93"/>
                                    </p:animMotion>
                                  </p:childTnLst>
                                </p:cTn>
                              </p:par>
                              <p:par>
                                <p:cTn id="21" presetID="1" presetClass="exit" presetSubtype="0" fill="hold" grpId="1" nodeType="withEffect">
                                  <p:stCondLst>
                                    <p:cond delay="1500"/>
                                  </p:stCondLst>
                                  <p:childTnLst>
                                    <p:set>
                                      <p:cBhvr>
                                        <p:cTn id="22" dur="1" fill="hold">
                                          <p:stCondLst>
                                            <p:cond delay="0"/>
                                          </p:stCondLst>
                                        </p:cTn>
                                        <p:tgtEl>
                                          <p:spTgt spid="28"/>
                                        </p:tgtEl>
                                        <p:attrNameLst>
                                          <p:attrName>style.visibility</p:attrName>
                                        </p:attrNameLst>
                                      </p:cBhvr>
                                      <p:to>
                                        <p:strVal val="hidden"/>
                                      </p:to>
                                    </p:set>
                                  </p:childTnLst>
                                </p:cTn>
                              </p:par>
                              <p:par>
                                <p:cTn id="23" presetID="42" presetClass="path" presetSubtype="0" fill="hold" grpId="0" nodeType="withEffect">
                                  <p:stCondLst>
                                    <p:cond delay="0"/>
                                  </p:stCondLst>
                                  <p:childTnLst>
                                    <p:animMotion origin="layout" path="M -1.66667E-6 1.11111E-6 L -0.63203 -0.00023 " pathEditMode="relative" rAng="0" ptsTypes="AA">
                                      <p:cBhvr>
                                        <p:cTn id="24" dur="2000" fill="hold"/>
                                        <p:tgtEl>
                                          <p:spTgt spid="46"/>
                                        </p:tgtEl>
                                        <p:attrNameLst>
                                          <p:attrName>ppt_x</p:attrName>
                                          <p:attrName>ppt_y</p:attrName>
                                        </p:attrNameLst>
                                      </p:cBhvr>
                                      <p:rCtr x="-31602" y="-23"/>
                                    </p:animMotion>
                                  </p:childTnLst>
                                </p:cTn>
                              </p:par>
                              <p:par>
                                <p:cTn id="25" presetID="1" presetClass="entr" presetSubtype="0" fill="hold" grpId="1" nodeType="withEffect">
                                  <p:stCondLst>
                                    <p:cond delay="500"/>
                                  </p:stCondLst>
                                  <p:childTnLst>
                                    <p:set>
                                      <p:cBhvr>
                                        <p:cTn id="26" dur="1" fill="hold">
                                          <p:stCondLst>
                                            <p:cond delay="0"/>
                                          </p:stCondLst>
                                        </p:cTn>
                                        <p:tgtEl>
                                          <p:spTgt spid="43"/>
                                        </p:tgtEl>
                                        <p:attrNameLst>
                                          <p:attrName>style.visibility</p:attrName>
                                        </p:attrNameLst>
                                      </p:cBhvr>
                                      <p:to>
                                        <p:strVal val="visible"/>
                                      </p:to>
                                    </p:set>
                                  </p:childTnLst>
                                </p:cTn>
                              </p:par>
                              <p:par>
                                <p:cTn id="27" presetID="42" presetClass="path" presetSubtype="0" fill="hold" grpId="0" nodeType="withEffect">
                                  <p:stCondLst>
                                    <p:cond delay="500"/>
                                  </p:stCondLst>
                                  <p:childTnLst>
                                    <p:animMotion origin="layout" path="M 4.16667E-7 1.48148E-6 L 0.47604 -0.00162 " pathEditMode="relative" rAng="0" ptsTypes="AA">
                                      <p:cBhvr>
                                        <p:cTn id="28" dur="1500" fill="hold"/>
                                        <p:tgtEl>
                                          <p:spTgt spid="43"/>
                                        </p:tgtEl>
                                        <p:attrNameLst>
                                          <p:attrName>ppt_x</p:attrName>
                                          <p:attrName>ppt_y</p:attrName>
                                        </p:attrNameLst>
                                      </p:cBhvr>
                                      <p:rCtr x="23802" y="-93"/>
                                    </p:animMotion>
                                  </p:childTnLst>
                                </p:cTn>
                              </p:par>
                              <p:par>
                                <p:cTn id="29" presetID="1" presetClass="entr" presetSubtype="0" fill="hold" grpId="1" nodeType="withEffect">
                                  <p:stCondLst>
                                    <p:cond delay="500"/>
                                  </p:stCondLst>
                                  <p:childTnLst>
                                    <p:set>
                                      <p:cBhvr>
                                        <p:cTn id="30" dur="1" fill="hold">
                                          <p:stCondLst>
                                            <p:cond delay="0"/>
                                          </p:stCondLst>
                                        </p:cTn>
                                        <p:tgtEl>
                                          <p:spTgt spid="48"/>
                                        </p:tgtEl>
                                        <p:attrNameLst>
                                          <p:attrName>style.visibility</p:attrName>
                                        </p:attrNameLst>
                                      </p:cBhvr>
                                      <p:to>
                                        <p:strVal val="visible"/>
                                      </p:to>
                                    </p:set>
                                  </p:childTnLst>
                                </p:cTn>
                              </p:par>
                              <p:par>
                                <p:cTn id="31" presetID="42" presetClass="path" presetSubtype="0" fill="hold" grpId="0" nodeType="withEffect">
                                  <p:stCondLst>
                                    <p:cond delay="500"/>
                                  </p:stCondLst>
                                  <p:childTnLst>
                                    <p:animMotion origin="layout" path="M -1.66667E-6 1.11111E-6 L -0.46927 1.11111E-6 " pathEditMode="relative" rAng="0" ptsTypes="AA">
                                      <p:cBhvr>
                                        <p:cTn id="32" dur="1500" fill="hold"/>
                                        <p:tgtEl>
                                          <p:spTgt spid="48"/>
                                        </p:tgtEl>
                                        <p:attrNameLst>
                                          <p:attrName>ppt_x</p:attrName>
                                          <p:attrName>ppt_y</p:attrName>
                                        </p:attrNameLst>
                                      </p:cBhvr>
                                      <p:rCtr x="-23529" y="0"/>
                                    </p:animMotion>
                                  </p:childTnLst>
                                </p:cTn>
                              </p:par>
                              <p:par>
                                <p:cTn id="33" presetID="1" presetClass="entr" presetSubtype="0" fill="hold" grpId="1" nodeType="withEffect">
                                  <p:stCondLst>
                                    <p:cond delay="1000"/>
                                  </p:stCondLst>
                                  <p:childTnLst>
                                    <p:set>
                                      <p:cBhvr>
                                        <p:cTn id="34" dur="1" fill="hold">
                                          <p:stCondLst>
                                            <p:cond delay="0"/>
                                          </p:stCondLst>
                                        </p:cTn>
                                        <p:tgtEl>
                                          <p:spTgt spid="44"/>
                                        </p:tgtEl>
                                        <p:attrNameLst>
                                          <p:attrName>style.visibility</p:attrName>
                                        </p:attrNameLst>
                                      </p:cBhvr>
                                      <p:to>
                                        <p:strVal val="visible"/>
                                      </p:to>
                                    </p:set>
                                  </p:childTnLst>
                                </p:cTn>
                              </p:par>
                              <p:par>
                                <p:cTn id="35" presetID="42" presetClass="path" presetSubtype="0" fill="hold" grpId="0" nodeType="withEffect">
                                  <p:stCondLst>
                                    <p:cond delay="1000"/>
                                  </p:stCondLst>
                                  <p:childTnLst>
                                    <p:animMotion origin="layout" path="M 2.77556E-17 1.48148E-6 L 0.32318 -0.00116 " pathEditMode="relative" rAng="0" ptsTypes="AA">
                                      <p:cBhvr>
                                        <p:cTn id="36" dur="1000" fill="hold"/>
                                        <p:tgtEl>
                                          <p:spTgt spid="44"/>
                                        </p:tgtEl>
                                        <p:attrNameLst>
                                          <p:attrName>ppt_x</p:attrName>
                                          <p:attrName>ppt_y</p:attrName>
                                        </p:attrNameLst>
                                      </p:cBhvr>
                                      <p:rCtr x="16159" y="-69"/>
                                    </p:animMotion>
                                  </p:childTnLst>
                                </p:cTn>
                              </p:par>
                              <p:par>
                                <p:cTn id="37" presetID="1" presetClass="entr" presetSubtype="0" fill="hold" grpId="1" nodeType="withEffect">
                                  <p:stCondLst>
                                    <p:cond delay="1000"/>
                                  </p:stCondLst>
                                  <p:childTnLst>
                                    <p:set>
                                      <p:cBhvr>
                                        <p:cTn id="38" dur="1" fill="hold">
                                          <p:stCondLst>
                                            <p:cond delay="0"/>
                                          </p:stCondLst>
                                        </p:cTn>
                                        <p:tgtEl>
                                          <p:spTgt spid="49"/>
                                        </p:tgtEl>
                                        <p:attrNameLst>
                                          <p:attrName>style.visibility</p:attrName>
                                        </p:attrNameLst>
                                      </p:cBhvr>
                                      <p:to>
                                        <p:strVal val="visible"/>
                                      </p:to>
                                    </p:set>
                                  </p:childTnLst>
                                </p:cTn>
                              </p:par>
                              <p:par>
                                <p:cTn id="39" presetID="42" presetClass="path" presetSubtype="0" fill="hold" grpId="0" nodeType="withEffect">
                                  <p:stCondLst>
                                    <p:cond delay="1000"/>
                                  </p:stCondLst>
                                  <p:childTnLst>
                                    <p:animMotion origin="layout" path="M -1.66667E-6 1.11111E-6 L -0.30937 -0.00232 " pathEditMode="relative" rAng="0" ptsTypes="AA">
                                      <p:cBhvr>
                                        <p:cTn id="40" dur="1000" fill="hold"/>
                                        <p:tgtEl>
                                          <p:spTgt spid="49"/>
                                        </p:tgtEl>
                                        <p:attrNameLst>
                                          <p:attrName>ppt_x</p:attrName>
                                          <p:attrName>ppt_y</p:attrName>
                                        </p:attrNameLst>
                                      </p:cBhvr>
                                      <p:rCtr x="-15456" y="-139"/>
                                    </p:animMotion>
                                  </p:childTnLst>
                                </p:cTn>
                              </p:par>
                              <p:par>
                                <p:cTn id="41" presetID="1" presetClass="entr" presetSubtype="0" fill="hold" grpId="1" nodeType="withEffect">
                                  <p:stCondLst>
                                    <p:cond delay="1500"/>
                                  </p:stCondLst>
                                  <p:childTnLst>
                                    <p:set>
                                      <p:cBhvr>
                                        <p:cTn id="42" dur="1" fill="hold">
                                          <p:stCondLst>
                                            <p:cond delay="0"/>
                                          </p:stCondLst>
                                        </p:cTn>
                                        <p:tgtEl>
                                          <p:spTgt spid="45"/>
                                        </p:tgtEl>
                                        <p:attrNameLst>
                                          <p:attrName>style.visibility</p:attrName>
                                        </p:attrNameLst>
                                      </p:cBhvr>
                                      <p:to>
                                        <p:strVal val="visible"/>
                                      </p:to>
                                    </p:set>
                                  </p:childTnLst>
                                </p:cTn>
                              </p:par>
                              <p:par>
                                <p:cTn id="43" presetID="42" presetClass="path" presetSubtype="0" fill="hold" grpId="0" nodeType="withEffect">
                                  <p:stCondLst>
                                    <p:cond delay="1500"/>
                                  </p:stCondLst>
                                  <p:childTnLst>
                                    <p:animMotion origin="layout" path="M 2.77556E-17 1.48148E-6 L 0.16172 -0.00046 " pathEditMode="relative" rAng="0" ptsTypes="AA">
                                      <p:cBhvr>
                                        <p:cTn id="44" dur="500" fill="hold"/>
                                        <p:tgtEl>
                                          <p:spTgt spid="45"/>
                                        </p:tgtEl>
                                        <p:attrNameLst>
                                          <p:attrName>ppt_x</p:attrName>
                                          <p:attrName>ppt_y</p:attrName>
                                        </p:attrNameLst>
                                      </p:cBhvr>
                                      <p:rCtr x="8086" y="-23"/>
                                    </p:animMotion>
                                  </p:childTnLst>
                                </p:cTn>
                              </p:par>
                              <p:par>
                                <p:cTn id="45" presetID="1" presetClass="entr" presetSubtype="0" fill="hold" grpId="1" nodeType="withEffect">
                                  <p:stCondLst>
                                    <p:cond delay="1500"/>
                                  </p:stCondLst>
                                  <p:childTnLst>
                                    <p:set>
                                      <p:cBhvr>
                                        <p:cTn id="46" dur="1" fill="hold">
                                          <p:stCondLst>
                                            <p:cond delay="0"/>
                                          </p:stCondLst>
                                        </p:cTn>
                                        <p:tgtEl>
                                          <p:spTgt spid="50"/>
                                        </p:tgtEl>
                                        <p:attrNameLst>
                                          <p:attrName>style.visibility</p:attrName>
                                        </p:attrNameLst>
                                      </p:cBhvr>
                                      <p:to>
                                        <p:strVal val="visible"/>
                                      </p:to>
                                    </p:set>
                                  </p:childTnLst>
                                </p:cTn>
                              </p:par>
                              <p:par>
                                <p:cTn id="47" presetID="42" presetClass="path" presetSubtype="0" fill="hold" grpId="0" nodeType="withEffect">
                                  <p:stCondLst>
                                    <p:cond delay="1500"/>
                                  </p:stCondLst>
                                  <p:childTnLst>
                                    <p:animMotion origin="layout" path="M -1.875E-6 1.11111E-6 L -0.15638 -0.00208 " pathEditMode="relative" rAng="0" ptsTypes="AA">
                                      <p:cBhvr>
                                        <p:cTn id="48" dur="500" fill="hold"/>
                                        <p:tgtEl>
                                          <p:spTgt spid="50"/>
                                        </p:tgtEl>
                                        <p:attrNameLst>
                                          <p:attrName>ppt_x</p:attrName>
                                          <p:attrName>ppt_y</p:attrName>
                                        </p:attrNameLst>
                                      </p:cBhvr>
                                      <p:rCtr x="-7826" y="-162"/>
                                    </p:animMotion>
                                  </p:childTnLst>
                                </p:cTn>
                              </p:par>
                            </p:childTnLst>
                          </p:cTn>
                        </p:par>
                        <p:par>
                          <p:cTn id="49" fill="hold">
                            <p:stCondLst>
                              <p:cond delay="2000"/>
                            </p:stCondLst>
                            <p:childTnLst>
                              <p:par>
                                <p:cTn id="50" presetID="1" presetClass="exit" presetSubtype="0" fill="hold" grpId="0" nodeType="afterEffect">
                                  <p:stCondLst>
                                    <p:cond delay="0"/>
                                  </p:stCondLst>
                                  <p:childTnLst>
                                    <p:set>
                                      <p:cBhvr>
                                        <p:cTn id="51" dur="1" fill="hold">
                                          <p:stCondLst>
                                            <p:cond delay="0"/>
                                          </p:stCondLst>
                                        </p:cTn>
                                        <p:tgtEl>
                                          <p:spTgt spid="37"/>
                                        </p:tgtEl>
                                        <p:attrNameLst>
                                          <p:attrName>style.visibility</p:attrName>
                                        </p:attrNameLst>
                                      </p:cBhvr>
                                      <p:to>
                                        <p:strVal val="hidden"/>
                                      </p:to>
                                    </p:set>
                                  </p:childTnLst>
                                </p:cTn>
                              </p:par>
                              <p:par>
                                <p:cTn id="52" presetID="1" presetClass="exit" presetSubtype="0" fill="hold" nodeType="withEffect">
                                  <p:stCondLst>
                                    <p:cond delay="0"/>
                                  </p:stCondLst>
                                  <p:childTnLst>
                                    <p:set>
                                      <p:cBhvr>
                                        <p:cTn id="53" dur="1" fill="hold">
                                          <p:stCondLst>
                                            <p:cond delay="0"/>
                                          </p:stCondLst>
                                        </p:cTn>
                                        <p:tgtEl>
                                          <p:spTgt spid="38"/>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42" presetClass="path" presetSubtype="0" accel="50000" decel="50000" fill="hold" grpId="1" nodeType="withEffect">
                                  <p:stCondLst>
                                    <p:cond delay="500"/>
                                  </p:stCondLst>
                                  <p:childTnLst>
                                    <p:animMotion origin="layout" path="M -0.63229 -0.0007 L -0.63255 0.52014 " pathEditMode="relative" rAng="0" ptsTypes="AA">
                                      <p:cBhvr>
                                        <p:cTn id="59" dur="1000" fill="hold"/>
                                        <p:tgtEl>
                                          <p:spTgt spid="46"/>
                                        </p:tgtEl>
                                        <p:attrNameLst>
                                          <p:attrName>ppt_x</p:attrName>
                                          <p:attrName>ppt_y</p:attrName>
                                        </p:attrNameLst>
                                      </p:cBhvr>
                                      <p:rCtr x="-13" y="260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8" grpId="0" animBg="1"/>
      <p:bldP spid="28" grpId="1" animBg="1"/>
      <p:bldP spid="39" grpId="0" animBg="1"/>
      <p:bldP spid="39" grpId="1" animBg="1"/>
      <p:bldP spid="40" grpId="0" animBg="1"/>
      <p:bldP spid="40" grpId="1" animBg="1"/>
      <p:bldP spid="41" grpId="0" animBg="1"/>
      <p:bldP spid="42" grpId="0" animBg="1"/>
      <p:bldP spid="42" grpId="1" animBg="1"/>
      <p:bldP spid="43" grpId="0" animBg="1"/>
      <p:bldP spid="43" grpId="1" animBg="1"/>
      <p:bldP spid="44" grpId="0" animBg="1"/>
      <p:bldP spid="44" grpId="1" animBg="1"/>
      <p:bldP spid="45" grpId="0" animBg="1"/>
      <p:bldP spid="45" grpId="1" animBg="1"/>
      <p:bldP spid="46" grpId="0" animBg="1"/>
      <p:bldP spid="46" grpId="1" animBg="1"/>
      <p:bldP spid="23" grpId="0"/>
      <p:bldP spid="47" grpId="0"/>
      <p:bldP spid="48" grpId="0" animBg="1"/>
      <p:bldP spid="48" grpId="1" animBg="1"/>
      <p:bldP spid="49" grpId="0" animBg="1"/>
      <p:bldP spid="49" grpId="1" animBg="1"/>
      <p:bldP spid="50" grpId="0" animBg="1"/>
      <p:bldP spid="5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5453705" y="440298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9372452" y="4557120"/>
            <a:ext cx="1688122" cy="449641"/>
            <a:chOff x="8846235" y="2726787"/>
            <a:chExt cx="2194560" cy="584533"/>
          </a:xfrm>
        </p:grpSpPr>
        <p:grpSp>
          <p:nvGrpSpPr>
            <p:cNvPr id="9" name="그룹 8"/>
            <p:cNvGrpSpPr/>
            <p:nvPr/>
          </p:nvGrpSpPr>
          <p:grpSpPr>
            <a:xfrm>
              <a:off x="8846235" y="2726787"/>
              <a:ext cx="2194560" cy="584533"/>
              <a:chOff x="1392702" y="3910818"/>
              <a:chExt cx="3010486" cy="801859"/>
            </a:xfrm>
          </p:grpSpPr>
          <p:sp>
            <p:nvSpPr>
              <p:cNvPr id="11" name="모서리가 둥근 직사각형 10"/>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연결선 11"/>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타원 9"/>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831574" y="4557121"/>
            <a:ext cx="1688122" cy="449640"/>
            <a:chOff x="1392702" y="3910818"/>
            <a:chExt cx="3010486" cy="801859"/>
          </a:xfrm>
        </p:grpSpPr>
        <p:sp>
          <p:nvSpPr>
            <p:cNvPr id="14" name="모서리가 둥근 직사각형 13"/>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직선 연결선 16"/>
          <p:cNvCxnSpPr>
            <a:stCxn id="14" idx="3"/>
            <a:endCxn id="5" idx="1"/>
          </p:cNvCxnSpPr>
          <p:nvPr/>
        </p:nvCxnSpPr>
        <p:spPr>
          <a:xfrm flipV="1">
            <a:off x="2519696"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674" y="5124437"/>
            <a:ext cx="2008948" cy="646331"/>
          </a:xfrm>
          <a:prstGeom prst="rect">
            <a:avLst/>
          </a:prstGeom>
          <a:noFill/>
        </p:spPr>
        <p:txBody>
          <a:bodyPr wrap="none" rtlCol="0">
            <a:spAutoFit/>
          </a:bodyPr>
          <a:lstStyle/>
          <a:p>
            <a:r>
              <a:rPr lang="en-US" altLang="ko-KR" sz="3600" b="1" dirty="0" smtClean="0"/>
              <a:t>Receiver</a:t>
            </a:r>
            <a:endParaRPr lang="ko-KR" altLang="en-US" sz="3600" b="1" dirty="0"/>
          </a:p>
        </p:txBody>
      </p:sp>
      <p:sp>
        <p:nvSpPr>
          <p:cNvPr id="25" name="TextBox 24"/>
          <p:cNvSpPr txBox="1"/>
          <p:nvPr/>
        </p:nvSpPr>
        <p:spPr>
          <a:xfrm>
            <a:off x="831574" y="5139353"/>
            <a:ext cx="1702710" cy="646331"/>
          </a:xfrm>
          <a:prstGeom prst="rect">
            <a:avLst/>
          </a:prstGeom>
          <a:noFill/>
        </p:spPr>
        <p:txBody>
          <a:bodyPr wrap="none" rtlCol="0">
            <a:spAutoFit/>
          </a:bodyPr>
          <a:lstStyle/>
          <a:p>
            <a:r>
              <a:rPr lang="en-US" altLang="ko-KR" sz="3600" b="1" dirty="0" smtClean="0"/>
              <a:t>Sender</a:t>
            </a:r>
            <a:endParaRPr lang="ko-KR" altLang="en-US" sz="3600" b="1" dirty="0"/>
          </a:p>
        </p:txBody>
      </p:sp>
      <p:sp>
        <p:nvSpPr>
          <p:cNvPr id="36" name="타원형 설명선 35"/>
          <p:cNvSpPr/>
          <p:nvPr/>
        </p:nvSpPr>
        <p:spPr>
          <a:xfrm>
            <a:off x="838200" y="2476432"/>
            <a:ext cx="2878333" cy="1460262"/>
          </a:xfrm>
          <a:prstGeom prst="wedgeEllipse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2" name="직선 연결선 51"/>
          <p:cNvCxnSpPr/>
          <p:nvPr/>
        </p:nvCxnSpPr>
        <p:spPr>
          <a:xfrm flipV="1">
            <a:off x="6438443" y="4775653"/>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9555516" y="4859321"/>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a:off x="7658346" y="4862809"/>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a:off x="5799022" y="4868846"/>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3827919" y="4868846"/>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TextBox 56"/>
          <p:cNvSpPr txBox="1"/>
          <p:nvPr/>
        </p:nvSpPr>
        <p:spPr>
          <a:xfrm>
            <a:off x="1006631" y="2854617"/>
            <a:ext cx="2561150" cy="646331"/>
          </a:xfrm>
          <a:prstGeom prst="rect">
            <a:avLst/>
          </a:prstGeom>
          <a:noFill/>
        </p:spPr>
        <p:txBody>
          <a:bodyPr wrap="none" rtlCol="0">
            <a:spAutoFit/>
          </a:bodyPr>
          <a:lstStyle/>
          <a:p>
            <a:r>
              <a:rPr lang="en-US" altLang="ko-KR" sz="3600" dirty="0" smtClean="0"/>
              <a:t>stop credit!</a:t>
            </a:r>
            <a:endParaRPr lang="ko-KR" altLang="en-US" sz="3600" dirty="0"/>
          </a:p>
        </p:txBody>
      </p:sp>
      <p:sp>
        <p:nvSpPr>
          <p:cNvPr id="58" name="직사각형 57"/>
          <p:cNvSpPr/>
          <p:nvPr/>
        </p:nvSpPr>
        <p:spPr>
          <a:xfrm>
            <a:off x="1978018" y="4841381"/>
            <a:ext cx="268454" cy="616226"/>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5829404" y="4328814"/>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3879954" y="4345069"/>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9603375" y="4345473"/>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7696304" y="43306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9603375" y="4344680"/>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9606216" y="4346246"/>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9601041" y="4348137"/>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8</a:t>
            </a:r>
            <a:endParaRPr lang="ko-KR" altLang="en-US" sz="2400" dirty="0">
              <a:solidFill>
                <a:schemeClr val="tx1">
                  <a:lumMod val="65000"/>
                  <a:lumOff val="35000"/>
                </a:schemeClr>
              </a:solidFill>
            </a:endParaRPr>
          </a:p>
        </p:txBody>
      </p:sp>
      <p:sp>
        <p:nvSpPr>
          <p:cNvPr id="35" name="직사각형 34"/>
          <p:cNvSpPr/>
          <p:nvPr/>
        </p:nvSpPr>
        <p:spPr>
          <a:xfrm>
            <a:off x="8090878" y="1774274"/>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TextBox 36"/>
          <p:cNvSpPr txBox="1"/>
          <p:nvPr/>
        </p:nvSpPr>
        <p:spPr>
          <a:xfrm>
            <a:off x="8477582" y="1759805"/>
            <a:ext cx="2918748" cy="584775"/>
          </a:xfrm>
          <a:prstGeom prst="rect">
            <a:avLst/>
          </a:prstGeom>
          <a:noFill/>
        </p:spPr>
        <p:txBody>
          <a:bodyPr wrap="none" rtlCol="0">
            <a:spAutoFit/>
          </a:bodyPr>
          <a:lstStyle/>
          <a:p>
            <a:r>
              <a:rPr lang="en-US" altLang="ko-KR" sz="3200" dirty="0" smtClean="0"/>
              <a:t>Credit Request</a:t>
            </a:r>
            <a:endParaRPr lang="ko-KR" altLang="en-US" sz="3200" dirty="0"/>
          </a:p>
        </p:txBody>
      </p:sp>
      <p:sp>
        <p:nvSpPr>
          <p:cNvPr id="38" name="타원 37"/>
          <p:cNvSpPr/>
          <p:nvPr/>
        </p:nvSpPr>
        <p:spPr>
          <a:xfrm>
            <a:off x="6113223" y="19030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6531300" y="1790102"/>
            <a:ext cx="1294522" cy="584775"/>
          </a:xfrm>
          <a:prstGeom prst="rect">
            <a:avLst/>
          </a:prstGeom>
          <a:noFill/>
        </p:spPr>
        <p:txBody>
          <a:bodyPr wrap="none" rtlCol="0">
            <a:spAutoFit/>
          </a:bodyPr>
          <a:lstStyle/>
          <a:p>
            <a:r>
              <a:rPr lang="en-US" altLang="ko-KR" sz="3200" dirty="0" smtClean="0"/>
              <a:t>Credit</a:t>
            </a:r>
            <a:endParaRPr lang="ko-KR" altLang="en-US" sz="3200" dirty="0"/>
          </a:p>
        </p:txBody>
      </p:sp>
      <p:sp>
        <p:nvSpPr>
          <p:cNvPr id="40" name="직사각형 39"/>
          <p:cNvSpPr/>
          <p:nvPr/>
        </p:nvSpPr>
        <p:spPr>
          <a:xfrm>
            <a:off x="6134571" y="268243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6596170" y="2592972"/>
            <a:ext cx="1047082" cy="584775"/>
          </a:xfrm>
          <a:prstGeom prst="rect">
            <a:avLst/>
          </a:prstGeom>
          <a:noFill/>
        </p:spPr>
        <p:txBody>
          <a:bodyPr wrap="none" rtlCol="0">
            <a:spAutoFit/>
          </a:bodyPr>
          <a:lstStyle/>
          <a:p>
            <a:r>
              <a:rPr lang="en-US" altLang="ko-KR" sz="3200" dirty="0" smtClean="0"/>
              <a:t>Data</a:t>
            </a:r>
            <a:endParaRPr lang="ko-KR" altLang="en-US" sz="3200" dirty="0"/>
          </a:p>
        </p:txBody>
      </p:sp>
      <p:sp>
        <p:nvSpPr>
          <p:cNvPr id="42" name="직사각형 41"/>
          <p:cNvSpPr/>
          <p:nvPr/>
        </p:nvSpPr>
        <p:spPr>
          <a:xfrm>
            <a:off x="8090878" y="2598047"/>
            <a:ext cx="268454" cy="616226"/>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TextBox 42"/>
          <p:cNvSpPr txBox="1"/>
          <p:nvPr/>
        </p:nvSpPr>
        <p:spPr>
          <a:xfrm>
            <a:off x="8619856" y="2550441"/>
            <a:ext cx="2277162" cy="584775"/>
          </a:xfrm>
          <a:prstGeom prst="rect">
            <a:avLst/>
          </a:prstGeom>
          <a:noFill/>
        </p:spPr>
        <p:txBody>
          <a:bodyPr wrap="none" rtlCol="0">
            <a:spAutoFit/>
          </a:bodyPr>
          <a:lstStyle/>
          <a:p>
            <a:r>
              <a:rPr lang="en-US" altLang="ko-KR" sz="3200" dirty="0" smtClean="0"/>
              <a:t>Credit Stop</a:t>
            </a:r>
            <a:endParaRPr lang="ko-KR" altLang="en-US" sz="3200" dirty="0"/>
          </a:p>
        </p:txBody>
      </p:sp>
      <p:sp>
        <p:nvSpPr>
          <p:cNvPr id="44" name="제목 1"/>
          <p:cNvSpPr>
            <a:spLocks noGrp="1"/>
          </p:cNvSpPr>
          <p:nvPr>
            <p:ph type="title"/>
          </p:nvPr>
        </p:nvSpPr>
        <p:spPr>
          <a:xfrm>
            <a:off x="838200" y="365125"/>
            <a:ext cx="10515600" cy="1325563"/>
          </a:xfrm>
        </p:spPr>
        <p:txBody>
          <a:bodyPr/>
          <a:lstStyle/>
          <a:p>
            <a:r>
              <a:rPr lang="en-US" altLang="ko-KR" b="1" dirty="0" err="1" smtClean="0"/>
              <a:t>ExpressPass</a:t>
            </a:r>
            <a:r>
              <a:rPr lang="en-US" altLang="ko-KR" b="1" dirty="0" smtClean="0"/>
              <a:t/>
            </a:r>
            <a:br>
              <a:rPr lang="en-US" altLang="ko-KR" b="1" dirty="0" smtClean="0"/>
            </a:br>
            <a:r>
              <a:rPr lang="en-US" altLang="ko-KR" sz="3600" dirty="0"/>
              <a:t>End host behavior</a:t>
            </a:r>
            <a:endParaRPr lang="ko-KR" altLang="en-US" b="1" dirty="0"/>
          </a:p>
        </p:txBody>
      </p:sp>
    </p:spTree>
    <p:extLst>
      <p:ext uri="{BB962C8B-B14F-4D97-AF65-F5344CB8AC3E}">
        <p14:creationId xmlns:p14="http://schemas.microsoft.com/office/powerpoint/2010/main" val="221541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42" presetClass="path" presetSubtype="0" fill="hold" grpId="1" nodeType="withEffect">
                                  <p:stCondLst>
                                    <p:cond delay="0"/>
                                  </p:stCondLst>
                                  <p:childTnLst>
                                    <p:animMotion origin="layout" path="M 2.91667E-6 4.07407E-6 L 0.6263 0.00185 " pathEditMode="relative" rAng="0" ptsTypes="AA">
                                      <p:cBhvr>
                                        <p:cTn id="8" dur="2000" fill="hold"/>
                                        <p:tgtEl>
                                          <p:spTgt spid="58"/>
                                        </p:tgtEl>
                                        <p:attrNameLst>
                                          <p:attrName>ppt_x</p:attrName>
                                          <p:attrName>ppt_y</p:attrName>
                                        </p:attrNameLst>
                                      </p:cBhvr>
                                      <p:rCtr x="31315" y="93"/>
                                    </p:animMotion>
                                  </p:childTnLst>
                                </p:cTn>
                              </p:par>
                              <p:par>
                                <p:cTn id="9" presetID="42" presetClass="path" presetSubtype="0" fill="hold" grpId="0" nodeType="withEffect">
                                  <p:stCondLst>
                                    <p:cond delay="0"/>
                                  </p:stCondLst>
                                  <p:childTnLst>
                                    <p:animMotion origin="layout" path="M -8.33333E-7 1.11111E-6 L -0.16302 1.11111E-6 " pathEditMode="relative" rAng="0" ptsTypes="AA">
                                      <p:cBhvr>
                                        <p:cTn id="10" dur="500" fill="hold"/>
                                        <p:tgtEl>
                                          <p:spTgt spid="65"/>
                                        </p:tgtEl>
                                        <p:attrNameLst>
                                          <p:attrName>ppt_x</p:attrName>
                                          <p:attrName>ppt_y</p:attrName>
                                        </p:attrNameLst>
                                      </p:cBhvr>
                                      <p:rCtr x="-8151" y="0"/>
                                    </p:animMotion>
                                  </p:childTnLst>
                                </p:cTn>
                              </p:par>
                              <p:par>
                                <p:cTn id="11" presetID="42" presetClass="path" presetSubtype="0" accel="50000" decel="50000" fill="hold" grpId="1" nodeType="withEffect">
                                  <p:stCondLst>
                                    <p:cond delay="500"/>
                                  </p:stCondLst>
                                  <p:childTnLst>
                                    <p:animMotion origin="layout" path="M -0.16302 1.11111E-6 L -0.16159 0.40069 " pathEditMode="relative" rAng="0" ptsTypes="AA">
                                      <p:cBhvr>
                                        <p:cTn id="12" dur="500" fill="hold"/>
                                        <p:tgtEl>
                                          <p:spTgt spid="65"/>
                                        </p:tgtEl>
                                        <p:attrNameLst>
                                          <p:attrName>ppt_x</p:attrName>
                                          <p:attrName>ppt_y</p:attrName>
                                        </p:attrNameLst>
                                      </p:cBhvr>
                                      <p:rCtr x="65" y="20023"/>
                                    </p:animMotion>
                                  </p:childTnLst>
                                </p:cTn>
                              </p:par>
                              <p:par>
                                <p:cTn id="13" presetID="42" presetClass="path" presetSubtype="0" fill="hold" grpId="0" nodeType="withEffect">
                                  <p:stCondLst>
                                    <p:cond delay="0"/>
                                  </p:stCondLst>
                                  <p:childTnLst>
                                    <p:animMotion origin="layout" path="M 3.33333E-6 -4.07407E-6 L -0.32344 0.00301 " pathEditMode="relative" rAng="0" ptsTypes="AA">
                                      <p:cBhvr>
                                        <p:cTn id="14" dur="1000" fill="hold"/>
                                        <p:tgtEl>
                                          <p:spTgt spid="64"/>
                                        </p:tgtEl>
                                        <p:attrNameLst>
                                          <p:attrName>ppt_x</p:attrName>
                                          <p:attrName>ppt_y</p:attrName>
                                        </p:attrNameLst>
                                      </p:cBhvr>
                                      <p:rCtr x="-16172" y="139"/>
                                    </p:animMotion>
                                  </p:childTnLst>
                                </p:cTn>
                              </p:par>
                              <p:par>
                                <p:cTn id="15" presetID="42" presetClass="path" presetSubtype="0" accel="50000" decel="50000" fill="hold" grpId="1" nodeType="withEffect">
                                  <p:stCondLst>
                                    <p:cond delay="1000"/>
                                  </p:stCondLst>
                                  <p:childTnLst>
                                    <p:animMotion origin="layout" path="M -0.32292 0.00232 L -0.32318 0.39862 " pathEditMode="relative" rAng="0" ptsTypes="AA">
                                      <p:cBhvr>
                                        <p:cTn id="16" dur="500" fill="hold"/>
                                        <p:tgtEl>
                                          <p:spTgt spid="64"/>
                                        </p:tgtEl>
                                        <p:attrNameLst>
                                          <p:attrName>ppt_x</p:attrName>
                                          <p:attrName>ppt_y</p:attrName>
                                        </p:attrNameLst>
                                      </p:cBhvr>
                                      <p:rCtr x="-13" y="19815"/>
                                    </p:animMotion>
                                  </p:childTnLst>
                                </p:cTn>
                              </p:par>
                              <p:par>
                                <p:cTn id="17" presetID="42" presetClass="path" presetSubtype="0" fill="hold" grpId="0" nodeType="withEffect">
                                  <p:stCondLst>
                                    <p:cond delay="0"/>
                                  </p:stCondLst>
                                  <p:childTnLst>
                                    <p:animMotion origin="layout" path="M -1.66667E-6 4.44444E-6 L -0.47604 0.00138 " pathEditMode="relative" rAng="0" ptsTypes="AA">
                                      <p:cBhvr>
                                        <p:cTn id="18" dur="1500" fill="hold"/>
                                        <p:tgtEl>
                                          <p:spTgt spid="68"/>
                                        </p:tgtEl>
                                        <p:attrNameLst>
                                          <p:attrName>ppt_x</p:attrName>
                                          <p:attrName>ppt_y</p:attrName>
                                        </p:attrNameLst>
                                      </p:cBhvr>
                                      <p:rCtr x="-23802" y="69"/>
                                    </p:animMotion>
                                  </p:childTnLst>
                                </p:cTn>
                              </p:par>
                              <p:par>
                                <p:cTn id="19" presetID="42" presetClass="path" presetSubtype="0" accel="50000" decel="50000" fill="hold" grpId="1" nodeType="withEffect">
                                  <p:stCondLst>
                                    <p:cond delay="1500"/>
                                  </p:stCondLst>
                                  <p:childTnLst>
                                    <p:animMotion origin="layout" path="M -0.47604 0.00208 L -0.47461 0.39213 " pathEditMode="relative" rAng="0" ptsTypes="AA">
                                      <p:cBhvr>
                                        <p:cTn id="20" dur="500" fill="hold"/>
                                        <p:tgtEl>
                                          <p:spTgt spid="68"/>
                                        </p:tgtEl>
                                        <p:attrNameLst>
                                          <p:attrName>ppt_x</p:attrName>
                                          <p:attrName>ppt_y</p:attrName>
                                        </p:attrNameLst>
                                      </p:cBhvr>
                                      <p:rCtr x="65" y="19491"/>
                                    </p:animMotion>
                                  </p:childTnLst>
                                </p:cTn>
                              </p:par>
                              <p:par>
                                <p:cTn id="21" presetID="42" presetClass="path" presetSubtype="0" fill="hold" grpId="0" nodeType="withEffect">
                                  <p:stCondLst>
                                    <p:cond delay="0"/>
                                  </p:stCondLst>
                                  <p:childTnLst>
                                    <p:animMotion origin="layout" path="M -1.875E-6 1.11111E-6 L -0.63294 -0.00023 " pathEditMode="relative" rAng="0" ptsTypes="AA">
                                      <p:cBhvr>
                                        <p:cTn id="22" dur="2000" fill="hold"/>
                                        <p:tgtEl>
                                          <p:spTgt spid="67"/>
                                        </p:tgtEl>
                                        <p:attrNameLst>
                                          <p:attrName>ppt_x</p:attrName>
                                          <p:attrName>ppt_y</p:attrName>
                                        </p:attrNameLst>
                                      </p:cBhvr>
                                      <p:rCtr x="-31654" y="-23"/>
                                    </p:animMotion>
                                  </p:childTnLst>
                                </p:cTn>
                              </p:par>
                              <p:par>
                                <p:cTn id="23" presetID="42" presetClass="path" presetSubtype="0" accel="50000" decel="50000" fill="hold" grpId="1" nodeType="withEffect">
                                  <p:stCondLst>
                                    <p:cond delay="2000"/>
                                  </p:stCondLst>
                                  <p:childTnLst>
                                    <p:animMotion origin="layout" path="M -0.63242 1.11111E-6 L -0.63099 0.39005 " pathEditMode="relative" rAng="0" ptsTypes="AA">
                                      <p:cBhvr>
                                        <p:cTn id="24" dur="500" fill="hold"/>
                                        <p:tgtEl>
                                          <p:spTgt spid="67"/>
                                        </p:tgtEl>
                                        <p:attrNameLst>
                                          <p:attrName>ppt_x</p:attrName>
                                          <p:attrName>ppt_y</p:attrName>
                                        </p:attrNameLst>
                                      </p:cBhvr>
                                      <p:rCtr x="65" y="19491"/>
                                    </p:animMotion>
                                  </p:childTnLst>
                                </p:cTn>
                              </p:par>
                              <p:par>
                                <p:cTn id="25" presetID="1" presetClass="exit" presetSubtype="0" fill="hold" grpId="2" nodeType="withEffect">
                                  <p:stCondLst>
                                    <p:cond delay="2000"/>
                                  </p:stCondLst>
                                  <p:childTnLst>
                                    <p:set>
                                      <p:cBhvr>
                                        <p:cTn id="26" dur="1" fill="hold">
                                          <p:stCondLst>
                                            <p:cond delay="0"/>
                                          </p:stCondLst>
                                        </p:cTn>
                                        <p:tgtEl>
                                          <p:spTgt spid="58"/>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hidden"/>
                                      </p:to>
                                    </p:set>
                                  </p:childTnLst>
                                </p:cTn>
                              </p:par>
                              <p:par>
                                <p:cTn id="29" presetID="42" presetClass="path" presetSubtype="0" fill="hold" grpId="0" nodeType="withEffect">
                                  <p:stCondLst>
                                    <p:cond delay="0"/>
                                  </p:stCondLst>
                                  <p:childTnLst>
                                    <p:animMotion origin="layout" path="M -1.45833E-6 -3.7037E-6 L 0.15599 0.00024 " pathEditMode="relative" rAng="0" ptsTypes="AA">
                                      <p:cBhvr>
                                        <p:cTn id="30" dur="500" fill="hold"/>
                                        <p:tgtEl>
                                          <p:spTgt spid="54"/>
                                        </p:tgtEl>
                                        <p:attrNameLst>
                                          <p:attrName>ppt_x</p:attrName>
                                          <p:attrName>ppt_y</p:attrName>
                                        </p:attrNameLst>
                                      </p:cBhvr>
                                      <p:rCtr x="7799" y="0"/>
                                    </p:animMotion>
                                  </p:childTnLst>
                                </p:cTn>
                              </p:par>
                              <p:par>
                                <p:cTn id="31" presetID="1" presetClass="exit" presetSubtype="0" fill="hold" grpId="1" nodeType="withEffect">
                                  <p:stCondLst>
                                    <p:cond delay="500"/>
                                  </p:stCondLst>
                                  <p:childTnLst>
                                    <p:set>
                                      <p:cBhvr>
                                        <p:cTn id="32" dur="1" fill="hold">
                                          <p:stCondLst>
                                            <p:cond delay="0"/>
                                          </p:stCondLst>
                                        </p:cTn>
                                        <p:tgtEl>
                                          <p:spTgt spid="54"/>
                                        </p:tgtEl>
                                        <p:attrNameLst>
                                          <p:attrName>style.visibility</p:attrName>
                                        </p:attrNameLst>
                                      </p:cBhvr>
                                      <p:to>
                                        <p:strVal val="hidden"/>
                                      </p:to>
                                    </p:set>
                                  </p:childTnLst>
                                </p:cTn>
                              </p:par>
                              <p:par>
                                <p:cTn id="33" presetID="42" presetClass="path" presetSubtype="0" fill="hold" grpId="0" nodeType="withEffect">
                                  <p:stCondLst>
                                    <p:cond delay="0"/>
                                  </p:stCondLst>
                                  <p:childTnLst>
                                    <p:animMotion origin="layout" path="M 2.5E-6 3.7037E-7 L 0.3082 -0.00069 " pathEditMode="relative" rAng="0" ptsTypes="AA">
                                      <p:cBhvr>
                                        <p:cTn id="34" dur="1000" fill="hold"/>
                                        <p:tgtEl>
                                          <p:spTgt spid="55"/>
                                        </p:tgtEl>
                                        <p:attrNameLst>
                                          <p:attrName>ppt_x</p:attrName>
                                          <p:attrName>ppt_y</p:attrName>
                                        </p:attrNameLst>
                                      </p:cBhvr>
                                      <p:rCtr x="15404" y="-46"/>
                                    </p:animMotion>
                                  </p:childTnLst>
                                </p:cTn>
                              </p:par>
                              <p:par>
                                <p:cTn id="35" presetID="1" presetClass="exit" presetSubtype="0" fill="hold" grpId="1" nodeType="withEffect">
                                  <p:stCondLst>
                                    <p:cond delay="1000"/>
                                  </p:stCondLst>
                                  <p:childTnLst>
                                    <p:set>
                                      <p:cBhvr>
                                        <p:cTn id="36" dur="1" fill="hold">
                                          <p:stCondLst>
                                            <p:cond delay="0"/>
                                          </p:stCondLst>
                                        </p:cTn>
                                        <p:tgtEl>
                                          <p:spTgt spid="55"/>
                                        </p:tgtEl>
                                        <p:attrNameLst>
                                          <p:attrName>style.visibility</p:attrName>
                                        </p:attrNameLst>
                                      </p:cBhvr>
                                      <p:to>
                                        <p:strVal val="hidden"/>
                                      </p:to>
                                    </p:set>
                                  </p:childTnLst>
                                </p:cTn>
                              </p:par>
                              <p:par>
                                <p:cTn id="37" presetID="42" presetClass="path" presetSubtype="0" fill="hold" grpId="0" nodeType="withEffect">
                                  <p:stCondLst>
                                    <p:cond delay="0"/>
                                  </p:stCondLst>
                                  <p:childTnLst>
                                    <p:animMotion origin="layout" path="M 1.25E-6 3.7037E-7 L 0.46953 0.00023 " pathEditMode="relative" rAng="0" ptsTypes="AA">
                                      <p:cBhvr>
                                        <p:cTn id="38" dur="1500" fill="hold"/>
                                        <p:tgtEl>
                                          <p:spTgt spid="56"/>
                                        </p:tgtEl>
                                        <p:attrNameLst>
                                          <p:attrName>ppt_x</p:attrName>
                                          <p:attrName>ppt_y</p:attrName>
                                        </p:attrNameLst>
                                      </p:cBhvr>
                                      <p:rCtr x="23477" y="0"/>
                                    </p:animMotion>
                                  </p:childTnLst>
                                </p:cTn>
                              </p:par>
                              <p:par>
                                <p:cTn id="39" presetID="1" presetClass="exit" presetSubtype="0" fill="hold" grpId="1" nodeType="withEffect">
                                  <p:stCondLst>
                                    <p:cond delay="1500"/>
                                  </p:stCondLst>
                                  <p:childTnLst>
                                    <p:set>
                                      <p:cBhvr>
                                        <p:cTn id="40" dur="1" fill="hold">
                                          <p:stCondLst>
                                            <p:cond delay="0"/>
                                          </p:stCondLst>
                                        </p:cTn>
                                        <p:tgtEl>
                                          <p:spTgt spid="56"/>
                                        </p:tgtEl>
                                        <p:attrNameLst>
                                          <p:attrName>style.visibility</p:attrName>
                                        </p:attrNameLst>
                                      </p:cBhvr>
                                      <p:to>
                                        <p:strVal val="hidden"/>
                                      </p:to>
                                    </p:set>
                                  </p:childTnLst>
                                </p:cTn>
                              </p:par>
                              <p:par>
                                <p:cTn id="41" presetID="1" presetClass="entr" presetSubtype="0" fill="hold" grpId="1" nodeType="withEffect">
                                  <p:stCondLst>
                                    <p:cond delay="500"/>
                                  </p:stCondLst>
                                  <p:childTnLst>
                                    <p:set>
                                      <p:cBhvr>
                                        <p:cTn id="42" dur="1" fill="hold">
                                          <p:stCondLst>
                                            <p:cond delay="0"/>
                                          </p:stCondLst>
                                        </p:cTn>
                                        <p:tgtEl>
                                          <p:spTgt spid="70"/>
                                        </p:tgtEl>
                                        <p:attrNameLst>
                                          <p:attrName>style.visibility</p:attrName>
                                        </p:attrNameLst>
                                      </p:cBhvr>
                                      <p:to>
                                        <p:strVal val="visible"/>
                                      </p:to>
                                    </p:set>
                                  </p:childTnLst>
                                </p:cTn>
                              </p:par>
                              <p:par>
                                <p:cTn id="43" presetID="42" presetClass="path" presetSubtype="0" fill="hold" grpId="0" nodeType="withEffect">
                                  <p:stCondLst>
                                    <p:cond delay="500"/>
                                  </p:stCondLst>
                                  <p:childTnLst>
                                    <p:animMotion origin="layout" path="M -1.875E-6 1.11111E-6 L -0.63242 -2.96296E-6 " pathEditMode="relative" rAng="0" ptsTypes="AA">
                                      <p:cBhvr>
                                        <p:cTn id="44" dur="2000" fill="hold"/>
                                        <p:tgtEl>
                                          <p:spTgt spid="70"/>
                                        </p:tgtEl>
                                        <p:attrNameLst>
                                          <p:attrName>ppt_x</p:attrName>
                                          <p:attrName>ppt_y</p:attrName>
                                        </p:attrNameLst>
                                      </p:cBhvr>
                                      <p:rCtr x="-31628" y="-46"/>
                                    </p:animMotion>
                                  </p:childTnLst>
                                </p:cTn>
                              </p:par>
                              <p:par>
                                <p:cTn id="45" presetID="42" presetClass="path" presetSubtype="0" accel="50000" decel="50000" fill="hold" grpId="2" nodeType="withEffect">
                                  <p:stCondLst>
                                    <p:cond delay="2500"/>
                                  </p:stCondLst>
                                  <p:childTnLst>
                                    <p:animMotion origin="layout" path="M -0.63242 1.11111E-6 L -0.63268 0.39236 " pathEditMode="relative" rAng="0" ptsTypes="AA">
                                      <p:cBhvr>
                                        <p:cTn id="46" dur="500" fill="hold"/>
                                        <p:tgtEl>
                                          <p:spTgt spid="70"/>
                                        </p:tgtEl>
                                        <p:attrNameLst>
                                          <p:attrName>ppt_x</p:attrName>
                                          <p:attrName>ppt_y</p:attrName>
                                        </p:attrNameLst>
                                      </p:cBhvr>
                                      <p:rCtr x="-13" y="19606"/>
                                    </p:animMotion>
                                  </p:childTnLst>
                                </p:cTn>
                              </p:par>
                              <p:par>
                                <p:cTn id="47" presetID="1" presetClass="entr" presetSubtype="0" fill="hold" grpId="1" nodeType="withEffect">
                                  <p:stCondLst>
                                    <p:cond delay="1000"/>
                                  </p:stCondLst>
                                  <p:childTnLst>
                                    <p:set>
                                      <p:cBhvr>
                                        <p:cTn id="48" dur="1" fill="hold">
                                          <p:stCondLst>
                                            <p:cond delay="0"/>
                                          </p:stCondLst>
                                        </p:cTn>
                                        <p:tgtEl>
                                          <p:spTgt spid="73"/>
                                        </p:tgtEl>
                                        <p:attrNameLst>
                                          <p:attrName>style.visibility</p:attrName>
                                        </p:attrNameLst>
                                      </p:cBhvr>
                                      <p:to>
                                        <p:strVal val="visible"/>
                                      </p:to>
                                    </p:set>
                                  </p:childTnLst>
                                </p:cTn>
                              </p:par>
                              <p:par>
                                <p:cTn id="49" presetID="42" presetClass="path" presetSubtype="0" fill="hold" grpId="0" nodeType="withEffect">
                                  <p:stCondLst>
                                    <p:cond delay="1000"/>
                                  </p:stCondLst>
                                  <p:childTnLst>
                                    <p:animMotion origin="layout" path="M -2.29167E-6 -3.7037E-7 L -0.63242 -3.7037E-7 " pathEditMode="relative" rAng="0" ptsTypes="AA">
                                      <p:cBhvr>
                                        <p:cTn id="50" dur="2000" fill="hold"/>
                                        <p:tgtEl>
                                          <p:spTgt spid="73"/>
                                        </p:tgtEl>
                                        <p:attrNameLst>
                                          <p:attrName>ppt_x</p:attrName>
                                          <p:attrName>ppt_y</p:attrName>
                                        </p:attrNameLst>
                                      </p:cBhvr>
                                      <p:rCtr x="-31628" y="0"/>
                                    </p:animMotion>
                                  </p:childTnLst>
                                </p:cTn>
                              </p:par>
                              <p:par>
                                <p:cTn id="51" presetID="42" presetClass="path" presetSubtype="0" accel="50000" decel="50000" fill="hold" grpId="2" nodeType="withEffect">
                                  <p:stCondLst>
                                    <p:cond delay="3000"/>
                                  </p:stCondLst>
                                  <p:childTnLst>
                                    <p:animMotion origin="layout" path="M -0.63268 -0.00023 L -0.63294 0.38935 " pathEditMode="relative" rAng="0" ptsTypes="AA">
                                      <p:cBhvr>
                                        <p:cTn id="52" dur="500" fill="hold"/>
                                        <p:tgtEl>
                                          <p:spTgt spid="73"/>
                                        </p:tgtEl>
                                        <p:attrNameLst>
                                          <p:attrName>ppt_x</p:attrName>
                                          <p:attrName>ppt_y</p:attrName>
                                        </p:attrNameLst>
                                      </p:cBhvr>
                                      <p:rCtr x="-13" y="19468"/>
                                    </p:animMotion>
                                  </p:childTnLst>
                                </p:cTn>
                              </p:par>
                              <p:par>
                                <p:cTn id="53" presetID="1" presetClass="entr" presetSubtype="0" fill="hold" grpId="1" nodeType="withEffect">
                                  <p:stCondLst>
                                    <p:cond delay="1500"/>
                                  </p:stCondLst>
                                  <p:childTnLst>
                                    <p:set>
                                      <p:cBhvr>
                                        <p:cTn id="54" dur="1" fill="hold">
                                          <p:stCondLst>
                                            <p:cond delay="0"/>
                                          </p:stCondLst>
                                        </p:cTn>
                                        <p:tgtEl>
                                          <p:spTgt spid="74"/>
                                        </p:tgtEl>
                                        <p:attrNameLst>
                                          <p:attrName>style.visibility</p:attrName>
                                        </p:attrNameLst>
                                      </p:cBhvr>
                                      <p:to>
                                        <p:strVal val="visible"/>
                                      </p:to>
                                    </p:set>
                                  </p:childTnLst>
                                </p:cTn>
                              </p:par>
                              <p:par>
                                <p:cTn id="55" presetID="42" presetClass="path" presetSubtype="0" fill="hold" grpId="0" nodeType="withEffect">
                                  <p:stCondLst>
                                    <p:cond delay="1500"/>
                                  </p:stCondLst>
                                  <p:childTnLst>
                                    <p:animMotion origin="layout" path="M -1.66667E-6 -1.85185E-6 L -0.63242 -1.85185E-6 " pathEditMode="relative" rAng="0" ptsTypes="AA">
                                      <p:cBhvr>
                                        <p:cTn id="56" dur="2000" fill="hold"/>
                                        <p:tgtEl>
                                          <p:spTgt spid="74"/>
                                        </p:tgtEl>
                                        <p:attrNameLst>
                                          <p:attrName>ppt_x</p:attrName>
                                          <p:attrName>ppt_y</p:attrName>
                                        </p:attrNameLst>
                                      </p:cBhvr>
                                      <p:rCtr x="-31628" y="0"/>
                                    </p:animMotion>
                                  </p:childTnLst>
                                </p:cTn>
                              </p:par>
                              <p:par>
                                <p:cTn id="57" presetID="42" presetClass="path" presetSubtype="0" accel="50000" decel="50000" fill="hold" grpId="2" nodeType="withEffect">
                                  <p:stCondLst>
                                    <p:cond delay="3500"/>
                                  </p:stCondLst>
                                  <p:childTnLst>
                                    <p:animMotion origin="layout" path="M -0.63229 -0.00046 L -0.63255 0.39746 " pathEditMode="relative" rAng="0" ptsTypes="AA">
                                      <p:cBhvr>
                                        <p:cTn id="58" dur="500" fill="hold"/>
                                        <p:tgtEl>
                                          <p:spTgt spid="74"/>
                                        </p:tgtEl>
                                        <p:attrNameLst>
                                          <p:attrName>ppt_x</p:attrName>
                                          <p:attrName>ppt_y</p:attrName>
                                        </p:attrNameLst>
                                      </p:cBhvr>
                                      <p:rCtr x="-13" y="1988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4" grpId="1" animBg="1"/>
      <p:bldP spid="55" grpId="0" animBg="1"/>
      <p:bldP spid="55" grpId="1" animBg="1"/>
      <p:bldP spid="56" grpId="0" animBg="1"/>
      <p:bldP spid="56" grpId="1" animBg="1"/>
      <p:bldP spid="57" grpId="0"/>
      <p:bldP spid="58" grpId="1" animBg="1"/>
      <p:bldP spid="58" grpId="2" animBg="1"/>
      <p:bldP spid="64" grpId="0" animBg="1"/>
      <p:bldP spid="64" grpId="1" animBg="1"/>
      <p:bldP spid="65" grpId="0" animBg="1"/>
      <p:bldP spid="65" grpId="1" animBg="1"/>
      <p:bldP spid="67" grpId="0" animBg="1"/>
      <p:bldP spid="67" grpId="1" animBg="1"/>
      <p:bldP spid="68" grpId="0" animBg="1"/>
      <p:bldP spid="68" grpId="1" animBg="1"/>
      <p:bldP spid="70" grpId="0" animBg="1"/>
      <p:bldP spid="70" grpId="1" animBg="1"/>
      <p:bldP spid="70" grpId="2" animBg="1"/>
      <p:bldP spid="73" grpId="0" animBg="1"/>
      <p:bldP spid="73" grpId="1" animBg="1"/>
      <p:bldP spid="73" grpId="2" animBg="1"/>
      <p:bldP spid="74" grpId="0" animBg="1"/>
      <p:bldP spid="74" grpId="1" animBg="1"/>
      <p:bldP spid="74" grpId="2"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직선 연결선 65"/>
          <p:cNvCxnSpPr>
            <a:stCxn id="39" idx="3"/>
            <a:endCxn id="5" idx="1"/>
          </p:cNvCxnSpPr>
          <p:nvPr/>
        </p:nvCxnSpPr>
        <p:spPr>
          <a:xfrm flipV="1">
            <a:off x="2591160" y="3485395"/>
            <a:ext cx="1455057" cy="81471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a:stCxn id="5" idx="3"/>
            <a:endCxn id="9" idx="1"/>
          </p:cNvCxnSpPr>
          <p:nvPr/>
        </p:nvCxnSpPr>
        <p:spPr>
          <a:xfrm>
            <a:off x="5030955" y="3485395"/>
            <a:ext cx="1633149" cy="744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p>
            <a:r>
              <a:rPr lang="en-US" altLang="ko-KR" b="1" dirty="0" err="1" smtClean="0"/>
              <a:t>ExpressPass</a:t>
            </a:r>
            <a:r>
              <a:rPr lang="en-US" altLang="ko-KR" b="1" dirty="0" smtClean="0"/>
              <a:t/>
            </a:r>
            <a:br>
              <a:rPr lang="en-US" altLang="ko-KR" b="1" dirty="0" smtClean="0"/>
            </a:br>
            <a:r>
              <a:rPr lang="en-US" altLang="ko-KR" sz="3600" dirty="0" smtClean="0"/>
              <a:t>Switch behavior</a:t>
            </a:r>
            <a:endParaRPr lang="ko-KR" altLang="en-US" b="1" dirty="0"/>
          </a:p>
        </p:txBody>
      </p:sp>
      <p:cxnSp>
        <p:nvCxnSpPr>
          <p:cNvPr id="47" name="직선 연결선 46"/>
          <p:cNvCxnSpPr>
            <a:stCxn id="9" idx="3"/>
            <a:endCxn id="23" idx="1"/>
          </p:cNvCxnSpPr>
          <p:nvPr/>
        </p:nvCxnSpPr>
        <p:spPr>
          <a:xfrm flipV="1">
            <a:off x="7648842" y="2688763"/>
            <a:ext cx="1795074" cy="80408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a:stCxn id="9" idx="3"/>
            <a:endCxn id="28" idx="1"/>
          </p:cNvCxnSpPr>
          <p:nvPr/>
        </p:nvCxnSpPr>
        <p:spPr>
          <a:xfrm>
            <a:off x="7648842" y="3492844"/>
            <a:ext cx="1795074" cy="80726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직선 연결선 59"/>
          <p:cNvCxnSpPr>
            <a:stCxn id="35" idx="3"/>
            <a:endCxn id="5" idx="1"/>
          </p:cNvCxnSpPr>
          <p:nvPr/>
        </p:nvCxnSpPr>
        <p:spPr>
          <a:xfrm>
            <a:off x="2591160" y="2688763"/>
            <a:ext cx="1455057" cy="79663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57989" y="5747824"/>
            <a:ext cx="2224840" cy="646331"/>
          </a:xfrm>
          <a:prstGeom prst="rect">
            <a:avLst/>
          </a:prstGeom>
          <a:noFill/>
        </p:spPr>
        <p:txBody>
          <a:bodyPr wrap="none" rtlCol="0">
            <a:spAutoFit/>
          </a:bodyPr>
          <a:lstStyle/>
          <a:p>
            <a:r>
              <a:rPr lang="en-US" altLang="ko-KR" sz="3600" b="1" dirty="0" smtClean="0"/>
              <a:t>Receivers</a:t>
            </a:r>
            <a:endParaRPr lang="ko-KR" altLang="en-US" sz="3600" b="1" dirty="0"/>
          </a:p>
        </p:txBody>
      </p:sp>
      <p:sp>
        <p:nvSpPr>
          <p:cNvPr id="71" name="TextBox 70"/>
          <p:cNvSpPr txBox="1"/>
          <p:nvPr/>
        </p:nvSpPr>
        <p:spPr>
          <a:xfrm>
            <a:off x="838200" y="5751499"/>
            <a:ext cx="1918602" cy="646331"/>
          </a:xfrm>
          <a:prstGeom prst="rect">
            <a:avLst/>
          </a:prstGeom>
          <a:noFill/>
        </p:spPr>
        <p:txBody>
          <a:bodyPr wrap="none" rtlCol="0">
            <a:spAutoFit/>
          </a:bodyPr>
          <a:lstStyle/>
          <a:p>
            <a:r>
              <a:rPr lang="en-US" altLang="ko-KR" sz="3600" b="1" dirty="0" smtClean="0"/>
              <a:t>Senders</a:t>
            </a:r>
            <a:endParaRPr lang="ko-KR" altLang="en-US" sz="3600" b="1" dirty="0"/>
          </a:p>
        </p:txBody>
      </p:sp>
      <p:sp>
        <p:nvSpPr>
          <p:cNvPr id="98" name="타원 97"/>
          <p:cNvSpPr/>
          <p:nvPr/>
        </p:nvSpPr>
        <p:spPr>
          <a:xfrm>
            <a:off x="9642268" y="2531737"/>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9642268" y="4145405"/>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34" name="그룹 33"/>
          <p:cNvGrpSpPr/>
          <p:nvPr/>
        </p:nvGrpSpPr>
        <p:grpSpPr>
          <a:xfrm>
            <a:off x="903038" y="2463943"/>
            <a:ext cx="1688122" cy="449640"/>
            <a:chOff x="1392702" y="3910818"/>
            <a:chExt cx="3010486" cy="801859"/>
          </a:xfrm>
        </p:grpSpPr>
        <p:sp>
          <p:nvSpPr>
            <p:cNvPr id="35" name="모서리가 둥근 직사각형 34"/>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그룹 37"/>
          <p:cNvGrpSpPr/>
          <p:nvPr/>
        </p:nvGrpSpPr>
        <p:grpSpPr>
          <a:xfrm>
            <a:off x="903038" y="4075288"/>
            <a:ext cx="1688122" cy="449640"/>
            <a:chOff x="1392702" y="3910818"/>
            <a:chExt cx="3010486" cy="801859"/>
          </a:xfrm>
        </p:grpSpPr>
        <p:sp>
          <p:nvSpPr>
            <p:cNvPr id="39" name="모서리가 둥근 직사각형 38"/>
            <p:cNvSpPr/>
            <p:nvPr/>
          </p:nvSpPr>
          <p:spPr>
            <a:xfrm>
              <a:off x="1392702" y="3910818"/>
              <a:ext cx="3010486" cy="801859"/>
            </a:xfrm>
            <a:prstGeom prst="roundRect">
              <a:avLst/>
            </a:prstGeom>
            <a:solidFill>
              <a:srgbClr val="FFC00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1" name="직선 연결선 40"/>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타원 49"/>
          <p:cNvSpPr/>
          <p:nvPr/>
        </p:nvSpPr>
        <p:spPr>
          <a:xfrm>
            <a:off x="9642268" y="2531737"/>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9641345" y="4143024"/>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9</a:t>
            </a:r>
            <a:endParaRPr lang="ko-KR" altLang="en-US" sz="2400" dirty="0">
              <a:solidFill>
                <a:schemeClr val="tx1">
                  <a:lumMod val="65000"/>
                  <a:lumOff val="35000"/>
                </a:schemeClr>
              </a:solidFill>
            </a:endParaRPr>
          </a:p>
        </p:txBody>
      </p:sp>
      <p:grpSp>
        <p:nvGrpSpPr>
          <p:cNvPr id="20" name="그룹 19"/>
          <p:cNvGrpSpPr/>
          <p:nvPr/>
        </p:nvGrpSpPr>
        <p:grpSpPr>
          <a:xfrm>
            <a:off x="9443916" y="2463942"/>
            <a:ext cx="1688122" cy="449641"/>
            <a:chOff x="8846235" y="2726787"/>
            <a:chExt cx="2194560" cy="584533"/>
          </a:xfrm>
        </p:grpSpPr>
        <p:grpSp>
          <p:nvGrpSpPr>
            <p:cNvPr id="21" name="그룹 20"/>
            <p:cNvGrpSpPr/>
            <p:nvPr/>
          </p:nvGrpSpPr>
          <p:grpSpPr>
            <a:xfrm>
              <a:off x="8846235" y="2726787"/>
              <a:ext cx="2194560" cy="584533"/>
              <a:chOff x="1392702" y="3910818"/>
              <a:chExt cx="3010486" cy="801859"/>
            </a:xfrm>
          </p:grpSpPr>
          <p:sp>
            <p:nvSpPr>
              <p:cNvPr id="23" name="모서리가 둥근 직사각형 22"/>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2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타원 2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그룹 24"/>
          <p:cNvGrpSpPr/>
          <p:nvPr/>
        </p:nvGrpSpPr>
        <p:grpSpPr>
          <a:xfrm>
            <a:off x="9443916" y="4075287"/>
            <a:ext cx="1688122" cy="449641"/>
            <a:chOff x="8846235" y="2726787"/>
            <a:chExt cx="2194560" cy="584533"/>
          </a:xfrm>
        </p:grpSpPr>
        <p:grpSp>
          <p:nvGrpSpPr>
            <p:cNvPr id="26" name="그룹 25"/>
            <p:cNvGrpSpPr/>
            <p:nvPr/>
          </p:nvGrpSpPr>
          <p:grpSpPr>
            <a:xfrm>
              <a:off x="8846235" y="2726787"/>
              <a:ext cx="2194560" cy="584533"/>
              <a:chOff x="1392702" y="3910818"/>
              <a:chExt cx="3010486" cy="801859"/>
            </a:xfrm>
          </p:grpSpPr>
          <p:sp>
            <p:nvSpPr>
              <p:cNvPr id="28" name="모서리가 둥근 직사각형 27"/>
              <p:cNvSpPr/>
              <p:nvPr/>
            </p:nvSpPr>
            <p:spPr>
              <a:xfrm>
                <a:off x="1392702" y="3910818"/>
                <a:ext cx="3010486" cy="801859"/>
              </a:xfrm>
              <a:prstGeom prst="round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타원 26"/>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3" name="타원 62"/>
          <p:cNvSpPr/>
          <p:nvPr/>
        </p:nvSpPr>
        <p:spPr>
          <a:xfrm>
            <a:off x="3699690" y="1883381"/>
            <a:ext cx="329504" cy="329504"/>
          </a:xfrm>
          <a:prstGeom prst="ellipse">
            <a:avLst/>
          </a:prstGeom>
          <a:solidFill>
            <a:schemeClr val="bg1">
              <a:lumMod val="95000"/>
            </a:schemeClr>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TextBox 67"/>
          <p:cNvSpPr txBox="1"/>
          <p:nvPr/>
        </p:nvSpPr>
        <p:spPr>
          <a:xfrm>
            <a:off x="4194888" y="1723174"/>
            <a:ext cx="1431674" cy="646331"/>
          </a:xfrm>
          <a:prstGeom prst="rect">
            <a:avLst/>
          </a:prstGeom>
          <a:noFill/>
        </p:spPr>
        <p:txBody>
          <a:bodyPr wrap="none" rtlCol="0">
            <a:spAutoFit/>
          </a:bodyPr>
          <a:lstStyle/>
          <a:p>
            <a:r>
              <a:rPr lang="en-US" altLang="ko-KR" sz="3600" dirty="0" smtClean="0"/>
              <a:t>Credit</a:t>
            </a:r>
            <a:endParaRPr lang="ko-KR" altLang="en-US" sz="3600" dirty="0"/>
          </a:p>
        </p:txBody>
      </p:sp>
      <p:sp>
        <p:nvSpPr>
          <p:cNvPr id="70" name="직사각형 69"/>
          <p:cNvSpPr/>
          <p:nvPr/>
        </p:nvSpPr>
        <p:spPr>
          <a:xfrm>
            <a:off x="6760684" y="1826165"/>
            <a:ext cx="401683" cy="441851"/>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TextBox 75"/>
          <p:cNvSpPr txBox="1"/>
          <p:nvPr/>
        </p:nvSpPr>
        <p:spPr>
          <a:xfrm>
            <a:off x="7331037" y="1723174"/>
            <a:ext cx="1156086" cy="646331"/>
          </a:xfrm>
          <a:prstGeom prst="rect">
            <a:avLst/>
          </a:prstGeom>
          <a:noFill/>
        </p:spPr>
        <p:txBody>
          <a:bodyPr wrap="none" rtlCol="0">
            <a:spAutoFit/>
          </a:bodyPr>
          <a:lstStyle/>
          <a:p>
            <a:r>
              <a:rPr lang="en-US" altLang="ko-KR" sz="3600" dirty="0"/>
              <a:t>D</a:t>
            </a:r>
            <a:r>
              <a:rPr lang="en-US" altLang="ko-KR" sz="3600" dirty="0" smtClean="0"/>
              <a:t>ata</a:t>
            </a:r>
            <a:endParaRPr lang="ko-KR" altLang="en-US" sz="3600" dirty="0"/>
          </a:p>
        </p:txBody>
      </p:sp>
      <p:sp>
        <p:nvSpPr>
          <p:cNvPr id="72" name="직사각형 71"/>
          <p:cNvSpPr/>
          <p:nvPr/>
        </p:nvSpPr>
        <p:spPr>
          <a:xfrm>
            <a:off x="4033594" y="3950907"/>
            <a:ext cx="246062" cy="273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직사각형 72"/>
          <p:cNvSpPr/>
          <p:nvPr/>
        </p:nvSpPr>
        <p:spPr>
          <a:xfrm>
            <a:off x="4275842" y="3963591"/>
            <a:ext cx="755113"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4" name="직선 연결선 73"/>
          <p:cNvCxnSpPr/>
          <p:nvPr/>
        </p:nvCxnSpPr>
        <p:spPr>
          <a:xfrm>
            <a:off x="4027655" y="3963607"/>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직선 연결선 74"/>
          <p:cNvCxnSpPr/>
          <p:nvPr/>
        </p:nvCxnSpPr>
        <p:spPr>
          <a:xfrm>
            <a:off x="4019717" y="4238075"/>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직선 연결선 76"/>
          <p:cNvCxnSpPr/>
          <p:nvPr/>
        </p:nvCxnSpPr>
        <p:spPr>
          <a:xfrm>
            <a:off x="4522955" y="3971133"/>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직선 연결선 77"/>
          <p:cNvCxnSpPr/>
          <p:nvPr/>
        </p:nvCxnSpPr>
        <p:spPr>
          <a:xfrm>
            <a:off x="4783305" y="3950907"/>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그룹 3"/>
          <p:cNvGrpSpPr/>
          <p:nvPr/>
        </p:nvGrpSpPr>
        <p:grpSpPr>
          <a:xfrm>
            <a:off x="4046217" y="310914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5" name="그룹 64"/>
          <p:cNvGrpSpPr/>
          <p:nvPr/>
        </p:nvGrpSpPr>
        <p:grpSpPr>
          <a:xfrm>
            <a:off x="6314040" y="2727659"/>
            <a:ext cx="401781" cy="336947"/>
            <a:chOff x="4316440" y="2863603"/>
            <a:chExt cx="401781" cy="441873"/>
          </a:xfrm>
          <a:solidFill>
            <a:schemeClr val="bg1">
              <a:lumMod val="85000"/>
            </a:schemeClr>
          </a:solidFill>
        </p:grpSpPr>
        <p:sp>
          <p:nvSpPr>
            <p:cNvPr id="67" name="왼쪽 화살표 66"/>
            <p:cNvSpPr/>
            <p:nvPr/>
          </p:nvSpPr>
          <p:spPr>
            <a:xfrm>
              <a:off x="4316440" y="2863603"/>
              <a:ext cx="333375" cy="441873"/>
            </a:xfrm>
            <a:prstGeom prst="leftArrow">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순서도: 수동 연산 78"/>
            <p:cNvSpPr/>
            <p:nvPr/>
          </p:nvSpPr>
          <p:spPr>
            <a:xfrm rot="5400000">
              <a:off x="4417663" y="2966820"/>
              <a:ext cx="366709" cy="234406"/>
            </a:xfrm>
            <a:prstGeom prst="flowChartManualOperation">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p:cNvSpPr/>
            <p:nvPr/>
          </p:nvSpPr>
          <p:spPr>
            <a:xfrm>
              <a:off x="4452332" y="2979117"/>
              <a:ext cx="45719" cy="2081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1" name="직사각형 80"/>
          <p:cNvSpPr/>
          <p:nvPr/>
        </p:nvSpPr>
        <p:spPr>
          <a:xfrm>
            <a:off x="6715821" y="2758986"/>
            <a:ext cx="501412"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2" name="직선 연결선 81"/>
          <p:cNvCxnSpPr/>
          <p:nvPr/>
        </p:nvCxnSpPr>
        <p:spPr>
          <a:xfrm>
            <a:off x="6966527" y="2758986"/>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그룹 7"/>
          <p:cNvGrpSpPr/>
          <p:nvPr/>
        </p:nvGrpSpPr>
        <p:grpSpPr>
          <a:xfrm>
            <a:off x="6664104" y="3116598"/>
            <a:ext cx="984738" cy="752491"/>
            <a:chOff x="5950633" y="3763237"/>
            <a:chExt cx="984738" cy="752491"/>
          </a:xfrm>
        </p:grpSpPr>
        <p:sp>
          <p:nvSpPr>
            <p:cNvPr id="9" name="모서리가 둥근 직사각형 8"/>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왼쪽/오른쪽 화살표 9"/>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왼쪽/오른쪽 화살표 10"/>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957518013"/>
      </p:ext>
    </p:extLst>
  </p:cSld>
  <p:clrMapOvr>
    <a:masterClrMapping/>
  </p:clrMapOvr>
  <mc:AlternateContent xmlns:mc="http://schemas.openxmlformats.org/markup-compatibility/2006" xmlns:p14="http://schemas.microsoft.com/office/powerpoint/2010/main">
    <mc:Choice Requires="p14">
      <p:transition spd="slow" p14:dur="2000" advClick="0" advTm="1000"/>
    </mc:Choice>
    <mc:Fallback xmlns="">
      <p:transition spd="slow" advClick="0" advTm="1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3.125E-6 4.44444E-6 L -0.19545 0.0905 " pathEditMode="relative" rAng="0" ptsTypes="AA">
                                      <p:cBhvr>
                                        <p:cTn id="6" dur="1000" fill="hold"/>
                                        <p:tgtEl>
                                          <p:spTgt spid="98"/>
                                        </p:tgtEl>
                                        <p:attrNameLst>
                                          <p:attrName>ppt_x</p:attrName>
                                          <p:attrName>ppt_y</p:attrName>
                                        </p:attrNameLst>
                                      </p:cBhvr>
                                      <p:rCtr x="-9779" y="4514"/>
                                    </p:animMotion>
                                  </p:childTnLst>
                                </p:cTn>
                              </p:par>
                              <p:par>
                                <p:cTn id="7" presetID="42" presetClass="path" presetSubtype="0" fill="hold" grpId="0" nodeType="withEffect">
                                  <p:stCondLst>
                                    <p:cond delay="0"/>
                                  </p:stCondLst>
                                  <p:childTnLst>
                                    <p:animMotion origin="layout" path="M 3.125E-6 -2.22222E-6 L -0.19492 -0.14467 " pathEditMode="relative" rAng="0" ptsTypes="AA">
                                      <p:cBhvr>
                                        <p:cTn id="8" dur="1000" fill="hold"/>
                                        <p:tgtEl>
                                          <p:spTgt spid="99"/>
                                        </p:tgtEl>
                                        <p:attrNameLst>
                                          <p:attrName>ppt_x</p:attrName>
                                          <p:attrName>ppt_y</p:attrName>
                                        </p:attrNameLst>
                                      </p:cBhvr>
                                      <p:rCtr x="-9753" y="-7245"/>
                                    </p:animMotion>
                                  </p:childTnLst>
                                </p:cTn>
                              </p:par>
                              <p:par>
                                <p:cTn id="9" presetID="42" presetClass="path" presetSubtype="0" fill="hold" grpId="0" nodeType="withEffect">
                                  <p:stCondLst>
                                    <p:cond delay="500"/>
                                  </p:stCondLst>
                                  <p:childTnLst>
                                    <p:animMotion origin="layout" path="M 3.125E-6 4.44444E-6 L -0.09753 0.04675 " pathEditMode="relative" rAng="0" ptsTypes="AA">
                                      <p:cBhvr>
                                        <p:cTn id="10" dur="500" fill="hold"/>
                                        <p:tgtEl>
                                          <p:spTgt spid="50"/>
                                        </p:tgtEl>
                                        <p:attrNameLst>
                                          <p:attrName>ppt_x</p:attrName>
                                          <p:attrName>ppt_y</p:attrName>
                                        </p:attrNameLst>
                                      </p:cBhvr>
                                      <p:rCtr x="-4883" y="2338"/>
                                    </p:animMotion>
                                  </p:childTnLst>
                                </p:cTn>
                              </p:par>
                              <p:par>
                                <p:cTn id="11" presetID="42" presetClass="path" presetSubtype="0" fill="hold" grpId="0" nodeType="withEffect">
                                  <p:stCondLst>
                                    <p:cond delay="500"/>
                                  </p:stCondLst>
                                  <p:childTnLst>
                                    <p:animMotion origin="layout" path="M 3.125E-6 7.40741E-7 L -0.09024 -0.06505 " pathEditMode="relative" rAng="0" ptsTypes="AA">
                                      <p:cBhvr>
                                        <p:cTn id="12" dur="500" fill="hold"/>
                                        <p:tgtEl>
                                          <p:spTgt spid="51"/>
                                        </p:tgtEl>
                                        <p:attrNameLst>
                                          <p:attrName>ppt_x</p:attrName>
                                          <p:attrName>ppt_y</p:attrName>
                                        </p:attrNameLst>
                                      </p:cBhvr>
                                      <p:rCtr x="-4518" y="-326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animBg="1"/>
      <p:bldP spid="50" grpId="0" animBg="1"/>
      <p:bldP spid="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직선 연결선 65"/>
          <p:cNvCxnSpPr>
            <a:stCxn id="39" idx="3"/>
            <a:endCxn id="5" idx="1"/>
          </p:cNvCxnSpPr>
          <p:nvPr/>
        </p:nvCxnSpPr>
        <p:spPr>
          <a:xfrm flipV="1">
            <a:off x="2591160" y="3485395"/>
            <a:ext cx="1455057" cy="81471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a:stCxn id="5" idx="3"/>
            <a:endCxn id="9" idx="1"/>
          </p:cNvCxnSpPr>
          <p:nvPr/>
        </p:nvCxnSpPr>
        <p:spPr>
          <a:xfrm>
            <a:off x="5030955" y="3485395"/>
            <a:ext cx="1633149" cy="744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a:stCxn id="9" idx="3"/>
            <a:endCxn id="23" idx="1"/>
          </p:cNvCxnSpPr>
          <p:nvPr/>
        </p:nvCxnSpPr>
        <p:spPr>
          <a:xfrm flipV="1">
            <a:off x="7648842" y="2688763"/>
            <a:ext cx="1795074" cy="80408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a:stCxn id="9" idx="3"/>
            <a:endCxn id="28" idx="1"/>
          </p:cNvCxnSpPr>
          <p:nvPr/>
        </p:nvCxnSpPr>
        <p:spPr>
          <a:xfrm>
            <a:off x="7648842" y="3492844"/>
            <a:ext cx="1795074" cy="80726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직선 연결선 59"/>
          <p:cNvCxnSpPr>
            <a:stCxn id="35" idx="3"/>
            <a:endCxn id="5" idx="1"/>
          </p:cNvCxnSpPr>
          <p:nvPr/>
        </p:nvCxnSpPr>
        <p:spPr>
          <a:xfrm>
            <a:off x="2591160" y="2688763"/>
            <a:ext cx="1455057" cy="79663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57989" y="5747824"/>
            <a:ext cx="2224840" cy="646331"/>
          </a:xfrm>
          <a:prstGeom prst="rect">
            <a:avLst/>
          </a:prstGeom>
          <a:noFill/>
        </p:spPr>
        <p:txBody>
          <a:bodyPr wrap="none" rtlCol="0">
            <a:spAutoFit/>
          </a:bodyPr>
          <a:lstStyle/>
          <a:p>
            <a:r>
              <a:rPr lang="en-US" altLang="ko-KR" sz="3600" b="1" dirty="0" smtClean="0"/>
              <a:t>Receivers</a:t>
            </a:r>
            <a:endParaRPr lang="ko-KR" altLang="en-US" sz="3600" b="1" dirty="0"/>
          </a:p>
        </p:txBody>
      </p:sp>
      <p:sp>
        <p:nvSpPr>
          <p:cNvPr id="71" name="TextBox 70"/>
          <p:cNvSpPr txBox="1"/>
          <p:nvPr/>
        </p:nvSpPr>
        <p:spPr>
          <a:xfrm>
            <a:off x="838200" y="5751499"/>
            <a:ext cx="1918602" cy="646331"/>
          </a:xfrm>
          <a:prstGeom prst="rect">
            <a:avLst/>
          </a:prstGeom>
          <a:noFill/>
        </p:spPr>
        <p:txBody>
          <a:bodyPr wrap="none" rtlCol="0">
            <a:spAutoFit/>
          </a:bodyPr>
          <a:lstStyle/>
          <a:p>
            <a:r>
              <a:rPr lang="en-US" altLang="ko-KR" sz="3600" b="1" dirty="0" smtClean="0"/>
              <a:t>Senders</a:t>
            </a:r>
            <a:endParaRPr lang="ko-KR" altLang="en-US" sz="3600" b="1" dirty="0"/>
          </a:p>
        </p:txBody>
      </p:sp>
      <p:sp>
        <p:nvSpPr>
          <p:cNvPr id="98" name="타원 97"/>
          <p:cNvSpPr/>
          <p:nvPr/>
        </p:nvSpPr>
        <p:spPr>
          <a:xfrm>
            <a:off x="9642268" y="2531737"/>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9642268" y="4145405"/>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타원 58"/>
          <p:cNvSpPr/>
          <p:nvPr/>
        </p:nvSpPr>
        <p:spPr>
          <a:xfrm>
            <a:off x="8450475" y="2850592"/>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p:cNvSpPr/>
          <p:nvPr/>
        </p:nvSpPr>
        <p:spPr>
          <a:xfrm>
            <a:off x="8542573" y="3696887"/>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p:cNvSpPr/>
          <p:nvPr/>
        </p:nvSpPr>
        <p:spPr>
          <a:xfrm>
            <a:off x="7265124" y="3156965"/>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p:cNvSpPr/>
          <p:nvPr/>
        </p:nvSpPr>
        <p:spPr>
          <a:xfrm>
            <a:off x="7265124" y="3156964"/>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9642268" y="2531737"/>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9642268" y="4144193"/>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9641273" y="2530104"/>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9641021" y="4142607"/>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9641021" y="2530104"/>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9640396" y="4143805"/>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타원 61"/>
          <p:cNvSpPr/>
          <p:nvPr/>
        </p:nvSpPr>
        <p:spPr>
          <a:xfrm>
            <a:off x="9641596" y="2530613"/>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p:cNvSpPr/>
          <p:nvPr/>
        </p:nvSpPr>
        <p:spPr>
          <a:xfrm>
            <a:off x="9638098" y="4142981"/>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2022707" y="2461914"/>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직사각형 64"/>
          <p:cNvSpPr/>
          <p:nvPr/>
        </p:nvSpPr>
        <p:spPr>
          <a:xfrm>
            <a:off x="2073815" y="4080830"/>
            <a:ext cx="403200" cy="442800"/>
          </a:xfrm>
          <a:prstGeom prst="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9644136" y="2529668"/>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타원 75"/>
          <p:cNvSpPr/>
          <p:nvPr/>
        </p:nvSpPr>
        <p:spPr>
          <a:xfrm>
            <a:off x="9639150" y="4138860"/>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19"/>
          <p:cNvGrpSpPr/>
          <p:nvPr/>
        </p:nvGrpSpPr>
        <p:grpSpPr>
          <a:xfrm>
            <a:off x="9443916" y="2463942"/>
            <a:ext cx="1688122" cy="449641"/>
            <a:chOff x="8846235" y="2726787"/>
            <a:chExt cx="2194560" cy="584533"/>
          </a:xfrm>
        </p:grpSpPr>
        <p:grpSp>
          <p:nvGrpSpPr>
            <p:cNvPr id="21" name="그룹 20"/>
            <p:cNvGrpSpPr/>
            <p:nvPr/>
          </p:nvGrpSpPr>
          <p:grpSpPr>
            <a:xfrm>
              <a:off x="8846235" y="2726787"/>
              <a:ext cx="2194560" cy="584533"/>
              <a:chOff x="1392702" y="3910818"/>
              <a:chExt cx="3010486" cy="801859"/>
            </a:xfrm>
          </p:grpSpPr>
          <p:sp>
            <p:nvSpPr>
              <p:cNvPr id="23" name="모서리가 둥근 직사각형 22"/>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2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타원 2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그룹 24"/>
          <p:cNvGrpSpPr/>
          <p:nvPr/>
        </p:nvGrpSpPr>
        <p:grpSpPr>
          <a:xfrm>
            <a:off x="9443916" y="4075287"/>
            <a:ext cx="1688122" cy="449641"/>
            <a:chOff x="8846235" y="2726787"/>
            <a:chExt cx="2194560" cy="584533"/>
          </a:xfrm>
        </p:grpSpPr>
        <p:grpSp>
          <p:nvGrpSpPr>
            <p:cNvPr id="26" name="그룹 25"/>
            <p:cNvGrpSpPr/>
            <p:nvPr/>
          </p:nvGrpSpPr>
          <p:grpSpPr>
            <a:xfrm>
              <a:off x="8846235" y="2726787"/>
              <a:ext cx="2194560" cy="584533"/>
              <a:chOff x="1392702" y="3910818"/>
              <a:chExt cx="3010486" cy="801859"/>
            </a:xfrm>
          </p:grpSpPr>
          <p:sp>
            <p:nvSpPr>
              <p:cNvPr id="28" name="모서리가 둥근 직사각형 27"/>
              <p:cNvSpPr/>
              <p:nvPr/>
            </p:nvSpPr>
            <p:spPr>
              <a:xfrm>
                <a:off x="1392702" y="3910818"/>
                <a:ext cx="3010486" cy="801859"/>
              </a:xfrm>
              <a:prstGeom prst="round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타원 26"/>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33"/>
          <p:cNvGrpSpPr/>
          <p:nvPr/>
        </p:nvGrpSpPr>
        <p:grpSpPr>
          <a:xfrm>
            <a:off x="903038" y="2463943"/>
            <a:ext cx="1688122" cy="449640"/>
            <a:chOff x="1392702" y="3910818"/>
            <a:chExt cx="3010486" cy="801859"/>
          </a:xfrm>
        </p:grpSpPr>
        <p:sp>
          <p:nvSpPr>
            <p:cNvPr id="35" name="모서리가 둥근 직사각형 34"/>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그룹 37"/>
          <p:cNvGrpSpPr/>
          <p:nvPr/>
        </p:nvGrpSpPr>
        <p:grpSpPr>
          <a:xfrm>
            <a:off x="903038" y="4075288"/>
            <a:ext cx="1688122" cy="449640"/>
            <a:chOff x="1392702" y="3910818"/>
            <a:chExt cx="3010486" cy="801859"/>
          </a:xfrm>
        </p:grpSpPr>
        <p:sp>
          <p:nvSpPr>
            <p:cNvPr id="39" name="모서리가 둥근 직사각형 38"/>
            <p:cNvSpPr/>
            <p:nvPr/>
          </p:nvSpPr>
          <p:spPr>
            <a:xfrm>
              <a:off x="1392702" y="3910818"/>
              <a:ext cx="3010486" cy="801859"/>
            </a:xfrm>
            <a:prstGeom prst="roundRect">
              <a:avLst/>
            </a:prstGeom>
            <a:solidFill>
              <a:srgbClr val="FFC00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1" name="직선 연결선 40"/>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9</a:t>
            </a:r>
          </a:p>
        </p:txBody>
      </p:sp>
      <p:sp>
        <p:nvSpPr>
          <p:cNvPr id="78" name="타원형 설명선 77"/>
          <p:cNvSpPr/>
          <p:nvPr/>
        </p:nvSpPr>
        <p:spPr>
          <a:xfrm>
            <a:off x="3344354" y="4373024"/>
            <a:ext cx="4974607" cy="1356060"/>
          </a:xfrm>
          <a:prstGeom prst="wedgeEllipseCallout">
            <a:avLst>
              <a:gd name="adj1" fmla="val 19955"/>
              <a:gd name="adj2" fmla="val -7708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solidFill>
            </a:endParaRPr>
          </a:p>
        </p:txBody>
      </p:sp>
      <mc:AlternateContent xmlns:mc="http://schemas.openxmlformats.org/markup-compatibility/2006" xmlns:a14="http://schemas.microsoft.com/office/drawing/2010/main">
        <mc:Choice Requires="a14">
          <p:sp>
            <p:nvSpPr>
              <p:cNvPr id="79" name="직사각형 78"/>
              <p:cNvSpPr/>
              <p:nvPr/>
            </p:nvSpPr>
            <p:spPr>
              <a:xfrm>
                <a:off x="3742208" y="4568226"/>
                <a:ext cx="4193722" cy="954107"/>
              </a:xfrm>
              <a:prstGeom prst="rect">
                <a:avLst/>
              </a:prstGeom>
            </p:spPr>
            <p:txBody>
              <a:bodyPr wrap="square">
                <a:spAutoFit/>
              </a:bodyPr>
              <a:lstStyle/>
              <a:p>
                <a:pPr algn="ctr"/>
                <a:r>
                  <a:rPr lang="en-US" altLang="ko-KR" sz="2800" dirty="0"/>
                  <a:t>Switch throttles </a:t>
                </a:r>
                <a:r>
                  <a:rPr lang="en-US" altLang="ko-KR" sz="2800" dirty="0" smtClean="0"/>
                  <a:t>credits.</a:t>
                </a:r>
                <a:endParaRPr lang="en-US" altLang="ko-KR" sz="2800" dirty="0"/>
              </a:p>
              <a:p>
                <a:pPr algn="ctr"/>
                <a:r>
                  <a:rPr lang="en-US" altLang="ko-KR" sz="2800" dirty="0"/>
                  <a:t>(Throttling rate </a:t>
                </a:r>
                <a14:m>
                  <m:oMath xmlns:m="http://schemas.openxmlformats.org/officeDocument/2006/math">
                    <m:r>
                      <a:rPr lang="en-US" altLang="ko-KR" sz="2800" i="1">
                        <a:latin typeface="Cambria Math" panose="02040503050406030204" pitchFamily="18" charset="0"/>
                        <a:ea typeface="Cambria Math" panose="02040503050406030204" pitchFamily="18" charset="0"/>
                      </a:rPr>
                      <m:t>≈</m:t>
                    </m:r>
                  </m:oMath>
                </a14:m>
                <a:r>
                  <a:rPr lang="en-US" altLang="ko-KR" sz="2800" dirty="0"/>
                  <a:t> </a:t>
                </a:r>
                <a:r>
                  <a:rPr lang="en-US" altLang="ko-KR" sz="2800" dirty="0" smtClean="0"/>
                  <a:t>5 %)</a:t>
                </a:r>
                <a:endParaRPr lang="ko-KR" altLang="en-US" sz="2800" dirty="0"/>
              </a:p>
            </p:txBody>
          </p:sp>
        </mc:Choice>
        <mc:Fallback xmlns="">
          <p:sp>
            <p:nvSpPr>
              <p:cNvPr id="79" name="직사각형 78"/>
              <p:cNvSpPr>
                <a:spLocks noRot="1" noChangeAspect="1" noMove="1" noResize="1" noEditPoints="1" noAdjustHandles="1" noChangeArrowheads="1" noChangeShapeType="1" noTextEdit="1"/>
              </p:cNvSpPr>
              <p:nvPr/>
            </p:nvSpPr>
            <p:spPr>
              <a:xfrm>
                <a:off x="3742208" y="4568226"/>
                <a:ext cx="4193722" cy="954107"/>
              </a:xfrm>
              <a:prstGeom prst="rect">
                <a:avLst/>
              </a:prstGeom>
              <a:blipFill rotWithShape="0">
                <a:blip r:embed="rId3"/>
                <a:stretch>
                  <a:fillRect t="-6369" b="-16561"/>
                </a:stretch>
              </a:blipFill>
            </p:spPr>
            <p:txBody>
              <a:bodyPr/>
              <a:lstStyle/>
              <a:p>
                <a:r>
                  <a:rPr lang="ko-KR" altLang="en-US">
                    <a:noFill/>
                  </a:rPr>
                  <a:t> </a:t>
                </a:r>
              </a:p>
            </p:txBody>
          </p:sp>
        </mc:Fallback>
      </mc:AlternateContent>
      <p:sp>
        <p:nvSpPr>
          <p:cNvPr id="81" name="제목 1"/>
          <p:cNvSpPr>
            <a:spLocks noGrp="1"/>
          </p:cNvSpPr>
          <p:nvPr>
            <p:ph type="title"/>
          </p:nvPr>
        </p:nvSpPr>
        <p:spPr>
          <a:xfrm>
            <a:off x="838200" y="365125"/>
            <a:ext cx="10515600" cy="1325563"/>
          </a:xfrm>
        </p:spPr>
        <p:txBody>
          <a:bodyPr/>
          <a:lstStyle/>
          <a:p>
            <a:r>
              <a:rPr lang="en-US" altLang="ko-KR" b="1" dirty="0" err="1" smtClean="0"/>
              <a:t>ExpressPass</a:t>
            </a:r>
            <a:r>
              <a:rPr lang="en-US" altLang="ko-KR" b="1" dirty="0" smtClean="0"/>
              <a:t/>
            </a:r>
            <a:br>
              <a:rPr lang="en-US" altLang="ko-KR" b="1" dirty="0" smtClean="0"/>
            </a:br>
            <a:r>
              <a:rPr lang="en-US" altLang="ko-KR" sz="3600" dirty="0" smtClean="0"/>
              <a:t>Switch behavior</a:t>
            </a:r>
            <a:endParaRPr lang="ko-KR" altLang="en-US" b="1" dirty="0"/>
          </a:p>
        </p:txBody>
      </p:sp>
      <p:sp>
        <p:nvSpPr>
          <p:cNvPr id="82" name="타원 81"/>
          <p:cNvSpPr/>
          <p:nvPr/>
        </p:nvSpPr>
        <p:spPr>
          <a:xfrm>
            <a:off x="3699690" y="1883381"/>
            <a:ext cx="329504" cy="329504"/>
          </a:xfrm>
          <a:prstGeom prst="ellipse">
            <a:avLst/>
          </a:prstGeom>
          <a:solidFill>
            <a:schemeClr val="bg1">
              <a:lumMod val="95000"/>
            </a:schemeClr>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p:cNvSpPr txBox="1"/>
          <p:nvPr/>
        </p:nvSpPr>
        <p:spPr>
          <a:xfrm>
            <a:off x="4194888" y="1723174"/>
            <a:ext cx="1431674" cy="646331"/>
          </a:xfrm>
          <a:prstGeom prst="rect">
            <a:avLst/>
          </a:prstGeom>
          <a:noFill/>
        </p:spPr>
        <p:txBody>
          <a:bodyPr wrap="none" rtlCol="0">
            <a:spAutoFit/>
          </a:bodyPr>
          <a:lstStyle/>
          <a:p>
            <a:r>
              <a:rPr lang="en-US" altLang="ko-KR" sz="3600" dirty="0" smtClean="0"/>
              <a:t>Credit</a:t>
            </a:r>
            <a:endParaRPr lang="ko-KR" altLang="en-US" sz="3600" dirty="0"/>
          </a:p>
        </p:txBody>
      </p:sp>
      <p:sp>
        <p:nvSpPr>
          <p:cNvPr id="90" name="직사각형 89"/>
          <p:cNvSpPr/>
          <p:nvPr/>
        </p:nvSpPr>
        <p:spPr>
          <a:xfrm>
            <a:off x="6760684" y="1826165"/>
            <a:ext cx="401683" cy="441851"/>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TextBox 90"/>
          <p:cNvSpPr txBox="1"/>
          <p:nvPr/>
        </p:nvSpPr>
        <p:spPr>
          <a:xfrm>
            <a:off x="7331037" y="1723174"/>
            <a:ext cx="1156086" cy="646331"/>
          </a:xfrm>
          <a:prstGeom prst="rect">
            <a:avLst/>
          </a:prstGeom>
          <a:noFill/>
        </p:spPr>
        <p:txBody>
          <a:bodyPr wrap="none" rtlCol="0">
            <a:spAutoFit/>
          </a:bodyPr>
          <a:lstStyle/>
          <a:p>
            <a:r>
              <a:rPr lang="en-US" altLang="ko-KR" sz="3600" dirty="0"/>
              <a:t>D</a:t>
            </a:r>
            <a:r>
              <a:rPr lang="en-US" altLang="ko-KR" sz="3600" dirty="0" smtClean="0"/>
              <a:t>ata</a:t>
            </a:r>
            <a:endParaRPr lang="ko-KR" altLang="en-US" sz="3600" dirty="0"/>
          </a:p>
        </p:txBody>
      </p:sp>
      <p:sp>
        <p:nvSpPr>
          <p:cNvPr id="100" name="직사각형 99"/>
          <p:cNvSpPr/>
          <p:nvPr/>
        </p:nvSpPr>
        <p:spPr>
          <a:xfrm>
            <a:off x="4033594" y="3950907"/>
            <a:ext cx="246062" cy="273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직사각형 100"/>
          <p:cNvSpPr/>
          <p:nvPr/>
        </p:nvSpPr>
        <p:spPr>
          <a:xfrm>
            <a:off x="4275842" y="3963591"/>
            <a:ext cx="755113"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2" name="직선 연결선 101"/>
          <p:cNvCxnSpPr/>
          <p:nvPr/>
        </p:nvCxnSpPr>
        <p:spPr>
          <a:xfrm>
            <a:off x="4027655" y="3963607"/>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직선 연결선 102"/>
          <p:cNvCxnSpPr/>
          <p:nvPr/>
        </p:nvCxnSpPr>
        <p:spPr>
          <a:xfrm>
            <a:off x="4019717" y="4238075"/>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a:xfrm>
            <a:off x="4522955" y="3971133"/>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p:cNvCxnSpPr/>
          <p:nvPr/>
        </p:nvCxnSpPr>
        <p:spPr>
          <a:xfrm>
            <a:off x="4783305" y="3950907"/>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그룹 3"/>
          <p:cNvGrpSpPr/>
          <p:nvPr/>
        </p:nvGrpSpPr>
        <p:grpSpPr>
          <a:xfrm>
            <a:off x="4046217" y="310914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3" name="그룹 72"/>
          <p:cNvGrpSpPr/>
          <p:nvPr/>
        </p:nvGrpSpPr>
        <p:grpSpPr>
          <a:xfrm>
            <a:off x="6314040" y="2727659"/>
            <a:ext cx="401781" cy="336947"/>
            <a:chOff x="4316440" y="2863603"/>
            <a:chExt cx="401781" cy="441873"/>
          </a:xfrm>
          <a:solidFill>
            <a:schemeClr val="bg1">
              <a:lumMod val="85000"/>
            </a:schemeClr>
          </a:solidFill>
        </p:grpSpPr>
        <p:sp>
          <p:nvSpPr>
            <p:cNvPr id="74" name="왼쪽 화살표 73"/>
            <p:cNvSpPr/>
            <p:nvPr/>
          </p:nvSpPr>
          <p:spPr>
            <a:xfrm>
              <a:off x="4316440" y="2863603"/>
              <a:ext cx="333375" cy="441873"/>
            </a:xfrm>
            <a:prstGeom prst="leftArrow">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순서도: 수동 연산 74"/>
            <p:cNvSpPr/>
            <p:nvPr/>
          </p:nvSpPr>
          <p:spPr>
            <a:xfrm rot="5400000">
              <a:off x="4417663" y="2966820"/>
              <a:ext cx="366709" cy="234406"/>
            </a:xfrm>
            <a:prstGeom prst="flowChartManualOperation">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직사각형 83"/>
            <p:cNvSpPr/>
            <p:nvPr/>
          </p:nvSpPr>
          <p:spPr>
            <a:xfrm>
              <a:off x="4452332" y="2979117"/>
              <a:ext cx="45719" cy="2081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5" name="직사각형 84"/>
          <p:cNvSpPr/>
          <p:nvPr/>
        </p:nvSpPr>
        <p:spPr>
          <a:xfrm>
            <a:off x="6715821" y="2758986"/>
            <a:ext cx="501412"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p:cNvCxnSpPr/>
          <p:nvPr/>
        </p:nvCxnSpPr>
        <p:spPr>
          <a:xfrm>
            <a:off x="6966527" y="2758986"/>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타원 91"/>
          <p:cNvSpPr/>
          <p:nvPr/>
        </p:nvSpPr>
        <p:spPr>
          <a:xfrm>
            <a:off x="6975385" y="2776570"/>
            <a:ext cx="233135" cy="233135"/>
          </a:xfrm>
          <a:prstGeom prst="ellipse">
            <a:avLst/>
          </a:prstGeom>
          <a:solidFill>
            <a:srgbClr val="FFC0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3" name="타원 92"/>
          <p:cNvSpPr/>
          <p:nvPr/>
        </p:nvSpPr>
        <p:spPr>
          <a:xfrm>
            <a:off x="6721574" y="2778553"/>
            <a:ext cx="233135" cy="233135"/>
          </a:xfrm>
          <a:prstGeom prst="ellipse">
            <a:avLst/>
          </a:prstGeom>
          <a:solidFill>
            <a:srgbClr val="FFC0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4" name="타원 93"/>
          <p:cNvSpPr/>
          <p:nvPr/>
        </p:nvSpPr>
        <p:spPr>
          <a:xfrm>
            <a:off x="6722991" y="2778552"/>
            <a:ext cx="233135" cy="233135"/>
          </a:xfrm>
          <a:prstGeom prst="ellipse">
            <a:avLst/>
          </a:prstGeom>
          <a:solidFill>
            <a:schemeClr val="bg1"/>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타원 94"/>
          <p:cNvSpPr/>
          <p:nvPr/>
        </p:nvSpPr>
        <p:spPr>
          <a:xfrm>
            <a:off x="6974601" y="2776589"/>
            <a:ext cx="233135" cy="233135"/>
          </a:xfrm>
          <a:prstGeom prst="ellipse">
            <a:avLst/>
          </a:prstGeom>
          <a:solidFill>
            <a:schemeClr val="bg1"/>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 name="그룹 7"/>
          <p:cNvGrpSpPr/>
          <p:nvPr/>
        </p:nvGrpSpPr>
        <p:grpSpPr>
          <a:xfrm>
            <a:off x="6664104" y="3116598"/>
            <a:ext cx="984738" cy="752491"/>
            <a:chOff x="5950633" y="3763237"/>
            <a:chExt cx="984738" cy="752491"/>
          </a:xfrm>
        </p:grpSpPr>
        <p:sp>
          <p:nvSpPr>
            <p:cNvPr id="9" name="모서리가 둥근 직사각형 8"/>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왼쪽/오른쪽 화살표 9"/>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왼쪽/오른쪽 화살표 10"/>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420454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3.125E-6 4.44444E-6 L -0.19545 0.0905 " pathEditMode="relative" rAng="0" ptsTypes="AA">
                                      <p:cBhvr>
                                        <p:cTn id="6" dur="1000" fill="hold"/>
                                        <p:tgtEl>
                                          <p:spTgt spid="98"/>
                                        </p:tgtEl>
                                        <p:attrNameLst>
                                          <p:attrName>ppt_x</p:attrName>
                                          <p:attrName>ppt_y</p:attrName>
                                        </p:attrNameLst>
                                      </p:cBhvr>
                                      <p:rCtr x="-9779" y="4514"/>
                                    </p:animMotion>
                                  </p:childTnLst>
                                </p:cTn>
                              </p:par>
                              <p:par>
                                <p:cTn id="7" presetID="42" presetClass="path" presetSubtype="0" fill="hold" grpId="0" nodeType="withEffect">
                                  <p:stCondLst>
                                    <p:cond delay="0"/>
                                  </p:stCondLst>
                                  <p:childTnLst>
                                    <p:animMotion origin="layout" path="M 3.125E-6 -2.22222E-6 L -0.19492 -0.14467 " pathEditMode="relative" rAng="0" ptsTypes="AA">
                                      <p:cBhvr>
                                        <p:cTn id="8" dur="1000" fill="hold"/>
                                        <p:tgtEl>
                                          <p:spTgt spid="99"/>
                                        </p:tgtEl>
                                        <p:attrNameLst>
                                          <p:attrName>ppt_x</p:attrName>
                                          <p:attrName>ppt_y</p:attrName>
                                        </p:attrNameLst>
                                      </p:cBhvr>
                                      <p:rCtr x="-9753" y="-7245"/>
                                    </p:animMotion>
                                  </p:childTnLst>
                                </p:cTn>
                              </p:par>
                              <p:par>
                                <p:cTn id="9" presetID="42" presetClass="path" presetSubtype="0" fill="hold" grpId="0" nodeType="withEffect">
                                  <p:stCondLst>
                                    <p:cond delay="0"/>
                                  </p:stCondLst>
                                  <p:childTnLst>
                                    <p:animMotion origin="layout" path="M -6.25E-7 -3.33333E-6 L -0.09753 0.04514 " pathEditMode="relative" rAng="0" ptsTypes="AA">
                                      <p:cBhvr>
                                        <p:cTn id="10" dur="500" fill="hold"/>
                                        <p:tgtEl>
                                          <p:spTgt spid="59"/>
                                        </p:tgtEl>
                                        <p:attrNameLst>
                                          <p:attrName>ppt_x</p:attrName>
                                          <p:attrName>ppt_y</p:attrName>
                                        </p:attrNameLst>
                                      </p:cBhvr>
                                      <p:rCtr x="-4883" y="2245"/>
                                    </p:animMotion>
                                  </p:childTnLst>
                                </p:cTn>
                              </p:par>
                              <p:par>
                                <p:cTn id="11" presetID="42" presetClass="path" presetSubtype="0" fill="hold" grpId="0" nodeType="withEffect">
                                  <p:stCondLst>
                                    <p:cond delay="0"/>
                                  </p:stCondLst>
                                  <p:childTnLst>
                                    <p:animMotion origin="layout" path="M -2.70833E-6 -2.96296E-6 L -0.10481 -0.07824 " pathEditMode="relative" rAng="0" ptsTypes="AA">
                                      <p:cBhvr>
                                        <p:cTn id="12" dur="500" fill="hold"/>
                                        <p:tgtEl>
                                          <p:spTgt spid="61"/>
                                        </p:tgtEl>
                                        <p:attrNameLst>
                                          <p:attrName>ppt_x</p:attrName>
                                          <p:attrName>ppt_y</p:attrName>
                                        </p:attrNameLst>
                                      </p:cBhvr>
                                      <p:rCtr x="-5247" y="-3912"/>
                                    </p:animMotion>
                                  </p:childTnLst>
                                </p:cTn>
                              </p:par>
                              <p:par>
                                <p:cTn id="13" presetID="42" presetClass="path" presetSubtype="0" fill="hold" grpId="0" nodeType="withEffect">
                                  <p:stCondLst>
                                    <p:cond delay="100"/>
                                  </p:stCondLst>
                                  <p:childTnLst>
                                    <p:animMotion origin="layout" path="M 5E-6 7.40741E-7 L -0.04623 -0.00023 " pathEditMode="relative" rAng="0" ptsTypes="AA">
                                      <p:cBhvr>
                                        <p:cTn id="14" dur="300" fill="hold"/>
                                        <p:tgtEl>
                                          <p:spTgt spid="56"/>
                                        </p:tgtEl>
                                        <p:attrNameLst>
                                          <p:attrName>ppt_x</p:attrName>
                                          <p:attrName>ppt_y</p:attrName>
                                        </p:attrNameLst>
                                      </p:cBhvr>
                                      <p:rCtr x="-2318" y="-23"/>
                                    </p:animMotion>
                                  </p:childTnLst>
                                </p:cTn>
                              </p:par>
                              <p:par>
                                <p:cTn id="15" presetID="42" presetClass="path" presetSubtype="0" fill="hold" grpId="0" nodeType="withEffect">
                                  <p:stCondLst>
                                    <p:cond delay="0"/>
                                  </p:stCondLst>
                                  <p:childTnLst>
                                    <p:animMotion origin="layout" path="M 5E-6 7.40741E-7 L -0.25899 -0.00255 " pathEditMode="relative" rAng="0" ptsTypes="AA">
                                      <p:cBhvr>
                                        <p:cTn id="16" dur="1000" fill="hold"/>
                                        <p:tgtEl>
                                          <p:spTgt spid="55"/>
                                        </p:tgtEl>
                                        <p:attrNameLst>
                                          <p:attrName>ppt_x</p:attrName>
                                          <p:attrName>ppt_y</p:attrName>
                                        </p:attrNameLst>
                                      </p:cBhvr>
                                      <p:rCtr x="-12956" y="-139"/>
                                    </p:animMotion>
                                  </p:childTnLst>
                                </p:cTn>
                              </p:par>
                              <p:par>
                                <p:cTn id="17" presetID="42" presetClass="path" presetSubtype="0" fill="hold" grpId="1" nodeType="withEffect">
                                  <p:stCondLst>
                                    <p:cond delay="500"/>
                                  </p:stCondLst>
                                  <p:childTnLst>
                                    <p:animMotion origin="layout" path="M -0.04623 -0.00023 L -0.2586 -0.00255 " pathEditMode="relative" rAng="0" ptsTypes="AA">
                                      <p:cBhvr>
                                        <p:cTn id="18" dur="1000" fill="hold"/>
                                        <p:tgtEl>
                                          <p:spTgt spid="56"/>
                                        </p:tgtEl>
                                        <p:attrNameLst>
                                          <p:attrName>ppt_x</p:attrName>
                                          <p:attrName>ppt_y</p:attrName>
                                        </p:attrNameLst>
                                      </p:cBhvr>
                                      <p:rCtr x="-10651" y="-116"/>
                                    </p:animMotion>
                                  </p:childTnLst>
                                </p:cTn>
                              </p:par>
                              <p:par>
                                <p:cTn id="19" presetID="42" presetClass="path" presetSubtype="0" fill="hold" grpId="1" nodeType="withEffect">
                                  <p:stCondLst>
                                    <p:cond delay="1000"/>
                                  </p:stCondLst>
                                  <p:childTnLst>
                                    <p:animMotion origin="layout" path="M -0.25899 -0.00255 L -0.42253 -0.09282 " pathEditMode="relative" rAng="0" ptsTypes="AA">
                                      <p:cBhvr>
                                        <p:cTn id="20" dur="1000" fill="hold"/>
                                        <p:tgtEl>
                                          <p:spTgt spid="55"/>
                                        </p:tgtEl>
                                        <p:attrNameLst>
                                          <p:attrName>ppt_x</p:attrName>
                                          <p:attrName>ppt_y</p:attrName>
                                        </p:attrNameLst>
                                      </p:cBhvr>
                                      <p:rCtr x="-8177" y="-4514"/>
                                    </p:animMotion>
                                  </p:childTnLst>
                                </p:cTn>
                              </p:par>
                              <p:par>
                                <p:cTn id="21" presetID="42" presetClass="path" presetSubtype="0" fill="hold" grpId="2" nodeType="withEffect">
                                  <p:stCondLst>
                                    <p:cond delay="1500"/>
                                  </p:stCondLst>
                                  <p:childTnLst>
                                    <p:animMotion origin="layout" path="M -0.25899 -0.00255 L -0.42292 0.13981 " pathEditMode="relative" rAng="0" ptsTypes="AA">
                                      <p:cBhvr>
                                        <p:cTn id="22" dur="1000" fill="hold"/>
                                        <p:tgtEl>
                                          <p:spTgt spid="56"/>
                                        </p:tgtEl>
                                        <p:attrNameLst>
                                          <p:attrName>ppt_x</p:attrName>
                                          <p:attrName>ppt_y</p:attrName>
                                        </p:attrNameLst>
                                      </p:cBhvr>
                                      <p:rCtr x="-8203" y="7106"/>
                                    </p:animMotion>
                                  </p:childTnLst>
                                </p:cTn>
                              </p:par>
                              <p:par>
                                <p:cTn id="23" presetID="42" presetClass="path" presetSubtype="0" fill="hold" grpId="1" nodeType="withEffect">
                                  <p:stCondLst>
                                    <p:cond delay="500"/>
                                  </p:stCondLst>
                                  <p:childTnLst>
                                    <p:animMotion origin="layout" path="M -0.09779 0.04398 L -0.14349 0.04444 " pathEditMode="relative" rAng="0" ptsTypes="AA">
                                      <p:cBhvr>
                                        <p:cTn id="24" dur="300" fill="hold"/>
                                        <p:tgtEl>
                                          <p:spTgt spid="59"/>
                                        </p:tgtEl>
                                        <p:attrNameLst>
                                          <p:attrName>ppt_x</p:attrName>
                                          <p:attrName>ppt_y</p:attrName>
                                        </p:attrNameLst>
                                      </p:cBhvr>
                                      <p:rCtr x="-2279" y="-93"/>
                                    </p:animMotion>
                                  </p:childTnLst>
                                </p:cTn>
                              </p:par>
                              <p:par>
                                <p:cTn id="25" presetID="42" presetClass="path" presetSubtype="0" accel="50000" decel="50000" fill="hold" grpId="1" nodeType="withEffect">
                                  <p:stCondLst>
                                    <p:cond delay="500"/>
                                  </p:stCondLst>
                                  <p:childTnLst>
                                    <p:animMotion origin="layout" path="M -0.10534 -0.0794 L -0.12929 -0.07916 " pathEditMode="relative" rAng="0" ptsTypes="AA">
                                      <p:cBhvr>
                                        <p:cTn id="26" dur="300" fill="hold"/>
                                        <p:tgtEl>
                                          <p:spTgt spid="61"/>
                                        </p:tgtEl>
                                        <p:attrNameLst>
                                          <p:attrName>ppt_x</p:attrName>
                                          <p:attrName>ppt_y</p:attrName>
                                        </p:attrNameLst>
                                      </p:cBhvr>
                                      <p:rCtr x="-1198" y="0"/>
                                    </p:animMotion>
                                  </p:childTnLst>
                                </p:cTn>
                              </p:par>
                              <p:par>
                                <p:cTn id="27" presetID="42" presetClass="path" presetSubtype="0" accel="50000" decel="50000" fill="hold" grpId="3" nodeType="withEffect">
                                  <p:stCondLst>
                                    <p:cond delay="1000"/>
                                  </p:stCondLst>
                                  <p:childTnLst>
                                    <p:animMotion origin="layout" path="M -0.12929 -0.07916 L -0.15104 -0.07894 " pathEditMode="relative" rAng="0" ptsTypes="AA">
                                      <p:cBhvr>
                                        <p:cTn id="28" dur="300" fill="hold"/>
                                        <p:tgtEl>
                                          <p:spTgt spid="61"/>
                                        </p:tgtEl>
                                        <p:attrNameLst>
                                          <p:attrName>ppt_x</p:attrName>
                                          <p:attrName>ppt_y</p:attrName>
                                        </p:attrNameLst>
                                      </p:cBhvr>
                                      <p:rCtr x="-1172" y="-23"/>
                                    </p:animMotion>
                                  </p:childTnLst>
                                </p:cTn>
                              </p:par>
                              <p:par>
                                <p:cTn id="29" presetID="42" presetClass="path" presetSubtype="0" fill="hold" grpId="2" nodeType="withEffect">
                                  <p:stCondLst>
                                    <p:cond delay="1000"/>
                                  </p:stCondLst>
                                  <p:childTnLst>
                                    <p:animMotion origin="layout" path="M -0.14349 0.04445 L -0.35625 0.04213 " pathEditMode="relative" rAng="0" ptsTypes="AA">
                                      <p:cBhvr>
                                        <p:cTn id="30" dur="1000" fill="hold"/>
                                        <p:tgtEl>
                                          <p:spTgt spid="59"/>
                                        </p:tgtEl>
                                        <p:attrNameLst>
                                          <p:attrName>ppt_x</p:attrName>
                                          <p:attrName>ppt_y</p:attrName>
                                        </p:attrNameLst>
                                      </p:cBhvr>
                                      <p:rCtr x="-10664" y="-116"/>
                                    </p:animMotion>
                                  </p:childTnLst>
                                </p:cTn>
                              </p:par>
                              <p:par>
                                <p:cTn id="31" presetID="42" presetClass="path" presetSubtype="0" fill="hold" grpId="2" nodeType="withEffect">
                                  <p:stCondLst>
                                    <p:cond delay="1500"/>
                                  </p:stCondLst>
                                  <p:childTnLst>
                                    <p:animMotion origin="layout" path="M -0.15104 -0.07893 L -0.3638 -0.08125 " pathEditMode="relative" rAng="0" ptsTypes="AA">
                                      <p:cBhvr>
                                        <p:cTn id="32" dur="1000" fill="hold"/>
                                        <p:tgtEl>
                                          <p:spTgt spid="61"/>
                                        </p:tgtEl>
                                        <p:attrNameLst>
                                          <p:attrName>ppt_x</p:attrName>
                                          <p:attrName>ppt_y</p:attrName>
                                        </p:attrNameLst>
                                      </p:cBhvr>
                                      <p:rCtr x="-10625" y="-301"/>
                                    </p:animMotion>
                                  </p:childTnLst>
                                </p:cTn>
                              </p:par>
                              <p:par>
                                <p:cTn id="33" presetID="42" presetClass="path" presetSubtype="0" fill="hold" grpId="1" nodeType="withEffect">
                                  <p:stCondLst>
                                    <p:cond delay="1000"/>
                                  </p:stCondLst>
                                  <p:childTnLst>
                                    <p:animMotion origin="layout" path="M -0.19545 0.0905 L -0.2194 0.09074 " pathEditMode="relative" rAng="0" ptsTypes="AA">
                                      <p:cBhvr>
                                        <p:cTn id="34" dur="300" fill="hold"/>
                                        <p:tgtEl>
                                          <p:spTgt spid="98"/>
                                        </p:tgtEl>
                                        <p:attrNameLst>
                                          <p:attrName>ppt_x</p:attrName>
                                          <p:attrName>ppt_y</p:attrName>
                                        </p:attrNameLst>
                                      </p:cBhvr>
                                      <p:rCtr x="-1133" y="46"/>
                                    </p:animMotion>
                                  </p:childTnLst>
                                </p:cTn>
                              </p:par>
                              <p:par>
                                <p:cTn id="35" presetID="42" presetClass="path" presetSubtype="0" accel="50000" decel="50000" fill="hold" grpId="1" nodeType="withEffect">
                                  <p:stCondLst>
                                    <p:cond delay="1000"/>
                                  </p:stCondLst>
                                  <p:childTnLst>
                                    <p:animMotion origin="layout" path="M -0.19545 -0.14491 L -0.19362 0.47408 " pathEditMode="relative" rAng="0" ptsTypes="AA">
                                      <p:cBhvr>
                                        <p:cTn id="36" dur="1000" fill="hold"/>
                                        <p:tgtEl>
                                          <p:spTgt spid="99"/>
                                        </p:tgtEl>
                                        <p:attrNameLst>
                                          <p:attrName>ppt_x</p:attrName>
                                          <p:attrName>ppt_y</p:attrName>
                                        </p:attrNameLst>
                                      </p:cBhvr>
                                      <p:rCtr x="91" y="30949"/>
                                    </p:animMotion>
                                  </p:childTnLst>
                                </p:cTn>
                              </p:par>
                              <p:par>
                                <p:cTn id="37" presetID="42" presetClass="path" presetSubtype="0" accel="50000" decel="50000" fill="hold" grpId="2" nodeType="withEffect">
                                  <p:stCondLst>
                                    <p:cond delay="1500"/>
                                  </p:stCondLst>
                                  <p:childTnLst>
                                    <p:animMotion origin="layout" path="M -0.2194 0.09074 L -0.24114 0.09097 " pathEditMode="relative" rAng="0" ptsTypes="AA">
                                      <p:cBhvr>
                                        <p:cTn id="38" dur="300" fill="hold"/>
                                        <p:tgtEl>
                                          <p:spTgt spid="98"/>
                                        </p:tgtEl>
                                        <p:attrNameLst>
                                          <p:attrName>ppt_x</p:attrName>
                                          <p:attrName>ppt_y</p:attrName>
                                        </p:attrNameLst>
                                      </p:cBhvr>
                                      <p:rCtr x="-1172" y="-417"/>
                                    </p:animMotion>
                                  </p:childTnLst>
                                </p:cTn>
                              </p:par>
                              <p:par>
                                <p:cTn id="39" presetID="42" presetClass="path" presetSubtype="0" fill="hold" grpId="3" nodeType="withEffect">
                                  <p:stCondLst>
                                    <p:cond delay="2000"/>
                                  </p:stCondLst>
                                  <p:childTnLst>
                                    <p:animMotion origin="layout" path="M -0.24115 0.09097 L -0.45391 0.08866 " pathEditMode="relative" rAng="0" ptsTypes="AA">
                                      <p:cBhvr>
                                        <p:cTn id="40" dur="1000" fill="hold"/>
                                        <p:tgtEl>
                                          <p:spTgt spid="98"/>
                                        </p:tgtEl>
                                        <p:attrNameLst>
                                          <p:attrName>ppt_x</p:attrName>
                                          <p:attrName>ppt_y</p:attrName>
                                        </p:attrNameLst>
                                      </p:cBhvr>
                                      <p:rCtr x="-10964" y="-301"/>
                                    </p:animMotion>
                                  </p:childTnLst>
                                </p:cTn>
                              </p:par>
                              <p:par>
                                <p:cTn id="41" presetID="1" presetClass="entr" presetSubtype="0" fill="hold" grpId="1" nodeType="with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par>
                                <p:cTn id="43" presetID="42" presetClass="path" presetSubtype="0" fill="hold" grpId="0" nodeType="withEffect">
                                  <p:stCondLst>
                                    <p:cond delay="500"/>
                                  </p:stCondLst>
                                  <p:childTnLst>
                                    <p:animMotion origin="layout" path="M 3.125E-6 4.44444E-6 L -0.19545 0.0905 " pathEditMode="relative" rAng="0" ptsTypes="AA">
                                      <p:cBhvr>
                                        <p:cTn id="44" dur="1000" fill="hold"/>
                                        <p:tgtEl>
                                          <p:spTgt spid="48"/>
                                        </p:tgtEl>
                                        <p:attrNameLst>
                                          <p:attrName>ppt_x</p:attrName>
                                          <p:attrName>ppt_y</p:attrName>
                                        </p:attrNameLst>
                                      </p:cBhvr>
                                      <p:rCtr x="-9779" y="4514"/>
                                    </p:animMotion>
                                  </p:childTnLst>
                                </p:cTn>
                              </p:par>
                              <p:par>
                                <p:cTn id="45" presetID="1" presetClass="entr" presetSubtype="0" fill="hold" grpId="1" nodeType="withEffect">
                                  <p:stCondLst>
                                    <p:cond delay="500"/>
                                  </p:stCondLst>
                                  <p:childTnLst>
                                    <p:set>
                                      <p:cBhvr>
                                        <p:cTn id="46" dur="1" fill="hold">
                                          <p:stCondLst>
                                            <p:cond delay="0"/>
                                          </p:stCondLst>
                                        </p:cTn>
                                        <p:tgtEl>
                                          <p:spTgt spid="49"/>
                                        </p:tgtEl>
                                        <p:attrNameLst>
                                          <p:attrName>style.visibility</p:attrName>
                                        </p:attrNameLst>
                                      </p:cBhvr>
                                      <p:to>
                                        <p:strVal val="visible"/>
                                      </p:to>
                                    </p:set>
                                  </p:childTnLst>
                                </p:cTn>
                              </p:par>
                              <p:par>
                                <p:cTn id="47" presetID="42" presetClass="path" presetSubtype="0" fill="hold" grpId="0" nodeType="withEffect">
                                  <p:stCondLst>
                                    <p:cond delay="500"/>
                                  </p:stCondLst>
                                  <p:childTnLst>
                                    <p:animMotion origin="layout" path="M 3.125E-6 -7.40741E-7 L -0.19492 -0.14468 " pathEditMode="relative" rAng="0" ptsTypes="AA">
                                      <p:cBhvr>
                                        <p:cTn id="48" dur="1000" fill="hold"/>
                                        <p:tgtEl>
                                          <p:spTgt spid="49"/>
                                        </p:tgtEl>
                                        <p:attrNameLst>
                                          <p:attrName>ppt_x</p:attrName>
                                          <p:attrName>ppt_y</p:attrName>
                                        </p:attrNameLst>
                                      </p:cBhvr>
                                      <p:rCtr x="-9753" y="-7245"/>
                                    </p:animMotion>
                                  </p:childTnLst>
                                </p:cTn>
                              </p:par>
                              <p:par>
                                <p:cTn id="49" presetID="1" presetClass="entr" presetSubtype="0" fill="hold" grpId="1" nodeType="withEffect">
                                  <p:stCondLst>
                                    <p:cond delay="1000"/>
                                  </p:stCondLst>
                                  <p:childTnLst>
                                    <p:set>
                                      <p:cBhvr>
                                        <p:cTn id="50" dur="1" fill="hold">
                                          <p:stCondLst>
                                            <p:cond delay="0"/>
                                          </p:stCondLst>
                                        </p:cTn>
                                        <p:tgtEl>
                                          <p:spTgt spid="50"/>
                                        </p:tgtEl>
                                        <p:attrNameLst>
                                          <p:attrName>style.visibility</p:attrName>
                                        </p:attrNameLst>
                                      </p:cBhvr>
                                      <p:to>
                                        <p:strVal val="visible"/>
                                      </p:to>
                                    </p:set>
                                  </p:childTnLst>
                                </p:cTn>
                              </p:par>
                              <p:par>
                                <p:cTn id="51" presetID="42" presetClass="path" presetSubtype="0" fill="hold" grpId="0" nodeType="withEffect">
                                  <p:stCondLst>
                                    <p:cond delay="1000"/>
                                  </p:stCondLst>
                                  <p:childTnLst>
                                    <p:animMotion origin="layout" path="M 3.125E-6 -4.07407E-6 L -0.19545 0.09051 " pathEditMode="relative" rAng="0" ptsTypes="AA">
                                      <p:cBhvr>
                                        <p:cTn id="52" dur="1000" fill="hold"/>
                                        <p:tgtEl>
                                          <p:spTgt spid="50"/>
                                        </p:tgtEl>
                                        <p:attrNameLst>
                                          <p:attrName>ppt_x</p:attrName>
                                          <p:attrName>ppt_y</p:attrName>
                                        </p:attrNameLst>
                                      </p:cBhvr>
                                      <p:rCtr x="-9779" y="4514"/>
                                    </p:animMotion>
                                  </p:childTnLst>
                                </p:cTn>
                              </p:par>
                              <p:par>
                                <p:cTn id="53" presetID="1" presetClass="entr" presetSubtype="0" fill="hold" grpId="1" nodeType="withEffect">
                                  <p:stCondLst>
                                    <p:cond delay="1000"/>
                                  </p:stCondLst>
                                  <p:childTnLst>
                                    <p:set>
                                      <p:cBhvr>
                                        <p:cTn id="54" dur="1" fill="hold">
                                          <p:stCondLst>
                                            <p:cond delay="0"/>
                                          </p:stCondLst>
                                        </p:cTn>
                                        <p:tgtEl>
                                          <p:spTgt spid="51"/>
                                        </p:tgtEl>
                                        <p:attrNameLst>
                                          <p:attrName>style.visibility</p:attrName>
                                        </p:attrNameLst>
                                      </p:cBhvr>
                                      <p:to>
                                        <p:strVal val="visible"/>
                                      </p:to>
                                    </p:set>
                                  </p:childTnLst>
                                </p:cTn>
                              </p:par>
                              <p:par>
                                <p:cTn id="55" presetID="42" presetClass="path" presetSubtype="0" fill="hold" grpId="0" nodeType="withEffect">
                                  <p:stCondLst>
                                    <p:cond delay="1000"/>
                                  </p:stCondLst>
                                  <p:childTnLst>
                                    <p:animMotion origin="layout" path="M 3.125E-6 7.40741E-7 L -0.19492 -0.14468 " pathEditMode="relative" rAng="0" ptsTypes="AA">
                                      <p:cBhvr>
                                        <p:cTn id="56" dur="1000" fill="hold"/>
                                        <p:tgtEl>
                                          <p:spTgt spid="51"/>
                                        </p:tgtEl>
                                        <p:attrNameLst>
                                          <p:attrName>ppt_x</p:attrName>
                                          <p:attrName>ppt_y</p:attrName>
                                        </p:attrNameLst>
                                      </p:cBhvr>
                                      <p:rCtr x="-9753" y="-7245"/>
                                    </p:animMotion>
                                  </p:childTnLst>
                                </p:cTn>
                              </p:par>
                              <p:par>
                                <p:cTn id="57" presetID="42" presetClass="path" presetSubtype="0" fill="hold" grpId="2" nodeType="withEffect">
                                  <p:stCondLst>
                                    <p:cond delay="1500"/>
                                  </p:stCondLst>
                                  <p:childTnLst>
                                    <p:animMotion origin="layout" path="M -0.19545 -0.14468 L -0.2194 -0.14444 " pathEditMode="relative" rAng="0" ptsTypes="AA">
                                      <p:cBhvr>
                                        <p:cTn id="58" dur="300" fill="hold"/>
                                        <p:tgtEl>
                                          <p:spTgt spid="49"/>
                                        </p:tgtEl>
                                        <p:attrNameLst>
                                          <p:attrName>ppt_x</p:attrName>
                                          <p:attrName>ppt_y</p:attrName>
                                        </p:attrNameLst>
                                      </p:cBhvr>
                                      <p:rCtr x="-1133" y="324"/>
                                    </p:animMotion>
                                  </p:childTnLst>
                                </p:cTn>
                              </p:par>
                              <p:par>
                                <p:cTn id="59" presetID="42" presetClass="path" presetSubtype="0" accel="50000" decel="50000" fill="hold" grpId="2" nodeType="withEffect">
                                  <p:stCondLst>
                                    <p:cond delay="1500"/>
                                  </p:stCondLst>
                                  <p:childTnLst>
                                    <p:animMotion origin="layout" path="M -0.19545 0.0905 L -0.19323 0.70138 " pathEditMode="relative" rAng="0" ptsTypes="AA">
                                      <p:cBhvr>
                                        <p:cTn id="60" dur="1000" fill="hold"/>
                                        <p:tgtEl>
                                          <p:spTgt spid="48"/>
                                        </p:tgtEl>
                                        <p:attrNameLst>
                                          <p:attrName>ppt_x</p:attrName>
                                          <p:attrName>ppt_y</p:attrName>
                                        </p:attrNameLst>
                                      </p:cBhvr>
                                      <p:rCtr x="104" y="30532"/>
                                    </p:animMotion>
                                  </p:childTnLst>
                                </p:cTn>
                              </p:par>
                              <p:par>
                                <p:cTn id="61" presetID="42" presetClass="path" presetSubtype="0" fill="hold" grpId="3" nodeType="withEffect">
                                  <p:stCondLst>
                                    <p:cond delay="2000"/>
                                  </p:stCondLst>
                                  <p:childTnLst>
                                    <p:animMotion origin="layout" path="M -0.2194 -0.14445 L -0.24115 -0.14421 " pathEditMode="relative" rAng="0" ptsTypes="AA">
                                      <p:cBhvr>
                                        <p:cTn id="62" dur="300" fill="hold"/>
                                        <p:tgtEl>
                                          <p:spTgt spid="49"/>
                                        </p:tgtEl>
                                        <p:attrNameLst>
                                          <p:attrName>ppt_x</p:attrName>
                                          <p:attrName>ppt_y</p:attrName>
                                        </p:attrNameLst>
                                      </p:cBhvr>
                                      <p:rCtr x="-1120" y="23"/>
                                    </p:animMotion>
                                  </p:childTnLst>
                                </p:cTn>
                              </p:par>
                              <p:par>
                                <p:cTn id="63" presetID="42" presetClass="path" presetSubtype="0" fill="hold" grpId="2" nodeType="withEffect">
                                  <p:stCondLst>
                                    <p:cond delay="2000"/>
                                  </p:stCondLst>
                                  <p:childTnLst>
                                    <p:animMotion origin="layout" path="M -0.19545 0.09074 L -0.2194 0.09097 " pathEditMode="relative" rAng="0" ptsTypes="AA">
                                      <p:cBhvr>
                                        <p:cTn id="64" dur="300" fill="hold"/>
                                        <p:tgtEl>
                                          <p:spTgt spid="50"/>
                                        </p:tgtEl>
                                        <p:attrNameLst>
                                          <p:attrName>ppt_x</p:attrName>
                                          <p:attrName>ppt_y</p:attrName>
                                        </p:attrNameLst>
                                      </p:cBhvr>
                                      <p:rCtr x="-1133" y="46"/>
                                    </p:animMotion>
                                  </p:childTnLst>
                                </p:cTn>
                              </p:par>
                              <p:par>
                                <p:cTn id="65" presetID="42" presetClass="path" presetSubtype="0" accel="50000" decel="50000" fill="hold" grpId="2" nodeType="withEffect">
                                  <p:stCondLst>
                                    <p:cond delay="2000"/>
                                  </p:stCondLst>
                                  <p:childTnLst>
                                    <p:animMotion origin="layout" path="M -0.19545 -0.14445 L -0.19323 0.46204 " pathEditMode="relative" rAng="0" ptsTypes="AA">
                                      <p:cBhvr>
                                        <p:cTn id="66" dur="1000" fill="hold"/>
                                        <p:tgtEl>
                                          <p:spTgt spid="51"/>
                                        </p:tgtEl>
                                        <p:attrNameLst>
                                          <p:attrName>ppt_x</p:attrName>
                                          <p:attrName>ppt_y</p:attrName>
                                        </p:attrNameLst>
                                      </p:cBhvr>
                                      <p:rCtr x="104" y="30324"/>
                                    </p:animMotion>
                                  </p:childTnLst>
                                </p:cTn>
                              </p:par>
                              <p:par>
                                <p:cTn id="67" presetID="42" presetClass="path" presetSubtype="0" fill="hold" grpId="3" nodeType="withEffect">
                                  <p:stCondLst>
                                    <p:cond delay="2000"/>
                                  </p:stCondLst>
                                  <p:childTnLst>
                                    <p:animMotion origin="layout" path="M -0.35625 0.04213 L -0.51836 -0.04791 " pathEditMode="relative" rAng="0" ptsTypes="AA">
                                      <p:cBhvr>
                                        <p:cTn id="68" dur="1000" fill="hold"/>
                                        <p:tgtEl>
                                          <p:spTgt spid="59"/>
                                        </p:tgtEl>
                                        <p:attrNameLst>
                                          <p:attrName>ppt_x</p:attrName>
                                          <p:attrName>ppt_y</p:attrName>
                                        </p:attrNameLst>
                                      </p:cBhvr>
                                      <p:rCtr x="-8112" y="-4514"/>
                                    </p:animMotion>
                                  </p:childTnLst>
                                </p:cTn>
                              </p:par>
                              <p:par>
                                <p:cTn id="69" presetID="42" presetClass="path" presetSubtype="0" fill="hold" grpId="4" nodeType="withEffect">
                                  <p:stCondLst>
                                    <p:cond delay="2500"/>
                                  </p:stCondLst>
                                  <p:childTnLst>
                                    <p:animMotion origin="layout" path="M -0.24115 -0.14421 L -0.32448 -0.1456 " pathEditMode="relative" rAng="0" ptsTypes="AA">
                                      <p:cBhvr>
                                        <p:cTn id="70" dur="500" fill="hold"/>
                                        <p:tgtEl>
                                          <p:spTgt spid="49"/>
                                        </p:tgtEl>
                                        <p:attrNameLst>
                                          <p:attrName>ppt_x</p:attrName>
                                          <p:attrName>ppt_y</p:attrName>
                                        </p:attrNameLst>
                                      </p:cBhvr>
                                      <p:rCtr x="-4167" y="-69"/>
                                    </p:animMotion>
                                  </p:childTnLst>
                                </p:cTn>
                              </p:par>
                              <p:par>
                                <p:cTn id="71" presetID="42" presetClass="path" presetSubtype="0" fill="hold" grpId="4" nodeType="withEffect">
                                  <p:stCondLst>
                                    <p:cond delay="2500"/>
                                  </p:stCondLst>
                                  <p:childTnLst>
                                    <p:animMotion origin="layout" path="M -0.3638 -0.08125 L -0.44622 -0.01018 " pathEditMode="relative" rAng="0" ptsTypes="AA">
                                      <p:cBhvr>
                                        <p:cTn id="72" dur="500" fill="hold"/>
                                        <p:tgtEl>
                                          <p:spTgt spid="61"/>
                                        </p:tgtEl>
                                        <p:attrNameLst>
                                          <p:attrName>ppt_x</p:attrName>
                                          <p:attrName>ppt_y</p:attrName>
                                        </p:attrNameLst>
                                      </p:cBhvr>
                                      <p:rCtr x="-4128" y="3542"/>
                                    </p:animMotion>
                                  </p:childTnLst>
                                </p:cTn>
                              </p:par>
                              <p:par>
                                <p:cTn id="73" presetID="42" presetClass="path" presetSubtype="0" fill="hold" grpId="3" nodeType="withEffect">
                                  <p:stCondLst>
                                    <p:cond delay="2500"/>
                                  </p:stCondLst>
                                  <p:childTnLst>
                                    <p:animMotion origin="layout" path="M -0.2194 0.09098 L -0.24114 0.0912 " pathEditMode="relative" rAng="0" ptsTypes="AA">
                                      <p:cBhvr>
                                        <p:cTn id="74" dur="300" fill="hold"/>
                                        <p:tgtEl>
                                          <p:spTgt spid="50"/>
                                        </p:tgtEl>
                                        <p:attrNameLst>
                                          <p:attrName>ppt_x</p:attrName>
                                          <p:attrName>ppt_y</p:attrName>
                                        </p:attrNameLst>
                                      </p:cBhvr>
                                      <p:rCtr x="-1172" y="-417"/>
                                    </p:animMotion>
                                  </p:childTnLst>
                                </p:cTn>
                              </p:par>
                              <p:par>
                                <p:cTn id="75" presetID="1" presetClass="entr" presetSubtype="0" fill="hold" grpId="1" nodeType="withEffect">
                                  <p:stCondLst>
                                    <p:cond delay="1500"/>
                                  </p:stCondLst>
                                  <p:childTnLst>
                                    <p:set>
                                      <p:cBhvr>
                                        <p:cTn id="76" dur="1" fill="hold">
                                          <p:stCondLst>
                                            <p:cond delay="0"/>
                                          </p:stCondLst>
                                        </p:cTn>
                                        <p:tgtEl>
                                          <p:spTgt spid="52"/>
                                        </p:tgtEl>
                                        <p:attrNameLst>
                                          <p:attrName>style.visibility</p:attrName>
                                        </p:attrNameLst>
                                      </p:cBhvr>
                                      <p:to>
                                        <p:strVal val="visible"/>
                                      </p:to>
                                    </p:set>
                                  </p:childTnLst>
                                </p:cTn>
                              </p:par>
                              <p:par>
                                <p:cTn id="77" presetID="42" presetClass="path" presetSubtype="0" fill="hold" grpId="0" nodeType="withEffect">
                                  <p:stCondLst>
                                    <p:cond delay="1500"/>
                                  </p:stCondLst>
                                  <p:childTnLst>
                                    <p:animMotion origin="layout" path="M 3.125E-6 -4.07407E-6 L -0.19545 0.09051 " pathEditMode="relative" rAng="0" ptsTypes="AA">
                                      <p:cBhvr>
                                        <p:cTn id="78" dur="1000" fill="hold"/>
                                        <p:tgtEl>
                                          <p:spTgt spid="52"/>
                                        </p:tgtEl>
                                        <p:attrNameLst>
                                          <p:attrName>ppt_x</p:attrName>
                                          <p:attrName>ppt_y</p:attrName>
                                        </p:attrNameLst>
                                      </p:cBhvr>
                                      <p:rCtr x="-9779" y="4514"/>
                                    </p:animMotion>
                                  </p:childTnLst>
                                </p:cTn>
                              </p:par>
                              <p:par>
                                <p:cTn id="79" presetID="1" presetClass="entr" presetSubtype="0" fill="hold" grpId="1" nodeType="withEffect">
                                  <p:stCondLst>
                                    <p:cond delay="1500"/>
                                  </p:stCondLst>
                                  <p:childTnLst>
                                    <p:set>
                                      <p:cBhvr>
                                        <p:cTn id="80" dur="1" fill="hold">
                                          <p:stCondLst>
                                            <p:cond delay="0"/>
                                          </p:stCondLst>
                                        </p:cTn>
                                        <p:tgtEl>
                                          <p:spTgt spid="53"/>
                                        </p:tgtEl>
                                        <p:attrNameLst>
                                          <p:attrName>style.visibility</p:attrName>
                                        </p:attrNameLst>
                                      </p:cBhvr>
                                      <p:to>
                                        <p:strVal val="visible"/>
                                      </p:to>
                                    </p:set>
                                  </p:childTnLst>
                                </p:cTn>
                              </p:par>
                              <p:par>
                                <p:cTn id="81" presetID="42" presetClass="path" presetSubtype="0" fill="hold" grpId="0" nodeType="withEffect">
                                  <p:stCondLst>
                                    <p:cond delay="1500"/>
                                  </p:stCondLst>
                                  <p:childTnLst>
                                    <p:animMotion origin="layout" path="M 3.33333E-6 -7.40741E-7 L -0.19493 -0.14468 " pathEditMode="relative" rAng="0" ptsTypes="AA">
                                      <p:cBhvr>
                                        <p:cTn id="82" dur="1000" fill="hold"/>
                                        <p:tgtEl>
                                          <p:spTgt spid="53"/>
                                        </p:tgtEl>
                                        <p:attrNameLst>
                                          <p:attrName>ppt_x</p:attrName>
                                          <p:attrName>ppt_y</p:attrName>
                                        </p:attrNameLst>
                                      </p:cBhvr>
                                      <p:rCtr x="-9753" y="-7245"/>
                                    </p:animMotion>
                                  </p:childTnLst>
                                </p:cTn>
                              </p:par>
                              <p:par>
                                <p:cTn id="83" presetID="1" presetClass="entr" presetSubtype="0" fill="hold" grpId="1" nodeType="withEffect">
                                  <p:stCondLst>
                                    <p:cond delay="2000"/>
                                  </p:stCondLst>
                                  <p:childTnLst>
                                    <p:set>
                                      <p:cBhvr>
                                        <p:cTn id="84" dur="1" fill="hold">
                                          <p:stCondLst>
                                            <p:cond delay="0"/>
                                          </p:stCondLst>
                                        </p:cTn>
                                        <p:tgtEl>
                                          <p:spTgt spid="62"/>
                                        </p:tgtEl>
                                        <p:attrNameLst>
                                          <p:attrName>style.visibility</p:attrName>
                                        </p:attrNameLst>
                                      </p:cBhvr>
                                      <p:to>
                                        <p:strVal val="visible"/>
                                      </p:to>
                                    </p:set>
                                  </p:childTnLst>
                                </p:cTn>
                              </p:par>
                              <p:par>
                                <p:cTn id="85" presetID="42" presetClass="path" presetSubtype="0" fill="hold" grpId="0" nodeType="withEffect">
                                  <p:stCondLst>
                                    <p:cond delay="2000"/>
                                  </p:stCondLst>
                                  <p:childTnLst>
                                    <p:animMotion origin="layout" path="M 3.125E-6 4.44444E-6 L -0.19545 0.0905 " pathEditMode="relative" rAng="0" ptsTypes="AA">
                                      <p:cBhvr>
                                        <p:cTn id="86" dur="1000" fill="hold"/>
                                        <p:tgtEl>
                                          <p:spTgt spid="62"/>
                                        </p:tgtEl>
                                        <p:attrNameLst>
                                          <p:attrName>ppt_x</p:attrName>
                                          <p:attrName>ppt_y</p:attrName>
                                        </p:attrNameLst>
                                      </p:cBhvr>
                                      <p:rCtr x="-9779" y="4514"/>
                                    </p:animMotion>
                                  </p:childTnLst>
                                </p:cTn>
                              </p:par>
                              <p:par>
                                <p:cTn id="87" presetID="1" presetClass="entr" presetSubtype="0" fill="hold" grpId="1" nodeType="withEffect">
                                  <p:stCondLst>
                                    <p:cond delay="2000"/>
                                  </p:stCondLst>
                                  <p:childTnLst>
                                    <p:set>
                                      <p:cBhvr>
                                        <p:cTn id="88" dur="1" fill="hold">
                                          <p:stCondLst>
                                            <p:cond delay="0"/>
                                          </p:stCondLst>
                                        </p:cTn>
                                        <p:tgtEl>
                                          <p:spTgt spid="63"/>
                                        </p:tgtEl>
                                        <p:attrNameLst>
                                          <p:attrName>style.visibility</p:attrName>
                                        </p:attrNameLst>
                                      </p:cBhvr>
                                      <p:to>
                                        <p:strVal val="visible"/>
                                      </p:to>
                                    </p:set>
                                  </p:childTnLst>
                                </p:cTn>
                              </p:par>
                              <p:par>
                                <p:cTn id="89" presetID="42" presetClass="path" presetSubtype="0" fill="hold" grpId="0" nodeType="withEffect">
                                  <p:stCondLst>
                                    <p:cond delay="2000"/>
                                  </p:stCondLst>
                                  <p:childTnLst>
                                    <p:animMotion origin="layout" path="M 3.54167E-6 7.40741E-7 L -0.19493 -0.14468 " pathEditMode="relative" rAng="0" ptsTypes="AA">
                                      <p:cBhvr>
                                        <p:cTn id="90" dur="1000" fill="hold"/>
                                        <p:tgtEl>
                                          <p:spTgt spid="63"/>
                                        </p:tgtEl>
                                        <p:attrNameLst>
                                          <p:attrName>ppt_x</p:attrName>
                                          <p:attrName>ppt_y</p:attrName>
                                        </p:attrNameLst>
                                      </p:cBhvr>
                                      <p:rCtr x="-9753" y="-7245"/>
                                    </p:animMotion>
                                  </p:childTnLst>
                                </p:cTn>
                              </p:par>
                              <p:par>
                                <p:cTn id="91" presetID="42" presetClass="path" presetSubtype="0" fill="hold" grpId="0" nodeType="withEffect">
                                  <p:stCondLst>
                                    <p:cond delay="2000"/>
                                  </p:stCondLst>
                                  <p:childTnLst>
                                    <p:animMotion origin="layout" path="M -1.875E-6 -3.7037E-6 L 0.17383 0.15324 " pathEditMode="relative" rAng="0" ptsTypes="AA">
                                      <p:cBhvr>
                                        <p:cTn id="92" dur="1000" fill="hold"/>
                                        <p:tgtEl>
                                          <p:spTgt spid="64"/>
                                        </p:tgtEl>
                                        <p:attrNameLst>
                                          <p:attrName>ppt_x</p:attrName>
                                          <p:attrName>ppt_y</p:attrName>
                                        </p:attrNameLst>
                                      </p:cBhvr>
                                      <p:rCtr x="8685" y="7662"/>
                                    </p:animMotion>
                                  </p:childTnLst>
                                </p:cTn>
                              </p:par>
                              <p:par>
                                <p:cTn id="93" presetID="42" presetClass="path" presetSubtype="0" fill="hold" grpId="0" nodeType="withEffect">
                                  <p:stCondLst>
                                    <p:cond delay="2500"/>
                                  </p:stCondLst>
                                  <p:childTnLst>
                                    <p:animMotion origin="layout" path="M 1.45833E-6 -4.81481E-6 L 0.09674 -0.04745 " pathEditMode="relative" rAng="0" ptsTypes="AA">
                                      <p:cBhvr>
                                        <p:cTn id="94" dur="500" fill="hold"/>
                                        <p:tgtEl>
                                          <p:spTgt spid="65"/>
                                        </p:tgtEl>
                                        <p:attrNameLst>
                                          <p:attrName>ppt_x</p:attrName>
                                          <p:attrName>ppt_y</p:attrName>
                                        </p:attrNameLst>
                                      </p:cBhvr>
                                      <p:rCtr x="4831" y="-2384"/>
                                    </p:animMotion>
                                  </p:childTnLst>
                                </p:cTn>
                              </p:par>
                              <p:par>
                                <p:cTn id="95" presetID="42" presetClass="path" presetSubtype="0" accel="50000" decel="50000" fill="hold" grpId="2" nodeType="withEffect">
                                  <p:stCondLst>
                                    <p:cond delay="2500"/>
                                  </p:stCondLst>
                                  <p:childTnLst>
                                    <p:animMotion origin="layout" path="M -0.19532 -0.14468 L -0.21927 -0.14444 " pathEditMode="relative" rAng="0" ptsTypes="AA">
                                      <p:cBhvr>
                                        <p:cTn id="96" dur="300" fill="hold"/>
                                        <p:tgtEl>
                                          <p:spTgt spid="53"/>
                                        </p:tgtEl>
                                        <p:attrNameLst>
                                          <p:attrName>ppt_x</p:attrName>
                                          <p:attrName>ppt_y</p:attrName>
                                        </p:attrNameLst>
                                      </p:cBhvr>
                                      <p:rCtr x="-1133" y="324"/>
                                    </p:animMotion>
                                  </p:childTnLst>
                                </p:cTn>
                              </p:par>
                              <p:par>
                                <p:cTn id="97" presetID="42" presetClass="path" presetSubtype="0" fill="hold" grpId="2" nodeType="withEffect">
                                  <p:stCondLst>
                                    <p:cond delay="2500"/>
                                  </p:stCondLst>
                                  <p:childTnLst>
                                    <p:animMotion origin="layout" path="M -0.19545 0.09074 L -0.19336 0.69723 " pathEditMode="relative" rAng="0" ptsTypes="AA">
                                      <p:cBhvr>
                                        <p:cTn id="98" dur="1000" fill="hold"/>
                                        <p:tgtEl>
                                          <p:spTgt spid="52"/>
                                        </p:tgtEl>
                                        <p:attrNameLst>
                                          <p:attrName>ppt_x</p:attrName>
                                          <p:attrName>ppt_y</p:attrName>
                                        </p:attrNameLst>
                                      </p:cBhvr>
                                      <p:rCtr x="104" y="30324"/>
                                    </p:animMotion>
                                  </p:childTnLst>
                                </p:cTn>
                              </p:par>
                              <p:par>
                                <p:cTn id="99" presetID="1" presetClass="entr" presetSubtype="0" fill="hold" grpId="1" nodeType="withEffect">
                                  <p:stCondLst>
                                    <p:cond delay="2500"/>
                                  </p:stCondLst>
                                  <p:childTnLst>
                                    <p:set>
                                      <p:cBhvr>
                                        <p:cTn id="100" dur="1" fill="hold">
                                          <p:stCondLst>
                                            <p:cond delay="0"/>
                                          </p:stCondLst>
                                        </p:cTn>
                                        <p:tgtEl>
                                          <p:spTgt spid="70"/>
                                        </p:tgtEl>
                                        <p:attrNameLst>
                                          <p:attrName>style.visibility</p:attrName>
                                        </p:attrNameLst>
                                      </p:cBhvr>
                                      <p:to>
                                        <p:strVal val="visible"/>
                                      </p:to>
                                    </p:set>
                                  </p:childTnLst>
                                </p:cTn>
                              </p:par>
                              <p:par>
                                <p:cTn id="101" presetID="42" presetClass="path" presetSubtype="0" fill="hold" grpId="0" nodeType="withEffect">
                                  <p:stCondLst>
                                    <p:cond delay="2500"/>
                                  </p:stCondLst>
                                  <p:childTnLst>
                                    <p:animMotion origin="layout" path="M 2.70833E-6 -4.07407E-6 L -0.09792 0.04676 " pathEditMode="relative" rAng="0" ptsTypes="AA">
                                      <p:cBhvr>
                                        <p:cTn id="102" dur="500" fill="hold"/>
                                        <p:tgtEl>
                                          <p:spTgt spid="70"/>
                                        </p:tgtEl>
                                        <p:attrNameLst>
                                          <p:attrName>ppt_x</p:attrName>
                                          <p:attrName>ppt_y</p:attrName>
                                        </p:attrNameLst>
                                      </p:cBhvr>
                                      <p:rCtr x="-5195" y="2083"/>
                                    </p:animMotion>
                                  </p:childTnLst>
                                </p:cTn>
                              </p:par>
                              <p:par>
                                <p:cTn id="103" presetID="1" presetClass="entr" presetSubtype="0" fill="hold" grpId="1" nodeType="withEffect">
                                  <p:stCondLst>
                                    <p:cond delay="2500"/>
                                  </p:stCondLst>
                                  <p:childTnLst>
                                    <p:set>
                                      <p:cBhvr>
                                        <p:cTn id="104" dur="1" fill="hold">
                                          <p:stCondLst>
                                            <p:cond delay="0"/>
                                          </p:stCondLst>
                                        </p:cTn>
                                        <p:tgtEl>
                                          <p:spTgt spid="76"/>
                                        </p:tgtEl>
                                        <p:attrNameLst>
                                          <p:attrName>style.visibility</p:attrName>
                                        </p:attrNameLst>
                                      </p:cBhvr>
                                      <p:to>
                                        <p:strVal val="visible"/>
                                      </p:to>
                                    </p:set>
                                  </p:childTnLst>
                                </p:cTn>
                              </p:par>
                              <p:par>
                                <p:cTn id="105" presetID="42" presetClass="path" presetSubtype="0" fill="hold" grpId="0" nodeType="withEffect">
                                  <p:stCondLst>
                                    <p:cond delay="2500"/>
                                  </p:stCondLst>
                                  <p:childTnLst>
                                    <p:animMotion origin="layout" path="M 3.54167E-6 3.7037E-6 L -0.08985 -0.06458 " pathEditMode="relative" rAng="0" ptsTypes="AA">
                                      <p:cBhvr>
                                        <p:cTn id="106" dur="500" fill="hold"/>
                                        <p:tgtEl>
                                          <p:spTgt spid="76"/>
                                        </p:tgtEl>
                                        <p:attrNameLst>
                                          <p:attrName>ppt_x</p:attrName>
                                          <p:attrName>ppt_y</p:attrName>
                                        </p:attrNameLst>
                                      </p:cBhvr>
                                      <p:rCtr x="-4505" y="-3125"/>
                                    </p:animMotion>
                                  </p:childTnLst>
                                </p:cTn>
                              </p:par>
                              <p:par>
                                <p:cTn id="107" presetID="1" presetClass="entr" presetSubtype="0" fill="hold" grpId="0" nodeType="withEffect">
                                  <p:stCondLst>
                                    <p:cond delay="300"/>
                                  </p:stCondLst>
                                  <p:childTnLst>
                                    <p:set>
                                      <p:cBhvr>
                                        <p:cTn id="108" dur="1" fill="hold">
                                          <p:stCondLst>
                                            <p:cond delay="0"/>
                                          </p:stCondLst>
                                        </p:cTn>
                                        <p:tgtEl>
                                          <p:spTgt spid="93"/>
                                        </p:tgtEl>
                                        <p:attrNameLst>
                                          <p:attrName>style.visibility</p:attrName>
                                        </p:attrNameLst>
                                      </p:cBhvr>
                                      <p:to>
                                        <p:strVal val="visible"/>
                                      </p:to>
                                    </p:set>
                                  </p:childTnLst>
                                </p:cTn>
                              </p:par>
                              <p:par>
                                <p:cTn id="109" presetID="1" presetClass="exit" presetSubtype="0" fill="hold" grpId="1" nodeType="withEffect">
                                  <p:stCondLst>
                                    <p:cond delay="500"/>
                                  </p:stCondLst>
                                  <p:childTnLst>
                                    <p:set>
                                      <p:cBhvr>
                                        <p:cTn id="110" dur="1" fill="hold">
                                          <p:stCondLst>
                                            <p:cond delay="0"/>
                                          </p:stCondLst>
                                        </p:cTn>
                                        <p:tgtEl>
                                          <p:spTgt spid="93"/>
                                        </p:tgtEl>
                                        <p:attrNameLst>
                                          <p:attrName>style.visibility</p:attrName>
                                        </p:attrNameLst>
                                      </p:cBhvr>
                                      <p:to>
                                        <p:strVal val="hidden"/>
                                      </p:to>
                                    </p:set>
                                  </p:childTnLst>
                                </p:cTn>
                              </p:par>
                              <p:par>
                                <p:cTn id="111" presetID="1" presetClass="entr" presetSubtype="0" fill="hold" grpId="0" nodeType="withEffect">
                                  <p:stCondLst>
                                    <p:cond delay="500"/>
                                  </p:stCondLst>
                                  <p:childTnLst>
                                    <p:set>
                                      <p:cBhvr>
                                        <p:cTn id="112" dur="1" fill="hold">
                                          <p:stCondLst>
                                            <p:cond delay="0"/>
                                          </p:stCondLst>
                                        </p:cTn>
                                        <p:tgtEl>
                                          <p:spTgt spid="94"/>
                                        </p:tgtEl>
                                        <p:attrNameLst>
                                          <p:attrName>style.visibility</p:attrName>
                                        </p:attrNameLst>
                                      </p:cBhvr>
                                      <p:to>
                                        <p:strVal val="visible"/>
                                      </p:to>
                                    </p:set>
                                  </p:childTnLst>
                                </p:cTn>
                              </p:par>
                              <p:par>
                                <p:cTn id="113" presetID="1" presetClass="entr" presetSubtype="0" fill="hold" grpId="2" nodeType="withEffect">
                                  <p:stCondLst>
                                    <p:cond delay="100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xit" presetSubtype="0" fill="hold" grpId="1" nodeType="withEffect">
                                  <p:stCondLst>
                                    <p:cond delay="1000"/>
                                  </p:stCondLst>
                                  <p:childTnLst>
                                    <p:set>
                                      <p:cBhvr>
                                        <p:cTn id="116" dur="1" fill="hold">
                                          <p:stCondLst>
                                            <p:cond delay="0"/>
                                          </p:stCondLst>
                                        </p:cTn>
                                        <p:tgtEl>
                                          <p:spTgt spid="94"/>
                                        </p:tgtEl>
                                        <p:attrNameLst>
                                          <p:attrName>style.visibility</p:attrName>
                                        </p:attrNameLst>
                                      </p:cBhvr>
                                      <p:to>
                                        <p:strVal val="hidden"/>
                                      </p:to>
                                    </p:set>
                                  </p:childTnLst>
                                </p:cTn>
                              </p:par>
                              <p:par>
                                <p:cTn id="117" presetID="1" presetClass="entr" presetSubtype="0" fill="hold" grpId="2" nodeType="withEffect">
                                  <p:stCondLst>
                                    <p:cond delay="1500"/>
                                  </p:stCondLst>
                                  <p:childTnLst>
                                    <p:set>
                                      <p:cBhvr>
                                        <p:cTn id="118" dur="1" fill="hold">
                                          <p:stCondLst>
                                            <p:cond delay="0"/>
                                          </p:stCondLst>
                                        </p:cTn>
                                        <p:tgtEl>
                                          <p:spTgt spid="94"/>
                                        </p:tgtEl>
                                        <p:attrNameLst>
                                          <p:attrName>style.visibility</p:attrName>
                                        </p:attrNameLst>
                                      </p:cBhvr>
                                      <p:to>
                                        <p:strVal val="visible"/>
                                      </p:to>
                                    </p:set>
                                  </p:childTnLst>
                                </p:cTn>
                              </p:par>
                              <p:par>
                                <p:cTn id="119" presetID="1" presetClass="exit" presetSubtype="0" fill="hold" grpId="3" nodeType="withEffect">
                                  <p:stCondLst>
                                    <p:cond delay="1500"/>
                                  </p:stCondLst>
                                  <p:childTnLst>
                                    <p:set>
                                      <p:cBhvr>
                                        <p:cTn id="120" dur="1" fill="hold">
                                          <p:stCondLst>
                                            <p:cond delay="0"/>
                                          </p:stCondLst>
                                        </p:cTn>
                                        <p:tgtEl>
                                          <p:spTgt spid="93"/>
                                        </p:tgtEl>
                                        <p:attrNameLst>
                                          <p:attrName>style.visibility</p:attrName>
                                        </p:attrNameLst>
                                      </p:cBhvr>
                                      <p:to>
                                        <p:strVal val="hidden"/>
                                      </p:to>
                                    </p:set>
                                  </p:childTnLst>
                                </p:cTn>
                              </p:par>
                              <p:par>
                                <p:cTn id="121" presetID="1" presetClass="entr" presetSubtype="0" fill="hold" grpId="4" nodeType="withEffect">
                                  <p:stCondLst>
                                    <p:cond delay="2000"/>
                                  </p:stCondLst>
                                  <p:childTnLst>
                                    <p:set>
                                      <p:cBhvr>
                                        <p:cTn id="122" dur="1" fill="hold">
                                          <p:stCondLst>
                                            <p:cond delay="0"/>
                                          </p:stCondLst>
                                        </p:cTn>
                                        <p:tgtEl>
                                          <p:spTgt spid="93"/>
                                        </p:tgtEl>
                                        <p:attrNameLst>
                                          <p:attrName>style.visibility</p:attrName>
                                        </p:attrNameLst>
                                      </p:cBhvr>
                                      <p:to>
                                        <p:strVal val="visible"/>
                                      </p:to>
                                    </p:set>
                                  </p:childTnLst>
                                </p:cTn>
                              </p:par>
                              <p:par>
                                <p:cTn id="123" presetID="1" presetClass="exit" presetSubtype="0" fill="hold" grpId="3" nodeType="withEffect">
                                  <p:stCondLst>
                                    <p:cond delay="2000"/>
                                  </p:stCondLst>
                                  <p:childTnLst>
                                    <p:set>
                                      <p:cBhvr>
                                        <p:cTn id="124" dur="1" fill="hold">
                                          <p:stCondLst>
                                            <p:cond delay="0"/>
                                          </p:stCondLst>
                                        </p:cTn>
                                        <p:tgtEl>
                                          <p:spTgt spid="94"/>
                                        </p:tgtEl>
                                        <p:attrNameLst>
                                          <p:attrName>style.visibility</p:attrName>
                                        </p:attrNameLst>
                                      </p:cBhvr>
                                      <p:to>
                                        <p:strVal val="hidden"/>
                                      </p:to>
                                    </p:set>
                                  </p:childTnLst>
                                </p:cTn>
                              </p:par>
                              <p:par>
                                <p:cTn id="125" presetID="1" presetClass="entr" presetSubtype="0" fill="hold" grpId="4" nodeType="withEffect">
                                  <p:stCondLst>
                                    <p:cond delay="2500"/>
                                  </p:stCondLst>
                                  <p:childTnLst>
                                    <p:set>
                                      <p:cBhvr>
                                        <p:cTn id="126" dur="1" fill="hold">
                                          <p:stCondLst>
                                            <p:cond delay="0"/>
                                          </p:stCondLst>
                                        </p:cTn>
                                        <p:tgtEl>
                                          <p:spTgt spid="94"/>
                                        </p:tgtEl>
                                        <p:attrNameLst>
                                          <p:attrName>style.visibility</p:attrName>
                                        </p:attrNameLst>
                                      </p:cBhvr>
                                      <p:to>
                                        <p:strVal val="visible"/>
                                      </p:to>
                                    </p:set>
                                  </p:childTnLst>
                                </p:cTn>
                              </p:par>
                              <p:par>
                                <p:cTn id="127" presetID="1" presetClass="exit" presetSubtype="0" fill="hold" grpId="5" nodeType="withEffect">
                                  <p:stCondLst>
                                    <p:cond delay="2500"/>
                                  </p:stCondLst>
                                  <p:childTnLst>
                                    <p:set>
                                      <p:cBhvr>
                                        <p:cTn id="128" dur="1" fill="hold">
                                          <p:stCondLst>
                                            <p:cond delay="0"/>
                                          </p:stCondLst>
                                        </p:cTn>
                                        <p:tgtEl>
                                          <p:spTgt spid="93"/>
                                        </p:tgtEl>
                                        <p:attrNameLst>
                                          <p:attrName>style.visibility</p:attrName>
                                        </p:attrNameLst>
                                      </p:cBhvr>
                                      <p:to>
                                        <p:strVal val="hidden"/>
                                      </p:to>
                                    </p:set>
                                  </p:childTnLst>
                                </p:cTn>
                              </p:par>
                              <p:par>
                                <p:cTn id="129" presetID="1" presetClass="entr" presetSubtype="0" fill="hold" grpId="0" nodeType="withEffect">
                                  <p:stCondLst>
                                    <p:cond delay="500"/>
                                  </p:stCondLst>
                                  <p:childTnLst>
                                    <p:set>
                                      <p:cBhvr>
                                        <p:cTn id="130" dur="1" fill="hold">
                                          <p:stCondLst>
                                            <p:cond delay="0"/>
                                          </p:stCondLst>
                                        </p:cTn>
                                        <p:tgtEl>
                                          <p:spTgt spid="92"/>
                                        </p:tgtEl>
                                        <p:attrNameLst>
                                          <p:attrName>style.visibility</p:attrName>
                                        </p:attrNameLst>
                                      </p:cBhvr>
                                      <p:to>
                                        <p:strVal val="visible"/>
                                      </p:to>
                                    </p:set>
                                  </p:childTnLst>
                                </p:cTn>
                              </p:par>
                              <p:par>
                                <p:cTn id="131" presetID="1" presetClass="exit" presetSubtype="0" fill="hold" grpId="1" nodeType="withEffect">
                                  <p:stCondLst>
                                    <p:cond delay="1000"/>
                                  </p:stCondLst>
                                  <p:childTnLst>
                                    <p:set>
                                      <p:cBhvr>
                                        <p:cTn id="132" dur="1" fill="hold">
                                          <p:stCondLst>
                                            <p:cond delay="0"/>
                                          </p:stCondLst>
                                        </p:cTn>
                                        <p:tgtEl>
                                          <p:spTgt spid="92"/>
                                        </p:tgtEl>
                                        <p:attrNameLst>
                                          <p:attrName>style.visibility</p:attrName>
                                        </p:attrNameLst>
                                      </p:cBhvr>
                                      <p:to>
                                        <p:strVal val="hidden"/>
                                      </p:to>
                                    </p:set>
                                  </p:childTnLst>
                                </p:cTn>
                              </p:par>
                              <p:par>
                                <p:cTn id="133" presetID="1" presetClass="entr" presetSubtype="0" fill="hold" grpId="0" nodeType="withEffect">
                                  <p:stCondLst>
                                    <p:cond delay="1000"/>
                                  </p:stCondLst>
                                  <p:childTnLst>
                                    <p:set>
                                      <p:cBhvr>
                                        <p:cTn id="134" dur="1" fill="hold">
                                          <p:stCondLst>
                                            <p:cond delay="0"/>
                                          </p:stCondLst>
                                        </p:cTn>
                                        <p:tgtEl>
                                          <p:spTgt spid="95"/>
                                        </p:tgtEl>
                                        <p:attrNameLst>
                                          <p:attrName>style.visibility</p:attrName>
                                        </p:attrNameLst>
                                      </p:cBhvr>
                                      <p:to>
                                        <p:strVal val="visible"/>
                                      </p:to>
                                    </p:set>
                                  </p:childTnLst>
                                </p:cTn>
                              </p:par>
                              <p:par>
                                <p:cTn id="135" presetID="1" presetClass="entr" presetSubtype="0" fill="hold" grpId="2" nodeType="withEffect">
                                  <p:stCondLst>
                                    <p:cond delay="1500"/>
                                  </p:stCondLst>
                                  <p:childTnLst>
                                    <p:set>
                                      <p:cBhvr>
                                        <p:cTn id="136" dur="1" fill="hold">
                                          <p:stCondLst>
                                            <p:cond delay="0"/>
                                          </p:stCondLst>
                                        </p:cTn>
                                        <p:tgtEl>
                                          <p:spTgt spid="92"/>
                                        </p:tgtEl>
                                        <p:attrNameLst>
                                          <p:attrName>style.visibility</p:attrName>
                                        </p:attrNameLst>
                                      </p:cBhvr>
                                      <p:to>
                                        <p:strVal val="visible"/>
                                      </p:to>
                                    </p:set>
                                  </p:childTnLst>
                                </p:cTn>
                              </p:par>
                              <p:par>
                                <p:cTn id="137" presetID="1" presetClass="exit" presetSubtype="0" fill="hold" grpId="1" nodeType="withEffect">
                                  <p:stCondLst>
                                    <p:cond delay="1500"/>
                                  </p:stCondLst>
                                  <p:childTnLst>
                                    <p:set>
                                      <p:cBhvr>
                                        <p:cTn id="138" dur="1" fill="hold">
                                          <p:stCondLst>
                                            <p:cond delay="0"/>
                                          </p:stCondLst>
                                        </p:cTn>
                                        <p:tgtEl>
                                          <p:spTgt spid="95"/>
                                        </p:tgtEl>
                                        <p:attrNameLst>
                                          <p:attrName>style.visibility</p:attrName>
                                        </p:attrNameLst>
                                      </p:cBhvr>
                                      <p:to>
                                        <p:strVal val="hidden"/>
                                      </p:to>
                                    </p:set>
                                  </p:childTnLst>
                                </p:cTn>
                              </p:par>
                              <p:par>
                                <p:cTn id="139" presetID="1" presetClass="entr" presetSubtype="0" fill="hold" grpId="2" nodeType="withEffect">
                                  <p:stCondLst>
                                    <p:cond delay="2000"/>
                                  </p:stCondLst>
                                  <p:childTnLst>
                                    <p:set>
                                      <p:cBhvr>
                                        <p:cTn id="140" dur="1" fill="hold">
                                          <p:stCondLst>
                                            <p:cond delay="0"/>
                                          </p:stCondLst>
                                        </p:cTn>
                                        <p:tgtEl>
                                          <p:spTgt spid="95"/>
                                        </p:tgtEl>
                                        <p:attrNameLst>
                                          <p:attrName>style.visibility</p:attrName>
                                        </p:attrNameLst>
                                      </p:cBhvr>
                                      <p:to>
                                        <p:strVal val="visible"/>
                                      </p:to>
                                    </p:set>
                                  </p:childTnLst>
                                </p:cTn>
                              </p:par>
                              <p:par>
                                <p:cTn id="141" presetID="1" presetClass="exit" presetSubtype="0" fill="hold" grpId="3" nodeType="withEffect">
                                  <p:stCondLst>
                                    <p:cond delay="2000"/>
                                  </p:stCondLst>
                                  <p:childTnLst>
                                    <p:set>
                                      <p:cBhvr>
                                        <p:cTn id="142" dur="1" fill="hold">
                                          <p:stCondLst>
                                            <p:cond delay="0"/>
                                          </p:stCondLst>
                                        </p:cTn>
                                        <p:tgtEl>
                                          <p:spTgt spid="92"/>
                                        </p:tgtEl>
                                        <p:attrNameLst>
                                          <p:attrName>style.visibility</p:attrName>
                                        </p:attrNameLst>
                                      </p:cBhvr>
                                      <p:to>
                                        <p:strVal val="hidden"/>
                                      </p:to>
                                    </p:set>
                                  </p:childTnLst>
                                </p:cTn>
                              </p:par>
                              <p:par>
                                <p:cTn id="143" presetID="1" presetClass="entr" presetSubtype="0" fill="hold" grpId="4" nodeType="withEffect">
                                  <p:stCondLst>
                                    <p:cond delay="2500"/>
                                  </p:stCondLst>
                                  <p:childTnLst>
                                    <p:set>
                                      <p:cBhvr>
                                        <p:cTn id="144" dur="1" fill="hold">
                                          <p:stCondLst>
                                            <p:cond delay="0"/>
                                          </p:stCondLst>
                                        </p:cTn>
                                        <p:tgtEl>
                                          <p:spTgt spid="92"/>
                                        </p:tgtEl>
                                        <p:attrNameLst>
                                          <p:attrName>style.visibility</p:attrName>
                                        </p:attrNameLst>
                                      </p:cBhvr>
                                      <p:to>
                                        <p:strVal val="visible"/>
                                      </p:to>
                                    </p:set>
                                  </p:childTnLst>
                                </p:cTn>
                              </p:par>
                              <p:par>
                                <p:cTn id="145" presetID="1" presetClass="exit" presetSubtype="0" fill="hold" grpId="3" nodeType="withEffect">
                                  <p:stCondLst>
                                    <p:cond delay="2500"/>
                                  </p:stCondLst>
                                  <p:childTnLst>
                                    <p:set>
                                      <p:cBhvr>
                                        <p:cTn id="146" dur="1" fill="hold">
                                          <p:stCondLst>
                                            <p:cond delay="0"/>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P spid="98" grpId="2" animBg="1"/>
      <p:bldP spid="98" grpId="3" animBg="1"/>
      <p:bldP spid="99" grpId="0" animBg="1"/>
      <p:bldP spid="99" grpId="1" animBg="1"/>
      <p:bldP spid="59" grpId="0" animBg="1"/>
      <p:bldP spid="59" grpId="1" animBg="1"/>
      <p:bldP spid="59" grpId="2" animBg="1"/>
      <p:bldP spid="59" grpId="3" animBg="1"/>
      <p:bldP spid="61" grpId="0" animBg="1"/>
      <p:bldP spid="61" grpId="1" animBg="1"/>
      <p:bldP spid="61" grpId="2" animBg="1"/>
      <p:bldP spid="61" grpId="3" animBg="1"/>
      <p:bldP spid="61" grpId="4" animBg="1"/>
      <p:bldP spid="55" grpId="0" animBg="1"/>
      <p:bldP spid="55" grpId="1" animBg="1"/>
      <p:bldP spid="56" grpId="0" animBg="1"/>
      <p:bldP spid="56" grpId="1" animBg="1"/>
      <p:bldP spid="56" grpId="2" animBg="1"/>
      <p:bldP spid="48" grpId="0" animBg="1"/>
      <p:bldP spid="48" grpId="1" animBg="1"/>
      <p:bldP spid="48" grpId="2" animBg="1"/>
      <p:bldP spid="49" grpId="0" animBg="1"/>
      <p:bldP spid="49" grpId="1" animBg="1"/>
      <p:bldP spid="49" grpId="2" animBg="1"/>
      <p:bldP spid="49" grpId="3" animBg="1"/>
      <p:bldP spid="49" grpId="4" animBg="1"/>
      <p:bldP spid="50" grpId="0" animBg="1"/>
      <p:bldP spid="50" grpId="1" animBg="1"/>
      <p:bldP spid="50" grpId="2" animBg="1"/>
      <p:bldP spid="50" grpId="3" animBg="1"/>
      <p:bldP spid="51" grpId="0" animBg="1"/>
      <p:bldP spid="51" grpId="1" animBg="1"/>
      <p:bldP spid="51" grpId="2" animBg="1"/>
      <p:bldP spid="52" grpId="0" animBg="1"/>
      <p:bldP spid="52" grpId="1" animBg="1"/>
      <p:bldP spid="52" grpId="2" animBg="1"/>
      <p:bldP spid="53" grpId="0" animBg="1"/>
      <p:bldP spid="53" grpId="1" animBg="1"/>
      <p:bldP spid="53" grpId="2" animBg="1"/>
      <p:bldP spid="62" grpId="0" animBg="1"/>
      <p:bldP spid="62" grpId="1" animBg="1"/>
      <p:bldP spid="63" grpId="0" animBg="1"/>
      <p:bldP spid="63" grpId="1" animBg="1"/>
      <p:bldP spid="64" grpId="0" animBg="1"/>
      <p:bldP spid="65" grpId="0" animBg="1"/>
      <p:bldP spid="70" grpId="0" animBg="1"/>
      <p:bldP spid="70" grpId="1" animBg="1"/>
      <p:bldP spid="76" grpId="0" animBg="1"/>
      <p:bldP spid="76" grpId="1" animBg="1"/>
      <p:bldP spid="92" grpId="0" animBg="1"/>
      <p:bldP spid="92" grpId="1" animBg="1"/>
      <p:bldP spid="92" grpId="2" animBg="1"/>
      <p:bldP spid="92" grpId="3" animBg="1"/>
      <p:bldP spid="92" grpId="4" animBg="1"/>
      <p:bldP spid="93" grpId="0" animBg="1"/>
      <p:bldP spid="93" grpId="1" animBg="1"/>
      <p:bldP spid="93" grpId="2" animBg="1"/>
      <p:bldP spid="93" grpId="3" animBg="1"/>
      <p:bldP spid="93" grpId="4" animBg="1"/>
      <p:bldP spid="93" grpId="5" animBg="1"/>
      <p:bldP spid="94" grpId="0" animBg="1"/>
      <p:bldP spid="94" grpId="1" animBg="1"/>
      <p:bldP spid="94" grpId="2" animBg="1"/>
      <p:bldP spid="94" grpId="3" animBg="1"/>
      <p:bldP spid="94" grpId="4" animBg="1"/>
      <p:bldP spid="95" grpId="0" animBg="1"/>
      <p:bldP spid="95" grpId="1" animBg="1"/>
      <p:bldP spid="95" grpId="2" animBg="1"/>
      <p:bldP spid="95" grpId="3"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Datacenter Network</a:t>
            </a:r>
            <a:endParaRPr lang="ko-KR" altLang="en-US" b="1" dirty="0"/>
          </a:p>
        </p:txBody>
      </p:sp>
      <p:sp>
        <p:nvSpPr>
          <p:cNvPr id="4" name="TextBox 3"/>
          <p:cNvSpPr txBox="1"/>
          <p:nvPr/>
        </p:nvSpPr>
        <p:spPr>
          <a:xfrm>
            <a:off x="2224093" y="1484624"/>
            <a:ext cx="2871107" cy="584775"/>
          </a:xfrm>
          <a:prstGeom prst="rect">
            <a:avLst/>
          </a:prstGeom>
          <a:noFill/>
        </p:spPr>
        <p:txBody>
          <a:bodyPr wrap="none" rtlCol="0">
            <a:spAutoFit/>
          </a:bodyPr>
          <a:lstStyle/>
          <a:p>
            <a:r>
              <a:rPr lang="en-US" altLang="ko-KR" sz="3200" b="1" dirty="0" smtClean="0"/>
              <a:t>Small Latency</a:t>
            </a:r>
            <a:endParaRPr lang="ko-KR" altLang="en-US" sz="3200" b="1" dirty="0"/>
          </a:p>
        </p:txBody>
      </p:sp>
      <p:sp>
        <p:nvSpPr>
          <p:cNvPr id="5" name="TextBox 4"/>
          <p:cNvSpPr txBox="1"/>
          <p:nvPr/>
        </p:nvSpPr>
        <p:spPr>
          <a:xfrm>
            <a:off x="7084047" y="1484624"/>
            <a:ext cx="3353803" cy="584775"/>
          </a:xfrm>
          <a:prstGeom prst="rect">
            <a:avLst/>
          </a:prstGeom>
          <a:noFill/>
        </p:spPr>
        <p:txBody>
          <a:bodyPr wrap="none" rtlCol="0">
            <a:spAutoFit/>
          </a:bodyPr>
          <a:lstStyle/>
          <a:p>
            <a:r>
              <a:rPr lang="en-US" altLang="ko-KR" sz="3200" b="1" dirty="0" smtClean="0"/>
              <a:t>High Bandwidth</a:t>
            </a:r>
            <a:endParaRPr lang="ko-KR" altLang="en-US" sz="3200" b="1" dirty="0"/>
          </a:p>
        </p:txBody>
      </p:sp>
      <p:sp>
        <p:nvSpPr>
          <p:cNvPr id="6" name="TextBox 5"/>
          <p:cNvSpPr txBox="1"/>
          <p:nvPr/>
        </p:nvSpPr>
        <p:spPr>
          <a:xfrm>
            <a:off x="2150355" y="4006739"/>
            <a:ext cx="3042821" cy="584775"/>
          </a:xfrm>
          <a:prstGeom prst="rect">
            <a:avLst/>
          </a:prstGeom>
          <a:noFill/>
        </p:spPr>
        <p:txBody>
          <a:bodyPr wrap="none" rtlCol="0">
            <a:spAutoFit/>
          </a:bodyPr>
          <a:lstStyle/>
          <a:p>
            <a:r>
              <a:rPr lang="en-US" altLang="ko-KR" sz="3200" b="1" dirty="0" smtClean="0"/>
              <a:t>Shallow Buffer</a:t>
            </a:r>
            <a:endParaRPr lang="ko-KR" altLang="en-US" sz="3200" b="1" dirty="0"/>
          </a:p>
        </p:txBody>
      </p:sp>
      <p:sp>
        <p:nvSpPr>
          <p:cNvPr id="7" name="TextBox 6"/>
          <p:cNvSpPr txBox="1"/>
          <p:nvPr/>
        </p:nvSpPr>
        <p:spPr>
          <a:xfrm>
            <a:off x="7502494" y="4006739"/>
            <a:ext cx="2398029" cy="584775"/>
          </a:xfrm>
          <a:prstGeom prst="rect">
            <a:avLst/>
          </a:prstGeom>
          <a:noFill/>
        </p:spPr>
        <p:txBody>
          <a:bodyPr wrap="none" rtlCol="0">
            <a:spAutoFit/>
          </a:bodyPr>
          <a:lstStyle/>
          <a:p>
            <a:r>
              <a:rPr lang="en-US" altLang="ko-KR" sz="3200" b="1" dirty="0" smtClean="0"/>
              <a:t>Large Scale</a:t>
            </a:r>
            <a:endParaRPr lang="ko-KR" altLang="en-US" sz="3200" b="1" dirty="0"/>
          </a:p>
        </p:txBody>
      </p:sp>
      <mc:AlternateContent xmlns:mc="http://schemas.openxmlformats.org/markup-compatibility/2006" xmlns:a14="http://schemas.microsoft.com/office/drawing/2010/main">
        <mc:Choice Requires="a14">
          <p:sp>
            <p:nvSpPr>
              <p:cNvPr id="10" name="TextBox 9"/>
              <p:cNvSpPr txBox="1"/>
              <p:nvPr/>
            </p:nvSpPr>
            <p:spPr>
              <a:xfrm>
                <a:off x="2710193" y="1980023"/>
                <a:ext cx="1602683" cy="523220"/>
              </a:xfrm>
              <a:prstGeom prst="rect">
                <a:avLst/>
              </a:prstGeom>
              <a:noFill/>
            </p:spPr>
            <p:txBody>
              <a:bodyPr wrap="none" rtlCol="0">
                <a:spAutoFit/>
              </a:bodyPr>
              <a:lstStyle/>
              <a:p>
                <a:r>
                  <a:rPr lang="en-US" altLang="ko-KR" sz="2800" dirty="0"/>
                  <a:t>&lt;</a:t>
                </a:r>
                <a:r>
                  <a:rPr lang="en-US" altLang="ko-KR" sz="2800" dirty="0" smtClean="0"/>
                  <a:t> </a:t>
                </a:r>
                <a:r>
                  <a:rPr lang="en-US" altLang="ko-KR" sz="2800" dirty="0"/>
                  <a:t>100</a:t>
                </a:r>
                <a14:m>
                  <m:oMath xmlns:m="http://schemas.openxmlformats.org/officeDocument/2006/math">
                    <m:r>
                      <a:rPr lang="en-US" altLang="ko-KR" sz="2800" b="0" i="1" smtClean="0">
                        <a:latin typeface="Cambria Math" panose="02040503050406030204" pitchFamily="18" charset="0"/>
                      </a:rPr>
                      <m:t> </m:t>
                    </m:r>
                    <m:r>
                      <a:rPr lang="ko-KR" altLang="en-US" sz="2800" b="0" i="1" smtClean="0">
                        <a:latin typeface="Cambria Math" panose="02040503050406030204" pitchFamily="18" charset="0"/>
                      </a:rPr>
                      <m:t>𝜇</m:t>
                    </m:r>
                    <m:r>
                      <a:rPr lang="en-US" altLang="ko-KR" sz="2800" b="0" i="1" smtClean="0">
                        <a:latin typeface="Cambria Math" panose="02040503050406030204" pitchFamily="18" charset="0"/>
                      </a:rPr>
                      <m:t>𝑠</m:t>
                    </m:r>
                  </m:oMath>
                </a14:m>
                <a:endParaRPr lang="ko-KR" alt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710193" y="1980023"/>
                <a:ext cx="1602683" cy="523220"/>
              </a:xfrm>
              <a:prstGeom prst="rect">
                <a:avLst/>
              </a:prstGeom>
              <a:blipFill rotWithShape="0">
                <a:blip r:embed="rId3"/>
                <a:stretch>
                  <a:fillRect l="-8015" t="-12791" b="-31395"/>
                </a:stretch>
              </a:blipFill>
            </p:spPr>
            <p:txBody>
              <a:bodyPr/>
              <a:lstStyle/>
              <a:p>
                <a:r>
                  <a:rPr lang="ko-KR" altLang="en-US">
                    <a:noFill/>
                  </a:rPr>
                  <a:t> </a:t>
                </a:r>
              </a:p>
            </p:txBody>
          </p:sp>
        </mc:Fallback>
      </mc:AlternateContent>
      <p:sp>
        <p:nvSpPr>
          <p:cNvPr id="12" name="TextBox 11"/>
          <p:cNvSpPr txBox="1"/>
          <p:nvPr/>
        </p:nvSpPr>
        <p:spPr>
          <a:xfrm>
            <a:off x="7423760" y="2007844"/>
            <a:ext cx="2757486" cy="461665"/>
          </a:xfrm>
          <a:prstGeom prst="rect">
            <a:avLst/>
          </a:prstGeom>
          <a:noFill/>
        </p:spPr>
        <p:txBody>
          <a:bodyPr wrap="none" rtlCol="0">
            <a:spAutoFit/>
          </a:bodyPr>
          <a:lstStyle/>
          <a:p>
            <a:r>
              <a:rPr lang="en-US" altLang="ko-KR" sz="2400" dirty="0" smtClean="0"/>
              <a:t>10/40 ~ 100 </a:t>
            </a:r>
            <a:r>
              <a:rPr lang="en-US" altLang="ko-KR" sz="2400" dirty="0" err="1" smtClean="0"/>
              <a:t>Gbps</a:t>
            </a:r>
            <a:endParaRPr lang="ko-KR" altLang="en-US" sz="2400" dirty="0"/>
          </a:p>
        </p:txBody>
      </p:sp>
      <p:sp>
        <p:nvSpPr>
          <p:cNvPr id="13" name="TextBox 12"/>
          <p:cNvSpPr txBox="1"/>
          <p:nvPr/>
        </p:nvSpPr>
        <p:spPr>
          <a:xfrm>
            <a:off x="2394203" y="4566572"/>
            <a:ext cx="2530886" cy="461665"/>
          </a:xfrm>
          <a:prstGeom prst="rect">
            <a:avLst/>
          </a:prstGeom>
          <a:noFill/>
        </p:spPr>
        <p:txBody>
          <a:bodyPr wrap="none" rtlCol="0">
            <a:spAutoFit/>
          </a:bodyPr>
          <a:lstStyle/>
          <a:p>
            <a:r>
              <a:rPr lang="en-US" altLang="ko-KR" sz="2400" dirty="0" smtClean="0"/>
              <a:t>&lt; 30 MB for </a:t>
            </a:r>
            <a:r>
              <a:rPr lang="en-US" altLang="ko-KR" sz="2400" dirty="0" err="1" smtClean="0"/>
              <a:t>ToR</a:t>
            </a:r>
            <a:endParaRPr lang="ko-KR" altLang="en-US" sz="2400" dirty="0"/>
          </a:p>
        </p:txBody>
      </p:sp>
      <p:sp>
        <p:nvSpPr>
          <p:cNvPr id="14" name="TextBox 13"/>
          <p:cNvSpPr txBox="1"/>
          <p:nvPr/>
        </p:nvSpPr>
        <p:spPr>
          <a:xfrm>
            <a:off x="7281091" y="4529959"/>
            <a:ext cx="2842445" cy="461665"/>
          </a:xfrm>
          <a:prstGeom prst="rect">
            <a:avLst/>
          </a:prstGeom>
          <a:noFill/>
        </p:spPr>
        <p:txBody>
          <a:bodyPr wrap="none" rtlCol="0">
            <a:spAutoFit/>
          </a:bodyPr>
          <a:lstStyle/>
          <a:p>
            <a:r>
              <a:rPr lang="en-US" altLang="ko-KR" sz="2400" dirty="0" smtClean="0"/>
              <a:t>&gt; 10,000 machines</a:t>
            </a:r>
            <a:endParaRPr lang="ko-KR" altLang="en-US" sz="2400" dirty="0"/>
          </a:p>
        </p:txBody>
      </p:sp>
      <p:cxnSp>
        <p:nvCxnSpPr>
          <p:cNvPr id="16" name="직선 화살표 연결선 15"/>
          <p:cNvCxnSpPr/>
          <p:nvPr/>
        </p:nvCxnSpPr>
        <p:spPr>
          <a:xfrm>
            <a:off x="2951983" y="3620152"/>
            <a:ext cx="1259624" cy="0"/>
          </a:xfrm>
          <a:prstGeom prst="straightConnector1">
            <a:avLst/>
          </a:prstGeom>
          <a:ln w="57150" cap="rnd">
            <a:solidFill>
              <a:schemeClr val="tx1"/>
            </a:solidFill>
            <a:prstDash val="sysDash"/>
            <a:headEnd type="arrow" w="sm" len="sm"/>
            <a:tailEnd type="arrow" w="sm" len="sm"/>
          </a:ln>
        </p:spPr>
        <p:style>
          <a:lnRef idx="1">
            <a:schemeClr val="accent1"/>
          </a:lnRef>
          <a:fillRef idx="0">
            <a:schemeClr val="accent1"/>
          </a:fillRef>
          <a:effectRef idx="0">
            <a:schemeClr val="accent1"/>
          </a:effectRef>
          <a:fontRef idx="minor">
            <a:schemeClr val="tx1"/>
          </a:fontRef>
        </p:style>
      </p:cxnSp>
      <p:grpSp>
        <p:nvGrpSpPr>
          <p:cNvPr id="22" name="그룹 21"/>
          <p:cNvGrpSpPr/>
          <p:nvPr/>
        </p:nvGrpSpPr>
        <p:grpSpPr>
          <a:xfrm>
            <a:off x="3884857" y="2659659"/>
            <a:ext cx="461665" cy="770343"/>
            <a:chOff x="3110341" y="2529434"/>
            <a:chExt cx="461665" cy="770343"/>
          </a:xfrm>
        </p:grpSpPr>
        <p:sp>
          <p:nvSpPr>
            <p:cNvPr id="23" name="타원 22"/>
            <p:cNvSpPr/>
            <p:nvPr/>
          </p:nvSpPr>
          <p:spPr>
            <a:xfrm>
              <a:off x="3110341" y="2529434"/>
              <a:ext cx="461665" cy="461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이등변 삼각형 23"/>
            <p:cNvSpPr/>
            <p:nvPr/>
          </p:nvSpPr>
          <p:spPr>
            <a:xfrm rot="10800000">
              <a:off x="3132790" y="2847069"/>
              <a:ext cx="427602" cy="4527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3276956" y="2694938"/>
              <a:ext cx="120220" cy="120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그룹 27"/>
          <p:cNvGrpSpPr/>
          <p:nvPr/>
        </p:nvGrpSpPr>
        <p:grpSpPr>
          <a:xfrm>
            <a:off x="2794362" y="2665457"/>
            <a:ext cx="461665" cy="770343"/>
            <a:chOff x="3110341" y="2529434"/>
            <a:chExt cx="461665" cy="770343"/>
          </a:xfrm>
        </p:grpSpPr>
        <p:sp>
          <p:nvSpPr>
            <p:cNvPr id="29" name="타원 28"/>
            <p:cNvSpPr/>
            <p:nvPr/>
          </p:nvSpPr>
          <p:spPr>
            <a:xfrm>
              <a:off x="3110341" y="2529434"/>
              <a:ext cx="461665" cy="461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이등변 삼각형 29"/>
            <p:cNvSpPr/>
            <p:nvPr/>
          </p:nvSpPr>
          <p:spPr>
            <a:xfrm rot="10800000">
              <a:off x="3132790" y="2847069"/>
              <a:ext cx="427602" cy="4527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3276956" y="2694938"/>
              <a:ext cx="120220" cy="120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7" name="그룹 36"/>
          <p:cNvGrpSpPr/>
          <p:nvPr/>
        </p:nvGrpSpPr>
        <p:grpSpPr>
          <a:xfrm>
            <a:off x="2996597" y="5292138"/>
            <a:ext cx="1076780" cy="971975"/>
            <a:chOff x="2034354" y="5230916"/>
            <a:chExt cx="1371234" cy="1237769"/>
          </a:xfrm>
        </p:grpSpPr>
        <p:sp>
          <p:nvSpPr>
            <p:cNvPr id="35" name="모서리가 둥근 직사각형 34"/>
            <p:cNvSpPr/>
            <p:nvPr/>
          </p:nvSpPr>
          <p:spPr>
            <a:xfrm>
              <a:off x="2303085" y="5285391"/>
              <a:ext cx="774041" cy="887315"/>
            </a:xfrm>
            <a:prstGeom prst="roundRect">
              <a:avLst>
                <a:gd name="adj" fmla="val 27873"/>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모서리가 둥근 직사각형 26"/>
            <p:cNvSpPr/>
            <p:nvPr/>
          </p:nvSpPr>
          <p:spPr>
            <a:xfrm>
              <a:off x="2240058" y="5619048"/>
              <a:ext cx="906346" cy="849637"/>
            </a:xfrm>
            <a:custGeom>
              <a:avLst/>
              <a:gdLst>
                <a:gd name="connsiteX0" fmla="*/ 0 w 792046"/>
                <a:gd name="connsiteY0" fmla="*/ 132010 h 977900"/>
                <a:gd name="connsiteX1" fmla="*/ 132010 w 792046"/>
                <a:gd name="connsiteY1" fmla="*/ 0 h 977900"/>
                <a:gd name="connsiteX2" fmla="*/ 660036 w 792046"/>
                <a:gd name="connsiteY2" fmla="*/ 0 h 977900"/>
                <a:gd name="connsiteX3" fmla="*/ 792046 w 792046"/>
                <a:gd name="connsiteY3" fmla="*/ 132010 h 977900"/>
                <a:gd name="connsiteX4" fmla="*/ 792046 w 792046"/>
                <a:gd name="connsiteY4" fmla="*/ 845890 h 977900"/>
                <a:gd name="connsiteX5" fmla="*/ 660036 w 792046"/>
                <a:gd name="connsiteY5" fmla="*/ 977900 h 977900"/>
                <a:gd name="connsiteX6" fmla="*/ 132010 w 792046"/>
                <a:gd name="connsiteY6" fmla="*/ 977900 h 977900"/>
                <a:gd name="connsiteX7" fmla="*/ 0 w 792046"/>
                <a:gd name="connsiteY7" fmla="*/ 845890 h 977900"/>
                <a:gd name="connsiteX8" fmla="*/ 0 w 792046"/>
                <a:gd name="connsiteY8" fmla="*/ 132010 h 977900"/>
                <a:gd name="connsiteX0" fmla="*/ 0 w 842846"/>
                <a:gd name="connsiteY0" fmla="*/ 132010 h 977900"/>
                <a:gd name="connsiteX1" fmla="*/ 132010 w 842846"/>
                <a:gd name="connsiteY1" fmla="*/ 0 h 977900"/>
                <a:gd name="connsiteX2" fmla="*/ 660036 w 842846"/>
                <a:gd name="connsiteY2" fmla="*/ 0 h 977900"/>
                <a:gd name="connsiteX3" fmla="*/ 842846 w 842846"/>
                <a:gd name="connsiteY3" fmla="*/ 93910 h 977900"/>
                <a:gd name="connsiteX4" fmla="*/ 792046 w 842846"/>
                <a:gd name="connsiteY4" fmla="*/ 845890 h 977900"/>
                <a:gd name="connsiteX5" fmla="*/ 660036 w 842846"/>
                <a:gd name="connsiteY5" fmla="*/ 977900 h 977900"/>
                <a:gd name="connsiteX6" fmla="*/ 132010 w 842846"/>
                <a:gd name="connsiteY6" fmla="*/ 977900 h 977900"/>
                <a:gd name="connsiteX7" fmla="*/ 0 w 842846"/>
                <a:gd name="connsiteY7" fmla="*/ 845890 h 977900"/>
                <a:gd name="connsiteX8" fmla="*/ 0 w 842846"/>
                <a:gd name="connsiteY8" fmla="*/ 132010 h 977900"/>
                <a:gd name="connsiteX0" fmla="*/ 0 w 906346"/>
                <a:gd name="connsiteY0" fmla="*/ 132010 h 977900"/>
                <a:gd name="connsiteX1" fmla="*/ 195510 w 906346"/>
                <a:gd name="connsiteY1" fmla="*/ 0 h 977900"/>
                <a:gd name="connsiteX2" fmla="*/ 723536 w 906346"/>
                <a:gd name="connsiteY2" fmla="*/ 0 h 977900"/>
                <a:gd name="connsiteX3" fmla="*/ 906346 w 906346"/>
                <a:gd name="connsiteY3" fmla="*/ 93910 h 977900"/>
                <a:gd name="connsiteX4" fmla="*/ 855546 w 906346"/>
                <a:gd name="connsiteY4" fmla="*/ 845890 h 977900"/>
                <a:gd name="connsiteX5" fmla="*/ 723536 w 906346"/>
                <a:gd name="connsiteY5" fmla="*/ 977900 h 977900"/>
                <a:gd name="connsiteX6" fmla="*/ 195510 w 906346"/>
                <a:gd name="connsiteY6" fmla="*/ 977900 h 977900"/>
                <a:gd name="connsiteX7" fmla="*/ 63500 w 906346"/>
                <a:gd name="connsiteY7" fmla="*/ 845890 h 977900"/>
                <a:gd name="connsiteX8" fmla="*/ 0 w 906346"/>
                <a:gd name="connsiteY8" fmla="*/ 132010 h 977900"/>
                <a:gd name="connsiteX0" fmla="*/ 0 w 906346"/>
                <a:gd name="connsiteY0" fmla="*/ 132010 h 977900"/>
                <a:gd name="connsiteX1" fmla="*/ 93910 w 906346"/>
                <a:gd name="connsiteY1" fmla="*/ 0 h 977900"/>
                <a:gd name="connsiteX2" fmla="*/ 723536 w 906346"/>
                <a:gd name="connsiteY2" fmla="*/ 0 h 977900"/>
                <a:gd name="connsiteX3" fmla="*/ 906346 w 906346"/>
                <a:gd name="connsiteY3" fmla="*/ 93910 h 977900"/>
                <a:gd name="connsiteX4" fmla="*/ 855546 w 906346"/>
                <a:gd name="connsiteY4" fmla="*/ 845890 h 977900"/>
                <a:gd name="connsiteX5" fmla="*/ 723536 w 906346"/>
                <a:gd name="connsiteY5" fmla="*/ 977900 h 977900"/>
                <a:gd name="connsiteX6" fmla="*/ 195510 w 906346"/>
                <a:gd name="connsiteY6" fmla="*/ 977900 h 977900"/>
                <a:gd name="connsiteX7" fmla="*/ 63500 w 906346"/>
                <a:gd name="connsiteY7" fmla="*/ 845890 h 977900"/>
                <a:gd name="connsiteX8" fmla="*/ 0 w 906346"/>
                <a:gd name="connsiteY8" fmla="*/ 132010 h 977900"/>
                <a:gd name="connsiteX0" fmla="*/ 0 w 906346"/>
                <a:gd name="connsiteY0" fmla="*/ 144710 h 990600"/>
                <a:gd name="connsiteX1" fmla="*/ 93910 w 906346"/>
                <a:gd name="connsiteY1" fmla="*/ 12700 h 990600"/>
                <a:gd name="connsiteX2" fmla="*/ 799736 w 906346"/>
                <a:gd name="connsiteY2" fmla="*/ 0 h 990600"/>
                <a:gd name="connsiteX3" fmla="*/ 906346 w 906346"/>
                <a:gd name="connsiteY3" fmla="*/ 106610 h 990600"/>
                <a:gd name="connsiteX4" fmla="*/ 855546 w 906346"/>
                <a:gd name="connsiteY4" fmla="*/ 858590 h 990600"/>
                <a:gd name="connsiteX5" fmla="*/ 723536 w 906346"/>
                <a:gd name="connsiteY5" fmla="*/ 990600 h 990600"/>
                <a:gd name="connsiteX6" fmla="*/ 195510 w 906346"/>
                <a:gd name="connsiteY6" fmla="*/ 990600 h 990600"/>
                <a:gd name="connsiteX7" fmla="*/ 63500 w 906346"/>
                <a:gd name="connsiteY7" fmla="*/ 858590 h 990600"/>
                <a:gd name="connsiteX8" fmla="*/ 0 w 906346"/>
                <a:gd name="connsiteY8" fmla="*/ 14471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6346" h="990600">
                  <a:moveTo>
                    <a:pt x="0" y="144710"/>
                  </a:moveTo>
                  <a:cubicBezTo>
                    <a:pt x="0" y="71803"/>
                    <a:pt x="21003" y="12700"/>
                    <a:pt x="93910" y="12700"/>
                  </a:cubicBezTo>
                  <a:lnTo>
                    <a:pt x="799736" y="0"/>
                  </a:lnTo>
                  <a:cubicBezTo>
                    <a:pt x="872643" y="0"/>
                    <a:pt x="906346" y="33703"/>
                    <a:pt x="906346" y="106610"/>
                  </a:cubicBezTo>
                  <a:cubicBezTo>
                    <a:pt x="906346" y="344570"/>
                    <a:pt x="855546" y="620630"/>
                    <a:pt x="855546" y="858590"/>
                  </a:cubicBezTo>
                  <a:cubicBezTo>
                    <a:pt x="855546" y="931497"/>
                    <a:pt x="796443" y="990600"/>
                    <a:pt x="723536" y="990600"/>
                  </a:cubicBezTo>
                  <a:lnTo>
                    <a:pt x="195510" y="990600"/>
                  </a:lnTo>
                  <a:cubicBezTo>
                    <a:pt x="122603" y="990600"/>
                    <a:pt x="63500" y="931497"/>
                    <a:pt x="63500" y="858590"/>
                  </a:cubicBezTo>
                  <a:lnTo>
                    <a:pt x="0" y="14471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2034354" y="5619048"/>
              <a:ext cx="1371234" cy="163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모서리가 둥근 직사각형 32"/>
            <p:cNvSpPr/>
            <p:nvPr/>
          </p:nvSpPr>
          <p:spPr>
            <a:xfrm>
              <a:off x="2148846" y="5581370"/>
              <a:ext cx="1088769" cy="140963"/>
            </a:xfrm>
            <a:prstGeom prst="roundRect">
              <a:avLst>
                <a:gd name="adj" fmla="val 4328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2561221" y="5230916"/>
              <a:ext cx="317500" cy="11014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6" name="그룹 75"/>
          <p:cNvGrpSpPr/>
          <p:nvPr/>
        </p:nvGrpSpPr>
        <p:grpSpPr>
          <a:xfrm>
            <a:off x="7157645" y="2626778"/>
            <a:ext cx="3382057" cy="1181576"/>
            <a:chOff x="7055793" y="2770230"/>
            <a:chExt cx="3382057" cy="1181576"/>
          </a:xfrm>
        </p:grpSpPr>
        <p:cxnSp>
          <p:nvCxnSpPr>
            <p:cNvPr id="39" name="직선 연결선 38"/>
            <p:cNvCxnSpPr/>
            <p:nvPr/>
          </p:nvCxnSpPr>
          <p:spPr>
            <a:xfrm flipV="1">
              <a:off x="7055793" y="2770230"/>
              <a:ext cx="735934" cy="118157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flipH="1" flipV="1">
              <a:off x="9701916" y="2770230"/>
              <a:ext cx="735934" cy="118157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사다리꼴 39"/>
            <p:cNvSpPr/>
            <p:nvPr/>
          </p:nvSpPr>
          <p:spPr>
            <a:xfrm>
              <a:off x="7238887" y="2786666"/>
              <a:ext cx="3016460" cy="1155448"/>
            </a:xfrm>
            <a:prstGeom prst="trapezoid">
              <a:avLst>
                <a:gd name="adj" fmla="val 607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2" name="직선 연결선 41"/>
            <p:cNvCxnSpPr/>
            <p:nvPr/>
          </p:nvCxnSpPr>
          <p:spPr>
            <a:xfrm flipV="1">
              <a:off x="8101630" y="2770230"/>
              <a:ext cx="309490" cy="1171884"/>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flipH="1" flipV="1">
              <a:off x="9054387" y="2810187"/>
              <a:ext cx="387171" cy="1129186"/>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75" name="그룹 74"/>
          <p:cNvGrpSpPr/>
          <p:nvPr/>
        </p:nvGrpSpPr>
        <p:grpSpPr>
          <a:xfrm>
            <a:off x="7971646" y="5098791"/>
            <a:ext cx="1661713" cy="1452309"/>
            <a:chOff x="7847298" y="5004762"/>
            <a:chExt cx="1948023" cy="1702539"/>
          </a:xfrm>
        </p:grpSpPr>
        <p:grpSp>
          <p:nvGrpSpPr>
            <p:cNvPr id="74" name="그룹 73"/>
            <p:cNvGrpSpPr/>
            <p:nvPr/>
          </p:nvGrpSpPr>
          <p:grpSpPr>
            <a:xfrm>
              <a:off x="8313453" y="5004762"/>
              <a:ext cx="1481868" cy="1440502"/>
              <a:chOff x="8061569" y="5115043"/>
              <a:chExt cx="1481868" cy="1440502"/>
            </a:xfrm>
          </p:grpSpPr>
          <p:sp>
            <p:nvSpPr>
              <p:cNvPr id="49" name="모서리가 둥근 직사각형 48"/>
              <p:cNvSpPr/>
              <p:nvPr/>
            </p:nvSpPr>
            <p:spPr>
              <a:xfrm>
                <a:off x="8061569" y="511504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연결선 50"/>
              <p:cNvCxnSpPr/>
              <p:nvPr/>
            </p:nvCxnSpPr>
            <p:spPr>
              <a:xfrm>
                <a:off x="8256375" y="529213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타원 52"/>
              <p:cNvSpPr/>
              <p:nvPr/>
            </p:nvSpPr>
            <p:spPr>
              <a:xfrm>
                <a:off x="903462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1" name="타원 60"/>
              <p:cNvSpPr/>
              <p:nvPr/>
            </p:nvSpPr>
            <p:spPr>
              <a:xfrm>
                <a:off x="925034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모서리가 둥근 직사각형 64"/>
              <p:cNvSpPr/>
              <p:nvPr/>
            </p:nvSpPr>
            <p:spPr>
              <a:xfrm>
                <a:off x="8061569" y="5483228"/>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6" name="직선 연결선 65"/>
              <p:cNvCxnSpPr/>
              <p:nvPr/>
            </p:nvCxnSpPr>
            <p:spPr>
              <a:xfrm>
                <a:off x="8256375" y="5660323"/>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타원 66"/>
              <p:cNvSpPr/>
              <p:nvPr/>
            </p:nvSpPr>
            <p:spPr>
              <a:xfrm>
                <a:off x="903462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8" name="타원 67"/>
              <p:cNvSpPr/>
              <p:nvPr/>
            </p:nvSpPr>
            <p:spPr>
              <a:xfrm>
                <a:off x="925034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9" name="모서리가 둥근 직사각형 68"/>
              <p:cNvSpPr/>
              <p:nvPr/>
            </p:nvSpPr>
            <p:spPr>
              <a:xfrm>
                <a:off x="8061569" y="583637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0" name="직선 연결선 69"/>
              <p:cNvCxnSpPr/>
              <p:nvPr/>
            </p:nvCxnSpPr>
            <p:spPr>
              <a:xfrm>
                <a:off x="8256375" y="601346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타원 70"/>
              <p:cNvSpPr/>
              <p:nvPr/>
            </p:nvSpPr>
            <p:spPr>
              <a:xfrm>
                <a:off x="903462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타원 71"/>
              <p:cNvSpPr/>
              <p:nvPr/>
            </p:nvSpPr>
            <p:spPr>
              <a:xfrm>
                <a:off x="925034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7" name="직선 연결선 56"/>
              <p:cNvCxnSpPr>
                <a:stCxn id="69" idx="2"/>
              </p:cNvCxnSpPr>
              <p:nvPr/>
            </p:nvCxnSpPr>
            <p:spPr>
              <a:xfrm>
                <a:off x="8802503" y="6204558"/>
                <a:ext cx="0" cy="3509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직선 연결선 58"/>
              <p:cNvCxnSpPr/>
              <p:nvPr/>
            </p:nvCxnSpPr>
            <p:spPr>
              <a:xfrm>
                <a:off x="8256375" y="6555545"/>
                <a:ext cx="10889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그룹 78"/>
            <p:cNvGrpSpPr/>
            <p:nvPr/>
          </p:nvGrpSpPr>
          <p:grpSpPr>
            <a:xfrm>
              <a:off x="8091769" y="5127735"/>
              <a:ext cx="1481868" cy="1440502"/>
              <a:chOff x="8061569" y="5115043"/>
              <a:chExt cx="1481868" cy="1440502"/>
            </a:xfrm>
          </p:grpSpPr>
          <p:sp>
            <p:nvSpPr>
              <p:cNvPr id="80" name="모서리가 둥근 직사각형 79"/>
              <p:cNvSpPr/>
              <p:nvPr/>
            </p:nvSpPr>
            <p:spPr>
              <a:xfrm>
                <a:off x="8061569" y="511504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1" name="직선 연결선 80"/>
              <p:cNvCxnSpPr/>
              <p:nvPr/>
            </p:nvCxnSpPr>
            <p:spPr>
              <a:xfrm>
                <a:off x="8256375" y="529213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타원 81"/>
              <p:cNvSpPr/>
              <p:nvPr/>
            </p:nvSpPr>
            <p:spPr>
              <a:xfrm>
                <a:off x="903462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타원 82"/>
              <p:cNvSpPr/>
              <p:nvPr/>
            </p:nvSpPr>
            <p:spPr>
              <a:xfrm>
                <a:off x="925034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모서리가 둥근 직사각형 83"/>
              <p:cNvSpPr/>
              <p:nvPr/>
            </p:nvSpPr>
            <p:spPr>
              <a:xfrm>
                <a:off x="8061569" y="5483228"/>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5" name="직선 연결선 84"/>
              <p:cNvCxnSpPr/>
              <p:nvPr/>
            </p:nvCxnSpPr>
            <p:spPr>
              <a:xfrm>
                <a:off x="8256375" y="5660323"/>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타원 85"/>
              <p:cNvSpPr/>
              <p:nvPr/>
            </p:nvSpPr>
            <p:spPr>
              <a:xfrm>
                <a:off x="903462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타원 86"/>
              <p:cNvSpPr/>
              <p:nvPr/>
            </p:nvSpPr>
            <p:spPr>
              <a:xfrm>
                <a:off x="925034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모서리가 둥근 직사각형 87"/>
              <p:cNvSpPr/>
              <p:nvPr/>
            </p:nvSpPr>
            <p:spPr>
              <a:xfrm>
                <a:off x="8061569" y="583637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9" name="직선 연결선 88"/>
              <p:cNvCxnSpPr/>
              <p:nvPr/>
            </p:nvCxnSpPr>
            <p:spPr>
              <a:xfrm>
                <a:off x="8256375" y="601346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타원 89"/>
              <p:cNvSpPr/>
              <p:nvPr/>
            </p:nvSpPr>
            <p:spPr>
              <a:xfrm>
                <a:off x="903462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타원 90"/>
              <p:cNvSpPr/>
              <p:nvPr/>
            </p:nvSpPr>
            <p:spPr>
              <a:xfrm>
                <a:off x="925034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2" name="직선 연결선 91"/>
              <p:cNvCxnSpPr>
                <a:stCxn id="88" idx="2"/>
              </p:cNvCxnSpPr>
              <p:nvPr/>
            </p:nvCxnSpPr>
            <p:spPr>
              <a:xfrm>
                <a:off x="8802503" y="6204558"/>
                <a:ext cx="0" cy="3509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직선 연결선 92"/>
              <p:cNvCxnSpPr/>
              <p:nvPr/>
            </p:nvCxnSpPr>
            <p:spPr>
              <a:xfrm>
                <a:off x="8256375" y="6555545"/>
                <a:ext cx="10889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그룹 93"/>
            <p:cNvGrpSpPr/>
            <p:nvPr/>
          </p:nvGrpSpPr>
          <p:grpSpPr>
            <a:xfrm>
              <a:off x="7847298" y="5266799"/>
              <a:ext cx="1481868" cy="1440502"/>
              <a:chOff x="8061569" y="5115043"/>
              <a:chExt cx="1481868" cy="1440502"/>
            </a:xfrm>
          </p:grpSpPr>
          <p:sp>
            <p:nvSpPr>
              <p:cNvPr id="95" name="모서리가 둥근 직사각형 94"/>
              <p:cNvSpPr/>
              <p:nvPr/>
            </p:nvSpPr>
            <p:spPr>
              <a:xfrm>
                <a:off x="8061569" y="511504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6" name="직선 연결선 95"/>
              <p:cNvCxnSpPr/>
              <p:nvPr/>
            </p:nvCxnSpPr>
            <p:spPr>
              <a:xfrm>
                <a:off x="8256375" y="529213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타원 96"/>
              <p:cNvSpPr/>
              <p:nvPr/>
            </p:nvSpPr>
            <p:spPr>
              <a:xfrm>
                <a:off x="903462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타원 97"/>
              <p:cNvSpPr/>
              <p:nvPr/>
            </p:nvSpPr>
            <p:spPr>
              <a:xfrm>
                <a:off x="925034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모서리가 둥근 직사각형 98"/>
              <p:cNvSpPr/>
              <p:nvPr/>
            </p:nvSpPr>
            <p:spPr>
              <a:xfrm>
                <a:off x="8061569" y="5483228"/>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0" name="직선 연결선 99"/>
              <p:cNvCxnSpPr/>
              <p:nvPr/>
            </p:nvCxnSpPr>
            <p:spPr>
              <a:xfrm>
                <a:off x="8256375" y="5660323"/>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타원 100"/>
              <p:cNvSpPr/>
              <p:nvPr/>
            </p:nvSpPr>
            <p:spPr>
              <a:xfrm>
                <a:off x="903462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타원 101"/>
              <p:cNvSpPr/>
              <p:nvPr/>
            </p:nvSpPr>
            <p:spPr>
              <a:xfrm>
                <a:off x="925034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모서리가 둥근 직사각형 102"/>
              <p:cNvSpPr/>
              <p:nvPr/>
            </p:nvSpPr>
            <p:spPr>
              <a:xfrm>
                <a:off x="8061569" y="583637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4" name="직선 연결선 103"/>
              <p:cNvCxnSpPr/>
              <p:nvPr/>
            </p:nvCxnSpPr>
            <p:spPr>
              <a:xfrm>
                <a:off x="8256375" y="601346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타원 104"/>
              <p:cNvSpPr/>
              <p:nvPr/>
            </p:nvSpPr>
            <p:spPr>
              <a:xfrm>
                <a:off x="903462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6" name="타원 105"/>
              <p:cNvSpPr/>
              <p:nvPr/>
            </p:nvSpPr>
            <p:spPr>
              <a:xfrm>
                <a:off x="925034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7" name="직선 연결선 106"/>
              <p:cNvCxnSpPr>
                <a:stCxn id="103" idx="2"/>
              </p:cNvCxnSpPr>
              <p:nvPr/>
            </p:nvCxnSpPr>
            <p:spPr>
              <a:xfrm>
                <a:off x="8802503" y="6204558"/>
                <a:ext cx="0" cy="3509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직선 연결선 107"/>
              <p:cNvCxnSpPr/>
              <p:nvPr/>
            </p:nvCxnSpPr>
            <p:spPr>
              <a:xfrm>
                <a:off x="8256375" y="6555545"/>
                <a:ext cx="10889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0" name="TextBox 109"/>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36329392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직선 연결선 65"/>
          <p:cNvCxnSpPr>
            <a:stCxn id="39" idx="3"/>
            <a:endCxn id="5" idx="1"/>
          </p:cNvCxnSpPr>
          <p:nvPr/>
        </p:nvCxnSpPr>
        <p:spPr>
          <a:xfrm flipV="1">
            <a:off x="2591160" y="3485395"/>
            <a:ext cx="1455057" cy="81471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a:stCxn id="5" idx="3"/>
            <a:endCxn id="9" idx="1"/>
          </p:cNvCxnSpPr>
          <p:nvPr/>
        </p:nvCxnSpPr>
        <p:spPr>
          <a:xfrm>
            <a:off x="5030955" y="3485395"/>
            <a:ext cx="1633149" cy="744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타원형 설명선 66"/>
          <p:cNvSpPr/>
          <p:nvPr/>
        </p:nvSpPr>
        <p:spPr>
          <a:xfrm>
            <a:off x="3056937" y="4879369"/>
            <a:ext cx="5139250" cy="1356060"/>
          </a:xfrm>
          <a:prstGeom prst="wedgeEllipseCallout">
            <a:avLst>
              <a:gd name="adj1" fmla="val -19202"/>
              <a:gd name="adj2" fmla="val -807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dirty="0">
              <a:solidFill>
                <a:schemeClr val="tx1"/>
              </a:solidFill>
            </a:endParaRPr>
          </a:p>
        </p:txBody>
      </p:sp>
      <p:sp>
        <p:nvSpPr>
          <p:cNvPr id="68" name="직사각형 67"/>
          <p:cNvSpPr/>
          <p:nvPr/>
        </p:nvSpPr>
        <p:spPr>
          <a:xfrm>
            <a:off x="3271735" y="5079924"/>
            <a:ext cx="4576753" cy="954107"/>
          </a:xfrm>
          <a:prstGeom prst="rect">
            <a:avLst/>
          </a:prstGeom>
        </p:spPr>
        <p:txBody>
          <a:bodyPr wrap="square">
            <a:spAutoFit/>
          </a:bodyPr>
          <a:lstStyle/>
          <a:p>
            <a:pPr algn="ctr"/>
            <a:r>
              <a:rPr lang="en-US" altLang="ko-KR" sz="2800" dirty="0" smtClean="0"/>
              <a:t>Switch forwards the data symmetric to the credit.</a:t>
            </a:r>
            <a:endParaRPr lang="ko-KR" altLang="en-US" sz="2800" dirty="0"/>
          </a:p>
        </p:txBody>
      </p:sp>
      <p:cxnSp>
        <p:nvCxnSpPr>
          <p:cNvPr id="47" name="직선 연결선 46"/>
          <p:cNvCxnSpPr>
            <a:stCxn id="9" idx="3"/>
            <a:endCxn id="23" idx="1"/>
          </p:cNvCxnSpPr>
          <p:nvPr/>
        </p:nvCxnSpPr>
        <p:spPr>
          <a:xfrm flipV="1">
            <a:off x="7648842" y="2688763"/>
            <a:ext cx="1795074" cy="80408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a:stCxn id="9" idx="3"/>
            <a:endCxn id="28" idx="1"/>
          </p:cNvCxnSpPr>
          <p:nvPr/>
        </p:nvCxnSpPr>
        <p:spPr>
          <a:xfrm>
            <a:off x="7648842" y="3492844"/>
            <a:ext cx="1795074" cy="80726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직선 연결선 59"/>
          <p:cNvCxnSpPr>
            <a:stCxn id="35" idx="3"/>
            <a:endCxn id="5" idx="1"/>
          </p:cNvCxnSpPr>
          <p:nvPr/>
        </p:nvCxnSpPr>
        <p:spPr>
          <a:xfrm>
            <a:off x="2591160" y="2688763"/>
            <a:ext cx="1455057" cy="79663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57989" y="5747824"/>
            <a:ext cx="2224840" cy="646331"/>
          </a:xfrm>
          <a:prstGeom prst="rect">
            <a:avLst/>
          </a:prstGeom>
          <a:noFill/>
        </p:spPr>
        <p:txBody>
          <a:bodyPr wrap="none" rtlCol="0">
            <a:spAutoFit/>
          </a:bodyPr>
          <a:lstStyle/>
          <a:p>
            <a:r>
              <a:rPr lang="en-US" altLang="ko-KR" sz="3600" b="1" dirty="0" smtClean="0"/>
              <a:t>Receivers</a:t>
            </a:r>
            <a:endParaRPr lang="ko-KR" altLang="en-US" sz="3600" b="1" dirty="0"/>
          </a:p>
        </p:txBody>
      </p:sp>
      <p:sp>
        <p:nvSpPr>
          <p:cNvPr id="71" name="TextBox 70"/>
          <p:cNvSpPr txBox="1"/>
          <p:nvPr/>
        </p:nvSpPr>
        <p:spPr>
          <a:xfrm>
            <a:off x="838200" y="5751499"/>
            <a:ext cx="1918602" cy="646331"/>
          </a:xfrm>
          <a:prstGeom prst="rect">
            <a:avLst/>
          </a:prstGeom>
          <a:noFill/>
        </p:spPr>
        <p:txBody>
          <a:bodyPr wrap="none" rtlCol="0">
            <a:spAutoFit/>
          </a:bodyPr>
          <a:lstStyle/>
          <a:p>
            <a:r>
              <a:rPr lang="en-US" altLang="ko-KR" sz="3600" b="1" dirty="0" smtClean="0"/>
              <a:t>Senders</a:t>
            </a:r>
            <a:endParaRPr lang="ko-KR" altLang="en-US" sz="3600" b="1" dirty="0"/>
          </a:p>
        </p:txBody>
      </p:sp>
      <p:sp>
        <p:nvSpPr>
          <p:cNvPr id="59" name="타원 58"/>
          <p:cNvSpPr/>
          <p:nvPr/>
        </p:nvSpPr>
        <p:spPr>
          <a:xfrm>
            <a:off x="8450475" y="2850592"/>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p:cNvSpPr/>
          <p:nvPr/>
        </p:nvSpPr>
        <p:spPr>
          <a:xfrm>
            <a:off x="8542573" y="3696887"/>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직사각형 76"/>
          <p:cNvSpPr/>
          <p:nvPr/>
        </p:nvSpPr>
        <p:spPr>
          <a:xfrm>
            <a:off x="4143372" y="3515736"/>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타원 78"/>
          <p:cNvSpPr/>
          <p:nvPr/>
        </p:nvSpPr>
        <p:spPr>
          <a:xfrm>
            <a:off x="3111533" y="3625115"/>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직사각형 77"/>
          <p:cNvSpPr/>
          <p:nvPr/>
        </p:nvSpPr>
        <p:spPr>
          <a:xfrm>
            <a:off x="3254024" y="3751591"/>
            <a:ext cx="403200" cy="442800"/>
          </a:xfrm>
          <a:prstGeom prst="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타원 79"/>
          <p:cNvSpPr/>
          <p:nvPr/>
        </p:nvSpPr>
        <p:spPr>
          <a:xfrm>
            <a:off x="4104829" y="3144264"/>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타원 80"/>
          <p:cNvSpPr/>
          <p:nvPr/>
        </p:nvSpPr>
        <p:spPr>
          <a:xfrm>
            <a:off x="5688194" y="3141024"/>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타원 81"/>
          <p:cNvSpPr/>
          <p:nvPr/>
        </p:nvSpPr>
        <p:spPr>
          <a:xfrm>
            <a:off x="6701937" y="3149928"/>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6965527" y="3154853"/>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타원 88"/>
          <p:cNvSpPr/>
          <p:nvPr/>
        </p:nvSpPr>
        <p:spPr>
          <a:xfrm>
            <a:off x="7257306" y="3156811"/>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7257306" y="3155414"/>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직사각형 89"/>
          <p:cNvSpPr/>
          <p:nvPr/>
        </p:nvSpPr>
        <p:spPr>
          <a:xfrm>
            <a:off x="2058012" y="4075732"/>
            <a:ext cx="403200" cy="442800"/>
          </a:xfrm>
          <a:prstGeom prst="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직사각형 90"/>
          <p:cNvSpPr/>
          <p:nvPr/>
        </p:nvSpPr>
        <p:spPr>
          <a:xfrm>
            <a:off x="2061095" y="2475461"/>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2061821" y="2470783"/>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2054745" y="4062204"/>
            <a:ext cx="403200" cy="442800"/>
          </a:xfrm>
          <a:prstGeom prst="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직사각형 93"/>
          <p:cNvSpPr/>
          <p:nvPr/>
        </p:nvSpPr>
        <p:spPr>
          <a:xfrm>
            <a:off x="2062193" y="2470783"/>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a:off x="2052968" y="4068968"/>
            <a:ext cx="403200" cy="442800"/>
          </a:xfrm>
          <a:prstGeom prst="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직사각형 95"/>
          <p:cNvSpPr/>
          <p:nvPr/>
        </p:nvSpPr>
        <p:spPr>
          <a:xfrm>
            <a:off x="2061095" y="2480953"/>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직사각형 96"/>
          <p:cNvSpPr/>
          <p:nvPr/>
        </p:nvSpPr>
        <p:spPr>
          <a:xfrm>
            <a:off x="2052968" y="4085458"/>
            <a:ext cx="403200" cy="442800"/>
          </a:xfrm>
          <a:prstGeom prst="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19"/>
          <p:cNvGrpSpPr/>
          <p:nvPr/>
        </p:nvGrpSpPr>
        <p:grpSpPr>
          <a:xfrm>
            <a:off x="9443916" y="2463942"/>
            <a:ext cx="1688122" cy="449641"/>
            <a:chOff x="8846235" y="2726787"/>
            <a:chExt cx="2194560" cy="584533"/>
          </a:xfrm>
        </p:grpSpPr>
        <p:grpSp>
          <p:nvGrpSpPr>
            <p:cNvPr id="21" name="그룹 20"/>
            <p:cNvGrpSpPr/>
            <p:nvPr/>
          </p:nvGrpSpPr>
          <p:grpSpPr>
            <a:xfrm>
              <a:off x="8846235" y="2726787"/>
              <a:ext cx="2194560" cy="584533"/>
              <a:chOff x="1392702" y="3910818"/>
              <a:chExt cx="3010486" cy="801859"/>
            </a:xfrm>
          </p:grpSpPr>
          <p:sp>
            <p:nvSpPr>
              <p:cNvPr id="23" name="모서리가 둥근 직사각형 22"/>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2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타원 2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그룹 24"/>
          <p:cNvGrpSpPr/>
          <p:nvPr/>
        </p:nvGrpSpPr>
        <p:grpSpPr>
          <a:xfrm>
            <a:off x="9443916" y="4075287"/>
            <a:ext cx="1688122" cy="449641"/>
            <a:chOff x="8846235" y="2726787"/>
            <a:chExt cx="2194560" cy="584533"/>
          </a:xfrm>
        </p:grpSpPr>
        <p:grpSp>
          <p:nvGrpSpPr>
            <p:cNvPr id="26" name="그룹 25"/>
            <p:cNvGrpSpPr/>
            <p:nvPr/>
          </p:nvGrpSpPr>
          <p:grpSpPr>
            <a:xfrm>
              <a:off x="8846235" y="2726787"/>
              <a:ext cx="2194560" cy="584533"/>
              <a:chOff x="1392702" y="3910818"/>
              <a:chExt cx="3010486" cy="801859"/>
            </a:xfrm>
          </p:grpSpPr>
          <p:sp>
            <p:nvSpPr>
              <p:cNvPr id="28" name="모서리가 둥근 직사각형 27"/>
              <p:cNvSpPr/>
              <p:nvPr/>
            </p:nvSpPr>
            <p:spPr>
              <a:xfrm>
                <a:off x="1392702" y="3910818"/>
                <a:ext cx="3010486" cy="801859"/>
              </a:xfrm>
              <a:prstGeom prst="round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타원 26"/>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33"/>
          <p:cNvGrpSpPr/>
          <p:nvPr/>
        </p:nvGrpSpPr>
        <p:grpSpPr>
          <a:xfrm>
            <a:off x="903038" y="2463943"/>
            <a:ext cx="1688122" cy="449640"/>
            <a:chOff x="1392702" y="3910818"/>
            <a:chExt cx="3010486" cy="801859"/>
          </a:xfrm>
        </p:grpSpPr>
        <p:sp>
          <p:nvSpPr>
            <p:cNvPr id="35" name="모서리가 둥근 직사각형 34"/>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그룹 37"/>
          <p:cNvGrpSpPr/>
          <p:nvPr/>
        </p:nvGrpSpPr>
        <p:grpSpPr>
          <a:xfrm>
            <a:off x="903038" y="4075288"/>
            <a:ext cx="1688122" cy="449640"/>
            <a:chOff x="1392702" y="3910818"/>
            <a:chExt cx="3010486" cy="801859"/>
          </a:xfrm>
        </p:grpSpPr>
        <p:sp>
          <p:nvSpPr>
            <p:cNvPr id="39" name="모서리가 둥근 직사각형 38"/>
            <p:cNvSpPr/>
            <p:nvPr/>
          </p:nvSpPr>
          <p:spPr>
            <a:xfrm>
              <a:off x="1392702" y="3910818"/>
              <a:ext cx="3010486" cy="801859"/>
            </a:xfrm>
            <a:prstGeom prst="roundRect">
              <a:avLst/>
            </a:prstGeom>
            <a:solidFill>
              <a:srgbClr val="FFC00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1" name="직선 연결선 40"/>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9</a:t>
            </a:r>
            <a:endParaRPr lang="ko-KR" altLang="en-US" sz="2400" dirty="0">
              <a:solidFill>
                <a:schemeClr val="tx1">
                  <a:lumMod val="65000"/>
                  <a:lumOff val="35000"/>
                </a:schemeClr>
              </a:solidFill>
            </a:endParaRPr>
          </a:p>
        </p:txBody>
      </p:sp>
      <p:sp>
        <p:nvSpPr>
          <p:cNvPr id="98" name="제목 1"/>
          <p:cNvSpPr>
            <a:spLocks noGrp="1"/>
          </p:cNvSpPr>
          <p:nvPr>
            <p:ph type="title"/>
          </p:nvPr>
        </p:nvSpPr>
        <p:spPr>
          <a:xfrm>
            <a:off x="838200" y="365125"/>
            <a:ext cx="10515600" cy="1325563"/>
          </a:xfrm>
        </p:spPr>
        <p:txBody>
          <a:bodyPr/>
          <a:lstStyle/>
          <a:p>
            <a:r>
              <a:rPr lang="en-US" altLang="ko-KR" b="1" dirty="0" err="1" smtClean="0"/>
              <a:t>ExpressPass</a:t>
            </a:r>
            <a:r>
              <a:rPr lang="en-US" altLang="ko-KR" b="1" dirty="0" smtClean="0"/>
              <a:t/>
            </a:r>
            <a:br>
              <a:rPr lang="en-US" altLang="ko-KR" b="1" dirty="0" smtClean="0"/>
            </a:br>
            <a:r>
              <a:rPr lang="en-US" altLang="ko-KR" sz="3600" dirty="0" smtClean="0"/>
              <a:t>Switch behavior</a:t>
            </a:r>
            <a:endParaRPr lang="ko-KR" altLang="en-US" b="1" dirty="0"/>
          </a:p>
        </p:txBody>
      </p:sp>
      <p:sp>
        <p:nvSpPr>
          <p:cNvPr id="105" name="타원 104"/>
          <p:cNvSpPr/>
          <p:nvPr/>
        </p:nvSpPr>
        <p:spPr>
          <a:xfrm>
            <a:off x="3699690" y="1883381"/>
            <a:ext cx="329504" cy="329504"/>
          </a:xfrm>
          <a:prstGeom prst="ellipse">
            <a:avLst/>
          </a:prstGeom>
          <a:solidFill>
            <a:schemeClr val="bg1">
              <a:lumMod val="95000"/>
            </a:schemeClr>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6" name="TextBox 105"/>
          <p:cNvSpPr txBox="1"/>
          <p:nvPr/>
        </p:nvSpPr>
        <p:spPr>
          <a:xfrm>
            <a:off x="4194888" y="1723174"/>
            <a:ext cx="1431674" cy="646331"/>
          </a:xfrm>
          <a:prstGeom prst="rect">
            <a:avLst/>
          </a:prstGeom>
          <a:noFill/>
        </p:spPr>
        <p:txBody>
          <a:bodyPr wrap="none" rtlCol="0">
            <a:spAutoFit/>
          </a:bodyPr>
          <a:lstStyle/>
          <a:p>
            <a:r>
              <a:rPr lang="en-US" altLang="ko-KR" sz="3600" dirty="0" smtClean="0"/>
              <a:t>Credit</a:t>
            </a:r>
            <a:endParaRPr lang="ko-KR" altLang="en-US" sz="3600" dirty="0"/>
          </a:p>
        </p:txBody>
      </p:sp>
      <p:sp>
        <p:nvSpPr>
          <p:cNvPr id="107" name="직사각형 106"/>
          <p:cNvSpPr/>
          <p:nvPr/>
        </p:nvSpPr>
        <p:spPr>
          <a:xfrm>
            <a:off x="6760684" y="1826165"/>
            <a:ext cx="401683" cy="441851"/>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8" name="TextBox 107"/>
          <p:cNvSpPr txBox="1"/>
          <p:nvPr/>
        </p:nvSpPr>
        <p:spPr>
          <a:xfrm>
            <a:off x="7331037" y="1723174"/>
            <a:ext cx="1156086" cy="646331"/>
          </a:xfrm>
          <a:prstGeom prst="rect">
            <a:avLst/>
          </a:prstGeom>
          <a:noFill/>
        </p:spPr>
        <p:txBody>
          <a:bodyPr wrap="none" rtlCol="0">
            <a:spAutoFit/>
          </a:bodyPr>
          <a:lstStyle/>
          <a:p>
            <a:r>
              <a:rPr lang="en-US" altLang="ko-KR" sz="3600" dirty="0"/>
              <a:t>D</a:t>
            </a:r>
            <a:r>
              <a:rPr lang="en-US" altLang="ko-KR" sz="3600" dirty="0" smtClean="0"/>
              <a:t>ata</a:t>
            </a:r>
            <a:endParaRPr lang="ko-KR" altLang="en-US" sz="3600" dirty="0"/>
          </a:p>
        </p:txBody>
      </p:sp>
      <p:sp>
        <p:nvSpPr>
          <p:cNvPr id="74" name="직사각형 73"/>
          <p:cNvSpPr/>
          <p:nvPr/>
        </p:nvSpPr>
        <p:spPr>
          <a:xfrm>
            <a:off x="4033594" y="3950907"/>
            <a:ext cx="246062" cy="273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직사각형 74"/>
          <p:cNvSpPr/>
          <p:nvPr/>
        </p:nvSpPr>
        <p:spPr>
          <a:xfrm>
            <a:off x="4275842" y="3963591"/>
            <a:ext cx="755113"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9" name="직선 연결선 108"/>
          <p:cNvCxnSpPr/>
          <p:nvPr/>
        </p:nvCxnSpPr>
        <p:spPr>
          <a:xfrm>
            <a:off x="4027655" y="3963607"/>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직선 연결선 109"/>
          <p:cNvCxnSpPr/>
          <p:nvPr/>
        </p:nvCxnSpPr>
        <p:spPr>
          <a:xfrm>
            <a:off x="4019717" y="4238075"/>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직선 연결선 110"/>
          <p:cNvCxnSpPr/>
          <p:nvPr/>
        </p:nvCxnSpPr>
        <p:spPr>
          <a:xfrm>
            <a:off x="4522955" y="3971133"/>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직선 연결선 111"/>
          <p:cNvCxnSpPr/>
          <p:nvPr/>
        </p:nvCxnSpPr>
        <p:spPr>
          <a:xfrm>
            <a:off x="4783305" y="3950907"/>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그룹 3"/>
          <p:cNvGrpSpPr/>
          <p:nvPr/>
        </p:nvGrpSpPr>
        <p:grpSpPr>
          <a:xfrm>
            <a:off x="4046217" y="310914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6" name="그룹 85"/>
          <p:cNvGrpSpPr/>
          <p:nvPr/>
        </p:nvGrpSpPr>
        <p:grpSpPr>
          <a:xfrm>
            <a:off x="6314040" y="2727659"/>
            <a:ext cx="401781" cy="336947"/>
            <a:chOff x="4316440" y="2863603"/>
            <a:chExt cx="401781" cy="441873"/>
          </a:xfrm>
          <a:solidFill>
            <a:schemeClr val="bg1">
              <a:lumMod val="85000"/>
            </a:schemeClr>
          </a:solidFill>
        </p:grpSpPr>
        <p:sp>
          <p:nvSpPr>
            <p:cNvPr id="87" name="왼쪽 화살표 86"/>
            <p:cNvSpPr/>
            <p:nvPr/>
          </p:nvSpPr>
          <p:spPr>
            <a:xfrm>
              <a:off x="4316440" y="2863603"/>
              <a:ext cx="333375" cy="441873"/>
            </a:xfrm>
            <a:prstGeom prst="leftArrow">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순서도: 수동 연산 87"/>
            <p:cNvSpPr/>
            <p:nvPr/>
          </p:nvSpPr>
          <p:spPr>
            <a:xfrm rot="5400000">
              <a:off x="4417663" y="2966820"/>
              <a:ext cx="366709" cy="234406"/>
            </a:xfrm>
            <a:prstGeom prst="flowChartManualOperation">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2" name="직사각형 101"/>
            <p:cNvSpPr/>
            <p:nvPr/>
          </p:nvSpPr>
          <p:spPr>
            <a:xfrm>
              <a:off x="4452332" y="2979117"/>
              <a:ext cx="45719" cy="2081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03" name="직사각형 102"/>
          <p:cNvSpPr/>
          <p:nvPr/>
        </p:nvSpPr>
        <p:spPr>
          <a:xfrm>
            <a:off x="6715821" y="2758986"/>
            <a:ext cx="501412"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4" name="직선 연결선 103"/>
          <p:cNvCxnSpPr/>
          <p:nvPr/>
        </p:nvCxnSpPr>
        <p:spPr>
          <a:xfrm>
            <a:off x="6966527" y="2758986"/>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타원 113"/>
          <p:cNvSpPr/>
          <p:nvPr/>
        </p:nvSpPr>
        <p:spPr>
          <a:xfrm>
            <a:off x="6978195" y="2783185"/>
            <a:ext cx="233135" cy="233135"/>
          </a:xfrm>
          <a:prstGeom prst="ellipse">
            <a:avLst/>
          </a:prstGeom>
          <a:solidFill>
            <a:srgbClr val="FFC0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5" name="타원 114"/>
          <p:cNvSpPr/>
          <p:nvPr/>
        </p:nvSpPr>
        <p:spPr>
          <a:xfrm>
            <a:off x="6727489" y="2782209"/>
            <a:ext cx="233135" cy="233135"/>
          </a:xfrm>
          <a:prstGeom prst="ellipse">
            <a:avLst/>
          </a:prstGeom>
          <a:solidFill>
            <a:srgbClr val="FFC0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3" name="타원 112"/>
          <p:cNvSpPr/>
          <p:nvPr/>
        </p:nvSpPr>
        <p:spPr>
          <a:xfrm>
            <a:off x="6727726" y="2782229"/>
            <a:ext cx="233135" cy="233135"/>
          </a:xfrm>
          <a:prstGeom prst="ellipse">
            <a:avLst/>
          </a:prstGeom>
          <a:solidFill>
            <a:schemeClr val="bg1"/>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16" name="타원 115"/>
          <p:cNvSpPr/>
          <p:nvPr/>
        </p:nvSpPr>
        <p:spPr>
          <a:xfrm>
            <a:off x="6977053" y="2784725"/>
            <a:ext cx="233135" cy="233135"/>
          </a:xfrm>
          <a:prstGeom prst="ellipse">
            <a:avLst/>
          </a:prstGeom>
          <a:solidFill>
            <a:schemeClr val="bg1"/>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 name="그룹 7"/>
          <p:cNvGrpSpPr/>
          <p:nvPr/>
        </p:nvGrpSpPr>
        <p:grpSpPr>
          <a:xfrm>
            <a:off x="6664104" y="3116598"/>
            <a:ext cx="984738" cy="752491"/>
            <a:chOff x="5950633" y="3763237"/>
            <a:chExt cx="984738" cy="752491"/>
          </a:xfrm>
        </p:grpSpPr>
        <p:sp>
          <p:nvSpPr>
            <p:cNvPr id="9" name="모서리가 둥근 직사각형 8"/>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왼쪽/오른쪽 화살표 9"/>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왼쪽/오른쪽 화살표 10"/>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86766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3.54167E-6 3.33333E-6 L 0.07292 -0.03426 " pathEditMode="relative" rAng="0" ptsTypes="AA">
                                      <p:cBhvr>
                                        <p:cTn id="6" dur="500" fill="hold"/>
                                        <p:tgtEl>
                                          <p:spTgt spid="78"/>
                                        </p:tgtEl>
                                        <p:attrNameLst>
                                          <p:attrName>ppt_x</p:attrName>
                                          <p:attrName>ppt_y</p:attrName>
                                        </p:attrNameLst>
                                      </p:cBhvr>
                                      <p:rCtr x="3607" y="-1644"/>
                                    </p:animMotion>
                                  </p:childTnLst>
                                </p:cTn>
                              </p:par>
                              <p:par>
                                <p:cTn id="7" presetID="42" presetClass="path" presetSubtype="0" fill="hold" grpId="0" nodeType="withEffect">
                                  <p:stCondLst>
                                    <p:cond delay="0"/>
                                  </p:stCondLst>
                                  <p:childTnLst>
                                    <p:animMotion origin="layout" path="M 0 3.7037E-6 L -0.08268 0.07754 " pathEditMode="relative" rAng="0" ptsTypes="AA">
                                      <p:cBhvr>
                                        <p:cTn id="8" dur="500" fill="hold"/>
                                        <p:tgtEl>
                                          <p:spTgt spid="79"/>
                                        </p:tgtEl>
                                        <p:attrNameLst>
                                          <p:attrName>ppt_x</p:attrName>
                                          <p:attrName>ppt_y</p:attrName>
                                        </p:attrNameLst>
                                      </p:cBhvr>
                                      <p:rCtr x="-4141" y="3866"/>
                                    </p:animMotion>
                                  </p:childTnLst>
                                </p:cTn>
                              </p:par>
                              <p:par>
                                <p:cTn id="9" presetID="42" presetClass="path" presetSubtype="0" fill="hold" grpId="0" nodeType="withEffect">
                                  <p:stCondLst>
                                    <p:cond delay="0"/>
                                  </p:stCondLst>
                                  <p:childTnLst>
                                    <p:animMotion origin="layout" path="M 1.875E-6 -4.44444E-6 L -0.12995 0.00046 " pathEditMode="relative" rAng="0" ptsTypes="AA">
                                      <p:cBhvr>
                                        <p:cTn id="10" dur="500" fill="hold"/>
                                        <p:tgtEl>
                                          <p:spTgt spid="81"/>
                                        </p:tgtEl>
                                        <p:attrNameLst>
                                          <p:attrName>ppt_x</p:attrName>
                                          <p:attrName>ppt_y</p:attrName>
                                        </p:attrNameLst>
                                      </p:cBhvr>
                                      <p:rCtr x="-6471" y="69"/>
                                    </p:animMotion>
                                  </p:childTnLst>
                                </p:cTn>
                              </p:par>
                              <p:par>
                                <p:cTn id="11" presetID="42" presetClass="path" presetSubtype="0" fill="hold" grpId="0" nodeType="withEffect">
                                  <p:stCondLst>
                                    <p:cond delay="0"/>
                                  </p:stCondLst>
                                  <p:childTnLst>
                                    <p:animMotion origin="layout" path="M -6.25E-7 -3.33333E-6 L -0.09766 0.04398 " pathEditMode="relative" rAng="0" ptsTypes="AA">
                                      <p:cBhvr>
                                        <p:cTn id="12" dur="500" fill="hold"/>
                                        <p:tgtEl>
                                          <p:spTgt spid="59"/>
                                        </p:tgtEl>
                                        <p:attrNameLst>
                                          <p:attrName>ppt_x</p:attrName>
                                          <p:attrName>ppt_y</p:attrName>
                                        </p:attrNameLst>
                                      </p:cBhvr>
                                      <p:rCtr x="-4883" y="2199"/>
                                    </p:animMotion>
                                  </p:childTnLst>
                                </p:cTn>
                              </p:par>
                              <p:par>
                                <p:cTn id="13" presetID="42" presetClass="path" presetSubtype="0" fill="hold" grpId="0" nodeType="withEffect">
                                  <p:stCondLst>
                                    <p:cond delay="0"/>
                                  </p:stCondLst>
                                  <p:childTnLst>
                                    <p:animMotion origin="layout" path="M -2.70833E-6 -2.96296E-6 L -0.10521 -0.0794 " pathEditMode="relative" rAng="0" ptsTypes="AA">
                                      <p:cBhvr>
                                        <p:cTn id="14" dur="500" fill="hold"/>
                                        <p:tgtEl>
                                          <p:spTgt spid="61"/>
                                        </p:tgtEl>
                                        <p:attrNameLst>
                                          <p:attrName>ppt_x</p:attrName>
                                          <p:attrName>ppt_y</p:attrName>
                                        </p:attrNameLst>
                                      </p:cBhvr>
                                      <p:rCtr x="-5273" y="-3796"/>
                                    </p:animMotion>
                                  </p:childTnLst>
                                </p:cTn>
                              </p:par>
                              <p:par>
                                <p:cTn id="15" presetID="42" presetClass="path" presetSubtype="0" fill="hold" grpId="0" nodeType="withEffect">
                                  <p:stCondLst>
                                    <p:cond delay="0"/>
                                  </p:stCondLst>
                                  <p:childTnLst>
                                    <p:animMotion origin="layout" path="M 4.375E-6 2.22222E-6 L -0.02161 -0.0007 " pathEditMode="relative" rAng="0" ptsTypes="AA">
                                      <p:cBhvr>
                                        <p:cTn id="16" dur="300" fill="hold"/>
                                        <p:tgtEl>
                                          <p:spTgt spid="83"/>
                                        </p:tgtEl>
                                        <p:attrNameLst>
                                          <p:attrName>ppt_x</p:attrName>
                                          <p:attrName>ppt_y</p:attrName>
                                        </p:attrNameLst>
                                      </p:cBhvr>
                                      <p:rCtr x="-1159" y="23"/>
                                    </p:animMotion>
                                  </p:childTnLst>
                                </p:cTn>
                              </p:par>
                              <p:par>
                                <p:cTn id="17" presetID="42" presetClass="path" presetSubtype="0" fill="hold" grpId="0" nodeType="withEffect">
                                  <p:stCondLst>
                                    <p:cond delay="0"/>
                                  </p:stCondLst>
                                  <p:childTnLst>
                                    <p:animMotion origin="layout" path="M -3.95833E-6 7.40741E-7 L -0.02396 -0.00023 " pathEditMode="relative" rAng="0" ptsTypes="AA">
                                      <p:cBhvr>
                                        <p:cTn id="18" dur="300" fill="hold"/>
                                        <p:tgtEl>
                                          <p:spTgt spid="89"/>
                                        </p:tgtEl>
                                        <p:attrNameLst>
                                          <p:attrName>ppt_x</p:attrName>
                                          <p:attrName>ppt_y</p:attrName>
                                        </p:attrNameLst>
                                      </p:cBhvr>
                                      <p:rCtr x="-1133" y="301"/>
                                    </p:animMotion>
                                  </p:childTnLst>
                                </p:cTn>
                              </p:par>
                              <p:par>
                                <p:cTn id="19" presetID="42" presetClass="path" presetSubtype="0" fill="hold" grpId="0" nodeType="withEffect">
                                  <p:stCondLst>
                                    <p:cond delay="0"/>
                                  </p:stCondLst>
                                  <p:childTnLst>
                                    <p:animMotion origin="layout" path="M -2.08333E-7 2.59259E-6 L 0.24492 -0.00093 " pathEditMode="relative" rAng="0" ptsTypes="AA">
                                      <p:cBhvr>
                                        <p:cTn id="20" dur="1000" fill="hold"/>
                                        <p:tgtEl>
                                          <p:spTgt spid="77"/>
                                        </p:tgtEl>
                                        <p:attrNameLst>
                                          <p:attrName>ppt_x</p:attrName>
                                          <p:attrName>ppt_y</p:attrName>
                                        </p:attrNameLst>
                                      </p:cBhvr>
                                      <p:rCtr x="12240" y="-46"/>
                                    </p:animMotion>
                                  </p:childTnLst>
                                </p:cTn>
                              </p:par>
                              <p:par>
                                <p:cTn id="21" presetID="42" presetClass="path" presetSubtype="0" fill="hold" grpId="0" nodeType="withEffect">
                                  <p:stCondLst>
                                    <p:cond delay="0"/>
                                  </p:stCondLst>
                                  <p:childTnLst>
                                    <p:animMotion origin="layout" path="M -2.08333E-7 2.59259E-6 L -0.16575 -0.09236 " pathEditMode="relative" rAng="0" ptsTypes="AA">
                                      <p:cBhvr>
                                        <p:cTn id="22" dur="1000" fill="hold"/>
                                        <p:tgtEl>
                                          <p:spTgt spid="80"/>
                                        </p:tgtEl>
                                        <p:attrNameLst>
                                          <p:attrName>ppt_x</p:attrName>
                                          <p:attrName>ppt_y</p:attrName>
                                        </p:attrNameLst>
                                      </p:cBhvr>
                                      <p:rCtr x="-8294" y="-4630"/>
                                    </p:animMotion>
                                  </p:childTnLst>
                                </p:cTn>
                              </p:par>
                              <p:par>
                                <p:cTn id="23" presetID="42" presetClass="path" presetSubtype="0" fill="hold" grpId="0" nodeType="withEffect">
                                  <p:stCondLst>
                                    <p:cond delay="0"/>
                                  </p:stCondLst>
                                  <p:childTnLst>
                                    <p:animMotion origin="layout" path="M -1.04167E-6 -3.33333E-6 L -0.21302 -0.00093 " pathEditMode="relative" rAng="0" ptsTypes="AA">
                                      <p:cBhvr>
                                        <p:cTn id="24" dur="1000" fill="hold"/>
                                        <p:tgtEl>
                                          <p:spTgt spid="82"/>
                                        </p:tgtEl>
                                        <p:attrNameLst>
                                          <p:attrName>ppt_x</p:attrName>
                                          <p:attrName>ppt_y</p:attrName>
                                        </p:attrNameLst>
                                      </p:cBhvr>
                                      <p:rCtr x="-10625" y="0"/>
                                    </p:animMotion>
                                  </p:childTnLst>
                                </p:cTn>
                              </p:par>
                              <p:par>
                                <p:cTn id="25" presetID="42" presetClass="path" presetSubtype="0" accel="50000" decel="50000" fill="hold" grpId="0" nodeType="withEffect">
                                  <p:stCondLst>
                                    <p:cond delay="0"/>
                                  </p:stCondLst>
                                  <p:childTnLst>
                                    <p:animMotion origin="layout" path="M -3.95833E-6 2.22222E-6 L 0.00039 0.62245 " pathEditMode="relative" rAng="0" ptsTypes="AA">
                                      <p:cBhvr>
                                        <p:cTn id="26" dur="1000" fill="hold"/>
                                        <p:tgtEl>
                                          <p:spTgt spid="84"/>
                                        </p:tgtEl>
                                        <p:attrNameLst>
                                          <p:attrName>ppt_x</p:attrName>
                                          <p:attrName>ppt_y</p:attrName>
                                        </p:attrNameLst>
                                      </p:cBhvr>
                                      <p:rCtr x="13" y="31111"/>
                                    </p:animMotion>
                                  </p:childTnLst>
                                </p:cTn>
                              </p:par>
                              <p:par>
                                <p:cTn id="27" presetID="42" presetClass="path" presetSubtype="0" fill="hold" grpId="0" nodeType="withEffect">
                                  <p:stCondLst>
                                    <p:cond delay="0"/>
                                  </p:stCondLst>
                                  <p:childTnLst>
                                    <p:animMotion origin="layout" path="M 2.91667E-6 -1.11111E-6 L 0.1707 0.15255 " pathEditMode="relative" rAng="0" ptsTypes="AA">
                                      <p:cBhvr>
                                        <p:cTn id="28" dur="1000" fill="hold"/>
                                        <p:tgtEl>
                                          <p:spTgt spid="94"/>
                                        </p:tgtEl>
                                        <p:attrNameLst>
                                          <p:attrName>ppt_x</p:attrName>
                                          <p:attrName>ppt_y</p:attrName>
                                        </p:attrNameLst>
                                      </p:cBhvr>
                                      <p:rCtr x="8529" y="7616"/>
                                    </p:animMotion>
                                  </p:childTnLst>
                                </p:cTn>
                              </p:par>
                              <p:par>
                                <p:cTn id="29" presetID="42" presetClass="path" presetSubtype="0" fill="hold" grpId="1" nodeType="withEffect">
                                  <p:stCondLst>
                                    <p:cond delay="500"/>
                                  </p:stCondLst>
                                  <p:childTnLst>
                                    <p:animMotion origin="layout" path="M 0.07292 -0.03426 L 0.31784 -0.03519 " pathEditMode="relative" rAng="0" ptsTypes="AA">
                                      <p:cBhvr>
                                        <p:cTn id="30" dur="1000" fill="hold"/>
                                        <p:tgtEl>
                                          <p:spTgt spid="78"/>
                                        </p:tgtEl>
                                        <p:attrNameLst>
                                          <p:attrName>ppt_x</p:attrName>
                                          <p:attrName>ppt_y</p:attrName>
                                        </p:attrNameLst>
                                      </p:cBhvr>
                                      <p:rCtr x="12240" y="-46"/>
                                    </p:animMotion>
                                  </p:childTnLst>
                                </p:cTn>
                              </p:par>
                              <p:par>
                                <p:cTn id="31" presetID="42" presetClass="path" presetSubtype="0" fill="hold" grpId="0" nodeType="withEffect">
                                  <p:stCondLst>
                                    <p:cond delay="500"/>
                                  </p:stCondLst>
                                  <p:childTnLst>
                                    <p:animMotion origin="layout" path="M 3.54167E-6 1.11111E-6 L 0.1711 -0.08148 " pathEditMode="relative" rAng="0" ptsTypes="AA">
                                      <p:cBhvr>
                                        <p:cTn id="32" dur="1000" fill="hold"/>
                                        <p:tgtEl>
                                          <p:spTgt spid="90"/>
                                        </p:tgtEl>
                                        <p:attrNameLst>
                                          <p:attrName>ppt_x</p:attrName>
                                          <p:attrName>ppt_y</p:attrName>
                                        </p:attrNameLst>
                                      </p:cBhvr>
                                      <p:rCtr x="8724" y="-4051"/>
                                    </p:animMotion>
                                  </p:childTnLst>
                                </p:cTn>
                              </p:par>
                              <p:par>
                                <p:cTn id="33" presetID="42" presetClass="path" presetSubtype="0" fill="hold" grpId="1" nodeType="withEffect">
                                  <p:stCondLst>
                                    <p:cond delay="500"/>
                                  </p:stCondLst>
                                  <p:childTnLst>
                                    <p:animMotion origin="layout" path="M -0.12995 0.00047 L -0.29479 0.14445 " pathEditMode="relative" rAng="0" ptsTypes="AA">
                                      <p:cBhvr>
                                        <p:cTn id="34" dur="1000" fill="hold"/>
                                        <p:tgtEl>
                                          <p:spTgt spid="81"/>
                                        </p:tgtEl>
                                        <p:attrNameLst>
                                          <p:attrName>ppt_x</p:attrName>
                                          <p:attrName>ppt_y</p:attrName>
                                        </p:attrNameLst>
                                      </p:cBhvr>
                                      <p:rCtr x="-8034" y="7014"/>
                                    </p:animMotion>
                                  </p:childTnLst>
                                </p:cTn>
                              </p:par>
                              <p:par>
                                <p:cTn id="35" presetID="42" presetClass="path" presetSubtype="0" fill="hold" grpId="1" nodeType="withEffect">
                                  <p:stCondLst>
                                    <p:cond delay="500"/>
                                  </p:stCondLst>
                                  <p:childTnLst>
                                    <p:animMotion origin="layout" path="M -0.02162 -0.0007 L -0.23464 -0.00162 " pathEditMode="relative" rAng="0" ptsTypes="AA">
                                      <p:cBhvr>
                                        <p:cTn id="36" dur="1000" fill="hold"/>
                                        <p:tgtEl>
                                          <p:spTgt spid="83"/>
                                        </p:tgtEl>
                                        <p:attrNameLst>
                                          <p:attrName>ppt_x</p:attrName>
                                          <p:attrName>ppt_y</p:attrName>
                                        </p:attrNameLst>
                                      </p:cBhvr>
                                      <p:rCtr x="-10625" y="-231"/>
                                    </p:animMotion>
                                  </p:childTnLst>
                                </p:cTn>
                              </p:par>
                              <p:par>
                                <p:cTn id="37" presetID="42" presetClass="path" presetSubtype="0" fill="hold" grpId="1" nodeType="withEffect">
                                  <p:stCondLst>
                                    <p:cond delay="500"/>
                                  </p:stCondLst>
                                  <p:childTnLst>
                                    <p:animMotion origin="layout" path="M -0.02395 -0.00023 L -0.04557 -0.00093 " pathEditMode="relative" rAng="0" ptsTypes="AA">
                                      <p:cBhvr>
                                        <p:cTn id="38" dur="300" fill="hold"/>
                                        <p:tgtEl>
                                          <p:spTgt spid="89"/>
                                        </p:tgtEl>
                                        <p:attrNameLst>
                                          <p:attrName>ppt_x</p:attrName>
                                          <p:attrName>ppt_y</p:attrName>
                                        </p:attrNameLst>
                                      </p:cBhvr>
                                      <p:rCtr x="-1159" y="23"/>
                                    </p:animMotion>
                                  </p:childTnLst>
                                </p:cTn>
                              </p:par>
                              <p:par>
                                <p:cTn id="39" presetID="42" presetClass="path" presetSubtype="0" fill="hold" grpId="1" nodeType="withEffect">
                                  <p:stCondLst>
                                    <p:cond delay="500"/>
                                  </p:stCondLst>
                                  <p:childTnLst>
                                    <p:animMotion origin="layout" path="M -0.10521 -0.0794 L -0.12942 -0.07893 " pathEditMode="relative" rAng="0" ptsTypes="AA">
                                      <p:cBhvr>
                                        <p:cTn id="40" dur="300" fill="hold"/>
                                        <p:tgtEl>
                                          <p:spTgt spid="61"/>
                                        </p:tgtEl>
                                        <p:attrNameLst>
                                          <p:attrName>ppt_x</p:attrName>
                                          <p:attrName>ppt_y</p:attrName>
                                        </p:attrNameLst>
                                      </p:cBhvr>
                                      <p:rCtr x="-1146" y="324"/>
                                    </p:animMotion>
                                  </p:childTnLst>
                                </p:cTn>
                              </p:par>
                              <p:par>
                                <p:cTn id="41" presetID="42" presetClass="path" presetSubtype="0" accel="50000" decel="50000" fill="hold" grpId="1" nodeType="withEffect">
                                  <p:stCondLst>
                                    <p:cond delay="500"/>
                                  </p:stCondLst>
                                  <p:childTnLst>
                                    <p:animMotion origin="layout" path="M -0.09766 0.04398 L -0.09857 0.66042 " pathEditMode="relative" rAng="0" ptsTypes="AA">
                                      <p:cBhvr>
                                        <p:cTn id="42" dur="1000" fill="hold"/>
                                        <p:tgtEl>
                                          <p:spTgt spid="59"/>
                                        </p:tgtEl>
                                        <p:attrNameLst>
                                          <p:attrName>ppt_x</p:attrName>
                                          <p:attrName>ppt_y</p:attrName>
                                        </p:attrNameLst>
                                      </p:cBhvr>
                                      <p:rCtr x="-52" y="30810"/>
                                    </p:animMotion>
                                  </p:childTnLst>
                                </p:cTn>
                              </p:par>
                              <p:par>
                                <p:cTn id="43" presetID="42" presetClass="path" presetSubtype="0" fill="hold" grpId="1" nodeType="withEffect">
                                  <p:stCondLst>
                                    <p:cond delay="1000"/>
                                  </p:stCondLst>
                                  <p:childTnLst>
                                    <p:animMotion origin="layout" path="M 0.24492 -0.00093 L 0.45 -0.15185 " pathEditMode="relative" rAng="0" ptsTypes="AA">
                                      <p:cBhvr>
                                        <p:cTn id="44" dur="1000" fill="hold"/>
                                        <p:tgtEl>
                                          <p:spTgt spid="77"/>
                                        </p:tgtEl>
                                        <p:attrNameLst>
                                          <p:attrName>ppt_x</p:attrName>
                                          <p:attrName>ppt_y</p:attrName>
                                        </p:attrNameLst>
                                      </p:cBhvr>
                                      <p:rCtr x="10247" y="-7546"/>
                                    </p:animMotion>
                                  </p:childTnLst>
                                </p:cTn>
                              </p:par>
                              <p:par>
                                <p:cTn id="45" presetID="42" presetClass="path" presetSubtype="0" fill="hold" grpId="0" nodeType="withEffect">
                                  <p:stCondLst>
                                    <p:cond delay="1000"/>
                                  </p:stCondLst>
                                  <p:childTnLst>
                                    <p:animMotion origin="layout" path="M 3.125E-6 4.44444E-6 L 0.17083 0.15185 " pathEditMode="relative" rAng="0" ptsTypes="AA">
                                      <p:cBhvr>
                                        <p:cTn id="46" dur="1000" fill="hold"/>
                                        <p:tgtEl>
                                          <p:spTgt spid="91"/>
                                        </p:tgtEl>
                                        <p:attrNameLst>
                                          <p:attrName>ppt_x</p:attrName>
                                          <p:attrName>ppt_y</p:attrName>
                                        </p:attrNameLst>
                                      </p:cBhvr>
                                      <p:rCtr x="8633" y="7616"/>
                                    </p:animMotion>
                                  </p:childTnLst>
                                </p:cTn>
                              </p:par>
                              <p:par>
                                <p:cTn id="47" presetID="42" presetClass="path" presetSubtype="0" fill="hold" grpId="1" nodeType="withEffect">
                                  <p:stCondLst>
                                    <p:cond delay="1000"/>
                                  </p:stCondLst>
                                  <p:childTnLst>
                                    <p:animMotion origin="layout" path="M -0.21302 -0.00092 L -0.37761 -0.09027 " pathEditMode="relative" rAng="0" ptsTypes="AA">
                                      <p:cBhvr>
                                        <p:cTn id="48" dur="1000" fill="hold"/>
                                        <p:tgtEl>
                                          <p:spTgt spid="82"/>
                                        </p:tgtEl>
                                        <p:attrNameLst>
                                          <p:attrName>ppt_x</p:attrName>
                                          <p:attrName>ppt_y</p:attrName>
                                        </p:attrNameLst>
                                      </p:cBhvr>
                                      <p:rCtr x="-8099" y="-4537"/>
                                    </p:animMotion>
                                  </p:childTnLst>
                                </p:cTn>
                              </p:par>
                              <p:par>
                                <p:cTn id="49" presetID="42" presetClass="path" presetSubtype="0" fill="hold" grpId="2" nodeType="withEffect">
                                  <p:stCondLst>
                                    <p:cond delay="1000"/>
                                  </p:stCondLst>
                                  <p:childTnLst>
                                    <p:animMotion origin="layout" path="M -0.04557 -0.00093 L -0.25859 -0.00186 " pathEditMode="relative" rAng="0" ptsTypes="AA">
                                      <p:cBhvr>
                                        <p:cTn id="50" dur="1000" fill="hold"/>
                                        <p:tgtEl>
                                          <p:spTgt spid="89"/>
                                        </p:tgtEl>
                                        <p:attrNameLst>
                                          <p:attrName>ppt_x</p:attrName>
                                          <p:attrName>ppt_y</p:attrName>
                                        </p:attrNameLst>
                                      </p:cBhvr>
                                      <p:rCtr x="-10638" y="0"/>
                                    </p:animMotion>
                                  </p:childTnLst>
                                </p:cTn>
                              </p:par>
                              <p:par>
                                <p:cTn id="51" presetID="42" presetClass="path" presetSubtype="0" fill="hold" grpId="1" nodeType="withEffect">
                                  <p:stCondLst>
                                    <p:cond delay="1000"/>
                                  </p:stCondLst>
                                  <p:childTnLst>
                                    <p:animMotion origin="layout" path="M 0.1707 0.15255 L 0.41562 0.15162 " pathEditMode="relative" rAng="0" ptsTypes="AA">
                                      <p:cBhvr>
                                        <p:cTn id="52" dur="1000" fill="hold"/>
                                        <p:tgtEl>
                                          <p:spTgt spid="94"/>
                                        </p:tgtEl>
                                        <p:attrNameLst>
                                          <p:attrName>ppt_x</p:attrName>
                                          <p:attrName>ppt_y</p:attrName>
                                        </p:attrNameLst>
                                      </p:cBhvr>
                                      <p:rCtr x="12240" y="-46"/>
                                    </p:animMotion>
                                  </p:childTnLst>
                                </p:cTn>
                              </p:par>
                              <p:par>
                                <p:cTn id="53" presetID="42" presetClass="path" presetSubtype="0" fill="hold" grpId="2" nodeType="withEffect">
                                  <p:stCondLst>
                                    <p:cond delay="1000"/>
                                  </p:stCondLst>
                                  <p:childTnLst>
                                    <p:animMotion origin="layout" path="M -0.12942 -0.07893 L -0.15104 -0.07963 " pathEditMode="relative" rAng="0" ptsTypes="AA">
                                      <p:cBhvr>
                                        <p:cTn id="54" dur="300" fill="hold"/>
                                        <p:tgtEl>
                                          <p:spTgt spid="61"/>
                                        </p:tgtEl>
                                        <p:attrNameLst>
                                          <p:attrName>ppt_x</p:attrName>
                                          <p:attrName>ppt_y</p:attrName>
                                        </p:attrNameLst>
                                      </p:cBhvr>
                                      <p:rCtr x="-1328" y="-46"/>
                                    </p:animMotion>
                                  </p:childTnLst>
                                </p:cTn>
                              </p:par>
                              <p:par>
                                <p:cTn id="55" presetID="42" presetClass="path" presetSubtype="0" fill="hold" grpId="2" nodeType="withEffect">
                                  <p:stCondLst>
                                    <p:cond delay="1500"/>
                                  </p:stCondLst>
                                  <p:childTnLst>
                                    <p:animMotion origin="layout" path="M 0.31784 -0.03519 L 0.51927 0.04745 " pathEditMode="relative" rAng="0" ptsTypes="AA">
                                      <p:cBhvr>
                                        <p:cTn id="56" dur="1000" fill="hold"/>
                                        <p:tgtEl>
                                          <p:spTgt spid="78"/>
                                        </p:tgtEl>
                                        <p:attrNameLst>
                                          <p:attrName>ppt_x</p:attrName>
                                          <p:attrName>ppt_y</p:attrName>
                                        </p:attrNameLst>
                                      </p:cBhvr>
                                      <p:rCtr x="10065" y="4120"/>
                                    </p:animMotion>
                                  </p:childTnLst>
                                </p:cTn>
                              </p:par>
                              <p:par>
                                <p:cTn id="57" presetID="42" presetClass="path" presetSubtype="0" fill="hold" grpId="1" nodeType="withEffect">
                                  <p:stCondLst>
                                    <p:cond delay="1500"/>
                                  </p:stCondLst>
                                  <p:childTnLst>
                                    <p:animMotion origin="layout" path="M 0.17109 -0.08148 L 0.41601 -0.08241 " pathEditMode="relative" rAng="0" ptsTypes="AA">
                                      <p:cBhvr>
                                        <p:cTn id="58" dur="1000" fill="hold"/>
                                        <p:tgtEl>
                                          <p:spTgt spid="90"/>
                                        </p:tgtEl>
                                        <p:attrNameLst>
                                          <p:attrName>ppt_x</p:attrName>
                                          <p:attrName>ppt_y</p:attrName>
                                        </p:attrNameLst>
                                      </p:cBhvr>
                                      <p:rCtr x="12240" y="-46"/>
                                    </p:animMotion>
                                  </p:childTnLst>
                                </p:cTn>
                              </p:par>
                              <p:par>
                                <p:cTn id="59" presetID="42" presetClass="path" presetSubtype="0" fill="hold" grpId="2" nodeType="withEffect">
                                  <p:stCondLst>
                                    <p:cond delay="1500"/>
                                  </p:stCondLst>
                                  <p:childTnLst>
                                    <p:animMotion origin="layout" path="M -0.23464 -0.00162 L -0.39948 0.14236 " pathEditMode="relative" rAng="0" ptsTypes="AA">
                                      <p:cBhvr>
                                        <p:cTn id="60" dur="1000" fill="hold"/>
                                        <p:tgtEl>
                                          <p:spTgt spid="83"/>
                                        </p:tgtEl>
                                        <p:attrNameLst>
                                          <p:attrName>ppt_x</p:attrName>
                                          <p:attrName>ppt_y</p:attrName>
                                        </p:attrNameLst>
                                      </p:cBhvr>
                                      <p:rCtr x="-8190" y="7222"/>
                                    </p:animMotion>
                                  </p:childTnLst>
                                </p:cTn>
                              </p:par>
                              <p:par>
                                <p:cTn id="61" presetID="42" presetClass="path" presetSubtype="0" fill="hold" grpId="3" nodeType="withEffect">
                                  <p:stCondLst>
                                    <p:cond delay="1500"/>
                                  </p:stCondLst>
                                  <p:childTnLst>
                                    <p:animMotion origin="layout" path="M -0.15104 -0.07963 L -0.36406 -0.08056 " pathEditMode="relative" rAng="0" ptsTypes="AA">
                                      <p:cBhvr>
                                        <p:cTn id="62" dur="1000" fill="hold"/>
                                        <p:tgtEl>
                                          <p:spTgt spid="61"/>
                                        </p:tgtEl>
                                        <p:attrNameLst>
                                          <p:attrName>ppt_x</p:attrName>
                                          <p:attrName>ppt_y</p:attrName>
                                        </p:attrNameLst>
                                      </p:cBhvr>
                                      <p:rCtr x="-10638" y="0"/>
                                    </p:animMotion>
                                  </p:childTnLst>
                                </p:cTn>
                              </p:par>
                              <p:par>
                                <p:cTn id="63" presetID="42" presetClass="path" presetSubtype="0" fill="hold" grpId="3" nodeType="withEffect">
                                  <p:stCondLst>
                                    <p:cond delay="1500"/>
                                  </p:stCondLst>
                                  <p:childTnLst>
                                    <p:animMotion origin="layout" path="M 3.95833E-6 2.96296E-6 L 0.17136 -0.07963 " pathEditMode="relative" rAng="0" ptsTypes="AA">
                                      <p:cBhvr>
                                        <p:cTn id="64" dur="1000" fill="hold"/>
                                        <p:tgtEl>
                                          <p:spTgt spid="93"/>
                                        </p:tgtEl>
                                        <p:attrNameLst>
                                          <p:attrName>ppt_x</p:attrName>
                                          <p:attrName>ppt_y</p:attrName>
                                        </p:attrNameLst>
                                      </p:cBhvr>
                                      <p:rCtr x="8737" y="-4282"/>
                                    </p:animMotion>
                                  </p:childTnLst>
                                </p:cTn>
                              </p:par>
                              <p:par>
                                <p:cTn id="65" presetID="42" presetClass="path" presetSubtype="0" fill="hold" grpId="1" nodeType="withEffect">
                                  <p:stCondLst>
                                    <p:cond delay="2000"/>
                                  </p:stCondLst>
                                  <p:childTnLst>
                                    <p:animMotion origin="layout" path="M 0.17083 0.15185 L 0.41575 0.15093 " pathEditMode="relative" rAng="0" ptsTypes="AA">
                                      <p:cBhvr>
                                        <p:cTn id="66" dur="1000" fill="hold"/>
                                        <p:tgtEl>
                                          <p:spTgt spid="91"/>
                                        </p:tgtEl>
                                        <p:attrNameLst>
                                          <p:attrName>ppt_x</p:attrName>
                                          <p:attrName>ppt_y</p:attrName>
                                        </p:attrNameLst>
                                      </p:cBhvr>
                                      <p:rCtr x="12240" y="23"/>
                                    </p:animMotion>
                                  </p:childTnLst>
                                </p:cTn>
                              </p:par>
                              <p:par>
                                <p:cTn id="67" presetID="42" presetClass="path" presetSubtype="0" fill="hold" grpId="3" nodeType="withEffect">
                                  <p:stCondLst>
                                    <p:cond delay="2000"/>
                                  </p:stCondLst>
                                  <p:childTnLst>
                                    <p:animMotion origin="layout" path="M -0.2586 -0.00186 L -0.42317 -0.0912 " pathEditMode="relative" rAng="0" ptsTypes="AA">
                                      <p:cBhvr>
                                        <p:cTn id="68" dur="1000" fill="hold"/>
                                        <p:tgtEl>
                                          <p:spTgt spid="89"/>
                                        </p:tgtEl>
                                        <p:attrNameLst>
                                          <p:attrName>ppt_x</p:attrName>
                                          <p:attrName>ppt_y</p:attrName>
                                        </p:attrNameLst>
                                      </p:cBhvr>
                                      <p:rCtr x="-8281" y="-4444"/>
                                    </p:animMotion>
                                  </p:childTnLst>
                                </p:cTn>
                              </p:par>
                              <p:par>
                                <p:cTn id="69" presetID="42" presetClass="path" presetSubtype="0" fill="hold" grpId="0" nodeType="withEffect">
                                  <p:stCondLst>
                                    <p:cond delay="2000"/>
                                  </p:stCondLst>
                                  <p:childTnLst>
                                    <p:animMotion origin="layout" path="M 2.91667E-6 -1.11111E-6 L 0.1707 0.15254 " pathEditMode="relative" rAng="0" ptsTypes="AA">
                                      <p:cBhvr>
                                        <p:cTn id="70" dur="1000" fill="hold"/>
                                        <p:tgtEl>
                                          <p:spTgt spid="92"/>
                                        </p:tgtEl>
                                        <p:attrNameLst>
                                          <p:attrName>ppt_x</p:attrName>
                                          <p:attrName>ppt_y</p:attrName>
                                        </p:attrNameLst>
                                      </p:cBhvr>
                                      <p:rCtr x="8268" y="7431"/>
                                    </p:animMotion>
                                  </p:childTnLst>
                                </p:cTn>
                              </p:par>
                              <p:par>
                                <p:cTn id="71" presetID="42" presetClass="path" presetSubtype="0" fill="hold" grpId="2" nodeType="withEffect">
                                  <p:stCondLst>
                                    <p:cond delay="2000"/>
                                  </p:stCondLst>
                                  <p:childTnLst>
                                    <p:animMotion origin="layout" path="M 0.41562 0.15162 L 0.61705 0.0007 " pathEditMode="relative" rAng="0" ptsTypes="AA">
                                      <p:cBhvr>
                                        <p:cTn id="72" dur="1000" fill="hold"/>
                                        <p:tgtEl>
                                          <p:spTgt spid="94"/>
                                        </p:tgtEl>
                                        <p:attrNameLst>
                                          <p:attrName>ppt_x</p:attrName>
                                          <p:attrName>ppt_y</p:attrName>
                                        </p:attrNameLst>
                                      </p:cBhvr>
                                      <p:rCtr x="10065" y="-7546"/>
                                    </p:animMotion>
                                  </p:childTnLst>
                                </p:cTn>
                              </p:par>
                              <p:par>
                                <p:cTn id="73" presetID="42" presetClass="path" presetSubtype="0" fill="hold" grpId="4" nodeType="withEffect">
                                  <p:stCondLst>
                                    <p:cond delay="2500"/>
                                  </p:stCondLst>
                                  <p:childTnLst>
                                    <p:animMotion origin="layout" path="M -0.36406 -0.08055 L -0.52891 0.06342 " pathEditMode="relative" rAng="0" ptsTypes="AA">
                                      <p:cBhvr>
                                        <p:cTn id="74" dur="1000" fill="hold"/>
                                        <p:tgtEl>
                                          <p:spTgt spid="61"/>
                                        </p:tgtEl>
                                        <p:attrNameLst>
                                          <p:attrName>ppt_x</p:attrName>
                                          <p:attrName>ppt_y</p:attrName>
                                        </p:attrNameLst>
                                      </p:cBhvr>
                                      <p:rCtr x="-8099" y="7454"/>
                                    </p:animMotion>
                                  </p:childTnLst>
                                </p:cTn>
                              </p:par>
                              <p:par>
                                <p:cTn id="75" presetID="42" presetClass="path" presetSubtype="0" fill="hold" grpId="2" nodeType="withEffect">
                                  <p:stCondLst>
                                    <p:cond delay="2500"/>
                                  </p:stCondLst>
                                  <p:childTnLst>
                                    <p:animMotion origin="layout" path="M 0.41601 -0.08241 L 0.61562 0.00023 " pathEditMode="relative" rAng="0" ptsTypes="AA">
                                      <p:cBhvr>
                                        <p:cTn id="76" dur="1000" fill="hold"/>
                                        <p:tgtEl>
                                          <p:spTgt spid="90"/>
                                        </p:tgtEl>
                                        <p:attrNameLst>
                                          <p:attrName>ppt_x</p:attrName>
                                          <p:attrName>ppt_y</p:attrName>
                                        </p:attrNameLst>
                                      </p:cBhvr>
                                      <p:rCtr x="9974" y="4120"/>
                                    </p:animMotion>
                                  </p:childTnLst>
                                </p:cTn>
                              </p:par>
                              <p:par>
                                <p:cTn id="77" presetID="42" presetClass="path" presetSubtype="0" fill="hold" grpId="2" nodeType="withEffect">
                                  <p:stCondLst>
                                    <p:cond delay="2500"/>
                                  </p:stCondLst>
                                  <p:childTnLst>
                                    <p:animMotion origin="layout" path="M 0.17135 -0.07963 L 0.41627 -0.08056 " pathEditMode="relative" rAng="0" ptsTypes="AA">
                                      <p:cBhvr>
                                        <p:cTn id="78" dur="1000" fill="hold"/>
                                        <p:tgtEl>
                                          <p:spTgt spid="93"/>
                                        </p:tgtEl>
                                        <p:attrNameLst>
                                          <p:attrName>ppt_x</p:attrName>
                                          <p:attrName>ppt_y</p:attrName>
                                        </p:attrNameLst>
                                      </p:cBhvr>
                                      <p:rCtr x="12240" y="-46"/>
                                    </p:animMotion>
                                  </p:childTnLst>
                                </p:cTn>
                              </p:par>
                              <p:par>
                                <p:cTn id="79" presetID="42" presetClass="path" presetSubtype="0" fill="hold" grpId="0" nodeType="withEffect">
                                  <p:stCondLst>
                                    <p:cond delay="2500"/>
                                  </p:stCondLst>
                                  <p:childTnLst>
                                    <p:animMotion origin="layout" path="M 4.16667E-6 -2.96296E-6 L 0.17149 -0.08056 " pathEditMode="relative" rAng="0" ptsTypes="AA">
                                      <p:cBhvr>
                                        <p:cTn id="80" dur="1000" fill="hold"/>
                                        <p:tgtEl>
                                          <p:spTgt spid="95"/>
                                        </p:tgtEl>
                                        <p:attrNameLst>
                                          <p:attrName>ppt_x</p:attrName>
                                          <p:attrName>ppt_y</p:attrName>
                                        </p:attrNameLst>
                                      </p:cBhvr>
                                      <p:rCtr x="8737" y="-4005"/>
                                    </p:animMotion>
                                  </p:childTnLst>
                                </p:cTn>
                              </p:par>
                              <p:par>
                                <p:cTn id="81" presetID="42" presetClass="path" presetSubtype="0" fill="hold" grpId="2" nodeType="withEffect">
                                  <p:stCondLst>
                                    <p:cond delay="3000"/>
                                  </p:stCondLst>
                                  <p:childTnLst>
                                    <p:animMotion origin="layout" path="M 0.41575 0.15092 L 0.61758 -0.00093 " pathEditMode="relative" rAng="0" ptsTypes="AA">
                                      <p:cBhvr>
                                        <p:cTn id="82" dur="1000" fill="hold"/>
                                        <p:tgtEl>
                                          <p:spTgt spid="91"/>
                                        </p:tgtEl>
                                        <p:attrNameLst>
                                          <p:attrName>ppt_x</p:attrName>
                                          <p:attrName>ppt_y</p:attrName>
                                        </p:attrNameLst>
                                      </p:cBhvr>
                                      <p:rCtr x="10091" y="-7593"/>
                                    </p:animMotion>
                                  </p:childTnLst>
                                </p:cTn>
                              </p:par>
                              <p:par>
                                <p:cTn id="83" presetID="42" presetClass="path" presetSubtype="0" fill="hold" grpId="1" nodeType="withEffect">
                                  <p:stCondLst>
                                    <p:cond delay="3000"/>
                                  </p:stCondLst>
                                  <p:childTnLst>
                                    <p:animMotion origin="layout" path="M 0.1707 0.15255 L 0.41562 0.15162 " pathEditMode="relative" rAng="0" ptsTypes="AA">
                                      <p:cBhvr>
                                        <p:cTn id="84" dur="1000" fill="hold"/>
                                        <p:tgtEl>
                                          <p:spTgt spid="92"/>
                                        </p:tgtEl>
                                        <p:attrNameLst>
                                          <p:attrName>ppt_x</p:attrName>
                                          <p:attrName>ppt_y</p:attrName>
                                        </p:attrNameLst>
                                      </p:cBhvr>
                                      <p:rCtr x="12240" y="-46"/>
                                    </p:animMotion>
                                  </p:childTnLst>
                                </p:cTn>
                              </p:par>
                              <p:par>
                                <p:cTn id="85" presetID="42" presetClass="path" presetSubtype="0" fill="hold" grpId="0" nodeType="withEffect">
                                  <p:stCondLst>
                                    <p:cond delay="3000"/>
                                  </p:stCondLst>
                                  <p:childTnLst>
                                    <p:animMotion origin="layout" path="M 3.125E-6 -1.48148E-6 L 0.17083 0.15092 " pathEditMode="relative" rAng="0" ptsTypes="AA">
                                      <p:cBhvr>
                                        <p:cTn id="86" dur="1000" fill="hold"/>
                                        <p:tgtEl>
                                          <p:spTgt spid="96"/>
                                        </p:tgtEl>
                                        <p:attrNameLst>
                                          <p:attrName>ppt_x</p:attrName>
                                          <p:attrName>ppt_y</p:attrName>
                                        </p:attrNameLst>
                                      </p:cBhvr>
                                      <p:rCtr x="8633" y="7431"/>
                                    </p:animMotion>
                                  </p:childTnLst>
                                </p:cTn>
                              </p:par>
                              <p:par>
                                <p:cTn id="87" presetID="42" presetClass="path" presetSubtype="0" fill="hold" grpId="4" nodeType="withEffect">
                                  <p:stCondLst>
                                    <p:cond delay="3500"/>
                                  </p:stCondLst>
                                  <p:childTnLst>
                                    <p:animMotion origin="layout" path="M 0.41627 -0.08056 L 0.61588 0.00208 " pathEditMode="relative" rAng="0" ptsTypes="AA">
                                      <p:cBhvr>
                                        <p:cTn id="88" dur="1000" fill="hold"/>
                                        <p:tgtEl>
                                          <p:spTgt spid="93"/>
                                        </p:tgtEl>
                                        <p:attrNameLst>
                                          <p:attrName>ppt_x</p:attrName>
                                          <p:attrName>ppt_y</p:attrName>
                                        </p:attrNameLst>
                                      </p:cBhvr>
                                      <p:rCtr x="9974" y="4120"/>
                                    </p:animMotion>
                                  </p:childTnLst>
                                </p:cTn>
                              </p:par>
                              <p:par>
                                <p:cTn id="89" presetID="42" presetClass="path" presetSubtype="0" fill="hold" grpId="0" nodeType="withEffect">
                                  <p:stCondLst>
                                    <p:cond delay="3500"/>
                                  </p:stCondLst>
                                  <p:childTnLst>
                                    <p:animMotion origin="layout" path="M 4.16667E-6 7.40741E-7 L 0.17148 -0.08056 " pathEditMode="relative" rAng="0" ptsTypes="AA">
                                      <p:cBhvr>
                                        <p:cTn id="90" dur="1000" fill="hold"/>
                                        <p:tgtEl>
                                          <p:spTgt spid="97"/>
                                        </p:tgtEl>
                                        <p:attrNameLst>
                                          <p:attrName>ppt_x</p:attrName>
                                          <p:attrName>ppt_y</p:attrName>
                                        </p:attrNameLst>
                                      </p:cBhvr>
                                      <p:rCtr x="8568" y="-4028"/>
                                    </p:animMotion>
                                  </p:childTnLst>
                                </p:cTn>
                              </p:par>
                              <p:par>
                                <p:cTn id="91" presetID="42" presetClass="path" presetSubtype="0" fill="hold" grpId="1" nodeType="withEffect">
                                  <p:stCondLst>
                                    <p:cond delay="3500"/>
                                  </p:stCondLst>
                                  <p:childTnLst>
                                    <p:animMotion origin="layout" path="M 0.17148 -0.08055 L 0.4164 -0.08148 " pathEditMode="relative" rAng="0" ptsTypes="AA">
                                      <p:cBhvr>
                                        <p:cTn id="92" dur="1000" fill="hold"/>
                                        <p:tgtEl>
                                          <p:spTgt spid="95"/>
                                        </p:tgtEl>
                                        <p:attrNameLst>
                                          <p:attrName>ppt_x</p:attrName>
                                          <p:attrName>ppt_y</p:attrName>
                                        </p:attrNameLst>
                                      </p:cBhvr>
                                      <p:rCtr x="12240" y="-46"/>
                                    </p:animMotion>
                                  </p:childTnLst>
                                </p:cTn>
                              </p:par>
                              <p:par>
                                <p:cTn id="93" presetID="42" presetClass="path" presetSubtype="0" fill="hold" grpId="2" nodeType="withEffect">
                                  <p:stCondLst>
                                    <p:cond delay="4000"/>
                                  </p:stCondLst>
                                  <p:childTnLst>
                                    <p:animMotion origin="layout" path="M 0.41562 0.15162 L 0.61705 -0.00069 " pathEditMode="relative" rAng="0" ptsTypes="AA">
                                      <p:cBhvr>
                                        <p:cTn id="94" dur="1000" fill="hold"/>
                                        <p:tgtEl>
                                          <p:spTgt spid="92"/>
                                        </p:tgtEl>
                                        <p:attrNameLst>
                                          <p:attrName>ppt_x</p:attrName>
                                          <p:attrName>ppt_y</p:attrName>
                                        </p:attrNameLst>
                                      </p:cBhvr>
                                      <p:rCtr x="10065" y="-7616"/>
                                    </p:animMotion>
                                  </p:childTnLst>
                                </p:cTn>
                              </p:par>
                              <p:par>
                                <p:cTn id="95" presetID="42" presetClass="path" presetSubtype="0" fill="hold" grpId="1" nodeType="withEffect">
                                  <p:stCondLst>
                                    <p:cond delay="4000"/>
                                  </p:stCondLst>
                                  <p:childTnLst>
                                    <p:animMotion origin="layout" path="M 0.17083 0.15093 L 0.41575 0.15 " pathEditMode="relative" rAng="0" ptsTypes="AA">
                                      <p:cBhvr>
                                        <p:cTn id="96" dur="1000" fill="hold"/>
                                        <p:tgtEl>
                                          <p:spTgt spid="96"/>
                                        </p:tgtEl>
                                        <p:attrNameLst>
                                          <p:attrName>ppt_x</p:attrName>
                                          <p:attrName>ppt_y</p:attrName>
                                        </p:attrNameLst>
                                      </p:cBhvr>
                                      <p:rCtr x="12240" y="69"/>
                                    </p:animMotion>
                                  </p:childTnLst>
                                </p:cTn>
                              </p:par>
                              <p:par>
                                <p:cTn id="97" presetID="42" presetClass="path" presetSubtype="0" fill="hold" grpId="1" nodeType="withEffect">
                                  <p:stCondLst>
                                    <p:cond delay="4500"/>
                                  </p:stCondLst>
                                  <p:childTnLst>
                                    <p:animMotion origin="layout" path="M 0.17148 -0.0831 L 0.4164 -0.08403 " pathEditMode="relative" rAng="0" ptsTypes="AA">
                                      <p:cBhvr>
                                        <p:cTn id="98" dur="1000" fill="hold"/>
                                        <p:tgtEl>
                                          <p:spTgt spid="97"/>
                                        </p:tgtEl>
                                        <p:attrNameLst>
                                          <p:attrName>ppt_x</p:attrName>
                                          <p:attrName>ppt_y</p:attrName>
                                        </p:attrNameLst>
                                      </p:cBhvr>
                                      <p:rCtr x="12240" y="23"/>
                                    </p:animMotion>
                                  </p:childTnLst>
                                </p:cTn>
                              </p:par>
                              <p:par>
                                <p:cTn id="99" presetID="42" presetClass="path" presetSubtype="0" fill="hold" grpId="2" nodeType="withEffect">
                                  <p:stCondLst>
                                    <p:cond delay="4500"/>
                                  </p:stCondLst>
                                  <p:childTnLst>
                                    <p:animMotion origin="layout" path="M 0.4164 -0.08148 L 0.61601 0.00116 " pathEditMode="relative" rAng="0" ptsTypes="AA">
                                      <p:cBhvr>
                                        <p:cTn id="100" dur="1000" fill="hold"/>
                                        <p:tgtEl>
                                          <p:spTgt spid="95"/>
                                        </p:tgtEl>
                                        <p:attrNameLst>
                                          <p:attrName>ppt_x</p:attrName>
                                          <p:attrName>ppt_y</p:attrName>
                                        </p:attrNameLst>
                                      </p:cBhvr>
                                      <p:rCtr x="9974" y="4120"/>
                                    </p:animMotion>
                                  </p:childTnLst>
                                </p:cTn>
                              </p:par>
                              <p:par>
                                <p:cTn id="101" presetID="42" presetClass="path" presetSubtype="0" fill="hold" grpId="2" nodeType="withEffect">
                                  <p:stCondLst>
                                    <p:cond delay="5000"/>
                                  </p:stCondLst>
                                  <p:childTnLst>
                                    <p:animMotion origin="layout" path="M 0.41575 0.15 L 0.62083 -0.00092 " pathEditMode="relative" rAng="0" ptsTypes="AA">
                                      <p:cBhvr>
                                        <p:cTn id="102" dur="1000" fill="hold"/>
                                        <p:tgtEl>
                                          <p:spTgt spid="96"/>
                                        </p:tgtEl>
                                        <p:attrNameLst>
                                          <p:attrName>ppt_x</p:attrName>
                                          <p:attrName>ppt_y</p:attrName>
                                        </p:attrNameLst>
                                      </p:cBhvr>
                                      <p:rCtr x="10260" y="-7454"/>
                                    </p:animMotion>
                                  </p:childTnLst>
                                </p:cTn>
                              </p:par>
                              <p:par>
                                <p:cTn id="103" presetID="42" presetClass="path" presetSubtype="0" fill="hold" grpId="2" nodeType="withEffect">
                                  <p:stCondLst>
                                    <p:cond delay="5500"/>
                                  </p:stCondLst>
                                  <p:childTnLst>
                                    <p:animMotion origin="layout" path="M 0.4164 -0.08403 L 0.61601 -0.00139 " pathEditMode="relative" rAng="0" ptsTypes="AA">
                                      <p:cBhvr>
                                        <p:cTn id="104" dur="1000" fill="hold"/>
                                        <p:tgtEl>
                                          <p:spTgt spid="97"/>
                                        </p:tgtEl>
                                        <p:attrNameLst>
                                          <p:attrName>ppt_x</p:attrName>
                                          <p:attrName>ppt_y</p:attrName>
                                        </p:attrNameLst>
                                      </p:cBhvr>
                                      <p:rCtr x="9974" y="4120"/>
                                    </p:animMotion>
                                  </p:childTnLst>
                                </p:cTn>
                              </p:par>
                              <p:par>
                                <p:cTn id="105" presetID="1" presetClass="entr" presetSubtype="0" fill="hold" grpId="1"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13"/>
                                        </p:tgtEl>
                                        <p:attrNameLst>
                                          <p:attrName>style.visibility</p:attrName>
                                        </p:attrNameLst>
                                      </p:cBhvr>
                                      <p:to>
                                        <p:strVal val="hidden"/>
                                      </p:to>
                                    </p:set>
                                  </p:childTnLst>
                                </p:cTn>
                              </p:par>
                              <p:par>
                                <p:cTn id="109" presetID="1" presetClass="entr" presetSubtype="0" fill="hold" grpId="2" nodeType="withEffect">
                                  <p:stCondLst>
                                    <p:cond delay="500"/>
                                  </p:stCondLst>
                                  <p:childTnLst>
                                    <p:set>
                                      <p:cBhvr>
                                        <p:cTn id="110" dur="1" fill="hold">
                                          <p:stCondLst>
                                            <p:cond delay="0"/>
                                          </p:stCondLst>
                                        </p:cTn>
                                        <p:tgtEl>
                                          <p:spTgt spid="113"/>
                                        </p:tgtEl>
                                        <p:attrNameLst>
                                          <p:attrName>style.visibility</p:attrName>
                                        </p:attrNameLst>
                                      </p:cBhvr>
                                      <p:to>
                                        <p:strVal val="visible"/>
                                      </p:to>
                                    </p:set>
                                  </p:childTnLst>
                                </p:cTn>
                              </p:par>
                              <p:par>
                                <p:cTn id="111" presetID="1" presetClass="exit" presetSubtype="0" fill="hold" grpId="2" nodeType="withEffect">
                                  <p:stCondLst>
                                    <p:cond delay="500"/>
                                  </p:stCondLst>
                                  <p:childTnLst>
                                    <p:set>
                                      <p:cBhvr>
                                        <p:cTn id="112" dur="1" fill="hold">
                                          <p:stCondLst>
                                            <p:cond delay="0"/>
                                          </p:stCondLst>
                                        </p:cTn>
                                        <p:tgtEl>
                                          <p:spTgt spid="115"/>
                                        </p:tgtEl>
                                        <p:attrNameLst>
                                          <p:attrName>style.visibility</p:attrName>
                                        </p:attrNameLst>
                                      </p:cBhvr>
                                      <p:to>
                                        <p:strVal val="hidden"/>
                                      </p:to>
                                    </p:set>
                                  </p:childTnLst>
                                </p:cTn>
                              </p:par>
                              <p:par>
                                <p:cTn id="113" presetID="1" presetClass="exit" presetSubtype="0" fill="hold" grpId="3" nodeType="withEffect">
                                  <p:stCondLst>
                                    <p:cond delay="1000"/>
                                  </p:stCondLst>
                                  <p:childTnLst>
                                    <p:set>
                                      <p:cBhvr>
                                        <p:cTn id="114" dur="1" fill="hold">
                                          <p:stCondLst>
                                            <p:cond delay="0"/>
                                          </p:stCondLst>
                                        </p:cTn>
                                        <p:tgtEl>
                                          <p:spTgt spid="113"/>
                                        </p:tgtEl>
                                        <p:attrNameLst>
                                          <p:attrName>style.visibility</p:attrName>
                                        </p:attrNameLst>
                                      </p:cBhvr>
                                      <p:to>
                                        <p:strVal val="hidden"/>
                                      </p:to>
                                    </p:set>
                                  </p:childTnLst>
                                </p:cTn>
                              </p:par>
                              <p:par>
                                <p:cTn id="115" presetID="1" presetClass="entr" presetSubtype="0" fill="hold" grpId="3" nodeType="withEffect">
                                  <p:stCondLst>
                                    <p:cond delay="1000"/>
                                  </p:stCondLst>
                                  <p:childTnLst>
                                    <p:set>
                                      <p:cBhvr>
                                        <p:cTn id="116" dur="1" fill="hold">
                                          <p:stCondLst>
                                            <p:cond delay="0"/>
                                          </p:stCondLst>
                                        </p:cTn>
                                        <p:tgtEl>
                                          <p:spTgt spid="115"/>
                                        </p:tgtEl>
                                        <p:attrNameLst>
                                          <p:attrName>style.visibility</p:attrName>
                                        </p:attrNameLst>
                                      </p:cBhvr>
                                      <p:to>
                                        <p:strVal val="visible"/>
                                      </p:to>
                                    </p:set>
                                  </p:childTnLst>
                                </p:cTn>
                              </p:par>
                              <p:par>
                                <p:cTn id="117" presetID="1" presetClass="exit" presetSubtype="0" fill="hold" grpId="4" nodeType="withEffect">
                                  <p:stCondLst>
                                    <p:cond delay="1500"/>
                                  </p:stCondLst>
                                  <p:childTnLst>
                                    <p:set>
                                      <p:cBhvr>
                                        <p:cTn id="118" dur="1" fill="hold">
                                          <p:stCondLst>
                                            <p:cond delay="0"/>
                                          </p:stCondLst>
                                        </p:cTn>
                                        <p:tgtEl>
                                          <p:spTgt spid="115"/>
                                        </p:tgtEl>
                                        <p:attrNameLst>
                                          <p:attrName>style.visibility</p:attrName>
                                        </p:attrNameLst>
                                      </p:cBhvr>
                                      <p:to>
                                        <p:strVal val="hidden"/>
                                      </p:to>
                                    </p:set>
                                  </p:childTnLst>
                                </p:cTn>
                              </p:par>
                              <p:par>
                                <p:cTn id="119" presetID="1" presetClass="entr" presetSubtype="0" fill="hold" grpId="1" nodeType="withEffect">
                                  <p:stCondLst>
                                    <p:cond delay="0"/>
                                  </p:stCondLst>
                                  <p:childTnLst>
                                    <p:set>
                                      <p:cBhvr>
                                        <p:cTn id="120" dur="1" fill="hold">
                                          <p:stCondLst>
                                            <p:cond delay="0"/>
                                          </p:stCondLst>
                                        </p:cTn>
                                        <p:tgtEl>
                                          <p:spTgt spid="116"/>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114"/>
                                        </p:tgtEl>
                                        <p:attrNameLst>
                                          <p:attrName>style.visibility</p:attrName>
                                        </p:attrNameLst>
                                      </p:cBhvr>
                                      <p:to>
                                        <p:strVal val="hidden"/>
                                      </p:to>
                                    </p:set>
                                  </p:childTnLst>
                                </p:cTn>
                              </p:par>
                              <p:par>
                                <p:cTn id="123" presetID="1" presetClass="entr" presetSubtype="0" fill="hold" grpId="2" nodeType="withEffect">
                                  <p:stCondLst>
                                    <p:cond delay="500"/>
                                  </p:stCondLst>
                                  <p:childTnLst>
                                    <p:set>
                                      <p:cBhvr>
                                        <p:cTn id="124" dur="1" fill="hold">
                                          <p:stCondLst>
                                            <p:cond delay="0"/>
                                          </p:stCondLst>
                                        </p:cTn>
                                        <p:tgtEl>
                                          <p:spTgt spid="114"/>
                                        </p:tgtEl>
                                        <p:attrNameLst>
                                          <p:attrName>style.visibility</p:attrName>
                                        </p:attrNameLst>
                                      </p:cBhvr>
                                      <p:to>
                                        <p:strVal val="visible"/>
                                      </p:to>
                                    </p:set>
                                  </p:childTnLst>
                                </p:cTn>
                              </p:par>
                              <p:par>
                                <p:cTn id="125" presetID="1" presetClass="exit" presetSubtype="0" fill="hold" grpId="2" nodeType="withEffect">
                                  <p:stCondLst>
                                    <p:cond delay="500"/>
                                  </p:stCondLst>
                                  <p:childTnLst>
                                    <p:set>
                                      <p:cBhvr>
                                        <p:cTn id="126" dur="1" fill="hold">
                                          <p:stCondLst>
                                            <p:cond delay="0"/>
                                          </p:stCondLst>
                                        </p:cTn>
                                        <p:tgtEl>
                                          <p:spTgt spid="116"/>
                                        </p:tgtEl>
                                        <p:attrNameLst>
                                          <p:attrName>style.visibility</p:attrName>
                                        </p:attrNameLst>
                                      </p:cBhvr>
                                      <p:to>
                                        <p:strVal val="hidden"/>
                                      </p:to>
                                    </p:set>
                                  </p:childTnLst>
                                </p:cTn>
                              </p:par>
                              <p:par>
                                <p:cTn id="127" presetID="1" presetClass="exit" presetSubtype="0" fill="hold" grpId="3" nodeType="withEffect">
                                  <p:stCondLst>
                                    <p:cond delay="1000"/>
                                  </p:stCondLst>
                                  <p:childTnLst>
                                    <p:set>
                                      <p:cBhvr>
                                        <p:cTn id="128" dur="1" fill="hold">
                                          <p:stCondLst>
                                            <p:cond delay="0"/>
                                          </p:stCondLst>
                                        </p:cTn>
                                        <p:tgtEl>
                                          <p:spTgt spid="1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1" grpId="2" animBg="1"/>
      <p:bldP spid="61" grpId="3" animBg="1"/>
      <p:bldP spid="61" grpId="4" animBg="1"/>
      <p:bldP spid="77" grpId="0" animBg="1"/>
      <p:bldP spid="77" grpId="1" animBg="1"/>
      <p:bldP spid="79" grpId="0" animBg="1"/>
      <p:bldP spid="78" grpId="0" animBg="1"/>
      <p:bldP spid="78" grpId="1" animBg="1"/>
      <p:bldP spid="78" grpId="2" animBg="1"/>
      <p:bldP spid="80" grpId="0" animBg="1"/>
      <p:bldP spid="81" grpId="0" animBg="1"/>
      <p:bldP spid="81" grpId="1" animBg="1"/>
      <p:bldP spid="82" grpId="0" animBg="1"/>
      <p:bldP spid="82" grpId="1" animBg="1"/>
      <p:bldP spid="83" grpId="0" animBg="1"/>
      <p:bldP spid="83" grpId="1" animBg="1"/>
      <p:bldP spid="83" grpId="2" animBg="1"/>
      <p:bldP spid="89" grpId="0" animBg="1"/>
      <p:bldP spid="89" grpId="1" animBg="1"/>
      <p:bldP spid="89" grpId="2" animBg="1"/>
      <p:bldP spid="89" grpId="3" animBg="1"/>
      <p:bldP spid="84" grpId="0" animBg="1"/>
      <p:bldP spid="90" grpId="0" animBg="1"/>
      <p:bldP spid="90" grpId="1" animBg="1"/>
      <p:bldP spid="90" grpId="2" animBg="1"/>
      <p:bldP spid="91" grpId="0" animBg="1"/>
      <p:bldP spid="91" grpId="1" animBg="1"/>
      <p:bldP spid="91" grpId="2" animBg="1"/>
      <p:bldP spid="92" grpId="0" animBg="1"/>
      <p:bldP spid="92" grpId="1" animBg="1"/>
      <p:bldP spid="92" grpId="2" animBg="1"/>
      <p:bldP spid="93" grpId="2" animBg="1"/>
      <p:bldP spid="93" grpId="3" animBg="1"/>
      <p:bldP spid="93" grpId="4" animBg="1"/>
      <p:bldP spid="94" grpId="0" animBg="1"/>
      <p:bldP spid="94" grpId="1" animBg="1"/>
      <p:bldP spid="94" grpId="2" animBg="1"/>
      <p:bldP spid="95" grpId="0" animBg="1"/>
      <p:bldP spid="95" grpId="1" animBg="1"/>
      <p:bldP spid="95" grpId="2" animBg="1"/>
      <p:bldP spid="96" grpId="0" animBg="1"/>
      <p:bldP spid="96" grpId="1" animBg="1"/>
      <p:bldP spid="96" grpId="2" animBg="1"/>
      <p:bldP spid="97" grpId="0" animBg="1"/>
      <p:bldP spid="97" grpId="1" animBg="1"/>
      <p:bldP spid="97" grpId="2" animBg="1"/>
      <p:bldP spid="114" grpId="1" animBg="1"/>
      <p:bldP spid="114" grpId="2" animBg="1"/>
      <p:bldP spid="114" grpId="3" animBg="1"/>
      <p:bldP spid="115" grpId="1" animBg="1"/>
      <p:bldP spid="115" grpId="2" animBg="1"/>
      <p:bldP spid="115" grpId="3" animBg="1"/>
      <p:bldP spid="115" grpId="4" animBg="1"/>
      <p:bldP spid="113" grpId="1" animBg="1"/>
      <p:bldP spid="113" grpId="2" animBg="1"/>
      <p:bldP spid="113" grpId="3" animBg="1"/>
      <p:bldP spid="116" grpId="1" animBg="1"/>
      <p:bldP spid="116"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직선 연결선 42"/>
          <p:cNvCxnSpPr>
            <a:stCxn id="24" idx="3"/>
            <a:endCxn id="18" idx="1"/>
          </p:cNvCxnSpPr>
          <p:nvPr/>
        </p:nvCxnSpPr>
        <p:spPr>
          <a:xfrm flipV="1">
            <a:off x="6306721" y="2667806"/>
            <a:ext cx="2762840" cy="133858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그룹 5"/>
          <p:cNvGrpSpPr/>
          <p:nvPr/>
        </p:nvGrpSpPr>
        <p:grpSpPr>
          <a:xfrm rot="10800000">
            <a:off x="6293519" y="3218236"/>
            <a:ext cx="401781" cy="336947"/>
            <a:chOff x="4316440" y="2863603"/>
            <a:chExt cx="401781" cy="441873"/>
          </a:xfrm>
          <a:solidFill>
            <a:schemeClr val="bg1">
              <a:lumMod val="85000"/>
            </a:schemeClr>
          </a:solidFill>
        </p:grpSpPr>
        <p:sp>
          <p:nvSpPr>
            <p:cNvPr id="70" name="왼쪽 화살표 69"/>
            <p:cNvSpPr/>
            <p:nvPr/>
          </p:nvSpPr>
          <p:spPr>
            <a:xfrm>
              <a:off x="4316440" y="2863603"/>
              <a:ext cx="333375" cy="441873"/>
            </a:xfrm>
            <a:prstGeom prst="leftArrow">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순서도: 수동 연산 70"/>
            <p:cNvSpPr/>
            <p:nvPr/>
          </p:nvSpPr>
          <p:spPr>
            <a:xfrm rot="5400000">
              <a:off x="4417663" y="2966820"/>
              <a:ext cx="366709" cy="234406"/>
            </a:xfrm>
            <a:prstGeom prst="flowChartManualOperation">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2" name="직사각형 71"/>
            <p:cNvSpPr/>
            <p:nvPr/>
          </p:nvSpPr>
          <p:spPr>
            <a:xfrm>
              <a:off x="4452332" y="2979117"/>
              <a:ext cx="45719" cy="2081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제목 1"/>
          <p:cNvSpPr>
            <a:spLocks noGrp="1"/>
          </p:cNvSpPr>
          <p:nvPr>
            <p:ph type="title"/>
          </p:nvPr>
        </p:nvSpPr>
        <p:spPr/>
        <p:txBody>
          <a:bodyPr/>
          <a:lstStyle/>
          <a:p>
            <a:r>
              <a:rPr lang="en-US" altLang="ko-KR" b="1" dirty="0" smtClean="0"/>
              <a:t>Credit-scheduled data transmission</a:t>
            </a:r>
            <a:endParaRPr lang="ko-KR" altLang="en-US" b="1" dirty="0"/>
          </a:p>
        </p:txBody>
      </p:sp>
      <p:cxnSp>
        <p:nvCxnSpPr>
          <p:cNvPr id="41" name="직선 연결선 40"/>
          <p:cNvCxnSpPr>
            <a:stCxn id="10" idx="3"/>
            <a:endCxn id="24" idx="1"/>
          </p:cNvCxnSpPr>
          <p:nvPr/>
        </p:nvCxnSpPr>
        <p:spPr>
          <a:xfrm flipV="1">
            <a:off x="2865706" y="4006390"/>
            <a:ext cx="2456277" cy="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stCxn id="24" idx="3"/>
            <a:endCxn id="32" idx="1"/>
          </p:cNvCxnSpPr>
          <p:nvPr/>
        </p:nvCxnSpPr>
        <p:spPr>
          <a:xfrm flipV="1">
            <a:off x="6306721" y="4002808"/>
            <a:ext cx="2762840" cy="358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stCxn id="24" idx="3"/>
            <a:endCxn id="38" idx="1"/>
          </p:cNvCxnSpPr>
          <p:nvPr/>
        </p:nvCxnSpPr>
        <p:spPr>
          <a:xfrm>
            <a:off x="6306721" y="4006390"/>
            <a:ext cx="2762840" cy="133145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5400000">
            <a:off x="9674632" y="2884585"/>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4" name="TextBox 53"/>
          <p:cNvSpPr txBox="1"/>
          <p:nvPr/>
        </p:nvSpPr>
        <p:spPr>
          <a:xfrm rot="5400000">
            <a:off x="9674632" y="4219587"/>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5" name="TextBox 54"/>
          <p:cNvSpPr txBox="1"/>
          <p:nvPr/>
        </p:nvSpPr>
        <p:spPr>
          <a:xfrm>
            <a:off x="1214693" y="4432687"/>
            <a:ext cx="1910203" cy="646331"/>
          </a:xfrm>
          <a:prstGeom prst="rect">
            <a:avLst/>
          </a:prstGeom>
          <a:noFill/>
        </p:spPr>
        <p:txBody>
          <a:bodyPr wrap="none" rtlCol="0">
            <a:spAutoFit/>
          </a:bodyPr>
          <a:lstStyle/>
          <a:p>
            <a:r>
              <a:rPr lang="en-US" altLang="ko-KR" sz="3600" dirty="0" smtClean="0"/>
              <a:t>Receiver</a:t>
            </a:r>
            <a:endParaRPr lang="ko-KR" altLang="en-US" sz="3600" dirty="0"/>
          </a:p>
        </p:txBody>
      </p:sp>
      <p:sp>
        <p:nvSpPr>
          <p:cNvPr id="59" name="TextBox 58"/>
          <p:cNvSpPr txBox="1"/>
          <p:nvPr/>
        </p:nvSpPr>
        <p:spPr>
          <a:xfrm>
            <a:off x="5084032" y="2603863"/>
            <a:ext cx="1519711" cy="646331"/>
          </a:xfrm>
          <a:prstGeom prst="rect">
            <a:avLst/>
          </a:prstGeom>
          <a:noFill/>
        </p:spPr>
        <p:txBody>
          <a:bodyPr wrap="none" rtlCol="0">
            <a:spAutoFit/>
          </a:bodyPr>
          <a:lstStyle/>
          <a:p>
            <a:r>
              <a:rPr lang="en-US" altLang="ko-KR" sz="3600" dirty="0" smtClean="0"/>
              <a:t>Switch</a:t>
            </a:r>
            <a:endParaRPr lang="ko-KR" altLang="en-US" sz="3600" dirty="0"/>
          </a:p>
        </p:txBody>
      </p:sp>
      <p:sp>
        <p:nvSpPr>
          <p:cNvPr id="60" name="TextBox 59"/>
          <p:cNvSpPr txBox="1"/>
          <p:nvPr/>
        </p:nvSpPr>
        <p:spPr>
          <a:xfrm>
            <a:off x="8998636" y="5749780"/>
            <a:ext cx="1840760" cy="646331"/>
          </a:xfrm>
          <a:prstGeom prst="rect">
            <a:avLst/>
          </a:prstGeom>
          <a:noFill/>
        </p:spPr>
        <p:txBody>
          <a:bodyPr wrap="none" rtlCol="0">
            <a:spAutoFit/>
          </a:bodyPr>
          <a:lstStyle/>
          <a:p>
            <a:r>
              <a:rPr lang="en-US" altLang="ko-KR" sz="3600" dirty="0" smtClean="0"/>
              <a:t>Senders</a:t>
            </a:r>
            <a:endParaRPr lang="ko-KR" altLang="en-US" sz="3600" dirty="0"/>
          </a:p>
        </p:txBody>
      </p:sp>
      <p:sp>
        <p:nvSpPr>
          <p:cNvPr id="45" name="TextBox 44"/>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10</a:t>
            </a:r>
            <a:endParaRPr lang="ko-KR" altLang="en-US" sz="2400" dirty="0">
              <a:solidFill>
                <a:schemeClr val="tx1">
                  <a:lumMod val="65000"/>
                  <a:lumOff val="35000"/>
                </a:schemeClr>
              </a:solidFill>
            </a:endParaRPr>
          </a:p>
        </p:txBody>
      </p:sp>
      <p:sp>
        <p:nvSpPr>
          <p:cNvPr id="3" name="타원 2"/>
          <p:cNvSpPr/>
          <p:nvPr/>
        </p:nvSpPr>
        <p:spPr>
          <a:xfrm>
            <a:off x="1913861" y="1998218"/>
            <a:ext cx="329504" cy="329504"/>
          </a:xfrm>
          <a:prstGeom prst="ellipse">
            <a:avLst/>
          </a:prstGeom>
          <a:solidFill>
            <a:schemeClr val="bg1">
              <a:lumMod val="95000"/>
            </a:schemeClr>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p:cNvSpPr txBox="1"/>
          <p:nvPr/>
        </p:nvSpPr>
        <p:spPr>
          <a:xfrm>
            <a:off x="2409059" y="1838011"/>
            <a:ext cx="1431674" cy="646331"/>
          </a:xfrm>
          <a:prstGeom prst="rect">
            <a:avLst/>
          </a:prstGeom>
          <a:noFill/>
        </p:spPr>
        <p:txBody>
          <a:bodyPr wrap="none" rtlCol="0">
            <a:spAutoFit/>
          </a:bodyPr>
          <a:lstStyle/>
          <a:p>
            <a:r>
              <a:rPr lang="en-US" altLang="ko-KR" sz="3600" dirty="0" smtClean="0"/>
              <a:t>Credit</a:t>
            </a:r>
            <a:endParaRPr lang="ko-KR" altLang="en-US" sz="3600" dirty="0"/>
          </a:p>
        </p:txBody>
      </p:sp>
      <p:sp>
        <p:nvSpPr>
          <p:cNvPr id="87" name="직사각형 86"/>
          <p:cNvSpPr/>
          <p:nvPr/>
        </p:nvSpPr>
        <p:spPr>
          <a:xfrm>
            <a:off x="4974855" y="1941002"/>
            <a:ext cx="401683" cy="441851"/>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TextBox 87"/>
          <p:cNvSpPr txBox="1"/>
          <p:nvPr/>
        </p:nvSpPr>
        <p:spPr>
          <a:xfrm>
            <a:off x="5545208" y="1838011"/>
            <a:ext cx="1156086" cy="646331"/>
          </a:xfrm>
          <a:prstGeom prst="rect">
            <a:avLst/>
          </a:prstGeom>
          <a:noFill/>
        </p:spPr>
        <p:txBody>
          <a:bodyPr wrap="none" rtlCol="0">
            <a:spAutoFit/>
          </a:bodyPr>
          <a:lstStyle/>
          <a:p>
            <a:r>
              <a:rPr lang="en-US" altLang="ko-KR" sz="3600" dirty="0"/>
              <a:t>D</a:t>
            </a:r>
            <a:r>
              <a:rPr lang="en-US" altLang="ko-KR" sz="3600" dirty="0" smtClean="0"/>
              <a:t>ata</a:t>
            </a:r>
            <a:endParaRPr lang="ko-KR" altLang="en-US" sz="3600" dirty="0"/>
          </a:p>
        </p:txBody>
      </p:sp>
      <p:sp>
        <p:nvSpPr>
          <p:cNvPr id="89" name="타원 88"/>
          <p:cNvSpPr/>
          <p:nvPr/>
        </p:nvSpPr>
        <p:spPr>
          <a:xfrm>
            <a:off x="2405489" y="3666454"/>
            <a:ext cx="329504" cy="329504"/>
          </a:xfrm>
          <a:prstGeom prst="ellipse">
            <a:avLst/>
          </a:prstGeom>
          <a:solidFill>
            <a:srgbClr val="92D05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2405489" y="3666454"/>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타원 92"/>
          <p:cNvSpPr/>
          <p:nvPr/>
        </p:nvSpPr>
        <p:spPr>
          <a:xfrm>
            <a:off x="2405884" y="3669629"/>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5" name="직사각형 94"/>
          <p:cNvSpPr/>
          <p:nvPr/>
        </p:nvSpPr>
        <p:spPr>
          <a:xfrm>
            <a:off x="9171298" y="2708619"/>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직사각형 95"/>
          <p:cNvSpPr/>
          <p:nvPr/>
        </p:nvSpPr>
        <p:spPr>
          <a:xfrm>
            <a:off x="9156437" y="4016245"/>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7" name="직사각형 96"/>
          <p:cNvSpPr/>
          <p:nvPr/>
        </p:nvSpPr>
        <p:spPr>
          <a:xfrm>
            <a:off x="9156437" y="5351247"/>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2405489" y="3666454"/>
            <a:ext cx="329504" cy="329504"/>
          </a:xfrm>
          <a:prstGeom prst="ellipse">
            <a:avLst/>
          </a:prstGeom>
          <a:solidFill>
            <a:srgbClr val="92D05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2405489" y="3666454"/>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2405884" y="3669629"/>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9171298" y="2708619"/>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a:off x="9156437" y="4016245"/>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9156437" y="5351247"/>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p:cNvSpPr/>
          <p:nvPr/>
        </p:nvSpPr>
        <p:spPr>
          <a:xfrm>
            <a:off x="2405489" y="3666454"/>
            <a:ext cx="329504" cy="329504"/>
          </a:xfrm>
          <a:prstGeom prst="ellipse">
            <a:avLst/>
          </a:prstGeom>
          <a:solidFill>
            <a:srgbClr val="92D05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타원 61"/>
          <p:cNvSpPr/>
          <p:nvPr/>
        </p:nvSpPr>
        <p:spPr>
          <a:xfrm>
            <a:off x="2405489" y="3666454"/>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p:cNvSpPr/>
          <p:nvPr/>
        </p:nvSpPr>
        <p:spPr>
          <a:xfrm>
            <a:off x="2405884" y="3669629"/>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직사각형 63"/>
          <p:cNvSpPr/>
          <p:nvPr/>
        </p:nvSpPr>
        <p:spPr>
          <a:xfrm>
            <a:off x="9171298" y="2708619"/>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직사각형 64"/>
          <p:cNvSpPr/>
          <p:nvPr/>
        </p:nvSpPr>
        <p:spPr>
          <a:xfrm>
            <a:off x="9156437" y="4016245"/>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직사각형 65"/>
          <p:cNvSpPr/>
          <p:nvPr/>
        </p:nvSpPr>
        <p:spPr>
          <a:xfrm>
            <a:off x="9156437" y="5351247"/>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직사각형 4"/>
          <p:cNvSpPr/>
          <p:nvPr/>
        </p:nvSpPr>
        <p:spPr>
          <a:xfrm>
            <a:off x="1998396" y="3238451"/>
            <a:ext cx="881531" cy="14336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75" name="그룹 74"/>
          <p:cNvGrpSpPr/>
          <p:nvPr/>
        </p:nvGrpSpPr>
        <p:grpSpPr>
          <a:xfrm>
            <a:off x="1194787" y="3793137"/>
            <a:ext cx="1688122" cy="449641"/>
            <a:chOff x="8846235" y="2726787"/>
            <a:chExt cx="2194560" cy="584533"/>
          </a:xfrm>
        </p:grpSpPr>
        <p:grpSp>
          <p:nvGrpSpPr>
            <p:cNvPr id="76" name="그룹 75"/>
            <p:cNvGrpSpPr/>
            <p:nvPr/>
          </p:nvGrpSpPr>
          <p:grpSpPr>
            <a:xfrm>
              <a:off x="8846235" y="2726787"/>
              <a:ext cx="2194560" cy="584533"/>
              <a:chOff x="1392702" y="3910818"/>
              <a:chExt cx="3010486" cy="801859"/>
            </a:xfrm>
          </p:grpSpPr>
          <p:sp>
            <p:nvSpPr>
              <p:cNvPr id="78" name="모서리가 둥근 직사각형 77"/>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9" name="직선 연결선 78"/>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타원 76"/>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1" name="직사각형 80"/>
          <p:cNvSpPr/>
          <p:nvPr/>
        </p:nvSpPr>
        <p:spPr>
          <a:xfrm>
            <a:off x="9107253" y="2094330"/>
            <a:ext cx="554506" cy="3750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67" name="그룹 66"/>
          <p:cNvGrpSpPr/>
          <p:nvPr/>
        </p:nvGrpSpPr>
        <p:grpSpPr>
          <a:xfrm>
            <a:off x="9113385" y="2432014"/>
            <a:ext cx="1688122" cy="449640"/>
            <a:chOff x="1392702" y="3910818"/>
            <a:chExt cx="3010486" cy="801859"/>
          </a:xfrm>
        </p:grpSpPr>
        <p:sp>
          <p:nvSpPr>
            <p:cNvPr id="68" name="모서리가 둥근 직사각형 67"/>
            <p:cNvSpPr/>
            <p:nvPr/>
          </p:nvSpPr>
          <p:spPr>
            <a:xfrm>
              <a:off x="1392702" y="3910818"/>
              <a:ext cx="3010486" cy="801859"/>
            </a:xfrm>
            <a:prstGeom prst="roundRect">
              <a:avLst/>
            </a:prstGeom>
            <a:solidFill>
              <a:srgbClr val="92D05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5" name="직선 연결선 84"/>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그룹 85"/>
          <p:cNvGrpSpPr/>
          <p:nvPr/>
        </p:nvGrpSpPr>
        <p:grpSpPr>
          <a:xfrm>
            <a:off x="9074955" y="3779779"/>
            <a:ext cx="1688122" cy="449640"/>
            <a:chOff x="1392702" y="3910818"/>
            <a:chExt cx="3010486" cy="801859"/>
          </a:xfrm>
        </p:grpSpPr>
        <p:sp>
          <p:nvSpPr>
            <p:cNvPr id="91" name="모서리가 둥근 직사각형 90"/>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타원 91"/>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4" name="직선 연결선 93"/>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그룹 97"/>
          <p:cNvGrpSpPr/>
          <p:nvPr/>
        </p:nvGrpSpPr>
        <p:grpSpPr>
          <a:xfrm>
            <a:off x="9113385" y="5078537"/>
            <a:ext cx="1688122" cy="449640"/>
            <a:chOff x="1392702" y="3910818"/>
            <a:chExt cx="3010486" cy="801859"/>
          </a:xfrm>
        </p:grpSpPr>
        <p:sp>
          <p:nvSpPr>
            <p:cNvPr id="99" name="모서리가 둥근 직사각형 98"/>
            <p:cNvSpPr/>
            <p:nvPr/>
          </p:nvSpPr>
          <p:spPr>
            <a:xfrm>
              <a:off x="1392702" y="3910818"/>
              <a:ext cx="3010486" cy="801859"/>
            </a:xfrm>
            <a:prstGeom prst="roundRect">
              <a:avLst/>
            </a:prstGeom>
            <a:solidFill>
              <a:srgbClr val="FFC00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0" name="타원 99"/>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1" name="직선 연결선 100"/>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2" name="직선 화살표 연결선 101"/>
          <p:cNvCxnSpPr/>
          <p:nvPr/>
        </p:nvCxnSpPr>
        <p:spPr>
          <a:xfrm flipV="1">
            <a:off x="4634624" y="4851421"/>
            <a:ext cx="0" cy="149011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03" name="직선 화살표 연결선 102"/>
          <p:cNvCxnSpPr/>
          <p:nvPr/>
        </p:nvCxnSpPr>
        <p:spPr>
          <a:xfrm>
            <a:off x="4447847" y="6149732"/>
            <a:ext cx="2792083" cy="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4815466" y="6233089"/>
            <a:ext cx="2684774" cy="461665"/>
          </a:xfrm>
          <a:prstGeom prst="rect">
            <a:avLst/>
          </a:prstGeom>
          <a:noFill/>
        </p:spPr>
        <p:txBody>
          <a:bodyPr wrap="none" rtlCol="0">
            <a:spAutoFit/>
          </a:bodyPr>
          <a:lstStyle/>
          <a:p>
            <a:r>
              <a:rPr lang="en-US" altLang="ko-KR" sz="2400" b="1" dirty="0" smtClean="0"/>
              <a:t>Number of flows</a:t>
            </a:r>
            <a:endParaRPr lang="ko-KR" altLang="en-US" sz="2400" b="1" dirty="0"/>
          </a:p>
        </p:txBody>
      </p:sp>
      <p:sp>
        <p:nvSpPr>
          <p:cNvPr id="105" name="TextBox 104"/>
          <p:cNvSpPr txBox="1"/>
          <p:nvPr/>
        </p:nvSpPr>
        <p:spPr>
          <a:xfrm rot="16200000">
            <a:off x="3624629" y="5297344"/>
            <a:ext cx="1138453" cy="461665"/>
          </a:xfrm>
          <a:prstGeom prst="rect">
            <a:avLst/>
          </a:prstGeom>
          <a:noFill/>
        </p:spPr>
        <p:txBody>
          <a:bodyPr wrap="none" rtlCol="0">
            <a:spAutoFit/>
          </a:bodyPr>
          <a:lstStyle/>
          <a:p>
            <a:r>
              <a:rPr lang="en-US" altLang="ko-KR" sz="2400" b="1" dirty="0" smtClean="0"/>
              <a:t>Queue</a:t>
            </a:r>
            <a:endParaRPr lang="ko-KR" altLang="en-US" sz="2400" b="1" dirty="0"/>
          </a:p>
        </p:txBody>
      </p:sp>
      <p:cxnSp>
        <p:nvCxnSpPr>
          <p:cNvPr id="109" name="직선 화살표 연결선 108"/>
          <p:cNvCxnSpPr/>
          <p:nvPr/>
        </p:nvCxnSpPr>
        <p:spPr>
          <a:xfrm>
            <a:off x="4649138" y="6007024"/>
            <a:ext cx="244662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6" name="직사각형 105"/>
          <p:cNvSpPr/>
          <p:nvPr/>
        </p:nvSpPr>
        <p:spPr>
          <a:xfrm>
            <a:off x="6105660" y="4495223"/>
            <a:ext cx="246062" cy="273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7" name="직사각형 106"/>
          <p:cNvSpPr/>
          <p:nvPr/>
        </p:nvSpPr>
        <p:spPr>
          <a:xfrm>
            <a:off x="5370487" y="4497564"/>
            <a:ext cx="755113"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0" name="직선 연결선 109"/>
          <p:cNvCxnSpPr/>
          <p:nvPr/>
        </p:nvCxnSpPr>
        <p:spPr>
          <a:xfrm>
            <a:off x="6114007" y="4498399"/>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직선 연결선 110"/>
          <p:cNvCxnSpPr/>
          <p:nvPr/>
        </p:nvCxnSpPr>
        <p:spPr>
          <a:xfrm>
            <a:off x="6115593" y="4770486"/>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직선 연결선 111"/>
          <p:cNvCxnSpPr/>
          <p:nvPr/>
        </p:nvCxnSpPr>
        <p:spPr>
          <a:xfrm>
            <a:off x="5617600" y="4505106"/>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p:cNvCxnSpPr/>
          <p:nvPr/>
        </p:nvCxnSpPr>
        <p:spPr>
          <a:xfrm>
            <a:off x="5877950" y="4484880"/>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직사각형 113"/>
          <p:cNvSpPr/>
          <p:nvPr/>
        </p:nvSpPr>
        <p:spPr>
          <a:xfrm>
            <a:off x="5781674" y="3255754"/>
            <a:ext cx="501412"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5" name="직선 연결선 114"/>
          <p:cNvCxnSpPr/>
          <p:nvPr/>
        </p:nvCxnSpPr>
        <p:spPr>
          <a:xfrm>
            <a:off x="6032380" y="3255754"/>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그룹 25"/>
          <p:cNvGrpSpPr/>
          <p:nvPr/>
        </p:nvGrpSpPr>
        <p:grpSpPr>
          <a:xfrm>
            <a:off x="5321983" y="3630144"/>
            <a:ext cx="984738" cy="752491"/>
            <a:chOff x="5950633" y="3763237"/>
            <a:chExt cx="984738" cy="752491"/>
          </a:xfrm>
        </p:grpSpPr>
        <p:sp>
          <p:nvSpPr>
            <p:cNvPr id="24" name="모서리가 둥근 직사각형 23"/>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왼쪽/오른쪽 화살표 24"/>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왼쪽/오른쪽 화살표 2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46464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2.70833E-6 -4.81481E-6 L 0.29271 -4.81481E-6 " pathEditMode="relative" rAng="0" ptsTypes="AA">
                                      <p:cBhvr>
                                        <p:cTn id="6" dur="1000" fill="hold"/>
                                        <p:tgtEl>
                                          <p:spTgt spid="89"/>
                                        </p:tgtEl>
                                        <p:attrNameLst>
                                          <p:attrName>ppt_x</p:attrName>
                                          <p:attrName>ppt_y</p:attrName>
                                        </p:attrNameLst>
                                      </p:cBhvr>
                                      <p:rCtr x="14635" y="0"/>
                                    </p:animMotion>
                                  </p:childTnLst>
                                </p:cTn>
                              </p:par>
                            </p:childTnLst>
                          </p:cTn>
                        </p:par>
                        <p:par>
                          <p:cTn id="7" fill="hold">
                            <p:stCondLst>
                              <p:cond delay="1000"/>
                            </p:stCondLst>
                            <p:childTnLst>
                              <p:par>
                                <p:cTn id="8" presetID="42" presetClass="path" presetSubtype="0" fill="hold" grpId="1" nodeType="afterEffect">
                                  <p:stCondLst>
                                    <p:cond delay="0"/>
                                  </p:stCondLst>
                                  <p:childTnLst>
                                    <p:animMotion origin="layout" path="M 0.29271 -4.81481E-6 L 0.55169 -0.19421 " pathEditMode="relative" rAng="0" ptsTypes="AA">
                                      <p:cBhvr>
                                        <p:cTn id="9" dur="1000" fill="hold"/>
                                        <p:tgtEl>
                                          <p:spTgt spid="89"/>
                                        </p:tgtEl>
                                        <p:attrNameLst>
                                          <p:attrName>ppt_x</p:attrName>
                                          <p:attrName>ppt_y</p:attrName>
                                        </p:attrNameLst>
                                      </p:cBhvr>
                                      <p:rCtr x="12943" y="-9722"/>
                                    </p:animMotion>
                                  </p:childTnLst>
                                </p:cTn>
                              </p:par>
                              <p:par>
                                <p:cTn id="10" presetID="42" presetClass="path" presetSubtype="0" fill="hold" grpId="0" nodeType="withEffect">
                                  <p:stCondLst>
                                    <p:cond delay="0"/>
                                  </p:stCondLst>
                                  <p:childTnLst>
                                    <p:animMotion origin="layout" path="M 2.70833E-6 -4.81481E-6 L 0.29271 -4.81481E-6 " pathEditMode="relative" rAng="0" ptsTypes="AA">
                                      <p:cBhvr>
                                        <p:cTn id="11" dur="1000" fill="hold"/>
                                        <p:tgtEl>
                                          <p:spTgt spid="90"/>
                                        </p:tgtEl>
                                        <p:attrNameLst>
                                          <p:attrName>ppt_x</p:attrName>
                                          <p:attrName>ppt_y</p:attrName>
                                        </p:attrNameLst>
                                      </p:cBhvr>
                                      <p:rCtr x="14635" y="0"/>
                                    </p:animMotion>
                                  </p:childTnLst>
                                </p:cTn>
                              </p:par>
                            </p:childTnLst>
                          </p:cTn>
                        </p:par>
                        <p:par>
                          <p:cTn id="12" fill="hold">
                            <p:stCondLst>
                              <p:cond delay="2000"/>
                            </p:stCondLst>
                            <p:childTnLst>
                              <p:par>
                                <p:cTn id="13" presetID="42" presetClass="path" presetSubtype="0" fill="hold" grpId="0" nodeType="afterEffect">
                                  <p:stCondLst>
                                    <p:cond delay="0"/>
                                  </p:stCondLst>
                                  <p:childTnLst>
                                    <p:animMotion origin="layout" path="M 2.08333E-7 -3.33333E-6 L -0.2651 0.19352 " pathEditMode="relative" rAng="0" ptsTypes="AA">
                                      <p:cBhvr>
                                        <p:cTn id="14" dur="1000" fill="hold"/>
                                        <p:tgtEl>
                                          <p:spTgt spid="95"/>
                                        </p:tgtEl>
                                        <p:attrNameLst>
                                          <p:attrName>ppt_x</p:attrName>
                                          <p:attrName>ppt_y</p:attrName>
                                        </p:attrNameLst>
                                      </p:cBhvr>
                                      <p:rCtr x="-13255" y="9676"/>
                                    </p:animMotion>
                                  </p:childTnLst>
                                </p:cTn>
                              </p:par>
                              <p:par>
                                <p:cTn id="15" presetID="42" presetClass="path" presetSubtype="0" fill="hold" grpId="1" nodeType="withEffect">
                                  <p:stCondLst>
                                    <p:cond delay="0"/>
                                  </p:stCondLst>
                                  <p:childTnLst>
                                    <p:animMotion origin="layout" path="M 0.29271 -4.81481E-6 L 0.55482 0.00047 " pathEditMode="relative" rAng="0" ptsTypes="AA">
                                      <p:cBhvr>
                                        <p:cTn id="16" dur="1000" fill="hold"/>
                                        <p:tgtEl>
                                          <p:spTgt spid="90"/>
                                        </p:tgtEl>
                                        <p:attrNameLst>
                                          <p:attrName>ppt_x</p:attrName>
                                          <p:attrName>ppt_y</p:attrName>
                                        </p:attrNameLst>
                                      </p:cBhvr>
                                      <p:rCtr x="13099" y="23"/>
                                    </p:animMotion>
                                  </p:childTnLst>
                                </p:cTn>
                              </p:par>
                              <p:par>
                                <p:cTn id="17" presetID="42" presetClass="path" presetSubtype="0" fill="hold" grpId="0" nodeType="withEffect">
                                  <p:stCondLst>
                                    <p:cond delay="0"/>
                                  </p:stCondLst>
                                  <p:childTnLst>
                                    <p:animMotion origin="layout" path="M 2.70833E-6 2.22222E-6 L 0.29271 2.22222E-6 " pathEditMode="relative" rAng="0" ptsTypes="AA">
                                      <p:cBhvr>
                                        <p:cTn id="18" dur="1000" fill="hold"/>
                                        <p:tgtEl>
                                          <p:spTgt spid="93"/>
                                        </p:tgtEl>
                                        <p:attrNameLst>
                                          <p:attrName>ppt_x</p:attrName>
                                          <p:attrName>ppt_y</p:attrName>
                                        </p:attrNameLst>
                                      </p:cBhvr>
                                      <p:rCtr x="14635" y="0"/>
                                    </p:animMotion>
                                  </p:childTnLst>
                                </p:cTn>
                              </p:par>
                            </p:childTnLst>
                          </p:cTn>
                        </p:par>
                        <p:par>
                          <p:cTn id="19" fill="hold">
                            <p:stCondLst>
                              <p:cond delay="3000"/>
                            </p:stCondLst>
                            <p:childTnLst>
                              <p:par>
                                <p:cTn id="20" presetID="42" presetClass="path" presetSubtype="0" fill="hold" grpId="0" nodeType="afterEffect">
                                  <p:stCondLst>
                                    <p:cond delay="0"/>
                                  </p:stCondLst>
                                  <p:childTnLst>
                                    <p:animMotion origin="layout" path="M 2.08333E-6 -4.07407E-6 L -0.26393 0.00278 " pathEditMode="relative" rAng="0" ptsTypes="AA">
                                      <p:cBhvr>
                                        <p:cTn id="21" dur="1000" fill="hold"/>
                                        <p:tgtEl>
                                          <p:spTgt spid="96"/>
                                        </p:tgtEl>
                                        <p:attrNameLst>
                                          <p:attrName>ppt_x</p:attrName>
                                          <p:attrName>ppt_y</p:attrName>
                                        </p:attrNameLst>
                                      </p:cBhvr>
                                      <p:rCtr x="-13203" y="139"/>
                                    </p:animMotion>
                                  </p:childTnLst>
                                </p:cTn>
                              </p:par>
                              <p:par>
                                <p:cTn id="22" presetID="42" presetClass="path" presetSubtype="0" fill="hold" grpId="1" nodeType="withEffect">
                                  <p:stCondLst>
                                    <p:cond delay="0"/>
                                  </p:stCondLst>
                                  <p:childTnLst>
                                    <p:animMotion origin="layout" path="M 0.29271 -0.00047 L 0.55169 0.19467 " pathEditMode="relative" rAng="0" ptsTypes="AA">
                                      <p:cBhvr>
                                        <p:cTn id="23" dur="1000" fill="hold"/>
                                        <p:tgtEl>
                                          <p:spTgt spid="93"/>
                                        </p:tgtEl>
                                        <p:attrNameLst>
                                          <p:attrName>ppt_x</p:attrName>
                                          <p:attrName>ppt_y</p:attrName>
                                        </p:attrNameLst>
                                      </p:cBhvr>
                                      <p:rCtr x="12943" y="9745"/>
                                    </p:animMotion>
                                  </p:childTnLst>
                                </p:cTn>
                              </p:par>
                              <p:par>
                                <p:cTn id="24" presetID="42" presetClass="path" presetSubtype="0" fill="hold" grpId="1" nodeType="withEffect">
                                  <p:stCondLst>
                                    <p:cond delay="0"/>
                                  </p:stCondLst>
                                  <p:childTnLst>
                                    <p:animMotion origin="layout" path="M -0.2651 0.19352 L -0.55781 0.19352 " pathEditMode="relative" rAng="0" ptsTypes="AA">
                                      <p:cBhvr>
                                        <p:cTn id="25" dur="1000" fill="hold"/>
                                        <p:tgtEl>
                                          <p:spTgt spid="95"/>
                                        </p:tgtEl>
                                        <p:attrNameLst>
                                          <p:attrName>ppt_x</p:attrName>
                                          <p:attrName>ppt_y</p:attrName>
                                        </p:attrNameLst>
                                      </p:cBhvr>
                                      <p:rCtr x="-14635" y="0"/>
                                    </p:animMotion>
                                  </p:childTnLst>
                                </p:cTn>
                              </p:par>
                            </p:childTnLst>
                          </p:cTn>
                        </p:par>
                        <p:par>
                          <p:cTn id="26" fill="hold">
                            <p:stCondLst>
                              <p:cond delay="4000"/>
                            </p:stCondLst>
                            <p:childTnLst>
                              <p:par>
                                <p:cTn id="27" presetID="42" presetClass="path" presetSubtype="0" fill="hold" grpId="0" nodeType="afterEffect">
                                  <p:stCondLst>
                                    <p:cond delay="0"/>
                                  </p:stCondLst>
                                  <p:childTnLst>
                                    <p:animMotion origin="layout" path="M 2.08333E-6 0 L -0.26393 -0.1919 " pathEditMode="relative" rAng="0" ptsTypes="AA">
                                      <p:cBhvr>
                                        <p:cTn id="28" dur="1000" fill="hold"/>
                                        <p:tgtEl>
                                          <p:spTgt spid="97"/>
                                        </p:tgtEl>
                                        <p:attrNameLst>
                                          <p:attrName>ppt_x</p:attrName>
                                          <p:attrName>ppt_y</p:attrName>
                                        </p:attrNameLst>
                                      </p:cBhvr>
                                      <p:rCtr x="-13203" y="-9606"/>
                                    </p:animMotion>
                                  </p:childTnLst>
                                </p:cTn>
                              </p:par>
                              <p:par>
                                <p:cTn id="29" presetID="42" presetClass="path" presetSubtype="0" fill="hold" grpId="1" nodeType="withEffect">
                                  <p:stCondLst>
                                    <p:cond delay="0"/>
                                  </p:stCondLst>
                                  <p:childTnLst>
                                    <p:animMotion origin="layout" path="M -0.26393 0.00278 L -0.55664 0.00278 " pathEditMode="relative" rAng="0" ptsTypes="AA">
                                      <p:cBhvr>
                                        <p:cTn id="30" dur="1000" fill="hold"/>
                                        <p:tgtEl>
                                          <p:spTgt spid="96"/>
                                        </p:tgtEl>
                                        <p:attrNameLst>
                                          <p:attrName>ppt_x</p:attrName>
                                          <p:attrName>ppt_y</p:attrName>
                                        </p:attrNameLst>
                                      </p:cBhvr>
                                      <p:rCtr x="-14635" y="0"/>
                                    </p:animMotion>
                                  </p:childTnLst>
                                </p:cTn>
                              </p:par>
                            </p:childTnLst>
                          </p:cTn>
                        </p:par>
                        <p:par>
                          <p:cTn id="31" fill="hold">
                            <p:stCondLst>
                              <p:cond delay="5000"/>
                            </p:stCondLst>
                            <p:childTnLst>
                              <p:par>
                                <p:cTn id="32" presetID="42" presetClass="path" presetSubtype="0" fill="hold" grpId="1" nodeType="afterEffect">
                                  <p:stCondLst>
                                    <p:cond delay="0"/>
                                  </p:stCondLst>
                                  <p:childTnLst>
                                    <p:animMotion origin="layout" path="M -0.26393 -0.1919 L -0.55664 -0.1919 " pathEditMode="relative" rAng="0" ptsTypes="AA">
                                      <p:cBhvr>
                                        <p:cTn id="33" dur="1000" fill="hold"/>
                                        <p:tgtEl>
                                          <p:spTgt spid="97"/>
                                        </p:tgtEl>
                                        <p:attrNameLst>
                                          <p:attrName>ppt_x</p:attrName>
                                          <p:attrName>ppt_y</p:attrName>
                                        </p:attrNameLst>
                                      </p:cBhvr>
                                      <p:rCtr x="-14635" y="0"/>
                                    </p:animMotion>
                                  </p:childTnLst>
                                </p:cTn>
                              </p:par>
                            </p:childTnLst>
                          </p:cTn>
                        </p:par>
                        <p:par>
                          <p:cTn id="34" fill="hold">
                            <p:stCondLst>
                              <p:cond delay="6000"/>
                            </p:stCondLst>
                            <p:childTnLst>
                              <p:par>
                                <p:cTn id="35" presetID="42" presetClass="path" presetSubtype="0" fill="hold" grpId="0" nodeType="afterEffect">
                                  <p:stCondLst>
                                    <p:cond delay="0"/>
                                  </p:stCondLst>
                                  <p:childTnLst>
                                    <p:animMotion origin="layout" path="M 2.70833E-6 -4.81481E-6 L 0.29271 -4.81481E-6 " pathEditMode="relative" rAng="0" ptsTypes="AA">
                                      <p:cBhvr>
                                        <p:cTn id="36" dur="1000" fill="hold"/>
                                        <p:tgtEl>
                                          <p:spTgt spid="50"/>
                                        </p:tgtEl>
                                        <p:attrNameLst>
                                          <p:attrName>ppt_x</p:attrName>
                                          <p:attrName>ppt_y</p:attrName>
                                        </p:attrNameLst>
                                      </p:cBhvr>
                                      <p:rCtr x="14635" y="0"/>
                                    </p:animMotion>
                                  </p:childTnLst>
                                </p:cTn>
                              </p:par>
                            </p:childTnLst>
                          </p:cTn>
                        </p:par>
                        <p:par>
                          <p:cTn id="37" fill="hold">
                            <p:stCondLst>
                              <p:cond delay="7000"/>
                            </p:stCondLst>
                            <p:childTnLst>
                              <p:par>
                                <p:cTn id="38" presetID="42" presetClass="path" presetSubtype="0" fill="hold" grpId="1" nodeType="afterEffect">
                                  <p:stCondLst>
                                    <p:cond delay="0"/>
                                  </p:stCondLst>
                                  <p:childTnLst>
                                    <p:animMotion origin="layout" path="M 0.29271 -4.81481E-6 L 0.55169 -0.19421 " pathEditMode="relative" rAng="0" ptsTypes="AA">
                                      <p:cBhvr>
                                        <p:cTn id="39" dur="1000" fill="hold"/>
                                        <p:tgtEl>
                                          <p:spTgt spid="50"/>
                                        </p:tgtEl>
                                        <p:attrNameLst>
                                          <p:attrName>ppt_x</p:attrName>
                                          <p:attrName>ppt_y</p:attrName>
                                        </p:attrNameLst>
                                      </p:cBhvr>
                                      <p:rCtr x="12943" y="-9722"/>
                                    </p:animMotion>
                                  </p:childTnLst>
                                </p:cTn>
                              </p:par>
                              <p:par>
                                <p:cTn id="40" presetID="42" presetClass="path" presetSubtype="0" fill="hold" grpId="0" nodeType="withEffect">
                                  <p:stCondLst>
                                    <p:cond delay="0"/>
                                  </p:stCondLst>
                                  <p:childTnLst>
                                    <p:animMotion origin="layout" path="M 2.70833E-6 -4.81481E-6 L 0.29271 -4.81481E-6 " pathEditMode="relative" rAng="0" ptsTypes="AA">
                                      <p:cBhvr>
                                        <p:cTn id="41" dur="1000" fill="hold"/>
                                        <p:tgtEl>
                                          <p:spTgt spid="51"/>
                                        </p:tgtEl>
                                        <p:attrNameLst>
                                          <p:attrName>ppt_x</p:attrName>
                                          <p:attrName>ppt_y</p:attrName>
                                        </p:attrNameLst>
                                      </p:cBhvr>
                                      <p:rCtr x="14635" y="0"/>
                                    </p:animMotion>
                                  </p:childTnLst>
                                </p:cTn>
                              </p:par>
                            </p:childTnLst>
                          </p:cTn>
                        </p:par>
                        <p:par>
                          <p:cTn id="42" fill="hold">
                            <p:stCondLst>
                              <p:cond delay="8000"/>
                            </p:stCondLst>
                            <p:childTnLst>
                              <p:par>
                                <p:cTn id="43" presetID="42" presetClass="path" presetSubtype="0" fill="hold" grpId="0" nodeType="afterEffect">
                                  <p:stCondLst>
                                    <p:cond delay="0"/>
                                  </p:stCondLst>
                                  <p:childTnLst>
                                    <p:animMotion origin="layout" path="M 2.08333E-7 -3.33333E-6 L -0.2651 0.19352 " pathEditMode="relative" rAng="0" ptsTypes="AA">
                                      <p:cBhvr>
                                        <p:cTn id="44" dur="1000" fill="hold"/>
                                        <p:tgtEl>
                                          <p:spTgt spid="56"/>
                                        </p:tgtEl>
                                        <p:attrNameLst>
                                          <p:attrName>ppt_x</p:attrName>
                                          <p:attrName>ppt_y</p:attrName>
                                        </p:attrNameLst>
                                      </p:cBhvr>
                                      <p:rCtr x="-13255" y="9676"/>
                                    </p:animMotion>
                                  </p:childTnLst>
                                </p:cTn>
                              </p:par>
                              <p:par>
                                <p:cTn id="45" presetID="42" presetClass="path" presetSubtype="0" fill="hold" grpId="1" nodeType="withEffect">
                                  <p:stCondLst>
                                    <p:cond delay="0"/>
                                  </p:stCondLst>
                                  <p:childTnLst>
                                    <p:animMotion origin="layout" path="M 0.29271 -4.81481E-6 L 0.55482 0.00047 " pathEditMode="relative" rAng="0" ptsTypes="AA">
                                      <p:cBhvr>
                                        <p:cTn id="46" dur="1000" fill="hold"/>
                                        <p:tgtEl>
                                          <p:spTgt spid="51"/>
                                        </p:tgtEl>
                                        <p:attrNameLst>
                                          <p:attrName>ppt_x</p:attrName>
                                          <p:attrName>ppt_y</p:attrName>
                                        </p:attrNameLst>
                                      </p:cBhvr>
                                      <p:rCtr x="13099" y="23"/>
                                    </p:animMotion>
                                  </p:childTnLst>
                                </p:cTn>
                              </p:par>
                              <p:par>
                                <p:cTn id="47" presetID="42" presetClass="path" presetSubtype="0" fill="hold" grpId="0" nodeType="withEffect">
                                  <p:stCondLst>
                                    <p:cond delay="0"/>
                                  </p:stCondLst>
                                  <p:childTnLst>
                                    <p:animMotion origin="layout" path="M 2.70833E-6 2.22222E-6 L 0.29271 2.22222E-6 " pathEditMode="relative" rAng="0" ptsTypes="AA">
                                      <p:cBhvr>
                                        <p:cTn id="48" dur="1000" fill="hold"/>
                                        <p:tgtEl>
                                          <p:spTgt spid="53"/>
                                        </p:tgtEl>
                                        <p:attrNameLst>
                                          <p:attrName>ppt_x</p:attrName>
                                          <p:attrName>ppt_y</p:attrName>
                                        </p:attrNameLst>
                                      </p:cBhvr>
                                      <p:rCtr x="14635" y="0"/>
                                    </p:animMotion>
                                  </p:childTnLst>
                                </p:cTn>
                              </p:par>
                            </p:childTnLst>
                          </p:cTn>
                        </p:par>
                        <p:par>
                          <p:cTn id="49" fill="hold">
                            <p:stCondLst>
                              <p:cond delay="9000"/>
                            </p:stCondLst>
                            <p:childTnLst>
                              <p:par>
                                <p:cTn id="50" presetID="42" presetClass="path" presetSubtype="0" fill="hold" grpId="0" nodeType="afterEffect">
                                  <p:stCondLst>
                                    <p:cond delay="0"/>
                                  </p:stCondLst>
                                  <p:childTnLst>
                                    <p:animMotion origin="layout" path="M 2.08333E-6 -4.07407E-6 L -0.26393 0.00278 " pathEditMode="relative" rAng="0" ptsTypes="AA">
                                      <p:cBhvr>
                                        <p:cTn id="51" dur="1000" fill="hold"/>
                                        <p:tgtEl>
                                          <p:spTgt spid="57"/>
                                        </p:tgtEl>
                                        <p:attrNameLst>
                                          <p:attrName>ppt_x</p:attrName>
                                          <p:attrName>ppt_y</p:attrName>
                                        </p:attrNameLst>
                                      </p:cBhvr>
                                      <p:rCtr x="-13203" y="139"/>
                                    </p:animMotion>
                                  </p:childTnLst>
                                </p:cTn>
                              </p:par>
                              <p:par>
                                <p:cTn id="52" presetID="42" presetClass="path" presetSubtype="0" fill="hold" grpId="1" nodeType="withEffect">
                                  <p:stCondLst>
                                    <p:cond delay="0"/>
                                  </p:stCondLst>
                                  <p:childTnLst>
                                    <p:animMotion origin="layout" path="M 0.29271 -0.00047 L 0.55169 0.19467 " pathEditMode="relative" rAng="0" ptsTypes="AA">
                                      <p:cBhvr>
                                        <p:cTn id="53" dur="1000" fill="hold"/>
                                        <p:tgtEl>
                                          <p:spTgt spid="53"/>
                                        </p:tgtEl>
                                        <p:attrNameLst>
                                          <p:attrName>ppt_x</p:attrName>
                                          <p:attrName>ppt_y</p:attrName>
                                        </p:attrNameLst>
                                      </p:cBhvr>
                                      <p:rCtr x="12943" y="9745"/>
                                    </p:animMotion>
                                  </p:childTnLst>
                                </p:cTn>
                              </p:par>
                              <p:par>
                                <p:cTn id="54" presetID="42" presetClass="path" presetSubtype="0" fill="hold" grpId="1" nodeType="withEffect">
                                  <p:stCondLst>
                                    <p:cond delay="0"/>
                                  </p:stCondLst>
                                  <p:childTnLst>
                                    <p:animMotion origin="layout" path="M -0.2651 0.19352 L -0.55781 0.19352 " pathEditMode="relative" rAng="0" ptsTypes="AA">
                                      <p:cBhvr>
                                        <p:cTn id="55" dur="1000" fill="hold"/>
                                        <p:tgtEl>
                                          <p:spTgt spid="56"/>
                                        </p:tgtEl>
                                        <p:attrNameLst>
                                          <p:attrName>ppt_x</p:attrName>
                                          <p:attrName>ppt_y</p:attrName>
                                        </p:attrNameLst>
                                      </p:cBhvr>
                                      <p:rCtr x="-14635" y="0"/>
                                    </p:animMotion>
                                  </p:childTnLst>
                                </p:cTn>
                              </p:par>
                            </p:childTnLst>
                          </p:cTn>
                        </p:par>
                        <p:par>
                          <p:cTn id="56" fill="hold">
                            <p:stCondLst>
                              <p:cond delay="10000"/>
                            </p:stCondLst>
                            <p:childTnLst>
                              <p:par>
                                <p:cTn id="57" presetID="42" presetClass="path" presetSubtype="0" fill="hold" grpId="0" nodeType="afterEffect">
                                  <p:stCondLst>
                                    <p:cond delay="0"/>
                                  </p:stCondLst>
                                  <p:childTnLst>
                                    <p:animMotion origin="layout" path="M 2.08333E-6 0 L -0.26393 -0.1919 " pathEditMode="relative" rAng="0" ptsTypes="AA">
                                      <p:cBhvr>
                                        <p:cTn id="58" dur="1000" fill="hold"/>
                                        <p:tgtEl>
                                          <p:spTgt spid="58"/>
                                        </p:tgtEl>
                                        <p:attrNameLst>
                                          <p:attrName>ppt_x</p:attrName>
                                          <p:attrName>ppt_y</p:attrName>
                                        </p:attrNameLst>
                                      </p:cBhvr>
                                      <p:rCtr x="-13203" y="-9606"/>
                                    </p:animMotion>
                                  </p:childTnLst>
                                </p:cTn>
                              </p:par>
                              <p:par>
                                <p:cTn id="59" presetID="42" presetClass="path" presetSubtype="0" fill="hold" grpId="1" nodeType="withEffect">
                                  <p:stCondLst>
                                    <p:cond delay="0"/>
                                  </p:stCondLst>
                                  <p:childTnLst>
                                    <p:animMotion origin="layout" path="M -0.26393 0.00278 L -0.55664 0.00278 " pathEditMode="relative" rAng="0" ptsTypes="AA">
                                      <p:cBhvr>
                                        <p:cTn id="60" dur="1000" fill="hold"/>
                                        <p:tgtEl>
                                          <p:spTgt spid="57"/>
                                        </p:tgtEl>
                                        <p:attrNameLst>
                                          <p:attrName>ppt_x</p:attrName>
                                          <p:attrName>ppt_y</p:attrName>
                                        </p:attrNameLst>
                                      </p:cBhvr>
                                      <p:rCtr x="-14635" y="0"/>
                                    </p:animMotion>
                                  </p:childTnLst>
                                </p:cTn>
                              </p:par>
                            </p:childTnLst>
                          </p:cTn>
                        </p:par>
                        <p:par>
                          <p:cTn id="61" fill="hold">
                            <p:stCondLst>
                              <p:cond delay="11000"/>
                            </p:stCondLst>
                            <p:childTnLst>
                              <p:par>
                                <p:cTn id="62" presetID="42" presetClass="path" presetSubtype="0" fill="hold" grpId="1" nodeType="afterEffect">
                                  <p:stCondLst>
                                    <p:cond delay="0"/>
                                  </p:stCondLst>
                                  <p:childTnLst>
                                    <p:animMotion origin="layout" path="M -0.26393 -0.1919 L -0.55664 -0.1919 " pathEditMode="relative" rAng="0" ptsTypes="AA">
                                      <p:cBhvr>
                                        <p:cTn id="63" dur="1000" fill="hold"/>
                                        <p:tgtEl>
                                          <p:spTgt spid="58"/>
                                        </p:tgtEl>
                                        <p:attrNameLst>
                                          <p:attrName>ppt_x</p:attrName>
                                          <p:attrName>ppt_y</p:attrName>
                                        </p:attrNameLst>
                                      </p:cBhvr>
                                      <p:rCtr x="-14635" y="0"/>
                                    </p:animMotion>
                                  </p:childTnLst>
                                </p:cTn>
                              </p:par>
                            </p:childTnLst>
                          </p:cTn>
                        </p:par>
                        <p:par>
                          <p:cTn id="64" fill="hold">
                            <p:stCondLst>
                              <p:cond delay="12000"/>
                            </p:stCondLst>
                            <p:childTnLst>
                              <p:par>
                                <p:cTn id="65" presetID="42" presetClass="path" presetSubtype="0" fill="hold" grpId="0" nodeType="afterEffect">
                                  <p:stCondLst>
                                    <p:cond delay="0"/>
                                  </p:stCondLst>
                                  <p:childTnLst>
                                    <p:animMotion origin="layout" path="M 2.70833E-6 -4.81481E-6 L 0.29271 -4.81481E-6 " pathEditMode="relative" rAng="0" ptsTypes="AA">
                                      <p:cBhvr>
                                        <p:cTn id="66" dur="1000" fill="hold"/>
                                        <p:tgtEl>
                                          <p:spTgt spid="61"/>
                                        </p:tgtEl>
                                        <p:attrNameLst>
                                          <p:attrName>ppt_x</p:attrName>
                                          <p:attrName>ppt_y</p:attrName>
                                        </p:attrNameLst>
                                      </p:cBhvr>
                                      <p:rCtr x="14635" y="0"/>
                                    </p:animMotion>
                                  </p:childTnLst>
                                </p:cTn>
                              </p:par>
                            </p:childTnLst>
                          </p:cTn>
                        </p:par>
                        <p:par>
                          <p:cTn id="67" fill="hold">
                            <p:stCondLst>
                              <p:cond delay="13000"/>
                            </p:stCondLst>
                            <p:childTnLst>
                              <p:par>
                                <p:cTn id="68" presetID="42" presetClass="path" presetSubtype="0" fill="hold" grpId="1" nodeType="afterEffect">
                                  <p:stCondLst>
                                    <p:cond delay="0"/>
                                  </p:stCondLst>
                                  <p:childTnLst>
                                    <p:animMotion origin="layout" path="M 0.29271 -4.81481E-6 L 0.55169 -0.19421 " pathEditMode="relative" rAng="0" ptsTypes="AA">
                                      <p:cBhvr>
                                        <p:cTn id="69" dur="1000" fill="hold"/>
                                        <p:tgtEl>
                                          <p:spTgt spid="61"/>
                                        </p:tgtEl>
                                        <p:attrNameLst>
                                          <p:attrName>ppt_x</p:attrName>
                                          <p:attrName>ppt_y</p:attrName>
                                        </p:attrNameLst>
                                      </p:cBhvr>
                                      <p:rCtr x="12943" y="-9722"/>
                                    </p:animMotion>
                                  </p:childTnLst>
                                </p:cTn>
                              </p:par>
                              <p:par>
                                <p:cTn id="70" presetID="42" presetClass="path" presetSubtype="0" fill="hold" grpId="0" nodeType="withEffect">
                                  <p:stCondLst>
                                    <p:cond delay="0"/>
                                  </p:stCondLst>
                                  <p:childTnLst>
                                    <p:animMotion origin="layout" path="M 2.70833E-6 -4.81481E-6 L 0.29271 -4.81481E-6 " pathEditMode="relative" rAng="0" ptsTypes="AA">
                                      <p:cBhvr>
                                        <p:cTn id="71" dur="1000" fill="hold"/>
                                        <p:tgtEl>
                                          <p:spTgt spid="62"/>
                                        </p:tgtEl>
                                        <p:attrNameLst>
                                          <p:attrName>ppt_x</p:attrName>
                                          <p:attrName>ppt_y</p:attrName>
                                        </p:attrNameLst>
                                      </p:cBhvr>
                                      <p:rCtr x="14635" y="0"/>
                                    </p:animMotion>
                                  </p:childTnLst>
                                </p:cTn>
                              </p:par>
                            </p:childTnLst>
                          </p:cTn>
                        </p:par>
                        <p:par>
                          <p:cTn id="72" fill="hold">
                            <p:stCondLst>
                              <p:cond delay="14000"/>
                            </p:stCondLst>
                            <p:childTnLst>
                              <p:par>
                                <p:cTn id="73" presetID="42" presetClass="path" presetSubtype="0" fill="hold" grpId="0" nodeType="afterEffect">
                                  <p:stCondLst>
                                    <p:cond delay="0"/>
                                  </p:stCondLst>
                                  <p:childTnLst>
                                    <p:animMotion origin="layout" path="M 2.08333E-7 -3.33333E-6 L -0.2651 0.19352 " pathEditMode="relative" rAng="0" ptsTypes="AA">
                                      <p:cBhvr>
                                        <p:cTn id="74" dur="1000" fill="hold"/>
                                        <p:tgtEl>
                                          <p:spTgt spid="64"/>
                                        </p:tgtEl>
                                        <p:attrNameLst>
                                          <p:attrName>ppt_x</p:attrName>
                                          <p:attrName>ppt_y</p:attrName>
                                        </p:attrNameLst>
                                      </p:cBhvr>
                                      <p:rCtr x="-13255" y="9676"/>
                                    </p:animMotion>
                                  </p:childTnLst>
                                </p:cTn>
                              </p:par>
                              <p:par>
                                <p:cTn id="75" presetID="42" presetClass="path" presetSubtype="0" fill="hold" grpId="1" nodeType="withEffect">
                                  <p:stCondLst>
                                    <p:cond delay="0"/>
                                  </p:stCondLst>
                                  <p:childTnLst>
                                    <p:animMotion origin="layout" path="M 0.29271 -4.81481E-6 L 0.55482 0.00047 " pathEditMode="relative" rAng="0" ptsTypes="AA">
                                      <p:cBhvr>
                                        <p:cTn id="76" dur="1000" fill="hold"/>
                                        <p:tgtEl>
                                          <p:spTgt spid="62"/>
                                        </p:tgtEl>
                                        <p:attrNameLst>
                                          <p:attrName>ppt_x</p:attrName>
                                          <p:attrName>ppt_y</p:attrName>
                                        </p:attrNameLst>
                                      </p:cBhvr>
                                      <p:rCtr x="13099" y="23"/>
                                    </p:animMotion>
                                  </p:childTnLst>
                                </p:cTn>
                              </p:par>
                              <p:par>
                                <p:cTn id="77" presetID="42" presetClass="path" presetSubtype="0" fill="hold" grpId="0" nodeType="withEffect">
                                  <p:stCondLst>
                                    <p:cond delay="0"/>
                                  </p:stCondLst>
                                  <p:childTnLst>
                                    <p:animMotion origin="layout" path="M 2.70833E-6 2.22222E-6 L 0.29271 2.22222E-6 " pathEditMode="relative" rAng="0" ptsTypes="AA">
                                      <p:cBhvr>
                                        <p:cTn id="78" dur="1000" fill="hold"/>
                                        <p:tgtEl>
                                          <p:spTgt spid="63"/>
                                        </p:tgtEl>
                                        <p:attrNameLst>
                                          <p:attrName>ppt_x</p:attrName>
                                          <p:attrName>ppt_y</p:attrName>
                                        </p:attrNameLst>
                                      </p:cBhvr>
                                      <p:rCtr x="14635" y="0"/>
                                    </p:animMotion>
                                  </p:childTnLst>
                                </p:cTn>
                              </p:par>
                            </p:childTnLst>
                          </p:cTn>
                        </p:par>
                        <p:par>
                          <p:cTn id="79" fill="hold">
                            <p:stCondLst>
                              <p:cond delay="15000"/>
                            </p:stCondLst>
                            <p:childTnLst>
                              <p:par>
                                <p:cTn id="80" presetID="42" presetClass="path" presetSubtype="0" fill="hold" grpId="0" nodeType="afterEffect">
                                  <p:stCondLst>
                                    <p:cond delay="0"/>
                                  </p:stCondLst>
                                  <p:childTnLst>
                                    <p:animMotion origin="layout" path="M 2.08333E-6 -4.07407E-6 L -0.26393 0.00278 " pathEditMode="relative" rAng="0" ptsTypes="AA">
                                      <p:cBhvr>
                                        <p:cTn id="81" dur="1000" fill="hold"/>
                                        <p:tgtEl>
                                          <p:spTgt spid="65"/>
                                        </p:tgtEl>
                                        <p:attrNameLst>
                                          <p:attrName>ppt_x</p:attrName>
                                          <p:attrName>ppt_y</p:attrName>
                                        </p:attrNameLst>
                                      </p:cBhvr>
                                      <p:rCtr x="-13203" y="139"/>
                                    </p:animMotion>
                                  </p:childTnLst>
                                </p:cTn>
                              </p:par>
                              <p:par>
                                <p:cTn id="82" presetID="42" presetClass="path" presetSubtype="0" fill="hold" grpId="1" nodeType="withEffect">
                                  <p:stCondLst>
                                    <p:cond delay="0"/>
                                  </p:stCondLst>
                                  <p:childTnLst>
                                    <p:animMotion origin="layout" path="M 0.29271 -0.00047 L 0.55169 0.19467 " pathEditMode="relative" rAng="0" ptsTypes="AA">
                                      <p:cBhvr>
                                        <p:cTn id="83" dur="1000" fill="hold"/>
                                        <p:tgtEl>
                                          <p:spTgt spid="63"/>
                                        </p:tgtEl>
                                        <p:attrNameLst>
                                          <p:attrName>ppt_x</p:attrName>
                                          <p:attrName>ppt_y</p:attrName>
                                        </p:attrNameLst>
                                      </p:cBhvr>
                                      <p:rCtr x="12943" y="9745"/>
                                    </p:animMotion>
                                  </p:childTnLst>
                                </p:cTn>
                              </p:par>
                              <p:par>
                                <p:cTn id="84" presetID="42" presetClass="path" presetSubtype="0" fill="hold" grpId="1" nodeType="withEffect">
                                  <p:stCondLst>
                                    <p:cond delay="0"/>
                                  </p:stCondLst>
                                  <p:childTnLst>
                                    <p:animMotion origin="layout" path="M -0.2651 0.19352 L -0.55781 0.19352 " pathEditMode="relative" rAng="0" ptsTypes="AA">
                                      <p:cBhvr>
                                        <p:cTn id="85" dur="1000" fill="hold"/>
                                        <p:tgtEl>
                                          <p:spTgt spid="64"/>
                                        </p:tgtEl>
                                        <p:attrNameLst>
                                          <p:attrName>ppt_x</p:attrName>
                                          <p:attrName>ppt_y</p:attrName>
                                        </p:attrNameLst>
                                      </p:cBhvr>
                                      <p:rCtr x="-14635" y="0"/>
                                    </p:animMotion>
                                  </p:childTnLst>
                                </p:cTn>
                              </p:par>
                            </p:childTnLst>
                          </p:cTn>
                        </p:par>
                        <p:par>
                          <p:cTn id="86" fill="hold">
                            <p:stCondLst>
                              <p:cond delay="16000"/>
                            </p:stCondLst>
                            <p:childTnLst>
                              <p:par>
                                <p:cTn id="87" presetID="42" presetClass="path" presetSubtype="0" fill="hold" grpId="0" nodeType="afterEffect">
                                  <p:stCondLst>
                                    <p:cond delay="0"/>
                                  </p:stCondLst>
                                  <p:childTnLst>
                                    <p:animMotion origin="layout" path="M 2.08333E-6 0 L -0.26393 -0.1919 " pathEditMode="relative" rAng="0" ptsTypes="AA">
                                      <p:cBhvr>
                                        <p:cTn id="88" dur="1000" fill="hold"/>
                                        <p:tgtEl>
                                          <p:spTgt spid="66"/>
                                        </p:tgtEl>
                                        <p:attrNameLst>
                                          <p:attrName>ppt_x</p:attrName>
                                          <p:attrName>ppt_y</p:attrName>
                                        </p:attrNameLst>
                                      </p:cBhvr>
                                      <p:rCtr x="-13203" y="-9606"/>
                                    </p:animMotion>
                                  </p:childTnLst>
                                </p:cTn>
                              </p:par>
                              <p:par>
                                <p:cTn id="89" presetID="42" presetClass="path" presetSubtype="0" fill="hold" grpId="1" nodeType="withEffect">
                                  <p:stCondLst>
                                    <p:cond delay="0"/>
                                  </p:stCondLst>
                                  <p:childTnLst>
                                    <p:animMotion origin="layout" path="M -0.26393 0.00278 L -0.55664 0.00278 " pathEditMode="relative" rAng="0" ptsTypes="AA">
                                      <p:cBhvr>
                                        <p:cTn id="90" dur="1000" fill="hold"/>
                                        <p:tgtEl>
                                          <p:spTgt spid="65"/>
                                        </p:tgtEl>
                                        <p:attrNameLst>
                                          <p:attrName>ppt_x</p:attrName>
                                          <p:attrName>ppt_y</p:attrName>
                                        </p:attrNameLst>
                                      </p:cBhvr>
                                      <p:rCtr x="-14635" y="0"/>
                                    </p:animMotion>
                                  </p:childTnLst>
                                </p:cTn>
                              </p:par>
                            </p:childTnLst>
                          </p:cTn>
                        </p:par>
                        <p:par>
                          <p:cTn id="91" fill="hold">
                            <p:stCondLst>
                              <p:cond delay="17000"/>
                            </p:stCondLst>
                            <p:childTnLst>
                              <p:par>
                                <p:cTn id="92" presetID="42" presetClass="path" presetSubtype="0" fill="hold" grpId="1" nodeType="afterEffect">
                                  <p:stCondLst>
                                    <p:cond delay="0"/>
                                  </p:stCondLst>
                                  <p:childTnLst>
                                    <p:animMotion origin="layout" path="M -0.26393 -0.1919 L -0.55664 -0.1919 " pathEditMode="relative" rAng="0" ptsTypes="AA">
                                      <p:cBhvr>
                                        <p:cTn id="93" dur="1000" fill="hold"/>
                                        <p:tgtEl>
                                          <p:spTgt spid="66"/>
                                        </p:tgtEl>
                                        <p:attrNameLst>
                                          <p:attrName>ppt_x</p:attrName>
                                          <p:attrName>ppt_y</p:attrName>
                                        </p:attrNameLst>
                                      </p:cBhvr>
                                      <p:rCtr x="-1463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89" grpId="1" animBg="1"/>
      <p:bldP spid="90" grpId="0" animBg="1"/>
      <p:bldP spid="90" grpId="1" animBg="1"/>
      <p:bldP spid="93" grpId="0" animBg="1"/>
      <p:bldP spid="93" grpId="1" animBg="1"/>
      <p:bldP spid="95" grpId="0" animBg="1"/>
      <p:bldP spid="95" grpId="1" animBg="1"/>
      <p:bldP spid="96" grpId="0" animBg="1"/>
      <p:bldP spid="96" grpId="1" animBg="1"/>
      <p:bldP spid="97" grpId="0" animBg="1"/>
      <p:bldP spid="97" grpId="1" animBg="1"/>
      <p:bldP spid="50" grpId="0" animBg="1"/>
      <p:bldP spid="50" grpId="1" animBg="1"/>
      <p:bldP spid="51" grpId="0" animBg="1"/>
      <p:bldP spid="51" grpId="1" animBg="1"/>
      <p:bldP spid="53" grpId="0" animBg="1"/>
      <p:bldP spid="53" grpId="1" animBg="1"/>
      <p:bldP spid="56" grpId="0" animBg="1"/>
      <p:bldP spid="56" grpId="1" animBg="1"/>
      <p:bldP spid="57" grpId="0" animBg="1"/>
      <p:bldP spid="57" grpId="1" animBg="1"/>
      <p:bldP spid="58" grpId="0" animBg="1"/>
      <p:bldP spid="58"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00528" y="365125"/>
            <a:ext cx="10944468" cy="1325563"/>
          </a:xfrm>
        </p:spPr>
        <p:txBody>
          <a:bodyPr/>
          <a:lstStyle/>
          <a:p>
            <a:r>
              <a:rPr lang="en-US" altLang="ko-KR" b="1" dirty="0" smtClean="0"/>
              <a:t>Challenges</a:t>
            </a:r>
            <a:endParaRPr lang="ko-KR" altLang="en-US" b="1" dirty="0"/>
          </a:p>
        </p:txBody>
      </p:sp>
      <p:graphicFrame>
        <p:nvGraphicFramePr>
          <p:cNvPr id="4" name="표 3"/>
          <p:cNvGraphicFramePr>
            <a:graphicFrameLocks noGrp="1"/>
          </p:cNvGraphicFramePr>
          <p:nvPr>
            <p:extLst>
              <p:ext uri="{D42A27DB-BD31-4B8C-83A1-F6EECF244321}">
                <p14:modId xmlns:p14="http://schemas.microsoft.com/office/powerpoint/2010/main" val="3826012227"/>
              </p:ext>
            </p:extLst>
          </p:nvPr>
        </p:nvGraphicFramePr>
        <p:xfrm>
          <a:off x="900528" y="1478527"/>
          <a:ext cx="10390944" cy="5064504"/>
        </p:xfrm>
        <a:graphic>
          <a:graphicData uri="http://schemas.openxmlformats.org/drawingml/2006/table">
            <a:tbl>
              <a:tblPr firstRow="1" bandRow="1">
                <a:tableStyleId>{5940675A-B579-460E-94D1-54222C63F5DA}</a:tableStyleId>
              </a:tblPr>
              <a:tblGrid>
                <a:gridCol w="3900072">
                  <a:extLst>
                    <a:ext uri="{9D8B030D-6E8A-4147-A177-3AD203B41FA5}">
                      <a16:colId xmlns:a16="http://schemas.microsoft.com/office/drawing/2014/main" xmlns="" val="20000"/>
                    </a:ext>
                  </a:extLst>
                </a:gridCol>
                <a:gridCol w="6490872">
                  <a:extLst>
                    <a:ext uri="{9D8B030D-6E8A-4147-A177-3AD203B41FA5}">
                      <a16:colId xmlns:a16="http://schemas.microsoft.com/office/drawing/2014/main" xmlns="" val="20001"/>
                    </a:ext>
                  </a:extLst>
                </a:gridCol>
              </a:tblGrid>
              <a:tr h="686604">
                <a:tc>
                  <a:txBody>
                    <a:bodyPr/>
                    <a:lstStyle/>
                    <a:p>
                      <a:pPr latinLnBrk="1"/>
                      <a:r>
                        <a:rPr lang="en-US" altLang="ko-KR" sz="2800" b="1" dirty="0" smtClean="0"/>
                        <a:t>Challenges</a:t>
                      </a:r>
                      <a:endParaRPr lang="ko-KR" altLang="en-US" sz="2800" b="1"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r>
                        <a:rPr lang="en-US" altLang="ko-KR" sz="2800" b="1" dirty="0" smtClean="0"/>
                        <a:t>Techniques to address</a:t>
                      </a:r>
                      <a:endParaRPr lang="ko-KR" altLang="en-US" sz="28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xmlns="" val="10000"/>
                  </a:ext>
                </a:extLst>
              </a:tr>
              <a:tr h="686604">
                <a:tc>
                  <a:txBody>
                    <a:bodyPr/>
                    <a:lstStyle/>
                    <a:p>
                      <a:pPr latinLnBrk="1"/>
                      <a:r>
                        <a:rPr lang="en-US" altLang="ko-KR" sz="2800" dirty="0" smtClean="0"/>
                        <a:t>Signaling</a:t>
                      </a:r>
                      <a:r>
                        <a:rPr lang="en-US" altLang="ko-KR" sz="2800" baseline="0" dirty="0" smtClean="0"/>
                        <a:t> overhead</a:t>
                      </a:r>
                      <a:endParaRPr lang="ko-KR" altLang="en-US" sz="28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2800" dirty="0" smtClean="0"/>
                        <a:t>Piggybacking to</a:t>
                      </a:r>
                      <a:r>
                        <a:rPr lang="en-US" altLang="ko-KR" sz="2800" baseline="0" dirty="0" smtClean="0"/>
                        <a:t> handshake packets</a:t>
                      </a:r>
                      <a:endParaRPr lang="ko-KR" altLang="en-US" sz="2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1"/>
                  </a:ext>
                </a:extLst>
              </a:tr>
              <a:tr h="686604">
                <a:tc>
                  <a:txBody>
                    <a:bodyPr/>
                    <a:lstStyle/>
                    <a:p>
                      <a:pPr latinLnBrk="1"/>
                      <a:r>
                        <a:rPr lang="en-US" altLang="ko-KR" sz="2800" dirty="0" smtClean="0"/>
                        <a:t>Non-zero queueing</a:t>
                      </a:r>
                      <a:endParaRPr lang="ko-KR" altLang="en-US" sz="28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2800" dirty="0" smtClean="0"/>
                        <a:t>Bounded</a:t>
                      </a:r>
                      <a:r>
                        <a:rPr lang="en-US" altLang="ko-KR" sz="2800" baseline="0" dirty="0" smtClean="0"/>
                        <a:t> queue</a:t>
                      </a:r>
                      <a:endParaRPr lang="ko-KR" altLang="en-US" sz="2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2"/>
                  </a:ext>
                </a:extLst>
              </a:tr>
              <a:tr h="686604">
                <a:tc>
                  <a:txBody>
                    <a:bodyPr/>
                    <a:lstStyle/>
                    <a:p>
                      <a:pPr latinLnBrk="1"/>
                      <a:r>
                        <a:rPr lang="en-US" altLang="ko-KR" sz="2800" dirty="0" smtClean="0"/>
                        <a:t>Credit waste</a:t>
                      </a:r>
                      <a:endParaRPr lang="ko-KR" altLang="en-US" sz="28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2800" dirty="0" smtClean="0"/>
                        <a:t>Credit feedback control</a:t>
                      </a:r>
                      <a:endParaRPr lang="ko-KR" altLang="en-US" sz="2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3"/>
                  </a:ext>
                </a:extLst>
              </a:tr>
              <a:tr h="686604">
                <a:tc>
                  <a:txBody>
                    <a:bodyPr/>
                    <a:lstStyle/>
                    <a:p>
                      <a:pPr latinLnBrk="1"/>
                      <a:r>
                        <a:rPr lang="en-US" altLang="ko-KR" sz="2800" dirty="0" smtClean="0"/>
                        <a:t>Fair drop on switch</a:t>
                      </a:r>
                      <a:endParaRPr lang="ko-KR" altLang="en-US" sz="28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2800" dirty="0" smtClean="0"/>
                        <a:t>Jitter, variable-sized</a:t>
                      </a:r>
                      <a:r>
                        <a:rPr lang="en-US" altLang="ko-KR" sz="2800" baseline="0" dirty="0" smtClean="0"/>
                        <a:t> credits</a:t>
                      </a:r>
                      <a:endParaRPr lang="ko-KR" altLang="en-US" sz="2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4"/>
                  </a:ext>
                </a:extLst>
              </a:tr>
              <a:tr h="686604">
                <a:tc>
                  <a:txBody>
                    <a:bodyPr/>
                    <a:lstStyle/>
                    <a:p>
                      <a:pPr latinLnBrk="1"/>
                      <a:r>
                        <a:rPr lang="en-US" altLang="ko-KR" sz="2800" dirty="0" smtClean="0"/>
                        <a:t>Path symmetry</a:t>
                      </a:r>
                      <a:endParaRPr lang="ko-KR" altLang="en-US" sz="28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2800" dirty="0" smtClean="0"/>
                        <a:t>Deterministic</a:t>
                      </a:r>
                      <a:r>
                        <a:rPr lang="en-US" altLang="ko-KR" sz="2800" baseline="0" dirty="0" smtClean="0"/>
                        <a:t> ECMP, packet level load balancing</a:t>
                      </a:r>
                      <a:endParaRPr lang="ko-KR" altLang="en-US" sz="2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5"/>
                  </a:ext>
                </a:extLst>
              </a:tr>
              <a:tr h="686604">
                <a:tc>
                  <a:txBody>
                    <a:bodyPr/>
                    <a:lstStyle/>
                    <a:p>
                      <a:pPr latinLnBrk="1"/>
                      <a:r>
                        <a:rPr lang="en-US" altLang="ko-KR" sz="2800" dirty="0" smtClean="0"/>
                        <a:t>Multiple</a:t>
                      </a:r>
                      <a:r>
                        <a:rPr lang="en-US" altLang="ko-KR" sz="2800" baseline="0" dirty="0" smtClean="0"/>
                        <a:t> traffic classes</a:t>
                      </a:r>
                      <a:endParaRPr lang="ko-KR" altLang="en-US" sz="28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atinLnBrk="1"/>
                      <a:r>
                        <a:rPr lang="en-US" altLang="ko-KR" sz="2800" dirty="0" smtClean="0"/>
                        <a:t>Prioritizing</a:t>
                      </a:r>
                      <a:r>
                        <a:rPr lang="en-US" altLang="ko-KR" sz="2800" baseline="0" dirty="0" smtClean="0"/>
                        <a:t> credits rather than data</a:t>
                      </a:r>
                      <a:endParaRPr lang="ko-KR" altLang="en-US" sz="2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6"/>
                  </a:ext>
                </a:extLst>
              </a:tr>
            </a:tbl>
          </a:graphicData>
        </a:graphic>
      </p:graphicFrame>
      <p:sp>
        <p:nvSpPr>
          <p:cNvPr id="6" name="TextBox 5"/>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11</a:t>
            </a:r>
            <a:endParaRPr lang="ko-KR" altLang="en-US" sz="2400" dirty="0">
              <a:solidFill>
                <a:schemeClr val="tx1">
                  <a:lumMod val="65000"/>
                  <a:lumOff val="35000"/>
                </a:schemeClr>
              </a:solidFill>
            </a:endParaRPr>
          </a:p>
        </p:txBody>
      </p:sp>
      <p:sp>
        <p:nvSpPr>
          <p:cNvPr id="3" name="왼쪽 중괄호 2"/>
          <p:cNvSpPr/>
          <p:nvPr/>
        </p:nvSpPr>
        <p:spPr>
          <a:xfrm>
            <a:off x="592666" y="2353733"/>
            <a:ext cx="307861" cy="1659467"/>
          </a:xfrm>
          <a:prstGeom prst="leftBrace">
            <a:avLst/>
          </a:prstGeom>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8889042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Signaling Overhead</a:t>
            </a:r>
            <a:endParaRPr lang="ko-KR" altLang="en-US" sz="3600" dirty="0"/>
          </a:p>
        </p:txBody>
      </p:sp>
      <p:grpSp>
        <p:nvGrpSpPr>
          <p:cNvPr id="4" name="그룹 3"/>
          <p:cNvGrpSpPr/>
          <p:nvPr/>
        </p:nvGrpSpPr>
        <p:grpSpPr>
          <a:xfrm>
            <a:off x="5453705" y="440298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9372452" y="4557120"/>
            <a:ext cx="1688122" cy="449641"/>
            <a:chOff x="8846235" y="2726787"/>
            <a:chExt cx="2194560" cy="584533"/>
          </a:xfrm>
        </p:grpSpPr>
        <p:grpSp>
          <p:nvGrpSpPr>
            <p:cNvPr id="9" name="그룹 8"/>
            <p:cNvGrpSpPr/>
            <p:nvPr/>
          </p:nvGrpSpPr>
          <p:grpSpPr>
            <a:xfrm>
              <a:off x="8846235" y="2726787"/>
              <a:ext cx="2194560" cy="584533"/>
              <a:chOff x="1392702" y="3910818"/>
              <a:chExt cx="3010486" cy="801859"/>
            </a:xfrm>
          </p:grpSpPr>
          <p:sp>
            <p:nvSpPr>
              <p:cNvPr id="11" name="모서리가 둥근 직사각형 10"/>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연결선 11"/>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타원 9"/>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831574" y="4557121"/>
            <a:ext cx="1688122" cy="449640"/>
            <a:chOff x="1392702" y="3910818"/>
            <a:chExt cx="3010486" cy="801859"/>
          </a:xfrm>
        </p:grpSpPr>
        <p:sp>
          <p:nvSpPr>
            <p:cNvPr id="14" name="모서리가 둥근 직사각형 13"/>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직선 연결선 16"/>
          <p:cNvCxnSpPr>
            <a:stCxn id="14" idx="3"/>
            <a:endCxn id="5" idx="1"/>
          </p:cNvCxnSpPr>
          <p:nvPr/>
        </p:nvCxnSpPr>
        <p:spPr>
          <a:xfrm flipV="1">
            <a:off x="2519696"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직선 연결선 20"/>
          <p:cNvCxnSpPr>
            <a:stCxn id="5" idx="3"/>
            <a:endCxn id="11" idx="1"/>
          </p:cNvCxnSpPr>
          <p:nvPr/>
        </p:nvCxnSpPr>
        <p:spPr>
          <a:xfrm>
            <a:off x="6438443"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674" y="5124437"/>
            <a:ext cx="2008948" cy="646331"/>
          </a:xfrm>
          <a:prstGeom prst="rect">
            <a:avLst/>
          </a:prstGeom>
          <a:noFill/>
        </p:spPr>
        <p:txBody>
          <a:bodyPr wrap="none" rtlCol="0">
            <a:spAutoFit/>
          </a:bodyPr>
          <a:lstStyle/>
          <a:p>
            <a:r>
              <a:rPr lang="en-US" altLang="ko-KR" sz="3600" b="1" dirty="0" smtClean="0"/>
              <a:t>Receiver</a:t>
            </a:r>
            <a:endParaRPr lang="ko-KR" altLang="en-US" sz="3600" b="1" dirty="0"/>
          </a:p>
        </p:txBody>
      </p:sp>
      <p:sp>
        <p:nvSpPr>
          <p:cNvPr id="25" name="TextBox 24"/>
          <p:cNvSpPr txBox="1"/>
          <p:nvPr/>
        </p:nvSpPr>
        <p:spPr>
          <a:xfrm>
            <a:off x="831574" y="5139353"/>
            <a:ext cx="1702710" cy="646331"/>
          </a:xfrm>
          <a:prstGeom prst="rect">
            <a:avLst/>
          </a:prstGeom>
          <a:noFill/>
        </p:spPr>
        <p:txBody>
          <a:bodyPr wrap="none" rtlCol="0">
            <a:spAutoFit/>
          </a:bodyPr>
          <a:lstStyle/>
          <a:p>
            <a:r>
              <a:rPr lang="en-US" altLang="ko-KR" sz="3600" b="1" dirty="0" smtClean="0"/>
              <a:t>Sender</a:t>
            </a:r>
            <a:endParaRPr lang="ko-KR" altLang="en-US" sz="3600" b="1" dirty="0"/>
          </a:p>
        </p:txBody>
      </p:sp>
      <p:sp>
        <p:nvSpPr>
          <p:cNvPr id="26" name="타원형 설명선 25"/>
          <p:cNvSpPr/>
          <p:nvPr/>
        </p:nvSpPr>
        <p:spPr>
          <a:xfrm>
            <a:off x="645752" y="2828968"/>
            <a:ext cx="3777064" cy="1260947"/>
          </a:xfrm>
          <a:prstGeom prst="wedgeEllipse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직사각형 26"/>
          <p:cNvSpPr/>
          <p:nvPr/>
        </p:nvSpPr>
        <p:spPr>
          <a:xfrm>
            <a:off x="1961547" y="4920082"/>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TextBox 27"/>
          <p:cNvSpPr txBox="1"/>
          <p:nvPr/>
        </p:nvSpPr>
        <p:spPr>
          <a:xfrm>
            <a:off x="1045799" y="3073069"/>
            <a:ext cx="2976969" cy="646331"/>
          </a:xfrm>
          <a:prstGeom prst="rect">
            <a:avLst/>
          </a:prstGeom>
          <a:noFill/>
        </p:spPr>
        <p:txBody>
          <a:bodyPr wrap="none" rtlCol="0">
            <a:spAutoFit/>
          </a:bodyPr>
          <a:lstStyle/>
          <a:p>
            <a:r>
              <a:rPr lang="en-US" altLang="ko-KR" sz="3600" dirty="0" smtClean="0"/>
              <a:t>I need credit!</a:t>
            </a:r>
            <a:endParaRPr lang="ko-KR" altLang="en-US" sz="3600" dirty="0"/>
          </a:p>
        </p:txBody>
      </p:sp>
      <p:sp>
        <p:nvSpPr>
          <p:cNvPr id="23" name="타원 22"/>
          <p:cNvSpPr/>
          <p:nvPr/>
        </p:nvSpPr>
        <p:spPr>
          <a:xfrm>
            <a:off x="9611998" y="4343331"/>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p:cNvSpPr/>
          <p:nvPr/>
        </p:nvSpPr>
        <p:spPr>
          <a:xfrm>
            <a:off x="1904658" y="4921373"/>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8" name="직선 화살표 연결선 17"/>
          <p:cNvCxnSpPr/>
          <p:nvPr/>
        </p:nvCxnSpPr>
        <p:spPr>
          <a:xfrm>
            <a:off x="2307858" y="5216733"/>
            <a:ext cx="7304140" cy="0"/>
          </a:xfrm>
          <a:prstGeom prst="straightConnector1">
            <a:avLst/>
          </a:prstGeom>
          <a:ln w="44450">
            <a:solidFill>
              <a:srgbClr val="FF0000"/>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32" name="직선 화살표 연결선 31"/>
          <p:cNvCxnSpPr/>
          <p:nvPr/>
        </p:nvCxnSpPr>
        <p:spPr>
          <a:xfrm>
            <a:off x="2370035" y="4508931"/>
            <a:ext cx="7484794" cy="0"/>
          </a:xfrm>
          <a:prstGeom prst="straightConnector1">
            <a:avLst/>
          </a:prstGeom>
          <a:ln w="44450">
            <a:solidFill>
              <a:srgbClr val="FF0000"/>
            </a:solidFill>
            <a:prstDash val="sysDash"/>
            <a:headEnd type="arrow" w="lg" len="lg"/>
            <a:tailEnd type="none" w="lg" len="lg"/>
          </a:ln>
        </p:spPr>
        <p:style>
          <a:lnRef idx="1">
            <a:schemeClr val="accent1"/>
          </a:lnRef>
          <a:fillRef idx="0">
            <a:schemeClr val="accent1"/>
          </a:fillRef>
          <a:effectRef idx="0">
            <a:schemeClr val="accent1"/>
          </a:effectRef>
          <a:fontRef idx="minor">
            <a:schemeClr val="tx1"/>
          </a:fontRef>
        </p:style>
      </p:cxnSp>
      <p:sp>
        <p:nvSpPr>
          <p:cNvPr id="36" name="타원형 설명선 35"/>
          <p:cNvSpPr/>
          <p:nvPr/>
        </p:nvSpPr>
        <p:spPr>
          <a:xfrm>
            <a:off x="868045" y="2627158"/>
            <a:ext cx="2879626" cy="1460262"/>
          </a:xfrm>
          <a:prstGeom prst="wedgeEllipse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 36"/>
          <p:cNvSpPr/>
          <p:nvPr/>
        </p:nvSpPr>
        <p:spPr>
          <a:xfrm>
            <a:off x="1366220" y="322071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8" name="직선 화살표 연결선 37"/>
          <p:cNvCxnSpPr/>
          <p:nvPr/>
        </p:nvCxnSpPr>
        <p:spPr>
          <a:xfrm>
            <a:off x="1898739" y="3362796"/>
            <a:ext cx="795130"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직사각형 38"/>
          <p:cNvSpPr/>
          <p:nvPr/>
        </p:nvSpPr>
        <p:spPr>
          <a:xfrm>
            <a:off x="2851646" y="3155911"/>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TextBox 40"/>
          <p:cNvSpPr txBox="1"/>
          <p:nvPr/>
        </p:nvSpPr>
        <p:spPr>
          <a:xfrm>
            <a:off x="1045799" y="1949116"/>
            <a:ext cx="45719" cy="369332"/>
          </a:xfrm>
          <a:prstGeom prst="rect">
            <a:avLst/>
          </a:prstGeom>
          <a:noFill/>
        </p:spPr>
        <p:txBody>
          <a:bodyPr wrap="square" rtlCol="0">
            <a:spAutoFit/>
          </a:bodyPr>
          <a:lstStyle/>
          <a:p>
            <a:endParaRPr lang="ko-KR" altLang="en-US" dirty="0"/>
          </a:p>
        </p:txBody>
      </p:sp>
      <p:sp>
        <p:nvSpPr>
          <p:cNvPr id="33" name="TextBox 32"/>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12</a:t>
            </a:r>
            <a:endParaRPr lang="ko-KR" altLang="en-US" sz="2400" dirty="0">
              <a:solidFill>
                <a:schemeClr val="tx1">
                  <a:lumMod val="65000"/>
                  <a:lumOff val="35000"/>
                </a:schemeClr>
              </a:solidFill>
            </a:endParaRPr>
          </a:p>
        </p:txBody>
      </p:sp>
      <p:sp>
        <p:nvSpPr>
          <p:cNvPr id="34" name="직사각형 33"/>
          <p:cNvSpPr/>
          <p:nvPr/>
        </p:nvSpPr>
        <p:spPr>
          <a:xfrm>
            <a:off x="8090878" y="1774274"/>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TextBox 34"/>
          <p:cNvSpPr txBox="1"/>
          <p:nvPr/>
        </p:nvSpPr>
        <p:spPr>
          <a:xfrm>
            <a:off x="8477582" y="1759805"/>
            <a:ext cx="2918748" cy="584775"/>
          </a:xfrm>
          <a:prstGeom prst="rect">
            <a:avLst/>
          </a:prstGeom>
          <a:noFill/>
        </p:spPr>
        <p:txBody>
          <a:bodyPr wrap="none" rtlCol="0">
            <a:spAutoFit/>
          </a:bodyPr>
          <a:lstStyle/>
          <a:p>
            <a:r>
              <a:rPr lang="en-US" altLang="ko-KR" sz="3200" dirty="0" smtClean="0"/>
              <a:t>Credit Request</a:t>
            </a:r>
            <a:endParaRPr lang="ko-KR" altLang="en-US" sz="3200" dirty="0"/>
          </a:p>
        </p:txBody>
      </p:sp>
      <p:sp>
        <p:nvSpPr>
          <p:cNvPr id="40" name="타원 39"/>
          <p:cNvSpPr/>
          <p:nvPr/>
        </p:nvSpPr>
        <p:spPr>
          <a:xfrm>
            <a:off x="6113223" y="19030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6531300" y="1790102"/>
            <a:ext cx="1294522" cy="584775"/>
          </a:xfrm>
          <a:prstGeom prst="rect">
            <a:avLst/>
          </a:prstGeom>
          <a:noFill/>
        </p:spPr>
        <p:txBody>
          <a:bodyPr wrap="none" rtlCol="0">
            <a:spAutoFit/>
          </a:bodyPr>
          <a:lstStyle/>
          <a:p>
            <a:r>
              <a:rPr lang="en-US" altLang="ko-KR" sz="3200" dirty="0" smtClean="0"/>
              <a:t>Credit</a:t>
            </a:r>
            <a:endParaRPr lang="ko-KR" altLang="en-US" sz="3200" dirty="0"/>
          </a:p>
        </p:txBody>
      </p:sp>
      <p:sp>
        <p:nvSpPr>
          <p:cNvPr id="43" name="직사각형 42"/>
          <p:cNvSpPr/>
          <p:nvPr/>
        </p:nvSpPr>
        <p:spPr>
          <a:xfrm>
            <a:off x="6134571" y="268243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p:cNvSpPr txBox="1"/>
          <p:nvPr/>
        </p:nvSpPr>
        <p:spPr>
          <a:xfrm>
            <a:off x="6596170" y="2592972"/>
            <a:ext cx="1047082" cy="584775"/>
          </a:xfrm>
          <a:prstGeom prst="rect">
            <a:avLst/>
          </a:prstGeom>
          <a:noFill/>
        </p:spPr>
        <p:txBody>
          <a:bodyPr wrap="none" rtlCol="0">
            <a:spAutoFit/>
          </a:bodyPr>
          <a:lstStyle/>
          <a:p>
            <a:r>
              <a:rPr lang="en-US" altLang="ko-KR" sz="3200" dirty="0" smtClean="0"/>
              <a:t>Data</a:t>
            </a:r>
            <a:endParaRPr lang="ko-KR" altLang="en-US" sz="3200" dirty="0"/>
          </a:p>
        </p:txBody>
      </p:sp>
      <p:sp>
        <p:nvSpPr>
          <p:cNvPr id="45" name="직사각형 44"/>
          <p:cNvSpPr/>
          <p:nvPr/>
        </p:nvSpPr>
        <p:spPr>
          <a:xfrm>
            <a:off x="8090878" y="2598047"/>
            <a:ext cx="268454" cy="616226"/>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8619856" y="2550441"/>
            <a:ext cx="2277162" cy="584775"/>
          </a:xfrm>
          <a:prstGeom prst="rect">
            <a:avLst/>
          </a:prstGeom>
          <a:noFill/>
        </p:spPr>
        <p:txBody>
          <a:bodyPr wrap="none" rtlCol="0">
            <a:spAutoFit/>
          </a:bodyPr>
          <a:lstStyle/>
          <a:p>
            <a:r>
              <a:rPr lang="en-US" altLang="ko-KR" sz="3200" dirty="0" smtClean="0"/>
              <a:t>Credit Stop</a:t>
            </a:r>
            <a:endParaRPr lang="ko-KR" altLang="en-US" sz="3200" dirty="0"/>
          </a:p>
        </p:txBody>
      </p:sp>
    </p:spTree>
    <p:extLst>
      <p:ext uri="{BB962C8B-B14F-4D97-AF65-F5344CB8AC3E}">
        <p14:creationId xmlns:p14="http://schemas.microsoft.com/office/powerpoint/2010/main" val="214991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500"/>
                                  </p:stCondLst>
                                  <p:childTnLst>
                                    <p:set>
                                      <p:cBhvr>
                                        <p:cTn id="11" dur="1" fill="hold">
                                          <p:stCondLst>
                                            <p:cond delay="0"/>
                                          </p:stCondLst>
                                        </p:cTn>
                                        <p:tgtEl>
                                          <p:spTgt spid="27"/>
                                        </p:tgtEl>
                                        <p:attrNameLst>
                                          <p:attrName>style.visibility</p:attrName>
                                        </p:attrNameLst>
                                      </p:cBhvr>
                                      <p:to>
                                        <p:strVal val="visible"/>
                                      </p:to>
                                    </p:set>
                                  </p:childTnLst>
                                </p:cTn>
                              </p:par>
                              <p:par>
                                <p:cTn id="12" presetID="42" presetClass="path" presetSubtype="0" accel="25333" decel="25333" fill="hold" grpId="1" nodeType="withEffect">
                                  <p:stCondLst>
                                    <p:cond delay="500"/>
                                  </p:stCondLst>
                                  <p:childTnLst>
                                    <p:animMotion origin="layout" path="M 5E-6 1.48148E-6 L 0.62631 0.00185 " pathEditMode="relative" rAng="0" ptsTypes="AA">
                                      <p:cBhvr>
                                        <p:cTn id="13" dur="1500" fill="hold"/>
                                        <p:tgtEl>
                                          <p:spTgt spid="27"/>
                                        </p:tgtEl>
                                        <p:attrNameLst>
                                          <p:attrName>ppt_x</p:attrName>
                                          <p:attrName>ppt_y</p:attrName>
                                        </p:attrNameLst>
                                      </p:cBhvr>
                                      <p:rCtr x="31315" y="93"/>
                                    </p:animMotion>
                                  </p:childTnLst>
                                </p:cTn>
                              </p:par>
                              <p:par>
                                <p:cTn id="14" presetID="22" presetClass="entr" presetSubtype="8" fill="hold" nodeType="withEffect">
                                  <p:stCondLst>
                                    <p:cond delay="60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1500"/>
                                        <p:tgtEl>
                                          <p:spTgt spid="18"/>
                                        </p:tgtEl>
                                      </p:cBhvr>
                                    </p:animEffect>
                                  </p:childTnLst>
                                </p:cTn>
                              </p:par>
                            </p:childTnLst>
                          </p:cTn>
                        </p:par>
                        <p:par>
                          <p:cTn id="17" fill="hold">
                            <p:stCondLst>
                              <p:cond delay="2100"/>
                            </p:stCondLst>
                            <p:childTnLst>
                              <p:par>
                                <p:cTn id="18" presetID="1" presetClass="exit" presetSubtype="0" fill="hold" grpId="2" nodeType="afterEffect">
                                  <p:stCondLst>
                                    <p:cond delay="0"/>
                                  </p:stCondLst>
                                  <p:childTnLst>
                                    <p:set>
                                      <p:cBhvr>
                                        <p:cTn id="19" dur="1" fill="hold">
                                          <p:stCondLst>
                                            <p:cond delay="0"/>
                                          </p:stCondLst>
                                        </p:cTn>
                                        <p:tgtEl>
                                          <p:spTgt spid="27"/>
                                        </p:tgtEl>
                                        <p:attrNameLst>
                                          <p:attrName>style.visibility</p:attrName>
                                        </p:attrNameLst>
                                      </p:cBhvr>
                                      <p:to>
                                        <p:strVal val="hidden"/>
                                      </p:to>
                                    </p:set>
                                  </p:childTnLst>
                                </p:cTn>
                              </p:par>
                              <p:par>
                                <p:cTn id="20" presetID="1" presetClass="entr" presetSubtype="0" fill="hold" grpId="1"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28"/>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26"/>
                                        </p:tgtEl>
                                        <p:attrNameLst>
                                          <p:attrName>style.visibility</p:attrName>
                                        </p:attrNameLst>
                                      </p:cBhvr>
                                      <p:to>
                                        <p:strVal val="hidden"/>
                                      </p:to>
                                    </p:set>
                                  </p:childTnLst>
                                </p:cTn>
                              </p:par>
                              <p:par>
                                <p:cTn id="26" presetID="42" presetClass="path" presetSubtype="0" fill="hold" grpId="0" nodeType="withEffect">
                                  <p:stCondLst>
                                    <p:cond delay="0"/>
                                  </p:stCondLst>
                                  <p:childTnLst>
                                    <p:animMotion origin="layout" path="M -3.125E-6 2.59259E-6 L -0.62929 -0.00139 " pathEditMode="relative" rAng="0" ptsTypes="AA">
                                      <p:cBhvr>
                                        <p:cTn id="27" dur="1500" fill="hold"/>
                                        <p:tgtEl>
                                          <p:spTgt spid="23"/>
                                        </p:tgtEl>
                                        <p:attrNameLst>
                                          <p:attrName>ppt_x</p:attrName>
                                          <p:attrName>ppt_y</p:attrName>
                                        </p:attrNameLst>
                                      </p:cBhvr>
                                      <p:rCtr x="-31471" y="-69"/>
                                    </p:animMotion>
                                  </p:childTnLst>
                                </p:cTn>
                              </p:par>
                              <p:par>
                                <p:cTn id="28" presetID="22" presetClass="entr" presetSubtype="2" fill="hold" nodeType="withEffect">
                                  <p:stCondLst>
                                    <p:cond delay="100"/>
                                  </p:stCondLst>
                                  <p:childTnLst>
                                    <p:set>
                                      <p:cBhvr>
                                        <p:cTn id="29" dur="1" fill="hold">
                                          <p:stCondLst>
                                            <p:cond delay="0"/>
                                          </p:stCondLst>
                                        </p:cTn>
                                        <p:tgtEl>
                                          <p:spTgt spid="32"/>
                                        </p:tgtEl>
                                        <p:attrNameLst>
                                          <p:attrName>style.visibility</p:attrName>
                                        </p:attrNameLst>
                                      </p:cBhvr>
                                      <p:to>
                                        <p:strVal val="visible"/>
                                      </p:to>
                                    </p:set>
                                    <p:animEffect transition="in" filter="wipe(right)">
                                      <p:cBhvr>
                                        <p:cTn id="30" dur="1500"/>
                                        <p:tgtEl>
                                          <p:spTgt spid="32"/>
                                        </p:tgtEl>
                                      </p:cBhvr>
                                    </p:animEffect>
                                  </p:childTnLst>
                                </p:cTn>
                              </p:par>
                            </p:childTnLst>
                          </p:cTn>
                        </p:par>
                        <p:par>
                          <p:cTn id="31" fill="hold">
                            <p:stCondLst>
                              <p:cond delay="3700"/>
                            </p:stCondLst>
                            <p:childTnLst>
                              <p:par>
                                <p:cTn id="32" presetID="1" presetClass="entr" presetSubtype="0"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childTnLst>
                                </p:cTn>
                              </p:par>
                            </p:childTnLst>
                          </p:cTn>
                        </p:par>
                        <p:par>
                          <p:cTn id="34" fill="hold">
                            <p:stCondLst>
                              <p:cond delay="3700"/>
                            </p:stCondLst>
                            <p:childTnLst>
                              <p:par>
                                <p:cTn id="35" presetID="1"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par>
                          <p:cTn id="37" fill="hold">
                            <p:stCondLst>
                              <p:cond delay="3700"/>
                            </p:stCondLst>
                            <p:childTnLst>
                              <p:par>
                                <p:cTn id="38" presetID="1" presetClass="entr" presetSubtype="0"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childTnLst>
                          </p:cTn>
                        </p:par>
                        <p:par>
                          <p:cTn id="40" fill="hold">
                            <p:stCondLst>
                              <p:cond delay="3700"/>
                            </p:stCondLst>
                            <p:childTnLst>
                              <p:par>
                                <p:cTn id="41" presetID="1" presetClass="entr" presetSubtype="0" fill="hold" grpId="0" nodeType="after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par>
                          <p:cTn id="43" fill="hold">
                            <p:stCondLst>
                              <p:cond delay="3700"/>
                            </p:stCondLst>
                            <p:childTnLst>
                              <p:par>
                                <p:cTn id="44" presetID="1" presetClass="entr" presetSubtype="0" fill="hold" grpId="0" nodeType="afterEffect">
                                  <p:stCondLst>
                                    <p:cond delay="500"/>
                                  </p:stCondLst>
                                  <p:childTnLst>
                                    <p:set>
                                      <p:cBhvr>
                                        <p:cTn id="45" dur="1" fill="hold">
                                          <p:stCondLst>
                                            <p:cond delay="0"/>
                                          </p:stCondLst>
                                        </p:cTn>
                                        <p:tgtEl>
                                          <p:spTgt spid="29"/>
                                        </p:tgtEl>
                                        <p:attrNameLst>
                                          <p:attrName>style.visibility</p:attrName>
                                        </p:attrNameLst>
                                      </p:cBhvr>
                                      <p:to>
                                        <p:strVal val="visible"/>
                                      </p:to>
                                    </p:set>
                                  </p:childTnLst>
                                </p:cTn>
                              </p:par>
                              <p:par>
                                <p:cTn id="46" presetID="1" presetClass="exit" presetSubtype="0" fill="hold" grpId="2" nodeType="withEffect">
                                  <p:stCondLst>
                                    <p:cond delay="500"/>
                                  </p:stCondLst>
                                  <p:childTnLst>
                                    <p:set>
                                      <p:cBhvr>
                                        <p:cTn id="47"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animBg="1"/>
      <p:bldP spid="27" grpId="1" animBg="1"/>
      <p:bldP spid="27" grpId="2" animBg="1"/>
      <p:bldP spid="28" grpId="0"/>
      <p:bldP spid="28" grpId="1"/>
      <p:bldP spid="23" grpId="0" animBg="1"/>
      <p:bldP spid="23" grpId="1" animBg="1"/>
      <p:bldP spid="23" grpId="2" animBg="1"/>
      <p:bldP spid="29" grpId="0" animBg="1"/>
      <p:bldP spid="36" grpId="0" animBg="1"/>
      <p:bldP spid="37"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Maximum Bound of Data Queue</a:t>
            </a:r>
            <a:endParaRPr lang="ko-KR" altLang="en-US" b="1" dirty="0"/>
          </a:p>
        </p:txBody>
      </p:sp>
      <p:grpSp>
        <p:nvGrpSpPr>
          <p:cNvPr id="4" name="그룹 3"/>
          <p:cNvGrpSpPr/>
          <p:nvPr/>
        </p:nvGrpSpPr>
        <p:grpSpPr>
          <a:xfrm>
            <a:off x="1272351" y="3725691"/>
            <a:ext cx="1324549" cy="352800"/>
            <a:chOff x="1392702" y="3910818"/>
            <a:chExt cx="3010486" cy="801859"/>
          </a:xfrm>
        </p:grpSpPr>
        <p:sp>
          <p:nvSpPr>
            <p:cNvPr id="5" name="모서리가 둥근 직사각형 4"/>
            <p:cNvSpPr/>
            <p:nvPr/>
          </p:nvSpPr>
          <p:spPr>
            <a:xfrm>
              <a:off x="1392702" y="3910818"/>
              <a:ext cx="3010486" cy="801859"/>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3877128" y="4184148"/>
              <a:ext cx="245467" cy="2454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직선 연결선 7"/>
            <p:cNvCxnSpPr/>
            <p:nvPr/>
          </p:nvCxnSpPr>
          <p:spPr>
            <a:xfrm>
              <a:off x="1603717" y="4311747"/>
              <a:ext cx="20387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그룹 8"/>
          <p:cNvGrpSpPr/>
          <p:nvPr/>
        </p:nvGrpSpPr>
        <p:grpSpPr>
          <a:xfrm>
            <a:off x="4407904" y="3677346"/>
            <a:ext cx="588216" cy="449487"/>
            <a:chOff x="5950633" y="3763237"/>
            <a:chExt cx="984738" cy="752491"/>
          </a:xfrm>
        </p:grpSpPr>
        <p:sp>
          <p:nvSpPr>
            <p:cNvPr id="10" name="모서리가 둥근 직사각형 9"/>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왼쪽/오른쪽 화살표 10"/>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왼쪽/오른쪽 화살표 11"/>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13" name="직선 연결선 12"/>
          <p:cNvCxnSpPr>
            <a:stCxn id="10" idx="1"/>
            <a:endCxn id="5" idx="3"/>
          </p:cNvCxnSpPr>
          <p:nvPr/>
        </p:nvCxnSpPr>
        <p:spPr>
          <a:xfrm flipH="1">
            <a:off x="2596900" y="3902090"/>
            <a:ext cx="1811004" cy="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10" idx="3"/>
            <a:endCxn id="19" idx="1"/>
          </p:cNvCxnSpPr>
          <p:nvPr/>
        </p:nvCxnSpPr>
        <p:spPr>
          <a:xfrm flipV="1">
            <a:off x="4996120" y="2669387"/>
            <a:ext cx="1200589" cy="1232703"/>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그룹 24"/>
          <p:cNvGrpSpPr/>
          <p:nvPr/>
        </p:nvGrpSpPr>
        <p:grpSpPr>
          <a:xfrm>
            <a:off x="8411235" y="3689916"/>
            <a:ext cx="1338383" cy="356486"/>
            <a:chOff x="8846235" y="2726787"/>
            <a:chExt cx="2194560" cy="584533"/>
          </a:xfrm>
        </p:grpSpPr>
        <p:grpSp>
          <p:nvGrpSpPr>
            <p:cNvPr id="26" name="그룹 25"/>
            <p:cNvGrpSpPr/>
            <p:nvPr/>
          </p:nvGrpSpPr>
          <p:grpSpPr>
            <a:xfrm>
              <a:off x="8846235" y="2726787"/>
              <a:ext cx="2194560" cy="584533"/>
              <a:chOff x="1392702" y="3910818"/>
              <a:chExt cx="3010486" cy="801859"/>
            </a:xfrm>
          </p:grpSpPr>
          <p:sp>
            <p:nvSpPr>
              <p:cNvPr id="28" name="모서리가 둥근 직사각형 27"/>
              <p:cNvSpPr/>
              <p:nvPr/>
            </p:nvSpPr>
            <p:spPr>
              <a:xfrm>
                <a:off x="1392702" y="3910818"/>
                <a:ext cx="3010486" cy="801859"/>
              </a:xfrm>
              <a:prstGeom prst="round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0" name="직선 연결선 29"/>
              <p:cNvCxnSpPr/>
              <p:nvPr/>
            </p:nvCxnSpPr>
            <p:spPr>
              <a:xfrm>
                <a:off x="1603718" y="4311748"/>
                <a:ext cx="203113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타원 26"/>
            <p:cNvSpPr/>
            <p:nvPr/>
          </p:nvSpPr>
          <p:spPr>
            <a:xfrm>
              <a:off x="10634527" y="2900995"/>
              <a:ext cx="236118" cy="236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31" name="직선 연결선 30"/>
          <p:cNvCxnSpPr>
            <a:stCxn id="10" idx="3"/>
            <a:endCxn id="28" idx="1"/>
          </p:cNvCxnSpPr>
          <p:nvPr/>
        </p:nvCxnSpPr>
        <p:spPr>
          <a:xfrm flipV="1">
            <a:off x="4996120" y="3868159"/>
            <a:ext cx="3415115" cy="3393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그룹 33"/>
          <p:cNvGrpSpPr/>
          <p:nvPr/>
        </p:nvGrpSpPr>
        <p:grpSpPr>
          <a:xfrm>
            <a:off x="6902421" y="3660381"/>
            <a:ext cx="588216" cy="449487"/>
            <a:chOff x="5950633" y="3763237"/>
            <a:chExt cx="984738" cy="752491"/>
          </a:xfrm>
        </p:grpSpPr>
        <p:sp>
          <p:nvSpPr>
            <p:cNvPr id="35" name="모서리가 둥근 직사각형 3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왼쪽/오른쪽 화살표 3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왼쪽/오른쪽 화살표 3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44" name="직선 연결선 43"/>
          <p:cNvCxnSpPr>
            <a:stCxn id="10" idx="3"/>
            <a:endCxn id="41" idx="1"/>
          </p:cNvCxnSpPr>
          <p:nvPr/>
        </p:nvCxnSpPr>
        <p:spPr>
          <a:xfrm>
            <a:off x="4996120" y="3902090"/>
            <a:ext cx="4318106" cy="2036847"/>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그룹 46"/>
          <p:cNvGrpSpPr/>
          <p:nvPr/>
        </p:nvGrpSpPr>
        <p:grpSpPr>
          <a:xfrm rot="1654228">
            <a:off x="6187041" y="4359500"/>
            <a:ext cx="588216" cy="449487"/>
            <a:chOff x="5950633" y="3763237"/>
            <a:chExt cx="984738" cy="752491"/>
          </a:xfrm>
        </p:grpSpPr>
        <p:sp>
          <p:nvSpPr>
            <p:cNvPr id="48" name="모서리가 둥근 직사각형 47"/>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왼쪽/오른쪽 화살표 48"/>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왼쪽/오른쪽 화살표 49"/>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1" name="그룹 50"/>
          <p:cNvGrpSpPr/>
          <p:nvPr/>
        </p:nvGrpSpPr>
        <p:grpSpPr>
          <a:xfrm rot="1620570">
            <a:off x="7192249" y="4837430"/>
            <a:ext cx="588216" cy="449487"/>
            <a:chOff x="5950633" y="3763237"/>
            <a:chExt cx="984738" cy="752491"/>
          </a:xfrm>
        </p:grpSpPr>
        <p:sp>
          <p:nvSpPr>
            <p:cNvPr id="52" name="모서리가 둥근 직사각형 51"/>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왼쪽/오른쪽 화살표 52"/>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왼쪽/오른쪽 화살표 53"/>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54"/>
          <p:cNvGrpSpPr/>
          <p:nvPr/>
        </p:nvGrpSpPr>
        <p:grpSpPr>
          <a:xfrm rot="1598613">
            <a:off x="8140884" y="5288575"/>
            <a:ext cx="588216" cy="449487"/>
            <a:chOff x="5950633" y="3763237"/>
            <a:chExt cx="984738" cy="752491"/>
          </a:xfrm>
        </p:grpSpPr>
        <p:sp>
          <p:nvSpPr>
            <p:cNvPr id="56" name="모서리가 둥근 직사각형 55"/>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왼쪽/오른쪽 화살표 56"/>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왼쪽/오른쪽 화살표 57"/>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9" name="그룹 68"/>
          <p:cNvGrpSpPr/>
          <p:nvPr/>
        </p:nvGrpSpPr>
        <p:grpSpPr>
          <a:xfrm>
            <a:off x="6196709" y="2491144"/>
            <a:ext cx="1338383" cy="356486"/>
            <a:chOff x="8846235" y="2726787"/>
            <a:chExt cx="2194560" cy="584533"/>
          </a:xfrm>
        </p:grpSpPr>
        <p:grpSp>
          <p:nvGrpSpPr>
            <p:cNvPr id="70" name="그룹 69"/>
            <p:cNvGrpSpPr/>
            <p:nvPr/>
          </p:nvGrpSpPr>
          <p:grpSpPr>
            <a:xfrm>
              <a:off x="8846235" y="2726787"/>
              <a:ext cx="2194560" cy="584533"/>
              <a:chOff x="1392702" y="3910818"/>
              <a:chExt cx="3010486" cy="801859"/>
            </a:xfrm>
          </p:grpSpPr>
          <p:sp>
            <p:nvSpPr>
              <p:cNvPr id="72" name="모서리가 둥근 직사각형 71"/>
              <p:cNvSpPr/>
              <p:nvPr/>
            </p:nvSpPr>
            <p:spPr>
              <a:xfrm>
                <a:off x="1392702" y="3910818"/>
                <a:ext cx="3010486" cy="801859"/>
              </a:xfrm>
              <a:prstGeom prst="roundRect">
                <a:avLst/>
              </a:prstGeom>
              <a:solidFill>
                <a:srgbClr val="92D05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4" name="직선 연결선 73"/>
              <p:cNvCxnSpPr/>
              <p:nvPr/>
            </p:nvCxnSpPr>
            <p:spPr>
              <a:xfrm>
                <a:off x="1603718" y="4311748"/>
                <a:ext cx="209060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1" name="타원 70"/>
            <p:cNvSpPr/>
            <p:nvPr/>
          </p:nvSpPr>
          <p:spPr>
            <a:xfrm>
              <a:off x="10618684" y="2900995"/>
              <a:ext cx="236118" cy="236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5" name="그룹 74"/>
          <p:cNvGrpSpPr/>
          <p:nvPr/>
        </p:nvGrpSpPr>
        <p:grpSpPr>
          <a:xfrm>
            <a:off x="9314226" y="5760694"/>
            <a:ext cx="1338383" cy="356486"/>
            <a:chOff x="8846235" y="2726787"/>
            <a:chExt cx="2194560" cy="584533"/>
          </a:xfrm>
        </p:grpSpPr>
        <p:grpSp>
          <p:nvGrpSpPr>
            <p:cNvPr id="76" name="그룹 75"/>
            <p:cNvGrpSpPr/>
            <p:nvPr/>
          </p:nvGrpSpPr>
          <p:grpSpPr>
            <a:xfrm>
              <a:off x="8846235" y="2726787"/>
              <a:ext cx="2194560" cy="584533"/>
              <a:chOff x="1392702" y="3910818"/>
              <a:chExt cx="3010486" cy="801859"/>
            </a:xfrm>
          </p:grpSpPr>
          <p:sp>
            <p:nvSpPr>
              <p:cNvPr id="78" name="모서리가 둥근 직사각형 77"/>
              <p:cNvSpPr/>
              <p:nvPr/>
            </p:nvSpPr>
            <p:spPr>
              <a:xfrm>
                <a:off x="1392702" y="3910818"/>
                <a:ext cx="3010486" cy="801859"/>
              </a:xfrm>
              <a:prstGeom prst="roundRect">
                <a:avLst/>
              </a:prstGeom>
              <a:solidFill>
                <a:srgbClr val="FFC00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0" name="직선 연결선 79"/>
              <p:cNvCxnSpPr/>
              <p:nvPr/>
            </p:nvCxnSpPr>
            <p:spPr>
              <a:xfrm>
                <a:off x="1603718" y="4311748"/>
                <a:ext cx="205207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타원 76"/>
            <p:cNvSpPr/>
            <p:nvPr/>
          </p:nvSpPr>
          <p:spPr>
            <a:xfrm>
              <a:off x="10649791" y="2900995"/>
              <a:ext cx="236118" cy="236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TextBox 59"/>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13</a:t>
            </a:r>
            <a:endParaRPr lang="ko-KR" altLang="en-US" sz="2400" dirty="0">
              <a:solidFill>
                <a:schemeClr val="tx1">
                  <a:lumMod val="65000"/>
                  <a:lumOff val="35000"/>
                </a:schemeClr>
              </a:solidFill>
            </a:endParaRPr>
          </a:p>
        </p:txBody>
      </p:sp>
      <p:sp>
        <p:nvSpPr>
          <p:cNvPr id="59" name="타원 58"/>
          <p:cNvSpPr/>
          <p:nvPr/>
        </p:nvSpPr>
        <p:spPr>
          <a:xfrm>
            <a:off x="1242991" y="2002449"/>
            <a:ext cx="329504" cy="329504"/>
          </a:xfrm>
          <a:prstGeom prst="ellipse">
            <a:avLst/>
          </a:prstGeom>
          <a:solidFill>
            <a:schemeClr val="bg1">
              <a:lumMod val="95000"/>
            </a:schemeClr>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p:cNvSpPr txBox="1"/>
          <p:nvPr/>
        </p:nvSpPr>
        <p:spPr>
          <a:xfrm>
            <a:off x="1738189" y="1842242"/>
            <a:ext cx="1431674" cy="646331"/>
          </a:xfrm>
          <a:prstGeom prst="rect">
            <a:avLst/>
          </a:prstGeom>
          <a:noFill/>
        </p:spPr>
        <p:txBody>
          <a:bodyPr wrap="none" rtlCol="0">
            <a:spAutoFit/>
          </a:bodyPr>
          <a:lstStyle/>
          <a:p>
            <a:r>
              <a:rPr lang="en-US" altLang="ko-KR" sz="3600" dirty="0" smtClean="0"/>
              <a:t>Credit</a:t>
            </a:r>
            <a:endParaRPr lang="ko-KR" altLang="en-US" sz="3600" dirty="0"/>
          </a:p>
        </p:txBody>
      </p:sp>
      <p:sp>
        <p:nvSpPr>
          <p:cNvPr id="62" name="직사각형 61"/>
          <p:cNvSpPr/>
          <p:nvPr/>
        </p:nvSpPr>
        <p:spPr>
          <a:xfrm>
            <a:off x="3733839" y="1945233"/>
            <a:ext cx="401683" cy="441851"/>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4304192" y="1842242"/>
            <a:ext cx="1156086" cy="646331"/>
          </a:xfrm>
          <a:prstGeom prst="rect">
            <a:avLst/>
          </a:prstGeom>
          <a:noFill/>
        </p:spPr>
        <p:txBody>
          <a:bodyPr wrap="none" rtlCol="0">
            <a:spAutoFit/>
          </a:bodyPr>
          <a:lstStyle/>
          <a:p>
            <a:r>
              <a:rPr lang="en-US" altLang="ko-KR" sz="3600" dirty="0"/>
              <a:t>D</a:t>
            </a:r>
            <a:r>
              <a:rPr lang="en-US" altLang="ko-KR" sz="3600" dirty="0" smtClean="0"/>
              <a:t>ata</a:t>
            </a:r>
            <a:endParaRPr lang="ko-KR" altLang="en-US" sz="3600" dirty="0"/>
          </a:p>
        </p:txBody>
      </p:sp>
      <p:sp>
        <p:nvSpPr>
          <p:cNvPr id="64" name="TextBox 63"/>
          <p:cNvSpPr txBox="1"/>
          <p:nvPr/>
        </p:nvSpPr>
        <p:spPr>
          <a:xfrm>
            <a:off x="1031151" y="4109868"/>
            <a:ext cx="1910203" cy="646331"/>
          </a:xfrm>
          <a:prstGeom prst="rect">
            <a:avLst/>
          </a:prstGeom>
          <a:noFill/>
        </p:spPr>
        <p:txBody>
          <a:bodyPr wrap="none" rtlCol="0">
            <a:spAutoFit/>
          </a:bodyPr>
          <a:lstStyle/>
          <a:p>
            <a:r>
              <a:rPr lang="en-US" altLang="ko-KR" sz="3600" dirty="0" smtClean="0"/>
              <a:t>Receiver</a:t>
            </a:r>
            <a:endParaRPr lang="ko-KR" altLang="en-US" sz="3600" dirty="0"/>
          </a:p>
        </p:txBody>
      </p:sp>
      <p:sp>
        <p:nvSpPr>
          <p:cNvPr id="65" name="TextBox 64"/>
          <p:cNvSpPr txBox="1"/>
          <p:nvPr/>
        </p:nvSpPr>
        <p:spPr>
          <a:xfrm>
            <a:off x="6110391" y="2856767"/>
            <a:ext cx="2053767" cy="646331"/>
          </a:xfrm>
          <a:prstGeom prst="rect">
            <a:avLst/>
          </a:prstGeom>
          <a:noFill/>
        </p:spPr>
        <p:txBody>
          <a:bodyPr wrap="none" rtlCol="0">
            <a:spAutoFit/>
          </a:bodyPr>
          <a:lstStyle/>
          <a:p>
            <a:r>
              <a:rPr lang="en-US" altLang="ko-KR" sz="3600" dirty="0" smtClean="0"/>
              <a:t>Sender 1</a:t>
            </a:r>
            <a:endParaRPr lang="ko-KR" altLang="en-US" sz="3600" dirty="0"/>
          </a:p>
        </p:txBody>
      </p:sp>
      <p:sp>
        <p:nvSpPr>
          <p:cNvPr id="66" name="TextBox 65"/>
          <p:cNvSpPr txBox="1"/>
          <p:nvPr/>
        </p:nvSpPr>
        <p:spPr>
          <a:xfrm>
            <a:off x="8261932" y="4030136"/>
            <a:ext cx="2053767" cy="646331"/>
          </a:xfrm>
          <a:prstGeom prst="rect">
            <a:avLst/>
          </a:prstGeom>
          <a:noFill/>
        </p:spPr>
        <p:txBody>
          <a:bodyPr wrap="none" rtlCol="0">
            <a:spAutoFit/>
          </a:bodyPr>
          <a:lstStyle/>
          <a:p>
            <a:r>
              <a:rPr lang="en-US" altLang="ko-KR" sz="3600" dirty="0" smtClean="0"/>
              <a:t>Sender 2</a:t>
            </a:r>
            <a:endParaRPr lang="ko-KR" altLang="en-US" sz="3600" dirty="0"/>
          </a:p>
        </p:txBody>
      </p:sp>
      <p:sp>
        <p:nvSpPr>
          <p:cNvPr id="67" name="TextBox 66"/>
          <p:cNvSpPr txBox="1"/>
          <p:nvPr/>
        </p:nvSpPr>
        <p:spPr>
          <a:xfrm>
            <a:off x="9300981" y="6151111"/>
            <a:ext cx="2053767" cy="646331"/>
          </a:xfrm>
          <a:prstGeom prst="rect">
            <a:avLst/>
          </a:prstGeom>
          <a:noFill/>
        </p:spPr>
        <p:txBody>
          <a:bodyPr wrap="none" rtlCol="0">
            <a:spAutoFit/>
          </a:bodyPr>
          <a:lstStyle/>
          <a:p>
            <a:r>
              <a:rPr lang="en-US" altLang="ko-KR" sz="3600" dirty="0" smtClean="0"/>
              <a:t>Sender 3</a:t>
            </a:r>
            <a:endParaRPr lang="ko-KR" altLang="en-US" sz="3600" dirty="0"/>
          </a:p>
        </p:txBody>
      </p:sp>
    </p:spTree>
    <p:extLst>
      <p:ext uri="{BB962C8B-B14F-4D97-AF65-F5344CB8AC3E}">
        <p14:creationId xmlns:p14="http://schemas.microsoft.com/office/powerpoint/2010/main" val="392749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그룹 83"/>
          <p:cNvGrpSpPr/>
          <p:nvPr/>
        </p:nvGrpSpPr>
        <p:grpSpPr>
          <a:xfrm>
            <a:off x="1272351" y="3725691"/>
            <a:ext cx="1324549" cy="352800"/>
            <a:chOff x="1392702" y="3910818"/>
            <a:chExt cx="3010486" cy="801859"/>
          </a:xfrm>
        </p:grpSpPr>
        <p:sp>
          <p:nvSpPr>
            <p:cNvPr id="85" name="모서리가 둥근 직사각형 84"/>
            <p:cNvSpPr/>
            <p:nvPr/>
          </p:nvSpPr>
          <p:spPr>
            <a:xfrm>
              <a:off x="1392702" y="3910818"/>
              <a:ext cx="3010486" cy="801859"/>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타원 85"/>
            <p:cNvSpPr/>
            <p:nvPr/>
          </p:nvSpPr>
          <p:spPr>
            <a:xfrm>
              <a:off x="3877128" y="4184148"/>
              <a:ext cx="245467" cy="2454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7" name="직선 연결선 86"/>
            <p:cNvCxnSpPr/>
            <p:nvPr/>
          </p:nvCxnSpPr>
          <p:spPr>
            <a:xfrm>
              <a:off x="1603717" y="4311747"/>
              <a:ext cx="20387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그룹 87"/>
          <p:cNvGrpSpPr/>
          <p:nvPr/>
        </p:nvGrpSpPr>
        <p:grpSpPr>
          <a:xfrm>
            <a:off x="8411235" y="3689916"/>
            <a:ext cx="1338383" cy="356486"/>
            <a:chOff x="8846235" y="2726787"/>
            <a:chExt cx="2194560" cy="584533"/>
          </a:xfrm>
        </p:grpSpPr>
        <p:grpSp>
          <p:nvGrpSpPr>
            <p:cNvPr id="89" name="그룹 88"/>
            <p:cNvGrpSpPr/>
            <p:nvPr/>
          </p:nvGrpSpPr>
          <p:grpSpPr>
            <a:xfrm>
              <a:off x="8846235" y="2726787"/>
              <a:ext cx="2194560" cy="584533"/>
              <a:chOff x="1392702" y="3910818"/>
              <a:chExt cx="3010486" cy="801859"/>
            </a:xfrm>
          </p:grpSpPr>
          <p:sp>
            <p:nvSpPr>
              <p:cNvPr id="91" name="모서리가 둥근 직사각형 90"/>
              <p:cNvSpPr/>
              <p:nvPr/>
            </p:nvSpPr>
            <p:spPr>
              <a:xfrm>
                <a:off x="1392702" y="3910818"/>
                <a:ext cx="3010486" cy="801859"/>
              </a:xfrm>
              <a:prstGeom prst="round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2" name="직선 연결선 91"/>
              <p:cNvCxnSpPr/>
              <p:nvPr/>
            </p:nvCxnSpPr>
            <p:spPr>
              <a:xfrm>
                <a:off x="1603718" y="4311748"/>
                <a:ext cx="203113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타원 89"/>
            <p:cNvSpPr/>
            <p:nvPr/>
          </p:nvSpPr>
          <p:spPr>
            <a:xfrm>
              <a:off x="10634527" y="2900995"/>
              <a:ext cx="236118" cy="236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3" name="그룹 92"/>
          <p:cNvGrpSpPr/>
          <p:nvPr/>
        </p:nvGrpSpPr>
        <p:grpSpPr>
          <a:xfrm>
            <a:off x="6196709" y="2491144"/>
            <a:ext cx="1338383" cy="356486"/>
            <a:chOff x="8846235" y="2726787"/>
            <a:chExt cx="2194560" cy="584533"/>
          </a:xfrm>
        </p:grpSpPr>
        <p:grpSp>
          <p:nvGrpSpPr>
            <p:cNvPr id="94" name="그룹 93"/>
            <p:cNvGrpSpPr/>
            <p:nvPr/>
          </p:nvGrpSpPr>
          <p:grpSpPr>
            <a:xfrm>
              <a:off x="8846235" y="2726787"/>
              <a:ext cx="2194560" cy="584533"/>
              <a:chOff x="1392702" y="3910818"/>
              <a:chExt cx="3010486" cy="801859"/>
            </a:xfrm>
          </p:grpSpPr>
          <p:sp>
            <p:nvSpPr>
              <p:cNvPr id="96" name="모서리가 둥근 직사각형 95"/>
              <p:cNvSpPr/>
              <p:nvPr/>
            </p:nvSpPr>
            <p:spPr>
              <a:xfrm>
                <a:off x="1392702" y="3910818"/>
                <a:ext cx="3010486" cy="801859"/>
              </a:xfrm>
              <a:prstGeom prst="roundRect">
                <a:avLst/>
              </a:prstGeom>
              <a:solidFill>
                <a:srgbClr val="92D05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7" name="직선 연결선 96"/>
              <p:cNvCxnSpPr/>
              <p:nvPr/>
            </p:nvCxnSpPr>
            <p:spPr>
              <a:xfrm>
                <a:off x="1603718" y="4311748"/>
                <a:ext cx="209060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5" name="타원 94"/>
            <p:cNvSpPr/>
            <p:nvPr/>
          </p:nvSpPr>
          <p:spPr>
            <a:xfrm>
              <a:off x="10618684" y="2900995"/>
              <a:ext cx="236118" cy="236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98" name="그룹 97"/>
          <p:cNvGrpSpPr/>
          <p:nvPr/>
        </p:nvGrpSpPr>
        <p:grpSpPr>
          <a:xfrm>
            <a:off x="9314226" y="5760694"/>
            <a:ext cx="1338383" cy="356486"/>
            <a:chOff x="8846235" y="2726787"/>
            <a:chExt cx="2194560" cy="584533"/>
          </a:xfrm>
        </p:grpSpPr>
        <p:grpSp>
          <p:nvGrpSpPr>
            <p:cNvPr id="99" name="그룹 98"/>
            <p:cNvGrpSpPr/>
            <p:nvPr/>
          </p:nvGrpSpPr>
          <p:grpSpPr>
            <a:xfrm>
              <a:off x="8846235" y="2726787"/>
              <a:ext cx="2194560" cy="584533"/>
              <a:chOff x="1392702" y="3910818"/>
              <a:chExt cx="3010486" cy="801859"/>
            </a:xfrm>
          </p:grpSpPr>
          <p:sp>
            <p:nvSpPr>
              <p:cNvPr id="101" name="모서리가 둥근 직사각형 100"/>
              <p:cNvSpPr/>
              <p:nvPr/>
            </p:nvSpPr>
            <p:spPr>
              <a:xfrm>
                <a:off x="1392702" y="3910818"/>
                <a:ext cx="3010486" cy="801859"/>
              </a:xfrm>
              <a:prstGeom prst="roundRect">
                <a:avLst/>
              </a:prstGeom>
              <a:solidFill>
                <a:srgbClr val="FFC00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2" name="직선 연결선 101"/>
              <p:cNvCxnSpPr/>
              <p:nvPr/>
            </p:nvCxnSpPr>
            <p:spPr>
              <a:xfrm>
                <a:off x="1603718" y="4311748"/>
                <a:ext cx="205207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타원 99"/>
            <p:cNvSpPr/>
            <p:nvPr/>
          </p:nvSpPr>
          <p:spPr>
            <a:xfrm>
              <a:off x="10649791" y="2900995"/>
              <a:ext cx="236118" cy="236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2" name="제목 1"/>
          <p:cNvSpPr>
            <a:spLocks noGrp="1"/>
          </p:cNvSpPr>
          <p:nvPr>
            <p:ph type="title"/>
          </p:nvPr>
        </p:nvSpPr>
        <p:spPr/>
        <p:txBody>
          <a:bodyPr/>
          <a:lstStyle/>
          <a:p>
            <a:r>
              <a:rPr lang="en-US" altLang="ko-KR" b="1" dirty="0"/>
              <a:t>Maximum Bound of Data Queue</a:t>
            </a:r>
            <a:endParaRPr lang="ko-KR" altLang="en-US" b="1" dirty="0"/>
          </a:p>
        </p:txBody>
      </p:sp>
      <p:cxnSp>
        <p:nvCxnSpPr>
          <p:cNvPr id="13" name="직선 연결선 12"/>
          <p:cNvCxnSpPr>
            <a:stCxn id="10" idx="1"/>
            <a:endCxn id="5" idx="3"/>
          </p:cNvCxnSpPr>
          <p:nvPr/>
        </p:nvCxnSpPr>
        <p:spPr>
          <a:xfrm flipH="1">
            <a:off x="2596900" y="3902090"/>
            <a:ext cx="1811004" cy="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10" idx="3"/>
          </p:cNvCxnSpPr>
          <p:nvPr/>
        </p:nvCxnSpPr>
        <p:spPr>
          <a:xfrm flipV="1">
            <a:off x="4996120" y="2669387"/>
            <a:ext cx="1200589" cy="1232703"/>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a:stCxn id="10" idx="3"/>
            <a:endCxn id="28" idx="1"/>
          </p:cNvCxnSpPr>
          <p:nvPr/>
        </p:nvCxnSpPr>
        <p:spPr>
          <a:xfrm flipV="1">
            <a:off x="4996120" y="3868159"/>
            <a:ext cx="3415115" cy="3393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그룹 33"/>
          <p:cNvGrpSpPr/>
          <p:nvPr/>
        </p:nvGrpSpPr>
        <p:grpSpPr>
          <a:xfrm>
            <a:off x="6902421" y="3660381"/>
            <a:ext cx="588216" cy="449487"/>
            <a:chOff x="5950633" y="3763237"/>
            <a:chExt cx="984738" cy="752491"/>
          </a:xfrm>
        </p:grpSpPr>
        <p:sp>
          <p:nvSpPr>
            <p:cNvPr id="35" name="모서리가 둥근 직사각형 3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왼쪽/오른쪽 화살표 3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왼쪽/오른쪽 화살표 3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44" name="직선 연결선 43"/>
          <p:cNvCxnSpPr>
            <a:stCxn id="10" idx="3"/>
          </p:cNvCxnSpPr>
          <p:nvPr/>
        </p:nvCxnSpPr>
        <p:spPr>
          <a:xfrm>
            <a:off x="4996120" y="3902090"/>
            <a:ext cx="4318106" cy="2036847"/>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7" name="그룹 46"/>
          <p:cNvGrpSpPr/>
          <p:nvPr/>
        </p:nvGrpSpPr>
        <p:grpSpPr>
          <a:xfrm rot="1654228">
            <a:off x="6187041" y="4359500"/>
            <a:ext cx="588216" cy="449487"/>
            <a:chOff x="5950633" y="3763237"/>
            <a:chExt cx="984738" cy="752491"/>
          </a:xfrm>
        </p:grpSpPr>
        <p:sp>
          <p:nvSpPr>
            <p:cNvPr id="48" name="모서리가 둥근 직사각형 47"/>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왼쪽/오른쪽 화살표 48"/>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왼쪽/오른쪽 화살표 49"/>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1" name="그룹 50"/>
          <p:cNvGrpSpPr/>
          <p:nvPr/>
        </p:nvGrpSpPr>
        <p:grpSpPr>
          <a:xfrm rot="1620570">
            <a:off x="7192249" y="4837430"/>
            <a:ext cx="588216" cy="449487"/>
            <a:chOff x="5950633" y="3763237"/>
            <a:chExt cx="984738" cy="752491"/>
          </a:xfrm>
        </p:grpSpPr>
        <p:sp>
          <p:nvSpPr>
            <p:cNvPr id="52" name="모서리가 둥근 직사각형 51"/>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왼쪽/오른쪽 화살표 52"/>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왼쪽/오른쪽 화살표 53"/>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54"/>
          <p:cNvGrpSpPr/>
          <p:nvPr/>
        </p:nvGrpSpPr>
        <p:grpSpPr>
          <a:xfrm rot="1598613">
            <a:off x="8140884" y="5288575"/>
            <a:ext cx="588216" cy="449487"/>
            <a:chOff x="5950633" y="3763237"/>
            <a:chExt cx="984738" cy="752491"/>
          </a:xfrm>
        </p:grpSpPr>
        <p:sp>
          <p:nvSpPr>
            <p:cNvPr id="56" name="모서리가 둥근 직사각형 55"/>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왼쪽/오른쪽 화살표 56"/>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왼쪽/오른쪽 화살표 57"/>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 name="TextBox 14"/>
          <p:cNvSpPr txBox="1"/>
          <p:nvPr/>
        </p:nvSpPr>
        <p:spPr>
          <a:xfrm>
            <a:off x="6096253" y="1882232"/>
            <a:ext cx="1745991" cy="523220"/>
          </a:xfrm>
          <a:prstGeom prst="rect">
            <a:avLst/>
          </a:prstGeom>
          <a:noFill/>
        </p:spPr>
        <p:txBody>
          <a:bodyPr wrap="none" rtlCol="0">
            <a:spAutoFit/>
          </a:bodyPr>
          <a:lstStyle/>
          <a:p>
            <a:r>
              <a:rPr lang="en-US" altLang="ko-KR" sz="2800" dirty="0"/>
              <a:t>d</a:t>
            </a:r>
            <a:r>
              <a:rPr lang="en-US" altLang="ko-KR" sz="2800" dirty="0" smtClean="0"/>
              <a:t>elay = 1</a:t>
            </a:r>
            <a:endParaRPr lang="ko-KR" altLang="en-US" sz="2800" dirty="0"/>
          </a:p>
        </p:txBody>
      </p:sp>
      <p:sp>
        <p:nvSpPr>
          <p:cNvPr id="81" name="TextBox 80"/>
          <p:cNvSpPr txBox="1"/>
          <p:nvPr/>
        </p:nvSpPr>
        <p:spPr>
          <a:xfrm>
            <a:off x="8382029" y="3109854"/>
            <a:ext cx="1745991" cy="523220"/>
          </a:xfrm>
          <a:prstGeom prst="rect">
            <a:avLst/>
          </a:prstGeom>
          <a:noFill/>
        </p:spPr>
        <p:txBody>
          <a:bodyPr wrap="none" rtlCol="0">
            <a:spAutoFit/>
          </a:bodyPr>
          <a:lstStyle/>
          <a:p>
            <a:r>
              <a:rPr lang="en-US" altLang="ko-KR" sz="2800" dirty="0"/>
              <a:t>d</a:t>
            </a:r>
            <a:r>
              <a:rPr lang="en-US" altLang="ko-KR" sz="2800" dirty="0" smtClean="0"/>
              <a:t>elay = 2</a:t>
            </a:r>
            <a:endParaRPr lang="ko-KR" altLang="en-US" sz="2800" dirty="0"/>
          </a:p>
        </p:txBody>
      </p:sp>
      <p:sp>
        <p:nvSpPr>
          <p:cNvPr id="82" name="TextBox 81"/>
          <p:cNvSpPr txBox="1"/>
          <p:nvPr/>
        </p:nvSpPr>
        <p:spPr>
          <a:xfrm>
            <a:off x="9203335" y="5134361"/>
            <a:ext cx="1745991" cy="523220"/>
          </a:xfrm>
          <a:prstGeom prst="rect">
            <a:avLst/>
          </a:prstGeom>
          <a:noFill/>
        </p:spPr>
        <p:txBody>
          <a:bodyPr wrap="none" rtlCol="0">
            <a:spAutoFit/>
          </a:bodyPr>
          <a:lstStyle/>
          <a:p>
            <a:r>
              <a:rPr lang="en-US" altLang="ko-KR" sz="2800" dirty="0"/>
              <a:t>d</a:t>
            </a:r>
            <a:r>
              <a:rPr lang="en-US" altLang="ko-KR" sz="2800" dirty="0" smtClean="0"/>
              <a:t>elay = 3</a:t>
            </a:r>
            <a:endParaRPr lang="ko-KR" altLang="en-US" sz="2800" dirty="0"/>
          </a:p>
        </p:txBody>
      </p:sp>
      <p:sp>
        <p:nvSpPr>
          <p:cNvPr id="63" name="U자형 화살표 62"/>
          <p:cNvSpPr/>
          <p:nvPr/>
        </p:nvSpPr>
        <p:spPr>
          <a:xfrm rot="6907469">
            <a:off x="7157812" y="2902093"/>
            <a:ext cx="500486" cy="4432978"/>
          </a:xfrm>
          <a:prstGeom prst="uturnArrow">
            <a:avLst>
              <a:gd name="adj1" fmla="val 14062"/>
              <a:gd name="adj2" fmla="val 25000"/>
              <a:gd name="adj3" fmla="val 42727"/>
              <a:gd name="adj4" fmla="val 43750"/>
              <a:gd name="adj5" fmla="val 98288"/>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62" name="U자형 화살표 61"/>
          <p:cNvSpPr/>
          <p:nvPr/>
        </p:nvSpPr>
        <p:spPr>
          <a:xfrm rot="5400000">
            <a:off x="6596990" y="2322174"/>
            <a:ext cx="530725" cy="3271271"/>
          </a:xfrm>
          <a:prstGeom prst="uturnArrow">
            <a:avLst>
              <a:gd name="adj1" fmla="val 13082"/>
              <a:gd name="adj2" fmla="val 25000"/>
              <a:gd name="adj3" fmla="val 42727"/>
              <a:gd name="adj4" fmla="val 43750"/>
              <a:gd name="adj5" fmla="val 78228"/>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 name="U자형 화살표 2"/>
          <p:cNvSpPr/>
          <p:nvPr/>
        </p:nvSpPr>
        <p:spPr>
          <a:xfrm rot="2620196">
            <a:off x="5462461" y="2446618"/>
            <a:ext cx="504125" cy="1562570"/>
          </a:xfrm>
          <a:prstGeom prst="uturnArrow">
            <a:avLst>
              <a:gd name="adj1" fmla="val 13082"/>
              <a:gd name="adj2" fmla="val 25000"/>
              <a:gd name="adj3" fmla="val 42727"/>
              <a:gd name="adj4" fmla="val 43750"/>
              <a:gd name="adj5" fmla="val 84284"/>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nvGrpSpPr>
          <p:cNvPr id="64" name="그룹 63"/>
          <p:cNvGrpSpPr/>
          <p:nvPr/>
        </p:nvGrpSpPr>
        <p:grpSpPr>
          <a:xfrm>
            <a:off x="4407904" y="3677346"/>
            <a:ext cx="588216" cy="449487"/>
            <a:chOff x="5950633" y="3763237"/>
            <a:chExt cx="984738" cy="752491"/>
          </a:xfrm>
        </p:grpSpPr>
        <p:sp>
          <p:nvSpPr>
            <p:cNvPr id="65" name="모서리가 둥근 직사각형 64"/>
            <p:cNvSpPr/>
            <p:nvPr/>
          </p:nvSpPr>
          <p:spPr>
            <a:xfrm>
              <a:off x="5950633" y="3763237"/>
              <a:ext cx="984738" cy="752491"/>
            </a:xfrm>
            <a:prstGeom prst="roundRect">
              <a:avLst/>
            </a:prstGeom>
            <a:solidFill>
              <a:schemeClr val="accent2">
                <a:lumMod val="20000"/>
                <a:lumOff val="80000"/>
              </a:schemeClr>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왼쪽/오른쪽 화살표 6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왼쪽/오른쪽 화살표 6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8" name="TextBox 67"/>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13</a:t>
            </a:r>
            <a:endParaRPr lang="ko-KR" altLang="en-US" sz="2400" dirty="0">
              <a:solidFill>
                <a:schemeClr val="tx1">
                  <a:lumMod val="65000"/>
                  <a:lumOff val="35000"/>
                </a:schemeClr>
              </a:solidFill>
            </a:endParaRPr>
          </a:p>
        </p:txBody>
      </p:sp>
      <p:sp>
        <p:nvSpPr>
          <p:cNvPr id="59" name="타원 58"/>
          <p:cNvSpPr/>
          <p:nvPr/>
        </p:nvSpPr>
        <p:spPr>
          <a:xfrm>
            <a:off x="1242991" y="2002449"/>
            <a:ext cx="329504" cy="329504"/>
          </a:xfrm>
          <a:prstGeom prst="ellipse">
            <a:avLst/>
          </a:prstGeom>
          <a:solidFill>
            <a:schemeClr val="bg1">
              <a:lumMod val="95000"/>
            </a:schemeClr>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TextBox 59"/>
          <p:cNvSpPr txBox="1"/>
          <p:nvPr/>
        </p:nvSpPr>
        <p:spPr>
          <a:xfrm>
            <a:off x="1738189" y="1842242"/>
            <a:ext cx="1431674" cy="646331"/>
          </a:xfrm>
          <a:prstGeom prst="rect">
            <a:avLst/>
          </a:prstGeom>
          <a:noFill/>
        </p:spPr>
        <p:txBody>
          <a:bodyPr wrap="none" rtlCol="0">
            <a:spAutoFit/>
          </a:bodyPr>
          <a:lstStyle/>
          <a:p>
            <a:r>
              <a:rPr lang="en-US" altLang="ko-KR" sz="3600" dirty="0" smtClean="0"/>
              <a:t>Credit</a:t>
            </a:r>
            <a:endParaRPr lang="ko-KR" altLang="en-US" sz="3600" dirty="0"/>
          </a:p>
        </p:txBody>
      </p:sp>
      <p:sp>
        <p:nvSpPr>
          <p:cNvPr id="61" name="직사각형 60"/>
          <p:cNvSpPr/>
          <p:nvPr/>
        </p:nvSpPr>
        <p:spPr>
          <a:xfrm>
            <a:off x="3733839" y="1945233"/>
            <a:ext cx="401683" cy="441851"/>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p:cNvSpPr txBox="1"/>
          <p:nvPr/>
        </p:nvSpPr>
        <p:spPr>
          <a:xfrm>
            <a:off x="4304192" y="1842242"/>
            <a:ext cx="1156086" cy="646331"/>
          </a:xfrm>
          <a:prstGeom prst="rect">
            <a:avLst/>
          </a:prstGeom>
          <a:noFill/>
        </p:spPr>
        <p:txBody>
          <a:bodyPr wrap="none" rtlCol="0">
            <a:spAutoFit/>
          </a:bodyPr>
          <a:lstStyle/>
          <a:p>
            <a:r>
              <a:rPr lang="en-US" altLang="ko-KR" sz="3600" dirty="0"/>
              <a:t>D</a:t>
            </a:r>
            <a:r>
              <a:rPr lang="en-US" altLang="ko-KR" sz="3600" dirty="0" smtClean="0"/>
              <a:t>ata</a:t>
            </a:r>
            <a:endParaRPr lang="ko-KR" altLang="en-US" sz="3600" dirty="0"/>
          </a:p>
        </p:txBody>
      </p:sp>
      <p:sp>
        <p:nvSpPr>
          <p:cNvPr id="69" name="TextBox 68"/>
          <p:cNvSpPr txBox="1"/>
          <p:nvPr/>
        </p:nvSpPr>
        <p:spPr>
          <a:xfrm>
            <a:off x="1031151" y="4109868"/>
            <a:ext cx="1910203" cy="646331"/>
          </a:xfrm>
          <a:prstGeom prst="rect">
            <a:avLst/>
          </a:prstGeom>
          <a:noFill/>
        </p:spPr>
        <p:txBody>
          <a:bodyPr wrap="none" rtlCol="0">
            <a:spAutoFit/>
          </a:bodyPr>
          <a:lstStyle/>
          <a:p>
            <a:r>
              <a:rPr lang="en-US" altLang="ko-KR" sz="3600" dirty="0" smtClean="0"/>
              <a:t>Receiver</a:t>
            </a:r>
            <a:endParaRPr lang="ko-KR" altLang="en-US" sz="3600" dirty="0"/>
          </a:p>
        </p:txBody>
      </p:sp>
      <p:sp>
        <p:nvSpPr>
          <p:cNvPr id="70" name="TextBox 69"/>
          <p:cNvSpPr txBox="1"/>
          <p:nvPr/>
        </p:nvSpPr>
        <p:spPr>
          <a:xfrm>
            <a:off x="6110391" y="2856767"/>
            <a:ext cx="2053767" cy="646331"/>
          </a:xfrm>
          <a:prstGeom prst="rect">
            <a:avLst/>
          </a:prstGeom>
          <a:noFill/>
        </p:spPr>
        <p:txBody>
          <a:bodyPr wrap="none" rtlCol="0">
            <a:spAutoFit/>
          </a:bodyPr>
          <a:lstStyle/>
          <a:p>
            <a:r>
              <a:rPr lang="en-US" altLang="ko-KR" sz="3600" dirty="0" smtClean="0"/>
              <a:t>Sender 1</a:t>
            </a:r>
            <a:endParaRPr lang="ko-KR" altLang="en-US" sz="3600" dirty="0"/>
          </a:p>
        </p:txBody>
      </p:sp>
      <p:sp>
        <p:nvSpPr>
          <p:cNvPr id="71" name="TextBox 70"/>
          <p:cNvSpPr txBox="1"/>
          <p:nvPr/>
        </p:nvSpPr>
        <p:spPr>
          <a:xfrm>
            <a:off x="8261932" y="4030136"/>
            <a:ext cx="2053767" cy="646331"/>
          </a:xfrm>
          <a:prstGeom prst="rect">
            <a:avLst/>
          </a:prstGeom>
          <a:noFill/>
        </p:spPr>
        <p:txBody>
          <a:bodyPr wrap="none" rtlCol="0">
            <a:spAutoFit/>
          </a:bodyPr>
          <a:lstStyle/>
          <a:p>
            <a:r>
              <a:rPr lang="en-US" altLang="ko-KR" sz="3600" dirty="0" smtClean="0"/>
              <a:t>Sender 2</a:t>
            </a:r>
            <a:endParaRPr lang="ko-KR" altLang="en-US" sz="3600" dirty="0"/>
          </a:p>
        </p:txBody>
      </p:sp>
      <p:sp>
        <p:nvSpPr>
          <p:cNvPr id="72" name="TextBox 71"/>
          <p:cNvSpPr txBox="1"/>
          <p:nvPr/>
        </p:nvSpPr>
        <p:spPr>
          <a:xfrm>
            <a:off x="9300981" y="6151111"/>
            <a:ext cx="2053767" cy="646331"/>
          </a:xfrm>
          <a:prstGeom prst="rect">
            <a:avLst/>
          </a:prstGeom>
          <a:noFill/>
        </p:spPr>
        <p:txBody>
          <a:bodyPr wrap="none" rtlCol="0">
            <a:spAutoFit/>
          </a:bodyPr>
          <a:lstStyle/>
          <a:p>
            <a:r>
              <a:rPr lang="en-US" altLang="ko-KR" sz="3600" dirty="0" smtClean="0"/>
              <a:t>Sender 3</a:t>
            </a:r>
            <a:endParaRPr lang="ko-KR" altLang="en-US" sz="3600" dirty="0"/>
          </a:p>
        </p:txBody>
      </p:sp>
    </p:spTree>
    <p:extLst>
      <p:ext uri="{BB962C8B-B14F-4D97-AF65-F5344CB8AC3E}">
        <p14:creationId xmlns:p14="http://schemas.microsoft.com/office/powerpoint/2010/main" val="13417601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4" name="직선 연결선 43"/>
          <p:cNvCxnSpPr>
            <a:stCxn id="10" idx="3"/>
          </p:cNvCxnSpPr>
          <p:nvPr/>
        </p:nvCxnSpPr>
        <p:spPr>
          <a:xfrm>
            <a:off x="4996120" y="3902090"/>
            <a:ext cx="4318106" cy="2036847"/>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직선 연결선 21"/>
          <p:cNvCxnSpPr>
            <a:stCxn id="10" idx="3"/>
          </p:cNvCxnSpPr>
          <p:nvPr/>
        </p:nvCxnSpPr>
        <p:spPr>
          <a:xfrm flipV="1">
            <a:off x="4996120" y="2669387"/>
            <a:ext cx="1200589" cy="1232703"/>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2" name="제목 1"/>
          <p:cNvSpPr>
            <a:spLocks noGrp="1"/>
          </p:cNvSpPr>
          <p:nvPr>
            <p:ph type="title"/>
          </p:nvPr>
        </p:nvSpPr>
        <p:spPr/>
        <p:txBody>
          <a:bodyPr/>
          <a:lstStyle/>
          <a:p>
            <a:r>
              <a:rPr lang="en-US" altLang="ko-KR" b="1" dirty="0"/>
              <a:t>Maximum Bound of Data Queue</a:t>
            </a:r>
            <a:endParaRPr lang="ko-KR" altLang="en-US" b="1" dirty="0"/>
          </a:p>
        </p:txBody>
      </p:sp>
      <p:cxnSp>
        <p:nvCxnSpPr>
          <p:cNvPr id="13" name="직선 연결선 12"/>
          <p:cNvCxnSpPr>
            <a:stCxn id="10" idx="1"/>
            <a:endCxn id="5" idx="3"/>
          </p:cNvCxnSpPr>
          <p:nvPr/>
        </p:nvCxnSpPr>
        <p:spPr>
          <a:xfrm flipH="1">
            <a:off x="2596900" y="3902090"/>
            <a:ext cx="1811004" cy="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직선 연결선 30"/>
          <p:cNvCxnSpPr>
            <a:stCxn id="10" idx="3"/>
            <a:endCxn id="28" idx="1"/>
          </p:cNvCxnSpPr>
          <p:nvPr/>
        </p:nvCxnSpPr>
        <p:spPr>
          <a:xfrm flipV="1">
            <a:off x="4996120" y="3868159"/>
            <a:ext cx="3415115" cy="3393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그룹 33"/>
          <p:cNvGrpSpPr/>
          <p:nvPr/>
        </p:nvGrpSpPr>
        <p:grpSpPr>
          <a:xfrm>
            <a:off x="6902421" y="3660381"/>
            <a:ext cx="588216" cy="449487"/>
            <a:chOff x="5950633" y="3763237"/>
            <a:chExt cx="984738" cy="752491"/>
          </a:xfrm>
        </p:grpSpPr>
        <p:sp>
          <p:nvSpPr>
            <p:cNvPr id="35" name="모서리가 둥근 직사각형 3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왼쪽/오른쪽 화살표 3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왼쪽/오른쪽 화살표 3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7" name="그룹 46"/>
          <p:cNvGrpSpPr/>
          <p:nvPr/>
        </p:nvGrpSpPr>
        <p:grpSpPr>
          <a:xfrm rot="1654228">
            <a:off x="6187041" y="4359500"/>
            <a:ext cx="588216" cy="449487"/>
            <a:chOff x="5950633" y="3763237"/>
            <a:chExt cx="984738" cy="752491"/>
          </a:xfrm>
        </p:grpSpPr>
        <p:sp>
          <p:nvSpPr>
            <p:cNvPr id="48" name="모서리가 둥근 직사각형 47"/>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왼쪽/오른쪽 화살표 48"/>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왼쪽/오른쪽 화살표 49"/>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1" name="그룹 50"/>
          <p:cNvGrpSpPr/>
          <p:nvPr/>
        </p:nvGrpSpPr>
        <p:grpSpPr>
          <a:xfrm rot="1620570">
            <a:off x="7192249" y="4837430"/>
            <a:ext cx="588216" cy="449487"/>
            <a:chOff x="5950633" y="3763237"/>
            <a:chExt cx="984738" cy="752491"/>
          </a:xfrm>
        </p:grpSpPr>
        <p:sp>
          <p:nvSpPr>
            <p:cNvPr id="52" name="모서리가 둥근 직사각형 51"/>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왼쪽/오른쪽 화살표 52"/>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왼쪽/오른쪽 화살표 53"/>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55" name="그룹 54"/>
          <p:cNvGrpSpPr/>
          <p:nvPr/>
        </p:nvGrpSpPr>
        <p:grpSpPr>
          <a:xfrm rot="1598613">
            <a:off x="8140884" y="5288575"/>
            <a:ext cx="588216" cy="449487"/>
            <a:chOff x="5950633" y="3763237"/>
            <a:chExt cx="984738" cy="752491"/>
          </a:xfrm>
        </p:grpSpPr>
        <p:sp>
          <p:nvSpPr>
            <p:cNvPr id="56" name="모서리가 둥근 직사각형 55"/>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왼쪽/오른쪽 화살표 56"/>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왼쪽/오른쪽 화살표 57"/>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0" name="TextBox 59"/>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13</a:t>
            </a:r>
            <a:endParaRPr lang="ko-KR" altLang="en-US" sz="2400" dirty="0">
              <a:solidFill>
                <a:schemeClr val="tx1">
                  <a:lumMod val="65000"/>
                  <a:lumOff val="35000"/>
                </a:schemeClr>
              </a:solidFill>
            </a:endParaRPr>
          </a:p>
        </p:txBody>
      </p:sp>
      <p:sp>
        <p:nvSpPr>
          <p:cNvPr id="59" name="타원 58"/>
          <p:cNvSpPr/>
          <p:nvPr/>
        </p:nvSpPr>
        <p:spPr>
          <a:xfrm>
            <a:off x="1242991" y="2002449"/>
            <a:ext cx="329504" cy="329504"/>
          </a:xfrm>
          <a:prstGeom prst="ellipse">
            <a:avLst/>
          </a:prstGeom>
          <a:solidFill>
            <a:schemeClr val="bg1">
              <a:lumMod val="95000"/>
            </a:schemeClr>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p:cNvSpPr txBox="1"/>
          <p:nvPr/>
        </p:nvSpPr>
        <p:spPr>
          <a:xfrm>
            <a:off x="1738189" y="1842242"/>
            <a:ext cx="1431674" cy="646331"/>
          </a:xfrm>
          <a:prstGeom prst="rect">
            <a:avLst/>
          </a:prstGeom>
          <a:noFill/>
        </p:spPr>
        <p:txBody>
          <a:bodyPr wrap="none" rtlCol="0">
            <a:spAutoFit/>
          </a:bodyPr>
          <a:lstStyle/>
          <a:p>
            <a:r>
              <a:rPr lang="en-US" altLang="ko-KR" sz="3600" dirty="0" smtClean="0"/>
              <a:t>Credit</a:t>
            </a:r>
            <a:endParaRPr lang="ko-KR" altLang="en-US" sz="3600" dirty="0"/>
          </a:p>
        </p:txBody>
      </p:sp>
      <p:sp>
        <p:nvSpPr>
          <p:cNvPr id="62" name="직사각형 61"/>
          <p:cNvSpPr/>
          <p:nvPr/>
        </p:nvSpPr>
        <p:spPr>
          <a:xfrm>
            <a:off x="3733839" y="1945233"/>
            <a:ext cx="401683" cy="441851"/>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TextBox 62"/>
          <p:cNvSpPr txBox="1"/>
          <p:nvPr/>
        </p:nvSpPr>
        <p:spPr>
          <a:xfrm>
            <a:off x="4304192" y="1842242"/>
            <a:ext cx="1156086" cy="646331"/>
          </a:xfrm>
          <a:prstGeom prst="rect">
            <a:avLst/>
          </a:prstGeom>
          <a:noFill/>
        </p:spPr>
        <p:txBody>
          <a:bodyPr wrap="none" rtlCol="0">
            <a:spAutoFit/>
          </a:bodyPr>
          <a:lstStyle/>
          <a:p>
            <a:r>
              <a:rPr lang="en-US" altLang="ko-KR" sz="3600" dirty="0"/>
              <a:t>D</a:t>
            </a:r>
            <a:r>
              <a:rPr lang="en-US" altLang="ko-KR" sz="3600" dirty="0" smtClean="0"/>
              <a:t>ata</a:t>
            </a:r>
            <a:endParaRPr lang="ko-KR" altLang="en-US" sz="3600" dirty="0"/>
          </a:p>
        </p:txBody>
      </p:sp>
      <p:sp>
        <p:nvSpPr>
          <p:cNvPr id="64" name="타원 63"/>
          <p:cNvSpPr/>
          <p:nvPr/>
        </p:nvSpPr>
        <p:spPr>
          <a:xfrm>
            <a:off x="2174770" y="3482190"/>
            <a:ext cx="329504" cy="329504"/>
          </a:xfrm>
          <a:prstGeom prst="ellipse">
            <a:avLst/>
          </a:prstGeom>
          <a:solidFill>
            <a:srgbClr val="92D05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2174770" y="3482586"/>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6" name="타원 65"/>
          <p:cNvSpPr/>
          <p:nvPr/>
        </p:nvSpPr>
        <p:spPr>
          <a:xfrm>
            <a:off x="2181028" y="3491055"/>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직사각형 67"/>
          <p:cNvSpPr/>
          <p:nvPr/>
        </p:nvSpPr>
        <p:spPr>
          <a:xfrm>
            <a:off x="9428115" y="5938137"/>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8501489" y="3868474"/>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2" name="직사각형 81"/>
          <p:cNvSpPr/>
          <p:nvPr/>
        </p:nvSpPr>
        <p:spPr>
          <a:xfrm>
            <a:off x="6311441" y="2661020"/>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2168512" y="3482190"/>
            <a:ext cx="329504" cy="329504"/>
          </a:xfrm>
          <a:prstGeom prst="ellipse">
            <a:avLst/>
          </a:prstGeom>
          <a:solidFill>
            <a:srgbClr val="92D05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타원 82"/>
          <p:cNvSpPr/>
          <p:nvPr/>
        </p:nvSpPr>
        <p:spPr>
          <a:xfrm>
            <a:off x="2168512" y="3482586"/>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타원 83"/>
          <p:cNvSpPr/>
          <p:nvPr/>
        </p:nvSpPr>
        <p:spPr>
          <a:xfrm>
            <a:off x="2174770" y="3491055"/>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5" name="직사각형 84"/>
          <p:cNvSpPr/>
          <p:nvPr/>
        </p:nvSpPr>
        <p:spPr>
          <a:xfrm>
            <a:off x="9421857" y="5938137"/>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6" name="직사각형 85"/>
          <p:cNvSpPr/>
          <p:nvPr/>
        </p:nvSpPr>
        <p:spPr>
          <a:xfrm>
            <a:off x="8495231" y="3868474"/>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7" name="직사각형 86"/>
          <p:cNvSpPr/>
          <p:nvPr/>
        </p:nvSpPr>
        <p:spPr>
          <a:xfrm>
            <a:off x="6305183" y="2661020"/>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8" name="타원 87"/>
          <p:cNvSpPr/>
          <p:nvPr/>
        </p:nvSpPr>
        <p:spPr>
          <a:xfrm>
            <a:off x="2174770" y="3482190"/>
            <a:ext cx="329504" cy="329504"/>
          </a:xfrm>
          <a:prstGeom prst="ellipse">
            <a:avLst/>
          </a:prstGeom>
          <a:solidFill>
            <a:srgbClr val="92D05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9" name="타원 88"/>
          <p:cNvSpPr/>
          <p:nvPr/>
        </p:nvSpPr>
        <p:spPr>
          <a:xfrm>
            <a:off x="2174770" y="3482586"/>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0" name="타원 89"/>
          <p:cNvSpPr/>
          <p:nvPr/>
        </p:nvSpPr>
        <p:spPr>
          <a:xfrm>
            <a:off x="2181028" y="3491055"/>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직사각형 90"/>
          <p:cNvSpPr/>
          <p:nvPr/>
        </p:nvSpPr>
        <p:spPr>
          <a:xfrm>
            <a:off x="9428115" y="5938137"/>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직사각형 91"/>
          <p:cNvSpPr/>
          <p:nvPr/>
        </p:nvSpPr>
        <p:spPr>
          <a:xfrm>
            <a:off x="8501489" y="3868474"/>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직사각형 92"/>
          <p:cNvSpPr/>
          <p:nvPr/>
        </p:nvSpPr>
        <p:spPr>
          <a:xfrm>
            <a:off x="6311441" y="2661020"/>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882243" y="3102870"/>
            <a:ext cx="727752" cy="1625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4" name="그룹 93"/>
          <p:cNvGrpSpPr/>
          <p:nvPr/>
        </p:nvGrpSpPr>
        <p:grpSpPr>
          <a:xfrm>
            <a:off x="1272351" y="3725691"/>
            <a:ext cx="1324549" cy="352800"/>
            <a:chOff x="1392702" y="3910818"/>
            <a:chExt cx="3010486" cy="801859"/>
          </a:xfrm>
        </p:grpSpPr>
        <p:sp>
          <p:nvSpPr>
            <p:cNvPr id="95" name="모서리가 둥근 직사각형 94"/>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6" name="타원 95"/>
            <p:cNvSpPr/>
            <p:nvPr/>
          </p:nvSpPr>
          <p:spPr>
            <a:xfrm>
              <a:off x="3877128" y="4184148"/>
              <a:ext cx="245467" cy="245467"/>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7" name="직선 연결선 96"/>
            <p:cNvCxnSpPr/>
            <p:nvPr/>
          </p:nvCxnSpPr>
          <p:spPr>
            <a:xfrm>
              <a:off x="1603717" y="4311747"/>
              <a:ext cx="20387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5" name="직사각형 124"/>
          <p:cNvSpPr/>
          <p:nvPr/>
        </p:nvSpPr>
        <p:spPr>
          <a:xfrm>
            <a:off x="6177091" y="2042620"/>
            <a:ext cx="747765" cy="1244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6" name="직사각형 125"/>
          <p:cNvSpPr/>
          <p:nvPr/>
        </p:nvSpPr>
        <p:spPr>
          <a:xfrm>
            <a:off x="8397118" y="3276122"/>
            <a:ext cx="711449" cy="1244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7" name="직사각형 126"/>
          <p:cNvSpPr/>
          <p:nvPr/>
        </p:nvSpPr>
        <p:spPr>
          <a:xfrm>
            <a:off x="9313580" y="5395971"/>
            <a:ext cx="726398" cy="12440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98" name="그룹 97"/>
          <p:cNvGrpSpPr/>
          <p:nvPr/>
        </p:nvGrpSpPr>
        <p:grpSpPr>
          <a:xfrm>
            <a:off x="8411235" y="3689916"/>
            <a:ext cx="1338383" cy="356486"/>
            <a:chOff x="8846235" y="2726787"/>
            <a:chExt cx="2194560" cy="584533"/>
          </a:xfrm>
        </p:grpSpPr>
        <p:grpSp>
          <p:nvGrpSpPr>
            <p:cNvPr id="99" name="그룹 98"/>
            <p:cNvGrpSpPr/>
            <p:nvPr/>
          </p:nvGrpSpPr>
          <p:grpSpPr>
            <a:xfrm>
              <a:off x="8846235" y="2726787"/>
              <a:ext cx="2194560" cy="584533"/>
              <a:chOff x="1392702" y="3910818"/>
              <a:chExt cx="3010486" cy="801859"/>
            </a:xfrm>
          </p:grpSpPr>
          <p:sp>
            <p:nvSpPr>
              <p:cNvPr id="101" name="모서리가 둥근 직사각형 100"/>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2" name="직선 연결선 101"/>
              <p:cNvCxnSpPr/>
              <p:nvPr/>
            </p:nvCxnSpPr>
            <p:spPr>
              <a:xfrm>
                <a:off x="1603718" y="4311748"/>
                <a:ext cx="203113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타원 99"/>
            <p:cNvSpPr/>
            <p:nvPr/>
          </p:nvSpPr>
          <p:spPr>
            <a:xfrm>
              <a:off x="10634527" y="2900995"/>
              <a:ext cx="236118" cy="236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3" name="그룹 102"/>
          <p:cNvGrpSpPr/>
          <p:nvPr/>
        </p:nvGrpSpPr>
        <p:grpSpPr>
          <a:xfrm>
            <a:off x="6196709" y="2491144"/>
            <a:ext cx="1338383" cy="356486"/>
            <a:chOff x="8846235" y="2726787"/>
            <a:chExt cx="2194560" cy="584533"/>
          </a:xfrm>
        </p:grpSpPr>
        <p:grpSp>
          <p:nvGrpSpPr>
            <p:cNvPr id="104" name="그룹 103"/>
            <p:cNvGrpSpPr/>
            <p:nvPr/>
          </p:nvGrpSpPr>
          <p:grpSpPr>
            <a:xfrm>
              <a:off x="8846235" y="2726787"/>
              <a:ext cx="2194560" cy="584533"/>
              <a:chOff x="1392702" y="3910818"/>
              <a:chExt cx="3010486" cy="801859"/>
            </a:xfrm>
          </p:grpSpPr>
          <p:sp>
            <p:nvSpPr>
              <p:cNvPr id="106" name="모서리가 둥근 직사각형 105"/>
              <p:cNvSpPr/>
              <p:nvPr/>
            </p:nvSpPr>
            <p:spPr>
              <a:xfrm>
                <a:off x="1392702" y="3910818"/>
                <a:ext cx="3010486" cy="801859"/>
              </a:xfrm>
              <a:prstGeom prst="roundRect">
                <a:avLst/>
              </a:prstGeom>
              <a:solidFill>
                <a:srgbClr val="92D05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7" name="직선 연결선 106"/>
              <p:cNvCxnSpPr/>
              <p:nvPr/>
            </p:nvCxnSpPr>
            <p:spPr>
              <a:xfrm>
                <a:off x="1603718" y="4311748"/>
                <a:ext cx="209060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타원 104"/>
            <p:cNvSpPr/>
            <p:nvPr/>
          </p:nvSpPr>
          <p:spPr>
            <a:xfrm>
              <a:off x="10618684" y="2900995"/>
              <a:ext cx="236118" cy="236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8" name="그룹 107"/>
          <p:cNvGrpSpPr/>
          <p:nvPr/>
        </p:nvGrpSpPr>
        <p:grpSpPr>
          <a:xfrm>
            <a:off x="9314226" y="5760694"/>
            <a:ext cx="1338383" cy="356486"/>
            <a:chOff x="8846235" y="2726787"/>
            <a:chExt cx="2194560" cy="584533"/>
          </a:xfrm>
        </p:grpSpPr>
        <p:grpSp>
          <p:nvGrpSpPr>
            <p:cNvPr id="109" name="그룹 108"/>
            <p:cNvGrpSpPr/>
            <p:nvPr/>
          </p:nvGrpSpPr>
          <p:grpSpPr>
            <a:xfrm>
              <a:off x="8846235" y="2726787"/>
              <a:ext cx="2194560" cy="584533"/>
              <a:chOff x="1392702" y="3910818"/>
              <a:chExt cx="3010486" cy="801859"/>
            </a:xfrm>
          </p:grpSpPr>
          <p:sp>
            <p:nvSpPr>
              <p:cNvPr id="111" name="모서리가 둥근 직사각형 110"/>
              <p:cNvSpPr/>
              <p:nvPr/>
            </p:nvSpPr>
            <p:spPr>
              <a:xfrm>
                <a:off x="1392702" y="3910818"/>
                <a:ext cx="3010486" cy="801859"/>
              </a:xfrm>
              <a:prstGeom prst="roundRect">
                <a:avLst/>
              </a:prstGeom>
              <a:solidFill>
                <a:srgbClr val="FFC00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2" name="직선 연결선 111"/>
              <p:cNvCxnSpPr/>
              <p:nvPr/>
            </p:nvCxnSpPr>
            <p:spPr>
              <a:xfrm>
                <a:off x="1603718" y="4311748"/>
                <a:ext cx="2052078"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0" name="타원 109"/>
            <p:cNvSpPr/>
            <p:nvPr/>
          </p:nvSpPr>
          <p:spPr>
            <a:xfrm>
              <a:off x="10649791" y="2900995"/>
              <a:ext cx="236118" cy="2361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3" name="TextBox 112"/>
          <p:cNvSpPr txBox="1"/>
          <p:nvPr/>
        </p:nvSpPr>
        <p:spPr>
          <a:xfrm>
            <a:off x="1031151" y="4109868"/>
            <a:ext cx="1910203" cy="646331"/>
          </a:xfrm>
          <a:prstGeom prst="rect">
            <a:avLst/>
          </a:prstGeom>
          <a:noFill/>
        </p:spPr>
        <p:txBody>
          <a:bodyPr wrap="none" rtlCol="0">
            <a:spAutoFit/>
          </a:bodyPr>
          <a:lstStyle/>
          <a:p>
            <a:r>
              <a:rPr lang="en-US" altLang="ko-KR" sz="3600" dirty="0" smtClean="0"/>
              <a:t>Receiver</a:t>
            </a:r>
            <a:endParaRPr lang="ko-KR" altLang="en-US" sz="3600" dirty="0"/>
          </a:p>
        </p:txBody>
      </p:sp>
      <p:sp>
        <p:nvSpPr>
          <p:cNvPr id="119" name="TextBox 118"/>
          <p:cNvSpPr txBox="1"/>
          <p:nvPr/>
        </p:nvSpPr>
        <p:spPr>
          <a:xfrm>
            <a:off x="6110391" y="2856767"/>
            <a:ext cx="2053767" cy="646331"/>
          </a:xfrm>
          <a:prstGeom prst="rect">
            <a:avLst/>
          </a:prstGeom>
          <a:noFill/>
        </p:spPr>
        <p:txBody>
          <a:bodyPr wrap="none" rtlCol="0">
            <a:spAutoFit/>
          </a:bodyPr>
          <a:lstStyle/>
          <a:p>
            <a:r>
              <a:rPr lang="en-US" altLang="ko-KR" sz="3600" dirty="0" smtClean="0"/>
              <a:t>Sender 1</a:t>
            </a:r>
            <a:endParaRPr lang="ko-KR" altLang="en-US" sz="3600" dirty="0"/>
          </a:p>
        </p:txBody>
      </p:sp>
      <p:sp>
        <p:nvSpPr>
          <p:cNvPr id="128" name="TextBox 127"/>
          <p:cNvSpPr txBox="1"/>
          <p:nvPr/>
        </p:nvSpPr>
        <p:spPr>
          <a:xfrm>
            <a:off x="8261932" y="4030136"/>
            <a:ext cx="2053767" cy="646331"/>
          </a:xfrm>
          <a:prstGeom prst="rect">
            <a:avLst/>
          </a:prstGeom>
          <a:noFill/>
        </p:spPr>
        <p:txBody>
          <a:bodyPr wrap="none" rtlCol="0">
            <a:spAutoFit/>
          </a:bodyPr>
          <a:lstStyle/>
          <a:p>
            <a:r>
              <a:rPr lang="en-US" altLang="ko-KR" sz="3600" dirty="0" smtClean="0"/>
              <a:t>Sender 2</a:t>
            </a:r>
            <a:endParaRPr lang="ko-KR" altLang="en-US" sz="3600" dirty="0"/>
          </a:p>
        </p:txBody>
      </p:sp>
      <p:sp>
        <p:nvSpPr>
          <p:cNvPr id="129" name="TextBox 128"/>
          <p:cNvSpPr txBox="1"/>
          <p:nvPr/>
        </p:nvSpPr>
        <p:spPr>
          <a:xfrm>
            <a:off x="9300981" y="6151111"/>
            <a:ext cx="2053767" cy="646331"/>
          </a:xfrm>
          <a:prstGeom prst="rect">
            <a:avLst/>
          </a:prstGeom>
          <a:noFill/>
        </p:spPr>
        <p:txBody>
          <a:bodyPr wrap="none" rtlCol="0">
            <a:spAutoFit/>
          </a:bodyPr>
          <a:lstStyle/>
          <a:p>
            <a:r>
              <a:rPr lang="en-US" altLang="ko-KR" sz="3600" dirty="0" smtClean="0"/>
              <a:t>Sender 3</a:t>
            </a:r>
            <a:endParaRPr lang="ko-KR" altLang="en-US" sz="3600" dirty="0"/>
          </a:p>
        </p:txBody>
      </p:sp>
      <p:grpSp>
        <p:nvGrpSpPr>
          <p:cNvPr id="130" name="그룹 129"/>
          <p:cNvGrpSpPr/>
          <p:nvPr/>
        </p:nvGrpSpPr>
        <p:grpSpPr>
          <a:xfrm rot="10800000">
            <a:off x="4943691" y="3247264"/>
            <a:ext cx="401781" cy="336947"/>
            <a:chOff x="4316440" y="2863603"/>
            <a:chExt cx="401781" cy="441873"/>
          </a:xfrm>
          <a:solidFill>
            <a:schemeClr val="bg1">
              <a:lumMod val="95000"/>
            </a:schemeClr>
          </a:solidFill>
        </p:grpSpPr>
        <p:sp>
          <p:nvSpPr>
            <p:cNvPr id="131" name="왼쪽 화살표 130"/>
            <p:cNvSpPr/>
            <p:nvPr/>
          </p:nvSpPr>
          <p:spPr>
            <a:xfrm>
              <a:off x="4316440" y="2863603"/>
              <a:ext cx="333375" cy="441873"/>
            </a:xfrm>
            <a:prstGeom prst="leftArrow">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2" name="순서도: 수동 연산 131"/>
            <p:cNvSpPr/>
            <p:nvPr/>
          </p:nvSpPr>
          <p:spPr>
            <a:xfrm rot="5400000">
              <a:off x="4417663" y="2966820"/>
              <a:ext cx="366709" cy="234406"/>
            </a:xfrm>
            <a:prstGeom prst="flowChartManualOperation">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3" name="직사각형 132"/>
            <p:cNvSpPr/>
            <p:nvPr/>
          </p:nvSpPr>
          <p:spPr>
            <a:xfrm>
              <a:off x="4452332" y="2979117"/>
              <a:ext cx="45719" cy="2081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34" name="직사각형 133"/>
          <p:cNvSpPr/>
          <p:nvPr/>
        </p:nvSpPr>
        <p:spPr>
          <a:xfrm>
            <a:off x="4431846" y="3284782"/>
            <a:ext cx="501412"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5" name="직선 연결선 134"/>
          <p:cNvCxnSpPr/>
          <p:nvPr/>
        </p:nvCxnSpPr>
        <p:spPr>
          <a:xfrm>
            <a:off x="4682552" y="3284782"/>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직사각형 141"/>
          <p:cNvSpPr/>
          <p:nvPr/>
        </p:nvSpPr>
        <p:spPr>
          <a:xfrm>
            <a:off x="5163017" y="4228677"/>
            <a:ext cx="246062" cy="273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3" name="직사각형 142"/>
          <p:cNvSpPr/>
          <p:nvPr/>
        </p:nvSpPr>
        <p:spPr>
          <a:xfrm>
            <a:off x="4407904" y="4228677"/>
            <a:ext cx="755113" cy="274294"/>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4" name="직선 연결선 143"/>
          <p:cNvCxnSpPr/>
          <p:nvPr/>
        </p:nvCxnSpPr>
        <p:spPr>
          <a:xfrm>
            <a:off x="5169367" y="4228693"/>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직선 연결선 144"/>
          <p:cNvCxnSpPr/>
          <p:nvPr/>
        </p:nvCxnSpPr>
        <p:spPr>
          <a:xfrm>
            <a:off x="5167779" y="4503161"/>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직사각형 145"/>
          <p:cNvSpPr/>
          <p:nvPr/>
        </p:nvSpPr>
        <p:spPr>
          <a:xfrm>
            <a:off x="4410538" y="4231873"/>
            <a:ext cx="244479" cy="2657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7" name="직사각형 146"/>
          <p:cNvSpPr/>
          <p:nvPr/>
        </p:nvSpPr>
        <p:spPr>
          <a:xfrm>
            <a:off x="4412928" y="4236112"/>
            <a:ext cx="247648" cy="266299"/>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8" name="직사각형 147"/>
          <p:cNvSpPr/>
          <p:nvPr/>
        </p:nvSpPr>
        <p:spPr>
          <a:xfrm>
            <a:off x="4669307" y="4243953"/>
            <a:ext cx="247648" cy="248508"/>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9" name="직선 연결선 148"/>
          <p:cNvCxnSpPr/>
          <p:nvPr/>
        </p:nvCxnSpPr>
        <p:spPr>
          <a:xfrm>
            <a:off x="4655017" y="4236219"/>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직선 연결선 149"/>
          <p:cNvCxnSpPr/>
          <p:nvPr/>
        </p:nvCxnSpPr>
        <p:spPr>
          <a:xfrm>
            <a:off x="4915367" y="4215993"/>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 name="그룹 8"/>
          <p:cNvGrpSpPr/>
          <p:nvPr/>
        </p:nvGrpSpPr>
        <p:grpSpPr>
          <a:xfrm>
            <a:off x="4407904" y="3677346"/>
            <a:ext cx="588216" cy="449487"/>
            <a:chOff x="5950633" y="3763237"/>
            <a:chExt cx="984738" cy="752491"/>
          </a:xfrm>
        </p:grpSpPr>
        <p:sp>
          <p:nvSpPr>
            <p:cNvPr id="10" name="모서리가 둥근 직사각형 9"/>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왼쪽/오른쪽 화살표 10"/>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왼쪽/오른쪽 화살표 11"/>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52" name="직사각형 151"/>
          <p:cNvSpPr/>
          <p:nvPr/>
        </p:nvSpPr>
        <p:spPr>
          <a:xfrm>
            <a:off x="4405523" y="4228154"/>
            <a:ext cx="755113" cy="2742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직사각형 68"/>
          <p:cNvSpPr/>
          <p:nvPr/>
        </p:nvSpPr>
        <p:spPr>
          <a:xfrm>
            <a:off x="4408191" y="4230015"/>
            <a:ext cx="512139" cy="2781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p:cNvSpPr txBox="1"/>
          <p:nvPr/>
        </p:nvSpPr>
        <p:spPr>
          <a:xfrm>
            <a:off x="3820835" y="4597436"/>
            <a:ext cx="1752403" cy="523220"/>
          </a:xfrm>
          <a:prstGeom prst="rect">
            <a:avLst/>
          </a:prstGeom>
          <a:noFill/>
        </p:spPr>
        <p:txBody>
          <a:bodyPr wrap="none" rtlCol="0">
            <a:spAutoFit/>
          </a:bodyPr>
          <a:lstStyle/>
          <a:p>
            <a:r>
              <a:rPr lang="en-US" altLang="ko-KR" sz="2800" b="1" dirty="0" smtClean="0">
                <a:solidFill>
                  <a:srgbClr val="FF0000"/>
                </a:solidFill>
              </a:rPr>
              <a:t>Queuing!</a:t>
            </a:r>
            <a:endParaRPr lang="ko-KR" altLang="en-US" sz="2800" b="1" dirty="0">
              <a:solidFill>
                <a:srgbClr val="FF0000"/>
              </a:solidFill>
            </a:endParaRPr>
          </a:p>
        </p:txBody>
      </p:sp>
    </p:spTree>
    <p:extLst>
      <p:ext uri="{BB962C8B-B14F-4D97-AF65-F5344CB8AC3E}">
        <p14:creationId xmlns:p14="http://schemas.microsoft.com/office/powerpoint/2010/main" val="107687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fill="hold" grpId="0" nodeType="clickEffect">
                                  <p:stCondLst>
                                    <p:cond delay="0"/>
                                  </p:stCondLst>
                                  <p:childTnLst>
                                    <p:animMotion origin="layout" path="M 2.29167E-6 -1.11111E-6 L 0.20508 0.00301 " pathEditMode="relative" rAng="0" ptsTypes="AA">
                                      <p:cBhvr>
                                        <p:cTn id="6" dur="1000" fill="hold"/>
                                        <p:tgtEl>
                                          <p:spTgt spid="66"/>
                                        </p:tgtEl>
                                        <p:attrNameLst>
                                          <p:attrName>ppt_x</p:attrName>
                                          <p:attrName>ppt_y</p:attrName>
                                        </p:attrNameLst>
                                      </p:cBhvr>
                                      <p:rCtr x="10247" y="139"/>
                                    </p:animMotion>
                                  </p:childTnLst>
                                </p:cTn>
                              </p:par>
                            </p:childTnLst>
                          </p:cTn>
                        </p:par>
                        <p:par>
                          <p:cTn id="7" fill="hold">
                            <p:stCondLst>
                              <p:cond delay="1000"/>
                            </p:stCondLst>
                            <p:childTnLst>
                              <p:par>
                                <p:cTn id="8" presetID="42" presetClass="path" presetSubtype="0" fill="hold" grpId="1" nodeType="afterEffect">
                                  <p:stCondLst>
                                    <p:cond delay="0"/>
                                  </p:stCondLst>
                                  <p:childTnLst>
                                    <p:animMotion origin="layout" path="M 0.20508 0.00301 L 0.58919 0.29861 " pathEditMode="relative" rAng="0" ptsTypes="AA">
                                      <p:cBhvr>
                                        <p:cTn id="9" dur="1500" fill="hold"/>
                                        <p:tgtEl>
                                          <p:spTgt spid="66"/>
                                        </p:tgtEl>
                                        <p:attrNameLst>
                                          <p:attrName>ppt_x</p:attrName>
                                          <p:attrName>ppt_y</p:attrName>
                                        </p:attrNameLst>
                                      </p:cBhvr>
                                      <p:rCtr x="19206" y="14769"/>
                                    </p:animMotion>
                                  </p:childTnLst>
                                </p:cTn>
                              </p:par>
                              <p:par>
                                <p:cTn id="10" presetID="42" presetClass="path" presetSubtype="0" fill="hold" grpId="0" nodeType="withEffect">
                                  <p:stCondLst>
                                    <p:cond delay="0"/>
                                  </p:stCondLst>
                                  <p:childTnLst>
                                    <p:animMotion origin="layout" path="M 3.125E-6 -3.7037E-6 L 0.20508 0.00301 " pathEditMode="relative" rAng="0" ptsTypes="AA">
                                      <p:cBhvr>
                                        <p:cTn id="11" dur="1000" fill="hold"/>
                                        <p:tgtEl>
                                          <p:spTgt spid="65"/>
                                        </p:tgtEl>
                                        <p:attrNameLst>
                                          <p:attrName>ppt_x</p:attrName>
                                          <p:attrName>ppt_y</p:attrName>
                                        </p:attrNameLst>
                                      </p:cBhvr>
                                      <p:rCtr x="10247" y="139"/>
                                    </p:animMotion>
                                  </p:childTnLst>
                                </p:cTn>
                              </p:par>
                              <p:par>
                                <p:cTn id="12" presetID="42" presetClass="path" presetSubtype="0" fill="hold" grpId="0" nodeType="withEffect">
                                  <p:stCondLst>
                                    <p:cond delay="1000"/>
                                  </p:stCondLst>
                                  <p:childTnLst>
                                    <p:animMotion origin="layout" path="M 3.125E-6 -2.22222E-6 L 0.20508 0.00301 " pathEditMode="relative" rAng="0" ptsTypes="AA">
                                      <p:cBhvr>
                                        <p:cTn id="13" dur="1000" fill="hold"/>
                                        <p:tgtEl>
                                          <p:spTgt spid="64"/>
                                        </p:tgtEl>
                                        <p:attrNameLst>
                                          <p:attrName>ppt_x</p:attrName>
                                          <p:attrName>ppt_y</p:attrName>
                                        </p:attrNameLst>
                                      </p:cBhvr>
                                      <p:rCtr x="10247" y="139"/>
                                    </p:animMotion>
                                  </p:childTnLst>
                                </p:cTn>
                              </p:par>
                              <p:par>
                                <p:cTn id="14" presetID="42" presetClass="path" presetSubtype="0" fill="hold" grpId="1" nodeType="withEffect">
                                  <p:stCondLst>
                                    <p:cond delay="1000"/>
                                  </p:stCondLst>
                                  <p:childTnLst>
                                    <p:animMotion origin="layout" path="M 0.2056 0.00417 L 0.51731 -0.00393 " pathEditMode="relative" rAng="0" ptsTypes="AA">
                                      <p:cBhvr>
                                        <p:cTn id="15" dur="1000" fill="hold"/>
                                        <p:tgtEl>
                                          <p:spTgt spid="65"/>
                                        </p:tgtEl>
                                        <p:attrNameLst>
                                          <p:attrName>ppt_x</p:attrName>
                                          <p:attrName>ppt_y</p:attrName>
                                        </p:attrNameLst>
                                      </p:cBhvr>
                                      <p:rCtr x="15586" y="-417"/>
                                    </p:animMotion>
                                  </p:childTnLst>
                                </p:cTn>
                              </p:par>
                              <p:par>
                                <p:cTn id="16" presetID="1" presetClass="entr" presetSubtype="0" fill="hold" grpId="4" nodeType="withEffect">
                                  <p:stCondLst>
                                    <p:cond delay="1500"/>
                                  </p:stCondLst>
                                  <p:childTnLst>
                                    <p:set>
                                      <p:cBhvr>
                                        <p:cTn id="17" dur="1" fill="hold">
                                          <p:stCondLst>
                                            <p:cond delay="0"/>
                                          </p:stCondLst>
                                        </p:cTn>
                                        <p:tgtEl>
                                          <p:spTgt spid="68"/>
                                        </p:tgtEl>
                                        <p:attrNameLst>
                                          <p:attrName>style.visibility</p:attrName>
                                        </p:attrNameLst>
                                      </p:cBhvr>
                                      <p:to>
                                        <p:strVal val="visible"/>
                                      </p:to>
                                    </p:set>
                                  </p:childTnLst>
                                </p:cTn>
                              </p:par>
                              <p:par>
                                <p:cTn id="18" presetID="42" presetClass="path" presetSubtype="0" fill="hold" grpId="0" nodeType="withEffect">
                                  <p:stCondLst>
                                    <p:cond delay="1500"/>
                                  </p:stCondLst>
                                  <p:childTnLst>
                                    <p:animMotion origin="layout" path="M -3.54167E-6 -2.22222E-6 L -0.39231 -0.2956 " pathEditMode="relative" rAng="0" ptsTypes="AA">
                                      <p:cBhvr>
                                        <p:cTn id="19" dur="1500" fill="hold"/>
                                        <p:tgtEl>
                                          <p:spTgt spid="68"/>
                                        </p:tgtEl>
                                        <p:attrNameLst>
                                          <p:attrName>ppt_x</p:attrName>
                                          <p:attrName>ppt_y</p:attrName>
                                        </p:attrNameLst>
                                      </p:cBhvr>
                                      <p:rCtr x="-19961" y="-14884"/>
                                    </p:animMotion>
                                  </p:childTnLst>
                                </p:cTn>
                              </p:par>
                              <p:par>
                                <p:cTn id="20" presetID="42" presetClass="path" presetSubtype="0" fill="hold" grpId="1" nodeType="withEffect">
                                  <p:stCondLst>
                                    <p:cond delay="2000"/>
                                  </p:stCondLst>
                                  <p:childTnLst>
                                    <p:animMotion origin="layout" path="M 0.2056 0.0044 L 0.33659 -0.17708 " pathEditMode="relative" rAng="0" ptsTypes="AA">
                                      <p:cBhvr>
                                        <p:cTn id="21" dur="500" fill="hold"/>
                                        <p:tgtEl>
                                          <p:spTgt spid="64"/>
                                        </p:tgtEl>
                                        <p:attrNameLst>
                                          <p:attrName>ppt_x</p:attrName>
                                          <p:attrName>ppt_y</p:attrName>
                                        </p:attrNameLst>
                                      </p:cBhvr>
                                      <p:rCtr x="6549" y="-9074"/>
                                    </p:animMotion>
                                  </p:childTnLst>
                                </p:cTn>
                              </p:par>
                              <p:par>
                                <p:cTn id="22" presetID="1" presetClass="entr" presetSubtype="0" fill="hold" grpId="4" nodeType="withEffect">
                                  <p:stCondLst>
                                    <p:cond delay="2000"/>
                                  </p:stCondLst>
                                  <p:childTnLst>
                                    <p:set>
                                      <p:cBhvr>
                                        <p:cTn id="23" dur="1" fill="hold">
                                          <p:stCondLst>
                                            <p:cond delay="0"/>
                                          </p:stCondLst>
                                        </p:cTn>
                                        <p:tgtEl>
                                          <p:spTgt spid="81"/>
                                        </p:tgtEl>
                                        <p:attrNameLst>
                                          <p:attrName>style.visibility</p:attrName>
                                        </p:attrNameLst>
                                      </p:cBhvr>
                                      <p:to>
                                        <p:strVal val="visible"/>
                                      </p:to>
                                    </p:set>
                                  </p:childTnLst>
                                </p:cTn>
                              </p:par>
                              <p:par>
                                <p:cTn id="24" presetID="42" presetClass="path" presetSubtype="0" fill="hold" grpId="0" nodeType="withEffect">
                                  <p:stCondLst>
                                    <p:cond delay="2000"/>
                                  </p:stCondLst>
                                  <p:childTnLst>
                                    <p:animMotion origin="layout" path="M -1.875E-6 -3.7037E-7 L -0.31627 0.00625 " pathEditMode="relative" rAng="0" ptsTypes="AA">
                                      <p:cBhvr>
                                        <p:cTn id="25" dur="1000" fill="hold"/>
                                        <p:tgtEl>
                                          <p:spTgt spid="81"/>
                                        </p:tgtEl>
                                        <p:attrNameLst>
                                          <p:attrName>ppt_x</p:attrName>
                                          <p:attrName>ppt_y</p:attrName>
                                        </p:attrNameLst>
                                      </p:cBhvr>
                                      <p:rCtr x="-15846" y="208"/>
                                    </p:animMotion>
                                  </p:childTnLst>
                                </p:cTn>
                              </p:par>
                              <p:par>
                                <p:cTn id="26" presetID="1" presetClass="entr" presetSubtype="0" fill="hold" grpId="3" nodeType="withEffect">
                                  <p:stCondLst>
                                    <p:cond delay="2500"/>
                                  </p:stCondLst>
                                  <p:childTnLst>
                                    <p:set>
                                      <p:cBhvr>
                                        <p:cTn id="27" dur="1" fill="hold">
                                          <p:stCondLst>
                                            <p:cond delay="0"/>
                                          </p:stCondLst>
                                        </p:cTn>
                                        <p:tgtEl>
                                          <p:spTgt spid="82"/>
                                        </p:tgtEl>
                                        <p:attrNameLst>
                                          <p:attrName>style.visibility</p:attrName>
                                        </p:attrNameLst>
                                      </p:cBhvr>
                                      <p:to>
                                        <p:strVal val="visible"/>
                                      </p:to>
                                    </p:set>
                                  </p:childTnLst>
                                </p:cTn>
                              </p:par>
                              <p:par>
                                <p:cTn id="28" presetID="42" presetClass="path" presetSubtype="0" fill="hold" grpId="0" nodeType="withEffect">
                                  <p:stCondLst>
                                    <p:cond delay="2500"/>
                                  </p:stCondLst>
                                  <p:childTnLst>
                                    <p:animMotion origin="layout" path="M -4.58333E-6 -4.44444E-6 L -0.13672 0.18217 " pathEditMode="relative" rAng="0" ptsTypes="AA">
                                      <p:cBhvr>
                                        <p:cTn id="29" dur="500" fill="hold"/>
                                        <p:tgtEl>
                                          <p:spTgt spid="82"/>
                                        </p:tgtEl>
                                        <p:attrNameLst>
                                          <p:attrName>ppt_x</p:attrName>
                                          <p:attrName>ppt_y</p:attrName>
                                        </p:attrNameLst>
                                      </p:cBhvr>
                                      <p:rCtr x="-6771" y="9028"/>
                                    </p:animMotion>
                                  </p:childTnLst>
                                </p:cTn>
                              </p:par>
                            </p:childTnLst>
                          </p:cTn>
                        </p:par>
                        <p:par>
                          <p:cTn id="30" fill="hold">
                            <p:stCondLst>
                              <p:cond delay="4000"/>
                            </p:stCondLst>
                            <p:childTnLst>
                              <p:par>
                                <p:cTn id="31" presetID="42" presetClass="path" presetSubtype="0" fill="hold" grpId="1" nodeType="afterEffect">
                                  <p:stCondLst>
                                    <p:cond delay="0"/>
                                  </p:stCondLst>
                                  <p:childTnLst>
                                    <p:animMotion origin="layout" path="M -0.13671 0.18218 L -0.3418 0.17916 " pathEditMode="relative" rAng="0" ptsTypes="AA">
                                      <p:cBhvr>
                                        <p:cTn id="32" dur="1000" fill="hold"/>
                                        <p:tgtEl>
                                          <p:spTgt spid="82"/>
                                        </p:tgtEl>
                                        <p:attrNameLst>
                                          <p:attrName>ppt_x</p:attrName>
                                          <p:attrName>ppt_y</p:attrName>
                                        </p:attrNameLst>
                                      </p:cBhvr>
                                      <p:rCtr x="-10729" y="-139"/>
                                    </p:animMotion>
                                  </p:childTnLst>
                                </p:cTn>
                              </p:par>
                              <p:par>
                                <p:cTn id="33" presetID="42" presetClass="path" presetSubtype="0" decel="100000" fill="hold" grpId="1" nodeType="withEffect">
                                  <p:stCondLst>
                                    <p:cond delay="0"/>
                                  </p:stCondLst>
                                  <p:childTnLst>
                                    <p:animMotion origin="layout" path="M -0.31627 0.00625 L -0.35039 0.00532 " pathEditMode="relative" rAng="0" ptsTypes="AA">
                                      <p:cBhvr>
                                        <p:cTn id="34" dur="500" fill="hold"/>
                                        <p:tgtEl>
                                          <p:spTgt spid="81"/>
                                        </p:tgtEl>
                                        <p:attrNameLst>
                                          <p:attrName>ppt_x</p:attrName>
                                          <p:attrName>ppt_y</p:attrName>
                                        </p:attrNameLst>
                                      </p:cBhvr>
                                      <p:rCtr x="-1706" y="-46"/>
                                    </p:animMotion>
                                  </p:childTnLst>
                                </p:cTn>
                              </p:par>
                              <p:par>
                                <p:cTn id="35" presetID="1" presetClass="entr" presetSubtype="0" fill="hold" grpId="0" nodeType="withEffect">
                                  <p:stCondLst>
                                    <p:cond delay="0"/>
                                  </p:stCondLst>
                                  <p:childTnLst>
                                    <p:set>
                                      <p:cBhvr>
                                        <p:cTn id="36" dur="1" fill="hold">
                                          <p:stCondLst>
                                            <p:cond delay="0"/>
                                          </p:stCondLst>
                                        </p:cTn>
                                        <p:tgtEl>
                                          <p:spTgt spid="1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6"/>
                                        </p:tgtEl>
                                        <p:attrNameLst>
                                          <p:attrName>style.visibility</p:attrName>
                                        </p:attrNameLst>
                                      </p:cBhvr>
                                      <p:to>
                                        <p:strVal val="visible"/>
                                      </p:to>
                                    </p:set>
                                  </p:childTnLst>
                                </p:cTn>
                              </p:par>
                            </p:childTnLst>
                          </p:cTn>
                        </p:par>
                        <p:par>
                          <p:cTn id="39" fill="hold">
                            <p:stCondLst>
                              <p:cond delay="5000"/>
                            </p:stCondLst>
                            <p:childTnLst>
                              <p:par>
                                <p:cTn id="40" presetID="1" presetClass="entr" presetSubtype="0" fill="hold" grpId="0" nodeType="afterEffect">
                                  <p:stCondLst>
                                    <p:cond delay="0"/>
                                  </p:stCondLst>
                                  <p:childTnLst>
                                    <p:set>
                                      <p:cBhvr>
                                        <p:cTn id="41" dur="1" fill="hold">
                                          <p:stCondLst>
                                            <p:cond delay="0"/>
                                          </p:stCondLst>
                                        </p:cTn>
                                        <p:tgtEl>
                                          <p:spTgt spid="69"/>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par>
                          <p:cTn id="44" fill="hold">
                            <p:stCondLst>
                              <p:cond delay="5000"/>
                            </p:stCondLst>
                            <p:childTnLst>
                              <p:par>
                                <p:cTn id="45" presetID="42" presetClass="path" presetSubtype="0" fill="hold" grpId="2" nodeType="afterEffect">
                                  <p:stCondLst>
                                    <p:cond delay="1000"/>
                                  </p:stCondLst>
                                  <p:childTnLst>
                                    <p:animMotion origin="layout" path="M -0.35039 0.00532 L -0.52136 0.00324 " pathEditMode="relative" rAng="0" ptsTypes="AA">
                                      <p:cBhvr>
                                        <p:cTn id="46" dur="1000" fill="hold"/>
                                        <p:tgtEl>
                                          <p:spTgt spid="81"/>
                                        </p:tgtEl>
                                        <p:attrNameLst>
                                          <p:attrName>ppt_x</p:attrName>
                                          <p:attrName>ppt_y</p:attrName>
                                        </p:attrNameLst>
                                      </p:cBhvr>
                                      <p:rCtr x="-8763" y="23"/>
                                    </p:animMotion>
                                  </p:childTnLst>
                                </p:cTn>
                              </p:par>
                              <p:par>
                                <p:cTn id="47" presetID="1" presetClass="exit" presetSubtype="0" fill="hold" grpId="1" nodeType="withEffect">
                                  <p:stCondLst>
                                    <p:cond delay="1000"/>
                                  </p:stCondLst>
                                  <p:childTnLst>
                                    <p:set>
                                      <p:cBhvr>
                                        <p:cTn id="48" dur="1" fill="hold">
                                          <p:stCondLst>
                                            <p:cond delay="0"/>
                                          </p:stCondLst>
                                        </p:cTn>
                                        <p:tgtEl>
                                          <p:spTgt spid="69"/>
                                        </p:tgtEl>
                                        <p:attrNameLst>
                                          <p:attrName>style.visibility</p:attrName>
                                        </p:attrNameLst>
                                      </p:cBhvr>
                                      <p:to>
                                        <p:strVal val="hidden"/>
                                      </p:to>
                                    </p:set>
                                  </p:childTnLst>
                                </p:cTn>
                              </p:par>
                              <p:par>
                                <p:cTn id="49" presetID="1" presetClass="exit" presetSubtype="0" fill="hold" grpId="1" nodeType="withEffect">
                                  <p:stCondLst>
                                    <p:cond delay="1000"/>
                                  </p:stCondLst>
                                  <p:childTnLst>
                                    <p:set>
                                      <p:cBhvr>
                                        <p:cTn id="50" dur="1" fill="hold">
                                          <p:stCondLst>
                                            <p:cond delay="0"/>
                                          </p:stCondLst>
                                        </p:cTn>
                                        <p:tgtEl>
                                          <p:spTgt spid="3"/>
                                        </p:tgtEl>
                                        <p:attrNameLst>
                                          <p:attrName>style.visibility</p:attrName>
                                        </p:attrNameLst>
                                      </p:cBhvr>
                                      <p:to>
                                        <p:strVal val="hidden"/>
                                      </p:to>
                                    </p:set>
                                  </p:childTnLst>
                                </p:cTn>
                              </p:par>
                              <p:par>
                                <p:cTn id="51" presetID="1" presetClass="exit" presetSubtype="0" fill="hold" grpId="2" nodeType="withEffect">
                                  <p:stCondLst>
                                    <p:cond delay="1000"/>
                                  </p:stCondLst>
                                  <p:childTnLst>
                                    <p:set>
                                      <p:cBhvr>
                                        <p:cTn id="52" dur="1" fill="hold">
                                          <p:stCondLst>
                                            <p:cond delay="0"/>
                                          </p:stCondLst>
                                        </p:cTn>
                                        <p:tgtEl>
                                          <p:spTgt spid="82"/>
                                        </p:tgtEl>
                                        <p:attrNameLst>
                                          <p:attrName>style.visibility</p:attrName>
                                        </p:attrNameLst>
                                      </p:cBhvr>
                                      <p:to>
                                        <p:strVal val="hidden"/>
                                      </p:to>
                                    </p:set>
                                  </p:childTnLst>
                                </p:cTn>
                              </p:par>
                              <p:par>
                                <p:cTn id="53" presetID="1" presetClass="exit" presetSubtype="0" fill="hold" grpId="1" nodeType="withEffect">
                                  <p:stCondLst>
                                    <p:cond delay="1000"/>
                                  </p:stCondLst>
                                  <p:childTnLst>
                                    <p:set>
                                      <p:cBhvr>
                                        <p:cTn id="54" dur="1" fill="hold">
                                          <p:stCondLst>
                                            <p:cond delay="0"/>
                                          </p:stCondLst>
                                        </p:cTn>
                                        <p:tgtEl>
                                          <p:spTgt spid="148"/>
                                        </p:tgtEl>
                                        <p:attrNameLst>
                                          <p:attrName>style.visibility</p:attrName>
                                        </p:attrNameLst>
                                      </p:cBhvr>
                                      <p:to>
                                        <p:strVal val="hidden"/>
                                      </p:to>
                                    </p:set>
                                  </p:childTnLst>
                                </p:cTn>
                              </p:par>
                              <p:par>
                                <p:cTn id="55" presetID="1" presetClass="exit" presetSubtype="0" fill="hold" grpId="1" nodeType="withEffect">
                                  <p:stCondLst>
                                    <p:cond delay="1000"/>
                                  </p:stCondLst>
                                  <p:childTnLst>
                                    <p:set>
                                      <p:cBhvr>
                                        <p:cTn id="56" dur="1" fill="hold">
                                          <p:stCondLst>
                                            <p:cond delay="0"/>
                                          </p:stCondLst>
                                        </p:cTn>
                                        <p:tgtEl>
                                          <p:spTgt spid="146"/>
                                        </p:tgtEl>
                                        <p:attrNameLst>
                                          <p:attrName>style.visibility</p:attrName>
                                        </p:attrNameLst>
                                      </p:cBhvr>
                                      <p:to>
                                        <p:strVal val="hidden"/>
                                      </p:to>
                                    </p:set>
                                  </p:childTnLst>
                                </p:cTn>
                              </p:par>
                              <p:par>
                                <p:cTn id="57" presetID="1" presetClass="entr" presetSubtype="0" fill="hold" grpId="0" nodeType="withEffect">
                                  <p:stCondLst>
                                    <p:cond delay="1000"/>
                                  </p:stCondLst>
                                  <p:childTnLst>
                                    <p:set>
                                      <p:cBhvr>
                                        <p:cTn id="58" dur="1" fill="hold">
                                          <p:stCondLst>
                                            <p:cond delay="0"/>
                                          </p:stCondLst>
                                        </p:cTn>
                                        <p:tgtEl>
                                          <p:spTgt spid="147"/>
                                        </p:tgtEl>
                                        <p:attrNameLst>
                                          <p:attrName>style.visibility</p:attrName>
                                        </p:attrNameLst>
                                      </p:cBhvr>
                                      <p:to>
                                        <p:strVal val="visible"/>
                                      </p:to>
                                    </p:set>
                                  </p:childTnLst>
                                </p:cTn>
                              </p:par>
                              <p:par>
                                <p:cTn id="59" presetID="42" presetClass="path" presetSubtype="0" accel="50000" decel="50000" fill="hold" grpId="1" nodeType="withEffect">
                                  <p:stCondLst>
                                    <p:cond delay="1000"/>
                                  </p:stCondLst>
                                  <p:childTnLst>
                                    <p:animMotion origin="layout" path="M -0.39231 -0.2956 L -0.42644 -0.29653 " pathEditMode="relative" rAng="0" ptsTypes="AA">
                                      <p:cBhvr>
                                        <p:cTn id="60" dur="500" fill="hold"/>
                                        <p:tgtEl>
                                          <p:spTgt spid="68"/>
                                        </p:tgtEl>
                                        <p:attrNameLst>
                                          <p:attrName>ppt_x</p:attrName>
                                          <p:attrName>ppt_y</p:attrName>
                                        </p:attrNameLst>
                                      </p:cBhvr>
                                      <p:rCtr x="-1641" y="0"/>
                                    </p:animMotion>
                                  </p:childTnLst>
                                </p:cTn>
                              </p:par>
                            </p:childTnLst>
                          </p:cTn>
                        </p:par>
                        <p:par>
                          <p:cTn id="61" fill="hold">
                            <p:stCondLst>
                              <p:cond delay="7000"/>
                            </p:stCondLst>
                            <p:childTnLst>
                              <p:par>
                                <p:cTn id="62" presetID="42" presetClass="path" presetSubtype="0" fill="hold" grpId="2" nodeType="afterEffect">
                                  <p:stCondLst>
                                    <p:cond delay="0"/>
                                  </p:stCondLst>
                                  <p:childTnLst>
                                    <p:animMotion origin="layout" path="M -0.42643 -0.29653 L -0.5974 -0.29861 " pathEditMode="relative" rAng="0" ptsTypes="AA">
                                      <p:cBhvr>
                                        <p:cTn id="63" dur="1000" fill="hold"/>
                                        <p:tgtEl>
                                          <p:spTgt spid="68"/>
                                        </p:tgtEl>
                                        <p:attrNameLst>
                                          <p:attrName>ppt_x</p:attrName>
                                          <p:attrName>ppt_y</p:attrName>
                                        </p:attrNameLst>
                                      </p:cBhvr>
                                      <p:rCtr x="-8490" y="23"/>
                                    </p:animMotion>
                                  </p:childTnLst>
                                </p:cTn>
                              </p:par>
                              <p:par>
                                <p:cTn id="64" presetID="1" presetClass="exit" presetSubtype="0" fill="hold" grpId="3" nodeType="withEffect">
                                  <p:stCondLst>
                                    <p:cond delay="0"/>
                                  </p:stCondLst>
                                  <p:childTnLst>
                                    <p:set>
                                      <p:cBhvr>
                                        <p:cTn id="65" dur="1" fill="hold">
                                          <p:stCondLst>
                                            <p:cond delay="0"/>
                                          </p:stCondLst>
                                        </p:cTn>
                                        <p:tgtEl>
                                          <p:spTgt spid="81"/>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47"/>
                                        </p:tgtEl>
                                        <p:attrNameLst>
                                          <p:attrName>style.visibility</p:attrName>
                                        </p:attrNameLst>
                                      </p:cBhvr>
                                      <p:to>
                                        <p:strVal val="hidden"/>
                                      </p:to>
                                    </p:set>
                                  </p:childTnLst>
                                </p:cTn>
                              </p:par>
                            </p:childTnLst>
                          </p:cTn>
                        </p:par>
                        <p:par>
                          <p:cTn id="68" fill="hold">
                            <p:stCondLst>
                              <p:cond delay="8000"/>
                            </p:stCondLst>
                            <p:childTnLst>
                              <p:par>
                                <p:cTn id="69" presetID="1" presetClass="exit" presetSubtype="0" fill="hold" grpId="3" nodeType="afterEffect">
                                  <p:stCondLst>
                                    <p:cond delay="0"/>
                                  </p:stCondLst>
                                  <p:childTnLst>
                                    <p:set>
                                      <p:cBhvr>
                                        <p:cTn id="70" dur="1" fill="hold">
                                          <p:stCondLst>
                                            <p:cond delay="0"/>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4" grpId="1" animBg="1"/>
      <p:bldP spid="65" grpId="0" animBg="1"/>
      <p:bldP spid="65" grpId="1" animBg="1"/>
      <p:bldP spid="66" grpId="0" animBg="1"/>
      <p:bldP spid="66" grpId="1" animBg="1"/>
      <p:bldP spid="68" grpId="0" animBg="1"/>
      <p:bldP spid="68" grpId="1" animBg="1"/>
      <p:bldP spid="68" grpId="2" animBg="1"/>
      <p:bldP spid="68" grpId="3" animBg="1"/>
      <p:bldP spid="68" grpId="4" animBg="1"/>
      <p:bldP spid="81" grpId="0" animBg="1"/>
      <p:bldP spid="81" grpId="1" animBg="1"/>
      <p:bldP spid="81" grpId="2" animBg="1"/>
      <p:bldP spid="81" grpId="3" animBg="1"/>
      <p:bldP spid="81" grpId="4" animBg="1"/>
      <p:bldP spid="82" grpId="0" animBg="1"/>
      <p:bldP spid="82" grpId="1" animBg="1"/>
      <p:bldP spid="82" grpId="2" animBg="1"/>
      <p:bldP spid="82" grpId="3" animBg="1"/>
      <p:bldP spid="146" grpId="0" animBg="1"/>
      <p:bldP spid="146" grpId="1" animBg="1"/>
      <p:bldP spid="147" grpId="0" animBg="1"/>
      <p:bldP spid="147" grpId="1" animBg="1"/>
      <p:bldP spid="148" grpId="0" animBg="1"/>
      <p:bldP spid="148" grpId="1" animBg="1"/>
      <p:bldP spid="69" grpId="0" animBg="1"/>
      <p:bldP spid="69" grpId="1" animBg="1"/>
      <p:bldP spid="3" grpId="0"/>
      <p:bldP spid="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5"/>
            <a:ext cx="10515600" cy="1325563"/>
          </a:xfrm>
        </p:spPr>
        <p:txBody>
          <a:bodyPr/>
          <a:lstStyle/>
          <a:p>
            <a:r>
              <a:rPr lang="en-US" altLang="ko-KR" b="1" dirty="0"/>
              <a:t>Maximum Bound of Data Queue</a:t>
            </a:r>
            <a:endParaRPr lang="ko-KR" altLang="en-US" b="1" dirty="0"/>
          </a:p>
        </p:txBody>
      </p:sp>
      <p:sp>
        <p:nvSpPr>
          <p:cNvPr id="7" name="TextBox 6"/>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14</a:t>
            </a:r>
            <a:endParaRPr lang="ko-KR" altLang="en-US" sz="2400" dirty="0">
              <a:solidFill>
                <a:schemeClr val="tx1">
                  <a:lumMod val="65000"/>
                  <a:lumOff val="35000"/>
                </a:schemeClr>
              </a:solidFill>
            </a:endParaRPr>
          </a:p>
        </p:txBody>
      </p:sp>
      <p:graphicFrame>
        <p:nvGraphicFramePr>
          <p:cNvPr id="8" name="차트 7"/>
          <p:cNvGraphicFramePr>
            <a:graphicFrameLocks/>
          </p:cNvGraphicFramePr>
          <p:nvPr>
            <p:extLst>
              <p:ext uri="{D42A27DB-BD31-4B8C-83A1-F6EECF244321}">
                <p14:modId xmlns:p14="http://schemas.microsoft.com/office/powerpoint/2010/main" val="4037091995"/>
              </p:ext>
            </p:extLst>
          </p:nvPr>
        </p:nvGraphicFramePr>
        <p:xfrm>
          <a:off x="5044734" y="2143462"/>
          <a:ext cx="6544755" cy="4300452"/>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그룹 1"/>
          <p:cNvGrpSpPr/>
          <p:nvPr/>
        </p:nvGrpSpPr>
        <p:grpSpPr>
          <a:xfrm>
            <a:off x="838200" y="2505748"/>
            <a:ext cx="4107944" cy="3308985"/>
            <a:chOff x="370750" y="1648574"/>
            <a:chExt cx="5266987" cy="4242604"/>
          </a:xfrm>
        </p:grpSpPr>
        <p:grpSp>
          <p:nvGrpSpPr>
            <p:cNvPr id="9" name="그룹 8"/>
            <p:cNvGrpSpPr/>
            <p:nvPr/>
          </p:nvGrpSpPr>
          <p:grpSpPr>
            <a:xfrm>
              <a:off x="1219592" y="4190474"/>
              <a:ext cx="588216" cy="449487"/>
              <a:chOff x="5950633" y="3763237"/>
              <a:chExt cx="984738" cy="752491"/>
            </a:xfrm>
          </p:grpSpPr>
          <p:sp>
            <p:nvSpPr>
              <p:cNvPr id="10" name="모서리가 둥근 직사각형 9"/>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왼쪽/오른쪽 화살표 10"/>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왼쪽/오른쪽 화살표 11"/>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4181694" y="4199375"/>
              <a:ext cx="588216" cy="449487"/>
              <a:chOff x="5950633" y="3763237"/>
              <a:chExt cx="984738" cy="752491"/>
            </a:xfrm>
          </p:grpSpPr>
          <p:sp>
            <p:nvSpPr>
              <p:cNvPr id="14" name="모서리가 둥근 직사각형 13"/>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왼쪽/오른쪽 화살표 14"/>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왼쪽/오른쪽 화살표 15"/>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p:cNvGrpSpPr/>
            <p:nvPr/>
          </p:nvGrpSpPr>
          <p:grpSpPr>
            <a:xfrm>
              <a:off x="1982576" y="4194924"/>
              <a:ext cx="588216" cy="449487"/>
              <a:chOff x="5950633" y="3763237"/>
              <a:chExt cx="984738" cy="752491"/>
            </a:xfrm>
          </p:grpSpPr>
          <p:sp>
            <p:nvSpPr>
              <p:cNvPr id="18" name="모서리가 둥근 직사각형 17"/>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왼쪽/오른쪽 화살표 18"/>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왼쪽/오른쪽 화살표 19"/>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p:cNvGrpSpPr/>
            <p:nvPr/>
          </p:nvGrpSpPr>
          <p:grpSpPr>
            <a:xfrm>
              <a:off x="3417284" y="4199375"/>
              <a:ext cx="588216" cy="449487"/>
              <a:chOff x="5950633" y="3763237"/>
              <a:chExt cx="984738" cy="752491"/>
            </a:xfrm>
          </p:grpSpPr>
          <p:sp>
            <p:nvSpPr>
              <p:cNvPr id="22" name="모서리가 둥근 직사각형 21"/>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왼쪽/오른쪽 화살표 22"/>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왼쪽/오른쪽 화살표 23"/>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그룹 24"/>
            <p:cNvGrpSpPr/>
            <p:nvPr/>
          </p:nvGrpSpPr>
          <p:grpSpPr>
            <a:xfrm>
              <a:off x="1519493" y="3062416"/>
              <a:ext cx="588216" cy="449487"/>
              <a:chOff x="5950633" y="3763237"/>
              <a:chExt cx="984738" cy="752491"/>
            </a:xfrm>
          </p:grpSpPr>
          <p:sp>
            <p:nvSpPr>
              <p:cNvPr id="26" name="모서리가 둥근 직사각형 25"/>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왼쪽/오른쪽 화살표 26"/>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왼쪽/오른쪽 화살표 27"/>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 name="그룹 28"/>
            <p:cNvGrpSpPr/>
            <p:nvPr/>
          </p:nvGrpSpPr>
          <p:grpSpPr>
            <a:xfrm>
              <a:off x="3711392" y="3058137"/>
              <a:ext cx="588216" cy="449487"/>
              <a:chOff x="5950633" y="3763237"/>
              <a:chExt cx="984738" cy="752491"/>
            </a:xfrm>
          </p:grpSpPr>
          <p:sp>
            <p:nvSpPr>
              <p:cNvPr id="30" name="모서리가 둥근 직사각형 29"/>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왼쪽/오른쪽 화살표 30"/>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왼쪽/오른쪽 화살표 31"/>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 name="그룹 32"/>
            <p:cNvGrpSpPr/>
            <p:nvPr/>
          </p:nvGrpSpPr>
          <p:grpSpPr>
            <a:xfrm>
              <a:off x="1519493" y="1925800"/>
              <a:ext cx="588216" cy="449487"/>
              <a:chOff x="5950633" y="3763237"/>
              <a:chExt cx="984738" cy="752491"/>
            </a:xfrm>
          </p:grpSpPr>
          <p:sp>
            <p:nvSpPr>
              <p:cNvPr id="34" name="모서리가 둥근 직사각형 33"/>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왼쪽/오른쪽 화살표 34"/>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왼쪽/오른쪽 화살표 35"/>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7" name="그룹 36"/>
            <p:cNvGrpSpPr/>
            <p:nvPr/>
          </p:nvGrpSpPr>
          <p:grpSpPr>
            <a:xfrm>
              <a:off x="3716130" y="1921521"/>
              <a:ext cx="588216" cy="449487"/>
              <a:chOff x="5950633" y="3763237"/>
              <a:chExt cx="984738" cy="752491"/>
            </a:xfrm>
          </p:grpSpPr>
          <p:sp>
            <p:nvSpPr>
              <p:cNvPr id="38" name="모서리가 둥근 직사각형 37"/>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왼쪽/오른쪽 화살표 38"/>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왼쪽/오른쪽 화살표 39"/>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370750" y="5474400"/>
              <a:ext cx="1035529" cy="356486"/>
              <a:chOff x="8846235" y="2726787"/>
              <a:chExt cx="2194560" cy="584533"/>
            </a:xfrm>
          </p:grpSpPr>
          <p:grpSp>
            <p:nvGrpSpPr>
              <p:cNvPr id="42" name="그룹 41"/>
              <p:cNvGrpSpPr/>
              <p:nvPr/>
            </p:nvGrpSpPr>
            <p:grpSpPr>
              <a:xfrm>
                <a:off x="8846235" y="2726787"/>
                <a:ext cx="2194560" cy="584533"/>
                <a:chOff x="1392702" y="3910818"/>
                <a:chExt cx="3010486" cy="801859"/>
              </a:xfrm>
            </p:grpSpPr>
            <p:sp>
              <p:nvSpPr>
                <p:cNvPr id="44" name="모서리가 둥근 직사각형 43"/>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p:cNvCxnSpPr/>
                <p:nvPr/>
              </p:nvCxnSpPr>
              <p:spPr>
                <a:xfrm>
                  <a:off x="1603718" y="4311748"/>
                  <a:ext cx="20699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p:cNvSpPr/>
              <p:nvPr/>
            </p:nvSpPr>
            <p:spPr>
              <a:xfrm>
                <a:off x="10649964" y="2960024"/>
                <a:ext cx="152587" cy="11805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3" name="그룹 62"/>
            <p:cNvGrpSpPr/>
            <p:nvPr/>
          </p:nvGrpSpPr>
          <p:grpSpPr>
            <a:xfrm>
              <a:off x="1625803" y="5474400"/>
              <a:ext cx="1035529" cy="356486"/>
              <a:chOff x="8846235" y="2726787"/>
              <a:chExt cx="2194560" cy="584533"/>
            </a:xfrm>
          </p:grpSpPr>
          <p:grpSp>
            <p:nvGrpSpPr>
              <p:cNvPr id="64" name="그룹 63"/>
              <p:cNvGrpSpPr/>
              <p:nvPr/>
            </p:nvGrpSpPr>
            <p:grpSpPr>
              <a:xfrm>
                <a:off x="8846235" y="2726787"/>
                <a:ext cx="2194560" cy="584533"/>
                <a:chOff x="1392702" y="3910818"/>
                <a:chExt cx="3010486" cy="801859"/>
              </a:xfrm>
            </p:grpSpPr>
            <p:sp>
              <p:nvSpPr>
                <p:cNvPr id="66" name="모서리가 둥근 직사각형 65"/>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7" name="직선 연결선 66"/>
                <p:cNvCxnSpPr/>
                <p:nvPr/>
              </p:nvCxnSpPr>
              <p:spPr>
                <a:xfrm>
                  <a:off x="1603718" y="4311748"/>
                  <a:ext cx="20699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타원 64"/>
              <p:cNvSpPr/>
              <p:nvPr/>
            </p:nvSpPr>
            <p:spPr>
              <a:xfrm>
                <a:off x="10649964" y="2960024"/>
                <a:ext cx="152587" cy="11805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8" name="그룹 67"/>
            <p:cNvGrpSpPr/>
            <p:nvPr/>
          </p:nvGrpSpPr>
          <p:grpSpPr>
            <a:xfrm>
              <a:off x="3347155" y="5474400"/>
              <a:ext cx="1035529" cy="356486"/>
              <a:chOff x="8846235" y="2726787"/>
              <a:chExt cx="2194560" cy="584533"/>
            </a:xfrm>
          </p:grpSpPr>
          <p:grpSp>
            <p:nvGrpSpPr>
              <p:cNvPr id="69" name="그룹 68"/>
              <p:cNvGrpSpPr/>
              <p:nvPr/>
            </p:nvGrpSpPr>
            <p:grpSpPr>
              <a:xfrm>
                <a:off x="8846235" y="2726787"/>
                <a:ext cx="2194560" cy="584533"/>
                <a:chOff x="1392702" y="3910818"/>
                <a:chExt cx="3010486" cy="801859"/>
              </a:xfrm>
            </p:grpSpPr>
            <p:sp>
              <p:nvSpPr>
                <p:cNvPr id="71" name="모서리가 둥근 직사각형 70"/>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2" name="직선 연결선 71"/>
                <p:cNvCxnSpPr/>
                <p:nvPr/>
              </p:nvCxnSpPr>
              <p:spPr>
                <a:xfrm>
                  <a:off x="1603718" y="4311748"/>
                  <a:ext cx="20699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타원 69"/>
              <p:cNvSpPr/>
              <p:nvPr/>
            </p:nvSpPr>
            <p:spPr>
              <a:xfrm>
                <a:off x="10649964" y="2960024"/>
                <a:ext cx="152587" cy="11805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3" name="그룹 72"/>
            <p:cNvGrpSpPr/>
            <p:nvPr/>
          </p:nvGrpSpPr>
          <p:grpSpPr>
            <a:xfrm>
              <a:off x="4602208" y="5474400"/>
              <a:ext cx="1035529" cy="356486"/>
              <a:chOff x="8846235" y="2726787"/>
              <a:chExt cx="2194560" cy="584533"/>
            </a:xfrm>
          </p:grpSpPr>
          <p:grpSp>
            <p:nvGrpSpPr>
              <p:cNvPr id="74" name="그룹 73"/>
              <p:cNvGrpSpPr/>
              <p:nvPr/>
            </p:nvGrpSpPr>
            <p:grpSpPr>
              <a:xfrm>
                <a:off x="8846235" y="2726787"/>
                <a:ext cx="2194560" cy="584533"/>
                <a:chOff x="1392702" y="3910818"/>
                <a:chExt cx="3010486" cy="801859"/>
              </a:xfrm>
            </p:grpSpPr>
            <p:sp>
              <p:nvSpPr>
                <p:cNvPr id="76" name="모서리가 둥근 직사각형 75"/>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7" name="직선 연결선 76"/>
                <p:cNvCxnSpPr/>
                <p:nvPr/>
              </p:nvCxnSpPr>
              <p:spPr>
                <a:xfrm>
                  <a:off x="1603718" y="4311748"/>
                  <a:ext cx="20699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타원 74"/>
              <p:cNvSpPr/>
              <p:nvPr/>
            </p:nvSpPr>
            <p:spPr>
              <a:xfrm>
                <a:off x="10649964" y="2960024"/>
                <a:ext cx="152587" cy="11805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TextBox 77"/>
            <p:cNvSpPr txBox="1"/>
            <p:nvPr/>
          </p:nvSpPr>
          <p:spPr>
            <a:xfrm>
              <a:off x="2700371" y="5141411"/>
              <a:ext cx="701264" cy="749767"/>
            </a:xfrm>
            <a:prstGeom prst="rect">
              <a:avLst/>
            </a:prstGeom>
            <a:noFill/>
          </p:spPr>
          <p:txBody>
            <a:bodyPr wrap="none" rtlCol="0">
              <a:spAutoFit/>
            </a:bodyPr>
            <a:lstStyle/>
            <a:p>
              <a:r>
                <a:rPr lang="en-US" altLang="ko-KR" sz="3200" b="1" dirty="0" smtClean="0"/>
                <a:t>…</a:t>
              </a:r>
              <a:endParaRPr lang="ko-KR" altLang="en-US" sz="3200" b="1" dirty="0"/>
            </a:p>
          </p:txBody>
        </p:sp>
        <p:cxnSp>
          <p:nvCxnSpPr>
            <p:cNvPr id="79" name="직선 연결선 78"/>
            <p:cNvCxnSpPr>
              <a:stCxn id="44" idx="0"/>
              <a:endCxn id="10" idx="2"/>
            </p:cNvCxnSpPr>
            <p:nvPr/>
          </p:nvCxnSpPr>
          <p:spPr>
            <a:xfrm flipV="1">
              <a:off x="888515" y="4639961"/>
              <a:ext cx="625185" cy="834439"/>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직선 연결선 81"/>
            <p:cNvCxnSpPr>
              <a:stCxn id="66" idx="0"/>
              <a:endCxn id="10" idx="2"/>
            </p:cNvCxnSpPr>
            <p:nvPr/>
          </p:nvCxnSpPr>
          <p:spPr>
            <a:xfrm flipH="1" flipV="1">
              <a:off x="1513700" y="4639961"/>
              <a:ext cx="629868" cy="834439"/>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직선 연결선 84"/>
            <p:cNvCxnSpPr>
              <a:stCxn id="76" idx="0"/>
              <a:endCxn id="14" idx="2"/>
            </p:cNvCxnSpPr>
            <p:nvPr/>
          </p:nvCxnSpPr>
          <p:spPr>
            <a:xfrm flipH="1" flipV="1">
              <a:off x="4475802" y="4648862"/>
              <a:ext cx="644171" cy="82553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직선 연결선 87"/>
            <p:cNvCxnSpPr>
              <a:stCxn id="71" idx="0"/>
              <a:endCxn id="14" idx="2"/>
            </p:cNvCxnSpPr>
            <p:nvPr/>
          </p:nvCxnSpPr>
          <p:spPr>
            <a:xfrm flipV="1">
              <a:off x="3864920" y="4648862"/>
              <a:ext cx="610882" cy="82553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a:endCxn id="22" idx="2"/>
            </p:cNvCxnSpPr>
            <p:nvPr/>
          </p:nvCxnSpPr>
          <p:spPr>
            <a:xfrm flipH="1" flipV="1">
              <a:off x="3711392" y="4648862"/>
              <a:ext cx="254793" cy="29445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직선 연결선 93"/>
            <p:cNvCxnSpPr>
              <a:endCxn id="22" idx="2"/>
            </p:cNvCxnSpPr>
            <p:nvPr/>
          </p:nvCxnSpPr>
          <p:spPr>
            <a:xfrm flipV="1">
              <a:off x="3417545" y="4648862"/>
              <a:ext cx="293847" cy="311084"/>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a:xfrm flipH="1" flipV="1">
              <a:off x="2283815" y="4675425"/>
              <a:ext cx="254793" cy="29445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직선 연결선 98"/>
            <p:cNvCxnSpPr/>
            <p:nvPr/>
          </p:nvCxnSpPr>
          <p:spPr>
            <a:xfrm flipV="1">
              <a:off x="1989968" y="4675425"/>
              <a:ext cx="293847" cy="311084"/>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70812" y="3940975"/>
              <a:ext cx="701264" cy="749767"/>
            </a:xfrm>
            <a:prstGeom prst="rect">
              <a:avLst/>
            </a:prstGeom>
            <a:noFill/>
          </p:spPr>
          <p:txBody>
            <a:bodyPr wrap="none" rtlCol="0">
              <a:spAutoFit/>
            </a:bodyPr>
            <a:lstStyle/>
            <a:p>
              <a:r>
                <a:rPr lang="en-US" altLang="ko-KR" sz="3200" b="1" dirty="0" smtClean="0"/>
                <a:t>…</a:t>
              </a:r>
              <a:endParaRPr lang="ko-KR" altLang="en-US" sz="3200" b="1" dirty="0"/>
            </a:p>
          </p:txBody>
        </p:sp>
        <p:cxnSp>
          <p:nvCxnSpPr>
            <p:cNvPr id="101" name="직선 연결선 100"/>
            <p:cNvCxnSpPr>
              <a:stCxn id="10" idx="0"/>
              <a:endCxn id="26" idx="2"/>
            </p:cNvCxnSpPr>
            <p:nvPr/>
          </p:nvCxnSpPr>
          <p:spPr>
            <a:xfrm flipV="1">
              <a:off x="1513700" y="3511903"/>
              <a:ext cx="299901" cy="67857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a:stCxn id="18" idx="0"/>
              <a:endCxn id="26" idx="2"/>
            </p:cNvCxnSpPr>
            <p:nvPr/>
          </p:nvCxnSpPr>
          <p:spPr>
            <a:xfrm flipH="1" flipV="1">
              <a:off x="1813601" y="3511903"/>
              <a:ext cx="463083" cy="68302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직선 연결선 106"/>
            <p:cNvCxnSpPr>
              <a:stCxn id="14" idx="0"/>
              <a:endCxn id="30" idx="2"/>
            </p:cNvCxnSpPr>
            <p:nvPr/>
          </p:nvCxnSpPr>
          <p:spPr>
            <a:xfrm flipH="1" flipV="1">
              <a:off x="4005500" y="3507624"/>
              <a:ext cx="470302" cy="69175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직선 연결선 109"/>
            <p:cNvCxnSpPr>
              <a:stCxn id="22" idx="0"/>
              <a:endCxn id="30" idx="2"/>
            </p:cNvCxnSpPr>
            <p:nvPr/>
          </p:nvCxnSpPr>
          <p:spPr>
            <a:xfrm flipV="1">
              <a:off x="3711392" y="3507624"/>
              <a:ext cx="294108" cy="69175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p:cNvCxnSpPr>
              <a:stCxn id="38" idx="2"/>
              <a:endCxn id="30" idx="0"/>
            </p:cNvCxnSpPr>
            <p:nvPr/>
          </p:nvCxnSpPr>
          <p:spPr>
            <a:xfrm flipH="1">
              <a:off x="4005500" y="2371008"/>
              <a:ext cx="4738" cy="687129"/>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직선 연결선 115"/>
            <p:cNvCxnSpPr>
              <a:stCxn id="34" idx="2"/>
              <a:endCxn id="30" idx="0"/>
            </p:cNvCxnSpPr>
            <p:nvPr/>
          </p:nvCxnSpPr>
          <p:spPr>
            <a:xfrm>
              <a:off x="1813601" y="2375287"/>
              <a:ext cx="2191899" cy="682850"/>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직선 연결선 118"/>
            <p:cNvCxnSpPr>
              <a:stCxn id="34" idx="2"/>
              <a:endCxn id="26" idx="0"/>
            </p:cNvCxnSpPr>
            <p:nvPr/>
          </p:nvCxnSpPr>
          <p:spPr>
            <a:xfrm>
              <a:off x="1813601" y="2375287"/>
              <a:ext cx="0" cy="687129"/>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직선 연결선 121"/>
            <p:cNvCxnSpPr>
              <a:stCxn id="38" idx="2"/>
              <a:endCxn id="26" idx="0"/>
            </p:cNvCxnSpPr>
            <p:nvPr/>
          </p:nvCxnSpPr>
          <p:spPr>
            <a:xfrm flipH="1">
              <a:off x="1813601" y="2371008"/>
              <a:ext cx="2196637" cy="69140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676676" y="2795740"/>
              <a:ext cx="701264" cy="749767"/>
            </a:xfrm>
            <a:prstGeom prst="rect">
              <a:avLst/>
            </a:prstGeom>
            <a:noFill/>
          </p:spPr>
          <p:txBody>
            <a:bodyPr wrap="none" rtlCol="0">
              <a:spAutoFit/>
            </a:bodyPr>
            <a:lstStyle/>
            <a:p>
              <a:r>
                <a:rPr lang="en-US" altLang="ko-KR" sz="3200" b="1" dirty="0" smtClean="0"/>
                <a:t>…</a:t>
              </a:r>
              <a:endParaRPr lang="ko-KR" altLang="en-US" sz="3200" b="1" dirty="0"/>
            </a:p>
          </p:txBody>
        </p:sp>
        <p:sp>
          <p:nvSpPr>
            <p:cNvPr id="129" name="TextBox 128"/>
            <p:cNvSpPr txBox="1"/>
            <p:nvPr/>
          </p:nvSpPr>
          <p:spPr>
            <a:xfrm>
              <a:off x="2678763" y="1648574"/>
              <a:ext cx="701264" cy="749767"/>
            </a:xfrm>
            <a:prstGeom prst="rect">
              <a:avLst/>
            </a:prstGeom>
            <a:noFill/>
          </p:spPr>
          <p:txBody>
            <a:bodyPr wrap="none" rtlCol="0">
              <a:spAutoFit/>
            </a:bodyPr>
            <a:lstStyle/>
            <a:p>
              <a:r>
                <a:rPr lang="en-US" altLang="ko-KR" sz="3200" b="1" dirty="0" smtClean="0"/>
                <a:t>…</a:t>
              </a:r>
              <a:endParaRPr lang="ko-KR" altLang="en-US" sz="3200" b="1" dirty="0"/>
            </a:p>
          </p:txBody>
        </p:sp>
      </p:grpSp>
      <mc:AlternateContent xmlns:mc="http://schemas.openxmlformats.org/markup-compatibility/2006" xmlns:a14="http://schemas.microsoft.com/office/drawing/2010/main">
        <mc:Choice Requires="a14">
          <p:sp>
            <p:nvSpPr>
              <p:cNvPr id="3" name="TextBox 2"/>
              <p:cNvSpPr txBox="1"/>
              <p:nvPr/>
            </p:nvSpPr>
            <p:spPr>
              <a:xfrm>
                <a:off x="1450134" y="1444597"/>
                <a:ext cx="906979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ko-KR" sz="3200" b="0" i="1" smtClean="0">
                              <a:latin typeface="Cambria Math" panose="02040503050406030204" pitchFamily="18" charset="0"/>
                            </a:rPr>
                          </m:ctrlPr>
                        </m:funcPr>
                        <m:fName>
                          <m:r>
                            <m:rPr>
                              <m:sty m:val="p"/>
                            </m:rPr>
                            <a:rPr lang="en-US" altLang="ko-KR" sz="3200" b="0" i="0" smtClean="0">
                              <a:latin typeface="Cambria Math" panose="02040503050406030204" pitchFamily="18" charset="0"/>
                            </a:rPr>
                            <m:t>max</m:t>
                          </m:r>
                        </m:fName>
                        <m:e>
                          <m:d>
                            <m:dPr>
                              <m:ctrlPr>
                                <a:rPr lang="en-US" altLang="ko-KR" sz="3200" b="0" i="1" smtClean="0">
                                  <a:latin typeface="Cambria Math" panose="02040503050406030204" pitchFamily="18" charset="0"/>
                                </a:rPr>
                              </m:ctrlPr>
                            </m:dPr>
                            <m:e>
                              <m:r>
                                <a:rPr lang="en-US" altLang="ko-KR" sz="3200" b="0" i="1" smtClean="0">
                                  <a:latin typeface="Cambria Math" panose="02040503050406030204" pitchFamily="18" charset="0"/>
                                </a:rPr>
                                <m:t>𝑏𝑢𝑓𝑓𝑒𝑟</m:t>
                              </m:r>
                            </m:e>
                          </m:d>
                          <m:r>
                            <a:rPr lang="en-US" altLang="ko-KR" sz="3200" b="0" i="1" smtClean="0">
                              <a:latin typeface="Cambria Math" panose="02040503050406030204" pitchFamily="18" charset="0"/>
                            </a:rPr>
                            <m:t>=</m:t>
                          </m:r>
                          <m:r>
                            <a:rPr lang="en-US" altLang="ko-KR" sz="3200" b="0" i="1" smtClean="0">
                              <a:latin typeface="Cambria Math" panose="02040503050406030204" pitchFamily="18" charset="0"/>
                            </a:rPr>
                            <m:t>𝐶</m:t>
                          </m:r>
                          <m:r>
                            <a:rPr lang="en-US" altLang="ko-KR" sz="3200" b="0" i="1" smtClean="0">
                              <a:latin typeface="Cambria Math" panose="02040503050406030204" pitchFamily="18" charset="0"/>
                            </a:rPr>
                            <m:t>∗{</m:t>
                          </m:r>
                          <m:func>
                            <m:funcPr>
                              <m:ctrlPr>
                                <a:rPr lang="en-US" altLang="ko-KR" sz="3200" b="0" i="1" smtClean="0">
                                  <a:latin typeface="Cambria Math" panose="02040503050406030204" pitchFamily="18" charset="0"/>
                                </a:rPr>
                              </m:ctrlPr>
                            </m:funcPr>
                            <m:fName>
                              <m:r>
                                <m:rPr>
                                  <m:sty m:val="p"/>
                                </m:rPr>
                                <a:rPr lang="en-US" altLang="ko-KR" sz="3200" b="0" i="0" smtClean="0">
                                  <a:latin typeface="Cambria Math" panose="02040503050406030204" pitchFamily="18" charset="0"/>
                                </a:rPr>
                                <m:t>max</m:t>
                              </m:r>
                            </m:fName>
                            <m:e>
                              <m:d>
                                <m:dPr>
                                  <m:ctrlPr>
                                    <a:rPr lang="en-US" altLang="ko-KR" sz="3200" b="0" i="1" smtClean="0">
                                      <a:latin typeface="Cambria Math" panose="02040503050406030204" pitchFamily="18" charset="0"/>
                                    </a:rPr>
                                  </m:ctrlPr>
                                </m:dPr>
                                <m:e>
                                  <m:r>
                                    <a:rPr lang="en-US" altLang="ko-KR" sz="3200" b="0" i="1" smtClean="0">
                                      <a:latin typeface="Cambria Math" panose="02040503050406030204" pitchFamily="18" charset="0"/>
                                    </a:rPr>
                                    <m:t>𝑑𝑒𝑙𝑎𝑦</m:t>
                                  </m:r>
                                </m:e>
                              </m:d>
                            </m:e>
                          </m:func>
                          <m:r>
                            <a:rPr lang="en-US" altLang="ko-KR" sz="3200" b="0" i="1" smtClean="0">
                              <a:latin typeface="Cambria Math" panose="02040503050406030204" pitchFamily="18" charset="0"/>
                            </a:rPr>
                            <m:t> −</m:t>
                          </m:r>
                          <m:func>
                            <m:funcPr>
                              <m:ctrlPr>
                                <a:rPr lang="en-US" altLang="ko-KR" sz="3200" b="0" i="1" smtClean="0">
                                  <a:latin typeface="Cambria Math" panose="02040503050406030204" pitchFamily="18" charset="0"/>
                                </a:rPr>
                              </m:ctrlPr>
                            </m:funcPr>
                            <m:fName>
                              <m:r>
                                <m:rPr>
                                  <m:sty m:val="p"/>
                                </m:rPr>
                                <a:rPr lang="en-US" altLang="ko-KR" sz="3200" b="0" i="0" smtClean="0">
                                  <a:latin typeface="Cambria Math" panose="02040503050406030204" pitchFamily="18" charset="0"/>
                                </a:rPr>
                                <m:t>min</m:t>
                              </m:r>
                            </m:fName>
                            <m:e>
                              <m:d>
                                <m:dPr>
                                  <m:ctrlPr>
                                    <a:rPr lang="en-US" altLang="ko-KR" sz="3200" b="0" i="1" smtClean="0">
                                      <a:latin typeface="Cambria Math" panose="02040503050406030204" pitchFamily="18" charset="0"/>
                                    </a:rPr>
                                  </m:ctrlPr>
                                </m:dPr>
                                <m:e>
                                  <m:r>
                                    <a:rPr lang="en-US" altLang="ko-KR" sz="3200" b="0" i="1" smtClean="0">
                                      <a:latin typeface="Cambria Math" panose="02040503050406030204" pitchFamily="18" charset="0"/>
                                    </a:rPr>
                                    <m:t>𝑑𝑒𝑙𝑎𝑦</m:t>
                                  </m:r>
                                </m:e>
                              </m:d>
                            </m:e>
                          </m:func>
                          <m:r>
                            <a:rPr lang="en-US" altLang="ko-KR" sz="3200" b="0" i="1" smtClean="0">
                              <a:latin typeface="Cambria Math" panose="02040503050406030204" pitchFamily="18" charset="0"/>
                            </a:rPr>
                            <m:t>} </m:t>
                          </m:r>
                        </m:e>
                      </m:func>
                    </m:oMath>
                  </m:oMathPara>
                </a14:m>
                <a:endParaRPr lang="ko-KR" alt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1450134" y="1444597"/>
                <a:ext cx="9069791" cy="584775"/>
              </a:xfrm>
              <a:prstGeom prst="rect">
                <a:avLst/>
              </a:prstGeom>
              <a:blipFill rotWithShape="0">
                <a:blip r:embed="rId4"/>
                <a:stretch>
                  <a:fillRect/>
                </a:stretch>
              </a:blipFill>
            </p:spPr>
            <p:txBody>
              <a:bodyPr/>
              <a:lstStyle/>
              <a:p>
                <a:r>
                  <a:rPr lang="ko-KR" altLang="en-US">
                    <a:noFill/>
                  </a:rPr>
                  <a:t> </a:t>
                </a:r>
              </a:p>
            </p:txBody>
          </p:sp>
        </mc:Fallback>
      </mc:AlternateContent>
      <p:sp>
        <p:nvSpPr>
          <p:cNvPr id="6" name="TextBox 5"/>
          <p:cNvSpPr txBox="1"/>
          <p:nvPr/>
        </p:nvSpPr>
        <p:spPr>
          <a:xfrm>
            <a:off x="248624" y="6172906"/>
            <a:ext cx="6160982" cy="400110"/>
          </a:xfrm>
          <a:prstGeom prst="rect">
            <a:avLst/>
          </a:prstGeom>
          <a:noFill/>
        </p:spPr>
        <p:txBody>
          <a:bodyPr wrap="none" rtlCol="0">
            <a:spAutoFit/>
          </a:bodyPr>
          <a:lstStyle/>
          <a:p>
            <a:r>
              <a:rPr lang="en-US" altLang="ko-KR" sz="2000" dirty="0" smtClean="0"/>
              <a:t>* Trident+ (10G), Trident II (40G), Tomahawk (100G)</a:t>
            </a:r>
            <a:endParaRPr lang="ko-KR" altLang="en-US" sz="2000" dirty="0"/>
          </a:p>
        </p:txBody>
      </p:sp>
    </p:spTree>
    <p:extLst>
      <p:ext uri="{BB962C8B-B14F-4D97-AF65-F5344CB8AC3E}">
        <p14:creationId xmlns:p14="http://schemas.microsoft.com/office/powerpoint/2010/main" val="27889511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5"/>
            <a:ext cx="10515600" cy="1325563"/>
          </a:xfrm>
        </p:spPr>
        <p:txBody>
          <a:bodyPr/>
          <a:lstStyle/>
          <a:p>
            <a:r>
              <a:rPr lang="en-US" altLang="ko-KR" b="1" dirty="0"/>
              <a:t>Maximum Bound of Data Queue</a:t>
            </a:r>
            <a:endParaRPr lang="ko-KR" altLang="en-US" b="1" dirty="0"/>
          </a:p>
        </p:txBody>
      </p:sp>
      <p:sp>
        <p:nvSpPr>
          <p:cNvPr id="7" name="TextBox 6"/>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14</a:t>
            </a:r>
            <a:endParaRPr lang="ko-KR" altLang="en-US" sz="2400" dirty="0">
              <a:solidFill>
                <a:schemeClr val="tx1">
                  <a:lumMod val="65000"/>
                  <a:lumOff val="35000"/>
                </a:schemeClr>
              </a:solidFill>
            </a:endParaRPr>
          </a:p>
        </p:txBody>
      </p:sp>
      <p:graphicFrame>
        <p:nvGraphicFramePr>
          <p:cNvPr id="8" name="차트 7"/>
          <p:cNvGraphicFramePr>
            <a:graphicFrameLocks/>
          </p:cNvGraphicFramePr>
          <p:nvPr>
            <p:extLst/>
          </p:nvPr>
        </p:nvGraphicFramePr>
        <p:xfrm>
          <a:off x="5044734" y="2143462"/>
          <a:ext cx="6544755" cy="4300452"/>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그룹 1"/>
          <p:cNvGrpSpPr/>
          <p:nvPr/>
        </p:nvGrpSpPr>
        <p:grpSpPr>
          <a:xfrm>
            <a:off x="838200" y="2505748"/>
            <a:ext cx="4107944" cy="3308985"/>
            <a:chOff x="370750" y="1648574"/>
            <a:chExt cx="5266987" cy="4242604"/>
          </a:xfrm>
        </p:grpSpPr>
        <p:grpSp>
          <p:nvGrpSpPr>
            <p:cNvPr id="9" name="그룹 8"/>
            <p:cNvGrpSpPr/>
            <p:nvPr/>
          </p:nvGrpSpPr>
          <p:grpSpPr>
            <a:xfrm>
              <a:off x="1219592" y="4190474"/>
              <a:ext cx="588216" cy="449487"/>
              <a:chOff x="5950633" y="3763237"/>
              <a:chExt cx="984738" cy="752491"/>
            </a:xfrm>
          </p:grpSpPr>
          <p:sp>
            <p:nvSpPr>
              <p:cNvPr id="10" name="모서리가 둥근 직사각형 9"/>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왼쪽/오른쪽 화살표 10"/>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왼쪽/오른쪽 화살표 11"/>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4181694" y="4199375"/>
              <a:ext cx="588216" cy="449487"/>
              <a:chOff x="5950633" y="3763237"/>
              <a:chExt cx="984738" cy="752491"/>
            </a:xfrm>
          </p:grpSpPr>
          <p:sp>
            <p:nvSpPr>
              <p:cNvPr id="14" name="모서리가 둥근 직사각형 13"/>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왼쪽/오른쪽 화살표 14"/>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왼쪽/오른쪽 화살표 15"/>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7" name="그룹 16"/>
            <p:cNvGrpSpPr/>
            <p:nvPr/>
          </p:nvGrpSpPr>
          <p:grpSpPr>
            <a:xfrm>
              <a:off x="1982576" y="4194924"/>
              <a:ext cx="588216" cy="449487"/>
              <a:chOff x="5950633" y="3763237"/>
              <a:chExt cx="984738" cy="752491"/>
            </a:xfrm>
          </p:grpSpPr>
          <p:sp>
            <p:nvSpPr>
              <p:cNvPr id="18" name="모서리가 둥근 직사각형 17"/>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왼쪽/오른쪽 화살표 18"/>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왼쪽/오른쪽 화살표 19"/>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1" name="그룹 20"/>
            <p:cNvGrpSpPr/>
            <p:nvPr/>
          </p:nvGrpSpPr>
          <p:grpSpPr>
            <a:xfrm>
              <a:off x="3417284" y="4199375"/>
              <a:ext cx="588216" cy="449487"/>
              <a:chOff x="5950633" y="3763237"/>
              <a:chExt cx="984738" cy="752491"/>
            </a:xfrm>
          </p:grpSpPr>
          <p:sp>
            <p:nvSpPr>
              <p:cNvPr id="22" name="모서리가 둥근 직사각형 21"/>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왼쪽/오른쪽 화살표 22"/>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왼쪽/오른쪽 화살표 23"/>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그룹 24"/>
            <p:cNvGrpSpPr/>
            <p:nvPr/>
          </p:nvGrpSpPr>
          <p:grpSpPr>
            <a:xfrm>
              <a:off x="1519493" y="3062416"/>
              <a:ext cx="588216" cy="449487"/>
              <a:chOff x="5950633" y="3763237"/>
              <a:chExt cx="984738" cy="752491"/>
            </a:xfrm>
          </p:grpSpPr>
          <p:sp>
            <p:nvSpPr>
              <p:cNvPr id="26" name="모서리가 둥근 직사각형 25"/>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왼쪽/오른쪽 화살표 26"/>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왼쪽/오른쪽 화살표 27"/>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9" name="그룹 28"/>
            <p:cNvGrpSpPr/>
            <p:nvPr/>
          </p:nvGrpSpPr>
          <p:grpSpPr>
            <a:xfrm>
              <a:off x="3711392" y="3058137"/>
              <a:ext cx="588216" cy="449487"/>
              <a:chOff x="5950633" y="3763237"/>
              <a:chExt cx="984738" cy="752491"/>
            </a:xfrm>
          </p:grpSpPr>
          <p:sp>
            <p:nvSpPr>
              <p:cNvPr id="30" name="모서리가 둥근 직사각형 29"/>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왼쪽/오른쪽 화살표 30"/>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왼쪽/오른쪽 화살표 31"/>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3" name="그룹 32"/>
            <p:cNvGrpSpPr/>
            <p:nvPr/>
          </p:nvGrpSpPr>
          <p:grpSpPr>
            <a:xfrm>
              <a:off x="1519493" y="1925800"/>
              <a:ext cx="588216" cy="449487"/>
              <a:chOff x="5950633" y="3763237"/>
              <a:chExt cx="984738" cy="752491"/>
            </a:xfrm>
          </p:grpSpPr>
          <p:sp>
            <p:nvSpPr>
              <p:cNvPr id="34" name="모서리가 둥근 직사각형 33"/>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왼쪽/오른쪽 화살표 34"/>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왼쪽/오른쪽 화살표 35"/>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7" name="그룹 36"/>
            <p:cNvGrpSpPr/>
            <p:nvPr/>
          </p:nvGrpSpPr>
          <p:grpSpPr>
            <a:xfrm>
              <a:off x="3716130" y="1921521"/>
              <a:ext cx="588216" cy="449487"/>
              <a:chOff x="5950633" y="3763237"/>
              <a:chExt cx="984738" cy="752491"/>
            </a:xfrm>
          </p:grpSpPr>
          <p:sp>
            <p:nvSpPr>
              <p:cNvPr id="38" name="모서리가 둥근 직사각형 37"/>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왼쪽/오른쪽 화살표 38"/>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왼쪽/오른쪽 화살표 39"/>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41" name="그룹 40"/>
            <p:cNvGrpSpPr/>
            <p:nvPr/>
          </p:nvGrpSpPr>
          <p:grpSpPr>
            <a:xfrm>
              <a:off x="370750" y="5474400"/>
              <a:ext cx="1035529" cy="356486"/>
              <a:chOff x="8846235" y="2726787"/>
              <a:chExt cx="2194560" cy="584533"/>
            </a:xfrm>
          </p:grpSpPr>
          <p:grpSp>
            <p:nvGrpSpPr>
              <p:cNvPr id="42" name="그룹 41"/>
              <p:cNvGrpSpPr/>
              <p:nvPr/>
            </p:nvGrpSpPr>
            <p:grpSpPr>
              <a:xfrm>
                <a:off x="8846235" y="2726787"/>
                <a:ext cx="2194560" cy="584533"/>
                <a:chOff x="1392702" y="3910818"/>
                <a:chExt cx="3010486" cy="801859"/>
              </a:xfrm>
            </p:grpSpPr>
            <p:sp>
              <p:nvSpPr>
                <p:cNvPr id="44" name="모서리가 둥근 직사각형 43"/>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6" name="직선 연결선 45"/>
                <p:cNvCxnSpPr/>
                <p:nvPr/>
              </p:nvCxnSpPr>
              <p:spPr>
                <a:xfrm>
                  <a:off x="1603718" y="4311748"/>
                  <a:ext cx="20699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3" name="타원 42"/>
              <p:cNvSpPr/>
              <p:nvPr/>
            </p:nvSpPr>
            <p:spPr>
              <a:xfrm>
                <a:off x="10649964" y="2960024"/>
                <a:ext cx="152587" cy="11805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3" name="그룹 62"/>
            <p:cNvGrpSpPr/>
            <p:nvPr/>
          </p:nvGrpSpPr>
          <p:grpSpPr>
            <a:xfrm>
              <a:off x="1625803" y="5474400"/>
              <a:ext cx="1035529" cy="356486"/>
              <a:chOff x="8846235" y="2726787"/>
              <a:chExt cx="2194560" cy="584533"/>
            </a:xfrm>
          </p:grpSpPr>
          <p:grpSp>
            <p:nvGrpSpPr>
              <p:cNvPr id="64" name="그룹 63"/>
              <p:cNvGrpSpPr/>
              <p:nvPr/>
            </p:nvGrpSpPr>
            <p:grpSpPr>
              <a:xfrm>
                <a:off x="8846235" y="2726787"/>
                <a:ext cx="2194560" cy="584533"/>
                <a:chOff x="1392702" y="3910818"/>
                <a:chExt cx="3010486" cy="801859"/>
              </a:xfrm>
            </p:grpSpPr>
            <p:sp>
              <p:nvSpPr>
                <p:cNvPr id="66" name="모서리가 둥근 직사각형 65"/>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7" name="직선 연결선 66"/>
                <p:cNvCxnSpPr/>
                <p:nvPr/>
              </p:nvCxnSpPr>
              <p:spPr>
                <a:xfrm>
                  <a:off x="1603718" y="4311748"/>
                  <a:ext cx="20699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타원 64"/>
              <p:cNvSpPr/>
              <p:nvPr/>
            </p:nvSpPr>
            <p:spPr>
              <a:xfrm>
                <a:off x="10649964" y="2960024"/>
                <a:ext cx="152587" cy="11805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8" name="그룹 67"/>
            <p:cNvGrpSpPr/>
            <p:nvPr/>
          </p:nvGrpSpPr>
          <p:grpSpPr>
            <a:xfrm>
              <a:off x="3347155" y="5474400"/>
              <a:ext cx="1035529" cy="356486"/>
              <a:chOff x="8846235" y="2726787"/>
              <a:chExt cx="2194560" cy="584533"/>
            </a:xfrm>
          </p:grpSpPr>
          <p:grpSp>
            <p:nvGrpSpPr>
              <p:cNvPr id="69" name="그룹 68"/>
              <p:cNvGrpSpPr/>
              <p:nvPr/>
            </p:nvGrpSpPr>
            <p:grpSpPr>
              <a:xfrm>
                <a:off x="8846235" y="2726787"/>
                <a:ext cx="2194560" cy="584533"/>
                <a:chOff x="1392702" y="3910818"/>
                <a:chExt cx="3010486" cy="801859"/>
              </a:xfrm>
            </p:grpSpPr>
            <p:sp>
              <p:nvSpPr>
                <p:cNvPr id="71" name="모서리가 둥근 직사각형 70"/>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2" name="직선 연결선 71"/>
                <p:cNvCxnSpPr/>
                <p:nvPr/>
              </p:nvCxnSpPr>
              <p:spPr>
                <a:xfrm>
                  <a:off x="1603718" y="4311748"/>
                  <a:ext cx="20699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0" name="타원 69"/>
              <p:cNvSpPr/>
              <p:nvPr/>
            </p:nvSpPr>
            <p:spPr>
              <a:xfrm>
                <a:off x="10649964" y="2960024"/>
                <a:ext cx="152587" cy="11805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3" name="그룹 72"/>
            <p:cNvGrpSpPr/>
            <p:nvPr/>
          </p:nvGrpSpPr>
          <p:grpSpPr>
            <a:xfrm>
              <a:off x="4602208" y="5474400"/>
              <a:ext cx="1035529" cy="356486"/>
              <a:chOff x="8846235" y="2726787"/>
              <a:chExt cx="2194560" cy="584533"/>
            </a:xfrm>
          </p:grpSpPr>
          <p:grpSp>
            <p:nvGrpSpPr>
              <p:cNvPr id="74" name="그룹 73"/>
              <p:cNvGrpSpPr/>
              <p:nvPr/>
            </p:nvGrpSpPr>
            <p:grpSpPr>
              <a:xfrm>
                <a:off x="8846235" y="2726787"/>
                <a:ext cx="2194560" cy="584533"/>
                <a:chOff x="1392702" y="3910818"/>
                <a:chExt cx="3010486" cy="801859"/>
              </a:xfrm>
            </p:grpSpPr>
            <p:sp>
              <p:nvSpPr>
                <p:cNvPr id="76" name="모서리가 둥근 직사각형 75"/>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7" name="직선 연결선 76"/>
                <p:cNvCxnSpPr/>
                <p:nvPr/>
              </p:nvCxnSpPr>
              <p:spPr>
                <a:xfrm>
                  <a:off x="1603718" y="4311748"/>
                  <a:ext cx="206994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타원 74"/>
              <p:cNvSpPr/>
              <p:nvPr/>
            </p:nvSpPr>
            <p:spPr>
              <a:xfrm>
                <a:off x="10649964" y="2960024"/>
                <a:ext cx="152587" cy="11805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78" name="TextBox 77"/>
            <p:cNvSpPr txBox="1"/>
            <p:nvPr/>
          </p:nvSpPr>
          <p:spPr>
            <a:xfrm>
              <a:off x="2700371" y="5141411"/>
              <a:ext cx="701264" cy="749767"/>
            </a:xfrm>
            <a:prstGeom prst="rect">
              <a:avLst/>
            </a:prstGeom>
            <a:noFill/>
          </p:spPr>
          <p:txBody>
            <a:bodyPr wrap="none" rtlCol="0">
              <a:spAutoFit/>
            </a:bodyPr>
            <a:lstStyle/>
            <a:p>
              <a:r>
                <a:rPr lang="en-US" altLang="ko-KR" sz="3200" b="1" dirty="0" smtClean="0"/>
                <a:t>…</a:t>
              </a:r>
              <a:endParaRPr lang="ko-KR" altLang="en-US" sz="3200" b="1" dirty="0"/>
            </a:p>
          </p:txBody>
        </p:sp>
        <p:cxnSp>
          <p:nvCxnSpPr>
            <p:cNvPr id="79" name="직선 연결선 78"/>
            <p:cNvCxnSpPr>
              <a:stCxn id="44" idx="0"/>
              <a:endCxn id="10" idx="2"/>
            </p:cNvCxnSpPr>
            <p:nvPr/>
          </p:nvCxnSpPr>
          <p:spPr>
            <a:xfrm flipV="1">
              <a:off x="888515" y="4639961"/>
              <a:ext cx="625185" cy="834439"/>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직선 연결선 81"/>
            <p:cNvCxnSpPr>
              <a:stCxn id="66" idx="0"/>
              <a:endCxn id="10" idx="2"/>
            </p:cNvCxnSpPr>
            <p:nvPr/>
          </p:nvCxnSpPr>
          <p:spPr>
            <a:xfrm flipH="1" flipV="1">
              <a:off x="1513700" y="4639961"/>
              <a:ext cx="629868" cy="834439"/>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직선 연결선 84"/>
            <p:cNvCxnSpPr>
              <a:stCxn id="76" idx="0"/>
              <a:endCxn id="14" idx="2"/>
            </p:cNvCxnSpPr>
            <p:nvPr/>
          </p:nvCxnSpPr>
          <p:spPr>
            <a:xfrm flipH="1" flipV="1">
              <a:off x="4475802" y="4648862"/>
              <a:ext cx="644171" cy="82553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직선 연결선 87"/>
            <p:cNvCxnSpPr>
              <a:stCxn id="71" idx="0"/>
              <a:endCxn id="14" idx="2"/>
            </p:cNvCxnSpPr>
            <p:nvPr/>
          </p:nvCxnSpPr>
          <p:spPr>
            <a:xfrm flipV="1">
              <a:off x="3864920" y="4648862"/>
              <a:ext cx="610882" cy="82553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직선 연결선 90"/>
            <p:cNvCxnSpPr>
              <a:endCxn id="22" idx="2"/>
            </p:cNvCxnSpPr>
            <p:nvPr/>
          </p:nvCxnSpPr>
          <p:spPr>
            <a:xfrm flipH="1" flipV="1">
              <a:off x="3711392" y="4648862"/>
              <a:ext cx="254793" cy="29445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직선 연결선 93"/>
            <p:cNvCxnSpPr>
              <a:endCxn id="22" idx="2"/>
            </p:cNvCxnSpPr>
            <p:nvPr/>
          </p:nvCxnSpPr>
          <p:spPr>
            <a:xfrm flipV="1">
              <a:off x="3417545" y="4648862"/>
              <a:ext cx="293847" cy="311084"/>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직선 연결선 97"/>
            <p:cNvCxnSpPr/>
            <p:nvPr/>
          </p:nvCxnSpPr>
          <p:spPr>
            <a:xfrm flipH="1" flipV="1">
              <a:off x="2283815" y="4675425"/>
              <a:ext cx="254793" cy="29445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직선 연결선 98"/>
            <p:cNvCxnSpPr/>
            <p:nvPr/>
          </p:nvCxnSpPr>
          <p:spPr>
            <a:xfrm flipV="1">
              <a:off x="1989968" y="4675425"/>
              <a:ext cx="293847" cy="311084"/>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2670812" y="3940975"/>
              <a:ext cx="701264" cy="749767"/>
            </a:xfrm>
            <a:prstGeom prst="rect">
              <a:avLst/>
            </a:prstGeom>
            <a:noFill/>
          </p:spPr>
          <p:txBody>
            <a:bodyPr wrap="none" rtlCol="0">
              <a:spAutoFit/>
            </a:bodyPr>
            <a:lstStyle/>
            <a:p>
              <a:r>
                <a:rPr lang="en-US" altLang="ko-KR" sz="3200" b="1" dirty="0" smtClean="0"/>
                <a:t>…</a:t>
              </a:r>
              <a:endParaRPr lang="ko-KR" altLang="en-US" sz="3200" b="1" dirty="0"/>
            </a:p>
          </p:txBody>
        </p:sp>
        <p:cxnSp>
          <p:nvCxnSpPr>
            <p:cNvPr id="101" name="직선 연결선 100"/>
            <p:cNvCxnSpPr>
              <a:stCxn id="10" idx="0"/>
              <a:endCxn id="26" idx="2"/>
            </p:cNvCxnSpPr>
            <p:nvPr/>
          </p:nvCxnSpPr>
          <p:spPr>
            <a:xfrm flipV="1">
              <a:off x="1513700" y="3511903"/>
              <a:ext cx="299901" cy="67857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a:stCxn id="18" idx="0"/>
              <a:endCxn id="26" idx="2"/>
            </p:cNvCxnSpPr>
            <p:nvPr/>
          </p:nvCxnSpPr>
          <p:spPr>
            <a:xfrm flipH="1" flipV="1">
              <a:off x="1813601" y="3511903"/>
              <a:ext cx="463083" cy="68302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직선 연결선 106"/>
            <p:cNvCxnSpPr>
              <a:stCxn id="14" idx="0"/>
              <a:endCxn id="30" idx="2"/>
            </p:cNvCxnSpPr>
            <p:nvPr/>
          </p:nvCxnSpPr>
          <p:spPr>
            <a:xfrm flipH="1" flipV="1">
              <a:off x="4005500" y="3507624"/>
              <a:ext cx="470302" cy="69175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직선 연결선 109"/>
            <p:cNvCxnSpPr>
              <a:stCxn id="22" idx="0"/>
              <a:endCxn id="30" idx="2"/>
            </p:cNvCxnSpPr>
            <p:nvPr/>
          </p:nvCxnSpPr>
          <p:spPr>
            <a:xfrm flipV="1">
              <a:off x="3711392" y="3507624"/>
              <a:ext cx="294108" cy="691751"/>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직선 연결선 112"/>
            <p:cNvCxnSpPr>
              <a:stCxn id="38" idx="2"/>
              <a:endCxn id="30" idx="0"/>
            </p:cNvCxnSpPr>
            <p:nvPr/>
          </p:nvCxnSpPr>
          <p:spPr>
            <a:xfrm flipH="1">
              <a:off x="4005500" y="2371008"/>
              <a:ext cx="4738" cy="687129"/>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직선 연결선 115"/>
            <p:cNvCxnSpPr>
              <a:stCxn id="34" idx="2"/>
              <a:endCxn id="30" idx="0"/>
            </p:cNvCxnSpPr>
            <p:nvPr/>
          </p:nvCxnSpPr>
          <p:spPr>
            <a:xfrm>
              <a:off x="1813601" y="2375287"/>
              <a:ext cx="2191899" cy="682850"/>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직선 연결선 118"/>
            <p:cNvCxnSpPr>
              <a:stCxn id="34" idx="2"/>
              <a:endCxn id="26" idx="0"/>
            </p:cNvCxnSpPr>
            <p:nvPr/>
          </p:nvCxnSpPr>
          <p:spPr>
            <a:xfrm>
              <a:off x="1813601" y="2375287"/>
              <a:ext cx="0" cy="687129"/>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직선 연결선 121"/>
            <p:cNvCxnSpPr>
              <a:stCxn id="38" idx="2"/>
              <a:endCxn id="26" idx="0"/>
            </p:cNvCxnSpPr>
            <p:nvPr/>
          </p:nvCxnSpPr>
          <p:spPr>
            <a:xfrm flipH="1">
              <a:off x="1813601" y="2371008"/>
              <a:ext cx="2196637" cy="691408"/>
            </a:xfrm>
            <a:prstGeom prst="line">
              <a:avLst/>
            </a:prstGeom>
            <a:ln w="44450"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2676676" y="2795740"/>
              <a:ext cx="701264" cy="749767"/>
            </a:xfrm>
            <a:prstGeom prst="rect">
              <a:avLst/>
            </a:prstGeom>
            <a:noFill/>
          </p:spPr>
          <p:txBody>
            <a:bodyPr wrap="none" rtlCol="0">
              <a:spAutoFit/>
            </a:bodyPr>
            <a:lstStyle/>
            <a:p>
              <a:r>
                <a:rPr lang="en-US" altLang="ko-KR" sz="3200" b="1" dirty="0" smtClean="0"/>
                <a:t>…</a:t>
              </a:r>
              <a:endParaRPr lang="ko-KR" altLang="en-US" sz="3200" b="1" dirty="0"/>
            </a:p>
          </p:txBody>
        </p:sp>
        <p:sp>
          <p:nvSpPr>
            <p:cNvPr id="129" name="TextBox 128"/>
            <p:cNvSpPr txBox="1"/>
            <p:nvPr/>
          </p:nvSpPr>
          <p:spPr>
            <a:xfrm>
              <a:off x="2678763" y="1648574"/>
              <a:ext cx="701264" cy="749767"/>
            </a:xfrm>
            <a:prstGeom prst="rect">
              <a:avLst/>
            </a:prstGeom>
            <a:noFill/>
          </p:spPr>
          <p:txBody>
            <a:bodyPr wrap="none" rtlCol="0">
              <a:spAutoFit/>
            </a:bodyPr>
            <a:lstStyle/>
            <a:p>
              <a:r>
                <a:rPr lang="en-US" altLang="ko-KR" sz="3200" b="1" dirty="0" smtClean="0"/>
                <a:t>…</a:t>
              </a:r>
              <a:endParaRPr lang="ko-KR" altLang="en-US" sz="3200" b="1" dirty="0"/>
            </a:p>
          </p:txBody>
        </p:sp>
      </p:grpSp>
      <mc:AlternateContent xmlns:mc="http://schemas.openxmlformats.org/markup-compatibility/2006" xmlns:a14="http://schemas.microsoft.com/office/drawing/2010/main">
        <mc:Choice Requires="a14">
          <p:sp>
            <p:nvSpPr>
              <p:cNvPr id="3" name="TextBox 2"/>
              <p:cNvSpPr txBox="1"/>
              <p:nvPr/>
            </p:nvSpPr>
            <p:spPr>
              <a:xfrm>
                <a:off x="1450134" y="1444597"/>
                <a:ext cx="906979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ko-KR" sz="3200" b="0" i="1" smtClean="0">
                              <a:latin typeface="Cambria Math" panose="02040503050406030204" pitchFamily="18" charset="0"/>
                            </a:rPr>
                          </m:ctrlPr>
                        </m:funcPr>
                        <m:fName>
                          <m:r>
                            <m:rPr>
                              <m:sty m:val="p"/>
                            </m:rPr>
                            <a:rPr lang="en-US" altLang="ko-KR" sz="3200" b="0" i="0" smtClean="0">
                              <a:latin typeface="Cambria Math" panose="02040503050406030204" pitchFamily="18" charset="0"/>
                            </a:rPr>
                            <m:t>max</m:t>
                          </m:r>
                        </m:fName>
                        <m:e>
                          <m:d>
                            <m:dPr>
                              <m:ctrlPr>
                                <a:rPr lang="en-US" altLang="ko-KR" sz="3200" b="0" i="1" smtClean="0">
                                  <a:latin typeface="Cambria Math" panose="02040503050406030204" pitchFamily="18" charset="0"/>
                                </a:rPr>
                              </m:ctrlPr>
                            </m:dPr>
                            <m:e>
                              <m:r>
                                <a:rPr lang="en-US" altLang="ko-KR" sz="3200" b="0" i="1" smtClean="0">
                                  <a:latin typeface="Cambria Math" panose="02040503050406030204" pitchFamily="18" charset="0"/>
                                </a:rPr>
                                <m:t>𝑏𝑢𝑓𝑓𝑒𝑟</m:t>
                              </m:r>
                            </m:e>
                          </m:d>
                          <m:r>
                            <a:rPr lang="en-US" altLang="ko-KR" sz="3200" b="0" i="1" smtClean="0">
                              <a:latin typeface="Cambria Math" panose="02040503050406030204" pitchFamily="18" charset="0"/>
                            </a:rPr>
                            <m:t>=</m:t>
                          </m:r>
                          <m:r>
                            <a:rPr lang="en-US" altLang="ko-KR" sz="3200" b="0" i="1" smtClean="0">
                              <a:latin typeface="Cambria Math" panose="02040503050406030204" pitchFamily="18" charset="0"/>
                            </a:rPr>
                            <m:t>𝐶</m:t>
                          </m:r>
                          <m:r>
                            <a:rPr lang="en-US" altLang="ko-KR" sz="3200" b="0" i="1" smtClean="0">
                              <a:latin typeface="Cambria Math" panose="02040503050406030204" pitchFamily="18" charset="0"/>
                            </a:rPr>
                            <m:t>∗{</m:t>
                          </m:r>
                          <m:func>
                            <m:funcPr>
                              <m:ctrlPr>
                                <a:rPr lang="en-US" altLang="ko-KR" sz="3200" b="0" i="1" smtClean="0">
                                  <a:latin typeface="Cambria Math" panose="02040503050406030204" pitchFamily="18" charset="0"/>
                                </a:rPr>
                              </m:ctrlPr>
                            </m:funcPr>
                            <m:fName>
                              <m:r>
                                <m:rPr>
                                  <m:sty m:val="p"/>
                                </m:rPr>
                                <a:rPr lang="en-US" altLang="ko-KR" sz="3200" b="0" i="0" smtClean="0">
                                  <a:latin typeface="Cambria Math" panose="02040503050406030204" pitchFamily="18" charset="0"/>
                                </a:rPr>
                                <m:t>max</m:t>
                              </m:r>
                            </m:fName>
                            <m:e>
                              <m:d>
                                <m:dPr>
                                  <m:ctrlPr>
                                    <a:rPr lang="en-US" altLang="ko-KR" sz="3200" b="0" i="1" smtClean="0">
                                      <a:latin typeface="Cambria Math" panose="02040503050406030204" pitchFamily="18" charset="0"/>
                                    </a:rPr>
                                  </m:ctrlPr>
                                </m:dPr>
                                <m:e>
                                  <m:r>
                                    <a:rPr lang="en-US" altLang="ko-KR" sz="3200" b="0" i="1" smtClean="0">
                                      <a:latin typeface="Cambria Math" panose="02040503050406030204" pitchFamily="18" charset="0"/>
                                    </a:rPr>
                                    <m:t>𝑑𝑒𝑙𝑎𝑦</m:t>
                                  </m:r>
                                </m:e>
                              </m:d>
                            </m:e>
                          </m:func>
                          <m:r>
                            <a:rPr lang="en-US" altLang="ko-KR" sz="3200" b="0" i="1" smtClean="0">
                              <a:latin typeface="Cambria Math" panose="02040503050406030204" pitchFamily="18" charset="0"/>
                            </a:rPr>
                            <m:t> −</m:t>
                          </m:r>
                          <m:func>
                            <m:funcPr>
                              <m:ctrlPr>
                                <a:rPr lang="en-US" altLang="ko-KR" sz="3200" b="0" i="1" smtClean="0">
                                  <a:latin typeface="Cambria Math" panose="02040503050406030204" pitchFamily="18" charset="0"/>
                                </a:rPr>
                              </m:ctrlPr>
                            </m:funcPr>
                            <m:fName>
                              <m:r>
                                <m:rPr>
                                  <m:sty m:val="p"/>
                                </m:rPr>
                                <a:rPr lang="en-US" altLang="ko-KR" sz="3200" b="0" i="0" smtClean="0">
                                  <a:latin typeface="Cambria Math" panose="02040503050406030204" pitchFamily="18" charset="0"/>
                                </a:rPr>
                                <m:t>min</m:t>
                              </m:r>
                            </m:fName>
                            <m:e>
                              <m:d>
                                <m:dPr>
                                  <m:ctrlPr>
                                    <a:rPr lang="en-US" altLang="ko-KR" sz="3200" b="0" i="1" smtClean="0">
                                      <a:latin typeface="Cambria Math" panose="02040503050406030204" pitchFamily="18" charset="0"/>
                                    </a:rPr>
                                  </m:ctrlPr>
                                </m:dPr>
                                <m:e>
                                  <m:r>
                                    <a:rPr lang="en-US" altLang="ko-KR" sz="3200" b="0" i="1" smtClean="0">
                                      <a:latin typeface="Cambria Math" panose="02040503050406030204" pitchFamily="18" charset="0"/>
                                    </a:rPr>
                                    <m:t>𝑑𝑒𝑙𝑎𝑦</m:t>
                                  </m:r>
                                </m:e>
                              </m:d>
                            </m:e>
                          </m:func>
                          <m:r>
                            <a:rPr lang="en-US" altLang="ko-KR" sz="3200" b="0" i="1" smtClean="0">
                              <a:latin typeface="Cambria Math" panose="02040503050406030204" pitchFamily="18" charset="0"/>
                            </a:rPr>
                            <m:t>} </m:t>
                          </m:r>
                        </m:e>
                      </m:func>
                    </m:oMath>
                  </m:oMathPara>
                </a14:m>
                <a:endParaRPr lang="ko-KR" altLang="en-US" sz="3200" dirty="0"/>
              </a:p>
            </p:txBody>
          </p:sp>
        </mc:Choice>
        <mc:Fallback xmlns="">
          <p:sp>
            <p:nvSpPr>
              <p:cNvPr id="3" name="TextBox 2"/>
              <p:cNvSpPr txBox="1">
                <a:spLocks noRot="1" noChangeAspect="1" noMove="1" noResize="1" noEditPoints="1" noAdjustHandles="1" noChangeArrowheads="1" noChangeShapeType="1" noTextEdit="1"/>
              </p:cNvSpPr>
              <p:nvPr/>
            </p:nvSpPr>
            <p:spPr>
              <a:xfrm>
                <a:off x="1450134" y="1444597"/>
                <a:ext cx="9069791" cy="584775"/>
              </a:xfrm>
              <a:prstGeom prst="rect">
                <a:avLst/>
              </a:prstGeom>
              <a:blipFill rotWithShape="0">
                <a:blip r:embed="rId4"/>
                <a:stretch>
                  <a:fillRect/>
                </a:stretch>
              </a:blipFill>
            </p:spPr>
            <p:txBody>
              <a:bodyPr/>
              <a:lstStyle/>
              <a:p>
                <a:r>
                  <a:rPr lang="ko-KR" altLang="en-US">
                    <a:noFill/>
                  </a:rPr>
                  <a:t> </a:t>
                </a:r>
              </a:p>
            </p:txBody>
          </p:sp>
        </mc:Fallback>
      </mc:AlternateContent>
      <p:sp>
        <p:nvSpPr>
          <p:cNvPr id="6" name="TextBox 5"/>
          <p:cNvSpPr txBox="1"/>
          <p:nvPr/>
        </p:nvSpPr>
        <p:spPr>
          <a:xfrm>
            <a:off x="248624" y="6172906"/>
            <a:ext cx="6160982" cy="400110"/>
          </a:xfrm>
          <a:prstGeom prst="rect">
            <a:avLst/>
          </a:prstGeom>
          <a:noFill/>
        </p:spPr>
        <p:txBody>
          <a:bodyPr wrap="none" rtlCol="0">
            <a:spAutoFit/>
          </a:bodyPr>
          <a:lstStyle/>
          <a:p>
            <a:r>
              <a:rPr lang="en-US" altLang="ko-KR" sz="2000" dirty="0" smtClean="0"/>
              <a:t>* Trident+ (10G), Trident II (40G), Tomahawk (100G)</a:t>
            </a:r>
            <a:endParaRPr lang="ko-KR" altLang="en-US" sz="2000" dirty="0"/>
          </a:p>
        </p:txBody>
      </p:sp>
    </p:spTree>
    <p:extLst>
      <p:ext uri="{BB962C8B-B14F-4D97-AF65-F5344CB8AC3E}">
        <p14:creationId xmlns:p14="http://schemas.microsoft.com/office/powerpoint/2010/main" val="7850324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5453705" y="440298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9372452" y="4557120"/>
            <a:ext cx="1688122" cy="449641"/>
            <a:chOff x="8846235" y="2726787"/>
            <a:chExt cx="2194560" cy="584533"/>
          </a:xfrm>
        </p:grpSpPr>
        <p:grpSp>
          <p:nvGrpSpPr>
            <p:cNvPr id="9" name="그룹 8"/>
            <p:cNvGrpSpPr/>
            <p:nvPr/>
          </p:nvGrpSpPr>
          <p:grpSpPr>
            <a:xfrm>
              <a:off x="8846235" y="2726787"/>
              <a:ext cx="2194560" cy="584533"/>
              <a:chOff x="1392702" y="3910818"/>
              <a:chExt cx="3010486" cy="801859"/>
            </a:xfrm>
          </p:grpSpPr>
          <p:sp>
            <p:nvSpPr>
              <p:cNvPr id="11" name="모서리가 둥근 직사각형 10"/>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연결선 11"/>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타원 9"/>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831574" y="4557121"/>
            <a:ext cx="1688122" cy="449640"/>
            <a:chOff x="1392702" y="3910818"/>
            <a:chExt cx="3010486" cy="801859"/>
          </a:xfrm>
        </p:grpSpPr>
        <p:sp>
          <p:nvSpPr>
            <p:cNvPr id="14" name="모서리가 둥근 직사각형 13"/>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직선 연결선 16"/>
          <p:cNvCxnSpPr>
            <a:stCxn id="14" idx="3"/>
            <a:endCxn id="5" idx="1"/>
          </p:cNvCxnSpPr>
          <p:nvPr/>
        </p:nvCxnSpPr>
        <p:spPr>
          <a:xfrm flipV="1">
            <a:off x="2519696"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674" y="5124437"/>
            <a:ext cx="2008948" cy="646331"/>
          </a:xfrm>
          <a:prstGeom prst="rect">
            <a:avLst/>
          </a:prstGeom>
          <a:noFill/>
        </p:spPr>
        <p:txBody>
          <a:bodyPr wrap="none" rtlCol="0">
            <a:spAutoFit/>
          </a:bodyPr>
          <a:lstStyle/>
          <a:p>
            <a:r>
              <a:rPr lang="en-US" altLang="ko-KR" sz="3600" b="1" dirty="0" smtClean="0"/>
              <a:t>Receiver</a:t>
            </a:r>
            <a:endParaRPr lang="ko-KR" altLang="en-US" sz="3600" b="1" dirty="0"/>
          </a:p>
        </p:txBody>
      </p:sp>
      <p:sp>
        <p:nvSpPr>
          <p:cNvPr id="25" name="TextBox 24"/>
          <p:cNvSpPr txBox="1"/>
          <p:nvPr/>
        </p:nvSpPr>
        <p:spPr>
          <a:xfrm>
            <a:off x="831574" y="5139353"/>
            <a:ext cx="1702710" cy="646331"/>
          </a:xfrm>
          <a:prstGeom prst="rect">
            <a:avLst/>
          </a:prstGeom>
          <a:noFill/>
        </p:spPr>
        <p:txBody>
          <a:bodyPr wrap="none" rtlCol="0">
            <a:spAutoFit/>
          </a:bodyPr>
          <a:lstStyle/>
          <a:p>
            <a:r>
              <a:rPr lang="en-US" altLang="ko-KR" sz="3600" b="1" dirty="0" smtClean="0"/>
              <a:t>Sender</a:t>
            </a:r>
            <a:endParaRPr lang="ko-KR" altLang="en-US" sz="3600" b="1" dirty="0"/>
          </a:p>
        </p:txBody>
      </p:sp>
      <p:cxnSp>
        <p:nvCxnSpPr>
          <p:cNvPr id="52" name="직선 연결선 51"/>
          <p:cNvCxnSpPr/>
          <p:nvPr/>
        </p:nvCxnSpPr>
        <p:spPr>
          <a:xfrm flipV="1">
            <a:off x="6438443" y="4775653"/>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직사각형 52"/>
          <p:cNvSpPr/>
          <p:nvPr/>
        </p:nvSpPr>
        <p:spPr>
          <a:xfrm>
            <a:off x="9555516" y="4859321"/>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4" name="직사각형 53"/>
          <p:cNvSpPr/>
          <p:nvPr/>
        </p:nvSpPr>
        <p:spPr>
          <a:xfrm>
            <a:off x="7658346" y="4862809"/>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a:off x="5799022" y="4868846"/>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3827919" y="4868846"/>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1978018" y="4841381"/>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4" name="타원 63"/>
          <p:cNvSpPr/>
          <p:nvPr/>
        </p:nvSpPr>
        <p:spPr>
          <a:xfrm>
            <a:off x="5829404" y="4328814"/>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5" name="타원 64"/>
          <p:cNvSpPr/>
          <p:nvPr/>
        </p:nvSpPr>
        <p:spPr>
          <a:xfrm>
            <a:off x="3879954" y="4345069"/>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7" name="타원 66"/>
          <p:cNvSpPr/>
          <p:nvPr/>
        </p:nvSpPr>
        <p:spPr>
          <a:xfrm>
            <a:off x="9603375" y="4345473"/>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7696304" y="43306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9" name="타원 68"/>
          <p:cNvSpPr/>
          <p:nvPr/>
        </p:nvSpPr>
        <p:spPr>
          <a:xfrm>
            <a:off x="1893002" y="4343342"/>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9603375" y="4344680"/>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3" name="타원 72"/>
          <p:cNvSpPr/>
          <p:nvPr/>
        </p:nvSpPr>
        <p:spPr>
          <a:xfrm>
            <a:off x="9606216" y="4346246"/>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4" name="타원 73"/>
          <p:cNvSpPr/>
          <p:nvPr/>
        </p:nvSpPr>
        <p:spPr>
          <a:xfrm>
            <a:off x="9601041" y="4348137"/>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형 설명선 36"/>
          <p:cNvSpPr/>
          <p:nvPr/>
        </p:nvSpPr>
        <p:spPr>
          <a:xfrm>
            <a:off x="838200" y="2476432"/>
            <a:ext cx="2878333" cy="1460262"/>
          </a:xfrm>
          <a:prstGeom prst="wedgeEllipse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2820509" y="300518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887128" y="2890540"/>
            <a:ext cx="1929952" cy="584775"/>
          </a:xfrm>
          <a:prstGeom prst="rect">
            <a:avLst/>
          </a:prstGeom>
          <a:noFill/>
        </p:spPr>
        <p:txBody>
          <a:bodyPr wrap="none" rtlCol="0">
            <a:spAutoFit/>
          </a:bodyPr>
          <a:lstStyle/>
          <a:p>
            <a:r>
              <a:rPr lang="en-US" altLang="ko-KR" sz="3200" b="1" dirty="0" smtClean="0">
                <a:solidFill>
                  <a:srgbClr val="FF0000"/>
                </a:solidFill>
              </a:rPr>
              <a:t>No more</a:t>
            </a:r>
            <a:endParaRPr lang="ko-KR" altLang="en-US" sz="3200" b="1" dirty="0">
              <a:solidFill>
                <a:srgbClr val="FF0000"/>
              </a:solidFill>
            </a:endParaRPr>
          </a:p>
        </p:txBody>
      </p:sp>
      <p:sp>
        <p:nvSpPr>
          <p:cNvPr id="40" name="TextBox 39"/>
          <p:cNvSpPr txBox="1"/>
          <p:nvPr/>
        </p:nvSpPr>
        <p:spPr>
          <a:xfrm>
            <a:off x="3244000" y="2914175"/>
            <a:ext cx="317716" cy="584775"/>
          </a:xfrm>
          <a:prstGeom prst="rect">
            <a:avLst/>
          </a:prstGeom>
          <a:noFill/>
        </p:spPr>
        <p:txBody>
          <a:bodyPr wrap="none" rtlCol="0">
            <a:spAutoFit/>
          </a:bodyPr>
          <a:lstStyle/>
          <a:p>
            <a:r>
              <a:rPr lang="en-US" altLang="ko-KR" sz="3200" b="1" dirty="0" smtClean="0">
                <a:solidFill>
                  <a:srgbClr val="FF0000"/>
                </a:solidFill>
              </a:rPr>
              <a:t>!</a:t>
            </a:r>
            <a:endParaRPr lang="ko-KR" altLang="en-US" sz="3200" b="1" dirty="0">
              <a:solidFill>
                <a:srgbClr val="FF0000"/>
              </a:solidFill>
            </a:endParaRPr>
          </a:p>
        </p:txBody>
      </p:sp>
      <p:sp>
        <p:nvSpPr>
          <p:cNvPr id="41" name="제목 1"/>
          <p:cNvSpPr>
            <a:spLocks noGrp="1"/>
          </p:cNvSpPr>
          <p:nvPr>
            <p:ph type="title"/>
          </p:nvPr>
        </p:nvSpPr>
        <p:spPr>
          <a:xfrm>
            <a:off x="838200" y="365125"/>
            <a:ext cx="10515600" cy="1325563"/>
          </a:xfrm>
        </p:spPr>
        <p:txBody>
          <a:bodyPr/>
          <a:lstStyle/>
          <a:p>
            <a:r>
              <a:rPr lang="en-US" altLang="ko-KR" b="1" dirty="0" smtClean="0"/>
              <a:t>Credit Waste</a:t>
            </a:r>
            <a:endParaRPr lang="ko-KR" altLang="en-US" sz="3600" dirty="0"/>
          </a:p>
        </p:txBody>
      </p:sp>
      <p:sp>
        <p:nvSpPr>
          <p:cNvPr id="18" name="직사각형 17"/>
          <p:cNvSpPr/>
          <p:nvPr/>
        </p:nvSpPr>
        <p:spPr>
          <a:xfrm>
            <a:off x="2576185" y="4837859"/>
            <a:ext cx="6737390" cy="521213"/>
          </a:xfrm>
          <a:prstGeom prst="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15</a:t>
            </a:r>
            <a:endParaRPr lang="ko-KR" altLang="en-US" sz="2400" dirty="0">
              <a:solidFill>
                <a:schemeClr val="tx1">
                  <a:lumMod val="65000"/>
                  <a:lumOff val="35000"/>
                </a:schemeClr>
              </a:solidFill>
            </a:endParaRPr>
          </a:p>
        </p:txBody>
      </p:sp>
      <p:sp>
        <p:nvSpPr>
          <p:cNvPr id="43" name="직사각형 42"/>
          <p:cNvSpPr/>
          <p:nvPr/>
        </p:nvSpPr>
        <p:spPr>
          <a:xfrm>
            <a:off x="8090878" y="1774274"/>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p:cNvSpPr txBox="1"/>
          <p:nvPr/>
        </p:nvSpPr>
        <p:spPr>
          <a:xfrm>
            <a:off x="8477582" y="1759805"/>
            <a:ext cx="2918748" cy="584775"/>
          </a:xfrm>
          <a:prstGeom prst="rect">
            <a:avLst/>
          </a:prstGeom>
          <a:noFill/>
        </p:spPr>
        <p:txBody>
          <a:bodyPr wrap="none" rtlCol="0">
            <a:spAutoFit/>
          </a:bodyPr>
          <a:lstStyle/>
          <a:p>
            <a:r>
              <a:rPr lang="en-US" altLang="ko-KR" sz="3200" dirty="0" smtClean="0"/>
              <a:t>Credit Request</a:t>
            </a:r>
            <a:endParaRPr lang="ko-KR" altLang="en-US" sz="3200" dirty="0"/>
          </a:p>
        </p:txBody>
      </p:sp>
      <p:sp>
        <p:nvSpPr>
          <p:cNvPr id="45" name="타원 44"/>
          <p:cNvSpPr/>
          <p:nvPr/>
        </p:nvSpPr>
        <p:spPr>
          <a:xfrm>
            <a:off x="6113223" y="19030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6531300" y="1790102"/>
            <a:ext cx="1294522" cy="584775"/>
          </a:xfrm>
          <a:prstGeom prst="rect">
            <a:avLst/>
          </a:prstGeom>
          <a:noFill/>
        </p:spPr>
        <p:txBody>
          <a:bodyPr wrap="none" rtlCol="0">
            <a:spAutoFit/>
          </a:bodyPr>
          <a:lstStyle/>
          <a:p>
            <a:r>
              <a:rPr lang="en-US" altLang="ko-KR" sz="3200" dirty="0" smtClean="0"/>
              <a:t>Credit</a:t>
            </a:r>
            <a:endParaRPr lang="ko-KR" altLang="en-US" sz="3200" dirty="0"/>
          </a:p>
        </p:txBody>
      </p:sp>
      <p:sp>
        <p:nvSpPr>
          <p:cNvPr id="47" name="직사각형 46"/>
          <p:cNvSpPr/>
          <p:nvPr/>
        </p:nvSpPr>
        <p:spPr>
          <a:xfrm>
            <a:off x="6134571" y="268243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p:cNvSpPr txBox="1"/>
          <p:nvPr/>
        </p:nvSpPr>
        <p:spPr>
          <a:xfrm>
            <a:off x="6596170" y="2592972"/>
            <a:ext cx="1047082" cy="584775"/>
          </a:xfrm>
          <a:prstGeom prst="rect">
            <a:avLst/>
          </a:prstGeom>
          <a:noFill/>
        </p:spPr>
        <p:txBody>
          <a:bodyPr wrap="none" rtlCol="0">
            <a:spAutoFit/>
          </a:bodyPr>
          <a:lstStyle/>
          <a:p>
            <a:r>
              <a:rPr lang="en-US" altLang="ko-KR" sz="3200" dirty="0" smtClean="0"/>
              <a:t>Data</a:t>
            </a:r>
            <a:endParaRPr lang="ko-KR" altLang="en-US" sz="3200" dirty="0"/>
          </a:p>
        </p:txBody>
      </p:sp>
      <p:sp>
        <p:nvSpPr>
          <p:cNvPr id="49" name="직사각형 48"/>
          <p:cNvSpPr/>
          <p:nvPr/>
        </p:nvSpPr>
        <p:spPr>
          <a:xfrm>
            <a:off x="8090878" y="2598047"/>
            <a:ext cx="268454" cy="616226"/>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8619856" y="2550441"/>
            <a:ext cx="2277162" cy="584775"/>
          </a:xfrm>
          <a:prstGeom prst="rect">
            <a:avLst/>
          </a:prstGeom>
          <a:noFill/>
        </p:spPr>
        <p:txBody>
          <a:bodyPr wrap="none" rtlCol="0">
            <a:spAutoFit/>
          </a:bodyPr>
          <a:lstStyle/>
          <a:p>
            <a:r>
              <a:rPr lang="en-US" altLang="ko-KR" sz="3200" dirty="0" smtClean="0"/>
              <a:t>Credit Stop</a:t>
            </a:r>
            <a:endParaRPr lang="ko-KR" altLang="en-US" sz="3200" dirty="0"/>
          </a:p>
        </p:txBody>
      </p:sp>
    </p:spTree>
    <p:extLst>
      <p:ext uri="{BB962C8B-B14F-4D97-AF65-F5344CB8AC3E}">
        <p14:creationId xmlns:p14="http://schemas.microsoft.com/office/powerpoint/2010/main" val="156566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2.91667E-6 4.07407E-6 L 0.6263 0.00185 " pathEditMode="relative" rAng="0" ptsTypes="AA">
                                      <p:cBhvr>
                                        <p:cTn id="6" dur="2000" fill="hold"/>
                                        <p:tgtEl>
                                          <p:spTgt spid="58"/>
                                        </p:tgtEl>
                                        <p:attrNameLst>
                                          <p:attrName>ppt_x</p:attrName>
                                          <p:attrName>ppt_y</p:attrName>
                                        </p:attrNameLst>
                                      </p:cBhvr>
                                      <p:rCtr x="31315" y="93"/>
                                    </p:animMotion>
                                  </p:childTnLst>
                                </p:cTn>
                              </p:par>
                              <p:par>
                                <p:cTn id="7" presetID="42" presetClass="path" presetSubtype="0" fill="hold" grpId="0" nodeType="withEffect">
                                  <p:stCondLst>
                                    <p:cond delay="0"/>
                                  </p:stCondLst>
                                  <p:childTnLst>
                                    <p:animMotion origin="layout" path="M -8.33333E-7 1.11111E-6 L -0.16302 1.11111E-6 " pathEditMode="relative" rAng="0" ptsTypes="AA">
                                      <p:cBhvr>
                                        <p:cTn id="8" dur="500" fill="hold"/>
                                        <p:tgtEl>
                                          <p:spTgt spid="65"/>
                                        </p:tgtEl>
                                        <p:attrNameLst>
                                          <p:attrName>ppt_x</p:attrName>
                                          <p:attrName>ppt_y</p:attrName>
                                        </p:attrNameLst>
                                      </p:cBhvr>
                                      <p:rCtr x="-8151" y="0"/>
                                    </p:animMotion>
                                  </p:childTnLst>
                                </p:cTn>
                              </p:par>
                              <p:par>
                                <p:cTn id="9" presetID="42" presetClass="path" presetSubtype="0" accel="50000" decel="50000" fill="hold" grpId="1" nodeType="withEffect">
                                  <p:stCondLst>
                                    <p:cond delay="500"/>
                                  </p:stCondLst>
                                  <p:childTnLst>
                                    <p:animMotion origin="layout" path="M -0.16302 1.11111E-6 L -0.16159 0.40069 " pathEditMode="relative" rAng="0" ptsTypes="AA">
                                      <p:cBhvr>
                                        <p:cTn id="10" dur="500" fill="hold"/>
                                        <p:tgtEl>
                                          <p:spTgt spid="65"/>
                                        </p:tgtEl>
                                        <p:attrNameLst>
                                          <p:attrName>ppt_x</p:attrName>
                                          <p:attrName>ppt_y</p:attrName>
                                        </p:attrNameLst>
                                      </p:cBhvr>
                                      <p:rCtr x="65" y="20023"/>
                                    </p:animMotion>
                                  </p:childTnLst>
                                </p:cTn>
                              </p:par>
                              <p:par>
                                <p:cTn id="11" presetID="42" presetClass="path" presetSubtype="0" fill="hold" grpId="0" nodeType="withEffect">
                                  <p:stCondLst>
                                    <p:cond delay="0"/>
                                  </p:stCondLst>
                                  <p:childTnLst>
                                    <p:animMotion origin="layout" path="M 3.33333E-6 -4.07407E-6 L -0.32344 0.00301 " pathEditMode="relative" rAng="0" ptsTypes="AA">
                                      <p:cBhvr>
                                        <p:cTn id="12" dur="1000" fill="hold"/>
                                        <p:tgtEl>
                                          <p:spTgt spid="64"/>
                                        </p:tgtEl>
                                        <p:attrNameLst>
                                          <p:attrName>ppt_x</p:attrName>
                                          <p:attrName>ppt_y</p:attrName>
                                        </p:attrNameLst>
                                      </p:cBhvr>
                                      <p:rCtr x="-16172" y="139"/>
                                    </p:animMotion>
                                  </p:childTnLst>
                                </p:cTn>
                              </p:par>
                              <p:par>
                                <p:cTn id="13" presetID="42" presetClass="path" presetSubtype="0" accel="50000" decel="50000" fill="hold" grpId="1" nodeType="withEffect">
                                  <p:stCondLst>
                                    <p:cond delay="1000"/>
                                  </p:stCondLst>
                                  <p:childTnLst>
                                    <p:animMotion origin="layout" path="M -0.32292 0.00232 L -0.32318 0.39862 " pathEditMode="relative" rAng="0" ptsTypes="AA">
                                      <p:cBhvr>
                                        <p:cTn id="14" dur="500" fill="hold"/>
                                        <p:tgtEl>
                                          <p:spTgt spid="64"/>
                                        </p:tgtEl>
                                        <p:attrNameLst>
                                          <p:attrName>ppt_x</p:attrName>
                                          <p:attrName>ppt_y</p:attrName>
                                        </p:attrNameLst>
                                      </p:cBhvr>
                                      <p:rCtr x="-13" y="19815"/>
                                    </p:animMotion>
                                  </p:childTnLst>
                                </p:cTn>
                              </p:par>
                              <p:par>
                                <p:cTn id="15" presetID="42" presetClass="path" presetSubtype="0" fill="hold" grpId="0" nodeType="withEffect">
                                  <p:stCondLst>
                                    <p:cond delay="0"/>
                                  </p:stCondLst>
                                  <p:childTnLst>
                                    <p:animMotion origin="layout" path="M -1.66667E-6 4.44444E-6 L -0.47604 0.00138 " pathEditMode="relative" rAng="0" ptsTypes="AA">
                                      <p:cBhvr>
                                        <p:cTn id="16" dur="1500" fill="hold"/>
                                        <p:tgtEl>
                                          <p:spTgt spid="68"/>
                                        </p:tgtEl>
                                        <p:attrNameLst>
                                          <p:attrName>ppt_x</p:attrName>
                                          <p:attrName>ppt_y</p:attrName>
                                        </p:attrNameLst>
                                      </p:cBhvr>
                                      <p:rCtr x="-23802" y="69"/>
                                    </p:animMotion>
                                  </p:childTnLst>
                                </p:cTn>
                              </p:par>
                              <p:par>
                                <p:cTn id="17" presetID="42" presetClass="path" presetSubtype="0" accel="50000" decel="50000" fill="hold" grpId="1" nodeType="withEffect">
                                  <p:stCondLst>
                                    <p:cond delay="1500"/>
                                  </p:stCondLst>
                                  <p:childTnLst>
                                    <p:animMotion origin="layout" path="M -0.47604 0.00208 L -0.47461 0.39213 " pathEditMode="relative" rAng="0" ptsTypes="AA">
                                      <p:cBhvr>
                                        <p:cTn id="18" dur="500" fill="hold"/>
                                        <p:tgtEl>
                                          <p:spTgt spid="68"/>
                                        </p:tgtEl>
                                        <p:attrNameLst>
                                          <p:attrName>ppt_x</p:attrName>
                                          <p:attrName>ppt_y</p:attrName>
                                        </p:attrNameLst>
                                      </p:cBhvr>
                                      <p:rCtr x="65" y="19491"/>
                                    </p:animMotion>
                                  </p:childTnLst>
                                </p:cTn>
                              </p:par>
                              <p:par>
                                <p:cTn id="19" presetID="42" presetClass="path" presetSubtype="0" fill="hold" grpId="0" nodeType="withEffect">
                                  <p:stCondLst>
                                    <p:cond delay="0"/>
                                  </p:stCondLst>
                                  <p:childTnLst>
                                    <p:animMotion origin="layout" path="M -1.875E-6 1.11111E-6 L -0.63294 -0.00023 " pathEditMode="relative" rAng="0" ptsTypes="AA">
                                      <p:cBhvr>
                                        <p:cTn id="20" dur="2000" fill="hold"/>
                                        <p:tgtEl>
                                          <p:spTgt spid="67"/>
                                        </p:tgtEl>
                                        <p:attrNameLst>
                                          <p:attrName>ppt_x</p:attrName>
                                          <p:attrName>ppt_y</p:attrName>
                                        </p:attrNameLst>
                                      </p:cBhvr>
                                      <p:rCtr x="-31654" y="-23"/>
                                    </p:animMotion>
                                  </p:childTnLst>
                                </p:cTn>
                              </p:par>
                              <p:par>
                                <p:cTn id="21" presetID="42" presetClass="path" presetSubtype="0" accel="50000" decel="50000" fill="hold" grpId="1" nodeType="withEffect">
                                  <p:stCondLst>
                                    <p:cond delay="2000"/>
                                  </p:stCondLst>
                                  <p:childTnLst>
                                    <p:animMotion origin="layout" path="M -0.63242 1.11111E-6 L -0.63099 0.39005 " pathEditMode="relative" rAng="0" ptsTypes="AA">
                                      <p:cBhvr>
                                        <p:cTn id="22" dur="500" fill="hold"/>
                                        <p:tgtEl>
                                          <p:spTgt spid="67"/>
                                        </p:tgtEl>
                                        <p:attrNameLst>
                                          <p:attrName>ppt_x</p:attrName>
                                          <p:attrName>ppt_y</p:attrName>
                                        </p:attrNameLst>
                                      </p:cBhvr>
                                      <p:rCtr x="65" y="19491"/>
                                    </p:animMotion>
                                  </p:childTnLst>
                                </p:cTn>
                              </p:par>
                              <p:par>
                                <p:cTn id="23" presetID="42" presetClass="path" presetSubtype="0" accel="50000" decel="50000" fill="hold" grpId="0" nodeType="withEffect">
                                  <p:stCondLst>
                                    <p:cond delay="0"/>
                                  </p:stCondLst>
                                  <p:childTnLst>
                                    <p:animMotion origin="layout" path="M 2.77556E-17 2.59259E-6 L 2.77556E-17 0.40926 " pathEditMode="relative" rAng="0" ptsTypes="AA">
                                      <p:cBhvr>
                                        <p:cTn id="24" dur="500" fill="hold"/>
                                        <p:tgtEl>
                                          <p:spTgt spid="69"/>
                                        </p:tgtEl>
                                        <p:attrNameLst>
                                          <p:attrName>ppt_x</p:attrName>
                                          <p:attrName>ppt_y</p:attrName>
                                        </p:attrNameLst>
                                      </p:cBhvr>
                                      <p:rCtr x="0" y="20463"/>
                                    </p:animMotion>
                                  </p:childTnLst>
                                </p:cTn>
                              </p:par>
                              <p:par>
                                <p:cTn id="25" presetID="1" presetClass="exit" presetSubtype="0" fill="hold" grpId="1" nodeType="withEffect">
                                  <p:stCondLst>
                                    <p:cond delay="2000"/>
                                  </p:stCondLst>
                                  <p:childTnLst>
                                    <p:set>
                                      <p:cBhvr>
                                        <p:cTn id="26" dur="1" fill="hold">
                                          <p:stCondLst>
                                            <p:cond delay="0"/>
                                          </p:stCondLst>
                                        </p:cTn>
                                        <p:tgtEl>
                                          <p:spTgt spid="58"/>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hidden"/>
                                      </p:to>
                                    </p:set>
                                  </p:childTnLst>
                                </p:cTn>
                              </p:par>
                              <p:par>
                                <p:cTn id="29" presetID="42" presetClass="path" presetSubtype="0" fill="hold" grpId="0" nodeType="withEffect">
                                  <p:stCondLst>
                                    <p:cond delay="0"/>
                                  </p:stCondLst>
                                  <p:childTnLst>
                                    <p:animMotion origin="layout" path="M -1.45833E-6 -3.7037E-6 L 0.15599 0.00024 " pathEditMode="relative" rAng="0" ptsTypes="AA">
                                      <p:cBhvr>
                                        <p:cTn id="30" dur="500" fill="hold"/>
                                        <p:tgtEl>
                                          <p:spTgt spid="54"/>
                                        </p:tgtEl>
                                        <p:attrNameLst>
                                          <p:attrName>ppt_x</p:attrName>
                                          <p:attrName>ppt_y</p:attrName>
                                        </p:attrNameLst>
                                      </p:cBhvr>
                                      <p:rCtr x="7799" y="0"/>
                                    </p:animMotion>
                                  </p:childTnLst>
                                </p:cTn>
                              </p:par>
                              <p:par>
                                <p:cTn id="31" presetID="1" presetClass="exit" presetSubtype="0" fill="hold" grpId="1" nodeType="withEffect">
                                  <p:stCondLst>
                                    <p:cond delay="500"/>
                                  </p:stCondLst>
                                  <p:childTnLst>
                                    <p:set>
                                      <p:cBhvr>
                                        <p:cTn id="32" dur="1" fill="hold">
                                          <p:stCondLst>
                                            <p:cond delay="0"/>
                                          </p:stCondLst>
                                        </p:cTn>
                                        <p:tgtEl>
                                          <p:spTgt spid="54"/>
                                        </p:tgtEl>
                                        <p:attrNameLst>
                                          <p:attrName>style.visibility</p:attrName>
                                        </p:attrNameLst>
                                      </p:cBhvr>
                                      <p:to>
                                        <p:strVal val="hidden"/>
                                      </p:to>
                                    </p:set>
                                  </p:childTnLst>
                                </p:cTn>
                              </p:par>
                              <p:par>
                                <p:cTn id="33" presetID="42" presetClass="path" presetSubtype="0" fill="hold" grpId="0" nodeType="withEffect">
                                  <p:stCondLst>
                                    <p:cond delay="0"/>
                                  </p:stCondLst>
                                  <p:childTnLst>
                                    <p:animMotion origin="layout" path="M 2.5E-6 3.7037E-7 L 0.3082 -0.00069 " pathEditMode="relative" rAng="0" ptsTypes="AA">
                                      <p:cBhvr>
                                        <p:cTn id="34" dur="1000" fill="hold"/>
                                        <p:tgtEl>
                                          <p:spTgt spid="55"/>
                                        </p:tgtEl>
                                        <p:attrNameLst>
                                          <p:attrName>ppt_x</p:attrName>
                                          <p:attrName>ppt_y</p:attrName>
                                        </p:attrNameLst>
                                      </p:cBhvr>
                                      <p:rCtr x="15404" y="-46"/>
                                    </p:animMotion>
                                  </p:childTnLst>
                                </p:cTn>
                              </p:par>
                              <p:par>
                                <p:cTn id="35" presetID="1" presetClass="exit" presetSubtype="0" fill="hold" grpId="1" nodeType="withEffect">
                                  <p:stCondLst>
                                    <p:cond delay="1000"/>
                                  </p:stCondLst>
                                  <p:childTnLst>
                                    <p:set>
                                      <p:cBhvr>
                                        <p:cTn id="36" dur="1" fill="hold">
                                          <p:stCondLst>
                                            <p:cond delay="0"/>
                                          </p:stCondLst>
                                        </p:cTn>
                                        <p:tgtEl>
                                          <p:spTgt spid="55"/>
                                        </p:tgtEl>
                                        <p:attrNameLst>
                                          <p:attrName>style.visibility</p:attrName>
                                        </p:attrNameLst>
                                      </p:cBhvr>
                                      <p:to>
                                        <p:strVal val="hidden"/>
                                      </p:to>
                                    </p:set>
                                  </p:childTnLst>
                                </p:cTn>
                              </p:par>
                              <p:par>
                                <p:cTn id="37" presetID="42" presetClass="path" presetSubtype="0" fill="hold" grpId="0" nodeType="withEffect">
                                  <p:stCondLst>
                                    <p:cond delay="0"/>
                                  </p:stCondLst>
                                  <p:childTnLst>
                                    <p:animMotion origin="layout" path="M 1.25E-6 3.7037E-7 L 0.46953 0.00023 " pathEditMode="relative" rAng="0" ptsTypes="AA">
                                      <p:cBhvr>
                                        <p:cTn id="38" dur="1500" fill="hold"/>
                                        <p:tgtEl>
                                          <p:spTgt spid="56"/>
                                        </p:tgtEl>
                                        <p:attrNameLst>
                                          <p:attrName>ppt_x</p:attrName>
                                          <p:attrName>ppt_y</p:attrName>
                                        </p:attrNameLst>
                                      </p:cBhvr>
                                      <p:rCtr x="23477" y="0"/>
                                    </p:animMotion>
                                  </p:childTnLst>
                                </p:cTn>
                              </p:par>
                              <p:par>
                                <p:cTn id="39" presetID="1" presetClass="exit" presetSubtype="0" fill="hold" grpId="1" nodeType="withEffect">
                                  <p:stCondLst>
                                    <p:cond delay="1500"/>
                                  </p:stCondLst>
                                  <p:childTnLst>
                                    <p:set>
                                      <p:cBhvr>
                                        <p:cTn id="40" dur="1" fill="hold">
                                          <p:stCondLst>
                                            <p:cond delay="0"/>
                                          </p:stCondLst>
                                        </p:cTn>
                                        <p:tgtEl>
                                          <p:spTgt spid="56"/>
                                        </p:tgtEl>
                                        <p:attrNameLst>
                                          <p:attrName>style.visibility</p:attrName>
                                        </p:attrNameLst>
                                      </p:cBhvr>
                                      <p:to>
                                        <p:strVal val="hidden"/>
                                      </p:to>
                                    </p:set>
                                  </p:childTnLst>
                                </p:cTn>
                              </p:par>
                              <p:par>
                                <p:cTn id="41" presetID="1" presetClass="entr" presetSubtype="0" fill="hold" grpId="1" nodeType="withEffect">
                                  <p:stCondLst>
                                    <p:cond delay="500"/>
                                  </p:stCondLst>
                                  <p:childTnLst>
                                    <p:set>
                                      <p:cBhvr>
                                        <p:cTn id="42" dur="1" fill="hold">
                                          <p:stCondLst>
                                            <p:cond delay="0"/>
                                          </p:stCondLst>
                                        </p:cTn>
                                        <p:tgtEl>
                                          <p:spTgt spid="70"/>
                                        </p:tgtEl>
                                        <p:attrNameLst>
                                          <p:attrName>style.visibility</p:attrName>
                                        </p:attrNameLst>
                                      </p:cBhvr>
                                      <p:to>
                                        <p:strVal val="visible"/>
                                      </p:to>
                                    </p:set>
                                  </p:childTnLst>
                                </p:cTn>
                              </p:par>
                              <p:par>
                                <p:cTn id="43" presetID="42" presetClass="path" presetSubtype="0" fill="hold" grpId="0" nodeType="withEffect">
                                  <p:stCondLst>
                                    <p:cond delay="500"/>
                                  </p:stCondLst>
                                  <p:childTnLst>
                                    <p:animMotion origin="layout" path="M -1.875E-6 1.11111E-6 L -0.63242 -2.96296E-6 " pathEditMode="relative" rAng="0" ptsTypes="AA">
                                      <p:cBhvr>
                                        <p:cTn id="44" dur="2000" fill="hold"/>
                                        <p:tgtEl>
                                          <p:spTgt spid="70"/>
                                        </p:tgtEl>
                                        <p:attrNameLst>
                                          <p:attrName>ppt_x</p:attrName>
                                          <p:attrName>ppt_y</p:attrName>
                                        </p:attrNameLst>
                                      </p:cBhvr>
                                      <p:rCtr x="-31628" y="-46"/>
                                    </p:animMotion>
                                  </p:childTnLst>
                                </p:cTn>
                              </p:par>
                              <p:par>
                                <p:cTn id="45" presetID="42" presetClass="path" presetSubtype="0" accel="50000" decel="50000" fill="hold" grpId="2" nodeType="withEffect">
                                  <p:stCondLst>
                                    <p:cond delay="2500"/>
                                  </p:stCondLst>
                                  <p:childTnLst>
                                    <p:animMotion origin="layout" path="M -0.63242 1.11111E-6 L -0.63268 0.39236 " pathEditMode="relative" rAng="0" ptsTypes="AA">
                                      <p:cBhvr>
                                        <p:cTn id="46" dur="500" fill="hold"/>
                                        <p:tgtEl>
                                          <p:spTgt spid="70"/>
                                        </p:tgtEl>
                                        <p:attrNameLst>
                                          <p:attrName>ppt_x</p:attrName>
                                          <p:attrName>ppt_y</p:attrName>
                                        </p:attrNameLst>
                                      </p:cBhvr>
                                      <p:rCtr x="-13" y="19606"/>
                                    </p:animMotion>
                                  </p:childTnLst>
                                </p:cTn>
                              </p:par>
                              <p:par>
                                <p:cTn id="47" presetID="1" presetClass="entr" presetSubtype="0" fill="hold" grpId="1" nodeType="withEffect">
                                  <p:stCondLst>
                                    <p:cond delay="1000"/>
                                  </p:stCondLst>
                                  <p:childTnLst>
                                    <p:set>
                                      <p:cBhvr>
                                        <p:cTn id="48" dur="1" fill="hold">
                                          <p:stCondLst>
                                            <p:cond delay="0"/>
                                          </p:stCondLst>
                                        </p:cTn>
                                        <p:tgtEl>
                                          <p:spTgt spid="73"/>
                                        </p:tgtEl>
                                        <p:attrNameLst>
                                          <p:attrName>style.visibility</p:attrName>
                                        </p:attrNameLst>
                                      </p:cBhvr>
                                      <p:to>
                                        <p:strVal val="visible"/>
                                      </p:to>
                                    </p:set>
                                  </p:childTnLst>
                                </p:cTn>
                              </p:par>
                              <p:par>
                                <p:cTn id="49" presetID="42" presetClass="path" presetSubtype="0" fill="hold" grpId="0" nodeType="withEffect">
                                  <p:stCondLst>
                                    <p:cond delay="1000"/>
                                  </p:stCondLst>
                                  <p:childTnLst>
                                    <p:animMotion origin="layout" path="M -2.29167E-6 -3.7037E-7 L -0.63242 -3.7037E-7 " pathEditMode="relative" rAng="0" ptsTypes="AA">
                                      <p:cBhvr>
                                        <p:cTn id="50" dur="2000" fill="hold"/>
                                        <p:tgtEl>
                                          <p:spTgt spid="73"/>
                                        </p:tgtEl>
                                        <p:attrNameLst>
                                          <p:attrName>ppt_x</p:attrName>
                                          <p:attrName>ppt_y</p:attrName>
                                        </p:attrNameLst>
                                      </p:cBhvr>
                                      <p:rCtr x="-31628" y="0"/>
                                    </p:animMotion>
                                  </p:childTnLst>
                                </p:cTn>
                              </p:par>
                              <p:par>
                                <p:cTn id="51" presetID="42" presetClass="path" presetSubtype="0" accel="50000" decel="50000" fill="hold" grpId="2" nodeType="withEffect">
                                  <p:stCondLst>
                                    <p:cond delay="3000"/>
                                  </p:stCondLst>
                                  <p:childTnLst>
                                    <p:animMotion origin="layout" path="M -0.63268 -0.00023 L -0.63294 0.38935 " pathEditMode="relative" rAng="0" ptsTypes="AA">
                                      <p:cBhvr>
                                        <p:cTn id="52" dur="500" fill="hold"/>
                                        <p:tgtEl>
                                          <p:spTgt spid="73"/>
                                        </p:tgtEl>
                                        <p:attrNameLst>
                                          <p:attrName>ppt_x</p:attrName>
                                          <p:attrName>ppt_y</p:attrName>
                                        </p:attrNameLst>
                                      </p:cBhvr>
                                      <p:rCtr x="-13" y="19468"/>
                                    </p:animMotion>
                                  </p:childTnLst>
                                </p:cTn>
                              </p:par>
                              <p:par>
                                <p:cTn id="53" presetID="1" presetClass="entr" presetSubtype="0" fill="hold" grpId="1" nodeType="withEffect">
                                  <p:stCondLst>
                                    <p:cond delay="1500"/>
                                  </p:stCondLst>
                                  <p:childTnLst>
                                    <p:set>
                                      <p:cBhvr>
                                        <p:cTn id="54" dur="1" fill="hold">
                                          <p:stCondLst>
                                            <p:cond delay="0"/>
                                          </p:stCondLst>
                                        </p:cTn>
                                        <p:tgtEl>
                                          <p:spTgt spid="74"/>
                                        </p:tgtEl>
                                        <p:attrNameLst>
                                          <p:attrName>style.visibility</p:attrName>
                                        </p:attrNameLst>
                                      </p:cBhvr>
                                      <p:to>
                                        <p:strVal val="visible"/>
                                      </p:to>
                                    </p:set>
                                  </p:childTnLst>
                                </p:cTn>
                              </p:par>
                              <p:par>
                                <p:cTn id="55" presetID="42" presetClass="path" presetSubtype="0" fill="hold" grpId="0" nodeType="withEffect">
                                  <p:stCondLst>
                                    <p:cond delay="1500"/>
                                  </p:stCondLst>
                                  <p:childTnLst>
                                    <p:animMotion origin="layout" path="M -1.66667E-6 -1.85185E-6 L -0.63242 -1.85185E-6 " pathEditMode="relative" rAng="0" ptsTypes="AA">
                                      <p:cBhvr>
                                        <p:cTn id="56" dur="2000" fill="hold"/>
                                        <p:tgtEl>
                                          <p:spTgt spid="74"/>
                                        </p:tgtEl>
                                        <p:attrNameLst>
                                          <p:attrName>ppt_x</p:attrName>
                                          <p:attrName>ppt_y</p:attrName>
                                        </p:attrNameLst>
                                      </p:cBhvr>
                                      <p:rCtr x="-31628" y="0"/>
                                    </p:animMotion>
                                  </p:childTnLst>
                                </p:cTn>
                              </p:par>
                              <p:par>
                                <p:cTn id="57" presetID="42" presetClass="path" presetSubtype="0" accel="50000" decel="50000" fill="hold" grpId="2" nodeType="withEffect">
                                  <p:stCondLst>
                                    <p:cond delay="3500"/>
                                  </p:stCondLst>
                                  <p:childTnLst>
                                    <p:animMotion origin="layout" path="M -0.63229 -0.00046 L -0.63255 0.39746 " pathEditMode="relative" rAng="0" ptsTypes="AA">
                                      <p:cBhvr>
                                        <p:cTn id="58" dur="500" fill="hold"/>
                                        <p:tgtEl>
                                          <p:spTgt spid="74"/>
                                        </p:tgtEl>
                                        <p:attrNameLst>
                                          <p:attrName>ppt_x</p:attrName>
                                          <p:attrName>ppt_y</p:attrName>
                                        </p:attrNameLst>
                                      </p:cBhvr>
                                      <p:rCtr x="-13" y="19884"/>
                                    </p:animMotion>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22" presetClass="entr" presetSubtype="8" fill="hold" grpId="1" nodeType="withEffect">
                                  <p:stCondLst>
                                    <p:cond delay="300"/>
                                  </p:stCondLst>
                                  <p:childTnLst>
                                    <p:set>
                                      <p:cBhvr>
                                        <p:cTn id="64" dur="1" fill="hold">
                                          <p:stCondLst>
                                            <p:cond delay="0"/>
                                          </p:stCondLst>
                                        </p:cTn>
                                        <p:tgtEl>
                                          <p:spTgt spid="18"/>
                                        </p:tgtEl>
                                        <p:attrNameLst>
                                          <p:attrName>style.visibility</p:attrName>
                                        </p:attrNameLst>
                                      </p:cBhvr>
                                      <p:to>
                                        <p:strVal val="visible"/>
                                      </p:to>
                                    </p:set>
                                    <p:animEffect transition="in" filter="wipe(left)">
                                      <p:cBhvr>
                                        <p:cTn id="65" dur="2000"/>
                                        <p:tgtEl>
                                          <p:spTgt spid="18"/>
                                        </p:tgtEl>
                                      </p:cBhvr>
                                    </p:animEffect>
                                  </p:childTnLst>
                                </p:cTn>
                              </p:par>
                              <p:par>
                                <p:cTn id="66" presetID="10" presetClass="exit" presetSubtype="0" fill="hold" grpId="3" nodeType="withEffect">
                                  <p:stCondLst>
                                    <p:cond delay="2300"/>
                                  </p:stCondLst>
                                  <p:childTnLst>
                                    <p:animEffect transition="out" filter="fade">
                                      <p:cBhvr>
                                        <p:cTn id="67" dur="500"/>
                                        <p:tgtEl>
                                          <p:spTgt spid="18"/>
                                        </p:tgtEl>
                                      </p:cBhvr>
                                    </p:animEffect>
                                    <p:set>
                                      <p:cBhvr>
                                        <p:cTn id="68" dur="1" fill="hold">
                                          <p:stCondLst>
                                            <p:cond delay="499"/>
                                          </p:stCondLst>
                                        </p:cTn>
                                        <p:tgtEl>
                                          <p:spTgt spid="18"/>
                                        </p:tgtEl>
                                        <p:attrNameLst>
                                          <p:attrName>style.visibility</p:attrName>
                                        </p:attrNameLst>
                                      </p:cBhvr>
                                      <p:to>
                                        <p:strVal val="hidden"/>
                                      </p:to>
                                    </p:set>
                                  </p:childTnLst>
                                </p:cTn>
                              </p:par>
                              <p:par>
                                <p:cTn id="69" presetID="10" presetClass="entr" presetSubtype="0" fill="hold" grpId="2" nodeType="withEffect">
                                  <p:stCondLst>
                                    <p:cond delay="2800"/>
                                  </p:stCondLst>
                                  <p:childTnLst>
                                    <p:set>
                                      <p:cBhvr>
                                        <p:cTn id="70" dur="1" fill="hold">
                                          <p:stCondLst>
                                            <p:cond delay="0"/>
                                          </p:stCondLst>
                                        </p:cTn>
                                        <p:tgtEl>
                                          <p:spTgt spid="18"/>
                                        </p:tgtEl>
                                        <p:attrNameLst>
                                          <p:attrName>style.visibility</p:attrName>
                                        </p:attrNameLst>
                                      </p:cBhvr>
                                      <p:to>
                                        <p:strVal val="visible"/>
                                      </p:to>
                                    </p:set>
                                    <p:animEffect transition="in" filter="fade">
                                      <p:cBhvr>
                                        <p:cTn id="71" dur="500"/>
                                        <p:tgtEl>
                                          <p:spTgt spid="18"/>
                                        </p:tgtEl>
                                      </p:cBhvr>
                                    </p:animEffect>
                                  </p:childTnLst>
                                </p:cTn>
                              </p:par>
                              <p:par>
                                <p:cTn id="72" presetID="10" presetClass="exit" presetSubtype="0" fill="hold" grpId="4" nodeType="withEffect">
                                  <p:stCondLst>
                                    <p:cond delay="3300"/>
                                  </p:stCondLst>
                                  <p:childTnLst>
                                    <p:animEffect transition="out" filter="fade">
                                      <p:cBhvr>
                                        <p:cTn id="73" dur="500"/>
                                        <p:tgtEl>
                                          <p:spTgt spid="18"/>
                                        </p:tgtEl>
                                      </p:cBhvr>
                                    </p:animEffect>
                                    <p:set>
                                      <p:cBhvr>
                                        <p:cTn id="74" dur="1" fill="hold">
                                          <p:stCondLst>
                                            <p:cond delay="499"/>
                                          </p:stCondLst>
                                        </p:cTn>
                                        <p:tgtEl>
                                          <p:spTgt spid="18"/>
                                        </p:tgtEl>
                                        <p:attrNameLst>
                                          <p:attrName>style.visibility</p:attrName>
                                        </p:attrNameLst>
                                      </p:cBhvr>
                                      <p:to>
                                        <p:strVal val="hidden"/>
                                      </p:to>
                                    </p:set>
                                  </p:childTnLst>
                                </p:cTn>
                              </p:par>
                              <p:par>
                                <p:cTn id="75" presetID="10" presetClass="entr" presetSubtype="0" fill="hold" grpId="5" nodeType="withEffect">
                                  <p:stCondLst>
                                    <p:cond delay="380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4" grpId="1" animBg="1"/>
      <p:bldP spid="55" grpId="0" animBg="1"/>
      <p:bldP spid="55" grpId="1" animBg="1"/>
      <p:bldP spid="56" grpId="0" animBg="1"/>
      <p:bldP spid="56" grpId="1" animBg="1"/>
      <p:bldP spid="58" grpId="0" animBg="1"/>
      <p:bldP spid="58" grpId="1" animBg="1"/>
      <p:bldP spid="64" grpId="0" animBg="1"/>
      <p:bldP spid="64" grpId="1" animBg="1"/>
      <p:bldP spid="65" grpId="0" animBg="1"/>
      <p:bldP spid="65" grpId="1" animBg="1"/>
      <p:bldP spid="67" grpId="0" animBg="1"/>
      <p:bldP spid="67" grpId="1" animBg="1"/>
      <p:bldP spid="68" grpId="0" animBg="1"/>
      <p:bldP spid="68" grpId="1" animBg="1"/>
      <p:bldP spid="69" grpId="0" animBg="1"/>
      <p:bldP spid="70" grpId="0" animBg="1"/>
      <p:bldP spid="70" grpId="1" animBg="1"/>
      <p:bldP spid="70" grpId="2" animBg="1"/>
      <p:bldP spid="73" grpId="0" animBg="1"/>
      <p:bldP spid="73" grpId="1" animBg="1"/>
      <p:bldP spid="73" grpId="2" animBg="1"/>
      <p:bldP spid="74" grpId="0" animBg="1"/>
      <p:bldP spid="74" grpId="1" animBg="1"/>
      <p:bldP spid="74" grpId="2" animBg="1"/>
      <p:bldP spid="39" grpId="0"/>
      <p:bldP spid="40" grpId="0"/>
      <p:bldP spid="18" grpId="1" animBg="1"/>
      <p:bldP spid="18" grpId="2" animBg="1"/>
      <p:bldP spid="18" grpId="3" animBg="1"/>
      <p:bldP spid="18" grpId="4" animBg="1"/>
      <p:bldP spid="18" grpId="5"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Datacenter Network</a:t>
            </a:r>
            <a:endParaRPr lang="ko-KR" altLang="en-US" b="1" dirty="0"/>
          </a:p>
        </p:txBody>
      </p:sp>
      <p:sp>
        <p:nvSpPr>
          <p:cNvPr id="4" name="TextBox 3"/>
          <p:cNvSpPr txBox="1"/>
          <p:nvPr/>
        </p:nvSpPr>
        <p:spPr>
          <a:xfrm>
            <a:off x="2224093" y="1484624"/>
            <a:ext cx="2871107" cy="584775"/>
          </a:xfrm>
          <a:prstGeom prst="rect">
            <a:avLst/>
          </a:prstGeom>
          <a:noFill/>
        </p:spPr>
        <p:txBody>
          <a:bodyPr wrap="none" rtlCol="0">
            <a:spAutoFit/>
          </a:bodyPr>
          <a:lstStyle/>
          <a:p>
            <a:r>
              <a:rPr lang="en-US" altLang="ko-KR" sz="3200" b="1" dirty="0" smtClean="0"/>
              <a:t>Small Latency</a:t>
            </a:r>
            <a:endParaRPr lang="ko-KR" altLang="en-US" sz="3200" b="1" dirty="0"/>
          </a:p>
        </p:txBody>
      </p:sp>
      <p:sp>
        <p:nvSpPr>
          <p:cNvPr id="5" name="TextBox 4"/>
          <p:cNvSpPr txBox="1"/>
          <p:nvPr/>
        </p:nvSpPr>
        <p:spPr>
          <a:xfrm>
            <a:off x="7084047" y="1484624"/>
            <a:ext cx="3353803" cy="584775"/>
          </a:xfrm>
          <a:prstGeom prst="rect">
            <a:avLst/>
          </a:prstGeom>
          <a:noFill/>
        </p:spPr>
        <p:txBody>
          <a:bodyPr wrap="none" rtlCol="0">
            <a:spAutoFit/>
          </a:bodyPr>
          <a:lstStyle/>
          <a:p>
            <a:r>
              <a:rPr lang="en-US" altLang="ko-KR" sz="3200" b="1" dirty="0" smtClean="0"/>
              <a:t>High Bandwidth</a:t>
            </a:r>
            <a:endParaRPr lang="ko-KR" altLang="en-US" sz="3200" b="1" dirty="0"/>
          </a:p>
        </p:txBody>
      </p:sp>
      <p:sp>
        <p:nvSpPr>
          <p:cNvPr id="6" name="TextBox 5"/>
          <p:cNvSpPr txBox="1"/>
          <p:nvPr/>
        </p:nvSpPr>
        <p:spPr>
          <a:xfrm>
            <a:off x="2150355" y="4006739"/>
            <a:ext cx="3042821" cy="584775"/>
          </a:xfrm>
          <a:prstGeom prst="rect">
            <a:avLst/>
          </a:prstGeom>
          <a:noFill/>
        </p:spPr>
        <p:txBody>
          <a:bodyPr wrap="none" rtlCol="0">
            <a:spAutoFit/>
          </a:bodyPr>
          <a:lstStyle/>
          <a:p>
            <a:r>
              <a:rPr lang="en-US" altLang="ko-KR" sz="3200" b="1" dirty="0" smtClean="0"/>
              <a:t>Shallow Buffer</a:t>
            </a:r>
            <a:endParaRPr lang="ko-KR" altLang="en-US" sz="3200" b="1" dirty="0"/>
          </a:p>
        </p:txBody>
      </p:sp>
      <p:sp>
        <p:nvSpPr>
          <p:cNvPr id="7" name="TextBox 6"/>
          <p:cNvSpPr txBox="1"/>
          <p:nvPr/>
        </p:nvSpPr>
        <p:spPr>
          <a:xfrm>
            <a:off x="7502494" y="4006739"/>
            <a:ext cx="2398029" cy="584775"/>
          </a:xfrm>
          <a:prstGeom prst="rect">
            <a:avLst/>
          </a:prstGeom>
          <a:noFill/>
        </p:spPr>
        <p:txBody>
          <a:bodyPr wrap="none" rtlCol="0">
            <a:spAutoFit/>
          </a:bodyPr>
          <a:lstStyle/>
          <a:p>
            <a:r>
              <a:rPr lang="en-US" altLang="ko-KR" sz="3200" b="1" dirty="0" smtClean="0"/>
              <a:t>Large Scale</a:t>
            </a:r>
            <a:endParaRPr lang="ko-KR" altLang="en-US" sz="3200" b="1" dirty="0"/>
          </a:p>
        </p:txBody>
      </p:sp>
      <mc:AlternateContent xmlns:mc="http://schemas.openxmlformats.org/markup-compatibility/2006" xmlns:a14="http://schemas.microsoft.com/office/drawing/2010/main">
        <mc:Choice Requires="a14">
          <p:sp>
            <p:nvSpPr>
              <p:cNvPr id="10" name="TextBox 9"/>
              <p:cNvSpPr txBox="1"/>
              <p:nvPr/>
            </p:nvSpPr>
            <p:spPr>
              <a:xfrm>
                <a:off x="2710193" y="1980023"/>
                <a:ext cx="1602683" cy="523220"/>
              </a:xfrm>
              <a:prstGeom prst="rect">
                <a:avLst/>
              </a:prstGeom>
              <a:noFill/>
            </p:spPr>
            <p:txBody>
              <a:bodyPr wrap="none" rtlCol="0">
                <a:spAutoFit/>
              </a:bodyPr>
              <a:lstStyle/>
              <a:p>
                <a:r>
                  <a:rPr lang="en-US" altLang="ko-KR" sz="2800" dirty="0"/>
                  <a:t>&lt;</a:t>
                </a:r>
                <a:r>
                  <a:rPr lang="en-US" altLang="ko-KR" sz="2800" dirty="0" smtClean="0"/>
                  <a:t> </a:t>
                </a:r>
                <a:r>
                  <a:rPr lang="en-US" altLang="ko-KR" sz="2800" dirty="0"/>
                  <a:t>100</a:t>
                </a:r>
                <a14:m>
                  <m:oMath xmlns:m="http://schemas.openxmlformats.org/officeDocument/2006/math">
                    <m:r>
                      <a:rPr lang="en-US" altLang="ko-KR" sz="2800" b="0" i="1" smtClean="0">
                        <a:latin typeface="Cambria Math" panose="02040503050406030204" pitchFamily="18" charset="0"/>
                      </a:rPr>
                      <m:t> </m:t>
                    </m:r>
                    <m:r>
                      <a:rPr lang="ko-KR" altLang="en-US" sz="2800" b="0" i="1" smtClean="0">
                        <a:latin typeface="Cambria Math" panose="02040503050406030204" pitchFamily="18" charset="0"/>
                      </a:rPr>
                      <m:t>𝜇</m:t>
                    </m:r>
                    <m:r>
                      <a:rPr lang="en-US" altLang="ko-KR" sz="2800" b="0" i="1" smtClean="0">
                        <a:latin typeface="Cambria Math" panose="02040503050406030204" pitchFamily="18" charset="0"/>
                      </a:rPr>
                      <m:t>𝑠</m:t>
                    </m:r>
                  </m:oMath>
                </a14:m>
                <a:endParaRPr lang="ko-KR" alt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2710193" y="1980023"/>
                <a:ext cx="1602683" cy="523220"/>
              </a:xfrm>
              <a:prstGeom prst="rect">
                <a:avLst/>
              </a:prstGeom>
              <a:blipFill rotWithShape="0">
                <a:blip r:embed="rId3"/>
                <a:stretch>
                  <a:fillRect l="-8015" t="-12791" b="-31395"/>
                </a:stretch>
              </a:blipFill>
            </p:spPr>
            <p:txBody>
              <a:bodyPr/>
              <a:lstStyle/>
              <a:p>
                <a:r>
                  <a:rPr lang="ko-KR" altLang="en-US">
                    <a:noFill/>
                  </a:rPr>
                  <a:t> </a:t>
                </a:r>
              </a:p>
            </p:txBody>
          </p:sp>
        </mc:Fallback>
      </mc:AlternateContent>
      <p:sp>
        <p:nvSpPr>
          <p:cNvPr id="12" name="TextBox 11"/>
          <p:cNvSpPr txBox="1"/>
          <p:nvPr/>
        </p:nvSpPr>
        <p:spPr>
          <a:xfrm>
            <a:off x="7423760" y="2007844"/>
            <a:ext cx="2757486" cy="461665"/>
          </a:xfrm>
          <a:prstGeom prst="rect">
            <a:avLst/>
          </a:prstGeom>
          <a:noFill/>
        </p:spPr>
        <p:txBody>
          <a:bodyPr wrap="none" rtlCol="0">
            <a:spAutoFit/>
          </a:bodyPr>
          <a:lstStyle/>
          <a:p>
            <a:r>
              <a:rPr lang="en-US" altLang="ko-KR" sz="2400" dirty="0" smtClean="0"/>
              <a:t>10/40 ~ 100 </a:t>
            </a:r>
            <a:r>
              <a:rPr lang="en-US" altLang="ko-KR" sz="2400" dirty="0" err="1" smtClean="0"/>
              <a:t>Gbps</a:t>
            </a:r>
            <a:endParaRPr lang="ko-KR" altLang="en-US" sz="2400" dirty="0"/>
          </a:p>
        </p:txBody>
      </p:sp>
      <p:sp>
        <p:nvSpPr>
          <p:cNvPr id="13" name="TextBox 12"/>
          <p:cNvSpPr txBox="1"/>
          <p:nvPr/>
        </p:nvSpPr>
        <p:spPr>
          <a:xfrm>
            <a:off x="2394203" y="4566572"/>
            <a:ext cx="2530886" cy="461665"/>
          </a:xfrm>
          <a:prstGeom prst="rect">
            <a:avLst/>
          </a:prstGeom>
          <a:noFill/>
        </p:spPr>
        <p:txBody>
          <a:bodyPr wrap="none" rtlCol="0">
            <a:spAutoFit/>
          </a:bodyPr>
          <a:lstStyle/>
          <a:p>
            <a:r>
              <a:rPr lang="en-US" altLang="ko-KR" sz="2400" dirty="0" smtClean="0"/>
              <a:t>&lt; 30 MB for </a:t>
            </a:r>
            <a:r>
              <a:rPr lang="en-US" altLang="ko-KR" sz="2400" dirty="0" err="1" smtClean="0"/>
              <a:t>ToR</a:t>
            </a:r>
            <a:endParaRPr lang="ko-KR" altLang="en-US" sz="2400" dirty="0"/>
          </a:p>
        </p:txBody>
      </p:sp>
      <p:sp>
        <p:nvSpPr>
          <p:cNvPr id="14" name="TextBox 13"/>
          <p:cNvSpPr txBox="1"/>
          <p:nvPr/>
        </p:nvSpPr>
        <p:spPr>
          <a:xfrm>
            <a:off x="7281091" y="4529959"/>
            <a:ext cx="2842445" cy="461665"/>
          </a:xfrm>
          <a:prstGeom prst="rect">
            <a:avLst/>
          </a:prstGeom>
          <a:noFill/>
        </p:spPr>
        <p:txBody>
          <a:bodyPr wrap="none" rtlCol="0">
            <a:spAutoFit/>
          </a:bodyPr>
          <a:lstStyle/>
          <a:p>
            <a:r>
              <a:rPr lang="en-US" altLang="ko-KR" sz="2400" dirty="0" smtClean="0"/>
              <a:t>&gt; 10,000 machines</a:t>
            </a:r>
            <a:endParaRPr lang="ko-KR" altLang="en-US" sz="2400" dirty="0"/>
          </a:p>
        </p:txBody>
      </p:sp>
      <p:cxnSp>
        <p:nvCxnSpPr>
          <p:cNvPr id="16" name="직선 화살표 연결선 15"/>
          <p:cNvCxnSpPr/>
          <p:nvPr/>
        </p:nvCxnSpPr>
        <p:spPr>
          <a:xfrm>
            <a:off x="2951983" y="3620152"/>
            <a:ext cx="1259624" cy="0"/>
          </a:xfrm>
          <a:prstGeom prst="straightConnector1">
            <a:avLst/>
          </a:prstGeom>
          <a:ln w="57150" cap="rnd">
            <a:solidFill>
              <a:schemeClr val="tx1"/>
            </a:solidFill>
            <a:prstDash val="sysDash"/>
            <a:headEnd type="arrow" w="sm" len="sm"/>
            <a:tailEnd type="arrow" w="sm" len="sm"/>
          </a:ln>
        </p:spPr>
        <p:style>
          <a:lnRef idx="1">
            <a:schemeClr val="accent1"/>
          </a:lnRef>
          <a:fillRef idx="0">
            <a:schemeClr val="accent1"/>
          </a:fillRef>
          <a:effectRef idx="0">
            <a:schemeClr val="accent1"/>
          </a:effectRef>
          <a:fontRef idx="minor">
            <a:schemeClr val="tx1"/>
          </a:fontRef>
        </p:style>
      </p:cxnSp>
      <p:grpSp>
        <p:nvGrpSpPr>
          <p:cNvPr id="22" name="그룹 21"/>
          <p:cNvGrpSpPr/>
          <p:nvPr/>
        </p:nvGrpSpPr>
        <p:grpSpPr>
          <a:xfrm>
            <a:off x="3884857" y="2659659"/>
            <a:ext cx="461665" cy="770343"/>
            <a:chOff x="3110341" y="2529434"/>
            <a:chExt cx="461665" cy="770343"/>
          </a:xfrm>
        </p:grpSpPr>
        <p:sp>
          <p:nvSpPr>
            <p:cNvPr id="23" name="타원 22"/>
            <p:cNvSpPr/>
            <p:nvPr/>
          </p:nvSpPr>
          <p:spPr>
            <a:xfrm>
              <a:off x="3110341" y="2529434"/>
              <a:ext cx="461665" cy="461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4" name="이등변 삼각형 23"/>
            <p:cNvSpPr/>
            <p:nvPr/>
          </p:nvSpPr>
          <p:spPr>
            <a:xfrm rot="10800000">
              <a:off x="3132790" y="2847069"/>
              <a:ext cx="427602" cy="4527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타원 24"/>
            <p:cNvSpPr/>
            <p:nvPr/>
          </p:nvSpPr>
          <p:spPr>
            <a:xfrm>
              <a:off x="3276956" y="2694938"/>
              <a:ext cx="120220" cy="120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8" name="그룹 27"/>
          <p:cNvGrpSpPr/>
          <p:nvPr/>
        </p:nvGrpSpPr>
        <p:grpSpPr>
          <a:xfrm>
            <a:off x="2794362" y="2665457"/>
            <a:ext cx="461665" cy="770343"/>
            <a:chOff x="3110341" y="2529434"/>
            <a:chExt cx="461665" cy="770343"/>
          </a:xfrm>
        </p:grpSpPr>
        <p:sp>
          <p:nvSpPr>
            <p:cNvPr id="29" name="타원 28"/>
            <p:cNvSpPr/>
            <p:nvPr/>
          </p:nvSpPr>
          <p:spPr>
            <a:xfrm>
              <a:off x="3110341" y="2529434"/>
              <a:ext cx="461665" cy="46166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이등변 삼각형 29"/>
            <p:cNvSpPr/>
            <p:nvPr/>
          </p:nvSpPr>
          <p:spPr>
            <a:xfrm rot="10800000">
              <a:off x="3132790" y="2847069"/>
              <a:ext cx="427602" cy="45270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3276956" y="2694938"/>
              <a:ext cx="120220" cy="1202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7" name="그룹 36"/>
          <p:cNvGrpSpPr/>
          <p:nvPr/>
        </p:nvGrpSpPr>
        <p:grpSpPr>
          <a:xfrm>
            <a:off x="2996597" y="5292138"/>
            <a:ext cx="1076780" cy="971975"/>
            <a:chOff x="2034354" y="5230916"/>
            <a:chExt cx="1371234" cy="1237769"/>
          </a:xfrm>
        </p:grpSpPr>
        <p:sp>
          <p:nvSpPr>
            <p:cNvPr id="35" name="모서리가 둥근 직사각형 34"/>
            <p:cNvSpPr/>
            <p:nvPr/>
          </p:nvSpPr>
          <p:spPr>
            <a:xfrm>
              <a:off x="2303085" y="5285391"/>
              <a:ext cx="774041" cy="887315"/>
            </a:xfrm>
            <a:prstGeom prst="roundRect">
              <a:avLst>
                <a:gd name="adj" fmla="val 27873"/>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모서리가 둥근 직사각형 26"/>
            <p:cNvSpPr/>
            <p:nvPr/>
          </p:nvSpPr>
          <p:spPr>
            <a:xfrm>
              <a:off x="2240058" y="5619048"/>
              <a:ext cx="906346" cy="849637"/>
            </a:xfrm>
            <a:custGeom>
              <a:avLst/>
              <a:gdLst>
                <a:gd name="connsiteX0" fmla="*/ 0 w 792046"/>
                <a:gd name="connsiteY0" fmla="*/ 132010 h 977900"/>
                <a:gd name="connsiteX1" fmla="*/ 132010 w 792046"/>
                <a:gd name="connsiteY1" fmla="*/ 0 h 977900"/>
                <a:gd name="connsiteX2" fmla="*/ 660036 w 792046"/>
                <a:gd name="connsiteY2" fmla="*/ 0 h 977900"/>
                <a:gd name="connsiteX3" fmla="*/ 792046 w 792046"/>
                <a:gd name="connsiteY3" fmla="*/ 132010 h 977900"/>
                <a:gd name="connsiteX4" fmla="*/ 792046 w 792046"/>
                <a:gd name="connsiteY4" fmla="*/ 845890 h 977900"/>
                <a:gd name="connsiteX5" fmla="*/ 660036 w 792046"/>
                <a:gd name="connsiteY5" fmla="*/ 977900 h 977900"/>
                <a:gd name="connsiteX6" fmla="*/ 132010 w 792046"/>
                <a:gd name="connsiteY6" fmla="*/ 977900 h 977900"/>
                <a:gd name="connsiteX7" fmla="*/ 0 w 792046"/>
                <a:gd name="connsiteY7" fmla="*/ 845890 h 977900"/>
                <a:gd name="connsiteX8" fmla="*/ 0 w 792046"/>
                <a:gd name="connsiteY8" fmla="*/ 132010 h 977900"/>
                <a:gd name="connsiteX0" fmla="*/ 0 w 842846"/>
                <a:gd name="connsiteY0" fmla="*/ 132010 h 977900"/>
                <a:gd name="connsiteX1" fmla="*/ 132010 w 842846"/>
                <a:gd name="connsiteY1" fmla="*/ 0 h 977900"/>
                <a:gd name="connsiteX2" fmla="*/ 660036 w 842846"/>
                <a:gd name="connsiteY2" fmla="*/ 0 h 977900"/>
                <a:gd name="connsiteX3" fmla="*/ 842846 w 842846"/>
                <a:gd name="connsiteY3" fmla="*/ 93910 h 977900"/>
                <a:gd name="connsiteX4" fmla="*/ 792046 w 842846"/>
                <a:gd name="connsiteY4" fmla="*/ 845890 h 977900"/>
                <a:gd name="connsiteX5" fmla="*/ 660036 w 842846"/>
                <a:gd name="connsiteY5" fmla="*/ 977900 h 977900"/>
                <a:gd name="connsiteX6" fmla="*/ 132010 w 842846"/>
                <a:gd name="connsiteY6" fmla="*/ 977900 h 977900"/>
                <a:gd name="connsiteX7" fmla="*/ 0 w 842846"/>
                <a:gd name="connsiteY7" fmla="*/ 845890 h 977900"/>
                <a:gd name="connsiteX8" fmla="*/ 0 w 842846"/>
                <a:gd name="connsiteY8" fmla="*/ 132010 h 977900"/>
                <a:gd name="connsiteX0" fmla="*/ 0 w 906346"/>
                <a:gd name="connsiteY0" fmla="*/ 132010 h 977900"/>
                <a:gd name="connsiteX1" fmla="*/ 195510 w 906346"/>
                <a:gd name="connsiteY1" fmla="*/ 0 h 977900"/>
                <a:gd name="connsiteX2" fmla="*/ 723536 w 906346"/>
                <a:gd name="connsiteY2" fmla="*/ 0 h 977900"/>
                <a:gd name="connsiteX3" fmla="*/ 906346 w 906346"/>
                <a:gd name="connsiteY3" fmla="*/ 93910 h 977900"/>
                <a:gd name="connsiteX4" fmla="*/ 855546 w 906346"/>
                <a:gd name="connsiteY4" fmla="*/ 845890 h 977900"/>
                <a:gd name="connsiteX5" fmla="*/ 723536 w 906346"/>
                <a:gd name="connsiteY5" fmla="*/ 977900 h 977900"/>
                <a:gd name="connsiteX6" fmla="*/ 195510 w 906346"/>
                <a:gd name="connsiteY6" fmla="*/ 977900 h 977900"/>
                <a:gd name="connsiteX7" fmla="*/ 63500 w 906346"/>
                <a:gd name="connsiteY7" fmla="*/ 845890 h 977900"/>
                <a:gd name="connsiteX8" fmla="*/ 0 w 906346"/>
                <a:gd name="connsiteY8" fmla="*/ 132010 h 977900"/>
                <a:gd name="connsiteX0" fmla="*/ 0 w 906346"/>
                <a:gd name="connsiteY0" fmla="*/ 132010 h 977900"/>
                <a:gd name="connsiteX1" fmla="*/ 93910 w 906346"/>
                <a:gd name="connsiteY1" fmla="*/ 0 h 977900"/>
                <a:gd name="connsiteX2" fmla="*/ 723536 w 906346"/>
                <a:gd name="connsiteY2" fmla="*/ 0 h 977900"/>
                <a:gd name="connsiteX3" fmla="*/ 906346 w 906346"/>
                <a:gd name="connsiteY3" fmla="*/ 93910 h 977900"/>
                <a:gd name="connsiteX4" fmla="*/ 855546 w 906346"/>
                <a:gd name="connsiteY4" fmla="*/ 845890 h 977900"/>
                <a:gd name="connsiteX5" fmla="*/ 723536 w 906346"/>
                <a:gd name="connsiteY5" fmla="*/ 977900 h 977900"/>
                <a:gd name="connsiteX6" fmla="*/ 195510 w 906346"/>
                <a:gd name="connsiteY6" fmla="*/ 977900 h 977900"/>
                <a:gd name="connsiteX7" fmla="*/ 63500 w 906346"/>
                <a:gd name="connsiteY7" fmla="*/ 845890 h 977900"/>
                <a:gd name="connsiteX8" fmla="*/ 0 w 906346"/>
                <a:gd name="connsiteY8" fmla="*/ 132010 h 977900"/>
                <a:gd name="connsiteX0" fmla="*/ 0 w 906346"/>
                <a:gd name="connsiteY0" fmla="*/ 144710 h 990600"/>
                <a:gd name="connsiteX1" fmla="*/ 93910 w 906346"/>
                <a:gd name="connsiteY1" fmla="*/ 12700 h 990600"/>
                <a:gd name="connsiteX2" fmla="*/ 799736 w 906346"/>
                <a:gd name="connsiteY2" fmla="*/ 0 h 990600"/>
                <a:gd name="connsiteX3" fmla="*/ 906346 w 906346"/>
                <a:gd name="connsiteY3" fmla="*/ 106610 h 990600"/>
                <a:gd name="connsiteX4" fmla="*/ 855546 w 906346"/>
                <a:gd name="connsiteY4" fmla="*/ 858590 h 990600"/>
                <a:gd name="connsiteX5" fmla="*/ 723536 w 906346"/>
                <a:gd name="connsiteY5" fmla="*/ 990600 h 990600"/>
                <a:gd name="connsiteX6" fmla="*/ 195510 w 906346"/>
                <a:gd name="connsiteY6" fmla="*/ 990600 h 990600"/>
                <a:gd name="connsiteX7" fmla="*/ 63500 w 906346"/>
                <a:gd name="connsiteY7" fmla="*/ 858590 h 990600"/>
                <a:gd name="connsiteX8" fmla="*/ 0 w 906346"/>
                <a:gd name="connsiteY8" fmla="*/ 144710 h 99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6346" h="990600">
                  <a:moveTo>
                    <a:pt x="0" y="144710"/>
                  </a:moveTo>
                  <a:cubicBezTo>
                    <a:pt x="0" y="71803"/>
                    <a:pt x="21003" y="12700"/>
                    <a:pt x="93910" y="12700"/>
                  </a:cubicBezTo>
                  <a:lnTo>
                    <a:pt x="799736" y="0"/>
                  </a:lnTo>
                  <a:cubicBezTo>
                    <a:pt x="872643" y="0"/>
                    <a:pt x="906346" y="33703"/>
                    <a:pt x="906346" y="106610"/>
                  </a:cubicBezTo>
                  <a:cubicBezTo>
                    <a:pt x="906346" y="344570"/>
                    <a:pt x="855546" y="620630"/>
                    <a:pt x="855546" y="858590"/>
                  </a:cubicBezTo>
                  <a:cubicBezTo>
                    <a:pt x="855546" y="931497"/>
                    <a:pt x="796443" y="990600"/>
                    <a:pt x="723536" y="990600"/>
                  </a:cubicBezTo>
                  <a:lnTo>
                    <a:pt x="195510" y="990600"/>
                  </a:lnTo>
                  <a:cubicBezTo>
                    <a:pt x="122603" y="990600"/>
                    <a:pt x="63500" y="931497"/>
                    <a:pt x="63500" y="858590"/>
                  </a:cubicBezTo>
                  <a:lnTo>
                    <a:pt x="0" y="14471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직사각형 31"/>
            <p:cNvSpPr/>
            <p:nvPr/>
          </p:nvSpPr>
          <p:spPr>
            <a:xfrm>
              <a:off x="2034354" y="5619048"/>
              <a:ext cx="1371234" cy="163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모서리가 둥근 직사각형 32"/>
            <p:cNvSpPr/>
            <p:nvPr/>
          </p:nvSpPr>
          <p:spPr>
            <a:xfrm>
              <a:off x="2148846" y="5581370"/>
              <a:ext cx="1088769" cy="140963"/>
            </a:xfrm>
            <a:prstGeom prst="roundRect">
              <a:avLst>
                <a:gd name="adj" fmla="val 4328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모서리가 둥근 직사각형 35"/>
            <p:cNvSpPr/>
            <p:nvPr/>
          </p:nvSpPr>
          <p:spPr>
            <a:xfrm>
              <a:off x="2561221" y="5230916"/>
              <a:ext cx="317500" cy="11014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6" name="그룹 75"/>
          <p:cNvGrpSpPr/>
          <p:nvPr/>
        </p:nvGrpSpPr>
        <p:grpSpPr>
          <a:xfrm>
            <a:off x="7157645" y="2626778"/>
            <a:ext cx="3382057" cy="1181576"/>
            <a:chOff x="7055793" y="2770230"/>
            <a:chExt cx="3382057" cy="1181576"/>
          </a:xfrm>
        </p:grpSpPr>
        <p:cxnSp>
          <p:nvCxnSpPr>
            <p:cNvPr id="39" name="직선 연결선 38"/>
            <p:cNvCxnSpPr/>
            <p:nvPr/>
          </p:nvCxnSpPr>
          <p:spPr>
            <a:xfrm flipV="1">
              <a:off x="7055793" y="2770230"/>
              <a:ext cx="735934" cy="118157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p:nvPr/>
          </p:nvCxnSpPr>
          <p:spPr>
            <a:xfrm flipH="1" flipV="1">
              <a:off x="9701916" y="2770230"/>
              <a:ext cx="735934" cy="118157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사다리꼴 39"/>
            <p:cNvSpPr/>
            <p:nvPr/>
          </p:nvSpPr>
          <p:spPr>
            <a:xfrm>
              <a:off x="7238887" y="2786666"/>
              <a:ext cx="3016460" cy="1155448"/>
            </a:xfrm>
            <a:prstGeom prst="trapezoid">
              <a:avLst>
                <a:gd name="adj" fmla="val 6071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2" name="직선 연결선 41"/>
            <p:cNvCxnSpPr/>
            <p:nvPr/>
          </p:nvCxnSpPr>
          <p:spPr>
            <a:xfrm flipV="1">
              <a:off x="8101630" y="2770230"/>
              <a:ext cx="309490" cy="1171884"/>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8" name="직선 연결선 47"/>
            <p:cNvCxnSpPr/>
            <p:nvPr/>
          </p:nvCxnSpPr>
          <p:spPr>
            <a:xfrm flipH="1" flipV="1">
              <a:off x="9054387" y="2810187"/>
              <a:ext cx="387171" cy="1129186"/>
            </a:xfrm>
            <a:prstGeom prst="line">
              <a:avLst/>
            </a:prstGeom>
            <a:ln w="762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grpSp>
        <p:nvGrpSpPr>
          <p:cNvPr id="75" name="그룹 74"/>
          <p:cNvGrpSpPr/>
          <p:nvPr/>
        </p:nvGrpSpPr>
        <p:grpSpPr>
          <a:xfrm>
            <a:off x="7971646" y="5098791"/>
            <a:ext cx="1661713" cy="1452309"/>
            <a:chOff x="7847298" y="5004762"/>
            <a:chExt cx="1948023" cy="1702539"/>
          </a:xfrm>
        </p:grpSpPr>
        <p:grpSp>
          <p:nvGrpSpPr>
            <p:cNvPr id="74" name="그룹 73"/>
            <p:cNvGrpSpPr/>
            <p:nvPr/>
          </p:nvGrpSpPr>
          <p:grpSpPr>
            <a:xfrm>
              <a:off x="8313453" y="5004762"/>
              <a:ext cx="1481868" cy="1440502"/>
              <a:chOff x="8061569" y="5115043"/>
              <a:chExt cx="1481868" cy="1440502"/>
            </a:xfrm>
          </p:grpSpPr>
          <p:sp>
            <p:nvSpPr>
              <p:cNvPr id="49" name="모서리가 둥근 직사각형 48"/>
              <p:cNvSpPr/>
              <p:nvPr/>
            </p:nvSpPr>
            <p:spPr>
              <a:xfrm>
                <a:off x="8061569" y="511504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연결선 50"/>
              <p:cNvCxnSpPr/>
              <p:nvPr/>
            </p:nvCxnSpPr>
            <p:spPr>
              <a:xfrm>
                <a:off x="8256375" y="529213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타원 52"/>
              <p:cNvSpPr/>
              <p:nvPr/>
            </p:nvSpPr>
            <p:spPr>
              <a:xfrm>
                <a:off x="903462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1" name="타원 60"/>
              <p:cNvSpPr/>
              <p:nvPr/>
            </p:nvSpPr>
            <p:spPr>
              <a:xfrm>
                <a:off x="925034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5" name="모서리가 둥근 직사각형 64"/>
              <p:cNvSpPr/>
              <p:nvPr/>
            </p:nvSpPr>
            <p:spPr>
              <a:xfrm>
                <a:off x="8061569" y="5483228"/>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6" name="직선 연결선 65"/>
              <p:cNvCxnSpPr/>
              <p:nvPr/>
            </p:nvCxnSpPr>
            <p:spPr>
              <a:xfrm>
                <a:off x="8256375" y="5660323"/>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타원 66"/>
              <p:cNvSpPr/>
              <p:nvPr/>
            </p:nvSpPr>
            <p:spPr>
              <a:xfrm>
                <a:off x="903462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8" name="타원 67"/>
              <p:cNvSpPr/>
              <p:nvPr/>
            </p:nvSpPr>
            <p:spPr>
              <a:xfrm>
                <a:off x="925034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9" name="모서리가 둥근 직사각형 68"/>
              <p:cNvSpPr/>
              <p:nvPr/>
            </p:nvSpPr>
            <p:spPr>
              <a:xfrm>
                <a:off x="8061569" y="583637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70" name="직선 연결선 69"/>
              <p:cNvCxnSpPr/>
              <p:nvPr/>
            </p:nvCxnSpPr>
            <p:spPr>
              <a:xfrm>
                <a:off x="8256375" y="601346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타원 70"/>
              <p:cNvSpPr/>
              <p:nvPr/>
            </p:nvSpPr>
            <p:spPr>
              <a:xfrm>
                <a:off x="903462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2" name="타원 71"/>
              <p:cNvSpPr/>
              <p:nvPr/>
            </p:nvSpPr>
            <p:spPr>
              <a:xfrm>
                <a:off x="925034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57" name="직선 연결선 56"/>
              <p:cNvCxnSpPr>
                <a:stCxn id="69" idx="2"/>
              </p:cNvCxnSpPr>
              <p:nvPr/>
            </p:nvCxnSpPr>
            <p:spPr>
              <a:xfrm>
                <a:off x="8802503" y="6204558"/>
                <a:ext cx="0" cy="3509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직선 연결선 58"/>
              <p:cNvCxnSpPr/>
              <p:nvPr/>
            </p:nvCxnSpPr>
            <p:spPr>
              <a:xfrm>
                <a:off x="8256375" y="6555545"/>
                <a:ext cx="10889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그룹 78"/>
            <p:cNvGrpSpPr/>
            <p:nvPr/>
          </p:nvGrpSpPr>
          <p:grpSpPr>
            <a:xfrm>
              <a:off x="8091769" y="5127735"/>
              <a:ext cx="1481868" cy="1440502"/>
              <a:chOff x="8061569" y="5115043"/>
              <a:chExt cx="1481868" cy="1440502"/>
            </a:xfrm>
          </p:grpSpPr>
          <p:sp>
            <p:nvSpPr>
              <p:cNvPr id="80" name="모서리가 둥근 직사각형 79"/>
              <p:cNvSpPr/>
              <p:nvPr/>
            </p:nvSpPr>
            <p:spPr>
              <a:xfrm>
                <a:off x="8061569" y="511504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1" name="직선 연결선 80"/>
              <p:cNvCxnSpPr/>
              <p:nvPr/>
            </p:nvCxnSpPr>
            <p:spPr>
              <a:xfrm>
                <a:off x="8256375" y="529213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타원 81"/>
              <p:cNvSpPr/>
              <p:nvPr/>
            </p:nvSpPr>
            <p:spPr>
              <a:xfrm>
                <a:off x="903462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3" name="타원 82"/>
              <p:cNvSpPr/>
              <p:nvPr/>
            </p:nvSpPr>
            <p:spPr>
              <a:xfrm>
                <a:off x="925034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모서리가 둥근 직사각형 83"/>
              <p:cNvSpPr/>
              <p:nvPr/>
            </p:nvSpPr>
            <p:spPr>
              <a:xfrm>
                <a:off x="8061569" y="5483228"/>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5" name="직선 연결선 84"/>
              <p:cNvCxnSpPr/>
              <p:nvPr/>
            </p:nvCxnSpPr>
            <p:spPr>
              <a:xfrm>
                <a:off x="8256375" y="5660323"/>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타원 85"/>
              <p:cNvSpPr/>
              <p:nvPr/>
            </p:nvSpPr>
            <p:spPr>
              <a:xfrm>
                <a:off x="903462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7" name="타원 86"/>
              <p:cNvSpPr/>
              <p:nvPr/>
            </p:nvSpPr>
            <p:spPr>
              <a:xfrm>
                <a:off x="925034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8" name="모서리가 둥근 직사각형 87"/>
              <p:cNvSpPr/>
              <p:nvPr/>
            </p:nvSpPr>
            <p:spPr>
              <a:xfrm>
                <a:off x="8061569" y="583637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9" name="직선 연결선 88"/>
              <p:cNvCxnSpPr/>
              <p:nvPr/>
            </p:nvCxnSpPr>
            <p:spPr>
              <a:xfrm>
                <a:off x="8256375" y="601346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타원 89"/>
              <p:cNvSpPr/>
              <p:nvPr/>
            </p:nvSpPr>
            <p:spPr>
              <a:xfrm>
                <a:off x="903462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타원 90"/>
              <p:cNvSpPr/>
              <p:nvPr/>
            </p:nvSpPr>
            <p:spPr>
              <a:xfrm>
                <a:off x="925034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92" name="직선 연결선 91"/>
              <p:cNvCxnSpPr>
                <a:stCxn id="88" idx="2"/>
              </p:cNvCxnSpPr>
              <p:nvPr/>
            </p:nvCxnSpPr>
            <p:spPr>
              <a:xfrm>
                <a:off x="8802503" y="6204558"/>
                <a:ext cx="0" cy="3509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직선 연결선 92"/>
              <p:cNvCxnSpPr/>
              <p:nvPr/>
            </p:nvCxnSpPr>
            <p:spPr>
              <a:xfrm>
                <a:off x="8256375" y="6555545"/>
                <a:ext cx="10889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그룹 93"/>
            <p:cNvGrpSpPr/>
            <p:nvPr/>
          </p:nvGrpSpPr>
          <p:grpSpPr>
            <a:xfrm>
              <a:off x="7847298" y="5266799"/>
              <a:ext cx="1481868" cy="1440502"/>
              <a:chOff x="8061569" y="5115043"/>
              <a:chExt cx="1481868" cy="1440502"/>
            </a:xfrm>
          </p:grpSpPr>
          <p:sp>
            <p:nvSpPr>
              <p:cNvPr id="95" name="모서리가 둥근 직사각형 94"/>
              <p:cNvSpPr/>
              <p:nvPr/>
            </p:nvSpPr>
            <p:spPr>
              <a:xfrm>
                <a:off x="8061569" y="511504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6" name="직선 연결선 95"/>
              <p:cNvCxnSpPr/>
              <p:nvPr/>
            </p:nvCxnSpPr>
            <p:spPr>
              <a:xfrm>
                <a:off x="8256375" y="529213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타원 96"/>
              <p:cNvSpPr/>
              <p:nvPr/>
            </p:nvSpPr>
            <p:spPr>
              <a:xfrm>
                <a:off x="903462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8" name="타원 97"/>
              <p:cNvSpPr/>
              <p:nvPr/>
            </p:nvSpPr>
            <p:spPr>
              <a:xfrm>
                <a:off x="9250344" y="523693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9" name="모서리가 둥근 직사각형 98"/>
              <p:cNvSpPr/>
              <p:nvPr/>
            </p:nvSpPr>
            <p:spPr>
              <a:xfrm>
                <a:off x="8061569" y="5483228"/>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0" name="직선 연결선 99"/>
              <p:cNvCxnSpPr/>
              <p:nvPr/>
            </p:nvCxnSpPr>
            <p:spPr>
              <a:xfrm>
                <a:off x="8256375" y="5660323"/>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타원 100"/>
              <p:cNvSpPr/>
              <p:nvPr/>
            </p:nvSpPr>
            <p:spPr>
              <a:xfrm>
                <a:off x="903462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2" name="타원 101"/>
              <p:cNvSpPr/>
              <p:nvPr/>
            </p:nvSpPr>
            <p:spPr>
              <a:xfrm>
                <a:off x="9250344" y="5605122"/>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3" name="모서리가 둥근 직사각형 102"/>
              <p:cNvSpPr/>
              <p:nvPr/>
            </p:nvSpPr>
            <p:spPr>
              <a:xfrm>
                <a:off x="8061569" y="5836373"/>
                <a:ext cx="1481868" cy="368185"/>
              </a:xfrm>
              <a:prstGeom prst="roundRect">
                <a:avLst>
                  <a:gd name="adj" fmla="val 50000"/>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4" name="직선 연결선 103"/>
              <p:cNvCxnSpPr/>
              <p:nvPr/>
            </p:nvCxnSpPr>
            <p:spPr>
              <a:xfrm>
                <a:off x="8256375" y="6013468"/>
                <a:ext cx="546128" cy="0"/>
              </a:xfrm>
              <a:prstGeom prst="lin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타원 104"/>
              <p:cNvSpPr/>
              <p:nvPr/>
            </p:nvSpPr>
            <p:spPr>
              <a:xfrm>
                <a:off x="903462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6" name="타원 105"/>
              <p:cNvSpPr/>
              <p:nvPr/>
            </p:nvSpPr>
            <p:spPr>
              <a:xfrm>
                <a:off x="9250344" y="5958267"/>
                <a:ext cx="110166" cy="11016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107" name="직선 연결선 106"/>
              <p:cNvCxnSpPr>
                <a:stCxn id="103" idx="2"/>
              </p:cNvCxnSpPr>
              <p:nvPr/>
            </p:nvCxnSpPr>
            <p:spPr>
              <a:xfrm>
                <a:off x="8802503" y="6204558"/>
                <a:ext cx="0" cy="3509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직선 연결선 107"/>
              <p:cNvCxnSpPr/>
              <p:nvPr/>
            </p:nvCxnSpPr>
            <p:spPr>
              <a:xfrm>
                <a:off x="8256375" y="6555545"/>
                <a:ext cx="108891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8" name="직사각형 77"/>
          <p:cNvSpPr/>
          <p:nvPr/>
        </p:nvSpPr>
        <p:spPr>
          <a:xfrm>
            <a:off x="-1" y="0"/>
            <a:ext cx="12192000" cy="6858000"/>
          </a:xfrm>
          <a:prstGeom prst="rect">
            <a:avLst/>
          </a:prstGeom>
          <a:solidFill>
            <a:schemeClr val="tx1">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09" name="TextBox 108"/>
          <p:cNvSpPr txBox="1"/>
          <p:nvPr/>
        </p:nvSpPr>
        <p:spPr>
          <a:xfrm>
            <a:off x="215704" y="2963417"/>
            <a:ext cx="11760591" cy="1015121"/>
          </a:xfrm>
          <a:prstGeom prst="roundRect">
            <a:avLst/>
          </a:prstGeom>
          <a:solidFill>
            <a:schemeClr val="bg1"/>
          </a:solidFill>
          <a:ln w="76200">
            <a:solidFill>
              <a:schemeClr val="tx1"/>
            </a:solidFill>
          </a:ln>
        </p:spPr>
        <p:txBody>
          <a:bodyPr wrap="square" lIns="180000" tIns="180000" rIns="180000" bIns="180000" rtlCol="0">
            <a:spAutoFit/>
          </a:bodyPr>
          <a:lstStyle/>
          <a:p>
            <a:r>
              <a:rPr lang="en-US" altLang="ko-KR" sz="3600" dirty="0" smtClean="0"/>
              <a:t>Congestion control is more challenging in datacenter.</a:t>
            </a:r>
            <a:endParaRPr lang="ko-KR" altLang="en-US" sz="3600" dirty="0"/>
          </a:p>
        </p:txBody>
      </p:sp>
      <p:sp>
        <p:nvSpPr>
          <p:cNvPr id="110" name="TextBox 109"/>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341560207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그룹 3"/>
          <p:cNvGrpSpPr/>
          <p:nvPr/>
        </p:nvGrpSpPr>
        <p:grpSpPr>
          <a:xfrm>
            <a:off x="5453705" y="440298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8" name="그룹 7"/>
          <p:cNvGrpSpPr/>
          <p:nvPr/>
        </p:nvGrpSpPr>
        <p:grpSpPr>
          <a:xfrm>
            <a:off x="9372452" y="4557120"/>
            <a:ext cx="1688122" cy="449641"/>
            <a:chOff x="8846235" y="2726787"/>
            <a:chExt cx="2194560" cy="584533"/>
          </a:xfrm>
        </p:grpSpPr>
        <p:grpSp>
          <p:nvGrpSpPr>
            <p:cNvPr id="9" name="그룹 8"/>
            <p:cNvGrpSpPr/>
            <p:nvPr/>
          </p:nvGrpSpPr>
          <p:grpSpPr>
            <a:xfrm>
              <a:off x="8846235" y="2726787"/>
              <a:ext cx="2194560" cy="584533"/>
              <a:chOff x="1392702" y="3910818"/>
              <a:chExt cx="3010486" cy="801859"/>
            </a:xfrm>
          </p:grpSpPr>
          <p:sp>
            <p:nvSpPr>
              <p:cNvPr id="11" name="모서리가 둥근 직사각형 10"/>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연결선 11"/>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타원 9"/>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3" name="그룹 12"/>
          <p:cNvGrpSpPr/>
          <p:nvPr/>
        </p:nvGrpSpPr>
        <p:grpSpPr>
          <a:xfrm>
            <a:off x="831574" y="4557121"/>
            <a:ext cx="1688122" cy="449640"/>
            <a:chOff x="1392702" y="3910818"/>
            <a:chExt cx="3010486" cy="801859"/>
          </a:xfrm>
        </p:grpSpPr>
        <p:sp>
          <p:nvSpPr>
            <p:cNvPr id="14" name="모서리가 둥근 직사각형 13"/>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6" name="직선 연결선 15"/>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 name="직선 연결선 16"/>
          <p:cNvCxnSpPr>
            <a:stCxn id="14" idx="3"/>
            <a:endCxn id="5" idx="1"/>
          </p:cNvCxnSpPr>
          <p:nvPr/>
        </p:nvCxnSpPr>
        <p:spPr>
          <a:xfrm flipV="1">
            <a:off x="2519696" y="4779235"/>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271674" y="5124437"/>
            <a:ext cx="2008948" cy="646331"/>
          </a:xfrm>
          <a:prstGeom prst="rect">
            <a:avLst/>
          </a:prstGeom>
          <a:noFill/>
        </p:spPr>
        <p:txBody>
          <a:bodyPr wrap="none" rtlCol="0">
            <a:spAutoFit/>
          </a:bodyPr>
          <a:lstStyle/>
          <a:p>
            <a:r>
              <a:rPr lang="en-US" altLang="ko-KR" sz="3600" b="1" dirty="0" smtClean="0"/>
              <a:t>Receiver</a:t>
            </a:r>
            <a:endParaRPr lang="ko-KR" altLang="en-US" sz="3600" b="1" dirty="0"/>
          </a:p>
        </p:txBody>
      </p:sp>
      <p:sp>
        <p:nvSpPr>
          <p:cNvPr id="25" name="TextBox 24"/>
          <p:cNvSpPr txBox="1"/>
          <p:nvPr/>
        </p:nvSpPr>
        <p:spPr>
          <a:xfrm>
            <a:off x="831574" y="5139353"/>
            <a:ext cx="1702710" cy="646331"/>
          </a:xfrm>
          <a:prstGeom prst="rect">
            <a:avLst/>
          </a:prstGeom>
          <a:noFill/>
        </p:spPr>
        <p:txBody>
          <a:bodyPr wrap="none" rtlCol="0">
            <a:spAutoFit/>
          </a:bodyPr>
          <a:lstStyle/>
          <a:p>
            <a:r>
              <a:rPr lang="en-US" altLang="ko-KR" sz="3600" b="1" dirty="0" smtClean="0"/>
              <a:t>Sender</a:t>
            </a:r>
            <a:endParaRPr lang="ko-KR" altLang="en-US" sz="3600" b="1" dirty="0"/>
          </a:p>
        </p:txBody>
      </p:sp>
      <p:cxnSp>
        <p:nvCxnSpPr>
          <p:cNvPr id="52" name="직선 연결선 51"/>
          <p:cNvCxnSpPr/>
          <p:nvPr/>
        </p:nvCxnSpPr>
        <p:spPr>
          <a:xfrm flipV="1">
            <a:off x="6438443" y="4775653"/>
            <a:ext cx="2934009" cy="2706"/>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타원형 설명선 36"/>
          <p:cNvSpPr/>
          <p:nvPr/>
        </p:nvSpPr>
        <p:spPr>
          <a:xfrm>
            <a:off x="838200" y="2476432"/>
            <a:ext cx="2878333" cy="1460262"/>
          </a:xfrm>
          <a:prstGeom prst="wedgeEllipseCallou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직사각형 37"/>
          <p:cNvSpPr/>
          <p:nvPr/>
        </p:nvSpPr>
        <p:spPr>
          <a:xfrm>
            <a:off x="2820509" y="300518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9" name="TextBox 38"/>
          <p:cNvSpPr txBox="1"/>
          <p:nvPr/>
        </p:nvSpPr>
        <p:spPr>
          <a:xfrm>
            <a:off x="887128" y="2890540"/>
            <a:ext cx="1929952" cy="584775"/>
          </a:xfrm>
          <a:prstGeom prst="rect">
            <a:avLst/>
          </a:prstGeom>
          <a:noFill/>
        </p:spPr>
        <p:txBody>
          <a:bodyPr wrap="none" rtlCol="0">
            <a:spAutoFit/>
          </a:bodyPr>
          <a:lstStyle/>
          <a:p>
            <a:r>
              <a:rPr lang="en-US" altLang="ko-KR" sz="3200" b="1" dirty="0" smtClean="0">
                <a:solidFill>
                  <a:srgbClr val="FF0000"/>
                </a:solidFill>
              </a:rPr>
              <a:t>No more</a:t>
            </a:r>
            <a:endParaRPr lang="ko-KR" altLang="en-US" sz="3200" b="1" dirty="0">
              <a:solidFill>
                <a:srgbClr val="FF0000"/>
              </a:solidFill>
            </a:endParaRPr>
          </a:p>
        </p:txBody>
      </p:sp>
      <p:sp>
        <p:nvSpPr>
          <p:cNvPr id="40" name="TextBox 39"/>
          <p:cNvSpPr txBox="1"/>
          <p:nvPr/>
        </p:nvSpPr>
        <p:spPr>
          <a:xfrm>
            <a:off x="3244000" y="2914175"/>
            <a:ext cx="317716" cy="584775"/>
          </a:xfrm>
          <a:prstGeom prst="rect">
            <a:avLst/>
          </a:prstGeom>
          <a:noFill/>
        </p:spPr>
        <p:txBody>
          <a:bodyPr wrap="none" rtlCol="0">
            <a:spAutoFit/>
          </a:bodyPr>
          <a:lstStyle/>
          <a:p>
            <a:r>
              <a:rPr lang="en-US" altLang="ko-KR" sz="3200" b="1" dirty="0" smtClean="0">
                <a:solidFill>
                  <a:srgbClr val="FF0000"/>
                </a:solidFill>
              </a:rPr>
              <a:t>!</a:t>
            </a:r>
            <a:endParaRPr lang="ko-KR" altLang="en-US" sz="3200" b="1" dirty="0">
              <a:solidFill>
                <a:srgbClr val="FF0000"/>
              </a:solidFill>
            </a:endParaRPr>
          </a:p>
        </p:txBody>
      </p:sp>
      <p:sp>
        <p:nvSpPr>
          <p:cNvPr id="41" name="제목 1"/>
          <p:cNvSpPr>
            <a:spLocks noGrp="1"/>
          </p:cNvSpPr>
          <p:nvPr>
            <p:ph type="title"/>
          </p:nvPr>
        </p:nvSpPr>
        <p:spPr>
          <a:xfrm>
            <a:off x="838200" y="365125"/>
            <a:ext cx="10515600" cy="1325563"/>
          </a:xfrm>
        </p:spPr>
        <p:txBody>
          <a:bodyPr/>
          <a:lstStyle/>
          <a:p>
            <a:r>
              <a:rPr lang="en-US" altLang="ko-KR" b="1" dirty="0" smtClean="0"/>
              <a:t>Credit Waste</a:t>
            </a:r>
            <a:endParaRPr lang="ko-KR" altLang="en-US" sz="3600" dirty="0"/>
          </a:p>
        </p:txBody>
      </p:sp>
      <p:sp>
        <p:nvSpPr>
          <p:cNvPr id="18" name="직사각형 17"/>
          <p:cNvSpPr/>
          <p:nvPr/>
        </p:nvSpPr>
        <p:spPr>
          <a:xfrm>
            <a:off x="2576185" y="4837859"/>
            <a:ext cx="6737390" cy="521213"/>
          </a:xfrm>
          <a:prstGeom prst="rect">
            <a:avLst/>
          </a:prstGeom>
          <a:noFill/>
          <a:ln w="508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TextBox 41"/>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15</a:t>
            </a:r>
            <a:endParaRPr lang="ko-KR" altLang="en-US" sz="2400" dirty="0">
              <a:solidFill>
                <a:schemeClr val="tx1">
                  <a:lumMod val="65000"/>
                  <a:lumOff val="35000"/>
                </a:schemeClr>
              </a:solidFill>
            </a:endParaRPr>
          </a:p>
        </p:txBody>
      </p:sp>
      <p:sp>
        <p:nvSpPr>
          <p:cNvPr id="43" name="직사각형 42"/>
          <p:cNvSpPr/>
          <p:nvPr/>
        </p:nvSpPr>
        <p:spPr>
          <a:xfrm>
            <a:off x="8090878" y="1774274"/>
            <a:ext cx="268454" cy="616226"/>
          </a:xfrm>
          <a:prstGeom prst="rect">
            <a:avLst/>
          </a:prstGeom>
          <a:solidFill>
            <a:srgbClr val="00B0F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TextBox 43"/>
          <p:cNvSpPr txBox="1"/>
          <p:nvPr/>
        </p:nvSpPr>
        <p:spPr>
          <a:xfrm>
            <a:off x="8477582" y="1759805"/>
            <a:ext cx="2918748" cy="584775"/>
          </a:xfrm>
          <a:prstGeom prst="rect">
            <a:avLst/>
          </a:prstGeom>
          <a:noFill/>
        </p:spPr>
        <p:txBody>
          <a:bodyPr wrap="none" rtlCol="0">
            <a:spAutoFit/>
          </a:bodyPr>
          <a:lstStyle/>
          <a:p>
            <a:r>
              <a:rPr lang="en-US" altLang="ko-KR" sz="3200" dirty="0" smtClean="0"/>
              <a:t>Credit Request</a:t>
            </a:r>
            <a:endParaRPr lang="ko-KR" altLang="en-US" sz="3200" dirty="0"/>
          </a:p>
        </p:txBody>
      </p:sp>
      <p:sp>
        <p:nvSpPr>
          <p:cNvPr id="45" name="타원 44"/>
          <p:cNvSpPr/>
          <p:nvPr/>
        </p:nvSpPr>
        <p:spPr>
          <a:xfrm>
            <a:off x="6113223" y="1903028"/>
            <a:ext cx="331200" cy="331200"/>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TextBox 45"/>
          <p:cNvSpPr txBox="1"/>
          <p:nvPr/>
        </p:nvSpPr>
        <p:spPr>
          <a:xfrm>
            <a:off x="6531300" y="1790102"/>
            <a:ext cx="1294522" cy="584775"/>
          </a:xfrm>
          <a:prstGeom prst="rect">
            <a:avLst/>
          </a:prstGeom>
          <a:noFill/>
        </p:spPr>
        <p:txBody>
          <a:bodyPr wrap="none" rtlCol="0">
            <a:spAutoFit/>
          </a:bodyPr>
          <a:lstStyle/>
          <a:p>
            <a:r>
              <a:rPr lang="en-US" altLang="ko-KR" sz="3200" dirty="0" smtClean="0"/>
              <a:t>Credit</a:t>
            </a:r>
            <a:endParaRPr lang="ko-KR" altLang="en-US" sz="3200" dirty="0"/>
          </a:p>
        </p:txBody>
      </p:sp>
      <p:sp>
        <p:nvSpPr>
          <p:cNvPr id="47" name="직사각형 46"/>
          <p:cNvSpPr/>
          <p:nvPr/>
        </p:nvSpPr>
        <p:spPr>
          <a:xfrm>
            <a:off x="6134571" y="2682435"/>
            <a:ext cx="403200" cy="442800"/>
          </a:xfrm>
          <a:prstGeom prst="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TextBox 47"/>
          <p:cNvSpPr txBox="1"/>
          <p:nvPr/>
        </p:nvSpPr>
        <p:spPr>
          <a:xfrm>
            <a:off x="6596170" y="2592972"/>
            <a:ext cx="1047082" cy="584775"/>
          </a:xfrm>
          <a:prstGeom prst="rect">
            <a:avLst/>
          </a:prstGeom>
          <a:noFill/>
        </p:spPr>
        <p:txBody>
          <a:bodyPr wrap="none" rtlCol="0">
            <a:spAutoFit/>
          </a:bodyPr>
          <a:lstStyle/>
          <a:p>
            <a:r>
              <a:rPr lang="en-US" altLang="ko-KR" sz="3200" dirty="0" smtClean="0"/>
              <a:t>Data</a:t>
            </a:r>
            <a:endParaRPr lang="ko-KR" altLang="en-US" sz="3200" dirty="0"/>
          </a:p>
        </p:txBody>
      </p:sp>
      <p:sp>
        <p:nvSpPr>
          <p:cNvPr id="49" name="직사각형 48"/>
          <p:cNvSpPr/>
          <p:nvPr/>
        </p:nvSpPr>
        <p:spPr>
          <a:xfrm>
            <a:off x="8090878" y="2598047"/>
            <a:ext cx="268454" cy="616226"/>
          </a:xfrm>
          <a:prstGeom prst="rect">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TextBox 49"/>
          <p:cNvSpPr txBox="1"/>
          <p:nvPr/>
        </p:nvSpPr>
        <p:spPr>
          <a:xfrm>
            <a:off x="8619856" y="2550441"/>
            <a:ext cx="2277162" cy="584775"/>
          </a:xfrm>
          <a:prstGeom prst="rect">
            <a:avLst/>
          </a:prstGeom>
          <a:noFill/>
        </p:spPr>
        <p:txBody>
          <a:bodyPr wrap="none" rtlCol="0">
            <a:spAutoFit/>
          </a:bodyPr>
          <a:lstStyle/>
          <a:p>
            <a:r>
              <a:rPr lang="en-US" altLang="ko-KR" sz="3200" dirty="0" smtClean="0"/>
              <a:t>Credit Stop</a:t>
            </a:r>
            <a:endParaRPr lang="ko-KR" altLang="en-US" sz="3200" dirty="0"/>
          </a:p>
        </p:txBody>
      </p:sp>
    </p:spTree>
    <p:extLst>
      <p:ext uri="{BB962C8B-B14F-4D97-AF65-F5344CB8AC3E}">
        <p14:creationId xmlns:p14="http://schemas.microsoft.com/office/powerpoint/2010/main" val="19177049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Credit Feedback Control</a:t>
            </a:r>
            <a:endParaRPr lang="ko-KR" altLang="en-US" b="1" dirty="0"/>
          </a:p>
        </p:txBody>
      </p:sp>
      <p:sp>
        <p:nvSpPr>
          <p:cNvPr id="3" name="내용 개체 틀 2"/>
          <p:cNvSpPr>
            <a:spLocks noGrp="1"/>
          </p:cNvSpPr>
          <p:nvPr>
            <p:ph idx="1"/>
          </p:nvPr>
        </p:nvSpPr>
        <p:spPr/>
        <p:txBody>
          <a:bodyPr>
            <a:normAutofit/>
          </a:bodyPr>
          <a:lstStyle/>
          <a:p>
            <a:pPr marL="0" indent="0">
              <a:buNone/>
            </a:pPr>
            <a:r>
              <a:rPr lang="en-US" altLang="ko-KR" b="1" dirty="0" smtClean="0"/>
              <a:t>Proactive Congestion Control</a:t>
            </a:r>
          </a:p>
          <a:p>
            <a:pPr marL="449263" indent="0">
              <a:buNone/>
            </a:pPr>
            <a:r>
              <a:rPr lang="en-US" altLang="ko-KR" dirty="0" smtClean="0"/>
              <a:t>Prevents the congestion </a:t>
            </a:r>
            <a:r>
              <a:rPr lang="en-US" altLang="ko-KR" b="1" i="1" u="sng" dirty="0" smtClean="0"/>
              <a:t>before</a:t>
            </a:r>
            <a:r>
              <a:rPr lang="en-US" altLang="ko-KR" dirty="0" smtClean="0"/>
              <a:t> actual congestion happens using credits.</a:t>
            </a:r>
          </a:p>
        </p:txBody>
      </p:sp>
      <p:cxnSp>
        <p:nvCxnSpPr>
          <p:cNvPr id="4" name="직선 화살표 연결선 3"/>
          <p:cNvCxnSpPr/>
          <p:nvPr/>
        </p:nvCxnSpPr>
        <p:spPr>
          <a:xfrm flipV="1">
            <a:off x="8442662" y="3898232"/>
            <a:ext cx="0" cy="1913384"/>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 name="직선 화살표 연결선 4"/>
          <p:cNvCxnSpPr/>
          <p:nvPr/>
        </p:nvCxnSpPr>
        <p:spPr>
          <a:xfrm>
            <a:off x="8265547" y="5653743"/>
            <a:ext cx="2930383" cy="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073306" y="5653743"/>
            <a:ext cx="949299" cy="523220"/>
          </a:xfrm>
          <a:prstGeom prst="rect">
            <a:avLst/>
          </a:prstGeom>
          <a:noFill/>
        </p:spPr>
        <p:txBody>
          <a:bodyPr wrap="none" rtlCol="0">
            <a:spAutoFit/>
          </a:bodyPr>
          <a:lstStyle/>
          <a:p>
            <a:r>
              <a:rPr lang="en-US" altLang="ko-KR" sz="2800" b="1" dirty="0" smtClean="0"/>
              <a:t>time</a:t>
            </a:r>
            <a:endParaRPr lang="ko-KR" altLang="en-US" sz="2800" b="1" dirty="0"/>
          </a:p>
        </p:txBody>
      </p:sp>
      <p:sp>
        <p:nvSpPr>
          <p:cNvPr id="7" name="TextBox 6"/>
          <p:cNvSpPr txBox="1"/>
          <p:nvPr/>
        </p:nvSpPr>
        <p:spPr>
          <a:xfrm rot="16200000">
            <a:off x="7753692" y="4372386"/>
            <a:ext cx="854721" cy="523220"/>
          </a:xfrm>
          <a:prstGeom prst="rect">
            <a:avLst/>
          </a:prstGeom>
          <a:noFill/>
        </p:spPr>
        <p:txBody>
          <a:bodyPr wrap="none" rtlCol="0">
            <a:spAutoFit/>
          </a:bodyPr>
          <a:lstStyle/>
          <a:p>
            <a:r>
              <a:rPr lang="en-US" altLang="ko-KR" sz="2800" b="1" dirty="0" smtClean="0"/>
              <a:t>rate</a:t>
            </a:r>
            <a:endParaRPr lang="ko-KR" altLang="en-US" sz="2800" b="1" dirty="0"/>
          </a:p>
        </p:txBody>
      </p:sp>
      <p:sp>
        <p:nvSpPr>
          <p:cNvPr id="10" name="자유형 9"/>
          <p:cNvSpPr/>
          <p:nvPr/>
        </p:nvSpPr>
        <p:spPr>
          <a:xfrm>
            <a:off x="8461631" y="4206635"/>
            <a:ext cx="1924830" cy="1436489"/>
          </a:xfrm>
          <a:custGeom>
            <a:avLst/>
            <a:gdLst>
              <a:gd name="connsiteX0" fmla="*/ 0 w 1933731"/>
              <a:gd name="connsiteY0" fmla="*/ 1184618 h 1184618"/>
              <a:gd name="connsiteX1" fmla="*/ 464695 w 1933731"/>
              <a:gd name="connsiteY1" fmla="*/ 180278 h 1184618"/>
              <a:gd name="connsiteX2" fmla="*/ 1933731 w 1933731"/>
              <a:gd name="connsiteY2" fmla="*/ 396 h 1184618"/>
              <a:gd name="connsiteX3" fmla="*/ 1933731 w 1933731"/>
              <a:gd name="connsiteY3" fmla="*/ 396 h 1184618"/>
            </a:gdLst>
            <a:ahLst/>
            <a:cxnLst>
              <a:cxn ang="0">
                <a:pos x="connsiteX0" y="connsiteY0"/>
              </a:cxn>
              <a:cxn ang="0">
                <a:pos x="connsiteX1" y="connsiteY1"/>
              </a:cxn>
              <a:cxn ang="0">
                <a:pos x="connsiteX2" y="connsiteY2"/>
              </a:cxn>
              <a:cxn ang="0">
                <a:pos x="connsiteX3" y="connsiteY3"/>
              </a:cxn>
            </a:cxnLst>
            <a:rect l="l" t="t" r="r" b="b"/>
            <a:pathLst>
              <a:path w="1933731" h="1184618">
                <a:moveTo>
                  <a:pt x="0" y="1184618"/>
                </a:moveTo>
                <a:cubicBezTo>
                  <a:pt x="71203" y="781133"/>
                  <a:pt x="142407" y="377648"/>
                  <a:pt x="464695" y="180278"/>
                </a:cubicBezTo>
                <a:cubicBezTo>
                  <a:pt x="786983" y="-17092"/>
                  <a:pt x="1933731" y="396"/>
                  <a:pt x="1933731" y="396"/>
                </a:cubicBezTo>
                <a:lnTo>
                  <a:pt x="1933731" y="396"/>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연결선 11"/>
          <p:cNvCxnSpPr>
            <a:stCxn id="10" idx="2"/>
          </p:cNvCxnSpPr>
          <p:nvPr/>
        </p:nvCxnSpPr>
        <p:spPr>
          <a:xfrm flipV="1">
            <a:off x="10386461" y="4206634"/>
            <a:ext cx="636144" cy="4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16</a:t>
            </a:r>
            <a:endParaRPr lang="ko-KR" altLang="en-US" sz="2400" dirty="0">
              <a:solidFill>
                <a:schemeClr val="tx1">
                  <a:lumMod val="65000"/>
                  <a:lumOff val="35000"/>
                </a:schemeClr>
              </a:solidFill>
            </a:endParaRPr>
          </a:p>
        </p:txBody>
      </p:sp>
      <p:sp>
        <p:nvSpPr>
          <p:cNvPr id="11" name="내용 개체 틀 2"/>
          <p:cNvSpPr txBox="1">
            <a:spLocks/>
          </p:cNvSpPr>
          <p:nvPr/>
        </p:nvSpPr>
        <p:spPr>
          <a:xfrm>
            <a:off x="838199" y="3506708"/>
            <a:ext cx="6750051" cy="280519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b="1" dirty="0" smtClean="0"/>
              <a:t>Cheap credit drop</a:t>
            </a:r>
          </a:p>
          <a:p>
            <a:pPr marL="457200" indent="0">
              <a:buFont typeface="Arial" panose="020B0604020202020204" pitchFamily="34" charset="0"/>
              <a:buNone/>
            </a:pPr>
            <a:r>
              <a:rPr lang="en-US" altLang="ko-KR" dirty="0" smtClean="0"/>
              <a:t>We can increase rate aggressively.</a:t>
            </a:r>
          </a:p>
          <a:p>
            <a:pPr marL="457200" indent="0">
              <a:buFont typeface="Arial" panose="020B0604020202020204" pitchFamily="34" charset="0"/>
              <a:buNone/>
            </a:pPr>
            <a:r>
              <a:rPr lang="en-US" altLang="ko-KR" dirty="0" smtClean="0"/>
              <a:t>Bandwidth probing is cheap.</a:t>
            </a:r>
          </a:p>
          <a:p>
            <a:pPr marL="457200" indent="0">
              <a:buFont typeface="Arial" panose="020B0604020202020204" pitchFamily="34" charset="0"/>
              <a:buNone/>
            </a:pPr>
            <a:r>
              <a:rPr lang="en-US" altLang="ko-KR" dirty="0" smtClean="0"/>
              <a:t>Convergence can be faster.</a:t>
            </a:r>
          </a:p>
        </p:txBody>
      </p:sp>
    </p:spTree>
    <p:extLst>
      <p:ext uri="{BB962C8B-B14F-4D97-AF65-F5344CB8AC3E}">
        <p14:creationId xmlns:p14="http://schemas.microsoft.com/office/powerpoint/2010/main" val="326683723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직선 연결선 65"/>
          <p:cNvCxnSpPr>
            <a:stCxn id="39" idx="3"/>
            <a:endCxn id="5" idx="1"/>
          </p:cNvCxnSpPr>
          <p:nvPr/>
        </p:nvCxnSpPr>
        <p:spPr>
          <a:xfrm flipV="1">
            <a:off x="2591160" y="3485395"/>
            <a:ext cx="1455057" cy="81471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a:stCxn id="5" idx="3"/>
            <a:endCxn id="9" idx="1"/>
          </p:cNvCxnSpPr>
          <p:nvPr/>
        </p:nvCxnSpPr>
        <p:spPr>
          <a:xfrm>
            <a:off x="5030955" y="3485395"/>
            <a:ext cx="1633149" cy="7449"/>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직선 연결선 46"/>
          <p:cNvCxnSpPr>
            <a:stCxn id="9" idx="3"/>
            <a:endCxn id="23" idx="1"/>
          </p:cNvCxnSpPr>
          <p:nvPr/>
        </p:nvCxnSpPr>
        <p:spPr>
          <a:xfrm flipV="1">
            <a:off x="7648842" y="2688763"/>
            <a:ext cx="1795074" cy="80408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직선 연결선 53"/>
          <p:cNvCxnSpPr>
            <a:stCxn id="9" idx="3"/>
            <a:endCxn id="28" idx="1"/>
          </p:cNvCxnSpPr>
          <p:nvPr/>
        </p:nvCxnSpPr>
        <p:spPr>
          <a:xfrm>
            <a:off x="7648842" y="3492844"/>
            <a:ext cx="1795074" cy="80726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직선 연결선 59"/>
          <p:cNvCxnSpPr>
            <a:stCxn id="35" idx="3"/>
            <a:endCxn id="5" idx="1"/>
          </p:cNvCxnSpPr>
          <p:nvPr/>
        </p:nvCxnSpPr>
        <p:spPr>
          <a:xfrm>
            <a:off x="2591160" y="2688763"/>
            <a:ext cx="1455057" cy="79663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157989" y="5747824"/>
            <a:ext cx="2224840" cy="646331"/>
          </a:xfrm>
          <a:prstGeom prst="rect">
            <a:avLst/>
          </a:prstGeom>
          <a:noFill/>
        </p:spPr>
        <p:txBody>
          <a:bodyPr wrap="none" rtlCol="0">
            <a:spAutoFit/>
          </a:bodyPr>
          <a:lstStyle/>
          <a:p>
            <a:r>
              <a:rPr lang="en-US" altLang="ko-KR" sz="3600" b="1" dirty="0" smtClean="0"/>
              <a:t>Receivers</a:t>
            </a:r>
            <a:endParaRPr lang="ko-KR" altLang="en-US" sz="3600" b="1" dirty="0"/>
          </a:p>
        </p:txBody>
      </p:sp>
      <p:sp>
        <p:nvSpPr>
          <p:cNvPr id="71" name="TextBox 70"/>
          <p:cNvSpPr txBox="1"/>
          <p:nvPr/>
        </p:nvSpPr>
        <p:spPr>
          <a:xfrm>
            <a:off x="838200" y="5751499"/>
            <a:ext cx="1918602" cy="646331"/>
          </a:xfrm>
          <a:prstGeom prst="rect">
            <a:avLst/>
          </a:prstGeom>
          <a:noFill/>
        </p:spPr>
        <p:txBody>
          <a:bodyPr wrap="none" rtlCol="0">
            <a:spAutoFit/>
          </a:bodyPr>
          <a:lstStyle/>
          <a:p>
            <a:r>
              <a:rPr lang="en-US" altLang="ko-KR" sz="3600" b="1" dirty="0" smtClean="0"/>
              <a:t>Senders</a:t>
            </a:r>
            <a:endParaRPr lang="ko-KR" altLang="en-US" sz="3600" b="1" dirty="0"/>
          </a:p>
        </p:txBody>
      </p:sp>
      <p:sp>
        <p:nvSpPr>
          <p:cNvPr id="98" name="타원 97"/>
          <p:cNvSpPr/>
          <p:nvPr/>
        </p:nvSpPr>
        <p:spPr>
          <a:xfrm>
            <a:off x="9642268" y="2531737"/>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9" name="타원 98"/>
          <p:cNvSpPr/>
          <p:nvPr/>
        </p:nvSpPr>
        <p:spPr>
          <a:xfrm>
            <a:off x="9642268" y="4145405"/>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9" name="타원 58"/>
          <p:cNvSpPr/>
          <p:nvPr/>
        </p:nvSpPr>
        <p:spPr>
          <a:xfrm>
            <a:off x="8450475" y="2850592"/>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타원 60"/>
          <p:cNvSpPr/>
          <p:nvPr/>
        </p:nvSpPr>
        <p:spPr>
          <a:xfrm>
            <a:off x="8542573" y="3696887"/>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타원 54"/>
          <p:cNvSpPr/>
          <p:nvPr/>
        </p:nvSpPr>
        <p:spPr>
          <a:xfrm>
            <a:off x="7265124" y="3156965"/>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타원 55"/>
          <p:cNvSpPr/>
          <p:nvPr/>
        </p:nvSpPr>
        <p:spPr>
          <a:xfrm>
            <a:off x="7265124" y="3156964"/>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p:cNvSpPr/>
          <p:nvPr/>
        </p:nvSpPr>
        <p:spPr>
          <a:xfrm>
            <a:off x="9642268" y="2531737"/>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p:cNvSpPr/>
          <p:nvPr/>
        </p:nvSpPr>
        <p:spPr>
          <a:xfrm>
            <a:off x="9642268" y="4144193"/>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0" name="타원 49"/>
          <p:cNvSpPr/>
          <p:nvPr/>
        </p:nvSpPr>
        <p:spPr>
          <a:xfrm>
            <a:off x="9641273" y="2530104"/>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타원 50"/>
          <p:cNvSpPr/>
          <p:nvPr/>
        </p:nvSpPr>
        <p:spPr>
          <a:xfrm>
            <a:off x="9641021" y="4142607"/>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2" name="타원 51"/>
          <p:cNvSpPr/>
          <p:nvPr/>
        </p:nvSpPr>
        <p:spPr>
          <a:xfrm>
            <a:off x="9641021" y="2530104"/>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타원 52"/>
          <p:cNvSpPr/>
          <p:nvPr/>
        </p:nvSpPr>
        <p:spPr>
          <a:xfrm>
            <a:off x="9640396" y="4143805"/>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2" name="타원 61"/>
          <p:cNvSpPr/>
          <p:nvPr/>
        </p:nvSpPr>
        <p:spPr>
          <a:xfrm>
            <a:off x="9641596" y="2530613"/>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타원 62"/>
          <p:cNvSpPr/>
          <p:nvPr/>
        </p:nvSpPr>
        <p:spPr>
          <a:xfrm>
            <a:off x="9638098" y="4142981"/>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0" name="타원 69"/>
          <p:cNvSpPr/>
          <p:nvPr/>
        </p:nvSpPr>
        <p:spPr>
          <a:xfrm>
            <a:off x="9644136" y="2529668"/>
            <a:ext cx="329504" cy="329504"/>
          </a:xfrm>
          <a:prstGeom prst="ellipse">
            <a:avLst/>
          </a:prstGeom>
          <a:solidFill>
            <a:schemeClr val="bg1"/>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6" name="타원 75"/>
          <p:cNvSpPr/>
          <p:nvPr/>
        </p:nvSpPr>
        <p:spPr>
          <a:xfrm>
            <a:off x="9639150" y="4138860"/>
            <a:ext cx="329504" cy="329504"/>
          </a:xfrm>
          <a:prstGeom prst="ellipse">
            <a:avLst/>
          </a:prstGeom>
          <a:solidFill>
            <a:srgbClr val="FFC000"/>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 name="그룹 19"/>
          <p:cNvGrpSpPr/>
          <p:nvPr/>
        </p:nvGrpSpPr>
        <p:grpSpPr>
          <a:xfrm>
            <a:off x="9443916" y="2463942"/>
            <a:ext cx="1688122" cy="449641"/>
            <a:chOff x="8846235" y="2726787"/>
            <a:chExt cx="2194560" cy="584533"/>
          </a:xfrm>
        </p:grpSpPr>
        <p:grpSp>
          <p:nvGrpSpPr>
            <p:cNvPr id="21" name="그룹 20"/>
            <p:cNvGrpSpPr/>
            <p:nvPr/>
          </p:nvGrpSpPr>
          <p:grpSpPr>
            <a:xfrm>
              <a:off x="8846235" y="2726787"/>
              <a:ext cx="2194560" cy="584533"/>
              <a:chOff x="1392702" y="3910818"/>
              <a:chExt cx="3010486" cy="801859"/>
            </a:xfrm>
          </p:grpSpPr>
          <p:sp>
            <p:nvSpPr>
              <p:cNvPr id="23" name="모서리가 둥근 직사각형 22"/>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4" name="직선 연결선 2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타원 2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5" name="그룹 24"/>
          <p:cNvGrpSpPr/>
          <p:nvPr/>
        </p:nvGrpSpPr>
        <p:grpSpPr>
          <a:xfrm>
            <a:off x="9443916" y="4075287"/>
            <a:ext cx="1688122" cy="449641"/>
            <a:chOff x="8846235" y="2726787"/>
            <a:chExt cx="2194560" cy="584533"/>
          </a:xfrm>
        </p:grpSpPr>
        <p:grpSp>
          <p:nvGrpSpPr>
            <p:cNvPr id="26" name="그룹 25"/>
            <p:cNvGrpSpPr/>
            <p:nvPr/>
          </p:nvGrpSpPr>
          <p:grpSpPr>
            <a:xfrm>
              <a:off x="8846235" y="2726787"/>
              <a:ext cx="2194560" cy="584533"/>
              <a:chOff x="1392702" y="3910818"/>
              <a:chExt cx="3010486" cy="801859"/>
            </a:xfrm>
          </p:grpSpPr>
          <p:sp>
            <p:nvSpPr>
              <p:cNvPr id="28" name="모서리가 둥근 직사각형 27"/>
              <p:cNvSpPr/>
              <p:nvPr/>
            </p:nvSpPr>
            <p:spPr>
              <a:xfrm>
                <a:off x="1392702" y="3910818"/>
                <a:ext cx="3010486" cy="801859"/>
              </a:xfrm>
              <a:prstGeom prst="round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9" name="직선 연결선 28"/>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 name="타원 26"/>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34" name="그룹 33"/>
          <p:cNvGrpSpPr/>
          <p:nvPr/>
        </p:nvGrpSpPr>
        <p:grpSpPr>
          <a:xfrm>
            <a:off x="903038" y="2463943"/>
            <a:ext cx="1688122" cy="449640"/>
            <a:chOff x="1392702" y="3910818"/>
            <a:chExt cx="3010486" cy="801859"/>
          </a:xfrm>
        </p:grpSpPr>
        <p:sp>
          <p:nvSpPr>
            <p:cNvPr id="35" name="모서리가 둥근 직사각형 34"/>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타원 35"/>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7" name="직선 연결선 36"/>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그룹 37"/>
          <p:cNvGrpSpPr/>
          <p:nvPr/>
        </p:nvGrpSpPr>
        <p:grpSpPr>
          <a:xfrm>
            <a:off x="903038" y="4075288"/>
            <a:ext cx="1688122" cy="449640"/>
            <a:chOff x="1392702" y="3910818"/>
            <a:chExt cx="3010486" cy="801859"/>
          </a:xfrm>
        </p:grpSpPr>
        <p:sp>
          <p:nvSpPr>
            <p:cNvPr id="39" name="모서리가 둥근 직사각형 38"/>
            <p:cNvSpPr/>
            <p:nvPr/>
          </p:nvSpPr>
          <p:spPr>
            <a:xfrm>
              <a:off x="1392702" y="3910818"/>
              <a:ext cx="3010486" cy="801859"/>
            </a:xfrm>
            <a:prstGeom prst="roundRect">
              <a:avLst/>
            </a:prstGeom>
            <a:solidFill>
              <a:srgbClr val="FFC000"/>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타원 39"/>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1" name="직선 연결선 40"/>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76"/>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16</a:t>
            </a:r>
            <a:endParaRPr lang="ko-KR" altLang="en-US" sz="2400" dirty="0">
              <a:solidFill>
                <a:schemeClr val="tx1">
                  <a:lumMod val="65000"/>
                  <a:lumOff val="35000"/>
                </a:schemeClr>
              </a:solidFill>
            </a:endParaRPr>
          </a:p>
        </p:txBody>
      </p:sp>
      <p:sp>
        <p:nvSpPr>
          <p:cNvPr id="81" name="제목 1"/>
          <p:cNvSpPr>
            <a:spLocks noGrp="1"/>
          </p:cNvSpPr>
          <p:nvPr>
            <p:ph type="title"/>
          </p:nvPr>
        </p:nvSpPr>
        <p:spPr>
          <a:xfrm>
            <a:off x="838200" y="365125"/>
            <a:ext cx="10515600" cy="1325563"/>
          </a:xfrm>
        </p:spPr>
        <p:txBody>
          <a:bodyPr/>
          <a:lstStyle/>
          <a:p>
            <a:r>
              <a:rPr lang="en-US" altLang="ko-KR" b="1" dirty="0" smtClean="0"/>
              <a:t>Credit Feedback Control</a:t>
            </a:r>
            <a:endParaRPr lang="ko-KR" altLang="en-US" b="1" dirty="0"/>
          </a:p>
        </p:txBody>
      </p:sp>
      <p:sp>
        <p:nvSpPr>
          <p:cNvPr id="82" name="타원 81"/>
          <p:cNvSpPr/>
          <p:nvPr/>
        </p:nvSpPr>
        <p:spPr>
          <a:xfrm>
            <a:off x="3699690" y="1883381"/>
            <a:ext cx="329504" cy="329504"/>
          </a:xfrm>
          <a:prstGeom prst="ellipse">
            <a:avLst/>
          </a:prstGeom>
          <a:solidFill>
            <a:schemeClr val="bg1">
              <a:lumMod val="95000"/>
            </a:schemeClr>
          </a:solidFill>
          <a:ln w="571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3" name="TextBox 82"/>
          <p:cNvSpPr txBox="1"/>
          <p:nvPr/>
        </p:nvSpPr>
        <p:spPr>
          <a:xfrm>
            <a:off x="4194888" y="1723174"/>
            <a:ext cx="1431674" cy="646331"/>
          </a:xfrm>
          <a:prstGeom prst="rect">
            <a:avLst/>
          </a:prstGeom>
          <a:noFill/>
        </p:spPr>
        <p:txBody>
          <a:bodyPr wrap="none" rtlCol="0">
            <a:spAutoFit/>
          </a:bodyPr>
          <a:lstStyle/>
          <a:p>
            <a:r>
              <a:rPr lang="en-US" altLang="ko-KR" sz="3600" dirty="0" smtClean="0"/>
              <a:t>Credit</a:t>
            </a:r>
            <a:endParaRPr lang="ko-KR" altLang="en-US" sz="3600" dirty="0"/>
          </a:p>
        </p:txBody>
      </p:sp>
      <p:sp>
        <p:nvSpPr>
          <p:cNvPr id="90" name="직사각형 89"/>
          <p:cNvSpPr/>
          <p:nvPr/>
        </p:nvSpPr>
        <p:spPr>
          <a:xfrm>
            <a:off x="6760684" y="1826165"/>
            <a:ext cx="401683" cy="441851"/>
          </a:xfrm>
          <a:prstGeom prst="rect">
            <a:avLst/>
          </a:prstGeom>
          <a:solidFill>
            <a:schemeClr val="bg1">
              <a:lumMod val="9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1" name="TextBox 90"/>
          <p:cNvSpPr txBox="1"/>
          <p:nvPr/>
        </p:nvSpPr>
        <p:spPr>
          <a:xfrm>
            <a:off x="7331037" y="1723174"/>
            <a:ext cx="1156086" cy="646331"/>
          </a:xfrm>
          <a:prstGeom prst="rect">
            <a:avLst/>
          </a:prstGeom>
          <a:noFill/>
        </p:spPr>
        <p:txBody>
          <a:bodyPr wrap="none" rtlCol="0">
            <a:spAutoFit/>
          </a:bodyPr>
          <a:lstStyle/>
          <a:p>
            <a:r>
              <a:rPr lang="en-US" altLang="ko-KR" sz="3600" dirty="0"/>
              <a:t>D</a:t>
            </a:r>
            <a:r>
              <a:rPr lang="en-US" altLang="ko-KR" sz="3600" dirty="0" smtClean="0"/>
              <a:t>ata</a:t>
            </a:r>
            <a:endParaRPr lang="ko-KR" altLang="en-US" sz="3600" dirty="0"/>
          </a:p>
        </p:txBody>
      </p:sp>
      <p:sp>
        <p:nvSpPr>
          <p:cNvPr id="100" name="직사각형 99"/>
          <p:cNvSpPr/>
          <p:nvPr/>
        </p:nvSpPr>
        <p:spPr>
          <a:xfrm>
            <a:off x="4033594" y="3950907"/>
            <a:ext cx="246062" cy="273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1" name="직사각형 100"/>
          <p:cNvSpPr/>
          <p:nvPr/>
        </p:nvSpPr>
        <p:spPr>
          <a:xfrm>
            <a:off x="4275842" y="3963591"/>
            <a:ext cx="755113"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2" name="직선 연결선 101"/>
          <p:cNvCxnSpPr/>
          <p:nvPr/>
        </p:nvCxnSpPr>
        <p:spPr>
          <a:xfrm>
            <a:off x="4027655" y="3963607"/>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직선 연결선 102"/>
          <p:cNvCxnSpPr/>
          <p:nvPr/>
        </p:nvCxnSpPr>
        <p:spPr>
          <a:xfrm>
            <a:off x="4019717" y="4238075"/>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직선 연결선 103"/>
          <p:cNvCxnSpPr/>
          <p:nvPr/>
        </p:nvCxnSpPr>
        <p:spPr>
          <a:xfrm>
            <a:off x="4522955" y="3971133"/>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직선 연결선 104"/>
          <p:cNvCxnSpPr/>
          <p:nvPr/>
        </p:nvCxnSpPr>
        <p:spPr>
          <a:xfrm>
            <a:off x="4783305" y="3950907"/>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그룹 3"/>
          <p:cNvGrpSpPr/>
          <p:nvPr/>
        </p:nvGrpSpPr>
        <p:grpSpPr>
          <a:xfrm>
            <a:off x="4046217" y="3109149"/>
            <a:ext cx="984738" cy="752491"/>
            <a:chOff x="5950633" y="3763237"/>
            <a:chExt cx="984738" cy="752491"/>
          </a:xfrm>
        </p:grpSpPr>
        <p:sp>
          <p:nvSpPr>
            <p:cNvPr id="5" name="모서리가 둥근 직사각형 4"/>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왼쪽/오른쪽 화살표 5"/>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왼쪽/오른쪽 화살표 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73" name="그룹 72"/>
          <p:cNvGrpSpPr/>
          <p:nvPr/>
        </p:nvGrpSpPr>
        <p:grpSpPr>
          <a:xfrm>
            <a:off x="6314040" y="2727659"/>
            <a:ext cx="401781" cy="336947"/>
            <a:chOff x="4316440" y="2863603"/>
            <a:chExt cx="401781" cy="441873"/>
          </a:xfrm>
          <a:solidFill>
            <a:schemeClr val="bg1">
              <a:lumMod val="85000"/>
            </a:schemeClr>
          </a:solidFill>
        </p:grpSpPr>
        <p:sp>
          <p:nvSpPr>
            <p:cNvPr id="74" name="왼쪽 화살표 73"/>
            <p:cNvSpPr/>
            <p:nvPr/>
          </p:nvSpPr>
          <p:spPr>
            <a:xfrm>
              <a:off x="4316440" y="2863603"/>
              <a:ext cx="333375" cy="441873"/>
            </a:xfrm>
            <a:prstGeom prst="leftArrow">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5" name="순서도: 수동 연산 74"/>
            <p:cNvSpPr/>
            <p:nvPr/>
          </p:nvSpPr>
          <p:spPr>
            <a:xfrm rot="5400000">
              <a:off x="4417663" y="2966820"/>
              <a:ext cx="366709" cy="234406"/>
            </a:xfrm>
            <a:prstGeom prst="flowChartManualOperation">
              <a:avLst/>
            </a:prstGeom>
            <a:grp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4" name="직사각형 83"/>
            <p:cNvSpPr/>
            <p:nvPr/>
          </p:nvSpPr>
          <p:spPr>
            <a:xfrm>
              <a:off x="4452332" y="2979117"/>
              <a:ext cx="45719" cy="20819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5" name="직사각형 84"/>
          <p:cNvSpPr/>
          <p:nvPr/>
        </p:nvSpPr>
        <p:spPr>
          <a:xfrm>
            <a:off x="6715821" y="2758986"/>
            <a:ext cx="501412" cy="274294"/>
          </a:xfrm>
          <a:prstGeom prst="rect">
            <a:avLst/>
          </a:prstGeom>
          <a:solidFill>
            <a:schemeClr val="bg1">
              <a:lumMod val="8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6" name="직선 연결선 85"/>
          <p:cNvCxnSpPr/>
          <p:nvPr/>
        </p:nvCxnSpPr>
        <p:spPr>
          <a:xfrm>
            <a:off x="6966527" y="2758986"/>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타원 91"/>
          <p:cNvSpPr/>
          <p:nvPr/>
        </p:nvSpPr>
        <p:spPr>
          <a:xfrm>
            <a:off x="6975385" y="2776570"/>
            <a:ext cx="233135" cy="233135"/>
          </a:xfrm>
          <a:prstGeom prst="ellipse">
            <a:avLst/>
          </a:prstGeom>
          <a:solidFill>
            <a:srgbClr val="FFC0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3" name="타원 92"/>
          <p:cNvSpPr/>
          <p:nvPr/>
        </p:nvSpPr>
        <p:spPr>
          <a:xfrm>
            <a:off x="6721574" y="2778553"/>
            <a:ext cx="233135" cy="233135"/>
          </a:xfrm>
          <a:prstGeom prst="ellipse">
            <a:avLst/>
          </a:prstGeom>
          <a:solidFill>
            <a:srgbClr val="FFC000"/>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4" name="타원 93"/>
          <p:cNvSpPr/>
          <p:nvPr/>
        </p:nvSpPr>
        <p:spPr>
          <a:xfrm>
            <a:off x="6722991" y="2778552"/>
            <a:ext cx="233135" cy="233135"/>
          </a:xfrm>
          <a:prstGeom prst="ellipse">
            <a:avLst/>
          </a:prstGeom>
          <a:solidFill>
            <a:schemeClr val="bg1"/>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5" name="타원 94"/>
          <p:cNvSpPr/>
          <p:nvPr/>
        </p:nvSpPr>
        <p:spPr>
          <a:xfrm>
            <a:off x="6974601" y="2776589"/>
            <a:ext cx="233135" cy="233135"/>
          </a:xfrm>
          <a:prstGeom prst="ellipse">
            <a:avLst/>
          </a:prstGeom>
          <a:solidFill>
            <a:schemeClr val="bg1"/>
          </a:solidFill>
          <a:ln w="254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nvGrpSpPr>
          <p:cNvPr id="8" name="그룹 7"/>
          <p:cNvGrpSpPr/>
          <p:nvPr/>
        </p:nvGrpSpPr>
        <p:grpSpPr>
          <a:xfrm>
            <a:off x="6664104" y="3116598"/>
            <a:ext cx="984738" cy="752491"/>
            <a:chOff x="5950633" y="3763237"/>
            <a:chExt cx="984738" cy="752491"/>
          </a:xfrm>
        </p:grpSpPr>
        <p:sp>
          <p:nvSpPr>
            <p:cNvPr id="9" name="모서리가 둥근 직사각형 8"/>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왼쪽/오른쪽 화살표 9"/>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왼쪽/오른쪽 화살표 10"/>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39242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3.125E-6 4.44444E-6 L -0.19545 0.0905 " pathEditMode="relative" rAng="0" ptsTypes="AA">
                                      <p:cBhvr>
                                        <p:cTn id="6" dur="1000" fill="hold"/>
                                        <p:tgtEl>
                                          <p:spTgt spid="98"/>
                                        </p:tgtEl>
                                        <p:attrNameLst>
                                          <p:attrName>ppt_x</p:attrName>
                                          <p:attrName>ppt_y</p:attrName>
                                        </p:attrNameLst>
                                      </p:cBhvr>
                                      <p:rCtr x="-9779" y="4514"/>
                                    </p:animMotion>
                                  </p:childTnLst>
                                </p:cTn>
                              </p:par>
                              <p:par>
                                <p:cTn id="7" presetID="42" presetClass="path" presetSubtype="0" fill="hold" grpId="0" nodeType="withEffect">
                                  <p:stCondLst>
                                    <p:cond delay="0"/>
                                  </p:stCondLst>
                                  <p:childTnLst>
                                    <p:animMotion origin="layout" path="M 3.125E-6 -2.22222E-6 L -0.19492 -0.14467 " pathEditMode="relative" rAng="0" ptsTypes="AA">
                                      <p:cBhvr>
                                        <p:cTn id="8" dur="1000" fill="hold"/>
                                        <p:tgtEl>
                                          <p:spTgt spid="99"/>
                                        </p:tgtEl>
                                        <p:attrNameLst>
                                          <p:attrName>ppt_x</p:attrName>
                                          <p:attrName>ppt_y</p:attrName>
                                        </p:attrNameLst>
                                      </p:cBhvr>
                                      <p:rCtr x="-9753" y="-7245"/>
                                    </p:animMotion>
                                  </p:childTnLst>
                                </p:cTn>
                              </p:par>
                              <p:par>
                                <p:cTn id="9" presetID="42" presetClass="path" presetSubtype="0" fill="hold" grpId="0" nodeType="withEffect">
                                  <p:stCondLst>
                                    <p:cond delay="0"/>
                                  </p:stCondLst>
                                  <p:childTnLst>
                                    <p:animMotion origin="layout" path="M -6.25E-7 -3.33333E-6 L -0.09753 0.04514 " pathEditMode="relative" rAng="0" ptsTypes="AA">
                                      <p:cBhvr>
                                        <p:cTn id="10" dur="500" fill="hold"/>
                                        <p:tgtEl>
                                          <p:spTgt spid="59"/>
                                        </p:tgtEl>
                                        <p:attrNameLst>
                                          <p:attrName>ppt_x</p:attrName>
                                          <p:attrName>ppt_y</p:attrName>
                                        </p:attrNameLst>
                                      </p:cBhvr>
                                      <p:rCtr x="-4883" y="2245"/>
                                    </p:animMotion>
                                  </p:childTnLst>
                                </p:cTn>
                              </p:par>
                              <p:par>
                                <p:cTn id="11" presetID="42" presetClass="path" presetSubtype="0" fill="hold" grpId="0" nodeType="withEffect">
                                  <p:stCondLst>
                                    <p:cond delay="0"/>
                                  </p:stCondLst>
                                  <p:childTnLst>
                                    <p:animMotion origin="layout" path="M -2.70833E-6 -2.96296E-6 L -0.10481 -0.07824 " pathEditMode="relative" rAng="0" ptsTypes="AA">
                                      <p:cBhvr>
                                        <p:cTn id="12" dur="500" fill="hold"/>
                                        <p:tgtEl>
                                          <p:spTgt spid="61"/>
                                        </p:tgtEl>
                                        <p:attrNameLst>
                                          <p:attrName>ppt_x</p:attrName>
                                          <p:attrName>ppt_y</p:attrName>
                                        </p:attrNameLst>
                                      </p:cBhvr>
                                      <p:rCtr x="-5247" y="-3912"/>
                                    </p:animMotion>
                                  </p:childTnLst>
                                </p:cTn>
                              </p:par>
                              <p:par>
                                <p:cTn id="13" presetID="42" presetClass="path" presetSubtype="0" fill="hold" grpId="0" nodeType="withEffect">
                                  <p:stCondLst>
                                    <p:cond delay="100"/>
                                  </p:stCondLst>
                                  <p:childTnLst>
                                    <p:animMotion origin="layout" path="M 5E-6 7.40741E-7 L -0.04623 -0.00023 " pathEditMode="relative" rAng="0" ptsTypes="AA">
                                      <p:cBhvr>
                                        <p:cTn id="14" dur="300" fill="hold"/>
                                        <p:tgtEl>
                                          <p:spTgt spid="56"/>
                                        </p:tgtEl>
                                        <p:attrNameLst>
                                          <p:attrName>ppt_x</p:attrName>
                                          <p:attrName>ppt_y</p:attrName>
                                        </p:attrNameLst>
                                      </p:cBhvr>
                                      <p:rCtr x="-2318" y="-23"/>
                                    </p:animMotion>
                                  </p:childTnLst>
                                </p:cTn>
                              </p:par>
                              <p:par>
                                <p:cTn id="15" presetID="42" presetClass="path" presetSubtype="0" fill="hold" grpId="0" nodeType="withEffect">
                                  <p:stCondLst>
                                    <p:cond delay="0"/>
                                  </p:stCondLst>
                                  <p:childTnLst>
                                    <p:animMotion origin="layout" path="M 5E-6 7.40741E-7 L -0.25899 -0.00255 " pathEditMode="relative" rAng="0" ptsTypes="AA">
                                      <p:cBhvr>
                                        <p:cTn id="16" dur="1000" fill="hold"/>
                                        <p:tgtEl>
                                          <p:spTgt spid="55"/>
                                        </p:tgtEl>
                                        <p:attrNameLst>
                                          <p:attrName>ppt_x</p:attrName>
                                          <p:attrName>ppt_y</p:attrName>
                                        </p:attrNameLst>
                                      </p:cBhvr>
                                      <p:rCtr x="-12956" y="-139"/>
                                    </p:animMotion>
                                  </p:childTnLst>
                                </p:cTn>
                              </p:par>
                              <p:par>
                                <p:cTn id="17" presetID="42" presetClass="path" presetSubtype="0" fill="hold" grpId="1" nodeType="withEffect">
                                  <p:stCondLst>
                                    <p:cond delay="500"/>
                                  </p:stCondLst>
                                  <p:childTnLst>
                                    <p:animMotion origin="layout" path="M -0.04623 -0.00023 L -0.2586 -0.00255 " pathEditMode="relative" rAng="0" ptsTypes="AA">
                                      <p:cBhvr>
                                        <p:cTn id="18" dur="1000" fill="hold"/>
                                        <p:tgtEl>
                                          <p:spTgt spid="56"/>
                                        </p:tgtEl>
                                        <p:attrNameLst>
                                          <p:attrName>ppt_x</p:attrName>
                                          <p:attrName>ppt_y</p:attrName>
                                        </p:attrNameLst>
                                      </p:cBhvr>
                                      <p:rCtr x="-10651" y="-116"/>
                                    </p:animMotion>
                                  </p:childTnLst>
                                </p:cTn>
                              </p:par>
                              <p:par>
                                <p:cTn id="19" presetID="42" presetClass="path" presetSubtype="0" fill="hold" grpId="1" nodeType="withEffect">
                                  <p:stCondLst>
                                    <p:cond delay="1000"/>
                                  </p:stCondLst>
                                  <p:childTnLst>
                                    <p:animMotion origin="layout" path="M -0.25899 -0.00255 L -0.42253 -0.09282 " pathEditMode="relative" rAng="0" ptsTypes="AA">
                                      <p:cBhvr>
                                        <p:cTn id="20" dur="1000" fill="hold"/>
                                        <p:tgtEl>
                                          <p:spTgt spid="55"/>
                                        </p:tgtEl>
                                        <p:attrNameLst>
                                          <p:attrName>ppt_x</p:attrName>
                                          <p:attrName>ppt_y</p:attrName>
                                        </p:attrNameLst>
                                      </p:cBhvr>
                                      <p:rCtr x="-8177" y="-4514"/>
                                    </p:animMotion>
                                  </p:childTnLst>
                                </p:cTn>
                              </p:par>
                              <p:par>
                                <p:cTn id="21" presetID="42" presetClass="path" presetSubtype="0" fill="hold" grpId="2" nodeType="withEffect">
                                  <p:stCondLst>
                                    <p:cond delay="1500"/>
                                  </p:stCondLst>
                                  <p:childTnLst>
                                    <p:animMotion origin="layout" path="M -0.25899 -0.00255 L -0.42292 0.13981 " pathEditMode="relative" rAng="0" ptsTypes="AA">
                                      <p:cBhvr>
                                        <p:cTn id="22" dur="1000" fill="hold"/>
                                        <p:tgtEl>
                                          <p:spTgt spid="56"/>
                                        </p:tgtEl>
                                        <p:attrNameLst>
                                          <p:attrName>ppt_x</p:attrName>
                                          <p:attrName>ppt_y</p:attrName>
                                        </p:attrNameLst>
                                      </p:cBhvr>
                                      <p:rCtr x="-8203" y="7106"/>
                                    </p:animMotion>
                                  </p:childTnLst>
                                </p:cTn>
                              </p:par>
                              <p:par>
                                <p:cTn id="23" presetID="42" presetClass="path" presetSubtype="0" fill="hold" grpId="1" nodeType="withEffect">
                                  <p:stCondLst>
                                    <p:cond delay="500"/>
                                  </p:stCondLst>
                                  <p:childTnLst>
                                    <p:animMotion origin="layout" path="M -0.09779 0.04398 L -0.14349 0.04444 " pathEditMode="relative" rAng="0" ptsTypes="AA">
                                      <p:cBhvr>
                                        <p:cTn id="24" dur="300" fill="hold"/>
                                        <p:tgtEl>
                                          <p:spTgt spid="59"/>
                                        </p:tgtEl>
                                        <p:attrNameLst>
                                          <p:attrName>ppt_x</p:attrName>
                                          <p:attrName>ppt_y</p:attrName>
                                        </p:attrNameLst>
                                      </p:cBhvr>
                                      <p:rCtr x="-2279" y="-93"/>
                                    </p:animMotion>
                                  </p:childTnLst>
                                </p:cTn>
                              </p:par>
                              <p:par>
                                <p:cTn id="25" presetID="42" presetClass="path" presetSubtype="0" accel="50000" decel="50000" fill="hold" grpId="1" nodeType="withEffect">
                                  <p:stCondLst>
                                    <p:cond delay="500"/>
                                  </p:stCondLst>
                                  <p:childTnLst>
                                    <p:animMotion origin="layout" path="M -0.10534 -0.0794 L -0.12929 -0.07916 " pathEditMode="relative" rAng="0" ptsTypes="AA">
                                      <p:cBhvr>
                                        <p:cTn id="26" dur="300" fill="hold"/>
                                        <p:tgtEl>
                                          <p:spTgt spid="61"/>
                                        </p:tgtEl>
                                        <p:attrNameLst>
                                          <p:attrName>ppt_x</p:attrName>
                                          <p:attrName>ppt_y</p:attrName>
                                        </p:attrNameLst>
                                      </p:cBhvr>
                                      <p:rCtr x="-1198" y="0"/>
                                    </p:animMotion>
                                  </p:childTnLst>
                                </p:cTn>
                              </p:par>
                              <p:par>
                                <p:cTn id="27" presetID="42" presetClass="path" presetSubtype="0" accel="50000" decel="50000" fill="hold" grpId="3" nodeType="withEffect">
                                  <p:stCondLst>
                                    <p:cond delay="1000"/>
                                  </p:stCondLst>
                                  <p:childTnLst>
                                    <p:animMotion origin="layout" path="M -0.12929 -0.07916 L -0.15104 -0.07894 " pathEditMode="relative" rAng="0" ptsTypes="AA">
                                      <p:cBhvr>
                                        <p:cTn id="28" dur="300" fill="hold"/>
                                        <p:tgtEl>
                                          <p:spTgt spid="61"/>
                                        </p:tgtEl>
                                        <p:attrNameLst>
                                          <p:attrName>ppt_x</p:attrName>
                                          <p:attrName>ppt_y</p:attrName>
                                        </p:attrNameLst>
                                      </p:cBhvr>
                                      <p:rCtr x="-1172" y="-23"/>
                                    </p:animMotion>
                                  </p:childTnLst>
                                </p:cTn>
                              </p:par>
                              <p:par>
                                <p:cTn id="29" presetID="42" presetClass="path" presetSubtype="0" fill="hold" grpId="2" nodeType="withEffect">
                                  <p:stCondLst>
                                    <p:cond delay="1000"/>
                                  </p:stCondLst>
                                  <p:childTnLst>
                                    <p:animMotion origin="layout" path="M -0.14349 0.04445 L -0.35625 0.04213 " pathEditMode="relative" rAng="0" ptsTypes="AA">
                                      <p:cBhvr>
                                        <p:cTn id="30" dur="1000" fill="hold"/>
                                        <p:tgtEl>
                                          <p:spTgt spid="59"/>
                                        </p:tgtEl>
                                        <p:attrNameLst>
                                          <p:attrName>ppt_x</p:attrName>
                                          <p:attrName>ppt_y</p:attrName>
                                        </p:attrNameLst>
                                      </p:cBhvr>
                                      <p:rCtr x="-10664" y="-116"/>
                                    </p:animMotion>
                                  </p:childTnLst>
                                </p:cTn>
                              </p:par>
                              <p:par>
                                <p:cTn id="31" presetID="42" presetClass="path" presetSubtype="0" fill="hold" grpId="2" nodeType="withEffect">
                                  <p:stCondLst>
                                    <p:cond delay="1500"/>
                                  </p:stCondLst>
                                  <p:childTnLst>
                                    <p:animMotion origin="layout" path="M -0.15104 -0.07893 L -0.3638 -0.08125 " pathEditMode="relative" rAng="0" ptsTypes="AA">
                                      <p:cBhvr>
                                        <p:cTn id="32" dur="1000" fill="hold"/>
                                        <p:tgtEl>
                                          <p:spTgt spid="61"/>
                                        </p:tgtEl>
                                        <p:attrNameLst>
                                          <p:attrName>ppt_x</p:attrName>
                                          <p:attrName>ppt_y</p:attrName>
                                        </p:attrNameLst>
                                      </p:cBhvr>
                                      <p:rCtr x="-10625" y="-301"/>
                                    </p:animMotion>
                                  </p:childTnLst>
                                </p:cTn>
                              </p:par>
                              <p:par>
                                <p:cTn id="33" presetID="42" presetClass="path" presetSubtype="0" fill="hold" grpId="1" nodeType="withEffect">
                                  <p:stCondLst>
                                    <p:cond delay="1000"/>
                                  </p:stCondLst>
                                  <p:childTnLst>
                                    <p:animMotion origin="layout" path="M -0.19545 0.0905 L -0.2194 0.09074 " pathEditMode="relative" rAng="0" ptsTypes="AA">
                                      <p:cBhvr>
                                        <p:cTn id="34" dur="300" fill="hold"/>
                                        <p:tgtEl>
                                          <p:spTgt spid="98"/>
                                        </p:tgtEl>
                                        <p:attrNameLst>
                                          <p:attrName>ppt_x</p:attrName>
                                          <p:attrName>ppt_y</p:attrName>
                                        </p:attrNameLst>
                                      </p:cBhvr>
                                      <p:rCtr x="-1133" y="46"/>
                                    </p:animMotion>
                                  </p:childTnLst>
                                </p:cTn>
                              </p:par>
                              <p:par>
                                <p:cTn id="35" presetID="42" presetClass="path" presetSubtype="0" accel="50000" decel="50000" fill="hold" grpId="1" nodeType="withEffect">
                                  <p:stCondLst>
                                    <p:cond delay="1000"/>
                                  </p:stCondLst>
                                  <p:childTnLst>
                                    <p:animMotion origin="layout" path="M -0.19545 -0.14491 L -0.19362 0.47408 " pathEditMode="relative" rAng="0" ptsTypes="AA">
                                      <p:cBhvr>
                                        <p:cTn id="36" dur="1000" fill="hold"/>
                                        <p:tgtEl>
                                          <p:spTgt spid="99"/>
                                        </p:tgtEl>
                                        <p:attrNameLst>
                                          <p:attrName>ppt_x</p:attrName>
                                          <p:attrName>ppt_y</p:attrName>
                                        </p:attrNameLst>
                                      </p:cBhvr>
                                      <p:rCtr x="91" y="30949"/>
                                    </p:animMotion>
                                  </p:childTnLst>
                                </p:cTn>
                              </p:par>
                              <p:par>
                                <p:cTn id="37" presetID="42" presetClass="path" presetSubtype="0" accel="50000" decel="50000" fill="hold" grpId="2" nodeType="withEffect">
                                  <p:stCondLst>
                                    <p:cond delay="1500"/>
                                  </p:stCondLst>
                                  <p:childTnLst>
                                    <p:animMotion origin="layout" path="M -0.2194 0.09074 L -0.24114 0.09097 " pathEditMode="relative" rAng="0" ptsTypes="AA">
                                      <p:cBhvr>
                                        <p:cTn id="38" dur="300" fill="hold"/>
                                        <p:tgtEl>
                                          <p:spTgt spid="98"/>
                                        </p:tgtEl>
                                        <p:attrNameLst>
                                          <p:attrName>ppt_x</p:attrName>
                                          <p:attrName>ppt_y</p:attrName>
                                        </p:attrNameLst>
                                      </p:cBhvr>
                                      <p:rCtr x="-1172" y="-417"/>
                                    </p:animMotion>
                                  </p:childTnLst>
                                </p:cTn>
                              </p:par>
                              <p:par>
                                <p:cTn id="39" presetID="42" presetClass="path" presetSubtype="0" fill="hold" grpId="3" nodeType="withEffect">
                                  <p:stCondLst>
                                    <p:cond delay="2000"/>
                                  </p:stCondLst>
                                  <p:childTnLst>
                                    <p:animMotion origin="layout" path="M -0.24115 0.09097 L -0.45391 0.08866 " pathEditMode="relative" rAng="0" ptsTypes="AA">
                                      <p:cBhvr>
                                        <p:cTn id="40" dur="1000" fill="hold"/>
                                        <p:tgtEl>
                                          <p:spTgt spid="98"/>
                                        </p:tgtEl>
                                        <p:attrNameLst>
                                          <p:attrName>ppt_x</p:attrName>
                                          <p:attrName>ppt_y</p:attrName>
                                        </p:attrNameLst>
                                      </p:cBhvr>
                                      <p:rCtr x="-10964" y="-301"/>
                                    </p:animMotion>
                                  </p:childTnLst>
                                </p:cTn>
                              </p:par>
                              <p:par>
                                <p:cTn id="41" presetID="1" presetClass="entr" presetSubtype="0" fill="hold" grpId="1" nodeType="withEffect">
                                  <p:stCondLst>
                                    <p:cond delay="500"/>
                                  </p:stCondLst>
                                  <p:childTnLst>
                                    <p:set>
                                      <p:cBhvr>
                                        <p:cTn id="42" dur="1" fill="hold">
                                          <p:stCondLst>
                                            <p:cond delay="0"/>
                                          </p:stCondLst>
                                        </p:cTn>
                                        <p:tgtEl>
                                          <p:spTgt spid="48"/>
                                        </p:tgtEl>
                                        <p:attrNameLst>
                                          <p:attrName>style.visibility</p:attrName>
                                        </p:attrNameLst>
                                      </p:cBhvr>
                                      <p:to>
                                        <p:strVal val="visible"/>
                                      </p:to>
                                    </p:set>
                                  </p:childTnLst>
                                </p:cTn>
                              </p:par>
                              <p:par>
                                <p:cTn id="43" presetID="42" presetClass="path" presetSubtype="0" fill="hold" grpId="0" nodeType="withEffect">
                                  <p:stCondLst>
                                    <p:cond delay="500"/>
                                  </p:stCondLst>
                                  <p:childTnLst>
                                    <p:animMotion origin="layout" path="M 3.125E-6 4.44444E-6 L -0.19545 0.0905 " pathEditMode="relative" rAng="0" ptsTypes="AA">
                                      <p:cBhvr>
                                        <p:cTn id="44" dur="1000" fill="hold"/>
                                        <p:tgtEl>
                                          <p:spTgt spid="48"/>
                                        </p:tgtEl>
                                        <p:attrNameLst>
                                          <p:attrName>ppt_x</p:attrName>
                                          <p:attrName>ppt_y</p:attrName>
                                        </p:attrNameLst>
                                      </p:cBhvr>
                                      <p:rCtr x="-9779" y="4514"/>
                                    </p:animMotion>
                                  </p:childTnLst>
                                </p:cTn>
                              </p:par>
                              <p:par>
                                <p:cTn id="45" presetID="1" presetClass="entr" presetSubtype="0" fill="hold" grpId="1" nodeType="withEffect">
                                  <p:stCondLst>
                                    <p:cond delay="500"/>
                                  </p:stCondLst>
                                  <p:childTnLst>
                                    <p:set>
                                      <p:cBhvr>
                                        <p:cTn id="46" dur="1" fill="hold">
                                          <p:stCondLst>
                                            <p:cond delay="0"/>
                                          </p:stCondLst>
                                        </p:cTn>
                                        <p:tgtEl>
                                          <p:spTgt spid="49"/>
                                        </p:tgtEl>
                                        <p:attrNameLst>
                                          <p:attrName>style.visibility</p:attrName>
                                        </p:attrNameLst>
                                      </p:cBhvr>
                                      <p:to>
                                        <p:strVal val="visible"/>
                                      </p:to>
                                    </p:set>
                                  </p:childTnLst>
                                </p:cTn>
                              </p:par>
                              <p:par>
                                <p:cTn id="47" presetID="42" presetClass="path" presetSubtype="0" fill="hold" grpId="0" nodeType="withEffect">
                                  <p:stCondLst>
                                    <p:cond delay="500"/>
                                  </p:stCondLst>
                                  <p:childTnLst>
                                    <p:animMotion origin="layout" path="M 3.125E-6 -7.40741E-7 L -0.19492 -0.14468 " pathEditMode="relative" rAng="0" ptsTypes="AA">
                                      <p:cBhvr>
                                        <p:cTn id="48" dur="1000" fill="hold"/>
                                        <p:tgtEl>
                                          <p:spTgt spid="49"/>
                                        </p:tgtEl>
                                        <p:attrNameLst>
                                          <p:attrName>ppt_x</p:attrName>
                                          <p:attrName>ppt_y</p:attrName>
                                        </p:attrNameLst>
                                      </p:cBhvr>
                                      <p:rCtr x="-9753" y="-7245"/>
                                    </p:animMotion>
                                  </p:childTnLst>
                                </p:cTn>
                              </p:par>
                              <p:par>
                                <p:cTn id="49" presetID="1" presetClass="entr" presetSubtype="0" fill="hold" grpId="1" nodeType="withEffect">
                                  <p:stCondLst>
                                    <p:cond delay="1000"/>
                                  </p:stCondLst>
                                  <p:childTnLst>
                                    <p:set>
                                      <p:cBhvr>
                                        <p:cTn id="50" dur="1" fill="hold">
                                          <p:stCondLst>
                                            <p:cond delay="0"/>
                                          </p:stCondLst>
                                        </p:cTn>
                                        <p:tgtEl>
                                          <p:spTgt spid="50"/>
                                        </p:tgtEl>
                                        <p:attrNameLst>
                                          <p:attrName>style.visibility</p:attrName>
                                        </p:attrNameLst>
                                      </p:cBhvr>
                                      <p:to>
                                        <p:strVal val="visible"/>
                                      </p:to>
                                    </p:set>
                                  </p:childTnLst>
                                </p:cTn>
                              </p:par>
                              <p:par>
                                <p:cTn id="51" presetID="42" presetClass="path" presetSubtype="0" fill="hold" grpId="0" nodeType="withEffect">
                                  <p:stCondLst>
                                    <p:cond delay="1000"/>
                                  </p:stCondLst>
                                  <p:childTnLst>
                                    <p:animMotion origin="layout" path="M 3.125E-6 -4.07407E-6 L -0.19545 0.09051 " pathEditMode="relative" rAng="0" ptsTypes="AA">
                                      <p:cBhvr>
                                        <p:cTn id="52" dur="1000" fill="hold"/>
                                        <p:tgtEl>
                                          <p:spTgt spid="50"/>
                                        </p:tgtEl>
                                        <p:attrNameLst>
                                          <p:attrName>ppt_x</p:attrName>
                                          <p:attrName>ppt_y</p:attrName>
                                        </p:attrNameLst>
                                      </p:cBhvr>
                                      <p:rCtr x="-9779" y="4514"/>
                                    </p:animMotion>
                                  </p:childTnLst>
                                </p:cTn>
                              </p:par>
                              <p:par>
                                <p:cTn id="53" presetID="1" presetClass="entr" presetSubtype="0" fill="hold" grpId="1" nodeType="withEffect">
                                  <p:stCondLst>
                                    <p:cond delay="1000"/>
                                  </p:stCondLst>
                                  <p:childTnLst>
                                    <p:set>
                                      <p:cBhvr>
                                        <p:cTn id="54" dur="1" fill="hold">
                                          <p:stCondLst>
                                            <p:cond delay="0"/>
                                          </p:stCondLst>
                                        </p:cTn>
                                        <p:tgtEl>
                                          <p:spTgt spid="51"/>
                                        </p:tgtEl>
                                        <p:attrNameLst>
                                          <p:attrName>style.visibility</p:attrName>
                                        </p:attrNameLst>
                                      </p:cBhvr>
                                      <p:to>
                                        <p:strVal val="visible"/>
                                      </p:to>
                                    </p:set>
                                  </p:childTnLst>
                                </p:cTn>
                              </p:par>
                              <p:par>
                                <p:cTn id="55" presetID="42" presetClass="path" presetSubtype="0" fill="hold" grpId="0" nodeType="withEffect">
                                  <p:stCondLst>
                                    <p:cond delay="1000"/>
                                  </p:stCondLst>
                                  <p:childTnLst>
                                    <p:animMotion origin="layout" path="M 3.125E-6 7.40741E-7 L -0.19492 -0.14468 " pathEditMode="relative" rAng="0" ptsTypes="AA">
                                      <p:cBhvr>
                                        <p:cTn id="56" dur="1000" fill="hold"/>
                                        <p:tgtEl>
                                          <p:spTgt spid="51"/>
                                        </p:tgtEl>
                                        <p:attrNameLst>
                                          <p:attrName>ppt_x</p:attrName>
                                          <p:attrName>ppt_y</p:attrName>
                                        </p:attrNameLst>
                                      </p:cBhvr>
                                      <p:rCtr x="-9753" y="-7245"/>
                                    </p:animMotion>
                                  </p:childTnLst>
                                </p:cTn>
                              </p:par>
                              <p:par>
                                <p:cTn id="57" presetID="42" presetClass="path" presetSubtype="0" fill="hold" grpId="2" nodeType="withEffect">
                                  <p:stCondLst>
                                    <p:cond delay="1500"/>
                                  </p:stCondLst>
                                  <p:childTnLst>
                                    <p:animMotion origin="layout" path="M -0.19545 -0.14468 L -0.2194 -0.14444 " pathEditMode="relative" rAng="0" ptsTypes="AA">
                                      <p:cBhvr>
                                        <p:cTn id="58" dur="300" fill="hold"/>
                                        <p:tgtEl>
                                          <p:spTgt spid="49"/>
                                        </p:tgtEl>
                                        <p:attrNameLst>
                                          <p:attrName>ppt_x</p:attrName>
                                          <p:attrName>ppt_y</p:attrName>
                                        </p:attrNameLst>
                                      </p:cBhvr>
                                      <p:rCtr x="-1133" y="324"/>
                                    </p:animMotion>
                                  </p:childTnLst>
                                </p:cTn>
                              </p:par>
                              <p:par>
                                <p:cTn id="59" presetID="42" presetClass="path" presetSubtype="0" accel="50000" decel="50000" fill="hold" grpId="2" nodeType="withEffect">
                                  <p:stCondLst>
                                    <p:cond delay="1500"/>
                                  </p:stCondLst>
                                  <p:childTnLst>
                                    <p:animMotion origin="layout" path="M -0.19545 0.0905 L -0.19323 0.70138 " pathEditMode="relative" rAng="0" ptsTypes="AA">
                                      <p:cBhvr>
                                        <p:cTn id="60" dur="1000" fill="hold"/>
                                        <p:tgtEl>
                                          <p:spTgt spid="48"/>
                                        </p:tgtEl>
                                        <p:attrNameLst>
                                          <p:attrName>ppt_x</p:attrName>
                                          <p:attrName>ppt_y</p:attrName>
                                        </p:attrNameLst>
                                      </p:cBhvr>
                                      <p:rCtr x="104" y="30532"/>
                                    </p:animMotion>
                                  </p:childTnLst>
                                </p:cTn>
                              </p:par>
                              <p:par>
                                <p:cTn id="61" presetID="42" presetClass="path" presetSubtype="0" fill="hold" grpId="3" nodeType="withEffect">
                                  <p:stCondLst>
                                    <p:cond delay="2000"/>
                                  </p:stCondLst>
                                  <p:childTnLst>
                                    <p:animMotion origin="layout" path="M -0.2194 -0.14445 L -0.24115 -0.14421 " pathEditMode="relative" rAng="0" ptsTypes="AA">
                                      <p:cBhvr>
                                        <p:cTn id="62" dur="300" fill="hold"/>
                                        <p:tgtEl>
                                          <p:spTgt spid="49"/>
                                        </p:tgtEl>
                                        <p:attrNameLst>
                                          <p:attrName>ppt_x</p:attrName>
                                          <p:attrName>ppt_y</p:attrName>
                                        </p:attrNameLst>
                                      </p:cBhvr>
                                      <p:rCtr x="-1120" y="23"/>
                                    </p:animMotion>
                                  </p:childTnLst>
                                </p:cTn>
                              </p:par>
                              <p:par>
                                <p:cTn id="63" presetID="42" presetClass="path" presetSubtype="0" fill="hold" grpId="2" nodeType="withEffect">
                                  <p:stCondLst>
                                    <p:cond delay="2000"/>
                                  </p:stCondLst>
                                  <p:childTnLst>
                                    <p:animMotion origin="layout" path="M -0.19545 0.09074 L -0.2194 0.09097 " pathEditMode="relative" rAng="0" ptsTypes="AA">
                                      <p:cBhvr>
                                        <p:cTn id="64" dur="300" fill="hold"/>
                                        <p:tgtEl>
                                          <p:spTgt spid="50"/>
                                        </p:tgtEl>
                                        <p:attrNameLst>
                                          <p:attrName>ppt_x</p:attrName>
                                          <p:attrName>ppt_y</p:attrName>
                                        </p:attrNameLst>
                                      </p:cBhvr>
                                      <p:rCtr x="-1133" y="46"/>
                                    </p:animMotion>
                                  </p:childTnLst>
                                </p:cTn>
                              </p:par>
                              <p:par>
                                <p:cTn id="65" presetID="42" presetClass="path" presetSubtype="0" accel="50000" decel="50000" fill="hold" grpId="2" nodeType="withEffect">
                                  <p:stCondLst>
                                    <p:cond delay="2000"/>
                                  </p:stCondLst>
                                  <p:childTnLst>
                                    <p:animMotion origin="layout" path="M -0.19545 -0.14445 L -0.19323 0.46204 " pathEditMode="relative" rAng="0" ptsTypes="AA">
                                      <p:cBhvr>
                                        <p:cTn id="66" dur="1000" fill="hold"/>
                                        <p:tgtEl>
                                          <p:spTgt spid="51"/>
                                        </p:tgtEl>
                                        <p:attrNameLst>
                                          <p:attrName>ppt_x</p:attrName>
                                          <p:attrName>ppt_y</p:attrName>
                                        </p:attrNameLst>
                                      </p:cBhvr>
                                      <p:rCtr x="104" y="30324"/>
                                    </p:animMotion>
                                  </p:childTnLst>
                                </p:cTn>
                              </p:par>
                              <p:par>
                                <p:cTn id="67" presetID="42" presetClass="path" presetSubtype="0" fill="hold" grpId="3" nodeType="withEffect">
                                  <p:stCondLst>
                                    <p:cond delay="2000"/>
                                  </p:stCondLst>
                                  <p:childTnLst>
                                    <p:animMotion origin="layout" path="M -0.35625 0.04213 L -0.51836 -0.04791 " pathEditMode="relative" rAng="0" ptsTypes="AA">
                                      <p:cBhvr>
                                        <p:cTn id="68" dur="1000" fill="hold"/>
                                        <p:tgtEl>
                                          <p:spTgt spid="59"/>
                                        </p:tgtEl>
                                        <p:attrNameLst>
                                          <p:attrName>ppt_x</p:attrName>
                                          <p:attrName>ppt_y</p:attrName>
                                        </p:attrNameLst>
                                      </p:cBhvr>
                                      <p:rCtr x="-8112" y="-4514"/>
                                    </p:animMotion>
                                  </p:childTnLst>
                                </p:cTn>
                              </p:par>
                              <p:par>
                                <p:cTn id="69" presetID="42" presetClass="path" presetSubtype="0" fill="hold" grpId="4" nodeType="withEffect">
                                  <p:stCondLst>
                                    <p:cond delay="2500"/>
                                  </p:stCondLst>
                                  <p:childTnLst>
                                    <p:animMotion origin="layout" path="M -0.24115 -0.14421 L -0.32448 -0.1456 " pathEditMode="relative" rAng="0" ptsTypes="AA">
                                      <p:cBhvr>
                                        <p:cTn id="70" dur="500" fill="hold"/>
                                        <p:tgtEl>
                                          <p:spTgt spid="49"/>
                                        </p:tgtEl>
                                        <p:attrNameLst>
                                          <p:attrName>ppt_x</p:attrName>
                                          <p:attrName>ppt_y</p:attrName>
                                        </p:attrNameLst>
                                      </p:cBhvr>
                                      <p:rCtr x="-4167" y="-69"/>
                                    </p:animMotion>
                                  </p:childTnLst>
                                </p:cTn>
                              </p:par>
                              <p:par>
                                <p:cTn id="71" presetID="42" presetClass="path" presetSubtype="0" fill="hold" grpId="4" nodeType="withEffect">
                                  <p:stCondLst>
                                    <p:cond delay="2500"/>
                                  </p:stCondLst>
                                  <p:childTnLst>
                                    <p:animMotion origin="layout" path="M -0.3638 -0.08125 L -0.44622 -0.01018 " pathEditMode="relative" rAng="0" ptsTypes="AA">
                                      <p:cBhvr>
                                        <p:cTn id="72" dur="500" fill="hold"/>
                                        <p:tgtEl>
                                          <p:spTgt spid="61"/>
                                        </p:tgtEl>
                                        <p:attrNameLst>
                                          <p:attrName>ppt_x</p:attrName>
                                          <p:attrName>ppt_y</p:attrName>
                                        </p:attrNameLst>
                                      </p:cBhvr>
                                      <p:rCtr x="-4128" y="3542"/>
                                    </p:animMotion>
                                  </p:childTnLst>
                                </p:cTn>
                              </p:par>
                              <p:par>
                                <p:cTn id="73" presetID="42" presetClass="path" presetSubtype="0" fill="hold" grpId="3" nodeType="withEffect">
                                  <p:stCondLst>
                                    <p:cond delay="2500"/>
                                  </p:stCondLst>
                                  <p:childTnLst>
                                    <p:animMotion origin="layout" path="M -0.2194 0.09098 L -0.24114 0.0912 " pathEditMode="relative" rAng="0" ptsTypes="AA">
                                      <p:cBhvr>
                                        <p:cTn id="74" dur="300" fill="hold"/>
                                        <p:tgtEl>
                                          <p:spTgt spid="50"/>
                                        </p:tgtEl>
                                        <p:attrNameLst>
                                          <p:attrName>ppt_x</p:attrName>
                                          <p:attrName>ppt_y</p:attrName>
                                        </p:attrNameLst>
                                      </p:cBhvr>
                                      <p:rCtr x="-1172" y="-417"/>
                                    </p:animMotion>
                                  </p:childTnLst>
                                </p:cTn>
                              </p:par>
                              <p:par>
                                <p:cTn id="75" presetID="1" presetClass="entr" presetSubtype="0" fill="hold" grpId="1" nodeType="withEffect">
                                  <p:stCondLst>
                                    <p:cond delay="1500"/>
                                  </p:stCondLst>
                                  <p:childTnLst>
                                    <p:set>
                                      <p:cBhvr>
                                        <p:cTn id="76" dur="1" fill="hold">
                                          <p:stCondLst>
                                            <p:cond delay="0"/>
                                          </p:stCondLst>
                                        </p:cTn>
                                        <p:tgtEl>
                                          <p:spTgt spid="52"/>
                                        </p:tgtEl>
                                        <p:attrNameLst>
                                          <p:attrName>style.visibility</p:attrName>
                                        </p:attrNameLst>
                                      </p:cBhvr>
                                      <p:to>
                                        <p:strVal val="visible"/>
                                      </p:to>
                                    </p:set>
                                  </p:childTnLst>
                                </p:cTn>
                              </p:par>
                              <p:par>
                                <p:cTn id="77" presetID="42" presetClass="path" presetSubtype="0" fill="hold" grpId="0" nodeType="withEffect">
                                  <p:stCondLst>
                                    <p:cond delay="1500"/>
                                  </p:stCondLst>
                                  <p:childTnLst>
                                    <p:animMotion origin="layout" path="M 3.125E-6 -4.07407E-6 L -0.19545 0.09051 " pathEditMode="relative" rAng="0" ptsTypes="AA">
                                      <p:cBhvr>
                                        <p:cTn id="78" dur="1000" fill="hold"/>
                                        <p:tgtEl>
                                          <p:spTgt spid="52"/>
                                        </p:tgtEl>
                                        <p:attrNameLst>
                                          <p:attrName>ppt_x</p:attrName>
                                          <p:attrName>ppt_y</p:attrName>
                                        </p:attrNameLst>
                                      </p:cBhvr>
                                      <p:rCtr x="-9779" y="4514"/>
                                    </p:animMotion>
                                  </p:childTnLst>
                                </p:cTn>
                              </p:par>
                              <p:par>
                                <p:cTn id="79" presetID="1" presetClass="entr" presetSubtype="0" fill="hold" grpId="1" nodeType="withEffect">
                                  <p:stCondLst>
                                    <p:cond delay="1500"/>
                                  </p:stCondLst>
                                  <p:childTnLst>
                                    <p:set>
                                      <p:cBhvr>
                                        <p:cTn id="80" dur="1" fill="hold">
                                          <p:stCondLst>
                                            <p:cond delay="0"/>
                                          </p:stCondLst>
                                        </p:cTn>
                                        <p:tgtEl>
                                          <p:spTgt spid="53"/>
                                        </p:tgtEl>
                                        <p:attrNameLst>
                                          <p:attrName>style.visibility</p:attrName>
                                        </p:attrNameLst>
                                      </p:cBhvr>
                                      <p:to>
                                        <p:strVal val="visible"/>
                                      </p:to>
                                    </p:set>
                                  </p:childTnLst>
                                </p:cTn>
                              </p:par>
                              <p:par>
                                <p:cTn id="81" presetID="42" presetClass="path" presetSubtype="0" fill="hold" grpId="0" nodeType="withEffect">
                                  <p:stCondLst>
                                    <p:cond delay="1500"/>
                                  </p:stCondLst>
                                  <p:childTnLst>
                                    <p:animMotion origin="layout" path="M 3.33333E-6 -7.40741E-7 L -0.19493 -0.14468 " pathEditMode="relative" rAng="0" ptsTypes="AA">
                                      <p:cBhvr>
                                        <p:cTn id="82" dur="1000" fill="hold"/>
                                        <p:tgtEl>
                                          <p:spTgt spid="53"/>
                                        </p:tgtEl>
                                        <p:attrNameLst>
                                          <p:attrName>ppt_x</p:attrName>
                                          <p:attrName>ppt_y</p:attrName>
                                        </p:attrNameLst>
                                      </p:cBhvr>
                                      <p:rCtr x="-9753" y="-7245"/>
                                    </p:animMotion>
                                  </p:childTnLst>
                                </p:cTn>
                              </p:par>
                              <p:par>
                                <p:cTn id="83" presetID="1" presetClass="entr" presetSubtype="0" fill="hold" grpId="1" nodeType="withEffect">
                                  <p:stCondLst>
                                    <p:cond delay="2000"/>
                                  </p:stCondLst>
                                  <p:childTnLst>
                                    <p:set>
                                      <p:cBhvr>
                                        <p:cTn id="84" dur="1" fill="hold">
                                          <p:stCondLst>
                                            <p:cond delay="0"/>
                                          </p:stCondLst>
                                        </p:cTn>
                                        <p:tgtEl>
                                          <p:spTgt spid="62"/>
                                        </p:tgtEl>
                                        <p:attrNameLst>
                                          <p:attrName>style.visibility</p:attrName>
                                        </p:attrNameLst>
                                      </p:cBhvr>
                                      <p:to>
                                        <p:strVal val="visible"/>
                                      </p:to>
                                    </p:set>
                                  </p:childTnLst>
                                </p:cTn>
                              </p:par>
                              <p:par>
                                <p:cTn id="85" presetID="42" presetClass="path" presetSubtype="0" fill="hold" grpId="0" nodeType="withEffect">
                                  <p:stCondLst>
                                    <p:cond delay="2000"/>
                                  </p:stCondLst>
                                  <p:childTnLst>
                                    <p:animMotion origin="layout" path="M 3.125E-6 4.44444E-6 L -0.19545 0.0905 " pathEditMode="relative" rAng="0" ptsTypes="AA">
                                      <p:cBhvr>
                                        <p:cTn id="86" dur="1000" fill="hold"/>
                                        <p:tgtEl>
                                          <p:spTgt spid="62"/>
                                        </p:tgtEl>
                                        <p:attrNameLst>
                                          <p:attrName>ppt_x</p:attrName>
                                          <p:attrName>ppt_y</p:attrName>
                                        </p:attrNameLst>
                                      </p:cBhvr>
                                      <p:rCtr x="-9779" y="4514"/>
                                    </p:animMotion>
                                  </p:childTnLst>
                                </p:cTn>
                              </p:par>
                              <p:par>
                                <p:cTn id="87" presetID="1" presetClass="entr" presetSubtype="0" fill="hold" grpId="1" nodeType="withEffect">
                                  <p:stCondLst>
                                    <p:cond delay="2000"/>
                                  </p:stCondLst>
                                  <p:childTnLst>
                                    <p:set>
                                      <p:cBhvr>
                                        <p:cTn id="88" dur="1" fill="hold">
                                          <p:stCondLst>
                                            <p:cond delay="0"/>
                                          </p:stCondLst>
                                        </p:cTn>
                                        <p:tgtEl>
                                          <p:spTgt spid="63"/>
                                        </p:tgtEl>
                                        <p:attrNameLst>
                                          <p:attrName>style.visibility</p:attrName>
                                        </p:attrNameLst>
                                      </p:cBhvr>
                                      <p:to>
                                        <p:strVal val="visible"/>
                                      </p:to>
                                    </p:set>
                                  </p:childTnLst>
                                </p:cTn>
                              </p:par>
                              <p:par>
                                <p:cTn id="89" presetID="42" presetClass="path" presetSubtype="0" fill="hold" grpId="0" nodeType="withEffect">
                                  <p:stCondLst>
                                    <p:cond delay="2000"/>
                                  </p:stCondLst>
                                  <p:childTnLst>
                                    <p:animMotion origin="layout" path="M 3.54167E-6 7.40741E-7 L -0.19493 -0.14468 " pathEditMode="relative" rAng="0" ptsTypes="AA">
                                      <p:cBhvr>
                                        <p:cTn id="90" dur="1000" fill="hold"/>
                                        <p:tgtEl>
                                          <p:spTgt spid="63"/>
                                        </p:tgtEl>
                                        <p:attrNameLst>
                                          <p:attrName>ppt_x</p:attrName>
                                          <p:attrName>ppt_y</p:attrName>
                                        </p:attrNameLst>
                                      </p:cBhvr>
                                      <p:rCtr x="-9753" y="-7245"/>
                                    </p:animMotion>
                                  </p:childTnLst>
                                </p:cTn>
                              </p:par>
                              <p:par>
                                <p:cTn id="91" presetID="42" presetClass="path" presetSubtype="0" accel="50000" decel="50000" fill="hold" grpId="2" nodeType="withEffect">
                                  <p:stCondLst>
                                    <p:cond delay="2500"/>
                                  </p:stCondLst>
                                  <p:childTnLst>
                                    <p:animMotion origin="layout" path="M -0.19532 -0.14468 L -0.21927 -0.14444 " pathEditMode="relative" rAng="0" ptsTypes="AA">
                                      <p:cBhvr>
                                        <p:cTn id="92" dur="300" fill="hold"/>
                                        <p:tgtEl>
                                          <p:spTgt spid="53"/>
                                        </p:tgtEl>
                                        <p:attrNameLst>
                                          <p:attrName>ppt_x</p:attrName>
                                          <p:attrName>ppt_y</p:attrName>
                                        </p:attrNameLst>
                                      </p:cBhvr>
                                      <p:rCtr x="-1133" y="324"/>
                                    </p:animMotion>
                                  </p:childTnLst>
                                </p:cTn>
                              </p:par>
                              <p:par>
                                <p:cTn id="93" presetID="42" presetClass="path" presetSubtype="0" fill="hold" grpId="2" nodeType="withEffect">
                                  <p:stCondLst>
                                    <p:cond delay="2500"/>
                                  </p:stCondLst>
                                  <p:childTnLst>
                                    <p:animMotion origin="layout" path="M -0.19545 0.09074 L -0.19336 0.69723 " pathEditMode="relative" rAng="0" ptsTypes="AA">
                                      <p:cBhvr>
                                        <p:cTn id="94" dur="1000" fill="hold"/>
                                        <p:tgtEl>
                                          <p:spTgt spid="52"/>
                                        </p:tgtEl>
                                        <p:attrNameLst>
                                          <p:attrName>ppt_x</p:attrName>
                                          <p:attrName>ppt_y</p:attrName>
                                        </p:attrNameLst>
                                      </p:cBhvr>
                                      <p:rCtr x="104" y="30324"/>
                                    </p:animMotion>
                                  </p:childTnLst>
                                </p:cTn>
                              </p:par>
                              <p:par>
                                <p:cTn id="95" presetID="1" presetClass="entr" presetSubtype="0" fill="hold" grpId="1" nodeType="withEffect">
                                  <p:stCondLst>
                                    <p:cond delay="2500"/>
                                  </p:stCondLst>
                                  <p:childTnLst>
                                    <p:set>
                                      <p:cBhvr>
                                        <p:cTn id="96" dur="1" fill="hold">
                                          <p:stCondLst>
                                            <p:cond delay="0"/>
                                          </p:stCondLst>
                                        </p:cTn>
                                        <p:tgtEl>
                                          <p:spTgt spid="70"/>
                                        </p:tgtEl>
                                        <p:attrNameLst>
                                          <p:attrName>style.visibility</p:attrName>
                                        </p:attrNameLst>
                                      </p:cBhvr>
                                      <p:to>
                                        <p:strVal val="visible"/>
                                      </p:to>
                                    </p:set>
                                  </p:childTnLst>
                                </p:cTn>
                              </p:par>
                              <p:par>
                                <p:cTn id="97" presetID="42" presetClass="path" presetSubtype="0" fill="hold" grpId="0" nodeType="withEffect">
                                  <p:stCondLst>
                                    <p:cond delay="2500"/>
                                  </p:stCondLst>
                                  <p:childTnLst>
                                    <p:animMotion origin="layout" path="M 2.70833E-6 -4.07407E-6 L -0.09792 0.04676 " pathEditMode="relative" rAng="0" ptsTypes="AA">
                                      <p:cBhvr>
                                        <p:cTn id="98" dur="500" fill="hold"/>
                                        <p:tgtEl>
                                          <p:spTgt spid="70"/>
                                        </p:tgtEl>
                                        <p:attrNameLst>
                                          <p:attrName>ppt_x</p:attrName>
                                          <p:attrName>ppt_y</p:attrName>
                                        </p:attrNameLst>
                                      </p:cBhvr>
                                      <p:rCtr x="-5195" y="2083"/>
                                    </p:animMotion>
                                  </p:childTnLst>
                                </p:cTn>
                              </p:par>
                              <p:par>
                                <p:cTn id="99" presetID="1" presetClass="entr" presetSubtype="0" fill="hold" grpId="1" nodeType="withEffect">
                                  <p:stCondLst>
                                    <p:cond delay="2500"/>
                                  </p:stCondLst>
                                  <p:childTnLst>
                                    <p:set>
                                      <p:cBhvr>
                                        <p:cTn id="100" dur="1" fill="hold">
                                          <p:stCondLst>
                                            <p:cond delay="0"/>
                                          </p:stCondLst>
                                        </p:cTn>
                                        <p:tgtEl>
                                          <p:spTgt spid="76"/>
                                        </p:tgtEl>
                                        <p:attrNameLst>
                                          <p:attrName>style.visibility</p:attrName>
                                        </p:attrNameLst>
                                      </p:cBhvr>
                                      <p:to>
                                        <p:strVal val="visible"/>
                                      </p:to>
                                    </p:set>
                                  </p:childTnLst>
                                </p:cTn>
                              </p:par>
                              <p:par>
                                <p:cTn id="101" presetID="42" presetClass="path" presetSubtype="0" fill="hold" grpId="0" nodeType="withEffect">
                                  <p:stCondLst>
                                    <p:cond delay="2500"/>
                                  </p:stCondLst>
                                  <p:childTnLst>
                                    <p:animMotion origin="layout" path="M 3.54167E-6 3.7037E-6 L -0.08985 -0.06458 " pathEditMode="relative" rAng="0" ptsTypes="AA">
                                      <p:cBhvr>
                                        <p:cTn id="102" dur="500" fill="hold"/>
                                        <p:tgtEl>
                                          <p:spTgt spid="76"/>
                                        </p:tgtEl>
                                        <p:attrNameLst>
                                          <p:attrName>ppt_x</p:attrName>
                                          <p:attrName>ppt_y</p:attrName>
                                        </p:attrNameLst>
                                      </p:cBhvr>
                                      <p:rCtr x="-4505" y="-3125"/>
                                    </p:animMotion>
                                  </p:childTnLst>
                                </p:cTn>
                              </p:par>
                              <p:par>
                                <p:cTn id="103" presetID="1" presetClass="entr" presetSubtype="0" fill="hold" grpId="0" nodeType="withEffect">
                                  <p:stCondLst>
                                    <p:cond delay="30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500"/>
                                  </p:stCondLst>
                                  <p:childTnLst>
                                    <p:set>
                                      <p:cBhvr>
                                        <p:cTn id="106" dur="1" fill="hold">
                                          <p:stCondLst>
                                            <p:cond delay="0"/>
                                          </p:stCondLst>
                                        </p:cTn>
                                        <p:tgtEl>
                                          <p:spTgt spid="93"/>
                                        </p:tgtEl>
                                        <p:attrNameLst>
                                          <p:attrName>style.visibility</p:attrName>
                                        </p:attrNameLst>
                                      </p:cBhvr>
                                      <p:to>
                                        <p:strVal val="hidden"/>
                                      </p:to>
                                    </p:set>
                                  </p:childTnLst>
                                </p:cTn>
                              </p:par>
                              <p:par>
                                <p:cTn id="107" presetID="1" presetClass="entr" presetSubtype="0" fill="hold" grpId="0" nodeType="withEffect">
                                  <p:stCondLst>
                                    <p:cond delay="500"/>
                                  </p:stCondLst>
                                  <p:childTnLst>
                                    <p:set>
                                      <p:cBhvr>
                                        <p:cTn id="108" dur="1" fill="hold">
                                          <p:stCondLst>
                                            <p:cond delay="0"/>
                                          </p:stCondLst>
                                        </p:cTn>
                                        <p:tgtEl>
                                          <p:spTgt spid="94"/>
                                        </p:tgtEl>
                                        <p:attrNameLst>
                                          <p:attrName>style.visibility</p:attrName>
                                        </p:attrNameLst>
                                      </p:cBhvr>
                                      <p:to>
                                        <p:strVal val="visible"/>
                                      </p:to>
                                    </p:set>
                                  </p:childTnLst>
                                </p:cTn>
                              </p:par>
                              <p:par>
                                <p:cTn id="109" presetID="1" presetClass="entr" presetSubtype="0" fill="hold" grpId="2" nodeType="withEffect">
                                  <p:stCondLst>
                                    <p:cond delay="1000"/>
                                  </p:stCondLst>
                                  <p:childTnLst>
                                    <p:set>
                                      <p:cBhvr>
                                        <p:cTn id="110" dur="1" fill="hold">
                                          <p:stCondLst>
                                            <p:cond delay="0"/>
                                          </p:stCondLst>
                                        </p:cTn>
                                        <p:tgtEl>
                                          <p:spTgt spid="93"/>
                                        </p:tgtEl>
                                        <p:attrNameLst>
                                          <p:attrName>style.visibility</p:attrName>
                                        </p:attrNameLst>
                                      </p:cBhvr>
                                      <p:to>
                                        <p:strVal val="visible"/>
                                      </p:to>
                                    </p:set>
                                  </p:childTnLst>
                                </p:cTn>
                              </p:par>
                              <p:par>
                                <p:cTn id="111" presetID="1" presetClass="exit" presetSubtype="0" fill="hold" grpId="1" nodeType="withEffect">
                                  <p:stCondLst>
                                    <p:cond delay="1000"/>
                                  </p:stCondLst>
                                  <p:childTnLst>
                                    <p:set>
                                      <p:cBhvr>
                                        <p:cTn id="112" dur="1" fill="hold">
                                          <p:stCondLst>
                                            <p:cond delay="0"/>
                                          </p:stCondLst>
                                        </p:cTn>
                                        <p:tgtEl>
                                          <p:spTgt spid="94"/>
                                        </p:tgtEl>
                                        <p:attrNameLst>
                                          <p:attrName>style.visibility</p:attrName>
                                        </p:attrNameLst>
                                      </p:cBhvr>
                                      <p:to>
                                        <p:strVal val="hidden"/>
                                      </p:to>
                                    </p:set>
                                  </p:childTnLst>
                                </p:cTn>
                              </p:par>
                              <p:par>
                                <p:cTn id="113" presetID="1" presetClass="entr" presetSubtype="0" fill="hold" grpId="2" nodeType="withEffect">
                                  <p:stCondLst>
                                    <p:cond delay="1500"/>
                                  </p:stCondLst>
                                  <p:childTnLst>
                                    <p:set>
                                      <p:cBhvr>
                                        <p:cTn id="114" dur="1" fill="hold">
                                          <p:stCondLst>
                                            <p:cond delay="0"/>
                                          </p:stCondLst>
                                        </p:cTn>
                                        <p:tgtEl>
                                          <p:spTgt spid="94"/>
                                        </p:tgtEl>
                                        <p:attrNameLst>
                                          <p:attrName>style.visibility</p:attrName>
                                        </p:attrNameLst>
                                      </p:cBhvr>
                                      <p:to>
                                        <p:strVal val="visible"/>
                                      </p:to>
                                    </p:set>
                                  </p:childTnLst>
                                </p:cTn>
                              </p:par>
                              <p:par>
                                <p:cTn id="115" presetID="1" presetClass="exit" presetSubtype="0" fill="hold" grpId="3" nodeType="withEffect">
                                  <p:stCondLst>
                                    <p:cond delay="1500"/>
                                  </p:stCondLst>
                                  <p:childTnLst>
                                    <p:set>
                                      <p:cBhvr>
                                        <p:cTn id="116" dur="1" fill="hold">
                                          <p:stCondLst>
                                            <p:cond delay="0"/>
                                          </p:stCondLst>
                                        </p:cTn>
                                        <p:tgtEl>
                                          <p:spTgt spid="93"/>
                                        </p:tgtEl>
                                        <p:attrNameLst>
                                          <p:attrName>style.visibility</p:attrName>
                                        </p:attrNameLst>
                                      </p:cBhvr>
                                      <p:to>
                                        <p:strVal val="hidden"/>
                                      </p:to>
                                    </p:set>
                                  </p:childTnLst>
                                </p:cTn>
                              </p:par>
                              <p:par>
                                <p:cTn id="117" presetID="1" presetClass="entr" presetSubtype="0" fill="hold" grpId="4" nodeType="withEffect">
                                  <p:stCondLst>
                                    <p:cond delay="2000"/>
                                  </p:stCondLst>
                                  <p:childTnLst>
                                    <p:set>
                                      <p:cBhvr>
                                        <p:cTn id="118" dur="1" fill="hold">
                                          <p:stCondLst>
                                            <p:cond delay="0"/>
                                          </p:stCondLst>
                                        </p:cTn>
                                        <p:tgtEl>
                                          <p:spTgt spid="93"/>
                                        </p:tgtEl>
                                        <p:attrNameLst>
                                          <p:attrName>style.visibility</p:attrName>
                                        </p:attrNameLst>
                                      </p:cBhvr>
                                      <p:to>
                                        <p:strVal val="visible"/>
                                      </p:to>
                                    </p:set>
                                  </p:childTnLst>
                                </p:cTn>
                              </p:par>
                              <p:par>
                                <p:cTn id="119" presetID="1" presetClass="exit" presetSubtype="0" fill="hold" grpId="3" nodeType="withEffect">
                                  <p:stCondLst>
                                    <p:cond delay="2000"/>
                                  </p:stCondLst>
                                  <p:childTnLst>
                                    <p:set>
                                      <p:cBhvr>
                                        <p:cTn id="120" dur="1" fill="hold">
                                          <p:stCondLst>
                                            <p:cond delay="0"/>
                                          </p:stCondLst>
                                        </p:cTn>
                                        <p:tgtEl>
                                          <p:spTgt spid="94"/>
                                        </p:tgtEl>
                                        <p:attrNameLst>
                                          <p:attrName>style.visibility</p:attrName>
                                        </p:attrNameLst>
                                      </p:cBhvr>
                                      <p:to>
                                        <p:strVal val="hidden"/>
                                      </p:to>
                                    </p:set>
                                  </p:childTnLst>
                                </p:cTn>
                              </p:par>
                              <p:par>
                                <p:cTn id="121" presetID="1" presetClass="entr" presetSubtype="0" fill="hold" grpId="4" nodeType="withEffect">
                                  <p:stCondLst>
                                    <p:cond delay="2500"/>
                                  </p:stCondLst>
                                  <p:childTnLst>
                                    <p:set>
                                      <p:cBhvr>
                                        <p:cTn id="122" dur="1" fill="hold">
                                          <p:stCondLst>
                                            <p:cond delay="0"/>
                                          </p:stCondLst>
                                        </p:cTn>
                                        <p:tgtEl>
                                          <p:spTgt spid="94"/>
                                        </p:tgtEl>
                                        <p:attrNameLst>
                                          <p:attrName>style.visibility</p:attrName>
                                        </p:attrNameLst>
                                      </p:cBhvr>
                                      <p:to>
                                        <p:strVal val="visible"/>
                                      </p:to>
                                    </p:set>
                                  </p:childTnLst>
                                </p:cTn>
                              </p:par>
                              <p:par>
                                <p:cTn id="123" presetID="1" presetClass="exit" presetSubtype="0" fill="hold" grpId="5" nodeType="withEffect">
                                  <p:stCondLst>
                                    <p:cond delay="2500"/>
                                  </p:stCondLst>
                                  <p:childTnLst>
                                    <p:set>
                                      <p:cBhvr>
                                        <p:cTn id="124" dur="1" fill="hold">
                                          <p:stCondLst>
                                            <p:cond delay="0"/>
                                          </p:stCondLst>
                                        </p:cTn>
                                        <p:tgtEl>
                                          <p:spTgt spid="93"/>
                                        </p:tgtEl>
                                        <p:attrNameLst>
                                          <p:attrName>style.visibility</p:attrName>
                                        </p:attrNameLst>
                                      </p:cBhvr>
                                      <p:to>
                                        <p:strVal val="hidden"/>
                                      </p:to>
                                    </p:set>
                                  </p:childTnLst>
                                </p:cTn>
                              </p:par>
                              <p:par>
                                <p:cTn id="125" presetID="1" presetClass="entr" presetSubtype="0" fill="hold" grpId="0" nodeType="withEffect">
                                  <p:stCondLst>
                                    <p:cond delay="500"/>
                                  </p:stCondLst>
                                  <p:childTnLst>
                                    <p:set>
                                      <p:cBhvr>
                                        <p:cTn id="126" dur="1" fill="hold">
                                          <p:stCondLst>
                                            <p:cond delay="0"/>
                                          </p:stCondLst>
                                        </p:cTn>
                                        <p:tgtEl>
                                          <p:spTgt spid="92"/>
                                        </p:tgtEl>
                                        <p:attrNameLst>
                                          <p:attrName>style.visibility</p:attrName>
                                        </p:attrNameLst>
                                      </p:cBhvr>
                                      <p:to>
                                        <p:strVal val="visible"/>
                                      </p:to>
                                    </p:set>
                                  </p:childTnLst>
                                </p:cTn>
                              </p:par>
                              <p:par>
                                <p:cTn id="127" presetID="1" presetClass="exit" presetSubtype="0" fill="hold" grpId="1" nodeType="withEffect">
                                  <p:stCondLst>
                                    <p:cond delay="100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ntr" presetSubtype="0" fill="hold" grpId="0" nodeType="withEffect">
                                  <p:stCondLst>
                                    <p:cond delay="1000"/>
                                  </p:stCondLst>
                                  <p:childTnLst>
                                    <p:set>
                                      <p:cBhvr>
                                        <p:cTn id="130" dur="1" fill="hold">
                                          <p:stCondLst>
                                            <p:cond delay="0"/>
                                          </p:stCondLst>
                                        </p:cTn>
                                        <p:tgtEl>
                                          <p:spTgt spid="95"/>
                                        </p:tgtEl>
                                        <p:attrNameLst>
                                          <p:attrName>style.visibility</p:attrName>
                                        </p:attrNameLst>
                                      </p:cBhvr>
                                      <p:to>
                                        <p:strVal val="visible"/>
                                      </p:to>
                                    </p:set>
                                  </p:childTnLst>
                                </p:cTn>
                              </p:par>
                              <p:par>
                                <p:cTn id="131" presetID="1" presetClass="entr" presetSubtype="0" fill="hold" grpId="2" nodeType="withEffect">
                                  <p:stCondLst>
                                    <p:cond delay="1500"/>
                                  </p:stCondLst>
                                  <p:childTnLst>
                                    <p:set>
                                      <p:cBhvr>
                                        <p:cTn id="132" dur="1" fill="hold">
                                          <p:stCondLst>
                                            <p:cond delay="0"/>
                                          </p:stCondLst>
                                        </p:cTn>
                                        <p:tgtEl>
                                          <p:spTgt spid="92"/>
                                        </p:tgtEl>
                                        <p:attrNameLst>
                                          <p:attrName>style.visibility</p:attrName>
                                        </p:attrNameLst>
                                      </p:cBhvr>
                                      <p:to>
                                        <p:strVal val="visible"/>
                                      </p:to>
                                    </p:set>
                                  </p:childTnLst>
                                </p:cTn>
                              </p:par>
                              <p:par>
                                <p:cTn id="133" presetID="1" presetClass="exit" presetSubtype="0" fill="hold" grpId="1" nodeType="withEffect">
                                  <p:stCondLst>
                                    <p:cond delay="1500"/>
                                  </p:stCondLst>
                                  <p:childTnLst>
                                    <p:set>
                                      <p:cBhvr>
                                        <p:cTn id="134" dur="1" fill="hold">
                                          <p:stCondLst>
                                            <p:cond delay="0"/>
                                          </p:stCondLst>
                                        </p:cTn>
                                        <p:tgtEl>
                                          <p:spTgt spid="95"/>
                                        </p:tgtEl>
                                        <p:attrNameLst>
                                          <p:attrName>style.visibility</p:attrName>
                                        </p:attrNameLst>
                                      </p:cBhvr>
                                      <p:to>
                                        <p:strVal val="hidden"/>
                                      </p:to>
                                    </p:set>
                                  </p:childTnLst>
                                </p:cTn>
                              </p:par>
                              <p:par>
                                <p:cTn id="135" presetID="1" presetClass="entr" presetSubtype="0" fill="hold" grpId="2" nodeType="withEffect">
                                  <p:stCondLst>
                                    <p:cond delay="2000"/>
                                  </p:stCondLst>
                                  <p:childTnLst>
                                    <p:set>
                                      <p:cBhvr>
                                        <p:cTn id="136" dur="1" fill="hold">
                                          <p:stCondLst>
                                            <p:cond delay="0"/>
                                          </p:stCondLst>
                                        </p:cTn>
                                        <p:tgtEl>
                                          <p:spTgt spid="95"/>
                                        </p:tgtEl>
                                        <p:attrNameLst>
                                          <p:attrName>style.visibility</p:attrName>
                                        </p:attrNameLst>
                                      </p:cBhvr>
                                      <p:to>
                                        <p:strVal val="visible"/>
                                      </p:to>
                                    </p:set>
                                  </p:childTnLst>
                                </p:cTn>
                              </p:par>
                              <p:par>
                                <p:cTn id="137" presetID="1" presetClass="exit" presetSubtype="0" fill="hold" grpId="3" nodeType="withEffect">
                                  <p:stCondLst>
                                    <p:cond delay="2000"/>
                                  </p:stCondLst>
                                  <p:childTnLst>
                                    <p:set>
                                      <p:cBhvr>
                                        <p:cTn id="138" dur="1" fill="hold">
                                          <p:stCondLst>
                                            <p:cond delay="0"/>
                                          </p:stCondLst>
                                        </p:cTn>
                                        <p:tgtEl>
                                          <p:spTgt spid="92"/>
                                        </p:tgtEl>
                                        <p:attrNameLst>
                                          <p:attrName>style.visibility</p:attrName>
                                        </p:attrNameLst>
                                      </p:cBhvr>
                                      <p:to>
                                        <p:strVal val="hidden"/>
                                      </p:to>
                                    </p:set>
                                  </p:childTnLst>
                                </p:cTn>
                              </p:par>
                              <p:par>
                                <p:cTn id="139" presetID="1" presetClass="entr" presetSubtype="0" fill="hold" grpId="4" nodeType="withEffect">
                                  <p:stCondLst>
                                    <p:cond delay="2500"/>
                                  </p:stCondLst>
                                  <p:childTnLst>
                                    <p:set>
                                      <p:cBhvr>
                                        <p:cTn id="140" dur="1" fill="hold">
                                          <p:stCondLst>
                                            <p:cond delay="0"/>
                                          </p:stCondLst>
                                        </p:cTn>
                                        <p:tgtEl>
                                          <p:spTgt spid="92"/>
                                        </p:tgtEl>
                                        <p:attrNameLst>
                                          <p:attrName>style.visibility</p:attrName>
                                        </p:attrNameLst>
                                      </p:cBhvr>
                                      <p:to>
                                        <p:strVal val="visible"/>
                                      </p:to>
                                    </p:set>
                                  </p:childTnLst>
                                </p:cTn>
                              </p:par>
                              <p:par>
                                <p:cTn id="141" presetID="1" presetClass="exit" presetSubtype="0" fill="hold" grpId="3" nodeType="withEffect">
                                  <p:stCondLst>
                                    <p:cond delay="2500"/>
                                  </p:stCondLst>
                                  <p:childTnLst>
                                    <p:set>
                                      <p:cBhvr>
                                        <p:cTn id="142" dur="1" fill="hold">
                                          <p:stCondLst>
                                            <p:cond delay="0"/>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8" grpId="1" animBg="1"/>
      <p:bldP spid="98" grpId="2" animBg="1"/>
      <p:bldP spid="98" grpId="3" animBg="1"/>
      <p:bldP spid="99" grpId="0" animBg="1"/>
      <p:bldP spid="99" grpId="1" animBg="1"/>
      <p:bldP spid="59" grpId="0" animBg="1"/>
      <p:bldP spid="59" grpId="1" animBg="1"/>
      <p:bldP spid="59" grpId="2" animBg="1"/>
      <p:bldP spid="59" grpId="3" animBg="1"/>
      <p:bldP spid="61" grpId="0" animBg="1"/>
      <p:bldP spid="61" grpId="1" animBg="1"/>
      <p:bldP spid="61" grpId="2" animBg="1"/>
      <p:bldP spid="61" grpId="3" animBg="1"/>
      <p:bldP spid="61" grpId="4" animBg="1"/>
      <p:bldP spid="55" grpId="0" animBg="1"/>
      <p:bldP spid="55" grpId="1" animBg="1"/>
      <p:bldP spid="56" grpId="0" animBg="1"/>
      <p:bldP spid="56" grpId="1" animBg="1"/>
      <p:bldP spid="56" grpId="2" animBg="1"/>
      <p:bldP spid="48" grpId="0" animBg="1"/>
      <p:bldP spid="48" grpId="1" animBg="1"/>
      <p:bldP spid="48" grpId="2" animBg="1"/>
      <p:bldP spid="49" grpId="0" animBg="1"/>
      <p:bldP spid="49" grpId="1" animBg="1"/>
      <p:bldP spid="49" grpId="2" animBg="1"/>
      <p:bldP spid="49" grpId="3" animBg="1"/>
      <p:bldP spid="49" grpId="4" animBg="1"/>
      <p:bldP spid="50" grpId="0" animBg="1"/>
      <p:bldP spid="50" grpId="1" animBg="1"/>
      <p:bldP spid="50" grpId="2" animBg="1"/>
      <p:bldP spid="50" grpId="3" animBg="1"/>
      <p:bldP spid="51" grpId="0" animBg="1"/>
      <p:bldP spid="51" grpId="1" animBg="1"/>
      <p:bldP spid="51" grpId="2" animBg="1"/>
      <p:bldP spid="52" grpId="0" animBg="1"/>
      <p:bldP spid="52" grpId="1" animBg="1"/>
      <p:bldP spid="52" grpId="2" animBg="1"/>
      <p:bldP spid="53" grpId="0" animBg="1"/>
      <p:bldP spid="53" grpId="1" animBg="1"/>
      <p:bldP spid="53" grpId="2" animBg="1"/>
      <p:bldP spid="62" grpId="0" animBg="1"/>
      <p:bldP spid="62" grpId="1" animBg="1"/>
      <p:bldP spid="63" grpId="0" animBg="1"/>
      <p:bldP spid="63" grpId="1" animBg="1"/>
      <p:bldP spid="70" grpId="0" animBg="1"/>
      <p:bldP spid="70" grpId="1" animBg="1"/>
      <p:bldP spid="76" grpId="0" animBg="1"/>
      <p:bldP spid="76" grpId="1" animBg="1"/>
      <p:bldP spid="92" grpId="0" animBg="1"/>
      <p:bldP spid="92" grpId="1" animBg="1"/>
      <p:bldP spid="92" grpId="2" animBg="1"/>
      <p:bldP spid="92" grpId="3" animBg="1"/>
      <p:bldP spid="92" grpId="4" animBg="1"/>
      <p:bldP spid="93" grpId="0" animBg="1"/>
      <p:bldP spid="93" grpId="1" animBg="1"/>
      <p:bldP spid="93" grpId="2" animBg="1"/>
      <p:bldP spid="93" grpId="3" animBg="1"/>
      <p:bldP spid="93" grpId="4" animBg="1"/>
      <p:bldP spid="93" grpId="5" animBg="1"/>
      <p:bldP spid="94" grpId="0" animBg="1"/>
      <p:bldP spid="94" grpId="1" animBg="1"/>
      <p:bldP spid="94" grpId="2" animBg="1"/>
      <p:bldP spid="94" grpId="3" animBg="1"/>
      <p:bldP spid="94" grpId="4" animBg="1"/>
      <p:bldP spid="95" grpId="0" animBg="1"/>
      <p:bldP spid="95" grpId="1" animBg="1"/>
      <p:bldP spid="95" grpId="2" animBg="1"/>
      <p:bldP spid="95" grpId="3"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Credit Feedback Control</a:t>
            </a:r>
            <a:endParaRPr lang="ko-KR" altLang="en-US" b="1" dirty="0"/>
          </a:p>
        </p:txBody>
      </p:sp>
      <p:sp>
        <p:nvSpPr>
          <p:cNvPr id="3" name="내용 개체 틀 2"/>
          <p:cNvSpPr>
            <a:spLocks noGrp="1"/>
          </p:cNvSpPr>
          <p:nvPr>
            <p:ph idx="1"/>
          </p:nvPr>
        </p:nvSpPr>
        <p:spPr/>
        <p:txBody>
          <a:bodyPr>
            <a:normAutofit/>
          </a:bodyPr>
          <a:lstStyle/>
          <a:p>
            <a:pPr marL="0" indent="0">
              <a:buNone/>
            </a:pPr>
            <a:r>
              <a:rPr lang="en-US" altLang="ko-KR" b="1" dirty="0" smtClean="0"/>
              <a:t>Proactive Congestion Control</a:t>
            </a:r>
          </a:p>
          <a:p>
            <a:pPr marL="449263" indent="0">
              <a:buNone/>
            </a:pPr>
            <a:r>
              <a:rPr lang="en-US" altLang="ko-KR" dirty="0" smtClean="0"/>
              <a:t>Prevents the congestion </a:t>
            </a:r>
            <a:r>
              <a:rPr lang="en-US" altLang="ko-KR" b="1" i="1" u="sng" dirty="0" smtClean="0"/>
              <a:t>before</a:t>
            </a:r>
            <a:r>
              <a:rPr lang="en-US" altLang="ko-KR" dirty="0" smtClean="0"/>
              <a:t> actual congestion happens using credits.</a:t>
            </a:r>
          </a:p>
        </p:txBody>
      </p:sp>
      <p:cxnSp>
        <p:nvCxnSpPr>
          <p:cNvPr id="4" name="직선 화살표 연결선 3"/>
          <p:cNvCxnSpPr/>
          <p:nvPr/>
        </p:nvCxnSpPr>
        <p:spPr>
          <a:xfrm flipV="1">
            <a:off x="8442662" y="3898232"/>
            <a:ext cx="0" cy="1913384"/>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 name="직선 화살표 연결선 4"/>
          <p:cNvCxnSpPr/>
          <p:nvPr/>
        </p:nvCxnSpPr>
        <p:spPr>
          <a:xfrm>
            <a:off x="8265547" y="5653743"/>
            <a:ext cx="2930383" cy="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073306" y="5653743"/>
            <a:ext cx="949299" cy="523220"/>
          </a:xfrm>
          <a:prstGeom prst="rect">
            <a:avLst/>
          </a:prstGeom>
          <a:noFill/>
        </p:spPr>
        <p:txBody>
          <a:bodyPr wrap="none" rtlCol="0">
            <a:spAutoFit/>
          </a:bodyPr>
          <a:lstStyle/>
          <a:p>
            <a:r>
              <a:rPr lang="en-US" altLang="ko-KR" sz="2800" b="1" dirty="0" smtClean="0"/>
              <a:t>time</a:t>
            </a:r>
            <a:endParaRPr lang="ko-KR" altLang="en-US" sz="2800" b="1" dirty="0"/>
          </a:p>
        </p:txBody>
      </p:sp>
      <p:sp>
        <p:nvSpPr>
          <p:cNvPr id="7" name="TextBox 6"/>
          <p:cNvSpPr txBox="1"/>
          <p:nvPr/>
        </p:nvSpPr>
        <p:spPr>
          <a:xfrm rot="16200000">
            <a:off x="7753692" y="4372386"/>
            <a:ext cx="854721" cy="523220"/>
          </a:xfrm>
          <a:prstGeom prst="rect">
            <a:avLst/>
          </a:prstGeom>
          <a:noFill/>
        </p:spPr>
        <p:txBody>
          <a:bodyPr wrap="none" rtlCol="0">
            <a:spAutoFit/>
          </a:bodyPr>
          <a:lstStyle/>
          <a:p>
            <a:r>
              <a:rPr lang="en-US" altLang="ko-KR" sz="2800" b="1" dirty="0" smtClean="0"/>
              <a:t>rate</a:t>
            </a:r>
            <a:endParaRPr lang="ko-KR" altLang="en-US" sz="2800" b="1" dirty="0"/>
          </a:p>
        </p:txBody>
      </p:sp>
      <p:sp>
        <p:nvSpPr>
          <p:cNvPr id="10" name="자유형 9"/>
          <p:cNvSpPr/>
          <p:nvPr/>
        </p:nvSpPr>
        <p:spPr>
          <a:xfrm>
            <a:off x="8461631" y="4206635"/>
            <a:ext cx="1924830" cy="1436489"/>
          </a:xfrm>
          <a:custGeom>
            <a:avLst/>
            <a:gdLst>
              <a:gd name="connsiteX0" fmla="*/ 0 w 1933731"/>
              <a:gd name="connsiteY0" fmla="*/ 1184618 h 1184618"/>
              <a:gd name="connsiteX1" fmla="*/ 464695 w 1933731"/>
              <a:gd name="connsiteY1" fmla="*/ 180278 h 1184618"/>
              <a:gd name="connsiteX2" fmla="*/ 1933731 w 1933731"/>
              <a:gd name="connsiteY2" fmla="*/ 396 h 1184618"/>
              <a:gd name="connsiteX3" fmla="*/ 1933731 w 1933731"/>
              <a:gd name="connsiteY3" fmla="*/ 396 h 1184618"/>
            </a:gdLst>
            <a:ahLst/>
            <a:cxnLst>
              <a:cxn ang="0">
                <a:pos x="connsiteX0" y="connsiteY0"/>
              </a:cxn>
              <a:cxn ang="0">
                <a:pos x="connsiteX1" y="connsiteY1"/>
              </a:cxn>
              <a:cxn ang="0">
                <a:pos x="connsiteX2" y="connsiteY2"/>
              </a:cxn>
              <a:cxn ang="0">
                <a:pos x="connsiteX3" y="connsiteY3"/>
              </a:cxn>
            </a:cxnLst>
            <a:rect l="l" t="t" r="r" b="b"/>
            <a:pathLst>
              <a:path w="1933731" h="1184618">
                <a:moveTo>
                  <a:pt x="0" y="1184618"/>
                </a:moveTo>
                <a:cubicBezTo>
                  <a:pt x="71203" y="781133"/>
                  <a:pt x="142407" y="377648"/>
                  <a:pt x="464695" y="180278"/>
                </a:cubicBezTo>
                <a:cubicBezTo>
                  <a:pt x="786983" y="-17092"/>
                  <a:pt x="1933731" y="396"/>
                  <a:pt x="1933731" y="396"/>
                </a:cubicBezTo>
                <a:lnTo>
                  <a:pt x="1933731" y="396"/>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2" name="직선 연결선 11"/>
          <p:cNvCxnSpPr>
            <a:stCxn id="10" idx="2"/>
          </p:cNvCxnSpPr>
          <p:nvPr/>
        </p:nvCxnSpPr>
        <p:spPr>
          <a:xfrm flipV="1">
            <a:off x="10386461" y="4206634"/>
            <a:ext cx="636144" cy="48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16</a:t>
            </a:r>
            <a:endParaRPr lang="ko-KR" altLang="en-US" sz="2400" dirty="0">
              <a:solidFill>
                <a:schemeClr val="tx1">
                  <a:lumMod val="65000"/>
                  <a:lumOff val="35000"/>
                </a:schemeClr>
              </a:solidFill>
            </a:endParaRPr>
          </a:p>
        </p:txBody>
      </p:sp>
      <p:sp>
        <p:nvSpPr>
          <p:cNvPr id="11" name="내용 개체 틀 2"/>
          <p:cNvSpPr txBox="1">
            <a:spLocks/>
          </p:cNvSpPr>
          <p:nvPr/>
        </p:nvSpPr>
        <p:spPr>
          <a:xfrm>
            <a:off x="838199" y="3506708"/>
            <a:ext cx="6750051" cy="2805192"/>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ko-KR" b="1" dirty="0" smtClean="0"/>
              <a:t>Credit drop is </a:t>
            </a:r>
            <a:r>
              <a:rPr lang="en-US" altLang="ko-KR" b="1" i="1" dirty="0" smtClean="0"/>
              <a:t>Cheap</a:t>
            </a:r>
          </a:p>
          <a:p>
            <a:pPr marL="457200" indent="0">
              <a:buFont typeface="Arial" panose="020B0604020202020204" pitchFamily="34" charset="0"/>
              <a:buNone/>
            </a:pPr>
            <a:r>
              <a:rPr lang="en-US" altLang="ko-KR" dirty="0" smtClean="0"/>
              <a:t>Makes bandwidth probing cheap.</a:t>
            </a:r>
          </a:p>
          <a:p>
            <a:pPr marL="457200" indent="0">
              <a:buFont typeface="Arial" panose="020B0604020202020204" pitchFamily="34" charset="0"/>
              <a:buNone/>
            </a:pPr>
            <a:r>
              <a:rPr lang="en-US" altLang="ko-KR" dirty="0" smtClean="0"/>
              <a:t>Can increase rate aggressively.</a:t>
            </a:r>
          </a:p>
          <a:p>
            <a:pPr marL="457200" indent="0">
              <a:buFont typeface="Arial" panose="020B0604020202020204" pitchFamily="34" charset="0"/>
              <a:buNone/>
            </a:pPr>
            <a:r>
              <a:rPr lang="en-US" altLang="ko-KR" dirty="0" smtClean="0"/>
              <a:t>Converges faster.</a:t>
            </a:r>
          </a:p>
        </p:txBody>
      </p:sp>
    </p:spTree>
    <p:extLst>
      <p:ext uri="{BB962C8B-B14F-4D97-AF65-F5344CB8AC3E}">
        <p14:creationId xmlns:p14="http://schemas.microsoft.com/office/powerpoint/2010/main" val="3526504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932886" cy="1325563"/>
          </a:xfrm>
        </p:spPr>
        <p:txBody>
          <a:bodyPr/>
          <a:lstStyle/>
          <a:p>
            <a:r>
              <a:rPr lang="en-US" altLang="ko-KR" b="1" dirty="0" smtClean="0"/>
              <a:t>Credit Waste &amp; Convergence Time</a:t>
            </a:r>
            <a:endParaRPr lang="ko-KR" altLang="en-US" b="1" dirty="0"/>
          </a:p>
        </p:txBody>
      </p:sp>
      <p:graphicFrame>
        <p:nvGraphicFramePr>
          <p:cNvPr id="4" name="차트 3"/>
          <p:cNvGraphicFramePr>
            <a:graphicFrameLocks/>
          </p:cNvGraphicFramePr>
          <p:nvPr>
            <p:extLst>
              <p:ext uri="{D42A27DB-BD31-4B8C-83A1-F6EECF244321}">
                <p14:modId xmlns:p14="http://schemas.microsoft.com/office/powerpoint/2010/main" val="3069707443"/>
              </p:ext>
            </p:extLst>
          </p:nvPr>
        </p:nvGraphicFramePr>
        <p:xfrm>
          <a:off x="6219070" y="1464838"/>
          <a:ext cx="4953000" cy="398989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011968" y="5039230"/>
            <a:ext cx="1683602" cy="830997"/>
          </a:xfrm>
          <a:prstGeom prst="rect">
            <a:avLst/>
          </a:prstGeom>
          <a:noFill/>
        </p:spPr>
        <p:txBody>
          <a:bodyPr wrap="none" rtlCol="0">
            <a:spAutoFit/>
          </a:bodyPr>
          <a:lstStyle/>
          <a:p>
            <a:pPr algn="ctr"/>
            <a:r>
              <a:rPr lang="en-US" altLang="ko-KR" sz="2400" dirty="0" smtClean="0"/>
              <a:t>More</a:t>
            </a:r>
          </a:p>
          <a:p>
            <a:pPr algn="ctr"/>
            <a:r>
              <a:rPr lang="en-US" altLang="ko-KR" sz="2400" dirty="0" smtClean="0"/>
              <a:t>Aggressive</a:t>
            </a:r>
          </a:p>
        </p:txBody>
      </p:sp>
      <p:sp>
        <p:nvSpPr>
          <p:cNvPr id="6" name="TextBox 5"/>
          <p:cNvSpPr txBox="1"/>
          <p:nvPr/>
        </p:nvSpPr>
        <p:spPr>
          <a:xfrm>
            <a:off x="10087484" y="5039231"/>
            <a:ext cx="1683602" cy="830997"/>
          </a:xfrm>
          <a:prstGeom prst="rect">
            <a:avLst/>
          </a:prstGeom>
          <a:noFill/>
        </p:spPr>
        <p:txBody>
          <a:bodyPr wrap="none" rtlCol="0">
            <a:spAutoFit/>
          </a:bodyPr>
          <a:lstStyle/>
          <a:p>
            <a:pPr algn="ctr"/>
            <a:r>
              <a:rPr lang="en-US" altLang="ko-KR" sz="2400" dirty="0" smtClean="0"/>
              <a:t>Less</a:t>
            </a:r>
          </a:p>
          <a:p>
            <a:pPr algn="ctr"/>
            <a:r>
              <a:rPr lang="en-US" altLang="ko-KR" sz="2400" dirty="0" smtClean="0"/>
              <a:t>Aggressive</a:t>
            </a:r>
          </a:p>
        </p:txBody>
      </p:sp>
      <p:sp>
        <p:nvSpPr>
          <p:cNvPr id="12" name="TextBox 11"/>
          <p:cNvSpPr txBox="1"/>
          <p:nvPr/>
        </p:nvSpPr>
        <p:spPr>
          <a:xfrm rot="16200000">
            <a:off x="4475886" y="3255276"/>
            <a:ext cx="3874137" cy="646331"/>
          </a:xfrm>
          <a:prstGeom prst="rect">
            <a:avLst/>
          </a:prstGeom>
          <a:noFill/>
        </p:spPr>
        <p:txBody>
          <a:bodyPr wrap="none" rtlCol="0">
            <a:spAutoFit/>
          </a:bodyPr>
          <a:lstStyle/>
          <a:p>
            <a:r>
              <a:rPr lang="en-US" altLang="ko-KR" sz="3600" b="1" dirty="0" smtClean="0">
                <a:latin typeface="Times New Roman" panose="02020603050405020304" pitchFamily="18" charset="0"/>
                <a:cs typeface="Times New Roman" panose="02020603050405020304" pitchFamily="18" charset="0"/>
              </a:rPr>
              <a:t>Convergence Time</a:t>
            </a:r>
            <a:endParaRPr lang="ko-KR" altLang="en-US" sz="3600" b="1" dirty="0">
              <a:latin typeface="Times New Roman" panose="02020603050405020304" pitchFamily="18" charset="0"/>
              <a:cs typeface="Times New Roman" panose="02020603050405020304" pitchFamily="18" charset="0"/>
            </a:endParaRPr>
          </a:p>
        </p:txBody>
      </p:sp>
      <p:graphicFrame>
        <p:nvGraphicFramePr>
          <p:cNvPr id="14" name="차트 13"/>
          <p:cNvGraphicFramePr>
            <a:graphicFrameLocks/>
          </p:cNvGraphicFramePr>
          <p:nvPr>
            <p:extLst>
              <p:ext uri="{D42A27DB-BD31-4B8C-83A1-F6EECF244321}">
                <p14:modId xmlns:p14="http://schemas.microsoft.com/office/powerpoint/2010/main" val="2807427260"/>
              </p:ext>
            </p:extLst>
          </p:nvPr>
        </p:nvGraphicFramePr>
        <p:xfrm>
          <a:off x="484909" y="1464837"/>
          <a:ext cx="5444836" cy="3989895"/>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p:cNvSpPr txBox="1"/>
          <p:nvPr/>
        </p:nvSpPr>
        <p:spPr>
          <a:xfrm>
            <a:off x="1170627" y="5039229"/>
            <a:ext cx="1683602" cy="830997"/>
          </a:xfrm>
          <a:prstGeom prst="rect">
            <a:avLst/>
          </a:prstGeom>
          <a:noFill/>
        </p:spPr>
        <p:txBody>
          <a:bodyPr wrap="none" rtlCol="0">
            <a:spAutoFit/>
          </a:bodyPr>
          <a:lstStyle/>
          <a:p>
            <a:pPr algn="ctr"/>
            <a:r>
              <a:rPr lang="en-US" altLang="ko-KR" sz="2400" dirty="0" smtClean="0"/>
              <a:t>More</a:t>
            </a:r>
          </a:p>
          <a:p>
            <a:pPr algn="ctr"/>
            <a:r>
              <a:rPr lang="en-US" altLang="ko-KR" sz="2400" dirty="0" smtClean="0"/>
              <a:t>Aggressive</a:t>
            </a:r>
          </a:p>
        </p:txBody>
      </p:sp>
      <p:sp>
        <p:nvSpPr>
          <p:cNvPr id="23" name="TextBox 22"/>
          <p:cNvSpPr txBox="1"/>
          <p:nvPr/>
        </p:nvSpPr>
        <p:spPr>
          <a:xfrm>
            <a:off x="4246143" y="5039230"/>
            <a:ext cx="1683602" cy="830997"/>
          </a:xfrm>
          <a:prstGeom prst="rect">
            <a:avLst/>
          </a:prstGeom>
          <a:noFill/>
        </p:spPr>
        <p:txBody>
          <a:bodyPr wrap="none" rtlCol="0">
            <a:spAutoFit/>
          </a:bodyPr>
          <a:lstStyle/>
          <a:p>
            <a:pPr algn="ctr"/>
            <a:r>
              <a:rPr lang="en-US" altLang="ko-KR" sz="2400" dirty="0" smtClean="0"/>
              <a:t>Less</a:t>
            </a:r>
          </a:p>
          <a:p>
            <a:pPr algn="ctr"/>
            <a:r>
              <a:rPr lang="en-US" altLang="ko-KR" sz="2400" dirty="0" smtClean="0"/>
              <a:t>Aggressive</a:t>
            </a:r>
          </a:p>
        </p:txBody>
      </p:sp>
      <p:sp>
        <p:nvSpPr>
          <p:cNvPr id="25" name="TextBox 24"/>
          <p:cNvSpPr txBox="1"/>
          <p:nvPr/>
        </p:nvSpPr>
        <p:spPr>
          <a:xfrm>
            <a:off x="1476724" y="5965568"/>
            <a:ext cx="4285532" cy="584775"/>
          </a:xfrm>
          <a:prstGeom prst="rect">
            <a:avLst/>
          </a:prstGeom>
          <a:noFill/>
        </p:spPr>
        <p:txBody>
          <a:bodyPr wrap="none" rtlCol="0">
            <a:spAutoFit/>
          </a:bodyPr>
          <a:lstStyle/>
          <a:p>
            <a:r>
              <a:rPr lang="en-US" altLang="ko-KR" sz="3200" b="1" dirty="0" smtClean="0">
                <a:latin typeface="Times New Roman" panose="02020603050405020304" pitchFamily="18" charset="0"/>
                <a:cs typeface="Times New Roman" panose="02020603050405020304" pitchFamily="18" charset="0"/>
              </a:rPr>
              <a:t>Level of Aggressiveness</a:t>
            </a:r>
            <a:endParaRPr lang="ko-KR" altLang="en-US" sz="3200" b="1"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198651" y="5965568"/>
            <a:ext cx="4285532" cy="584775"/>
          </a:xfrm>
          <a:prstGeom prst="rect">
            <a:avLst/>
          </a:prstGeom>
          <a:noFill/>
        </p:spPr>
        <p:txBody>
          <a:bodyPr wrap="none" rtlCol="0">
            <a:spAutoFit/>
          </a:bodyPr>
          <a:lstStyle/>
          <a:p>
            <a:r>
              <a:rPr lang="en-US" altLang="ko-KR" sz="3200" b="1" dirty="0" smtClean="0">
                <a:latin typeface="Times New Roman" panose="02020603050405020304" pitchFamily="18" charset="0"/>
                <a:cs typeface="Times New Roman" panose="02020603050405020304" pitchFamily="18" charset="0"/>
              </a:rPr>
              <a:t>Level of Aggressiveness</a:t>
            </a:r>
            <a:endParaRPr lang="ko-KR" altLang="en-US" sz="3200"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17</a:t>
            </a:r>
          </a:p>
        </p:txBody>
      </p:sp>
      <p:sp>
        <p:nvSpPr>
          <p:cNvPr id="35" name="TextBox 34"/>
          <p:cNvSpPr txBox="1"/>
          <p:nvPr/>
        </p:nvSpPr>
        <p:spPr>
          <a:xfrm rot="16200000">
            <a:off x="-853506" y="3255276"/>
            <a:ext cx="2771464" cy="646331"/>
          </a:xfrm>
          <a:prstGeom prst="rect">
            <a:avLst/>
          </a:prstGeom>
          <a:noFill/>
        </p:spPr>
        <p:txBody>
          <a:bodyPr wrap="none" rtlCol="0">
            <a:spAutoFit/>
          </a:bodyPr>
          <a:lstStyle/>
          <a:p>
            <a:r>
              <a:rPr lang="en-US" altLang="ko-KR" sz="3600" b="1" dirty="0" smtClean="0">
                <a:latin typeface="Times New Roman" panose="02020603050405020304" pitchFamily="18" charset="0"/>
                <a:cs typeface="Times New Roman" panose="02020603050405020304" pitchFamily="18" charset="0"/>
              </a:rPr>
              <a:t>Credit Waste</a:t>
            </a:r>
            <a:endParaRPr lang="ko-KR" altLang="en-US" sz="3600" b="1" dirty="0">
              <a:latin typeface="Times New Roman" panose="02020603050405020304" pitchFamily="18" charset="0"/>
              <a:cs typeface="Times New Roman" panose="02020603050405020304" pitchFamily="18" charset="0"/>
            </a:endParaRPr>
          </a:p>
        </p:txBody>
      </p:sp>
      <p:sp>
        <p:nvSpPr>
          <p:cNvPr id="36" name="타원형 설명선 35"/>
          <p:cNvSpPr/>
          <p:nvPr/>
        </p:nvSpPr>
        <p:spPr>
          <a:xfrm>
            <a:off x="687899" y="1702151"/>
            <a:ext cx="4932155" cy="2992863"/>
          </a:xfrm>
          <a:prstGeom prst="wedgeEllipseCallou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타원형 설명선 36"/>
          <p:cNvSpPr/>
          <p:nvPr/>
        </p:nvSpPr>
        <p:spPr>
          <a:xfrm>
            <a:off x="6736120" y="1838100"/>
            <a:ext cx="4932155" cy="2992863"/>
          </a:xfrm>
          <a:prstGeom prst="wedgeEllipseCallout">
            <a:avLst>
              <a:gd name="adj1" fmla="val 32854"/>
              <a:gd name="adj2" fmla="val 60590"/>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cxnSp>
        <p:nvCxnSpPr>
          <p:cNvPr id="38" name="직선 화살표 연결선 37"/>
          <p:cNvCxnSpPr/>
          <p:nvPr/>
        </p:nvCxnSpPr>
        <p:spPr>
          <a:xfrm flipV="1">
            <a:off x="1653839" y="2201524"/>
            <a:ext cx="0" cy="1804447"/>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직선 화살표 연결선 38"/>
          <p:cNvCxnSpPr/>
          <p:nvPr/>
        </p:nvCxnSpPr>
        <p:spPr>
          <a:xfrm>
            <a:off x="1476724" y="3848100"/>
            <a:ext cx="3361976" cy="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0" name="직선 화살표 연결선 39"/>
          <p:cNvCxnSpPr/>
          <p:nvPr/>
        </p:nvCxnSpPr>
        <p:spPr>
          <a:xfrm flipV="1">
            <a:off x="7698324" y="2416545"/>
            <a:ext cx="0" cy="1804447"/>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1" name="직선 화살표 연결선 40"/>
          <p:cNvCxnSpPr/>
          <p:nvPr/>
        </p:nvCxnSpPr>
        <p:spPr>
          <a:xfrm>
            <a:off x="7521209" y="4063121"/>
            <a:ext cx="3361976" cy="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9707339" y="4056930"/>
            <a:ext cx="949299" cy="523220"/>
          </a:xfrm>
          <a:prstGeom prst="rect">
            <a:avLst/>
          </a:prstGeom>
          <a:noFill/>
        </p:spPr>
        <p:txBody>
          <a:bodyPr wrap="none" rtlCol="0">
            <a:spAutoFit/>
          </a:bodyPr>
          <a:lstStyle/>
          <a:p>
            <a:r>
              <a:rPr lang="en-US" altLang="ko-KR" sz="2800" b="1" dirty="0" smtClean="0"/>
              <a:t>time</a:t>
            </a:r>
            <a:endParaRPr lang="ko-KR" altLang="en-US" sz="2800" b="1" dirty="0"/>
          </a:p>
        </p:txBody>
      </p:sp>
      <p:sp>
        <p:nvSpPr>
          <p:cNvPr id="43" name="TextBox 42"/>
          <p:cNvSpPr txBox="1"/>
          <p:nvPr/>
        </p:nvSpPr>
        <p:spPr>
          <a:xfrm>
            <a:off x="3672468" y="3848100"/>
            <a:ext cx="949299" cy="523220"/>
          </a:xfrm>
          <a:prstGeom prst="rect">
            <a:avLst/>
          </a:prstGeom>
          <a:noFill/>
        </p:spPr>
        <p:txBody>
          <a:bodyPr wrap="none" rtlCol="0">
            <a:spAutoFit/>
          </a:bodyPr>
          <a:lstStyle/>
          <a:p>
            <a:r>
              <a:rPr lang="en-US" altLang="ko-KR" sz="2800" b="1" dirty="0" smtClean="0"/>
              <a:t>time</a:t>
            </a:r>
            <a:endParaRPr lang="ko-KR" altLang="en-US" sz="2800" b="1" dirty="0"/>
          </a:p>
        </p:txBody>
      </p:sp>
      <p:sp>
        <p:nvSpPr>
          <p:cNvPr id="44" name="TextBox 43"/>
          <p:cNvSpPr txBox="1"/>
          <p:nvPr/>
        </p:nvSpPr>
        <p:spPr>
          <a:xfrm rot="16200000">
            <a:off x="965492" y="2764420"/>
            <a:ext cx="854721" cy="523220"/>
          </a:xfrm>
          <a:prstGeom prst="rect">
            <a:avLst/>
          </a:prstGeom>
          <a:noFill/>
        </p:spPr>
        <p:txBody>
          <a:bodyPr wrap="none" rtlCol="0">
            <a:spAutoFit/>
          </a:bodyPr>
          <a:lstStyle/>
          <a:p>
            <a:r>
              <a:rPr lang="en-US" altLang="ko-KR" sz="2800" b="1" dirty="0" smtClean="0"/>
              <a:t>rate</a:t>
            </a:r>
            <a:endParaRPr lang="ko-KR" altLang="en-US" sz="2800" b="1" dirty="0"/>
          </a:p>
        </p:txBody>
      </p:sp>
      <p:sp>
        <p:nvSpPr>
          <p:cNvPr id="45" name="TextBox 44"/>
          <p:cNvSpPr txBox="1"/>
          <p:nvPr/>
        </p:nvSpPr>
        <p:spPr>
          <a:xfrm rot="16200000">
            <a:off x="7009354" y="2973644"/>
            <a:ext cx="854721" cy="523220"/>
          </a:xfrm>
          <a:prstGeom prst="rect">
            <a:avLst/>
          </a:prstGeom>
          <a:noFill/>
        </p:spPr>
        <p:txBody>
          <a:bodyPr wrap="none" rtlCol="0">
            <a:spAutoFit/>
          </a:bodyPr>
          <a:lstStyle/>
          <a:p>
            <a:r>
              <a:rPr lang="en-US" altLang="ko-KR" sz="2800" b="1" dirty="0" smtClean="0"/>
              <a:t>rate</a:t>
            </a:r>
            <a:endParaRPr lang="ko-KR" altLang="en-US" sz="2800" b="1" dirty="0"/>
          </a:p>
        </p:txBody>
      </p:sp>
      <p:sp>
        <p:nvSpPr>
          <p:cNvPr id="46" name="자유형 45"/>
          <p:cNvSpPr/>
          <p:nvPr/>
        </p:nvSpPr>
        <p:spPr>
          <a:xfrm>
            <a:off x="1663600" y="2498331"/>
            <a:ext cx="631245" cy="1349769"/>
          </a:xfrm>
          <a:custGeom>
            <a:avLst/>
            <a:gdLst>
              <a:gd name="connsiteX0" fmla="*/ 12800 w 2260700"/>
              <a:gd name="connsiteY0" fmla="*/ 1349769 h 1349769"/>
              <a:gd name="connsiteX1" fmla="*/ 336650 w 2260700"/>
              <a:gd name="connsiteY1" fmla="*/ 187719 h 1349769"/>
              <a:gd name="connsiteX2" fmla="*/ 2260700 w 2260700"/>
              <a:gd name="connsiteY2" fmla="*/ 16269 h 1349769"/>
            </a:gdLst>
            <a:ahLst/>
            <a:cxnLst>
              <a:cxn ang="0">
                <a:pos x="connsiteX0" y="connsiteY0"/>
              </a:cxn>
              <a:cxn ang="0">
                <a:pos x="connsiteX1" y="connsiteY1"/>
              </a:cxn>
              <a:cxn ang="0">
                <a:pos x="connsiteX2" y="connsiteY2"/>
              </a:cxn>
            </a:cxnLst>
            <a:rect l="l" t="t" r="r" b="b"/>
            <a:pathLst>
              <a:path w="2260700" h="1349769">
                <a:moveTo>
                  <a:pt x="12800" y="1349769"/>
                </a:moveTo>
                <a:cubicBezTo>
                  <a:pt x="-12600" y="879869"/>
                  <a:pt x="-38000" y="409969"/>
                  <a:pt x="336650" y="187719"/>
                </a:cubicBezTo>
                <a:cubicBezTo>
                  <a:pt x="711300" y="-34531"/>
                  <a:pt x="1486000" y="-9131"/>
                  <a:pt x="2260700" y="16269"/>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7" name="직선 연결선 46"/>
          <p:cNvCxnSpPr/>
          <p:nvPr/>
        </p:nvCxnSpPr>
        <p:spPr>
          <a:xfrm>
            <a:off x="1993900" y="2498331"/>
            <a:ext cx="273320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자유형 47"/>
          <p:cNvSpPr/>
          <p:nvPr/>
        </p:nvSpPr>
        <p:spPr>
          <a:xfrm>
            <a:off x="7696200" y="2513895"/>
            <a:ext cx="2960438" cy="1524705"/>
          </a:xfrm>
          <a:custGeom>
            <a:avLst/>
            <a:gdLst>
              <a:gd name="connsiteX0" fmla="*/ 0 w 2838450"/>
              <a:gd name="connsiteY0" fmla="*/ 1524705 h 1524705"/>
              <a:gd name="connsiteX1" fmla="*/ 1276350 w 2838450"/>
              <a:gd name="connsiteY1" fmla="*/ 229305 h 1524705"/>
              <a:gd name="connsiteX2" fmla="*/ 2838450 w 2838450"/>
              <a:gd name="connsiteY2" fmla="*/ 705 h 1524705"/>
              <a:gd name="connsiteX3" fmla="*/ 2838450 w 2838450"/>
              <a:gd name="connsiteY3" fmla="*/ 705 h 1524705"/>
            </a:gdLst>
            <a:ahLst/>
            <a:cxnLst>
              <a:cxn ang="0">
                <a:pos x="connsiteX0" y="connsiteY0"/>
              </a:cxn>
              <a:cxn ang="0">
                <a:pos x="connsiteX1" y="connsiteY1"/>
              </a:cxn>
              <a:cxn ang="0">
                <a:pos x="connsiteX2" y="connsiteY2"/>
              </a:cxn>
              <a:cxn ang="0">
                <a:pos x="connsiteX3" y="connsiteY3"/>
              </a:cxn>
            </a:cxnLst>
            <a:rect l="l" t="t" r="r" b="b"/>
            <a:pathLst>
              <a:path w="2838450" h="1524705">
                <a:moveTo>
                  <a:pt x="0" y="1524705"/>
                </a:moveTo>
                <a:cubicBezTo>
                  <a:pt x="401637" y="1004005"/>
                  <a:pt x="803275" y="483305"/>
                  <a:pt x="1276350" y="229305"/>
                </a:cubicBezTo>
                <a:cubicBezTo>
                  <a:pt x="1749425" y="-24695"/>
                  <a:pt x="2838450" y="705"/>
                  <a:pt x="2838450" y="705"/>
                </a:cubicBezTo>
                <a:lnTo>
                  <a:pt x="2838450" y="705"/>
                </a:ln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819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6"/>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3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0"/>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4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4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46"/>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4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4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42" grpId="0"/>
      <p:bldP spid="42" grpId="1"/>
      <p:bldP spid="43" grpId="0"/>
      <p:bldP spid="43" grpId="1"/>
      <p:bldP spid="44" grpId="0"/>
      <p:bldP spid="44" grpId="1"/>
      <p:bldP spid="45" grpId="0"/>
      <p:bldP spid="45" grpId="1"/>
      <p:bldP spid="46" grpId="0" animBg="1"/>
      <p:bldP spid="46" grpId="1" animBg="1"/>
      <p:bldP spid="48" grpId="0" animBg="1"/>
      <p:bldP spid="48"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932886" cy="1325563"/>
          </a:xfrm>
        </p:spPr>
        <p:txBody>
          <a:bodyPr/>
          <a:lstStyle/>
          <a:p>
            <a:r>
              <a:rPr lang="en-US" altLang="ko-KR" b="1" dirty="0" smtClean="0"/>
              <a:t>Credit Waste &amp; Convergence Time</a:t>
            </a:r>
            <a:endParaRPr lang="ko-KR" altLang="en-US" b="1" dirty="0"/>
          </a:p>
        </p:txBody>
      </p:sp>
      <p:graphicFrame>
        <p:nvGraphicFramePr>
          <p:cNvPr id="4" name="차트 3"/>
          <p:cNvGraphicFramePr>
            <a:graphicFrameLocks/>
          </p:cNvGraphicFramePr>
          <p:nvPr>
            <p:extLst/>
          </p:nvPr>
        </p:nvGraphicFramePr>
        <p:xfrm>
          <a:off x="6219070" y="1464838"/>
          <a:ext cx="4953000" cy="3989894"/>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7011968" y="5039230"/>
            <a:ext cx="1683602" cy="830997"/>
          </a:xfrm>
          <a:prstGeom prst="rect">
            <a:avLst/>
          </a:prstGeom>
          <a:noFill/>
        </p:spPr>
        <p:txBody>
          <a:bodyPr wrap="none" rtlCol="0">
            <a:spAutoFit/>
          </a:bodyPr>
          <a:lstStyle/>
          <a:p>
            <a:pPr algn="ctr"/>
            <a:r>
              <a:rPr lang="en-US" altLang="ko-KR" sz="2400" dirty="0" smtClean="0"/>
              <a:t>More</a:t>
            </a:r>
          </a:p>
          <a:p>
            <a:pPr algn="ctr"/>
            <a:r>
              <a:rPr lang="en-US" altLang="ko-KR" sz="2400" dirty="0" smtClean="0"/>
              <a:t>Aggressive</a:t>
            </a:r>
          </a:p>
        </p:txBody>
      </p:sp>
      <p:sp>
        <p:nvSpPr>
          <p:cNvPr id="6" name="TextBox 5"/>
          <p:cNvSpPr txBox="1"/>
          <p:nvPr/>
        </p:nvSpPr>
        <p:spPr>
          <a:xfrm>
            <a:off x="10087484" y="5039231"/>
            <a:ext cx="1683602" cy="830997"/>
          </a:xfrm>
          <a:prstGeom prst="rect">
            <a:avLst/>
          </a:prstGeom>
          <a:noFill/>
        </p:spPr>
        <p:txBody>
          <a:bodyPr wrap="none" rtlCol="0">
            <a:spAutoFit/>
          </a:bodyPr>
          <a:lstStyle/>
          <a:p>
            <a:pPr algn="ctr"/>
            <a:r>
              <a:rPr lang="en-US" altLang="ko-KR" sz="2400" dirty="0" smtClean="0"/>
              <a:t>Less</a:t>
            </a:r>
          </a:p>
          <a:p>
            <a:pPr algn="ctr"/>
            <a:r>
              <a:rPr lang="en-US" altLang="ko-KR" sz="2400" dirty="0" smtClean="0"/>
              <a:t>Aggressive</a:t>
            </a:r>
          </a:p>
        </p:txBody>
      </p:sp>
      <p:sp>
        <p:nvSpPr>
          <p:cNvPr id="12" name="TextBox 11"/>
          <p:cNvSpPr txBox="1"/>
          <p:nvPr/>
        </p:nvSpPr>
        <p:spPr>
          <a:xfrm rot="16200000">
            <a:off x="4475886" y="3255276"/>
            <a:ext cx="3874137" cy="646331"/>
          </a:xfrm>
          <a:prstGeom prst="rect">
            <a:avLst/>
          </a:prstGeom>
          <a:noFill/>
        </p:spPr>
        <p:txBody>
          <a:bodyPr wrap="none" rtlCol="0">
            <a:spAutoFit/>
          </a:bodyPr>
          <a:lstStyle/>
          <a:p>
            <a:r>
              <a:rPr lang="en-US" altLang="ko-KR" sz="3600" b="1" dirty="0" smtClean="0">
                <a:latin typeface="Times New Roman" panose="02020603050405020304" pitchFamily="18" charset="0"/>
                <a:cs typeface="Times New Roman" panose="02020603050405020304" pitchFamily="18" charset="0"/>
              </a:rPr>
              <a:t>Convergence Time</a:t>
            </a:r>
            <a:endParaRPr lang="ko-KR" altLang="en-US" sz="3600" b="1" dirty="0">
              <a:latin typeface="Times New Roman" panose="02020603050405020304" pitchFamily="18" charset="0"/>
              <a:cs typeface="Times New Roman" panose="02020603050405020304" pitchFamily="18" charset="0"/>
            </a:endParaRPr>
          </a:p>
        </p:txBody>
      </p:sp>
      <p:graphicFrame>
        <p:nvGraphicFramePr>
          <p:cNvPr id="14" name="차트 13"/>
          <p:cNvGraphicFramePr>
            <a:graphicFrameLocks/>
          </p:cNvGraphicFramePr>
          <p:nvPr>
            <p:extLst/>
          </p:nvPr>
        </p:nvGraphicFramePr>
        <p:xfrm>
          <a:off x="484909" y="1464837"/>
          <a:ext cx="5444836" cy="3989895"/>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p:cNvSpPr txBox="1"/>
          <p:nvPr/>
        </p:nvSpPr>
        <p:spPr>
          <a:xfrm>
            <a:off x="1170627" y="5039229"/>
            <a:ext cx="1683602" cy="830997"/>
          </a:xfrm>
          <a:prstGeom prst="rect">
            <a:avLst/>
          </a:prstGeom>
          <a:noFill/>
        </p:spPr>
        <p:txBody>
          <a:bodyPr wrap="none" rtlCol="0">
            <a:spAutoFit/>
          </a:bodyPr>
          <a:lstStyle/>
          <a:p>
            <a:pPr algn="ctr"/>
            <a:r>
              <a:rPr lang="en-US" altLang="ko-KR" sz="2400" dirty="0" smtClean="0"/>
              <a:t>More</a:t>
            </a:r>
          </a:p>
          <a:p>
            <a:pPr algn="ctr"/>
            <a:r>
              <a:rPr lang="en-US" altLang="ko-KR" sz="2400" dirty="0" smtClean="0"/>
              <a:t>Aggressive</a:t>
            </a:r>
          </a:p>
        </p:txBody>
      </p:sp>
      <p:sp>
        <p:nvSpPr>
          <p:cNvPr id="23" name="TextBox 22"/>
          <p:cNvSpPr txBox="1"/>
          <p:nvPr/>
        </p:nvSpPr>
        <p:spPr>
          <a:xfrm>
            <a:off x="4246143" y="5039230"/>
            <a:ext cx="1683602" cy="830997"/>
          </a:xfrm>
          <a:prstGeom prst="rect">
            <a:avLst/>
          </a:prstGeom>
          <a:noFill/>
        </p:spPr>
        <p:txBody>
          <a:bodyPr wrap="none" rtlCol="0">
            <a:spAutoFit/>
          </a:bodyPr>
          <a:lstStyle/>
          <a:p>
            <a:pPr algn="ctr"/>
            <a:r>
              <a:rPr lang="en-US" altLang="ko-KR" sz="2400" dirty="0" smtClean="0"/>
              <a:t>Less</a:t>
            </a:r>
          </a:p>
          <a:p>
            <a:pPr algn="ctr"/>
            <a:r>
              <a:rPr lang="en-US" altLang="ko-KR" sz="2400" dirty="0" smtClean="0"/>
              <a:t>Aggressive</a:t>
            </a:r>
          </a:p>
        </p:txBody>
      </p:sp>
      <p:sp>
        <p:nvSpPr>
          <p:cNvPr id="25" name="TextBox 24"/>
          <p:cNvSpPr txBox="1"/>
          <p:nvPr/>
        </p:nvSpPr>
        <p:spPr>
          <a:xfrm>
            <a:off x="1476724" y="5965568"/>
            <a:ext cx="4285532" cy="584775"/>
          </a:xfrm>
          <a:prstGeom prst="rect">
            <a:avLst/>
          </a:prstGeom>
          <a:noFill/>
        </p:spPr>
        <p:txBody>
          <a:bodyPr wrap="none" rtlCol="0">
            <a:spAutoFit/>
          </a:bodyPr>
          <a:lstStyle/>
          <a:p>
            <a:r>
              <a:rPr lang="en-US" altLang="ko-KR" sz="3200" b="1" dirty="0" smtClean="0">
                <a:latin typeface="Times New Roman" panose="02020603050405020304" pitchFamily="18" charset="0"/>
                <a:cs typeface="Times New Roman" panose="02020603050405020304" pitchFamily="18" charset="0"/>
              </a:rPr>
              <a:t>Level of Aggressiveness</a:t>
            </a:r>
            <a:endParaRPr lang="ko-KR" altLang="en-US" sz="3200" b="1"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7198651" y="5965568"/>
            <a:ext cx="4285532" cy="584775"/>
          </a:xfrm>
          <a:prstGeom prst="rect">
            <a:avLst/>
          </a:prstGeom>
          <a:noFill/>
        </p:spPr>
        <p:txBody>
          <a:bodyPr wrap="none" rtlCol="0">
            <a:spAutoFit/>
          </a:bodyPr>
          <a:lstStyle/>
          <a:p>
            <a:r>
              <a:rPr lang="en-US" altLang="ko-KR" sz="3200" b="1" dirty="0" smtClean="0">
                <a:latin typeface="Times New Roman" panose="02020603050405020304" pitchFamily="18" charset="0"/>
                <a:cs typeface="Times New Roman" panose="02020603050405020304" pitchFamily="18" charset="0"/>
              </a:rPr>
              <a:t>Level of Aggressiveness</a:t>
            </a:r>
            <a:endParaRPr lang="ko-KR" altLang="en-US" sz="3200" b="1"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17</a:t>
            </a:r>
          </a:p>
        </p:txBody>
      </p:sp>
      <p:sp>
        <p:nvSpPr>
          <p:cNvPr id="35" name="TextBox 34"/>
          <p:cNvSpPr txBox="1"/>
          <p:nvPr/>
        </p:nvSpPr>
        <p:spPr>
          <a:xfrm rot="16200000">
            <a:off x="-853506" y="3255276"/>
            <a:ext cx="2771464" cy="646331"/>
          </a:xfrm>
          <a:prstGeom prst="rect">
            <a:avLst/>
          </a:prstGeom>
          <a:noFill/>
        </p:spPr>
        <p:txBody>
          <a:bodyPr wrap="none" rtlCol="0">
            <a:spAutoFit/>
          </a:bodyPr>
          <a:lstStyle/>
          <a:p>
            <a:r>
              <a:rPr lang="en-US" altLang="ko-KR" sz="3600" b="1" dirty="0" smtClean="0">
                <a:latin typeface="Times New Roman" panose="02020603050405020304" pitchFamily="18" charset="0"/>
                <a:cs typeface="Times New Roman" panose="02020603050405020304" pitchFamily="18" charset="0"/>
              </a:rPr>
              <a:t>Credit Waste</a:t>
            </a:r>
            <a:endParaRPr lang="ko-KR" altLang="en-US" sz="3600" b="1" dirty="0">
              <a:latin typeface="Times New Roman" panose="02020603050405020304" pitchFamily="18" charset="0"/>
              <a:cs typeface="Times New Roman" panose="02020603050405020304" pitchFamily="18" charset="0"/>
            </a:endParaRPr>
          </a:p>
        </p:txBody>
      </p:sp>
      <p:sp>
        <p:nvSpPr>
          <p:cNvPr id="3" name="위쪽 화살표 2"/>
          <p:cNvSpPr/>
          <p:nvPr/>
        </p:nvSpPr>
        <p:spPr>
          <a:xfrm>
            <a:off x="4389120" y="5039229"/>
            <a:ext cx="315126" cy="476281"/>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위쪽 화살표 27"/>
          <p:cNvSpPr/>
          <p:nvPr/>
        </p:nvSpPr>
        <p:spPr>
          <a:xfrm>
            <a:off x="10041764" y="5008840"/>
            <a:ext cx="315126" cy="476281"/>
          </a:xfrm>
          <a:prstGeom prst="up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699240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Evaluation Setup</a:t>
            </a:r>
            <a:endParaRPr lang="ko-KR" altLang="en-US" b="1" dirty="0"/>
          </a:p>
        </p:txBody>
      </p:sp>
      <p:sp>
        <p:nvSpPr>
          <p:cNvPr id="3" name="내용 개체 틀 2"/>
          <p:cNvSpPr>
            <a:spLocks noGrp="1"/>
          </p:cNvSpPr>
          <p:nvPr>
            <p:ph idx="1"/>
          </p:nvPr>
        </p:nvSpPr>
        <p:spPr>
          <a:xfrm>
            <a:off x="838200" y="1825624"/>
            <a:ext cx="11217812" cy="4879975"/>
          </a:xfrm>
        </p:spPr>
        <p:txBody>
          <a:bodyPr>
            <a:normAutofit/>
          </a:bodyPr>
          <a:lstStyle/>
          <a:p>
            <a:pPr marL="0" indent="0">
              <a:buNone/>
            </a:pPr>
            <a:r>
              <a:rPr lang="en-US" altLang="ko-KR" sz="3200" b="1" dirty="0" smtClean="0"/>
              <a:t>Testbed setup</a:t>
            </a:r>
          </a:p>
          <a:p>
            <a:pPr lvl="1"/>
            <a:r>
              <a:rPr lang="en-US" altLang="ko-KR" sz="2800" dirty="0"/>
              <a:t>Dumbbell t</a:t>
            </a:r>
            <a:r>
              <a:rPr lang="en-US" altLang="ko-KR" sz="2800" dirty="0" smtClean="0"/>
              <a:t>opology</a:t>
            </a:r>
          </a:p>
          <a:p>
            <a:pPr lvl="1"/>
            <a:r>
              <a:rPr lang="en-US" altLang="ko-KR" sz="2800" dirty="0" smtClean="0"/>
              <a:t>Implementation on </a:t>
            </a:r>
            <a:r>
              <a:rPr lang="en-US" altLang="ko-KR" sz="2800" dirty="0" err="1" smtClean="0"/>
              <a:t>SoftNIC</a:t>
            </a:r>
            <a:endParaRPr lang="en-US" altLang="ko-KR" sz="2800" dirty="0"/>
          </a:p>
          <a:p>
            <a:pPr lvl="1"/>
            <a:r>
              <a:rPr lang="en-US" altLang="ko-KR" sz="2800" dirty="0" smtClean="0"/>
              <a:t>12 hosts (Xeon E3/E5) connected to single </a:t>
            </a:r>
            <a:r>
              <a:rPr lang="en-US" altLang="ko-KR" sz="2800" dirty="0" err="1" smtClean="0"/>
              <a:t>ToR</a:t>
            </a:r>
            <a:r>
              <a:rPr lang="en-US" altLang="ko-KR" sz="2800" dirty="0" smtClean="0"/>
              <a:t> (Quanta T3048)</a:t>
            </a:r>
          </a:p>
          <a:p>
            <a:pPr lvl="1"/>
            <a:r>
              <a:rPr lang="en-US" altLang="ko-KR" sz="2800" dirty="0" smtClean="0"/>
              <a:t>Each host has 10Gbps x 1port</a:t>
            </a:r>
          </a:p>
          <a:p>
            <a:pPr marL="0" indent="0">
              <a:buNone/>
            </a:pPr>
            <a:endParaRPr lang="en-US" altLang="ko-KR" sz="3200" b="1" dirty="0" smtClean="0"/>
          </a:p>
          <a:p>
            <a:pPr marL="0" indent="0">
              <a:buNone/>
            </a:pPr>
            <a:r>
              <a:rPr lang="en-US" altLang="ko-KR" sz="3200" b="1" dirty="0" smtClean="0"/>
              <a:t>NS-2 Simulation Setup</a:t>
            </a:r>
          </a:p>
          <a:p>
            <a:pPr lvl="1"/>
            <a:r>
              <a:rPr lang="en-US" altLang="ko-KR" sz="2800" dirty="0" smtClean="0"/>
              <a:t>Fat-tree topology</a:t>
            </a:r>
          </a:p>
          <a:p>
            <a:pPr lvl="1"/>
            <a:r>
              <a:rPr lang="en-US" altLang="ko-KR" sz="2800" dirty="0" smtClean="0"/>
              <a:t>192 hosts / 32 </a:t>
            </a:r>
            <a:r>
              <a:rPr lang="en-US" altLang="ko-KR" sz="2800" dirty="0" err="1" smtClean="0"/>
              <a:t>ToR</a:t>
            </a:r>
            <a:r>
              <a:rPr lang="en-US" altLang="ko-KR" sz="2800" dirty="0" smtClean="0"/>
              <a:t> / 16 </a:t>
            </a:r>
            <a:r>
              <a:rPr lang="en-US" altLang="ko-KR" sz="2800" dirty="0" err="1" smtClean="0"/>
              <a:t>aggr</a:t>
            </a:r>
            <a:r>
              <a:rPr lang="en-US" altLang="ko-KR" sz="2800" dirty="0" smtClean="0"/>
              <a:t>. / 8 core switches</a:t>
            </a:r>
          </a:p>
          <a:p>
            <a:pPr lvl="1"/>
            <a:r>
              <a:rPr lang="en-US" altLang="ko-KR" sz="2800" dirty="0" smtClean="0"/>
              <a:t>Each host has 10Gbps x 1port</a:t>
            </a:r>
            <a:endParaRPr lang="ko-KR" altLang="en-US" sz="2800" dirty="0"/>
          </a:p>
        </p:txBody>
      </p:sp>
      <p:sp>
        <p:nvSpPr>
          <p:cNvPr id="5" name="TextBox 4"/>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18</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18406051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Evaluation</a:t>
            </a:r>
            <a:endParaRPr lang="ko-KR" altLang="en-US" b="1" dirty="0"/>
          </a:p>
        </p:txBody>
      </p:sp>
      <p:sp>
        <p:nvSpPr>
          <p:cNvPr id="3" name="내용 개체 틀 2"/>
          <p:cNvSpPr>
            <a:spLocks noGrp="1"/>
          </p:cNvSpPr>
          <p:nvPr>
            <p:ph idx="1"/>
          </p:nvPr>
        </p:nvSpPr>
        <p:spPr/>
        <p:txBody>
          <a:bodyPr>
            <a:normAutofit/>
          </a:bodyPr>
          <a:lstStyle/>
          <a:p>
            <a:pPr marL="800100" indent="-708025">
              <a:buAutoNum type="arabicParenBoth"/>
            </a:pPr>
            <a:r>
              <a:rPr lang="en-US" altLang="ko-KR" sz="3200" dirty="0" smtClean="0"/>
              <a:t>Does </a:t>
            </a:r>
            <a:r>
              <a:rPr lang="en-US" altLang="ko-KR" sz="3200" dirty="0" err="1" smtClean="0"/>
              <a:t>ExpressPass</a:t>
            </a:r>
            <a:r>
              <a:rPr lang="en-US" altLang="ko-KR" sz="3200" dirty="0" smtClean="0"/>
              <a:t> provides low &amp; bounded queueing with realistic workloads?</a:t>
            </a:r>
          </a:p>
          <a:p>
            <a:pPr marL="800100" indent="-708025">
              <a:buAutoNum type="arabicParenBoth"/>
            </a:pPr>
            <a:r>
              <a:rPr lang="en-US" altLang="ko-KR" sz="3200" dirty="0" smtClean="0"/>
              <a:t>Is the convergence fast and stable?</a:t>
            </a:r>
          </a:p>
          <a:p>
            <a:pPr marL="800100" indent="-708025">
              <a:buAutoNum type="arabicParenBoth"/>
              <a:tabLst>
                <a:tab pos="457200" algn="l"/>
              </a:tabLst>
            </a:pPr>
            <a:r>
              <a:rPr lang="en-US" altLang="ko-KR" sz="3200" dirty="0" smtClean="0"/>
              <a:t>How low &amp; bounded queuing and fast &amp; stable convergence translate into the flow completion time?</a:t>
            </a:r>
            <a:endParaRPr lang="ko-KR" altLang="en-US" sz="3200" dirty="0"/>
          </a:p>
        </p:txBody>
      </p:sp>
      <p:sp>
        <p:nvSpPr>
          <p:cNvPr id="4" name="TextBox 3"/>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19</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22933047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Realistic Workloads</a:t>
            </a:r>
            <a:endParaRPr lang="ko-KR" altLang="en-US" b="1" dirty="0"/>
          </a:p>
        </p:txBody>
      </p:sp>
      <p:graphicFrame>
        <p:nvGraphicFramePr>
          <p:cNvPr id="4" name="표 3"/>
          <p:cNvGraphicFramePr>
            <a:graphicFrameLocks noGrp="1"/>
          </p:cNvGraphicFramePr>
          <p:nvPr>
            <p:extLst/>
          </p:nvPr>
        </p:nvGraphicFramePr>
        <p:xfrm>
          <a:off x="2047592" y="2031934"/>
          <a:ext cx="8096815" cy="3554185"/>
        </p:xfrm>
        <a:graphic>
          <a:graphicData uri="http://schemas.openxmlformats.org/drawingml/2006/table">
            <a:tbl>
              <a:tblPr firstRow="1" bandRow="1">
                <a:tableStyleId>{5940675A-B579-460E-94D1-54222C63F5DA}</a:tableStyleId>
              </a:tblPr>
              <a:tblGrid>
                <a:gridCol w="2616768">
                  <a:extLst>
                    <a:ext uri="{9D8B030D-6E8A-4147-A177-3AD203B41FA5}">
                      <a16:colId xmlns:a16="http://schemas.microsoft.com/office/drawing/2014/main" xmlns="" val="20000"/>
                    </a:ext>
                  </a:extLst>
                </a:gridCol>
                <a:gridCol w="1441120">
                  <a:extLst>
                    <a:ext uri="{9D8B030D-6E8A-4147-A177-3AD203B41FA5}">
                      <a16:colId xmlns:a16="http://schemas.microsoft.com/office/drawing/2014/main" xmlns="" val="20001"/>
                    </a:ext>
                  </a:extLst>
                </a:gridCol>
                <a:gridCol w="1327347">
                  <a:extLst>
                    <a:ext uri="{9D8B030D-6E8A-4147-A177-3AD203B41FA5}">
                      <a16:colId xmlns:a16="http://schemas.microsoft.com/office/drawing/2014/main" xmlns="" val="20002"/>
                    </a:ext>
                  </a:extLst>
                </a:gridCol>
                <a:gridCol w="1516968">
                  <a:extLst>
                    <a:ext uri="{9D8B030D-6E8A-4147-A177-3AD203B41FA5}">
                      <a16:colId xmlns:a16="http://schemas.microsoft.com/office/drawing/2014/main" xmlns="" val="20003"/>
                    </a:ext>
                  </a:extLst>
                </a:gridCol>
                <a:gridCol w="1194612">
                  <a:extLst>
                    <a:ext uri="{9D8B030D-6E8A-4147-A177-3AD203B41FA5}">
                      <a16:colId xmlns:a16="http://schemas.microsoft.com/office/drawing/2014/main" xmlns="" val="20004"/>
                    </a:ext>
                  </a:extLst>
                </a:gridCol>
              </a:tblGrid>
              <a:tr h="760131">
                <a:tc>
                  <a:txBody>
                    <a:bodyPr/>
                    <a:lstStyle/>
                    <a:p>
                      <a:pPr latinLnBrk="1"/>
                      <a:endParaRPr lang="ko-KR" altLang="en-US" sz="2800" dirty="0"/>
                    </a:p>
                  </a:txBody>
                  <a:tcPr marL="104471" marR="104471" marT="52236" marB="52236"/>
                </a:tc>
                <a:tc>
                  <a:txBody>
                    <a:bodyPr/>
                    <a:lstStyle/>
                    <a:p>
                      <a:pPr algn="ctr" latinLnBrk="1"/>
                      <a:r>
                        <a:rPr lang="en-US" altLang="ko-KR" sz="2400" b="1" dirty="0" smtClean="0"/>
                        <a:t>Data</a:t>
                      </a:r>
                    </a:p>
                    <a:p>
                      <a:pPr algn="ctr" latinLnBrk="1"/>
                      <a:r>
                        <a:rPr lang="en-US" altLang="ko-KR" sz="2400" b="1" dirty="0" smtClean="0"/>
                        <a:t>Mining</a:t>
                      </a:r>
                      <a:endParaRPr lang="ko-KR" altLang="en-US" sz="2400" b="1" dirty="0"/>
                    </a:p>
                  </a:txBody>
                  <a:tcPr marL="104471" marR="104471" marT="52236" marB="52236"/>
                </a:tc>
                <a:tc>
                  <a:txBody>
                    <a:bodyPr/>
                    <a:lstStyle/>
                    <a:p>
                      <a:pPr algn="ctr" latinLnBrk="1"/>
                      <a:r>
                        <a:rPr lang="en-US" altLang="ko-KR" sz="2400" b="1" dirty="0" smtClean="0"/>
                        <a:t>Web</a:t>
                      </a:r>
                    </a:p>
                    <a:p>
                      <a:pPr algn="ctr" latinLnBrk="1"/>
                      <a:r>
                        <a:rPr lang="en-US" altLang="ko-KR" sz="2400" b="1" dirty="0" smtClean="0"/>
                        <a:t>Search</a:t>
                      </a:r>
                      <a:endParaRPr lang="ko-KR" altLang="en-US" sz="2400" b="1" dirty="0"/>
                    </a:p>
                  </a:txBody>
                  <a:tcPr marL="104471" marR="104471" marT="52236" marB="52236"/>
                </a:tc>
                <a:tc>
                  <a:txBody>
                    <a:bodyPr/>
                    <a:lstStyle/>
                    <a:p>
                      <a:pPr algn="ctr" latinLnBrk="1"/>
                      <a:r>
                        <a:rPr lang="en-US" altLang="ko-KR" sz="2400" b="1" dirty="0" smtClean="0"/>
                        <a:t>Cache</a:t>
                      </a:r>
                    </a:p>
                    <a:p>
                      <a:pPr algn="ctr" latinLnBrk="1"/>
                      <a:r>
                        <a:rPr lang="en-US" altLang="ko-KR" sz="2400" b="1" dirty="0" smtClean="0"/>
                        <a:t>Follower</a:t>
                      </a:r>
                      <a:endParaRPr lang="ko-KR" altLang="en-US" sz="2400" b="1" dirty="0"/>
                    </a:p>
                  </a:txBody>
                  <a:tcPr marL="104471" marR="104471" marT="52236" marB="52236"/>
                </a:tc>
                <a:tc>
                  <a:txBody>
                    <a:bodyPr/>
                    <a:lstStyle/>
                    <a:p>
                      <a:pPr algn="ctr" latinLnBrk="1"/>
                      <a:r>
                        <a:rPr lang="en-US" altLang="ko-KR" sz="2400" b="1" dirty="0" smtClean="0"/>
                        <a:t>Web</a:t>
                      </a:r>
                    </a:p>
                    <a:p>
                      <a:pPr algn="ctr" latinLnBrk="1"/>
                      <a:r>
                        <a:rPr lang="en-US" altLang="ko-KR" sz="2400" b="1" dirty="0" smtClean="0"/>
                        <a:t>Server</a:t>
                      </a:r>
                      <a:endParaRPr lang="ko-KR" altLang="en-US" sz="2400" b="1" dirty="0"/>
                    </a:p>
                  </a:txBody>
                  <a:tcPr marL="104471" marR="104471" marT="52236" marB="52236"/>
                </a:tc>
                <a:extLst>
                  <a:ext uri="{0D108BD9-81ED-4DB2-BD59-A6C34878D82A}">
                    <a16:rowId xmlns:a16="http://schemas.microsoft.com/office/drawing/2014/main" xmlns="" val="10000"/>
                  </a:ext>
                </a:extLst>
              </a:tr>
              <a:tr h="468901">
                <a:tc>
                  <a:txBody>
                    <a:bodyPr/>
                    <a:lstStyle/>
                    <a:p>
                      <a:pPr latinLnBrk="1"/>
                      <a:r>
                        <a:rPr lang="en-US" altLang="ko-KR" sz="2400" dirty="0" smtClean="0"/>
                        <a:t>0 – 10KB (S)</a:t>
                      </a:r>
                      <a:endParaRPr lang="ko-KR" altLang="en-US" sz="2400" dirty="0"/>
                    </a:p>
                  </a:txBody>
                  <a:tcPr marL="104471" marR="104471" marT="52236" marB="52236"/>
                </a:tc>
                <a:tc>
                  <a:txBody>
                    <a:bodyPr/>
                    <a:lstStyle/>
                    <a:p>
                      <a:pPr algn="r" latinLnBrk="1"/>
                      <a:r>
                        <a:rPr lang="en-US" altLang="ko-KR" sz="2400" dirty="0" smtClean="0"/>
                        <a:t>78</a:t>
                      </a:r>
                      <a:r>
                        <a:rPr lang="en-US" altLang="ko-KR" sz="2400" baseline="0" dirty="0" smtClean="0"/>
                        <a:t>%</a:t>
                      </a:r>
                      <a:endParaRPr lang="ko-KR" altLang="en-US" sz="2400" dirty="0"/>
                    </a:p>
                  </a:txBody>
                  <a:tcPr marL="104471" marR="104471" marT="52236" marB="52236" anchor="ctr"/>
                </a:tc>
                <a:tc>
                  <a:txBody>
                    <a:bodyPr/>
                    <a:lstStyle/>
                    <a:p>
                      <a:pPr algn="r" latinLnBrk="1"/>
                      <a:r>
                        <a:rPr lang="en-US" altLang="ko-KR" sz="2400" dirty="0" smtClean="0"/>
                        <a:t>49%</a:t>
                      </a:r>
                      <a:endParaRPr lang="ko-KR" altLang="en-US" sz="2400" dirty="0"/>
                    </a:p>
                  </a:txBody>
                  <a:tcPr marL="104471" marR="104471" marT="52236" marB="52236" anchor="ctr"/>
                </a:tc>
                <a:tc>
                  <a:txBody>
                    <a:bodyPr/>
                    <a:lstStyle/>
                    <a:p>
                      <a:pPr algn="r" latinLnBrk="1"/>
                      <a:r>
                        <a:rPr lang="en-US" altLang="ko-KR" sz="2400" dirty="0" smtClean="0"/>
                        <a:t>50%</a:t>
                      </a:r>
                      <a:endParaRPr lang="ko-KR" altLang="en-US" sz="2400" dirty="0"/>
                    </a:p>
                  </a:txBody>
                  <a:tcPr marL="104471" marR="104471" marT="52236" marB="52236" anchor="ctr"/>
                </a:tc>
                <a:tc>
                  <a:txBody>
                    <a:bodyPr/>
                    <a:lstStyle/>
                    <a:p>
                      <a:pPr algn="r" latinLnBrk="1"/>
                      <a:r>
                        <a:rPr lang="en-US" altLang="ko-KR" sz="2400" dirty="0" smtClean="0"/>
                        <a:t>63%</a:t>
                      </a:r>
                      <a:endParaRPr lang="ko-KR" altLang="en-US" sz="2400" dirty="0"/>
                    </a:p>
                  </a:txBody>
                  <a:tcPr marL="104471" marR="104471" marT="52236" marB="52236" anchor="ctr"/>
                </a:tc>
                <a:extLst>
                  <a:ext uri="{0D108BD9-81ED-4DB2-BD59-A6C34878D82A}">
                    <a16:rowId xmlns:a16="http://schemas.microsoft.com/office/drawing/2014/main" xmlns="" val="10001"/>
                  </a:ext>
                </a:extLst>
              </a:tr>
              <a:tr h="468901">
                <a:tc>
                  <a:txBody>
                    <a:bodyPr/>
                    <a:lstStyle/>
                    <a:p>
                      <a:pPr algn="l" latinLnBrk="1"/>
                      <a:r>
                        <a:rPr lang="en-US" altLang="ko-KR" sz="2400" dirty="0" smtClean="0"/>
                        <a:t>10 </a:t>
                      </a:r>
                      <a:r>
                        <a:rPr lang="en-US" altLang="ko-KR" sz="2400" baseline="0" dirty="0" smtClean="0"/>
                        <a:t>– 100KB (M)</a:t>
                      </a:r>
                      <a:endParaRPr lang="ko-KR" altLang="en-US" sz="2400" dirty="0"/>
                    </a:p>
                  </a:txBody>
                  <a:tcPr marL="104471" marR="104471" marT="52236" marB="52236"/>
                </a:tc>
                <a:tc>
                  <a:txBody>
                    <a:bodyPr/>
                    <a:lstStyle/>
                    <a:p>
                      <a:pPr algn="r" latinLnBrk="1"/>
                      <a:r>
                        <a:rPr lang="en-US" altLang="ko-KR" sz="2400" dirty="0" smtClean="0"/>
                        <a:t>5%</a:t>
                      </a:r>
                      <a:endParaRPr lang="ko-KR" altLang="en-US" sz="2400" dirty="0"/>
                    </a:p>
                  </a:txBody>
                  <a:tcPr marL="104471" marR="104471" marT="52236" marB="52236" anchor="ctr"/>
                </a:tc>
                <a:tc>
                  <a:txBody>
                    <a:bodyPr/>
                    <a:lstStyle/>
                    <a:p>
                      <a:pPr algn="r" latinLnBrk="1"/>
                      <a:r>
                        <a:rPr lang="en-US" altLang="ko-KR" sz="2400" dirty="0" smtClean="0"/>
                        <a:t>3%</a:t>
                      </a:r>
                      <a:endParaRPr lang="ko-KR" altLang="en-US" sz="2400" dirty="0"/>
                    </a:p>
                  </a:txBody>
                  <a:tcPr marL="104471" marR="104471" marT="52236" marB="52236" anchor="ctr"/>
                </a:tc>
                <a:tc>
                  <a:txBody>
                    <a:bodyPr/>
                    <a:lstStyle/>
                    <a:p>
                      <a:pPr algn="r" latinLnBrk="1"/>
                      <a:r>
                        <a:rPr lang="en-US" altLang="ko-KR" sz="2400" dirty="0" smtClean="0"/>
                        <a:t>3%</a:t>
                      </a:r>
                      <a:endParaRPr lang="ko-KR" altLang="en-US" sz="2400" dirty="0"/>
                    </a:p>
                  </a:txBody>
                  <a:tcPr marL="104471" marR="104471" marT="52236" marB="52236" anchor="ctr"/>
                </a:tc>
                <a:tc>
                  <a:txBody>
                    <a:bodyPr/>
                    <a:lstStyle/>
                    <a:p>
                      <a:pPr algn="r" latinLnBrk="1"/>
                      <a:r>
                        <a:rPr lang="en-US" altLang="ko-KR" sz="2400" dirty="0" smtClean="0"/>
                        <a:t>18%</a:t>
                      </a:r>
                      <a:endParaRPr lang="ko-KR" altLang="en-US" sz="2400" dirty="0"/>
                    </a:p>
                  </a:txBody>
                  <a:tcPr marL="104471" marR="104471" marT="52236" marB="52236" anchor="ctr"/>
                </a:tc>
                <a:extLst>
                  <a:ext uri="{0D108BD9-81ED-4DB2-BD59-A6C34878D82A}">
                    <a16:rowId xmlns:a16="http://schemas.microsoft.com/office/drawing/2014/main" xmlns="" val="10002"/>
                  </a:ext>
                </a:extLst>
              </a:tr>
              <a:tr h="468901">
                <a:tc>
                  <a:txBody>
                    <a:bodyPr/>
                    <a:lstStyle/>
                    <a:p>
                      <a:pPr latinLnBrk="1"/>
                      <a:r>
                        <a:rPr lang="en-US" altLang="ko-KR" sz="2400" dirty="0" smtClean="0"/>
                        <a:t>100KB–1MB (L)</a:t>
                      </a:r>
                      <a:endParaRPr lang="ko-KR" altLang="en-US" sz="2400" dirty="0"/>
                    </a:p>
                  </a:txBody>
                  <a:tcPr marL="104471" marR="104471" marT="52236" marB="52236"/>
                </a:tc>
                <a:tc>
                  <a:txBody>
                    <a:bodyPr/>
                    <a:lstStyle/>
                    <a:p>
                      <a:pPr algn="r" latinLnBrk="1"/>
                      <a:r>
                        <a:rPr lang="en-US" altLang="ko-KR" sz="2400" dirty="0" smtClean="0"/>
                        <a:t>8%</a:t>
                      </a:r>
                      <a:endParaRPr lang="ko-KR" altLang="en-US" sz="2400" dirty="0"/>
                    </a:p>
                  </a:txBody>
                  <a:tcPr marL="104471" marR="104471" marT="52236" marB="52236" anchor="ctr"/>
                </a:tc>
                <a:tc>
                  <a:txBody>
                    <a:bodyPr/>
                    <a:lstStyle/>
                    <a:p>
                      <a:pPr algn="r" latinLnBrk="1"/>
                      <a:r>
                        <a:rPr lang="en-US" altLang="ko-KR" sz="2400" dirty="0" smtClean="0"/>
                        <a:t>18%</a:t>
                      </a:r>
                      <a:endParaRPr lang="ko-KR" altLang="en-US" sz="2400" dirty="0"/>
                    </a:p>
                  </a:txBody>
                  <a:tcPr marL="104471" marR="104471" marT="52236" marB="52236" anchor="ctr"/>
                </a:tc>
                <a:tc>
                  <a:txBody>
                    <a:bodyPr/>
                    <a:lstStyle/>
                    <a:p>
                      <a:pPr algn="r" latinLnBrk="1"/>
                      <a:r>
                        <a:rPr lang="en-US" altLang="ko-KR" sz="2400" dirty="0" smtClean="0"/>
                        <a:t>18%</a:t>
                      </a:r>
                      <a:endParaRPr lang="ko-KR" altLang="en-US" sz="2400" dirty="0"/>
                    </a:p>
                  </a:txBody>
                  <a:tcPr marL="104471" marR="104471" marT="52236" marB="52236" anchor="ctr"/>
                </a:tc>
                <a:tc>
                  <a:txBody>
                    <a:bodyPr/>
                    <a:lstStyle/>
                    <a:p>
                      <a:pPr algn="r" latinLnBrk="1"/>
                      <a:r>
                        <a:rPr lang="en-US" altLang="ko-KR" sz="2400" dirty="0" smtClean="0"/>
                        <a:t>19%</a:t>
                      </a:r>
                      <a:endParaRPr lang="ko-KR" altLang="en-US" sz="2400" dirty="0"/>
                    </a:p>
                  </a:txBody>
                  <a:tcPr marL="104471" marR="104471" marT="52236" marB="52236" anchor="ctr"/>
                </a:tc>
                <a:extLst>
                  <a:ext uri="{0D108BD9-81ED-4DB2-BD59-A6C34878D82A}">
                    <a16:rowId xmlns:a16="http://schemas.microsoft.com/office/drawing/2014/main" xmlns="" val="10003"/>
                  </a:ext>
                </a:extLst>
              </a:tr>
              <a:tr h="468901">
                <a:tc>
                  <a:txBody>
                    <a:bodyPr/>
                    <a:lstStyle/>
                    <a:p>
                      <a:pPr latinLnBrk="1"/>
                      <a:r>
                        <a:rPr lang="en-US" altLang="ko-KR" sz="2400" dirty="0" smtClean="0"/>
                        <a:t>1MB- (XL)</a:t>
                      </a:r>
                    </a:p>
                  </a:txBody>
                  <a:tcPr marL="104471" marR="104471" marT="52236" marB="52236"/>
                </a:tc>
                <a:tc>
                  <a:txBody>
                    <a:bodyPr/>
                    <a:lstStyle/>
                    <a:p>
                      <a:pPr algn="r" latinLnBrk="1"/>
                      <a:r>
                        <a:rPr lang="en-US" altLang="ko-KR" sz="2400" dirty="0" smtClean="0"/>
                        <a:t>9%</a:t>
                      </a:r>
                      <a:endParaRPr lang="ko-KR" altLang="en-US" sz="2400" dirty="0"/>
                    </a:p>
                  </a:txBody>
                  <a:tcPr marL="104471" marR="104471" marT="52236" marB="52236" anchor="ctr"/>
                </a:tc>
                <a:tc>
                  <a:txBody>
                    <a:bodyPr/>
                    <a:lstStyle/>
                    <a:p>
                      <a:pPr algn="r" latinLnBrk="1"/>
                      <a:r>
                        <a:rPr lang="en-US" altLang="ko-KR" sz="2400" dirty="0" smtClean="0"/>
                        <a:t>20%</a:t>
                      </a:r>
                      <a:endParaRPr lang="ko-KR" altLang="en-US" sz="2400" dirty="0"/>
                    </a:p>
                  </a:txBody>
                  <a:tcPr marL="104471" marR="104471" marT="52236" marB="52236" anchor="ctr"/>
                </a:tc>
                <a:tc>
                  <a:txBody>
                    <a:bodyPr/>
                    <a:lstStyle/>
                    <a:p>
                      <a:pPr algn="r" latinLnBrk="1"/>
                      <a:r>
                        <a:rPr lang="en-US" altLang="ko-KR" sz="2400" dirty="0" smtClean="0"/>
                        <a:t>29%</a:t>
                      </a:r>
                      <a:endParaRPr lang="ko-KR" altLang="en-US" sz="2400" dirty="0"/>
                    </a:p>
                  </a:txBody>
                  <a:tcPr marL="104471" marR="104471" marT="52236" marB="52236" anchor="ctr"/>
                </a:tc>
                <a:tc>
                  <a:txBody>
                    <a:bodyPr/>
                    <a:lstStyle/>
                    <a:p>
                      <a:pPr algn="r" latinLnBrk="1"/>
                      <a:r>
                        <a:rPr lang="en-US" altLang="ko-KR" sz="2400" dirty="0" smtClean="0"/>
                        <a:t>-</a:t>
                      </a:r>
                      <a:endParaRPr lang="ko-KR" altLang="en-US" sz="2400" dirty="0"/>
                    </a:p>
                  </a:txBody>
                  <a:tcPr marL="104471" marR="104471" marT="52236" marB="52236" anchor="ctr"/>
                </a:tc>
                <a:extLst>
                  <a:ext uri="{0D108BD9-81ED-4DB2-BD59-A6C34878D82A}">
                    <a16:rowId xmlns:a16="http://schemas.microsoft.com/office/drawing/2014/main" xmlns="" val="10004"/>
                  </a:ext>
                </a:extLst>
              </a:tr>
              <a:tr h="837265">
                <a:tc>
                  <a:txBody>
                    <a:bodyPr/>
                    <a:lstStyle/>
                    <a:p>
                      <a:pPr algn="ctr" latinLnBrk="1"/>
                      <a:r>
                        <a:rPr lang="en-US" altLang="ko-KR" sz="2400" dirty="0" smtClean="0"/>
                        <a:t>Average</a:t>
                      </a:r>
                    </a:p>
                    <a:p>
                      <a:pPr algn="ctr" latinLnBrk="1"/>
                      <a:r>
                        <a:rPr lang="en-US" altLang="ko-KR" sz="2400" dirty="0" smtClean="0"/>
                        <a:t>flow</a:t>
                      </a:r>
                      <a:r>
                        <a:rPr lang="en-US" altLang="ko-KR" sz="2400" baseline="0" dirty="0" smtClean="0"/>
                        <a:t> size</a:t>
                      </a:r>
                      <a:endParaRPr lang="en-US" altLang="ko-KR" sz="2400" dirty="0" smtClean="0"/>
                    </a:p>
                  </a:txBody>
                  <a:tcPr marL="104471" marR="104471" marT="52236" marB="52236"/>
                </a:tc>
                <a:tc>
                  <a:txBody>
                    <a:bodyPr/>
                    <a:lstStyle/>
                    <a:p>
                      <a:pPr algn="r" latinLnBrk="1"/>
                      <a:r>
                        <a:rPr lang="en-US" altLang="ko-KR" sz="2400" dirty="0" smtClean="0"/>
                        <a:t>7.41MB</a:t>
                      </a:r>
                      <a:endParaRPr lang="ko-KR" altLang="en-US" sz="2400" dirty="0"/>
                    </a:p>
                  </a:txBody>
                  <a:tcPr marL="104471" marR="104471" marT="52236" marB="52236" anchor="ctr"/>
                </a:tc>
                <a:tc>
                  <a:txBody>
                    <a:bodyPr/>
                    <a:lstStyle/>
                    <a:p>
                      <a:pPr algn="r" latinLnBrk="1"/>
                      <a:r>
                        <a:rPr lang="en-US" altLang="ko-KR" sz="2400" dirty="0" smtClean="0"/>
                        <a:t>1.6MB</a:t>
                      </a:r>
                      <a:endParaRPr lang="ko-KR" altLang="en-US" sz="2400" dirty="0"/>
                    </a:p>
                  </a:txBody>
                  <a:tcPr marL="104471" marR="104471" marT="52236" marB="52236" anchor="ctr"/>
                </a:tc>
                <a:tc>
                  <a:txBody>
                    <a:bodyPr/>
                    <a:lstStyle/>
                    <a:p>
                      <a:pPr algn="r" latinLnBrk="1"/>
                      <a:r>
                        <a:rPr lang="en-US" altLang="ko-KR" sz="2400" dirty="0" smtClean="0"/>
                        <a:t>701KB</a:t>
                      </a:r>
                      <a:endParaRPr lang="ko-KR" altLang="en-US" sz="2400" dirty="0"/>
                    </a:p>
                  </a:txBody>
                  <a:tcPr marL="104471" marR="104471" marT="52236" marB="52236" anchor="ctr"/>
                </a:tc>
                <a:tc>
                  <a:txBody>
                    <a:bodyPr/>
                    <a:lstStyle/>
                    <a:p>
                      <a:pPr algn="r" latinLnBrk="1"/>
                      <a:r>
                        <a:rPr lang="en-US" altLang="ko-KR" sz="2400" dirty="0" smtClean="0"/>
                        <a:t>64KB</a:t>
                      </a:r>
                      <a:endParaRPr lang="ko-KR" altLang="en-US" sz="2400" dirty="0"/>
                    </a:p>
                  </a:txBody>
                  <a:tcPr marL="104471" marR="104471" marT="52236" marB="52236" anchor="ctr"/>
                </a:tc>
                <a:extLst>
                  <a:ext uri="{0D108BD9-81ED-4DB2-BD59-A6C34878D82A}">
                    <a16:rowId xmlns:a16="http://schemas.microsoft.com/office/drawing/2014/main" xmlns="" val="10005"/>
                  </a:ext>
                </a:extLst>
              </a:tr>
            </a:tbl>
          </a:graphicData>
        </a:graphic>
      </p:graphicFrame>
      <p:sp>
        <p:nvSpPr>
          <p:cNvPr id="6" name="TextBox 5"/>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20</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32480294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Realistic Workloads</a:t>
            </a:r>
            <a:endParaRPr lang="ko-KR" altLang="en-US" b="1" dirty="0"/>
          </a:p>
        </p:txBody>
      </p:sp>
      <p:graphicFrame>
        <p:nvGraphicFramePr>
          <p:cNvPr id="4" name="표 3"/>
          <p:cNvGraphicFramePr>
            <a:graphicFrameLocks noGrp="1"/>
          </p:cNvGraphicFramePr>
          <p:nvPr>
            <p:extLst/>
          </p:nvPr>
        </p:nvGraphicFramePr>
        <p:xfrm>
          <a:off x="2047592" y="2031934"/>
          <a:ext cx="8096815" cy="3554185"/>
        </p:xfrm>
        <a:graphic>
          <a:graphicData uri="http://schemas.openxmlformats.org/drawingml/2006/table">
            <a:tbl>
              <a:tblPr firstRow="1" bandRow="1">
                <a:tableStyleId>{5940675A-B579-460E-94D1-54222C63F5DA}</a:tableStyleId>
              </a:tblPr>
              <a:tblGrid>
                <a:gridCol w="2616768">
                  <a:extLst>
                    <a:ext uri="{9D8B030D-6E8A-4147-A177-3AD203B41FA5}">
                      <a16:colId xmlns:a16="http://schemas.microsoft.com/office/drawing/2014/main" xmlns="" val="20000"/>
                    </a:ext>
                  </a:extLst>
                </a:gridCol>
                <a:gridCol w="1441120">
                  <a:extLst>
                    <a:ext uri="{9D8B030D-6E8A-4147-A177-3AD203B41FA5}">
                      <a16:colId xmlns:a16="http://schemas.microsoft.com/office/drawing/2014/main" xmlns="" val="20001"/>
                    </a:ext>
                  </a:extLst>
                </a:gridCol>
                <a:gridCol w="1327347">
                  <a:extLst>
                    <a:ext uri="{9D8B030D-6E8A-4147-A177-3AD203B41FA5}">
                      <a16:colId xmlns:a16="http://schemas.microsoft.com/office/drawing/2014/main" xmlns="" val="20002"/>
                    </a:ext>
                  </a:extLst>
                </a:gridCol>
                <a:gridCol w="1516968">
                  <a:extLst>
                    <a:ext uri="{9D8B030D-6E8A-4147-A177-3AD203B41FA5}">
                      <a16:colId xmlns:a16="http://schemas.microsoft.com/office/drawing/2014/main" xmlns="" val="20003"/>
                    </a:ext>
                  </a:extLst>
                </a:gridCol>
                <a:gridCol w="1194612">
                  <a:extLst>
                    <a:ext uri="{9D8B030D-6E8A-4147-A177-3AD203B41FA5}">
                      <a16:colId xmlns:a16="http://schemas.microsoft.com/office/drawing/2014/main" xmlns="" val="20004"/>
                    </a:ext>
                  </a:extLst>
                </a:gridCol>
              </a:tblGrid>
              <a:tr h="760131">
                <a:tc>
                  <a:txBody>
                    <a:bodyPr/>
                    <a:lstStyle/>
                    <a:p>
                      <a:pPr latinLnBrk="1"/>
                      <a:endParaRPr lang="ko-KR" altLang="en-US" sz="2800" dirty="0"/>
                    </a:p>
                  </a:txBody>
                  <a:tcPr marL="104471" marR="104471" marT="52236" marB="52236"/>
                </a:tc>
                <a:tc>
                  <a:txBody>
                    <a:bodyPr/>
                    <a:lstStyle/>
                    <a:p>
                      <a:pPr algn="ctr" latinLnBrk="1"/>
                      <a:r>
                        <a:rPr lang="en-US" altLang="ko-KR" sz="2400" b="1" dirty="0" smtClean="0"/>
                        <a:t>Data</a:t>
                      </a:r>
                    </a:p>
                    <a:p>
                      <a:pPr algn="ctr" latinLnBrk="1"/>
                      <a:r>
                        <a:rPr lang="en-US" altLang="ko-KR" sz="2400" b="1" dirty="0" smtClean="0"/>
                        <a:t>Mining</a:t>
                      </a:r>
                      <a:endParaRPr lang="ko-KR" altLang="en-US" sz="2400" b="1" dirty="0"/>
                    </a:p>
                  </a:txBody>
                  <a:tcPr marL="104471" marR="104471" marT="52236" marB="52236"/>
                </a:tc>
                <a:tc>
                  <a:txBody>
                    <a:bodyPr/>
                    <a:lstStyle/>
                    <a:p>
                      <a:pPr algn="ctr" latinLnBrk="1"/>
                      <a:r>
                        <a:rPr lang="en-US" altLang="ko-KR" sz="2400" b="1" dirty="0" smtClean="0"/>
                        <a:t>Web</a:t>
                      </a:r>
                    </a:p>
                    <a:p>
                      <a:pPr algn="ctr" latinLnBrk="1"/>
                      <a:r>
                        <a:rPr lang="en-US" altLang="ko-KR" sz="2400" b="1" dirty="0" smtClean="0"/>
                        <a:t>Search</a:t>
                      </a:r>
                      <a:endParaRPr lang="ko-KR" altLang="en-US" sz="2400" b="1" dirty="0"/>
                    </a:p>
                  </a:txBody>
                  <a:tcPr marL="104471" marR="104471" marT="52236" marB="52236"/>
                </a:tc>
                <a:tc>
                  <a:txBody>
                    <a:bodyPr/>
                    <a:lstStyle/>
                    <a:p>
                      <a:pPr algn="ctr" latinLnBrk="1"/>
                      <a:r>
                        <a:rPr lang="en-US" altLang="ko-KR" sz="2400" b="1" dirty="0" smtClean="0"/>
                        <a:t>Cache</a:t>
                      </a:r>
                    </a:p>
                    <a:p>
                      <a:pPr algn="ctr" latinLnBrk="1"/>
                      <a:r>
                        <a:rPr lang="en-US" altLang="ko-KR" sz="2400" b="1" dirty="0" smtClean="0"/>
                        <a:t>Follower</a:t>
                      </a:r>
                      <a:endParaRPr lang="ko-KR" altLang="en-US" sz="2400" b="1" dirty="0"/>
                    </a:p>
                  </a:txBody>
                  <a:tcPr marL="104471" marR="104471" marT="52236" marB="52236"/>
                </a:tc>
                <a:tc>
                  <a:txBody>
                    <a:bodyPr/>
                    <a:lstStyle/>
                    <a:p>
                      <a:pPr algn="ctr" latinLnBrk="1"/>
                      <a:r>
                        <a:rPr lang="en-US" altLang="ko-KR" sz="2400" b="1" dirty="0" smtClean="0"/>
                        <a:t>Web</a:t>
                      </a:r>
                    </a:p>
                    <a:p>
                      <a:pPr algn="ctr" latinLnBrk="1"/>
                      <a:r>
                        <a:rPr lang="en-US" altLang="ko-KR" sz="2400" b="1" dirty="0" smtClean="0"/>
                        <a:t>Server</a:t>
                      </a:r>
                      <a:endParaRPr lang="ko-KR" altLang="en-US" sz="2400" b="1" dirty="0"/>
                    </a:p>
                  </a:txBody>
                  <a:tcPr marL="104471" marR="104471" marT="52236" marB="52236"/>
                </a:tc>
                <a:extLst>
                  <a:ext uri="{0D108BD9-81ED-4DB2-BD59-A6C34878D82A}">
                    <a16:rowId xmlns:a16="http://schemas.microsoft.com/office/drawing/2014/main" xmlns="" val="10000"/>
                  </a:ext>
                </a:extLst>
              </a:tr>
              <a:tr h="468901">
                <a:tc>
                  <a:txBody>
                    <a:bodyPr/>
                    <a:lstStyle/>
                    <a:p>
                      <a:pPr latinLnBrk="1"/>
                      <a:r>
                        <a:rPr lang="en-US" altLang="ko-KR" sz="2400" dirty="0" smtClean="0"/>
                        <a:t>0 – 10KB (S)</a:t>
                      </a:r>
                      <a:endParaRPr lang="ko-KR" altLang="en-US" sz="2400" dirty="0"/>
                    </a:p>
                  </a:txBody>
                  <a:tcPr marL="104471" marR="104471" marT="52236" marB="52236"/>
                </a:tc>
                <a:tc>
                  <a:txBody>
                    <a:bodyPr/>
                    <a:lstStyle/>
                    <a:p>
                      <a:pPr algn="r" latinLnBrk="1"/>
                      <a:r>
                        <a:rPr lang="en-US" altLang="ko-KR" sz="2400" dirty="0" smtClean="0"/>
                        <a:t>78</a:t>
                      </a:r>
                      <a:r>
                        <a:rPr lang="en-US" altLang="ko-KR" sz="2400" baseline="0" dirty="0" smtClean="0"/>
                        <a:t>%</a:t>
                      </a:r>
                      <a:endParaRPr lang="ko-KR" altLang="en-US" sz="2400" dirty="0"/>
                    </a:p>
                  </a:txBody>
                  <a:tcPr marL="104471" marR="104471" marT="52236" marB="52236" anchor="ctr"/>
                </a:tc>
                <a:tc>
                  <a:txBody>
                    <a:bodyPr/>
                    <a:lstStyle/>
                    <a:p>
                      <a:pPr algn="r" latinLnBrk="1"/>
                      <a:r>
                        <a:rPr lang="en-US" altLang="ko-KR" sz="2400" dirty="0" smtClean="0"/>
                        <a:t>49%</a:t>
                      </a:r>
                      <a:endParaRPr lang="ko-KR" altLang="en-US" sz="2400" dirty="0"/>
                    </a:p>
                  </a:txBody>
                  <a:tcPr marL="104471" marR="104471" marT="52236" marB="52236" anchor="ctr"/>
                </a:tc>
                <a:tc>
                  <a:txBody>
                    <a:bodyPr/>
                    <a:lstStyle/>
                    <a:p>
                      <a:pPr algn="r" latinLnBrk="1"/>
                      <a:r>
                        <a:rPr lang="en-US" altLang="ko-KR" sz="2400" dirty="0" smtClean="0"/>
                        <a:t>50%</a:t>
                      </a:r>
                      <a:endParaRPr lang="ko-KR" altLang="en-US" sz="2400" dirty="0"/>
                    </a:p>
                  </a:txBody>
                  <a:tcPr marL="104471" marR="104471" marT="52236" marB="52236" anchor="ctr"/>
                </a:tc>
                <a:tc>
                  <a:txBody>
                    <a:bodyPr/>
                    <a:lstStyle/>
                    <a:p>
                      <a:pPr algn="r" latinLnBrk="1"/>
                      <a:r>
                        <a:rPr lang="en-US" altLang="ko-KR" sz="2400" dirty="0" smtClean="0"/>
                        <a:t>63%</a:t>
                      </a:r>
                      <a:endParaRPr lang="ko-KR" altLang="en-US" sz="2400" dirty="0"/>
                    </a:p>
                  </a:txBody>
                  <a:tcPr marL="104471" marR="104471" marT="52236" marB="52236" anchor="ctr"/>
                </a:tc>
                <a:extLst>
                  <a:ext uri="{0D108BD9-81ED-4DB2-BD59-A6C34878D82A}">
                    <a16:rowId xmlns:a16="http://schemas.microsoft.com/office/drawing/2014/main" xmlns="" val="10001"/>
                  </a:ext>
                </a:extLst>
              </a:tr>
              <a:tr h="468901">
                <a:tc>
                  <a:txBody>
                    <a:bodyPr/>
                    <a:lstStyle/>
                    <a:p>
                      <a:pPr algn="l" latinLnBrk="1"/>
                      <a:r>
                        <a:rPr lang="en-US" altLang="ko-KR" sz="2400" dirty="0" smtClean="0"/>
                        <a:t>10 </a:t>
                      </a:r>
                      <a:r>
                        <a:rPr lang="en-US" altLang="ko-KR" sz="2400" baseline="0" dirty="0" smtClean="0"/>
                        <a:t>– 100KB (M)</a:t>
                      </a:r>
                      <a:endParaRPr lang="ko-KR" altLang="en-US" sz="2400" dirty="0"/>
                    </a:p>
                  </a:txBody>
                  <a:tcPr marL="104471" marR="104471" marT="52236" marB="52236"/>
                </a:tc>
                <a:tc>
                  <a:txBody>
                    <a:bodyPr/>
                    <a:lstStyle/>
                    <a:p>
                      <a:pPr algn="r" latinLnBrk="1"/>
                      <a:r>
                        <a:rPr lang="en-US" altLang="ko-KR" sz="2400" dirty="0" smtClean="0"/>
                        <a:t>5%</a:t>
                      </a:r>
                      <a:endParaRPr lang="ko-KR" altLang="en-US" sz="2400" dirty="0"/>
                    </a:p>
                  </a:txBody>
                  <a:tcPr marL="104471" marR="104471" marT="52236" marB="52236" anchor="ctr"/>
                </a:tc>
                <a:tc>
                  <a:txBody>
                    <a:bodyPr/>
                    <a:lstStyle/>
                    <a:p>
                      <a:pPr algn="r" latinLnBrk="1"/>
                      <a:r>
                        <a:rPr lang="en-US" altLang="ko-KR" sz="2400" dirty="0" smtClean="0"/>
                        <a:t>3%</a:t>
                      </a:r>
                      <a:endParaRPr lang="ko-KR" altLang="en-US" sz="2400" dirty="0"/>
                    </a:p>
                  </a:txBody>
                  <a:tcPr marL="104471" marR="104471" marT="52236" marB="52236" anchor="ctr"/>
                </a:tc>
                <a:tc>
                  <a:txBody>
                    <a:bodyPr/>
                    <a:lstStyle/>
                    <a:p>
                      <a:pPr algn="r" latinLnBrk="1"/>
                      <a:r>
                        <a:rPr lang="en-US" altLang="ko-KR" sz="2400" dirty="0" smtClean="0"/>
                        <a:t>3%</a:t>
                      </a:r>
                      <a:endParaRPr lang="ko-KR" altLang="en-US" sz="2400" dirty="0"/>
                    </a:p>
                  </a:txBody>
                  <a:tcPr marL="104471" marR="104471" marT="52236" marB="52236" anchor="ctr"/>
                </a:tc>
                <a:tc>
                  <a:txBody>
                    <a:bodyPr/>
                    <a:lstStyle/>
                    <a:p>
                      <a:pPr algn="r" latinLnBrk="1"/>
                      <a:r>
                        <a:rPr lang="en-US" altLang="ko-KR" sz="2400" dirty="0" smtClean="0"/>
                        <a:t>18%</a:t>
                      </a:r>
                      <a:endParaRPr lang="ko-KR" altLang="en-US" sz="2400" dirty="0"/>
                    </a:p>
                  </a:txBody>
                  <a:tcPr marL="104471" marR="104471" marT="52236" marB="52236" anchor="ctr"/>
                </a:tc>
                <a:extLst>
                  <a:ext uri="{0D108BD9-81ED-4DB2-BD59-A6C34878D82A}">
                    <a16:rowId xmlns:a16="http://schemas.microsoft.com/office/drawing/2014/main" xmlns="" val="10002"/>
                  </a:ext>
                </a:extLst>
              </a:tr>
              <a:tr h="468901">
                <a:tc>
                  <a:txBody>
                    <a:bodyPr/>
                    <a:lstStyle/>
                    <a:p>
                      <a:pPr latinLnBrk="1"/>
                      <a:r>
                        <a:rPr lang="en-US" altLang="ko-KR" sz="2400" dirty="0" smtClean="0"/>
                        <a:t>100KB–1MB (L)</a:t>
                      </a:r>
                      <a:endParaRPr lang="ko-KR" altLang="en-US" sz="2400" dirty="0"/>
                    </a:p>
                  </a:txBody>
                  <a:tcPr marL="104471" marR="104471" marT="52236" marB="52236"/>
                </a:tc>
                <a:tc>
                  <a:txBody>
                    <a:bodyPr/>
                    <a:lstStyle/>
                    <a:p>
                      <a:pPr algn="r" latinLnBrk="1"/>
                      <a:r>
                        <a:rPr lang="en-US" altLang="ko-KR" sz="2400" dirty="0" smtClean="0"/>
                        <a:t>8%</a:t>
                      </a:r>
                      <a:endParaRPr lang="ko-KR" altLang="en-US" sz="2400" dirty="0"/>
                    </a:p>
                  </a:txBody>
                  <a:tcPr marL="104471" marR="104471" marT="52236" marB="52236" anchor="ctr"/>
                </a:tc>
                <a:tc>
                  <a:txBody>
                    <a:bodyPr/>
                    <a:lstStyle/>
                    <a:p>
                      <a:pPr algn="r" latinLnBrk="1"/>
                      <a:r>
                        <a:rPr lang="en-US" altLang="ko-KR" sz="2400" dirty="0" smtClean="0"/>
                        <a:t>18%</a:t>
                      </a:r>
                      <a:endParaRPr lang="ko-KR" altLang="en-US" sz="2400" dirty="0"/>
                    </a:p>
                  </a:txBody>
                  <a:tcPr marL="104471" marR="104471" marT="52236" marB="52236" anchor="ctr"/>
                </a:tc>
                <a:tc>
                  <a:txBody>
                    <a:bodyPr/>
                    <a:lstStyle/>
                    <a:p>
                      <a:pPr algn="r" latinLnBrk="1"/>
                      <a:r>
                        <a:rPr lang="en-US" altLang="ko-KR" sz="2400" dirty="0" smtClean="0"/>
                        <a:t>18%</a:t>
                      </a:r>
                      <a:endParaRPr lang="ko-KR" altLang="en-US" sz="2400" dirty="0"/>
                    </a:p>
                  </a:txBody>
                  <a:tcPr marL="104471" marR="104471" marT="52236" marB="52236" anchor="ctr"/>
                </a:tc>
                <a:tc>
                  <a:txBody>
                    <a:bodyPr/>
                    <a:lstStyle/>
                    <a:p>
                      <a:pPr algn="r" latinLnBrk="1"/>
                      <a:r>
                        <a:rPr lang="en-US" altLang="ko-KR" sz="2400" dirty="0" smtClean="0"/>
                        <a:t>19%</a:t>
                      </a:r>
                      <a:endParaRPr lang="ko-KR" altLang="en-US" sz="2400" dirty="0"/>
                    </a:p>
                  </a:txBody>
                  <a:tcPr marL="104471" marR="104471" marT="52236" marB="52236" anchor="ctr"/>
                </a:tc>
                <a:extLst>
                  <a:ext uri="{0D108BD9-81ED-4DB2-BD59-A6C34878D82A}">
                    <a16:rowId xmlns:a16="http://schemas.microsoft.com/office/drawing/2014/main" xmlns="" val="10003"/>
                  </a:ext>
                </a:extLst>
              </a:tr>
              <a:tr h="468901">
                <a:tc>
                  <a:txBody>
                    <a:bodyPr/>
                    <a:lstStyle/>
                    <a:p>
                      <a:pPr latinLnBrk="1"/>
                      <a:r>
                        <a:rPr lang="en-US" altLang="ko-KR" sz="2400" dirty="0" smtClean="0"/>
                        <a:t>1MB- (XL)</a:t>
                      </a:r>
                    </a:p>
                  </a:txBody>
                  <a:tcPr marL="104471" marR="104471" marT="52236" marB="52236"/>
                </a:tc>
                <a:tc>
                  <a:txBody>
                    <a:bodyPr/>
                    <a:lstStyle/>
                    <a:p>
                      <a:pPr algn="r" latinLnBrk="1"/>
                      <a:r>
                        <a:rPr lang="en-US" altLang="ko-KR" sz="2400" dirty="0" smtClean="0"/>
                        <a:t>9%</a:t>
                      </a:r>
                      <a:endParaRPr lang="ko-KR" altLang="en-US" sz="2400" dirty="0"/>
                    </a:p>
                  </a:txBody>
                  <a:tcPr marL="104471" marR="104471" marT="52236" marB="52236" anchor="ctr"/>
                </a:tc>
                <a:tc>
                  <a:txBody>
                    <a:bodyPr/>
                    <a:lstStyle/>
                    <a:p>
                      <a:pPr algn="r" latinLnBrk="1"/>
                      <a:r>
                        <a:rPr lang="en-US" altLang="ko-KR" sz="2400" dirty="0" smtClean="0"/>
                        <a:t>20%</a:t>
                      </a:r>
                      <a:endParaRPr lang="ko-KR" altLang="en-US" sz="2400" dirty="0"/>
                    </a:p>
                  </a:txBody>
                  <a:tcPr marL="104471" marR="104471" marT="52236" marB="52236" anchor="ctr"/>
                </a:tc>
                <a:tc>
                  <a:txBody>
                    <a:bodyPr/>
                    <a:lstStyle/>
                    <a:p>
                      <a:pPr algn="r" latinLnBrk="1"/>
                      <a:r>
                        <a:rPr lang="en-US" altLang="ko-KR" sz="2400" dirty="0" smtClean="0"/>
                        <a:t>29%</a:t>
                      </a:r>
                      <a:endParaRPr lang="ko-KR" altLang="en-US" sz="2400" dirty="0"/>
                    </a:p>
                  </a:txBody>
                  <a:tcPr marL="104471" marR="104471" marT="52236" marB="52236" anchor="ctr"/>
                </a:tc>
                <a:tc>
                  <a:txBody>
                    <a:bodyPr/>
                    <a:lstStyle/>
                    <a:p>
                      <a:pPr algn="r" latinLnBrk="1"/>
                      <a:r>
                        <a:rPr lang="en-US" altLang="ko-KR" sz="2400" dirty="0" smtClean="0"/>
                        <a:t>-</a:t>
                      </a:r>
                      <a:endParaRPr lang="ko-KR" altLang="en-US" sz="2400" dirty="0"/>
                    </a:p>
                  </a:txBody>
                  <a:tcPr marL="104471" marR="104471" marT="52236" marB="52236" anchor="ctr"/>
                </a:tc>
                <a:extLst>
                  <a:ext uri="{0D108BD9-81ED-4DB2-BD59-A6C34878D82A}">
                    <a16:rowId xmlns:a16="http://schemas.microsoft.com/office/drawing/2014/main" xmlns="" val="10004"/>
                  </a:ext>
                </a:extLst>
              </a:tr>
              <a:tr h="837265">
                <a:tc>
                  <a:txBody>
                    <a:bodyPr/>
                    <a:lstStyle/>
                    <a:p>
                      <a:pPr algn="ctr" latinLnBrk="1"/>
                      <a:r>
                        <a:rPr lang="en-US" altLang="ko-KR" sz="2400" dirty="0" smtClean="0"/>
                        <a:t>Average</a:t>
                      </a:r>
                    </a:p>
                    <a:p>
                      <a:pPr algn="ctr" latinLnBrk="1"/>
                      <a:r>
                        <a:rPr lang="en-US" altLang="ko-KR" sz="2400" dirty="0" smtClean="0"/>
                        <a:t>flow</a:t>
                      </a:r>
                      <a:r>
                        <a:rPr lang="en-US" altLang="ko-KR" sz="2400" baseline="0" dirty="0" smtClean="0"/>
                        <a:t> size</a:t>
                      </a:r>
                      <a:endParaRPr lang="en-US" altLang="ko-KR" sz="2400" dirty="0" smtClean="0"/>
                    </a:p>
                  </a:txBody>
                  <a:tcPr marL="104471" marR="104471" marT="52236" marB="52236"/>
                </a:tc>
                <a:tc>
                  <a:txBody>
                    <a:bodyPr/>
                    <a:lstStyle/>
                    <a:p>
                      <a:pPr algn="r" latinLnBrk="1"/>
                      <a:r>
                        <a:rPr lang="en-US" altLang="ko-KR" sz="2400" dirty="0" smtClean="0"/>
                        <a:t>7.41MB</a:t>
                      </a:r>
                      <a:endParaRPr lang="ko-KR" altLang="en-US" sz="2400" dirty="0"/>
                    </a:p>
                  </a:txBody>
                  <a:tcPr marL="104471" marR="104471" marT="52236" marB="52236" anchor="ctr"/>
                </a:tc>
                <a:tc>
                  <a:txBody>
                    <a:bodyPr/>
                    <a:lstStyle/>
                    <a:p>
                      <a:pPr algn="r" latinLnBrk="1"/>
                      <a:r>
                        <a:rPr lang="en-US" altLang="ko-KR" sz="2400" dirty="0" smtClean="0"/>
                        <a:t>1.6MB</a:t>
                      </a:r>
                      <a:endParaRPr lang="ko-KR" altLang="en-US" sz="2400" dirty="0"/>
                    </a:p>
                  </a:txBody>
                  <a:tcPr marL="104471" marR="104471" marT="52236" marB="52236" anchor="ctr"/>
                </a:tc>
                <a:tc>
                  <a:txBody>
                    <a:bodyPr/>
                    <a:lstStyle/>
                    <a:p>
                      <a:pPr algn="r" latinLnBrk="1"/>
                      <a:r>
                        <a:rPr lang="en-US" altLang="ko-KR" sz="2400" dirty="0" smtClean="0"/>
                        <a:t>701KB</a:t>
                      </a:r>
                      <a:endParaRPr lang="ko-KR" altLang="en-US" sz="2400" dirty="0"/>
                    </a:p>
                  </a:txBody>
                  <a:tcPr marL="104471" marR="104471" marT="52236" marB="52236" anchor="ctr"/>
                </a:tc>
                <a:tc>
                  <a:txBody>
                    <a:bodyPr/>
                    <a:lstStyle/>
                    <a:p>
                      <a:pPr algn="r" latinLnBrk="1"/>
                      <a:r>
                        <a:rPr lang="en-US" altLang="ko-KR" sz="2400" dirty="0" smtClean="0"/>
                        <a:t>64KB</a:t>
                      </a:r>
                      <a:endParaRPr lang="ko-KR" altLang="en-US" sz="2400" dirty="0"/>
                    </a:p>
                  </a:txBody>
                  <a:tcPr marL="104471" marR="104471" marT="52236" marB="52236" anchor="ctr"/>
                </a:tc>
                <a:extLst>
                  <a:ext uri="{0D108BD9-81ED-4DB2-BD59-A6C34878D82A}">
                    <a16:rowId xmlns:a16="http://schemas.microsoft.com/office/drawing/2014/main" xmlns="" val="10005"/>
                  </a:ext>
                </a:extLst>
              </a:tr>
            </a:tbl>
          </a:graphicData>
        </a:graphic>
      </p:graphicFrame>
      <p:sp>
        <p:nvSpPr>
          <p:cNvPr id="6" name="TextBox 5"/>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20</a:t>
            </a:r>
            <a:endParaRPr lang="ko-KR" altLang="en-US" sz="2400" dirty="0">
              <a:solidFill>
                <a:schemeClr val="tx1">
                  <a:lumMod val="65000"/>
                  <a:lumOff val="35000"/>
                </a:schemeClr>
              </a:solidFill>
            </a:endParaRPr>
          </a:p>
        </p:txBody>
      </p:sp>
      <p:sp>
        <p:nvSpPr>
          <p:cNvPr id="3" name="직사각형 2"/>
          <p:cNvSpPr/>
          <p:nvPr/>
        </p:nvSpPr>
        <p:spPr>
          <a:xfrm>
            <a:off x="7433187" y="2031934"/>
            <a:ext cx="1489587" cy="3554185"/>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p:cNvSpPr/>
          <p:nvPr/>
        </p:nvSpPr>
        <p:spPr>
          <a:xfrm>
            <a:off x="7433187" y="2849526"/>
            <a:ext cx="1489587" cy="489097"/>
          </a:xfrm>
          <a:prstGeom prst="rect">
            <a:avLst/>
          </a:prstGeom>
          <a:solidFill>
            <a:srgbClr val="FF0000">
              <a:alpha val="23000"/>
            </a:srgb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p:cNvSpPr/>
          <p:nvPr/>
        </p:nvSpPr>
        <p:spPr>
          <a:xfrm>
            <a:off x="7433187" y="4277834"/>
            <a:ext cx="1489587" cy="489097"/>
          </a:xfrm>
          <a:prstGeom prst="rect">
            <a:avLst/>
          </a:prstGeom>
          <a:solidFill>
            <a:srgbClr val="FF0000">
              <a:alpha val="23000"/>
            </a:srgbClr>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3276436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Challenge with small BDP</a:t>
            </a:r>
            <a:endParaRPr lang="ko-KR" altLang="en-US" b="1" dirty="0"/>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838200" y="1825625"/>
                <a:ext cx="10515600" cy="827401"/>
              </a:xfrm>
            </p:spPr>
            <p:txBody>
              <a:bodyPr/>
              <a:lstStyle/>
              <a:p>
                <a:pPr marL="0" indent="0">
                  <a:buNone/>
                </a:pPr>
                <a:r>
                  <a:rPr lang="en-US" altLang="ko-KR" dirty="0" smtClean="0"/>
                  <a:t>BDP*(100</a:t>
                </a:r>
                <a14:m>
                  <m:oMath xmlns:m="http://schemas.openxmlformats.org/officeDocument/2006/math">
                    <m:r>
                      <a:rPr lang="ko-KR" altLang="en-US" i="1" smtClean="0">
                        <a:latin typeface="Cambria Math" panose="02040503050406030204" pitchFamily="18" charset="0"/>
                      </a:rPr>
                      <m:t>𝜇</m:t>
                    </m:r>
                    <m:r>
                      <a:rPr lang="en-US" altLang="ko-KR" b="0" i="1" smtClean="0">
                        <a:latin typeface="Cambria Math" panose="02040503050406030204" pitchFamily="18" charset="0"/>
                      </a:rPr>
                      <m:t>𝑠</m:t>
                    </m:r>
                  </m:oMath>
                </a14:m>
                <a:r>
                  <a:rPr lang="en-US" altLang="ko-KR" dirty="0" smtClean="0"/>
                  <a:t>, 40Gbps) </a:t>
                </a:r>
                <a14:m>
                  <m:oMath xmlns:m="http://schemas.openxmlformats.org/officeDocument/2006/math">
                    <m:r>
                      <a:rPr lang="en-US" altLang="ko-KR" i="1" smtClean="0">
                        <a:latin typeface="Cambria Math" panose="02040503050406030204" pitchFamily="18" charset="0"/>
                        <a:ea typeface="Cambria Math" panose="02040503050406030204" pitchFamily="18" charset="0"/>
                      </a:rPr>
                      <m:t>≈</m:t>
                    </m:r>
                  </m:oMath>
                </a14:m>
                <a:r>
                  <a:rPr lang="ko-KR" altLang="en-US" dirty="0" smtClean="0"/>
                  <a:t> </a:t>
                </a:r>
                <a:r>
                  <a:rPr lang="en-US" altLang="ko-KR" dirty="0" smtClean="0"/>
                  <a:t>300 MTUs</a:t>
                </a:r>
                <a:endParaRPr lang="ko-KR" altLang="en-US" dirty="0"/>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838200" y="1825625"/>
                <a:ext cx="10515600" cy="827401"/>
              </a:xfrm>
              <a:blipFill rotWithShape="0">
                <a:blip r:embed="rId3"/>
                <a:stretch>
                  <a:fillRect l="-1217" t="-12500"/>
                </a:stretch>
              </a:blipFill>
            </p:spPr>
            <p:txBody>
              <a:bodyPr/>
              <a:lstStyle/>
              <a:p>
                <a:r>
                  <a:rPr lang="ko-KR" altLang="en-US">
                    <a:noFill/>
                  </a:rPr>
                  <a:t> </a:t>
                </a:r>
              </a:p>
            </p:txBody>
          </p:sp>
        </mc:Fallback>
      </mc:AlternateContent>
      <p:grpSp>
        <p:nvGrpSpPr>
          <p:cNvPr id="15" name="그룹 14"/>
          <p:cNvGrpSpPr/>
          <p:nvPr/>
        </p:nvGrpSpPr>
        <p:grpSpPr>
          <a:xfrm>
            <a:off x="1177584" y="3781571"/>
            <a:ext cx="1688122" cy="449640"/>
            <a:chOff x="1392702" y="3910818"/>
            <a:chExt cx="3010486" cy="801859"/>
          </a:xfrm>
        </p:grpSpPr>
        <p:sp>
          <p:nvSpPr>
            <p:cNvPr id="10" name="모서리가 둥근 직사각형 9"/>
            <p:cNvSpPr/>
            <p:nvPr/>
          </p:nvSpPr>
          <p:spPr>
            <a:xfrm>
              <a:off x="1392702" y="3910818"/>
              <a:ext cx="3010486" cy="801859"/>
            </a:xfrm>
            <a:prstGeom prst="roundRect">
              <a:avLst/>
            </a:prstGeom>
            <a:no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 name="그룹 15"/>
          <p:cNvGrpSpPr/>
          <p:nvPr/>
        </p:nvGrpSpPr>
        <p:grpSpPr>
          <a:xfrm>
            <a:off x="9069561" y="2442985"/>
            <a:ext cx="1688122" cy="449641"/>
            <a:chOff x="8846235" y="2726787"/>
            <a:chExt cx="2194560" cy="584533"/>
          </a:xfrm>
        </p:grpSpPr>
        <p:grpSp>
          <p:nvGrpSpPr>
            <p:cNvPr id="17" name="그룹 16"/>
            <p:cNvGrpSpPr/>
            <p:nvPr/>
          </p:nvGrpSpPr>
          <p:grpSpPr>
            <a:xfrm>
              <a:off x="8846235" y="2726787"/>
              <a:ext cx="2194560" cy="584533"/>
              <a:chOff x="1392702" y="3910818"/>
              <a:chExt cx="3010486" cy="801859"/>
            </a:xfrm>
          </p:grpSpPr>
          <p:sp>
            <p:nvSpPr>
              <p:cNvPr id="18" name="모서리가 둥근 직사각형 17"/>
              <p:cNvSpPr/>
              <p:nvPr/>
            </p:nvSpPr>
            <p:spPr>
              <a:xfrm>
                <a:off x="1392702" y="3910818"/>
                <a:ext cx="3010486" cy="801859"/>
              </a:xfrm>
              <a:prstGeom prst="roundRect">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연결선 20"/>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타원 22"/>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26" name="그룹 25"/>
          <p:cNvGrpSpPr/>
          <p:nvPr/>
        </p:nvGrpSpPr>
        <p:grpSpPr>
          <a:xfrm>
            <a:off x="5321983" y="3630144"/>
            <a:ext cx="984738" cy="752491"/>
            <a:chOff x="5950633" y="3763237"/>
            <a:chExt cx="984738" cy="752491"/>
          </a:xfrm>
        </p:grpSpPr>
        <p:sp>
          <p:nvSpPr>
            <p:cNvPr id="24" name="모서리가 둥근 직사각형 23"/>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왼쪽/오른쪽 화살표 24"/>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왼쪽/오른쪽 화살표 2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cxnSp>
        <p:nvCxnSpPr>
          <p:cNvPr id="41" name="직선 연결선 40"/>
          <p:cNvCxnSpPr>
            <a:stCxn id="10" idx="3"/>
            <a:endCxn id="24" idx="1"/>
          </p:cNvCxnSpPr>
          <p:nvPr/>
        </p:nvCxnSpPr>
        <p:spPr>
          <a:xfrm flipV="1">
            <a:off x="2865706" y="4006390"/>
            <a:ext cx="2456277" cy="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a:stCxn id="24" idx="3"/>
            <a:endCxn id="18" idx="1"/>
          </p:cNvCxnSpPr>
          <p:nvPr/>
        </p:nvCxnSpPr>
        <p:spPr>
          <a:xfrm flipV="1">
            <a:off x="6306721" y="2667806"/>
            <a:ext cx="2762840" cy="133858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stCxn id="24" idx="3"/>
            <a:endCxn id="32" idx="1"/>
          </p:cNvCxnSpPr>
          <p:nvPr/>
        </p:nvCxnSpPr>
        <p:spPr>
          <a:xfrm flipV="1">
            <a:off x="6306721" y="4002808"/>
            <a:ext cx="2762840" cy="358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stCxn id="24" idx="3"/>
            <a:endCxn id="38" idx="1"/>
          </p:cNvCxnSpPr>
          <p:nvPr/>
        </p:nvCxnSpPr>
        <p:spPr>
          <a:xfrm>
            <a:off x="6306721" y="4006390"/>
            <a:ext cx="2762840" cy="133145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5400000">
            <a:off x="9674632" y="2884585"/>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4" name="TextBox 53"/>
          <p:cNvSpPr txBox="1"/>
          <p:nvPr/>
        </p:nvSpPr>
        <p:spPr>
          <a:xfrm rot="5400000">
            <a:off x="9674632" y="4219587"/>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3" name="TextBox 52"/>
          <p:cNvSpPr txBox="1"/>
          <p:nvPr/>
        </p:nvSpPr>
        <p:spPr>
          <a:xfrm rot="20017166">
            <a:off x="6858524" y="2734278"/>
            <a:ext cx="1765227" cy="523220"/>
          </a:xfrm>
          <a:prstGeom prst="rect">
            <a:avLst/>
          </a:prstGeom>
          <a:noFill/>
        </p:spPr>
        <p:txBody>
          <a:bodyPr wrap="none" rtlCol="0">
            <a:spAutoFit/>
          </a:bodyPr>
          <a:lstStyle/>
          <a:p>
            <a:r>
              <a:rPr lang="en-US" altLang="ko-KR" sz="2800" dirty="0" smtClean="0"/>
              <a:t>window 1</a:t>
            </a:r>
            <a:endParaRPr lang="ko-KR" altLang="en-US" sz="2800" dirty="0"/>
          </a:p>
        </p:txBody>
      </p:sp>
      <p:sp>
        <p:nvSpPr>
          <p:cNvPr id="56" name="TextBox 55"/>
          <p:cNvSpPr txBox="1"/>
          <p:nvPr/>
        </p:nvSpPr>
        <p:spPr>
          <a:xfrm rot="1572380">
            <a:off x="7058321" y="4226923"/>
            <a:ext cx="1765227" cy="523220"/>
          </a:xfrm>
          <a:prstGeom prst="rect">
            <a:avLst/>
          </a:prstGeom>
          <a:noFill/>
        </p:spPr>
        <p:txBody>
          <a:bodyPr wrap="none" rtlCol="0">
            <a:spAutoFit/>
          </a:bodyPr>
          <a:lstStyle/>
          <a:p>
            <a:r>
              <a:rPr lang="en-US" altLang="ko-KR" sz="2800" dirty="0" smtClean="0"/>
              <a:t>window 1</a:t>
            </a:r>
            <a:endParaRPr lang="ko-KR" altLang="en-US" sz="2800" dirty="0"/>
          </a:p>
        </p:txBody>
      </p:sp>
      <p:sp>
        <p:nvSpPr>
          <p:cNvPr id="57" name="TextBox 56"/>
          <p:cNvSpPr txBox="1"/>
          <p:nvPr/>
        </p:nvSpPr>
        <p:spPr>
          <a:xfrm>
            <a:off x="7152104" y="3477723"/>
            <a:ext cx="1765227" cy="523220"/>
          </a:xfrm>
          <a:prstGeom prst="rect">
            <a:avLst/>
          </a:prstGeom>
          <a:noFill/>
        </p:spPr>
        <p:txBody>
          <a:bodyPr wrap="none" rtlCol="0">
            <a:spAutoFit/>
          </a:bodyPr>
          <a:lstStyle/>
          <a:p>
            <a:r>
              <a:rPr lang="en-US" altLang="ko-KR" sz="2800" dirty="0" smtClean="0"/>
              <a:t>window 1</a:t>
            </a:r>
            <a:endParaRPr lang="ko-KR" altLang="en-US" sz="2800" dirty="0"/>
          </a:p>
        </p:txBody>
      </p:sp>
      <p:sp>
        <p:nvSpPr>
          <p:cNvPr id="55" name="TextBox 54"/>
          <p:cNvSpPr txBox="1"/>
          <p:nvPr/>
        </p:nvSpPr>
        <p:spPr>
          <a:xfrm>
            <a:off x="1066543" y="4432687"/>
            <a:ext cx="1910203" cy="646331"/>
          </a:xfrm>
          <a:prstGeom prst="rect">
            <a:avLst/>
          </a:prstGeom>
          <a:noFill/>
        </p:spPr>
        <p:txBody>
          <a:bodyPr wrap="none" rtlCol="0">
            <a:spAutoFit/>
          </a:bodyPr>
          <a:lstStyle/>
          <a:p>
            <a:r>
              <a:rPr lang="en-US" altLang="ko-KR" sz="3600" dirty="0" smtClean="0"/>
              <a:t>Receiver</a:t>
            </a:r>
            <a:endParaRPr lang="ko-KR" altLang="en-US" sz="3600" dirty="0"/>
          </a:p>
        </p:txBody>
      </p:sp>
      <p:sp>
        <p:nvSpPr>
          <p:cNvPr id="59" name="TextBox 58"/>
          <p:cNvSpPr txBox="1"/>
          <p:nvPr/>
        </p:nvSpPr>
        <p:spPr>
          <a:xfrm>
            <a:off x="5054497" y="4432687"/>
            <a:ext cx="1519711" cy="646331"/>
          </a:xfrm>
          <a:prstGeom prst="rect">
            <a:avLst/>
          </a:prstGeom>
          <a:noFill/>
        </p:spPr>
        <p:txBody>
          <a:bodyPr wrap="none" rtlCol="0">
            <a:spAutoFit/>
          </a:bodyPr>
          <a:lstStyle/>
          <a:p>
            <a:r>
              <a:rPr lang="en-US" altLang="ko-KR" sz="3600" dirty="0" smtClean="0"/>
              <a:t>Switch</a:t>
            </a:r>
            <a:endParaRPr lang="ko-KR" altLang="en-US" sz="3600" dirty="0"/>
          </a:p>
        </p:txBody>
      </p:sp>
      <p:sp>
        <p:nvSpPr>
          <p:cNvPr id="58" name="폭발 1 57"/>
          <p:cNvSpPr/>
          <p:nvPr/>
        </p:nvSpPr>
        <p:spPr>
          <a:xfrm>
            <a:off x="6058442" y="3697350"/>
            <a:ext cx="647640" cy="647640"/>
          </a:xfrm>
          <a:prstGeom prst="irregularSeal1">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TextBox 44"/>
          <p:cNvSpPr txBox="1"/>
          <p:nvPr/>
        </p:nvSpPr>
        <p:spPr>
          <a:xfrm>
            <a:off x="11353800" y="134292"/>
            <a:ext cx="748468" cy="461665"/>
          </a:xfrm>
          <a:prstGeom prst="rect">
            <a:avLst/>
          </a:prstGeom>
          <a:noFill/>
        </p:spPr>
        <p:txBody>
          <a:bodyPr wrap="square" rtlCol="0">
            <a:spAutoFit/>
          </a:bodyPr>
          <a:lstStyle/>
          <a:p>
            <a:pPr algn="ctr"/>
            <a:r>
              <a:rPr lang="en-US" altLang="ko-KR" sz="2400" dirty="0">
                <a:solidFill>
                  <a:schemeClr val="tx1">
                    <a:lumMod val="65000"/>
                    <a:lumOff val="35000"/>
                  </a:schemeClr>
                </a:solidFill>
              </a:rPr>
              <a:t>2</a:t>
            </a:r>
            <a:endParaRPr lang="ko-KR" altLang="en-US" sz="2400" dirty="0">
              <a:solidFill>
                <a:schemeClr val="tx1">
                  <a:lumMod val="65000"/>
                  <a:lumOff val="35000"/>
                </a:schemeClr>
              </a:solidFill>
            </a:endParaRPr>
          </a:p>
        </p:txBody>
      </p:sp>
      <p:sp>
        <p:nvSpPr>
          <p:cNvPr id="4" name="TextBox 3"/>
          <p:cNvSpPr txBox="1"/>
          <p:nvPr/>
        </p:nvSpPr>
        <p:spPr>
          <a:xfrm>
            <a:off x="601755" y="6116281"/>
            <a:ext cx="5456687" cy="523220"/>
          </a:xfrm>
          <a:prstGeom prst="rect">
            <a:avLst/>
          </a:prstGeom>
          <a:noFill/>
        </p:spPr>
        <p:txBody>
          <a:bodyPr wrap="none" rtlCol="0">
            <a:spAutoFit/>
          </a:bodyPr>
          <a:lstStyle/>
          <a:p>
            <a:r>
              <a:rPr lang="en-US" altLang="ko-KR" sz="2800" dirty="0" smtClean="0"/>
              <a:t>* BDP: Bandwidth-delay Product</a:t>
            </a:r>
            <a:endParaRPr lang="ko-KR" altLang="en-US" sz="2800" dirty="0"/>
          </a:p>
        </p:txBody>
      </p:sp>
      <p:grpSp>
        <p:nvGrpSpPr>
          <p:cNvPr id="48" name="그룹 47"/>
          <p:cNvGrpSpPr/>
          <p:nvPr/>
        </p:nvGrpSpPr>
        <p:grpSpPr>
          <a:xfrm>
            <a:off x="9074955" y="3758401"/>
            <a:ext cx="1688122" cy="449641"/>
            <a:chOff x="8846235" y="2726787"/>
            <a:chExt cx="2194560" cy="584533"/>
          </a:xfrm>
        </p:grpSpPr>
        <p:grpSp>
          <p:nvGrpSpPr>
            <p:cNvPr id="50" name="그룹 49"/>
            <p:cNvGrpSpPr/>
            <p:nvPr/>
          </p:nvGrpSpPr>
          <p:grpSpPr>
            <a:xfrm>
              <a:off x="8846235" y="2726787"/>
              <a:ext cx="2194560" cy="584533"/>
              <a:chOff x="1392702" y="3910818"/>
              <a:chExt cx="3010486" cy="801859"/>
            </a:xfrm>
          </p:grpSpPr>
          <p:sp>
            <p:nvSpPr>
              <p:cNvPr id="61" name="모서리가 둥근 직사각형 60"/>
              <p:cNvSpPr/>
              <p:nvPr/>
            </p:nvSpPr>
            <p:spPr>
              <a:xfrm>
                <a:off x="1392702" y="3910818"/>
                <a:ext cx="3010486" cy="801859"/>
              </a:xfrm>
              <a:prstGeom prst="round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2" name="직선 연결선 61"/>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1" name="타원 50"/>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3" name="그룹 62"/>
          <p:cNvGrpSpPr/>
          <p:nvPr/>
        </p:nvGrpSpPr>
        <p:grpSpPr>
          <a:xfrm>
            <a:off x="9066193" y="5093403"/>
            <a:ext cx="1688122" cy="449641"/>
            <a:chOff x="8846235" y="2726787"/>
            <a:chExt cx="2194560" cy="584533"/>
          </a:xfrm>
        </p:grpSpPr>
        <p:grpSp>
          <p:nvGrpSpPr>
            <p:cNvPr id="64" name="그룹 63"/>
            <p:cNvGrpSpPr/>
            <p:nvPr/>
          </p:nvGrpSpPr>
          <p:grpSpPr>
            <a:xfrm>
              <a:off x="8846235" y="2726787"/>
              <a:ext cx="2194560" cy="584533"/>
              <a:chOff x="1392702" y="3910818"/>
              <a:chExt cx="3010486" cy="801859"/>
            </a:xfrm>
          </p:grpSpPr>
          <p:sp>
            <p:nvSpPr>
              <p:cNvPr id="66" name="모서리가 둥근 직사각형 65"/>
              <p:cNvSpPr/>
              <p:nvPr/>
            </p:nvSpPr>
            <p:spPr>
              <a:xfrm>
                <a:off x="1392702" y="3910818"/>
                <a:ext cx="3010486" cy="801859"/>
              </a:xfrm>
              <a:prstGeom prst="round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7" name="직선 연결선 66"/>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타원 64"/>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42" name="TextBox 41"/>
          <p:cNvSpPr txBox="1"/>
          <p:nvPr/>
        </p:nvSpPr>
        <p:spPr>
          <a:xfrm>
            <a:off x="8732591" y="5731463"/>
            <a:ext cx="2355325" cy="646331"/>
          </a:xfrm>
          <a:prstGeom prst="rect">
            <a:avLst/>
          </a:prstGeom>
          <a:noFill/>
        </p:spPr>
        <p:txBody>
          <a:bodyPr wrap="none" rtlCol="0">
            <a:spAutoFit/>
          </a:bodyPr>
          <a:lstStyle/>
          <a:p>
            <a:r>
              <a:rPr lang="en-US" altLang="ko-KR" sz="3600" dirty="0" smtClean="0"/>
              <a:t>N Senders</a:t>
            </a:r>
            <a:endParaRPr lang="ko-KR" altLang="en-US" sz="3600" dirty="0"/>
          </a:p>
        </p:txBody>
      </p:sp>
    </p:spTree>
    <p:extLst>
      <p:ext uri="{BB962C8B-B14F-4D97-AF65-F5344CB8AC3E}">
        <p14:creationId xmlns:p14="http://schemas.microsoft.com/office/powerpoint/2010/main" val="364745935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차트 16"/>
          <p:cNvGraphicFramePr>
            <a:graphicFrameLocks/>
          </p:cNvGraphicFramePr>
          <p:nvPr>
            <p:extLst>
              <p:ext uri="{D42A27DB-BD31-4B8C-83A1-F6EECF244321}">
                <p14:modId xmlns:p14="http://schemas.microsoft.com/office/powerpoint/2010/main" val="1150998424"/>
              </p:ext>
            </p:extLst>
          </p:nvPr>
        </p:nvGraphicFramePr>
        <p:xfrm>
          <a:off x="6096000" y="1931349"/>
          <a:ext cx="5889600" cy="453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차트 15"/>
          <p:cNvGraphicFramePr>
            <a:graphicFrameLocks/>
          </p:cNvGraphicFramePr>
          <p:nvPr>
            <p:extLst>
              <p:ext uri="{D42A27DB-BD31-4B8C-83A1-F6EECF244321}">
                <p14:modId xmlns:p14="http://schemas.microsoft.com/office/powerpoint/2010/main" val="1389468958"/>
              </p:ext>
            </p:extLst>
          </p:nvPr>
        </p:nvGraphicFramePr>
        <p:xfrm>
          <a:off x="224400" y="1924721"/>
          <a:ext cx="5871600" cy="4539600"/>
        </p:xfrm>
        <a:graphic>
          <a:graphicData uri="http://schemas.openxmlformats.org/drawingml/2006/chart">
            <c:chart xmlns:c="http://schemas.openxmlformats.org/drawingml/2006/chart" xmlns:r="http://schemas.openxmlformats.org/officeDocument/2006/relationships" r:id="rId4"/>
          </a:graphicData>
        </a:graphic>
      </p:graphicFrame>
      <p:cxnSp>
        <p:nvCxnSpPr>
          <p:cNvPr id="11" name="직선 화살표 연결선 10"/>
          <p:cNvCxnSpPr/>
          <p:nvPr/>
        </p:nvCxnSpPr>
        <p:spPr>
          <a:xfrm flipV="1">
            <a:off x="8215745" y="2416629"/>
            <a:ext cx="2778826" cy="866898"/>
          </a:xfrm>
          <a:prstGeom prst="straightConnector1">
            <a:avLst/>
          </a:prstGeom>
          <a:ln w="76200" cap="rnd">
            <a:solidFill>
              <a:srgbClr val="FF0000"/>
            </a:solidFill>
            <a:round/>
            <a:tailEnd type="arrow" w="lg" len="lg"/>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2549235" y="4244251"/>
            <a:ext cx="2715492" cy="18402"/>
          </a:xfrm>
          <a:prstGeom prst="straightConnector1">
            <a:avLst/>
          </a:prstGeom>
          <a:ln w="76200" cap="rnd">
            <a:solidFill>
              <a:srgbClr val="FF0000"/>
            </a:solidFill>
            <a:round/>
            <a:tailEnd type="arrow" w="lg" len="lg"/>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469421" y="1758298"/>
            <a:ext cx="2489208" cy="584775"/>
          </a:xfrm>
          <a:prstGeom prst="rect">
            <a:avLst/>
          </a:prstGeom>
          <a:noFill/>
        </p:spPr>
        <p:txBody>
          <a:bodyPr wrap="none" rtlCol="0">
            <a:spAutoFit/>
          </a:bodyPr>
          <a:lstStyle/>
          <a:p>
            <a:r>
              <a:rPr lang="en-US" altLang="ko-KR" sz="3200" b="1" dirty="0" err="1" smtClean="0"/>
              <a:t>ExpressPass</a:t>
            </a:r>
            <a:endParaRPr lang="ko-KR" altLang="en-US" sz="3200" b="1" dirty="0"/>
          </a:p>
        </p:txBody>
      </p:sp>
      <p:sp>
        <p:nvSpPr>
          <p:cNvPr id="20" name="TextBox 19"/>
          <p:cNvSpPr txBox="1"/>
          <p:nvPr/>
        </p:nvSpPr>
        <p:spPr>
          <a:xfrm>
            <a:off x="8758012" y="1758298"/>
            <a:ext cx="1491114" cy="584775"/>
          </a:xfrm>
          <a:prstGeom prst="rect">
            <a:avLst/>
          </a:prstGeom>
          <a:noFill/>
        </p:spPr>
        <p:txBody>
          <a:bodyPr wrap="none" rtlCol="0">
            <a:spAutoFit/>
          </a:bodyPr>
          <a:lstStyle/>
          <a:p>
            <a:r>
              <a:rPr lang="en-US" altLang="ko-KR" sz="3200" b="1" dirty="0" smtClean="0"/>
              <a:t>DCTCP</a:t>
            </a:r>
            <a:endParaRPr lang="ko-KR" altLang="en-US" sz="3200" b="1" dirty="0"/>
          </a:p>
        </p:txBody>
      </p:sp>
      <p:sp>
        <p:nvSpPr>
          <p:cNvPr id="12" name="제목 1"/>
          <p:cNvSpPr>
            <a:spLocks noGrp="1"/>
          </p:cNvSpPr>
          <p:nvPr>
            <p:ph type="title"/>
          </p:nvPr>
        </p:nvSpPr>
        <p:spPr>
          <a:xfrm>
            <a:off x="838200" y="365125"/>
            <a:ext cx="11264068" cy="1325563"/>
          </a:xfrm>
        </p:spPr>
        <p:txBody>
          <a:bodyPr>
            <a:normAutofit/>
          </a:bodyPr>
          <a:lstStyle/>
          <a:p>
            <a:r>
              <a:rPr lang="en-US" altLang="ko-KR" b="1" dirty="0" smtClean="0"/>
              <a:t>Bounded Queue</a:t>
            </a:r>
            <a:br>
              <a:rPr lang="en-US" altLang="ko-KR" b="1" dirty="0" smtClean="0"/>
            </a:br>
            <a:r>
              <a:rPr lang="en-US" altLang="ko-KR" sz="3200" dirty="0" smtClean="0"/>
              <a:t>cache follower workload / load 0.2 – 0.4 / </a:t>
            </a:r>
            <a:r>
              <a:rPr lang="en-US" altLang="ko-KR" sz="3200" dirty="0"/>
              <a:t>0KB ~ (All Size)</a:t>
            </a:r>
            <a:endParaRPr lang="ko-KR" altLang="en-US" sz="4800" b="1" dirty="0"/>
          </a:p>
        </p:txBody>
      </p:sp>
      <p:sp>
        <p:nvSpPr>
          <p:cNvPr id="10" name="TextBox 9"/>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21</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282368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5"/>
            <a:ext cx="10515600" cy="1325563"/>
          </a:xfrm>
        </p:spPr>
        <p:txBody>
          <a:bodyPr/>
          <a:lstStyle/>
          <a:p>
            <a:r>
              <a:rPr lang="en-US" altLang="ko-KR" b="1" dirty="0" smtClean="0"/>
              <a:t>Low Average Queue</a:t>
            </a:r>
            <a:br>
              <a:rPr lang="en-US" altLang="ko-KR" b="1" dirty="0" smtClean="0"/>
            </a:br>
            <a:r>
              <a:rPr lang="en-US" altLang="ko-KR" sz="3200" dirty="0" smtClean="0"/>
              <a:t>cache follower workload / load </a:t>
            </a:r>
            <a:r>
              <a:rPr lang="en-US" altLang="ko-KR" sz="3200" dirty="0"/>
              <a:t>0.6 / 0KB </a:t>
            </a:r>
            <a:r>
              <a:rPr lang="en-US" altLang="ko-KR" sz="3200" dirty="0" smtClean="0"/>
              <a:t>– </a:t>
            </a:r>
            <a:endParaRPr lang="ko-KR" altLang="en-US" sz="4800" b="1" dirty="0"/>
          </a:p>
        </p:txBody>
      </p:sp>
      <p:sp>
        <p:nvSpPr>
          <p:cNvPr id="8" name="TextBox 7"/>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22</a:t>
            </a:r>
            <a:endParaRPr lang="ko-KR" altLang="en-US" sz="2400" dirty="0">
              <a:solidFill>
                <a:schemeClr val="tx1">
                  <a:lumMod val="65000"/>
                  <a:lumOff val="35000"/>
                </a:schemeClr>
              </a:solidFill>
            </a:endParaRPr>
          </a:p>
        </p:txBody>
      </p:sp>
      <p:graphicFrame>
        <p:nvGraphicFramePr>
          <p:cNvPr id="7" name="차트 6"/>
          <p:cNvGraphicFramePr>
            <a:graphicFrameLocks/>
          </p:cNvGraphicFramePr>
          <p:nvPr>
            <p:extLst>
              <p:ext uri="{D42A27DB-BD31-4B8C-83A1-F6EECF244321}">
                <p14:modId xmlns:p14="http://schemas.microsoft.com/office/powerpoint/2010/main" val="1087411769"/>
              </p:ext>
            </p:extLst>
          </p:nvPr>
        </p:nvGraphicFramePr>
        <p:xfrm>
          <a:off x="0" y="1867359"/>
          <a:ext cx="5886000" cy="487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차트 8"/>
          <p:cNvGraphicFramePr>
            <a:graphicFrameLocks/>
          </p:cNvGraphicFramePr>
          <p:nvPr>
            <p:extLst>
              <p:ext uri="{D42A27DB-BD31-4B8C-83A1-F6EECF244321}">
                <p14:modId xmlns:p14="http://schemas.microsoft.com/office/powerpoint/2010/main" val="3213625671"/>
              </p:ext>
            </p:extLst>
          </p:nvPr>
        </p:nvGraphicFramePr>
        <p:xfrm>
          <a:off x="5885999" y="1867359"/>
          <a:ext cx="6216269" cy="4878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638479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 name="차트 38"/>
          <p:cNvGraphicFramePr>
            <a:graphicFrameLocks/>
          </p:cNvGraphicFramePr>
          <p:nvPr>
            <p:extLst>
              <p:ext uri="{D42A27DB-BD31-4B8C-83A1-F6EECF244321}">
                <p14:modId xmlns:p14="http://schemas.microsoft.com/office/powerpoint/2010/main" val="2575398000"/>
              </p:ext>
            </p:extLst>
          </p:nvPr>
        </p:nvGraphicFramePr>
        <p:xfrm>
          <a:off x="0" y="1867359"/>
          <a:ext cx="5886000" cy="4878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0" name="차트 39"/>
          <p:cNvGraphicFramePr>
            <a:graphicFrameLocks/>
          </p:cNvGraphicFramePr>
          <p:nvPr>
            <p:extLst>
              <p:ext uri="{D42A27DB-BD31-4B8C-83A1-F6EECF244321}">
                <p14:modId xmlns:p14="http://schemas.microsoft.com/office/powerpoint/2010/main" val="478577959"/>
              </p:ext>
            </p:extLst>
          </p:nvPr>
        </p:nvGraphicFramePr>
        <p:xfrm>
          <a:off x="5885999" y="1867359"/>
          <a:ext cx="6216269" cy="4878000"/>
        </p:xfrm>
        <a:graphic>
          <a:graphicData uri="http://schemas.openxmlformats.org/drawingml/2006/chart">
            <c:chart xmlns:c="http://schemas.openxmlformats.org/drawingml/2006/chart" xmlns:r="http://schemas.openxmlformats.org/officeDocument/2006/relationships" r:id="rId4"/>
          </a:graphicData>
        </a:graphic>
      </p:graphicFrame>
      <p:sp>
        <p:nvSpPr>
          <p:cNvPr id="4" name="제목 1"/>
          <p:cNvSpPr>
            <a:spLocks noGrp="1"/>
          </p:cNvSpPr>
          <p:nvPr>
            <p:ph type="title"/>
          </p:nvPr>
        </p:nvSpPr>
        <p:spPr>
          <a:xfrm>
            <a:off x="838200" y="365125"/>
            <a:ext cx="10515600" cy="1325563"/>
          </a:xfrm>
        </p:spPr>
        <p:txBody>
          <a:bodyPr/>
          <a:lstStyle/>
          <a:p>
            <a:r>
              <a:rPr lang="en-US" altLang="ko-KR" b="1" dirty="0" smtClean="0"/>
              <a:t>Low Average Queue</a:t>
            </a:r>
            <a:br>
              <a:rPr lang="en-US" altLang="ko-KR" b="1" dirty="0" smtClean="0"/>
            </a:br>
            <a:r>
              <a:rPr lang="en-US" altLang="ko-KR" sz="3200" dirty="0" smtClean="0"/>
              <a:t>cache follower workload / load </a:t>
            </a:r>
            <a:r>
              <a:rPr lang="en-US" altLang="ko-KR" sz="3200" dirty="0"/>
              <a:t>0.6 / 0KB – </a:t>
            </a:r>
            <a:endParaRPr lang="ko-KR" altLang="en-US" sz="4800" b="1" dirty="0"/>
          </a:p>
        </p:txBody>
      </p:sp>
      <p:cxnSp>
        <p:nvCxnSpPr>
          <p:cNvPr id="7" name="직선 연결선 6"/>
          <p:cNvCxnSpPr/>
          <p:nvPr/>
        </p:nvCxnSpPr>
        <p:spPr>
          <a:xfrm>
            <a:off x="1732000" y="4717523"/>
            <a:ext cx="4062829"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직선 화살표 연결선 8"/>
          <p:cNvCxnSpPr/>
          <p:nvPr/>
        </p:nvCxnSpPr>
        <p:spPr>
          <a:xfrm flipV="1">
            <a:off x="2889176" y="3409950"/>
            <a:ext cx="0" cy="1285804"/>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3784526" y="3748088"/>
            <a:ext cx="0" cy="947667"/>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직선 화살표 연결선 13"/>
          <p:cNvCxnSpPr/>
          <p:nvPr/>
        </p:nvCxnSpPr>
        <p:spPr>
          <a:xfrm flipV="1">
            <a:off x="4656064" y="4567238"/>
            <a:ext cx="0" cy="128517"/>
          </a:xfrm>
          <a:prstGeom prst="straightConnector1">
            <a:avLst/>
          </a:prstGeom>
          <a:ln w="5080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직선 화살표 연결선 15"/>
          <p:cNvCxnSpPr/>
          <p:nvPr/>
        </p:nvCxnSpPr>
        <p:spPr>
          <a:xfrm flipV="1">
            <a:off x="5522839" y="4524372"/>
            <a:ext cx="0" cy="152330"/>
          </a:xfrm>
          <a:prstGeom prst="straightConnector1">
            <a:avLst/>
          </a:prstGeom>
          <a:ln w="6032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직선 연결선 16"/>
          <p:cNvCxnSpPr/>
          <p:nvPr/>
        </p:nvCxnSpPr>
        <p:spPr>
          <a:xfrm>
            <a:off x="7735471" y="3980265"/>
            <a:ext cx="4062829"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p:nvPr/>
        </p:nvCxnSpPr>
        <p:spPr>
          <a:xfrm flipV="1">
            <a:off x="8870876" y="3048000"/>
            <a:ext cx="0" cy="941963"/>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직선 화살표 연결선 19"/>
          <p:cNvCxnSpPr/>
          <p:nvPr/>
        </p:nvCxnSpPr>
        <p:spPr>
          <a:xfrm flipV="1">
            <a:off x="9747176" y="3271838"/>
            <a:ext cx="0" cy="708428"/>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V="1">
            <a:off x="10610776" y="3919463"/>
            <a:ext cx="0" cy="76200"/>
          </a:xfrm>
          <a:prstGeom prst="straightConnector1">
            <a:avLst/>
          </a:prstGeom>
          <a:ln w="2540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flipV="1">
            <a:off x="11480726" y="3657525"/>
            <a:ext cx="0" cy="333375"/>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555591" y="2586335"/>
            <a:ext cx="667170" cy="461665"/>
          </a:xfrm>
          <a:prstGeom prst="rect">
            <a:avLst/>
          </a:prstGeom>
          <a:noFill/>
        </p:spPr>
        <p:txBody>
          <a:bodyPr wrap="none" rtlCol="0">
            <a:spAutoFit/>
          </a:bodyPr>
          <a:lstStyle/>
          <a:p>
            <a:r>
              <a:rPr lang="en-US" altLang="ko-KR" sz="2400" dirty="0" smtClean="0">
                <a:solidFill>
                  <a:srgbClr val="FF0000"/>
                </a:solidFill>
              </a:rPr>
              <a:t>x29</a:t>
            </a:r>
            <a:endParaRPr lang="ko-KR" altLang="en-US" sz="2400" dirty="0">
              <a:solidFill>
                <a:srgbClr val="FF0000"/>
              </a:solidFill>
            </a:endParaRPr>
          </a:p>
        </p:txBody>
      </p:sp>
      <p:sp>
        <p:nvSpPr>
          <p:cNvPr id="28" name="TextBox 27"/>
          <p:cNvSpPr txBox="1"/>
          <p:nvPr/>
        </p:nvSpPr>
        <p:spPr>
          <a:xfrm>
            <a:off x="3450941" y="2967255"/>
            <a:ext cx="667170" cy="461665"/>
          </a:xfrm>
          <a:prstGeom prst="rect">
            <a:avLst/>
          </a:prstGeom>
          <a:noFill/>
        </p:spPr>
        <p:txBody>
          <a:bodyPr wrap="none" rtlCol="0">
            <a:spAutoFit/>
          </a:bodyPr>
          <a:lstStyle/>
          <a:p>
            <a:r>
              <a:rPr lang="en-US" altLang="ko-KR" sz="2400" dirty="0" smtClean="0">
                <a:solidFill>
                  <a:srgbClr val="FF0000"/>
                </a:solidFill>
              </a:rPr>
              <a:t>x12</a:t>
            </a:r>
            <a:endParaRPr lang="ko-KR" altLang="en-US" sz="2400" dirty="0">
              <a:solidFill>
                <a:srgbClr val="FF0000"/>
              </a:solidFill>
            </a:endParaRPr>
          </a:p>
        </p:txBody>
      </p:sp>
      <p:sp>
        <p:nvSpPr>
          <p:cNvPr id="29" name="TextBox 28"/>
          <p:cNvSpPr txBox="1"/>
          <p:nvPr/>
        </p:nvSpPr>
        <p:spPr>
          <a:xfrm>
            <a:off x="4280878" y="3759130"/>
            <a:ext cx="734496" cy="461665"/>
          </a:xfrm>
          <a:prstGeom prst="rect">
            <a:avLst/>
          </a:prstGeom>
          <a:noFill/>
        </p:spPr>
        <p:txBody>
          <a:bodyPr wrap="none" rtlCol="0">
            <a:spAutoFit/>
          </a:bodyPr>
          <a:lstStyle/>
          <a:p>
            <a:r>
              <a:rPr lang="en-US" altLang="ko-KR" sz="2400" dirty="0" smtClean="0">
                <a:solidFill>
                  <a:srgbClr val="FF0000"/>
                </a:solidFill>
              </a:rPr>
              <a:t>x1.5</a:t>
            </a:r>
            <a:endParaRPr lang="ko-KR" altLang="en-US" sz="2400" dirty="0">
              <a:solidFill>
                <a:srgbClr val="FF0000"/>
              </a:solidFill>
            </a:endParaRPr>
          </a:p>
        </p:txBody>
      </p:sp>
      <p:sp>
        <p:nvSpPr>
          <p:cNvPr id="30" name="TextBox 29"/>
          <p:cNvSpPr txBox="1"/>
          <p:nvPr/>
        </p:nvSpPr>
        <p:spPr>
          <a:xfrm>
            <a:off x="5091175" y="3759129"/>
            <a:ext cx="734496" cy="461665"/>
          </a:xfrm>
          <a:prstGeom prst="rect">
            <a:avLst/>
          </a:prstGeom>
          <a:noFill/>
        </p:spPr>
        <p:txBody>
          <a:bodyPr wrap="none" rtlCol="0">
            <a:spAutoFit/>
          </a:bodyPr>
          <a:lstStyle/>
          <a:p>
            <a:r>
              <a:rPr lang="en-US" altLang="ko-KR" sz="2400" dirty="0" smtClean="0">
                <a:solidFill>
                  <a:srgbClr val="FF0000"/>
                </a:solidFill>
              </a:rPr>
              <a:t>x1.6</a:t>
            </a:r>
            <a:endParaRPr lang="ko-KR" altLang="en-US" sz="2400" dirty="0">
              <a:solidFill>
                <a:srgbClr val="FF0000"/>
              </a:solidFill>
            </a:endParaRPr>
          </a:p>
        </p:txBody>
      </p:sp>
      <p:sp>
        <p:nvSpPr>
          <p:cNvPr id="31" name="TextBox 30"/>
          <p:cNvSpPr txBox="1"/>
          <p:nvPr/>
        </p:nvSpPr>
        <p:spPr>
          <a:xfrm>
            <a:off x="8537291" y="2181467"/>
            <a:ext cx="667170" cy="461665"/>
          </a:xfrm>
          <a:prstGeom prst="rect">
            <a:avLst/>
          </a:prstGeom>
          <a:noFill/>
        </p:spPr>
        <p:txBody>
          <a:bodyPr wrap="none" rtlCol="0">
            <a:spAutoFit/>
          </a:bodyPr>
          <a:lstStyle/>
          <a:p>
            <a:r>
              <a:rPr lang="en-US" altLang="ko-KR" sz="2400" dirty="0" smtClean="0">
                <a:solidFill>
                  <a:srgbClr val="FF0000"/>
                </a:solidFill>
              </a:rPr>
              <a:t>x12</a:t>
            </a:r>
            <a:endParaRPr lang="ko-KR" altLang="en-US" sz="2400" dirty="0">
              <a:solidFill>
                <a:srgbClr val="FF0000"/>
              </a:solidFill>
            </a:endParaRPr>
          </a:p>
        </p:txBody>
      </p:sp>
      <p:sp>
        <p:nvSpPr>
          <p:cNvPr id="32" name="TextBox 31"/>
          <p:cNvSpPr txBox="1"/>
          <p:nvPr/>
        </p:nvSpPr>
        <p:spPr>
          <a:xfrm>
            <a:off x="9379928" y="2455959"/>
            <a:ext cx="734496" cy="461665"/>
          </a:xfrm>
          <a:prstGeom prst="rect">
            <a:avLst/>
          </a:prstGeom>
          <a:noFill/>
        </p:spPr>
        <p:txBody>
          <a:bodyPr wrap="none" rtlCol="0">
            <a:spAutoFit/>
          </a:bodyPr>
          <a:lstStyle/>
          <a:p>
            <a:r>
              <a:rPr lang="en-US" altLang="ko-KR" sz="2400" dirty="0">
                <a:solidFill>
                  <a:srgbClr val="FF0000"/>
                </a:solidFill>
              </a:rPr>
              <a:t>x</a:t>
            </a:r>
            <a:r>
              <a:rPr lang="en-US" altLang="ko-KR" sz="2400" dirty="0" smtClean="0">
                <a:solidFill>
                  <a:srgbClr val="FF0000"/>
                </a:solidFill>
              </a:rPr>
              <a:t>6.6</a:t>
            </a:r>
            <a:endParaRPr lang="ko-KR" altLang="en-US" sz="2400" dirty="0">
              <a:solidFill>
                <a:srgbClr val="FF0000"/>
              </a:solidFill>
            </a:endParaRPr>
          </a:p>
        </p:txBody>
      </p:sp>
      <p:sp>
        <p:nvSpPr>
          <p:cNvPr id="33" name="TextBox 32"/>
          <p:cNvSpPr txBox="1"/>
          <p:nvPr/>
        </p:nvSpPr>
        <p:spPr>
          <a:xfrm>
            <a:off x="10223816" y="3103584"/>
            <a:ext cx="734496" cy="461665"/>
          </a:xfrm>
          <a:prstGeom prst="rect">
            <a:avLst/>
          </a:prstGeom>
          <a:noFill/>
        </p:spPr>
        <p:txBody>
          <a:bodyPr wrap="none" rtlCol="0">
            <a:spAutoFit/>
          </a:bodyPr>
          <a:lstStyle/>
          <a:p>
            <a:r>
              <a:rPr lang="en-US" altLang="ko-KR" sz="2400" dirty="0">
                <a:solidFill>
                  <a:srgbClr val="FF0000"/>
                </a:solidFill>
              </a:rPr>
              <a:t>x</a:t>
            </a:r>
            <a:r>
              <a:rPr lang="en-US" altLang="ko-KR" sz="2400" dirty="0" smtClean="0">
                <a:solidFill>
                  <a:srgbClr val="FF0000"/>
                </a:solidFill>
              </a:rPr>
              <a:t>1.2</a:t>
            </a:r>
            <a:endParaRPr lang="ko-KR" altLang="en-US" sz="2400" dirty="0">
              <a:solidFill>
                <a:srgbClr val="FF0000"/>
              </a:solidFill>
            </a:endParaRPr>
          </a:p>
        </p:txBody>
      </p:sp>
      <p:sp>
        <p:nvSpPr>
          <p:cNvPr id="34" name="TextBox 33"/>
          <p:cNvSpPr txBox="1"/>
          <p:nvPr/>
        </p:nvSpPr>
        <p:spPr>
          <a:xfrm>
            <a:off x="11131598" y="2867161"/>
            <a:ext cx="734496" cy="461665"/>
          </a:xfrm>
          <a:prstGeom prst="rect">
            <a:avLst/>
          </a:prstGeom>
          <a:noFill/>
        </p:spPr>
        <p:txBody>
          <a:bodyPr wrap="none" rtlCol="0">
            <a:spAutoFit/>
          </a:bodyPr>
          <a:lstStyle/>
          <a:p>
            <a:r>
              <a:rPr lang="en-US" altLang="ko-KR" sz="2400" dirty="0" smtClean="0">
                <a:solidFill>
                  <a:srgbClr val="FF0000"/>
                </a:solidFill>
              </a:rPr>
              <a:t>x2.5</a:t>
            </a:r>
            <a:endParaRPr lang="ko-KR" altLang="en-US" sz="2400" dirty="0">
              <a:solidFill>
                <a:srgbClr val="FF0000"/>
              </a:solidFill>
            </a:endParaRPr>
          </a:p>
        </p:txBody>
      </p:sp>
      <p:sp>
        <p:nvSpPr>
          <p:cNvPr id="24" name="TextBox 23"/>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22</a:t>
            </a:r>
            <a:endParaRPr lang="ko-KR" altLang="en-US" sz="2400" dirty="0">
              <a:solidFill>
                <a:schemeClr val="tx1">
                  <a:lumMod val="65000"/>
                  <a:lumOff val="35000"/>
                </a:schemeClr>
              </a:solidFill>
            </a:endParaRPr>
          </a:p>
        </p:txBody>
      </p:sp>
      <p:cxnSp>
        <p:nvCxnSpPr>
          <p:cNvPr id="36" name="직선 연결선 35"/>
          <p:cNvCxnSpPr/>
          <p:nvPr/>
        </p:nvCxnSpPr>
        <p:spPr>
          <a:xfrm flipH="1">
            <a:off x="7504769" y="2880834"/>
            <a:ext cx="871869" cy="0"/>
          </a:xfrm>
          <a:prstGeom prst="line">
            <a:avLst/>
          </a:prstGeom>
          <a:ln w="381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520293" y="2728124"/>
            <a:ext cx="992579" cy="523220"/>
          </a:xfrm>
          <a:prstGeom prst="rect">
            <a:avLst/>
          </a:prstGeom>
          <a:noFill/>
        </p:spPr>
        <p:txBody>
          <a:bodyPr wrap="none" rtlCol="0">
            <a:spAutoFit/>
          </a:bodyPr>
          <a:lstStyle/>
          <a:p>
            <a:r>
              <a:rPr lang="en-US" altLang="ko-KR" sz="2800" b="1" dirty="0" smtClean="0">
                <a:solidFill>
                  <a:srgbClr val="FF0000"/>
                </a:solidFill>
                <a:latin typeface="Times New Roman" panose="02020603050405020304" pitchFamily="18" charset="0"/>
                <a:cs typeface="Times New Roman" panose="02020603050405020304" pitchFamily="18" charset="0"/>
              </a:rPr>
              <a:t>539.2</a:t>
            </a:r>
            <a:endParaRPr lang="ko-KR" altLang="en-US" sz="2800" b="1" dirty="0">
              <a:solidFill>
                <a:srgbClr val="FF0000"/>
              </a:solidFill>
              <a:latin typeface="Times New Roman" panose="02020603050405020304" pitchFamily="18" charset="0"/>
              <a:cs typeface="Times New Roman" panose="02020603050405020304" pitchFamily="18" charset="0"/>
            </a:endParaRPr>
          </a:p>
        </p:txBody>
      </p:sp>
      <p:sp>
        <p:nvSpPr>
          <p:cNvPr id="38" name="TextBox 37"/>
          <p:cNvSpPr txBox="1"/>
          <p:nvPr/>
        </p:nvSpPr>
        <p:spPr>
          <a:xfrm>
            <a:off x="7403910" y="2852843"/>
            <a:ext cx="1138453" cy="461665"/>
          </a:xfrm>
          <a:prstGeom prst="rect">
            <a:avLst/>
          </a:prstGeom>
          <a:noFill/>
        </p:spPr>
        <p:txBody>
          <a:bodyPr wrap="none" rtlCol="0">
            <a:spAutoFit/>
          </a:bodyPr>
          <a:lstStyle/>
          <a:p>
            <a:r>
              <a:rPr lang="en-US" altLang="ko-KR" sz="2400" b="1" dirty="0" smtClean="0">
                <a:solidFill>
                  <a:srgbClr val="FF0000"/>
                </a:solidFill>
              </a:rPr>
              <a:t>Bound</a:t>
            </a:r>
            <a:endParaRPr lang="ko-KR" altLang="en-US" sz="2400" b="1" dirty="0">
              <a:solidFill>
                <a:srgbClr val="FF0000"/>
              </a:solidFill>
            </a:endParaRPr>
          </a:p>
        </p:txBody>
      </p:sp>
    </p:spTree>
    <p:extLst>
      <p:ext uri="{BB962C8B-B14F-4D97-AF65-F5344CB8AC3E}">
        <p14:creationId xmlns:p14="http://schemas.microsoft.com/office/powerpoint/2010/main" val="24032387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Fast &amp; Stable Convergence</a:t>
            </a:r>
            <a:endParaRPr lang="ko-KR" altLang="en-US" b="1" dirty="0"/>
          </a:p>
        </p:txBody>
      </p:sp>
      <p:graphicFrame>
        <p:nvGraphicFramePr>
          <p:cNvPr id="4" name="차트 3"/>
          <p:cNvGraphicFramePr>
            <a:graphicFrameLocks/>
          </p:cNvGraphicFramePr>
          <p:nvPr>
            <p:extLst>
              <p:ext uri="{D42A27DB-BD31-4B8C-83A1-F6EECF244321}">
                <p14:modId xmlns:p14="http://schemas.microsoft.com/office/powerpoint/2010/main" val="4144819992"/>
              </p:ext>
            </p:extLst>
          </p:nvPr>
        </p:nvGraphicFramePr>
        <p:xfrm>
          <a:off x="5709152" y="1856509"/>
          <a:ext cx="5771574" cy="47538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차트 4"/>
          <p:cNvGraphicFramePr>
            <a:graphicFrameLocks/>
          </p:cNvGraphicFramePr>
          <p:nvPr>
            <p:extLst>
              <p:ext uri="{D42A27DB-BD31-4B8C-83A1-F6EECF244321}">
                <p14:modId xmlns:p14="http://schemas.microsoft.com/office/powerpoint/2010/main" val="1674109835"/>
              </p:ext>
            </p:extLst>
          </p:nvPr>
        </p:nvGraphicFramePr>
        <p:xfrm>
          <a:off x="177798" y="1842221"/>
          <a:ext cx="5771574" cy="4753826"/>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2115270" y="1604662"/>
            <a:ext cx="2489208" cy="584775"/>
          </a:xfrm>
          <a:prstGeom prst="rect">
            <a:avLst/>
          </a:prstGeom>
          <a:noFill/>
        </p:spPr>
        <p:txBody>
          <a:bodyPr wrap="none" rtlCol="0">
            <a:spAutoFit/>
          </a:bodyPr>
          <a:lstStyle/>
          <a:p>
            <a:r>
              <a:rPr lang="en-US" altLang="ko-KR" sz="3200" b="1" dirty="0" err="1" smtClean="0"/>
              <a:t>ExpressPass</a:t>
            </a:r>
            <a:endParaRPr lang="ko-KR" altLang="en-US" sz="3200" b="1" dirty="0"/>
          </a:p>
        </p:txBody>
      </p:sp>
      <p:sp>
        <p:nvSpPr>
          <p:cNvPr id="11" name="TextBox 10"/>
          <p:cNvSpPr txBox="1"/>
          <p:nvPr/>
        </p:nvSpPr>
        <p:spPr>
          <a:xfrm>
            <a:off x="8397794" y="1605081"/>
            <a:ext cx="1491114" cy="584775"/>
          </a:xfrm>
          <a:prstGeom prst="rect">
            <a:avLst/>
          </a:prstGeom>
          <a:noFill/>
        </p:spPr>
        <p:txBody>
          <a:bodyPr wrap="none" rtlCol="0">
            <a:spAutoFit/>
          </a:bodyPr>
          <a:lstStyle/>
          <a:p>
            <a:r>
              <a:rPr lang="en-US" altLang="ko-KR" sz="3200" b="1" dirty="0" smtClean="0"/>
              <a:t>DCTCP</a:t>
            </a:r>
            <a:endParaRPr lang="ko-KR" altLang="en-US" sz="3200" b="1" dirty="0"/>
          </a:p>
        </p:txBody>
      </p:sp>
      <p:sp>
        <p:nvSpPr>
          <p:cNvPr id="8" name="TextBox 7"/>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23</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19344572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Fast &amp; Stable Convergence</a:t>
            </a:r>
            <a:endParaRPr lang="ko-KR" altLang="en-US" b="1" dirty="0"/>
          </a:p>
        </p:txBody>
      </p:sp>
      <p:graphicFrame>
        <p:nvGraphicFramePr>
          <p:cNvPr id="4" name="차트 3"/>
          <p:cNvGraphicFramePr>
            <a:graphicFrameLocks/>
          </p:cNvGraphicFramePr>
          <p:nvPr>
            <p:extLst>
              <p:ext uri="{D42A27DB-BD31-4B8C-83A1-F6EECF244321}">
                <p14:modId xmlns:p14="http://schemas.microsoft.com/office/powerpoint/2010/main" val="2947857647"/>
              </p:ext>
            </p:extLst>
          </p:nvPr>
        </p:nvGraphicFramePr>
        <p:xfrm>
          <a:off x="5709152" y="1856509"/>
          <a:ext cx="5771574" cy="475382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차트 4"/>
          <p:cNvGraphicFramePr>
            <a:graphicFrameLocks/>
          </p:cNvGraphicFramePr>
          <p:nvPr>
            <p:extLst>
              <p:ext uri="{D42A27DB-BD31-4B8C-83A1-F6EECF244321}">
                <p14:modId xmlns:p14="http://schemas.microsoft.com/office/powerpoint/2010/main" val="2500149671"/>
              </p:ext>
            </p:extLst>
          </p:nvPr>
        </p:nvGraphicFramePr>
        <p:xfrm>
          <a:off x="177798" y="1842221"/>
          <a:ext cx="5771574" cy="4753826"/>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Box 9"/>
          <p:cNvSpPr txBox="1"/>
          <p:nvPr/>
        </p:nvSpPr>
        <p:spPr>
          <a:xfrm>
            <a:off x="2115270" y="1604662"/>
            <a:ext cx="2489208" cy="584775"/>
          </a:xfrm>
          <a:prstGeom prst="rect">
            <a:avLst/>
          </a:prstGeom>
          <a:noFill/>
        </p:spPr>
        <p:txBody>
          <a:bodyPr wrap="none" rtlCol="0">
            <a:spAutoFit/>
          </a:bodyPr>
          <a:lstStyle/>
          <a:p>
            <a:r>
              <a:rPr lang="en-US" altLang="ko-KR" sz="3200" b="1" dirty="0" err="1" smtClean="0"/>
              <a:t>ExpressPass</a:t>
            </a:r>
            <a:endParaRPr lang="ko-KR" altLang="en-US" sz="3200" b="1" dirty="0"/>
          </a:p>
        </p:txBody>
      </p:sp>
      <p:sp>
        <p:nvSpPr>
          <p:cNvPr id="11" name="TextBox 10"/>
          <p:cNvSpPr txBox="1"/>
          <p:nvPr/>
        </p:nvSpPr>
        <p:spPr>
          <a:xfrm>
            <a:off x="8397794" y="1605081"/>
            <a:ext cx="1491114" cy="584775"/>
          </a:xfrm>
          <a:prstGeom prst="rect">
            <a:avLst/>
          </a:prstGeom>
          <a:noFill/>
        </p:spPr>
        <p:txBody>
          <a:bodyPr wrap="none" rtlCol="0">
            <a:spAutoFit/>
          </a:bodyPr>
          <a:lstStyle/>
          <a:p>
            <a:r>
              <a:rPr lang="en-US" altLang="ko-KR" sz="3200" b="1" dirty="0" smtClean="0"/>
              <a:t>DCTCP</a:t>
            </a:r>
            <a:endParaRPr lang="ko-KR" altLang="en-US" sz="3200" b="1" dirty="0"/>
          </a:p>
        </p:txBody>
      </p:sp>
      <p:sp>
        <p:nvSpPr>
          <p:cNvPr id="3" name="TextBox 2"/>
          <p:cNvSpPr txBox="1"/>
          <p:nvPr/>
        </p:nvSpPr>
        <p:spPr>
          <a:xfrm>
            <a:off x="7620000" y="2812473"/>
            <a:ext cx="1236236" cy="646331"/>
          </a:xfrm>
          <a:prstGeom prst="rect">
            <a:avLst/>
          </a:prstGeom>
          <a:noFill/>
        </p:spPr>
        <p:txBody>
          <a:bodyPr wrap="none" rtlCol="0">
            <a:spAutoFit/>
          </a:bodyPr>
          <a:lstStyle/>
          <a:p>
            <a:r>
              <a:rPr lang="en-US" altLang="ko-KR" sz="3600" b="1" dirty="0" smtClean="0">
                <a:solidFill>
                  <a:srgbClr val="FF0000"/>
                </a:solidFill>
              </a:rPr>
              <a:t>x700</a:t>
            </a:r>
            <a:endParaRPr lang="ko-KR" altLang="en-US" sz="3600" b="1" dirty="0">
              <a:solidFill>
                <a:srgbClr val="FF0000"/>
              </a:solidFill>
            </a:endParaRPr>
          </a:p>
        </p:txBody>
      </p:sp>
      <p:sp>
        <p:nvSpPr>
          <p:cNvPr id="9" name="TextBox 8"/>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23</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34982387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5"/>
            <a:ext cx="10515600" cy="1325563"/>
          </a:xfrm>
        </p:spPr>
        <p:txBody>
          <a:bodyPr/>
          <a:lstStyle/>
          <a:p>
            <a:r>
              <a:rPr lang="en-US" altLang="ko-KR" b="1" dirty="0" smtClean="0"/>
              <a:t>Flow Completion Time</a:t>
            </a:r>
            <a:br>
              <a:rPr lang="en-US" altLang="ko-KR" b="1" dirty="0" smtClean="0"/>
            </a:br>
            <a:r>
              <a:rPr lang="en-US" altLang="ko-KR" sz="3200" dirty="0" smtClean="0"/>
              <a:t>cache follower workload / load 0.6 / 0 – 10KB</a:t>
            </a:r>
            <a:endParaRPr lang="ko-KR" altLang="en-US" sz="4800" b="1" dirty="0"/>
          </a:p>
        </p:txBody>
      </p:sp>
      <p:graphicFrame>
        <p:nvGraphicFramePr>
          <p:cNvPr id="5" name="차트 4"/>
          <p:cNvGraphicFramePr>
            <a:graphicFrameLocks/>
          </p:cNvGraphicFramePr>
          <p:nvPr>
            <p:extLst>
              <p:ext uri="{D42A27DB-BD31-4B8C-83A1-F6EECF244321}">
                <p14:modId xmlns:p14="http://schemas.microsoft.com/office/powerpoint/2010/main" val="991205380"/>
              </p:ext>
            </p:extLst>
          </p:nvPr>
        </p:nvGraphicFramePr>
        <p:xfrm>
          <a:off x="190240" y="2077007"/>
          <a:ext cx="6063043" cy="42701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차트 5"/>
          <p:cNvGraphicFramePr>
            <a:graphicFrameLocks/>
          </p:cNvGraphicFramePr>
          <p:nvPr>
            <p:extLst>
              <p:ext uri="{D42A27DB-BD31-4B8C-83A1-F6EECF244321}">
                <p14:modId xmlns:p14="http://schemas.microsoft.com/office/powerpoint/2010/main" val="2538067909"/>
              </p:ext>
            </p:extLst>
          </p:nvPr>
        </p:nvGraphicFramePr>
        <p:xfrm>
          <a:off x="6253283" y="2030320"/>
          <a:ext cx="5772463" cy="4316821"/>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24</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33527643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1"/>
          <p:cNvSpPr>
            <a:spLocks noGrp="1"/>
          </p:cNvSpPr>
          <p:nvPr>
            <p:ph type="title"/>
          </p:nvPr>
        </p:nvSpPr>
        <p:spPr>
          <a:xfrm>
            <a:off x="838200" y="365125"/>
            <a:ext cx="10515600" cy="1325563"/>
          </a:xfrm>
        </p:spPr>
        <p:txBody>
          <a:bodyPr/>
          <a:lstStyle/>
          <a:p>
            <a:r>
              <a:rPr lang="en-US" altLang="ko-KR" b="1" dirty="0" smtClean="0"/>
              <a:t>Flow Completion Time</a:t>
            </a:r>
            <a:br>
              <a:rPr lang="en-US" altLang="ko-KR" b="1" dirty="0" smtClean="0"/>
            </a:br>
            <a:r>
              <a:rPr lang="en-US" altLang="ko-KR" sz="3200" dirty="0" smtClean="0"/>
              <a:t>cache follower workload / load 0.6 / 0 – 10KB</a:t>
            </a:r>
            <a:endParaRPr lang="ko-KR" altLang="en-US" sz="4800" b="1" dirty="0"/>
          </a:p>
        </p:txBody>
      </p:sp>
      <p:graphicFrame>
        <p:nvGraphicFramePr>
          <p:cNvPr id="5" name="차트 4"/>
          <p:cNvGraphicFramePr>
            <a:graphicFrameLocks/>
          </p:cNvGraphicFramePr>
          <p:nvPr>
            <p:extLst/>
          </p:nvPr>
        </p:nvGraphicFramePr>
        <p:xfrm>
          <a:off x="190240" y="2077007"/>
          <a:ext cx="6063043" cy="427013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차트 5"/>
          <p:cNvGraphicFramePr>
            <a:graphicFrameLocks/>
          </p:cNvGraphicFramePr>
          <p:nvPr>
            <p:extLst/>
          </p:nvPr>
        </p:nvGraphicFramePr>
        <p:xfrm>
          <a:off x="6253283" y="2030320"/>
          <a:ext cx="5772463" cy="4316821"/>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24</a:t>
            </a:r>
            <a:endParaRPr lang="ko-KR" altLang="en-US" sz="2400" dirty="0">
              <a:solidFill>
                <a:schemeClr val="tx1">
                  <a:lumMod val="65000"/>
                  <a:lumOff val="35000"/>
                </a:schemeClr>
              </a:solidFill>
            </a:endParaRPr>
          </a:p>
        </p:txBody>
      </p:sp>
      <p:cxnSp>
        <p:nvCxnSpPr>
          <p:cNvPr id="7" name="직선 연결선 6"/>
          <p:cNvCxnSpPr/>
          <p:nvPr/>
        </p:nvCxnSpPr>
        <p:spPr>
          <a:xfrm>
            <a:off x="1779853" y="5084328"/>
            <a:ext cx="4245246"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7516537" y="5263629"/>
            <a:ext cx="4245246"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V="1">
            <a:off x="2963645" y="2851150"/>
            <a:ext cx="0" cy="2233179"/>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3871695" y="4622800"/>
            <a:ext cx="0" cy="461530"/>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직선 화살표 연결선 12"/>
          <p:cNvCxnSpPr/>
          <p:nvPr/>
        </p:nvCxnSpPr>
        <p:spPr>
          <a:xfrm flipV="1">
            <a:off x="4792445" y="5010150"/>
            <a:ext cx="0" cy="74180"/>
          </a:xfrm>
          <a:prstGeom prst="straightConnector1">
            <a:avLst/>
          </a:prstGeom>
          <a:ln w="2540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직선 화살표 연결선 14"/>
          <p:cNvCxnSpPr/>
          <p:nvPr/>
        </p:nvCxnSpPr>
        <p:spPr>
          <a:xfrm flipV="1">
            <a:off x="5690176" y="5010150"/>
            <a:ext cx="0" cy="74180"/>
          </a:xfrm>
          <a:prstGeom prst="straightConnector1">
            <a:avLst/>
          </a:prstGeom>
          <a:ln w="2540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596397" y="2033592"/>
            <a:ext cx="734496" cy="461665"/>
          </a:xfrm>
          <a:prstGeom prst="rect">
            <a:avLst/>
          </a:prstGeom>
          <a:noFill/>
        </p:spPr>
        <p:txBody>
          <a:bodyPr wrap="none" rtlCol="0">
            <a:spAutoFit/>
          </a:bodyPr>
          <a:lstStyle/>
          <a:p>
            <a:r>
              <a:rPr lang="en-US" altLang="ko-KR" sz="2400" dirty="0">
                <a:solidFill>
                  <a:srgbClr val="FF0000"/>
                </a:solidFill>
              </a:rPr>
              <a:t>x</a:t>
            </a:r>
            <a:r>
              <a:rPr lang="en-US" altLang="ko-KR" sz="2400" dirty="0" smtClean="0">
                <a:solidFill>
                  <a:srgbClr val="FF0000"/>
                </a:solidFill>
              </a:rPr>
              <a:t>8.5</a:t>
            </a:r>
            <a:endParaRPr lang="ko-KR" altLang="en-US" sz="2400" dirty="0">
              <a:solidFill>
                <a:srgbClr val="FF0000"/>
              </a:solidFill>
            </a:endParaRPr>
          </a:p>
        </p:txBody>
      </p:sp>
      <p:sp>
        <p:nvSpPr>
          <p:cNvPr id="17" name="TextBox 16"/>
          <p:cNvSpPr txBox="1"/>
          <p:nvPr/>
        </p:nvSpPr>
        <p:spPr>
          <a:xfrm>
            <a:off x="3506720" y="3821516"/>
            <a:ext cx="734496" cy="461665"/>
          </a:xfrm>
          <a:prstGeom prst="rect">
            <a:avLst/>
          </a:prstGeom>
          <a:noFill/>
        </p:spPr>
        <p:txBody>
          <a:bodyPr wrap="none" rtlCol="0">
            <a:spAutoFit/>
          </a:bodyPr>
          <a:lstStyle/>
          <a:p>
            <a:r>
              <a:rPr lang="en-US" altLang="ko-KR" sz="2400" dirty="0" smtClean="0">
                <a:solidFill>
                  <a:srgbClr val="FF0000"/>
                </a:solidFill>
              </a:rPr>
              <a:t>x</a:t>
            </a:r>
            <a:r>
              <a:rPr lang="en-US" altLang="ko-KR" sz="2400" dirty="0">
                <a:solidFill>
                  <a:srgbClr val="FF0000"/>
                </a:solidFill>
              </a:rPr>
              <a:t>2</a:t>
            </a:r>
            <a:r>
              <a:rPr lang="en-US" altLang="ko-KR" sz="2400" dirty="0" smtClean="0">
                <a:solidFill>
                  <a:srgbClr val="FF0000"/>
                </a:solidFill>
              </a:rPr>
              <a:t>.5</a:t>
            </a:r>
            <a:endParaRPr lang="ko-KR" altLang="en-US" sz="2400" dirty="0">
              <a:solidFill>
                <a:srgbClr val="FF0000"/>
              </a:solidFill>
            </a:endParaRPr>
          </a:p>
        </p:txBody>
      </p:sp>
      <p:sp>
        <p:nvSpPr>
          <p:cNvPr id="18" name="TextBox 17"/>
          <p:cNvSpPr txBox="1"/>
          <p:nvPr/>
        </p:nvSpPr>
        <p:spPr>
          <a:xfrm>
            <a:off x="4402121" y="4193657"/>
            <a:ext cx="734496" cy="461665"/>
          </a:xfrm>
          <a:prstGeom prst="rect">
            <a:avLst/>
          </a:prstGeom>
          <a:noFill/>
        </p:spPr>
        <p:txBody>
          <a:bodyPr wrap="none" rtlCol="0">
            <a:spAutoFit/>
          </a:bodyPr>
          <a:lstStyle/>
          <a:p>
            <a:r>
              <a:rPr lang="en-US" altLang="ko-KR" sz="2400" dirty="0" smtClean="0">
                <a:solidFill>
                  <a:srgbClr val="FF0000"/>
                </a:solidFill>
              </a:rPr>
              <a:t>x1.2</a:t>
            </a:r>
            <a:endParaRPr lang="ko-KR" altLang="en-US" sz="2400" dirty="0">
              <a:solidFill>
                <a:srgbClr val="FF0000"/>
              </a:solidFill>
            </a:endParaRPr>
          </a:p>
        </p:txBody>
      </p:sp>
      <p:sp>
        <p:nvSpPr>
          <p:cNvPr id="19" name="TextBox 18"/>
          <p:cNvSpPr txBox="1"/>
          <p:nvPr/>
        </p:nvSpPr>
        <p:spPr>
          <a:xfrm>
            <a:off x="5298459" y="4198671"/>
            <a:ext cx="734496" cy="461665"/>
          </a:xfrm>
          <a:prstGeom prst="rect">
            <a:avLst/>
          </a:prstGeom>
          <a:noFill/>
        </p:spPr>
        <p:txBody>
          <a:bodyPr wrap="none" rtlCol="0">
            <a:spAutoFit/>
          </a:bodyPr>
          <a:lstStyle/>
          <a:p>
            <a:r>
              <a:rPr lang="en-US" altLang="ko-KR" sz="2400" dirty="0" smtClean="0">
                <a:solidFill>
                  <a:srgbClr val="FF0000"/>
                </a:solidFill>
              </a:rPr>
              <a:t>x1.2</a:t>
            </a:r>
            <a:endParaRPr lang="ko-KR" altLang="en-US" sz="2400" dirty="0">
              <a:solidFill>
                <a:srgbClr val="FF0000"/>
              </a:solidFill>
            </a:endParaRPr>
          </a:p>
        </p:txBody>
      </p:sp>
      <p:cxnSp>
        <p:nvCxnSpPr>
          <p:cNvPr id="20" name="직선 화살표 연결선 19"/>
          <p:cNvCxnSpPr/>
          <p:nvPr/>
        </p:nvCxnSpPr>
        <p:spPr>
          <a:xfrm flipV="1">
            <a:off x="8718560" y="2984500"/>
            <a:ext cx="0" cy="2279130"/>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직선 화살표 연결선 21"/>
          <p:cNvCxnSpPr/>
          <p:nvPr/>
        </p:nvCxnSpPr>
        <p:spPr>
          <a:xfrm flipV="1">
            <a:off x="9652010" y="5045869"/>
            <a:ext cx="0" cy="217761"/>
          </a:xfrm>
          <a:prstGeom prst="straightConnector1">
            <a:avLst/>
          </a:prstGeom>
          <a:ln w="698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직선 화살표 연결선 25"/>
          <p:cNvCxnSpPr/>
          <p:nvPr/>
        </p:nvCxnSpPr>
        <p:spPr>
          <a:xfrm flipV="1">
            <a:off x="10579110" y="5226844"/>
            <a:ext cx="0" cy="36786"/>
          </a:xfrm>
          <a:prstGeom prst="straightConnector1">
            <a:avLst/>
          </a:prstGeom>
          <a:ln w="635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flipV="1">
            <a:off x="11493510" y="5226844"/>
            <a:ext cx="0" cy="36786"/>
          </a:xfrm>
          <a:prstGeom prst="straightConnector1">
            <a:avLst/>
          </a:prstGeom>
          <a:ln w="6350">
            <a:solidFill>
              <a:srgbClr val="FF0000"/>
            </a:solidFill>
            <a:tailEnd type="triangle" w="sm" len="sm"/>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384975" y="2122187"/>
            <a:ext cx="667170" cy="461665"/>
          </a:xfrm>
          <a:prstGeom prst="rect">
            <a:avLst/>
          </a:prstGeom>
          <a:noFill/>
        </p:spPr>
        <p:txBody>
          <a:bodyPr wrap="none" rtlCol="0">
            <a:spAutoFit/>
          </a:bodyPr>
          <a:lstStyle/>
          <a:p>
            <a:r>
              <a:rPr lang="en-US" altLang="ko-KR" sz="2400" dirty="0" smtClean="0">
                <a:solidFill>
                  <a:srgbClr val="FF0000"/>
                </a:solidFill>
              </a:rPr>
              <a:t>x25</a:t>
            </a:r>
            <a:endParaRPr lang="ko-KR" altLang="en-US" sz="2400" dirty="0">
              <a:solidFill>
                <a:srgbClr val="FF0000"/>
              </a:solidFill>
            </a:endParaRPr>
          </a:p>
        </p:txBody>
      </p:sp>
      <p:sp>
        <p:nvSpPr>
          <p:cNvPr id="30" name="TextBox 29"/>
          <p:cNvSpPr txBox="1"/>
          <p:nvPr/>
        </p:nvSpPr>
        <p:spPr>
          <a:xfrm>
            <a:off x="9275836" y="4212074"/>
            <a:ext cx="734496" cy="461665"/>
          </a:xfrm>
          <a:prstGeom prst="rect">
            <a:avLst/>
          </a:prstGeom>
          <a:noFill/>
        </p:spPr>
        <p:txBody>
          <a:bodyPr wrap="none" rtlCol="0">
            <a:spAutoFit/>
          </a:bodyPr>
          <a:lstStyle/>
          <a:p>
            <a:r>
              <a:rPr lang="en-US" altLang="ko-KR" sz="2400" dirty="0">
                <a:solidFill>
                  <a:srgbClr val="FF0000"/>
                </a:solidFill>
              </a:rPr>
              <a:t>x</a:t>
            </a:r>
            <a:r>
              <a:rPr lang="en-US" altLang="ko-KR" sz="2400" dirty="0" smtClean="0">
                <a:solidFill>
                  <a:srgbClr val="FF0000"/>
                </a:solidFill>
              </a:rPr>
              <a:t>3.4</a:t>
            </a:r>
            <a:endParaRPr lang="ko-KR" altLang="en-US" sz="2400" dirty="0">
              <a:solidFill>
                <a:srgbClr val="FF0000"/>
              </a:solidFill>
            </a:endParaRPr>
          </a:p>
        </p:txBody>
      </p:sp>
      <p:sp>
        <p:nvSpPr>
          <p:cNvPr id="31" name="TextBox 30"/>
          <p:cNvSpPr txBox="1"/>
          <p:nvPr/>
        </p:nvSpPr>
        <p:spPr>
          <a:xfrm>
            <a:off x="10179398" y="4417656"/>
            <a:ext cx="734496" cy="461665"/>
          </a:xfrm>
          <a:prstGeom prst="rect">
            <a:avLst/>
          </a:prstGeom>
          <a:noFill/>
        </p:spPr>
        <p:txBody>
          <a:bodyPr wrap="none" rtlCol="0">
            <a:spAutoFit/>
          </a:bodyPr>
          <a:lstStyle/>
          <a:p>
            <a:r>
              <a:rPr lang="en-US" altLang="ko-KR" sz="2400" dirty="0" smtClean="0">
                <a:solidFill>
                  <a:srgbClr val="FF0000"/>
                </a:solidFill>
              </a:rPr>
              <a:t>x1.2</a:t>
            </a:r>
            <a:endParaRPr lang="ko-KR" altLang="en-US" sz="2400" dirty="0">
              <a:solidFill>
                <a:srgbClr val="FF0000"/>
              </a:solidFill>
            </a:endParaRPr>
          </a:p>
        </p:txBody>
      </p:sp>
      <p:sp>
        <p:nvSpPr>
          <p:cNvPr id="32" name="TextBox 31"/>
          <p:cNvSpPr txBox="1"/>
          <p:nvPr/>
        </p:nvSpPr>
        <p:spPr>
          <a:xfrm>
            <a:off x="11079811" y="4417656"/>
            <a:ext cx="734496" cy="461665"/>
          </a:xfrm>
          <a:prstGeom prst="rect">
            <a:avLst/>
          </a:prstGeom>
          <a:noFill/>
        </p:spPr>
        <p:txBody>
          <a:bodyPr wrap="none" rtlCol="0">
            <a:spAutoFit/>
          </a:bodyPr>
          <a:lstStyle/>
          <a:p>
            <a:r>
              <a:rPr lang="en-US" altLang="ko-KR" sz="2400" dirty="0" smtClean="0">
                <a:solidFill>
                  <a:srgbClr val="FF0000"/>
                </a:solidFill>
              </a:rPr>
              <a:t>x1.3</a:t>
            </a:r>
            <a:endParaRPr lang="ko-KR" altLang="en-US" sz="2400" dirty="0">
              <a:solidFill>
                <a:srgbClr val="FF0000"/>
              </a:solidFill>
            </a:endParaRPr>
          </a:p>
        </p:txBody>
      </p:sp>
    </p:spTree>
    <p:extLst>
      <p:ext uri="{BB962C8B-B14F-4D97-AF65-F5344CB8AC3E}">
        <p14:creationId xmlns:p14="http://schemas.microsoft.com/office/powerpoint/2010/main" val="1449524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Flow Completion Time</a:t>
            </a:r>
            <a:br>
              <a:rPr lang="en-US" altLang="ko-KR" b="1" dirty="0" smtClean="0"/>
            </a:br>
            <a:r>
              <a:rPr lang="en-US" altLang="ko-KR" sz="3200" dirty="0" smtClean="0"/>
              <a:t>cache follower workload / load 0.6 / 1MB – </a:t>
            </a:r>
            <a:endParaRPr lang="ko-KR" altLang="en-US" sz="4800" b="1" dirty="0"/>
          </a:p>
        </p:txBody>
      </p:sp>
      <p:graphicFrame>
        <p:nvGraphicFramePr>
          <p:cNvPr id="4" name="차트 3"/>
          <p:cNvGraphicFramePr>
            <a:graphicFrameLocks/>
          </p:cNvGraphicFramePr>
          <p:nvPr>
            <p:extLst>
              <p:ext uri="{D42A27DB-BD31-4B8C-83A1-F6EECF244321}">
                <p14:modId xmlns:p14="http://schemas.microsoft.com/office/powerpoint/2010/main" val="385300014"/>
              </p:ext>
            </p:extLst>
          </p:nvPr>
        </p:nvGraphicFramePr>
        <p:xfrm>
          <a:off x="2422254" y="1965008"/>
          <a:ext cx="7347492" cy="458350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25</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4148769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Flow Completion Time</a:t>
            </a:r>
            <a:br>
              <a:rPr lang="en-US" altLang="ko-KR" b="1" dirty="0" smtClean="0"/>
            </a:br>
            <a:r>
              <a:rPr lang="en-US" altLang="ko-KR" sz="3200" dirty="0" smtClean="0"/>
              <a:t>cache follower workload / load 0.6 / </a:t>
            </a:r>
            <a:r>
              <a:rPr lang="en-US" altLang="ko-KR" sz="3200" dirty="0"/>
              <a:t>1MB – </a:t>
            </a:r>
            <a:endParaRPr lang="ko-KR" altLang="en-US" sz="4800" b="1" dirty="0"/>
          </a:p>
        </p:txBody>
      </p:sp>
      <p:graphicFrame>
        <p:nvGraphicFramePr>
          <p:cNvPr id="4" name="차트 3"/>
          <p:cNvGraphicFramePr>
            <a:graphicFrameLocks/>
          </p:cNvGraphicFramePr>
          <p:nvPr>
            <p:extLst/>
          </p:nvPr>
        </p:nvGraphicFramePr>
        <p:xfrm>
          <a:off x="2422254" y="1965008"/>
          <a:ext cx="7347492" cy="4583503"/>
        </p:xfrm>
        <a:graphic>
          <a:graphicData uri="http://schemas.openxmlformats.org/drawingml/2006/chart">
            <c:chart xmlns:c="http://schemas.openxmlformats.org/drawingml/2006/chart" xmlns:r="http://schemas.openxmlformats.org/officeDocument/2006/relationships" r:id="rId3"/>
          </a:graphicData>
        </a:graphic>
      </p:graphicFrame>
      <p:cxnSp>
        <p:nvCxnSpPr>
          <p:cNvPr id="5" name="직선 연결선 4"/>
          <p:cNvCxnSpPr/>
          <p:nvPr/>
        </p:nvCxnSpPr>
        <p:spPr>
          <a:xfrm>
            <a:off x="4192172" y="4881490"/>
            <a:ext cx="5247250"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7" name="직선 화살표 연결선 6"/>
          <p:cNvCxnSpPr/>
          <p:nvPr/>
        </p:nvCxnSpPr>
        <p:spPr>
          <a:xfrm flipV="1">
            <a:off x="7934178" y="3938954"/>
            <a:ext cx="0" cy="942536"/>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8" name="직선 화살표 연결선 7"/>
          <p:cNvCxnSpPr/>
          <p:nvPr/>
        </p:nvCxnSpPr>
        <p:spPr>
          <a:xfrm flipV="1">
            <a:off x="9071317" y="2827606"/>
            <a:ext cx="0" cy="2053884"/>
          </a:xfrm>
          <a:prstGeom prst="straightConnector1">
            <a:avLst/>
          </a:prstGeom>
          <a:ln w="95250">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a:off x="6842833" y="4881490"/>
            <a:ext cx="0" cy="102466"/>
          </a:xfrm>
          <a:prstGeom prst="straightConnector1">
            <a:avLst/>
          </a:prstGeom>
          <a:ln w="34925">
            <a:solidFill>
              <a:schemeClr val="accent5">
                <a:lumMod val="75000"/>
              </a:schemeClr>
            </a:solidFill>
            <a:tailEnd type="triangl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20327" y="3975604"/>
            <a:ext cx="824265" cy="523220"/>
          </a:xfrm>
          <a:prstGeom prst="rect">
            <a:avLst/>
          </a:prstGeom>
          <a:noFill/>
        </p:spPr>
        <p:txBody>
          <a:bodyPr wrap="none" rtlCol="0">
            <a:spAutoFit/>
          </a:bodyPr>
          <a:lstStyle/>
          <a:p>
            <a:r>
              <a:rPr lang="en-US" altLang="ko-KR" sz="2800" dirty="0" smtClean="0">
                <a:solidFill>
                  <a:srgbClr val="FF0000"/>
                </a:solidFill>
              </a:rPr>
              <a:t>x1.0</a:t>
            </a:r>
            <a:endParaRPr lang="ko-KR" altLang="en-US" sz="2800" dirty="0">
              <a:solidFill>
                <a:srgbClr val="FF0000"/>
              </a:solidFill>
            </a:endParaRPr>
          </a:p>
        </p:txBody>
      </p:sp>
      <p:sp>
        <p:nvSpPr>
          <p:cNvPr id="18" name="TextBox 17"/>
          <p:cNvSpPr txBox="1"/>
          <p:nvPr/>
        </p:nvSpPr>
        <p:spPr>
          <a:xfrm>
            <a:off x="6403664" y="4058702"/>
            <a:ext cx="824265" cy="523220"/>
          </a:xfrm>
          <a:prstGeom prst="rect">
            <a:avLst/>
          </a:prstGeom>
          <a:noFill/>
        </p:spPr>
        <p:txBody>
          <a:bodyPr wrap="none" rtlCol="0">
            <a:spAutoFit/>
          </a:bodyPr>
          <a:lstStyle/>
          <a:p>
            <a:r>
              <a:rPr lang="en-US" altLang="ko-KR" sz="2800" dirty="0">
                <a:solidFill>
                  <a:schemeClr val="accent5">
                    <a:lumMod val="75000"/>
                  </a:schemeClr>
                </a:solidFill>
              </a:rPr>
              <a:t>x</a:t>
            </a:r>
            <a:r>
              <a:rPr lang="en-US" altLang="ko-KR" sz="2800" dirty="0" smtClean="0">
                <a:solidFill>
                  <a:schemeClr val="accent5">
                    <a:lumMod val="75000"/>
                  </a:schemeClr>
                </a:solidFill>
              </a:rPr>
              <a:t>0.8</a:t>
            </a:r>
            <a:endParaRPr lang="ko-KR" altLang="en-US" sz="2800" dirty="0">
              <a:solidFill>
                <a:schemeClr val="accent5">
                  <a:lumMod val="75000"/>
                </a:schemeClr>
              </a:solidFill>
            </a:endParaRPr>
          </a:p>
        </p:txBody>
      </p:sp>
      <p:sp>
        <p:nvSpPr>
          <p:cNvPr id="19" name="TextBox 18"/>
          <p:cNvSpPr txBox="1"/>
          <p:nvPr/>
        </p:nvSpPr>
        <p:spPr>
          <a:xfrm>
            <a:off x="7548624" y="3069718"/>
            <a:ext cx="824265" cy="523220"/>
          </a:xfrm>
          <a:prstGeom prst="rect">
            <a:avLst/>
          </a:prstGeom>
          <a:noFill/>
        </p:spPr>
        <p:txBody>
          <a:bodyPr wrap="none" rtlCol="0">
            <a:spAutoFit/>
          </a:bodyPr>
          <a:lstStyle/>
          <a:p>
            <a:r>
              <a:rPr lang="en-US" altLang="ko-KR" sz="2800" dirty="0" smtClean="0">
                <a:solidFill>
                  <a:srgbClr val="FF0000"/>
                </a:solidFill>
              </a:rPr>
              <a:t>x2.6</a:t>
            </a:r>
            <a:endParaRPr lang="ko-KR" altLang="en-US" sz="2800" dirty="0">
              <a:solidFill>
                <a:srgbClr val="FF0000"/>
              </a:solidFill>
            </a:endParaRPr>
          </a:p>
        </p:txBody>
      </p:sp>
      <p:sp>
        <p:nvSpPr>
          <p:cNvPr id="20" name="TextBox 19"/>
          <p:cNvSpPr txBox="1"/>
          <p:nvPr/>
        </p:nvSpPr>
        <p:spPr>
          <a:xfrm>
            <a:off x="8659184" y="1965007"/>
            <a:ext cx="824265" cy="523220"/>
          </a:xfrm>
          <a:prstGeom prst="rect">
            <a:avLst/>
          </a:prstGeom>
          <a:noFill/>
        </p:spPr>
        <p:txBody>
          <a:bodyPr wrap="none" rtlCol="0">
            <a:spAutoFit/>
          </a:bodyPr>
          <a:lstStyle/>
          <a:p>
            <a:r>
              <a:rPr lang="en-US" altLang="ko-KR" sz="2800" dirty="0">
                <a:solidFill>
                  <a:srgbClr val="FF0000"/>
                </a:solidFill>
              </a:rPr>
              <a:t>x</a:t>
            </a:r>
            <a:r>
              <a:rPr lang="en-US" altLang="ko-KR" sz="2800" dirty="0" smtClean="0">
                <a:solidFill>
                  <a:srgbClr val="FF0000"/>
                </a:solidFill>
              </a:rPr>
              <a:t>4.3</a:t>
            </a:r>
            <a:endParaRPr lang="ko-KR" altLang="en-US" sz="2800" dirty="0">
              <a:solidFill>
                <a:srgbClr val="FF0000"/>
              </a:solidFill>
            </a:endParaRPr>
          </a:p>
        </p:txBody>
      </p:sp>
      <p:sp>
        <p:nvSpPr>
          <p:cNvPr id="22" name="TextBox 21"/>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25</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24870057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Conclusion</a:t>
            </a:r>
            <a:endParaRPr lang="ko-KR" altLang="en-US" b="1" dirty="0"/>
          </a:p>
        </p:txBody>
      </p:sp>
      <p:sp>
        <p:nvSpPr>
          <p:cNvPr id="3" name="내용 개체 틀 2"/>
          <p:cNvSpPr>
            <a:spLocks noGrp="1"/>
          </p:cNvSpPr>
          <p:nvPr>
            <p:ph idx="1"/>
          </p:nvPr>
        </p:nvSpPr>
        <p:spPr>
          <a:xfrm>
            <a:off x="838200" y="1825625"/>
            <a:ext cx="10515600" cy="4858204"/>
          </a:xfrm>
        </p:spPr>
        <p:txBody>
          <a:bodyPr>
            <a:normAutofit/>
          </a:bodyPr>
          <a:lstStyle/>
          <a:p>
            <a:r>
              <a:rPr lang="en-US" altLang="ko-KR" sz="3200" dirty="0" err="1" smtClean="0"/>
              <a:t>ExpressPass</a:t>
            </a:r>
            <a:r>
              <a:rPr lang="en-US" altLang="ko-KR" sz="3200" dirty="0" smtClean="0"/>
              <a:t> is </a:t>
            </a:r>
            <a:r>
              <a:rPr lang="en-US" altLang="ko-KR" sz="3200" b="1" dirty="0" smtClean="0"/>
              <a:t>end-to-end</a:t>
            </a:r>
            <a:r>
              <a:rPr lang="en-US" altLang="ko-KR" sz="3200" dirty="0" smtClean="0"/>
              <a:t>, </a:t>
            </a:r>
            <a:r>
              <a:rPr lang="en-US" altLang="ko-KR" sz="3200" b="1" dirty="0" smtClean="0"/>
              <a:t>credit-scheduled</a:t>
            </a:r>
            <a:r>
              <a:rPr lang="en-US" altLang="ko-KR" sz="3200" dirty="0" smtClean="0"/>
              <a:t>, and </a:t>
            </a:r>
            <a:r>
              <a:rPr lang="en-US" altLang="ko-KR" sz="3200" b="1" dirty="0" smtClean="0"/>
              <a:t>delay-bounded</a:t>
            </a:r>
            <a:r>
              <a:rPr lang="en-US" altLang="ko-KR" sz="3200" dirty="0" smtClean="0"/>
              <a:t> congestion control for datacenter.</a:t>
            </a:r>
          </a:p>
          <a:p>
            <a:r>
              <a:rPr lang="en-US" altLang="ko-KR" sz="3200" dirty="0" err="1" smtClean="0"/>
              <a:t>ExpressPass</a:t>
            </a:r>
            <a:r>
              <a:rPr lang="en-US" altLang="ko-KR" sz="3200" dirty="0" smtClean="0"/>
              <a:t> propose a new </a:t>
            </a:r>
            <a:r>
              <a:rPr lang="en-US" altLang="ko-KR" sz="3200" b="1" dirty="0" smtClean="0"/>
              <a:t>proactive</a:t>
            </a:r>
            <a:r>
              <a:rPr lang="en-US" altLang="ko-KR" sz="3200" dirty="0" smtClean="0"/>
              <a:t> datacenter congestion control.</a:t>
            </a:r>
          </a:p>
          <a:p>
            <a:r>
              <a:rPr lang="en-US" altLang="ko-KR" sz="3200" dirty="0" smtClean="0"/>
              <a:t>Our evaluation on testbed and ns-2 simulation show that </a:t>
            </a:r>
            <a:r>
              <a:rPr lang="en-US" altLang="ko-KR" sz="3200" dirty="0" err="1" smtClean="0"/>
              <a:t>ExpressPass</a:t>
            </a:r>
            <a:r>
              <a:rPr lang="en-US" altLang="ko-KR" sz="3200" dirty="0" smtClean="0"/>
              <a:t> achieves</a:t>
            </a:r>
          </a:p>
          <a:p>
            <a:pPr marL="914400" lvl="1" indent="-457200">
              <a:lnSpc>
                <a:spcPct val="100000"/>
              </a:lnSpc>
              <a:buFont typeface="Arial" panose="020B0604020202020204" pitchFamily="34" charset="0"/>
              <a:buAutoNum type="arabicParenBoth"/>
            </a:pPr>
            <a:r>
              <a:rPr lang="en-US" altLang="ko-KR" sz="2800" dirty="0"/>
              <a:t>Low &amp; bounded </a:t>
            </a:r>
            <a:r>
              <a:rPr lang="en-US" altLang="ko-KR" sz="2800" dirty="0" smtClean="0"/>
              <a:t>queueing</a:t>
            </a:r>
          </a:p>
          <a:p>
            <a:pPr marL="914400" lvl="1" indent="-457200">
              <a:lnSpc>
                <a:spcPct val="100000"/>
              </a:lnSpc>
              <a:buAutoNum type="arabicParenBoth"/>
            </a:pPr>
            <a:r>
              <a:rPr lang="en-US" altLang="ko-KR" sz="2800" dirty="0" smtClean="0"/>
              <a:t>Fast &amp; stable convergence</a:t>
            </a:r>
          </a:p>
          <a:p>
            <a:pPr marL="914400" lvl="1" indent="-457200">
              <a:lnSpc>
                <a:spcPct val="100000"/>
              </a:lnSpc>
              <a:buAutoNum type="arabicParenBoth"/>
            </a:pPr>
            <a:r>
              <a:rPr lang="en-US" altLang="ko-KR" sz="2800" dirty="0" smtClean="0"/>
              <a:t>Short flow completion time especially for small flows</a:t>
            </a:r>
          </a:p>
        </p:txBody>
      </p:sp>
      <p:sp>
        <p:nvSpPr>
          <p:cNvPr id="5" name="TextBox 4"/>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26</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9217904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6121400" y="3270820"/>
            <a:ext cx="246062" cy="273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b="1" dirty="0" smtClean="0"/>
              <a:t>Rate-based CC </a:t>
            </a:r>
            <a:r>
              <a:rPr lang="en-US" altLang="ko-KR" b="1" dirty="0"/>
              <a:t>+ </a:t>
            </a:r>
            <a:r>
              <a:rPr lang="en-US" altLang="ko-KR" b="1" dirty="0" err="1"/>
              <a:t>incast</a:t>
            </a:r>
            <a:r>
              <a:rPr lang="en-US" altLang="ko-KR" b="1" dirty="0"/>
              <a:t> traffic</a:t>
            </a:r>
            <a:endParaRPr lang="ko-KR" altLang="en-US" b="1" dirty="0"/>
          </a:p>
        </p:txBody>
      </p:sp>
      <p:cxnSp>
        <p:nvCxnSpPr>
          <p:cNvPr id="41" name="직선 연결선 40"/>
          <p:cNvCxnSpPr/>
          <p:nvPr/>
        </p:nvCxnSpPr>
        <p:spPr>
          <a:xfrm>
            <a:off x="2865706" y="4006392"/>
            <a:ext cx="2391331" cy="257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a:stCxn id="24" idx="3"/>
          </p:cNvCxnSpPr>
          <p:nvPr/>
        </p:nvCxnSpPr>
        <p:spPr>
          <a:xfrm flipV="1">
            <a:off x="6306721" y="2667806"/>
            <a:ext cx="2762840" cy="133858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stCxn id="24" idx="3"/>
          </p:cNvCxnSpPr>
          <p:nvPr/>
        </p:nvCxnSpPr>
        <p:spPr>
          <a:xfrm flipV="1">
            <a:off x="6306721" y="4002808"/>
            <a:ext cx="2762840" cy="358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stCxn id="24" idx="3"/>
          </p:cNvCxnSpPr>
          <p:nvPr/>
        </p:nvCxnSpPr>
        <p:spPr>
          <a:xfrm>
            <a:off x="6306721" y="4006390"/>
            <a:ext cx="2762840" cy="133145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5400000">
            <a:off x="9674632" y="2884585"/>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4" name="TextBox 53"/>
          <p:cNvSpPr txBox="1"/>
          <p:nvPr/>
        </p:nvSpPr>
        <p:spPr>
          <a:xfrm rot="5400000">
            <a:off x="9674632" y="4219587"/>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9" name="TextBox 58"/>
          <p:cNvSpPr txBox="1"/>
          <p:nvPr/>
        </p:nvSpPr>
        <p:spPr>
          <a:xfrm>
            <a:off x="5054497" y="4432687"/>
            <a:ext cx="1519711" cy="646331"/>
          </a:xfrm>
          <a:prstGeom prst="rect">
            <a:avLst/>
          </a:prstGeom>
          <a:noFill/>
        </p:spPr>
        <p:txBody>
          <a:bodyPr wrap="none" rtlCol="0">
            <a:spAutoFit/>
          </a:bodyPr>
          <a:lstStyle/>
          <a:p>
            <a:r>
              <a:rPr lang="en-US" altLang="ko-KR" sz="3600" dirty="0" smtClean="0"/>
              <a:t>Switch</a:t>
            </a:r>
            <a:endParaRPr lang="ko-KR" altLang="en-US" sz="3600" dirty="0"/>
          </a:p>
        </p:txBody>
      </p:sp>
      <p:sp>
        <p:nvSpPr>
          <p:cNvPr id="45" name="TextBox 44"/>
          <p:cNvSpPr txBox="1"/>
          <p:nvPr/>
        </p:nvSpPr>
        <p:spPr>
          <a:xfrm>
            <a:off x="11353800" y="134292"/>
            <a:ext cx="748468" cy="461665"/>
          </a:xfrm>
          <a:prstGeom prst="rect">
            <a:avLst/>
          </a:prstGeom>
          <a:noFill/>
        </p:spPr>
        <p:txBody>
          <a:bodyPr wrap="square" rtlCol="0">
            <a:spAutoFit/>
          </a:bodyPr>
          <a:lstStyle/>
          <a:p>
            <a:pPr algn="ctr"/>
            <a:r>
              <a:rPr lang="en-US" altLang="ko-KR" sz="2400" dirty="0">
                <a:solidFill>
                  <a:schemeClr val="tx1">
                    <a:lumMod val="65000"/>
                    <a:lumOff val="35000"/>
                  </a:schemeClr>
                </a:solidFill>
              </a:rPr>
              <a:t>3</a:t>
            </a:r>
            <a:endParaRPr lang="ko-KR" altLang="en-US" sz="2400" dirty="0">
              <a:solidFill>
                <a:schemeClr val="tx1">
                  <a:lumMod val="65000"/>
                  <a:lumOff val="35000"/>
                </a:schemeClr>
              </a:solidFill>
            </a:endParaRPr>
          </a:p>
        </p:txBody>
      </p:sp>
      <p:cxnSp>
        <p:nvCxnSpPr>
          <p:cNvPr id="12" name="직선 화살표 연결선 11"/>
          <p:cNvCxnSpPr/>
          <p:nvPr/>
        </p:nvCxnSpPr>
        <p:spPr>
          <a:xfrm flipH="1">
            <a:off x="8317525" y="2549769"/>
            <a:ext cx="615460" cy="28135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40488" y="1955590"/>
            <a:ext cx="829073" cy="523220"/>
          </a:xfrm>
          <a:prstGeom prst="rect">
            <a:avLst/>
          </a:prstGeom>
          <a:noFill/>
        </p:spPr>
        <p:txBody>
          <a:bodyPr wrap="none" rtlCol="0">
            <a:spAutoFit/>
          </a:bodyPr>
          <a:lstStyle/>
          <a:p>
            <a:r>
              <a:rPr lang="en-US" altLang="ko-KR" sz="2800" dirty="0" smtClean="0"/>
              <a:t>C/N</a:t>
            </a:r>
            <a:endParaRPr lang="ko-KR" altLang="en-US" sz="2800" dirty="0"/>
          </a:p>
        </p:txBody>
      </p:sp>
      <p:sp>
        <p:nvSpPr>
          <p:cNvPr id="61" name="TextBox 60"/>
          <p:cNvSpPr txBox="1"/>
          <p:nvPr/>
        </p:nvSpPr>
        <p:spPr>
          <a:xfrm>
            <a:off x="8331008" y="3194620"/>
            <a:ext cx="829073" cy="523220"/>
          </a:xfrm>
          <a:prstGeom prst="rect">
            <a:avLst/>
          </a:prstGeom>
          <a:noFill/>
        </p:spPr>
        <p:txBody>
          <a:bodyPr wrap="none" rtlCol="0">
            <a:spAutoFit/>
          </a:bodyPr>
          <a:lstStyle/>
          <a:p>
            <a:r>
              <a:rPr lang="en-US" altLang="ko-KR" sz="2800" dirty="0" smtClean="0"/>
              <a:t>C/N</a:t>
            </a:r>
            <a:endParaRPr lang="ko-KR" altLang="en-US" sz="2800" dirty="0"/>
          </a:p>
        </p:txBody>
      </p:sp>
      <p:cxnSp>
        <p:nvCxnSpPr>
          <p:cNvPr id="62" name="직선 화살표 연결선 61"/>
          <p:cNvCxnSpPr/>
          <p:nvPr/>
        </p:nvCxnSpPr>
        <p:spPr>
          <a:xfrm flipH="1" flipV="1">
            <a:off x="8369276" y="3838454"/>
            <a:ext cx="627289" cy="877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H="1" flipV="1">
            <a:off x="8387862" y="4835769"/>
            <a:ext cx="608703" cy="28832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77067" y="4329449"/>
            <a:ext cx="829073" cy="523220"/>
          </a:xfrm>
          <a:prstGeom prst="rect">
            <a:avLst/>
          </a:prstGeom>
          <a:noFill/>
        </p:spPr>
        <p:txBody>
          <a:bodyPr wrap="none" rtlCol="0">
            <a:spAutoFit/>
          </a:bodyPr>
          <a:lstStyle/>
          <a:p>
            <a:r>
              <a:rPr lang="en-US" altLang="ko-KR" sz="2800" dirty="0" smtClean="0"/>
              <a:t>C/N</a:t>
            </a:r>
            <a:endParaRPr lang="ko-KR" altLang="en-US" sz="2800" dirty="0"/>
          </a:p>
        </p:txBody>
      </p:sp>
      <p:sp>
        <p:nvSpPr>
          <p:cNvPr id="5" name="직사각형 4"/>
          <p:cNvSpPr/>
          <p:nvPr/>
        </p:nvSpPr>
        <p:spPr>
          <a:xfrm>
            <a:off x="9171574" y="2442985"/>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a:off x="9163784" y="3772758"/>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9171573" y="5114820"/>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TextBox 114"/>
          <p:cNvSpPr txBox="1"/>
          <p:nvPr/>
        </p:nvSpPr>
        <p:spPr>
          <a:xfrm>
            <a:off x="1066543" y="4432687"/>
            <a:ext cx="1910203" cy="646331"/>
          </a:xfrm>
          <a:prstGeom prst="rect">
            <a:avLst/>
          </a:prstGeom>
          <a:noFill/>
        </p:spPr>
        <p:txBody>
          <a:bodyPr wrap="none" rtlCol="0">
            <a:spAutoFit/>
          </a:bodyPr>
          <a:lstStyle/>
          <a:p>
            <a:r>
              <a:rPr lang="en-US" altLang="ko-KR" sz="3600" dirty="0" smtClean="0"/>
              <a:t>Receiver</a:t>
            </a:r>
            <a:endParaRPr lang="ko-KR" altLang="en-US" sz="3600" dirty="0"/>
          </a:p>
        </p:txBody>
      </p:sp>
      <p:sp>
        <p:nvSpPr>
          <p:cNvPr id="116" name="TextBox 115"/>
          <p:cNvSpPr txBox="1"/>
          <p:nvPr/>
        </p:nvSpPr>
        <p:spPr>
          <a:xfrm>
            <a:off x="8732591" y="5731463"/>
            <a:ext cx="2355325" cy="646331"/>
          </a:xfrm>
          <a:prstGeom prst="rect">
            <a:avLst/>
          </a:prstGeom>
          <a:noFill/>
        </p:spPr>
        <p:txBody>
          <a:bodyPr wrap="none" rtlCol="0">
            <a:spAutoFit/>
          </a:bodyPr>
          <a:lstStyle/>
          <a:p>
            <a:r>
              <a:rPr lang="en-US" altLang="ko-KR" sz="3600" dirty="0" smtClean="0"/>
              <a:t>N Senders</a:t>
            </a:r>
            <a:endParaRPr lang="ko-KR" altLang="en-US" sz="3600" dirty="0"/>
          </a:p>
        </p:txBody>
      </p:sp>
      <p:sp>
        <p:nvSpPr>
          <p:cNvPr id="50" name="직사각형 49"/>
          <p:cNvSpPr/>
          <p:nvPr/>
        </p:nvSpPr>
        <p:spPr>
          <a:xfrm>
            <a:off x="9171573" y="2442985"/>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p:cNvSpPr/>
          <p:nvPr/>
        </p:nvSpPr>
        <p:spPr>
          <a:xfrm>
            <a:off x="9163783" y="3772758"/>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9171572" y="5114820"/>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a:off x="9171571" y="2450775"/>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9163781" y="3780548"/>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9171570" y="5122610"/>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0" name="그룹 99"/>
          <p:cNvGrpSpPr/>
          <p:nvPr/>
        </p:nvGrpSpPr>
        <p:grpSpPr>
          <a:xfrm>
            <a:off x="9069561" y="2442985"/>
            <a:ext cx="1688122" cy="449641"/>
            <a:chOff x="8846235" y="2726787"/>
            <a:chExt cx="2194560" cy="584533"/>
          </a:xfrm>
        </p:grpSpPr>
        <p:grpSp>
          <p:nvGrpSpPr>
            <p:cNvPr id="101" name="그룹 100"/>
            <p:cNvGrpSpPr/>
            <p:nvPr/>
          </p:nvGrpSpPr>
          <p:grpSpPr>
            <a:xfrm>
              <a:off x="8846235" y="2726787"/>
              <a:ext cx="2194560" cy="584533"/>
              <a:chOff x="1392702" y="3910818"/>
              <a:chExt cx="3010486" cy="801859"/>
            </a:xfrm>
          </p:grpSpPr>
          <p:sp>
            <p:nvSpPr>
              <p:cNvPr id="103" name="모서리가 둥근 직사각형 102"/>
              <p:cNvSpPr/>
              <p:nvPr/>
            </p:nvSpPr>
            <p:spPr>
              <a:xfrm>
                <a:off x="1392702" y="3910818"/>
                <a:ext cx="3010486" cy="801859"/>
              </a:xfrm>
              <a:prstGeom prst="roundRect">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4" name="직선 연결선 10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타원 10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5" name="그룹 104"/>
          <p:cNvGrpSpPr/>
          <p:nvPr/>
        </p:nvGrpSpPr>
        <p:grpSpPr>
          <a:xfrm>
            <a:off x="9074955" y="3758401"/>
            <a:ext cx="1688122" cy="449641"/>
            <a:chOff x="8846235" y="2726787"/>
            <a:chExt cx="2194560" cy="584533"/>
          </a:xfrm>
        </p:grpSpPr>
        <p:grpSp>
          <p:nvGrpSpPr>
            <p:cNvPr id="106" name="그룹 105"/>
            <p:cNvGrpSpPr/>
            <p:nvPr/>
          </p:nvGrpSpPr>
          <p:grpSpPr>
            <a:xfrm>
              <a:off x="8846235" y="2726787"/>
              <a:ext cx="2194560" cy="584533"/>
              <a:chOff x="1392702" y="3910818"/>
              <a:chExt cx="3010486" cy="801859"/>
            </a:xfrm>
          </p:grpSpPr>
          <p:sp>
            <p:nvSpPr>
              <p:cNvPr id="108" name="모서리가 둥근 직사각형 107"/>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9" name="직선 연결선 108"/>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타원 106"/>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0" name="그룹 109"/>
          <p:cNvGrpSpPr/>
          <p:nvPr/>
        </p:nvGrpSpPr>
        <p:grpSpPr>
          <a:xfrm>
            <a:off x="9066193" y="5093403"/>
            <a:ext cx="1688122" cy="449641"/>
            <a:chOff x="8846235" y="2726787"/>
            <a:chExt cx="2194560" cy="584533"/>
          </a:xfrm>
        </p:grpSpPr>
        <p:grpSp>
          <p:nvGrpSpPr>
            <p:cNvPr id="111" name="그룹 110"/>
            <p:cNvGrpSpPr/>
            <p:nvPr/>
          </p:nvGrpSpPr>
          <p:grpSpPr>
            <a:xfrm>
              <a:off x="8846235" y="2726787"/>
              <a:ext cx="2194560" cy="584533"/>
              <a:chOff x="1392702" y="3910818"/>
              <a:chExt cx="3010486" cy="801859"/>
            </a:xfrm>
          </p:grpSpPr>
          <p:sp>
            <p:nvSpPr>
              <p:cNvPr id="113" name="모서리가 둥근 직사각형 112"/>
              <p:cNvSpPr/>
              <p:nvPr/>
            </p:nvSpPr>
            <p:spPr>
              <a:xfrm>
                <a:off x="1392702" y="3910818"/>
                <a:ext cx="3010486" cy="801859"/>
              </a:xfrm>
              <a:prstGeom prst="round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4" name="직선 연결선 11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타원 11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6" name="그룹 65"/>
          <p:cNvGrpSpPr/>
          <p:nvPr/>
        </p:nvGrpSpPr>
        <p:grpSpPr>
          <a:xfrm>
            <a:off x="1177584" y="3781571"/>
            <a:ext cx="1688122" cy="449640"/>
            <a:chOff x="1392702" y="3910818"/>
            <a:chExt cx="3010486" cy="801859"/>
          </a:xfrm>
        </p:grpSpPr>
        <p:sp>
          <p:nvSpPr>
            <p:cNvPr id="67" name="모서리가 둥근 직사각형 66"/>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9" name="직선 연결선 68"/>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2948325" y="2484071"/>
            <a:ext cx="4291368" cy="584775"/>
          </a:xfrm>
          <a:prstGeom prst="rect">
            <a:avLst/>
          </a:prstGeom>
          <a:noFill/>
        </p:spPr>
        <p:txBody>
          <a:bodyPr wrap="none" rtlCol="0">
            <a:spAutoFit/>
          </a:bodyPr>
          <a:lstStyle/>
          <a:p>
            <a:r>
              <a:rPr lang="en-US" altLang="ko-KR" sz="3200" b="1" dirty="0" smtClean="0">
                <a:solidFill>
                  <a:srgbClr val="FF0000"/>
                </a:solidFill>
              </a:rPr>
              <a:t>Queueing up to N-1!</a:t>
            </a:r>
            <a:endParaRPr lang="ko-KR" altLang="en-US" sz="3200" b="1" dirty="0">
              <a:solidFill>
                <a:srgbClr val="FF0000"/>
              </a:solidFill>
            </a:endParaRPr>
          </a:p>
        </p:txBody>
      </p:sp>
      <p:cxnSp>
        <p:nvCxnSpPr>
          <p:cNvPr id="73" name="직선 화살표 연결선 72"/>
          <p:cNvCxnSpPr/>
          <p:nvPr/>
        </p:nvCxnSpPr>
        <p:spPr>
          <a:xfrm flipV="1">
            <a:off x="4794823" y="4971429"/>
            <a:ext cx="0" cy="149011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3"/>
          <p:cNvCxnSpPr/>
          <p:nvPr/>
        </p:nvCxnSpPr>
        <p:spPr>
          <a:xfrm>
            <a:off x="4608046" y="6269740"/>
            <a:ext cx="2792083" cy="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975665" y="6353097"/>
            <a:ext cx="2684774" cy="461665"/>
          </a:xfrm>
          <a:prstGeom prst="rect">
            <a:avLst/>
          </a:prstGeom>
          <a:noFill/>
        </p:spPr>
        <p:txBody>
          <a:bodyPr wrap="none" rtlCol="0">
            <a:spAutoFit/>
          </a:bodyPr>
          <a:lstStyle/>
          <a:p>
            <a:r>
              <a:rPr lang="en-US" altLang="ko-KR" sz="2400" b="1" dirty="0" smtClean="0"/>
              <a:t>Number of flows</a:t>
            </a:r>
            <a:endParaRPr lang="ko-KR" altLang="en-US" sz="2400" b="1" dirty="0"/>
          </a:p>
        </p:txBody>
      </p:sp>
      <p:sp>
        <p:nvSpPr>
          <p:cNvPr id="76" name="TextBox 75"/>
          <p:cNvSpPr txBox="1"/>
          <p:nvPr/>
        </p:nvSpPr>
        <p:spPr>
          <a:xfrm rot="16200000">
            <a:off x="3784828" y="5417352"/>
            <a:ext cx="1138453" cy="461665"/>
          </a:xfrm>
          <a:prstGeom prst="rect">
            <a:avLst/>
          </a:prstGeom>
          <a:noFill/>
        </p:spPr>
        <p:txBody>
          <a:bodyPr wrap="none" rtlCol="0">
            <a:spAutoFit/>
          </a:bodyPr>
          <a:lstStyle/>
          <a:p>
            <a:r>
              <a:rPr lang="en-US" altLang="ko-KR" sz="2400" b="1" dirty="0" smtClean="0"/>
              <a:t>Queue</a:t>
            </a:r>
            <a:endParaRPr lang="ko-KR" altLang="en-US" sz="2400" b="1" dirty="0"/>
          </a:p>
        </p:txBody>
      </p:sp>
      <p:cxnSp>
        <p:nvCxnSpPr>
          <p:cNvPr id="10" name="직선 화살표 연결선 9"/>
          <p:cNvCxnSpPr/>
          <p:nvPr/>
        </p:nvCxnSpPr>
        <p:spPr>
          <a:xfrm flipV="1">
            <a:off x="4794823" y="5292114"/>
            <a:ext cx="2287953" cy="9776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그룹 25"/>
          <p:cNvGrpSpPr/>
          <p:nvPr/>
        </p:nvGrpSpPr>
        <p:grpSpPr>
          <a:xfrm>
            <a:off x="5321983" y="3630144"/>
            <a:ext cx="984738" cy="752491"/>
            <a:chOff x="5950633" y="3763237"/>
            <a:chExt cx="984738" cy="752491"/>
          </a:xfrm>
        </p:grpSpPr>
        <p:sp>
          <p:nvSpPr>
            <p:cNvPr id="24" name="모서리가 둥근 직사각형 23"/>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왼쪽/오른쪽 화살표 24"/>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왼쪽/오른쪽 화살표 2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직사각형 5"/>
          <p:cNvSpPr/>
          <p:nvPr/>
        </p:nvSpPr>
        <p:spPr>
          <a:xfrm>
            <a:off x="5366287" y="3270820"/>
            <a:ext cx="755113" cy="274294"/>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p:cNvCxnSpPr/>
          <p:nvPr/>
        </p:nvCxnSpPr>
        <p:spPr>
          <a:xfrm>
            <a:off x="6127750" y="3270836"/>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6126162" y="3545304"/>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5365751" y="3282329"/>
            <a:ext cx="244479" cy="24850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p:cNvSpPr/>
          <p:nvPr/>
        </p:nvSpPr>
        <p:spPr>
          <a:xfrm>
            <a:off x="5607465" y="3281584"/>
            <a:ext cx="247648" cy="248508"/>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5369366" y="3275793"/>
            <a:ext cx="247648" cy="248508"/>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p:nvCxnSpPr>
        <p:spPr>
          <a:xfrm>
            <a:off x="5613400" y="3278362"/>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a:off x="5873750" y="3258136"/>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5993" y="3154264"/>
            <a:ext cx="356188" cy="369332"/>
          </a:xfrm>
          <a:prstGeom prst="rect">
            <a:avLst/>
          </a:prstGeom>
          <a:noFill/>
        </p:spPr>
        <p:txBody>
          <a:bodyPr wrap="none" rtlCol="0">
            <a:spAutoFit/>
          </a:bodyPr>
          <a:lstStyle/>
          <a:p>
            <a:r>
              <a:rPr lang="en-US" altLang="ko-KR" dirty="0" smtClean="0"/>
              <a:t>…</a:t>
            </a:r>
            <a:endParaRPr lang="ko-KR" altLang="en-US" dirty="0"/>
          </a:p>
        </p:txBody>
      </p:sp>
      <p:sp>
        <p:nvSpPr>
          <p:cNvPr id="72" name="TextBox 71"/>
          <p:cNvSpPr txBox="1"/>
          <p:nvPr/>
        </p:nvSpPr>
        <p:spPr>
          <a:xfrm>
            <a:off x="5562720" y="3154264"/>
            <a:ext cx="356188" cy="369332"/>
          </a:xfrm>
          <a:prstGeom prst="rect">
            <a:avLst/>
          </a:prstGeom>
          <a:noFill/>
        </p:spPr>
        <p:txBody>
          <a:bodyPr wrap="none" rtlCol="0">
            <a:spAutoFit/>
          </a:bodyPr>
          <a:lstStyle/>
          <a:p>
            <a:r>
              <a:rPr lang="en-US" altLang="ko-KR" dirty="0" smtClean="0"/>
              <a:t>…</a:t>
            </a:r>
            <a:endParaRPr lang="ko-KR" altLang="en-US" dirty="0"/>
          </a:p>
        </p:txBody>
      </p:sp>
      <p:sp>
        <p:nvSpPr>
          <p:cNvPr id="77" name="직사각형 76"/>
          <p:cNvSpPr/>
          <p:nvPr/>
        </p:nvSpPr>
        <p:spPr>
          <a:xfrm>
            <a:off x="5355776" y="3270820"/>
            <a:ext cx="755113" cy="2742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5355776" y="3273282"/>
            <a:ext cx="753800" cy="266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8041592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2.08333E-7 4.07407E-6 L -0.24102 0.19629 " pathEditMode="relative" rAng="0" ptsTypes="AA">
                                      <p:cBhvr>
                                        <p:cTn id="6" dur="1000" fill="hold"/>
                                        <p:tgtEl>
                                          <p:spTgt spid="5"/>
                                        </p:tgtEl>
                                        <p:attrNameLst>
                                          <p:attrName>ppt_x</p:attrName>
                                          <p:attrName>ppt_y</p:attrName>
                                        </p:attrNameLst>
                                      </p:cBhvr>
                                      <p:rCtr x="-12057" y="9815"/>
                                    </p:animMotion>
                                  </p:childTnLst>
                                </p:cTn>
                              </p:par>
                              <p:par>
                                <p:cTn id="7" presetID="42" presetClass="path" presetSubtype="0" fill="hold" grpId="0" nodeType="withEffect">
                                  <p:stCondLst>
                                    <p:cond delay="0"/>
                                  </p:stCondLst>
                                  <p:childTnLst>
                                    <p:animMotion origin="layout" path="M 1.25E-6 2.59259E-6 L -0.23841 0.0037 " pathEditMode="relative" rAng="0" ptsTypes="AA">
                                      <p:cBhvr>
                                        <p:cTn id="8" dur="1000" fill="hold"/>
                                        <p:tgtEl>
                                          <p:spTgt spid="57"/>
                                        </p:tgtEl>
                                        <p:attrNameLst>
                                          <p:attrName>ppt_x</p:attrName>
                                          <p:attrName>ppt_y</p:attrName>
                                        </p:attrNameLst>
                                      </p:cBhvr>
                                      <p:rCtr x="-11927" y="185"/>
                                    </p:animMotion>
                                  </p:childTnLst>
                                </p:cTn>
                              </p:par>
                              <p:par>
                                <p:cTn id="9" presetID="42" presetClass="path" presetSubtype="0" fill="hold" grpId="0" nodeType="withEffect">
                                  <p:stCondLst>
                                    <p:cond delay="0"/>
                                  </p:stCondLst>
                                  <p:childTnLst>
                                    <p:animMotion origin="layout" path="M 2.08333E-7 7.40741E-7 L -0.23919 -0.19468 " pathEditMode="relative" rAng="0" ptsTypes="AA">
                                      <p:cBhvr>
                                        <p:cTn id="10" dur="1000" fill="hold"/>
                                        <p:tgtEl>
                                          <p:spTgt spid="58"/>
                                        </p:tgtEl>
                                        <p:attrNameLst>
                                          <p:attrName>ppt_x</p:attrName>
                                          <p:attrName>ppt_y</p:attrName>
                                        </p:attrNameLst>
                                      </p:cBhvr>
                                      <p:rCtr x="-11966" y="-9745"/>
                                    </p:animMotion>
                                  </p:childTnLst>
                                </p:cTn>
                              </p:par>
                            </p:childTnLst>
                          </p:cTn>
                        </p:par>
                        <p:par>
                          <p:cTn id="11" fill="hold">
                            <p:stCondLst>
                              <p:cond delay="1000"/>
                            </p:stCondLst>
                            <p:childTnLst>
                              <p:par>
                                <p:cTn id="12" presetID="42" presetClass="path" presetSubtype="0" fill="hold" grpId="1" nodeType="afterEffect">
                                  <p:stCondLst>
                                    <p:cond delay="0"/>
                                  </p:stCondLst>
                                  <p:childTnLst>
                                    <p:animMotion origin="layout" path="M -0.24102 0.19629 L -0.55938 0.19583 " pathEditMode="relative" rAng="0" ptsTypes="AA">
                                      <p:cBhvr>
                                        <p:cTn id="13" dur="1000" fill="hold"/>
                                        <p:tgtEl>
                                          <p:spTgt spid="5"/>
                                        </p:tgtEl>
                                        <p:attrNameLst>
                                          <p:attrName>ppt_x</p:attrName>
                                          <p:attrName>ppt_y</p:attrName>
                                        </p:attrNameLst>
                                      </p:cBhvr>
                                      <p:rCtr x="-15924" y="-23"/>
                                    </p:animMotion>
                                  </p:childTnLst>
                                </p:cTn>
                              </p:par>
                              <p:par>
                                <p:cTn id="14" presetID="42" presetClass="path" presetSubtype="0" decel="100000" fill="hold" grpId="1" nodeType="withEffect">
                                  <p:stCondLst>
                                    <p:cond delay="0"/>
                                  </p:stCondLst>
                                  <p:childTnLst>
                                    <p:animMotion origin="layout" path="M -0.24037 0.00231 L -0.31055 0.00115 " pathEditMode="relative" rAng="0" ptsTypes="AA">
                                      <p:cBhvr>
                                        <p:cTn id="15" dur="500" fill="hold"/>
                                        <p:tgtEl>
                                          <p:spTgt spid="57"/>
                                        </p:tgtEl>
                                        <p:attrNameLst>
                                          <p:attrName>ppt_x</p:attrName>
                                          <p:attrName>ppt_y</p:attrName>
                                        </p:attrNameLst>
                                      </p:cBhvr>
                                      <p:rCtr x="-3516" y="-69"/>
                                    </p:animMotion>
                                  </p:childTnLst>
                                </p:cTn>
                              </p:par>
                              <p:par>
                                <p:cTn id="16" presetID="42" presetClass="path" presetSubtype="0" decel="100000" fill="hold" grpId="1" nodeType="withEffect">
                                  <p:stCondLst>
                                    <p:cond delay="0"/>
                                  </p:stCondLst>
                                  <p:childTnLst>
                                    <p:animMotion origin="layout" path="M -0.24102 -0.19329 L -0.27943 -0.19329 " pathEditMode="relative" rAng="0" ptsTypes="AA">
                                      <p:cBhvr>
                                        <p:cTn id="17" dur="500" fill="hold"/>
                                        <p:tgtEl>
                                          <p:spTgt spid="58"/>
                                        </p:tgtEl>
                                        <p:attrNameLst>
                                          <p:attrName>ppt_x</p:attrName>
                                          <p:attrName>ppt_y</p:attrName>
                                        </p:attrNameLst>
                                      </p:cBhvr>
                                      <p:rCtr x="-1927" y="0"/>
                                    </p:animMotion>
                                  </p:childTnLst>
                                </p:cTn>
                              </p:par>
                              <p:par>
                                <p:cTn id="18" presetID="1"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xit" presetSubtype="0" fill="hold" grpId="1" nodeType="withEffect">
                                  <p:stCondLst>
                                    <p:cond delay="200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grpId="1" nodeType="withEffect">
                                  <p:stCondLst>
                                    <p:cond delay="2000"/>
                                  </p:stCondLst>
                                  <p:childTnLst>
                                    <p:set>
                                      <p:cBhvr>
                                        <p:cTn id="31" dur="1" fill="hold">
                                          <p:stCondLst>
                                            <p:cond delay="0"/>
                                          </p:stCondLst>
                                        </p:cTn>
                                        <p:tgtEl>
                                          <p:spTgt spid="14"/>
                                        </p:tgtEl>
                                        <p:attrNameLst>
                                          <p:attrName>style.visibility</p:attrName>
                                        </p:attrNameLst>
                                      </p:cBhvr>
                                      <p:to>
                                        <p:strVal val="hidden"/>
                                      </p:to>
                                    </p:set>
                                  </p:childTnLst>
                                </p:cTn>
                              </p:par>
                              <p:par>
                                <p:cTn id="32" presetID="42" presetClass="path" presetSubtype="0" fill="hold" grpId="2" nodeType="withEffect">
                                  <p:stCondLst>
                                    <p:cond delay="2000"/>
                                  </p:stCondLst>
                                  <p:childTnLst>
                                    <p:animMotion origin="layout" path="M -0.31055 0.00115 L -0.56172 0.00208 " pathEditMode="relative" rAng="0" ptsTypes="AA">
                                      <p:cBhvr>
                                        <p:cTn id="33" dur="1000" fill="hold"/>
                                        <p:tgtEl>
                                          <p:spTgt spid="57"/>
                                        </p:tgtEl>
                                        <p:attrNameLst>
                                          <p:attrName>ppt_x</p:attrName>
                                          <p:attrName>ppt_y</p:attrName>
                                        </p:attrNameLst>
                                      </p:cBhvr>
                                      <p:rCtr x="-12565" y="46"/>
                                    </p:animMotion>
                                  </p:childTnLst>
                                </p:cTn>
                              </p:par>
                              <p:par>
                                <p:cTn id="34" presetID="42" presetClass="path" presetSubtype="0" accel="50000" decel="50000" fill="hold" grpId="2" nodeType="withEffect">
                                  <p:stCondLst>
                                    <p:cond delay="2000"/>
                                  </p:stCondLst>
                                  <p:childTnLst>
                                    <p:animMotion origin="layout" path="M -0.27943 -0.19329 L -0.3112 -0.19445 " pathEditMode="relative" rAng="0" ptsTypes="AA">
                                      <p:cBhvr>
                                        <p:cTn id="35" dur="500" fill="hold"/>
                                        <p:tgtEl>
                                          <p:spTgt spid="58"/>
                                        </p:tgtEl>
                                        <p:attrNameLst>
                                          <p:attrName>ppt_x</p:attrName>
                                          <p:attrName>ppt_y</p:attrName>
                                        </p:attrNameLst>
                                      </p:cBhvr>
                                      <p:rCtr x="-1589" y="-69"/>
                                    </p:animMotion>
                                  </p:childTnLst>
                                </p:cTn>
                              </p:par>
                              <p:par>
                                <p:cTn id="36" presetID="1" presetClass="exit" presetSubtype="0" fill="hold" grpId="1" nodeType="withEffect">
                                  <p:stCondLst>
                                    <p:cond delay="2000"/>
                                  </p:stCondLst>
                                  <p:childTnLst>
                                    <p:set>
                                      <p:cBhvr>
                                        <p:cTn id="37" dur="1" fill="hold">
                                          <p:stCondLst>
                                            <p:cond delay="0"/>
                                          </p:stCondLst>
                                        </p:cTn>
                                        <p:tgtEl>
                                          <p:spTgt spid="80"/>
                                        </p:tgtEl>
                                        <p:attrNameLst>
                                          <p:attrName>style.visibility</p:attrName>
                                        </p:attrNameLst>
                                      </p:cBhvr>
                                      <p:to>
                                        <p:strVal val="hidden"/>
                                      </p:to>
                                    </p:set>
                                  </p:childTnLst>
                                </p:cTn>
                              </p:par>
                              <p:par>
                                <p:cTn id="38" presetID="1" presetClass="entr" presetSubtype="0" fill="hold" grpId="0" nodeType="withEffect">
                                  <p:stCondLst>
                                    <p:cond delay="200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xit" presetSubtype="0" fill="hold" grpId="1" nodeType="withEffect">
                                  <p:stCondLst>
                                    <p:cond delay="2000"/>
                                  </p:stCondLst>
                                  <p:childTnLst>
                                    <p:set>
                                      <p:cBhvr>
                                        <p:cTn id="41" dur="1" fill="hold">
                                          <p:stCondLst>
                                            <p:cond delay="0"/>
                                          </p:stCondLst>
                                        </p:cTn>
                                        <p:tgtEl>
                                          <p:spTgt spid="7"/>
                                        </p:tgtEl>
                                        <p:attrNameLst>
                                          <p:attrName>style.visibility</p:attrName>
                                        </p:attrNameLst>
                                      </p:cBhvr>
                                      <p:to>
                                        <p:strVal val="hidden"/>
                                      </p:to>
                                    </p:set>
                                  </p:childTnLst>
                                </p:cTn>
                              </p:par>
                              <p:par>
                                <p:cTn id="42" presetID="1" presetClass="entr" presetSubtype="0" fill="hold" grpId="0" nodeType="withEffect">
                                  <p:stCondLst>
                                    <p:cond delay="2000"/>
                                  </p:stCondLst>
                                  <p:childTnLst>
                                    <p:set>
                                      <p:cBhvr>
                                        <p:cTn id="43" dur="1" fill="hold">
                                          <p:stCondLst>
                                            <p:cond delay="0"/>
                                          </p:stCondLst>
                                        </p:cTn>
                                        <p:tgtEl>
                                          <p:spTgt spid="72"/>
                                        </p:tgtEl>
                                        <p:attrNameLst>
                                          <p:attrName>style.visibility</p:attrName>
                                        </p:attrNameLst>
                                      </p:cBhvr>
                                      <p:to>
                                        <p:strVal val="visible"/>
                                      </p:to>
                                    </p:set>
                                  </p:childTnLst>
                                </p:cTn>
                              </p:par>
                              <p:par>
                                <p:cTn id="44" presetID="42" presetClass="path" presetSubtype="0" fill="hold" grpId="3" nodeType="withEffect">
                                  <p:stCondLst>
                                    <p:cond delay="3000"/>
                                  </p:stCondLst>
                                  <p:childTnLst>
                                    <p:animMotion origin="layout" path="M -0.3112 -0.19445 L -0.56198 -0.19352 " pathEditMode="relative" rAng="0" ptsTypes="AA">
                                      <p:cBhvr>
                                        <p:cTn id="45" dur="1000" fill="hold"/>
                                        <p:tgtEl>
                                          <p:spTgt spid="58"/>
                                        </p:tgtEl>
                                        <p:attrNameLst>
                                          <p:attrName>ppt_x</p:attrName>
                                          <p:attrName>ppt_y</p:attrName>
                                        </p:attrNameLst>
                                      </p:cBhvr>
                                      <p:rCtr x="-12539" y="46"/>
                                    </p:animMotion>
                                  </p:childTnLst>
                                </p:cTn>
                              </p:par>
                              <p:par>
                                <p:cTn id="46" presetID="1" presetClass="exit" presetSubtype="0" fill="hold" grpId="1" nodeType="withEffect">
                                  <p:stCondLst>
                                    <p:cond delay="3000"/>
                                  </p:stCondLst>
                                  <p:childTnLst>
                                    <p:set>
                                      <p:cBhvr>
                                        <p:cTn id="47" dur="1" fill="hold">
                                          <p:stCondLst>
                                            <p:cond delay="0"/>
                                          </p:stCondLst>
                                        </p:cTn>
                                        <p:tgtEl>
                                          <p:spTgt spid="81"/>
                                        </p:tgtEl>
                                        <p:attrNameLst>
                                          <p:attrName>style.visibility</p:attrName>
                                        </p:attrNameLst>
                                      </p:cBhvr>
                                      <p:to>
                                        <p:strVal val="hidden"/>
                                      </p:to>
                                    </p:set>
                                  </p:childTnLst>
                                </p:cTn>
                              </p:par>
                              <p:par>
                                <p:cTn id="48" presetID="1" presetClass="exit" presetSubtype="0" fill="hold" grpId="3" nodeType="withEffect">
                                  <p:stCondLst>
                                    <p:cond delay="3000"/>
                                  </p:stCondLst>
                                  <p:childTnLst>
                                    <p:set>
                                      <p:cBhvr>
                                        <p:cTn id="49" dur="1" fill="hold">
                                          <p:stCondLst>
                                            <p:cond delay="0"/>
                                          </p:stCondLst>
                                        </p:cTn>
                                        <p:tgtEl>
                                          <p:spTgt spid="57"/>
                                        </p:tgtEl>
                                        <p:attrNameLst>
                                          <p:attrName>style.visibility</p:attrName>
                                        </p:attrNameLst>
                                      </p:cBhvr>
                                      <p:to>
                                        <p:strVal val="hidden"/>
                                      </p:to>
                                    </p:set>
                                  </p:childTnLst>
                                </p:cTn>
                              </p:par>
                              <p:par>
                                <p:cTn id="50" presetID="1" presetClass="exit" presetSubtype="0" fill="hold" grpId="1" nodeType="withEffect">
                                  <p:stCondLst>
                                    <p:cond delay="300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3000"/>
                                  </p:stCondLst>
                                  <p:childTnLst>
                                    <p:set>
                                      <p:cBhvr>
                                        <p:cTn id="53" dur="1" fill="hold">
                                          <p:stCondLst>
                                            <p:cond delay="0"/>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7" grpId="0" animBg="1"/>
      <p:bldP spid="57" grpId="1" animBg="1"/>
      <p:bldP spid="57" grpId="2" animBg="1"/>
      <p:bldP spid="57" grpId="3" animBg="1"/>
      <p:bldP spid="58" grpId="0" animBg="1"/>
      <p:bldP spid="58" grpId="1" animBg="1"/>
      <p:bldP spid="58" grpId="2" animBg="1"/>
      <p:bldP spid="58" grpId="3" animBg="1"/>
      <p:bldP spid="4" grpId="0"/>
      <p:bldP spid="4" grpId="1"/>
      <p:bldP spid="79" grpId="0" animBg="1"/>
      <p:bldP spid="79" grpId="1" animBg="1"/>
      <p:bldP spid="80" grpId="0" animBg="1"/>
      <p:bldP spid="80" grpId="1" animBg="1"/>
      <p:bldP spid="81" grpId="0" animBg="1"/>
      <p:bldP spid="81" grpId="1" animBg="1"/>
      <p:bldP spid="7" grpId="0"/>
      <p:bldP spid="7" grpId="1"/>
      <p:bldP spid="72" grpId="0"/>
      <p:bldP spid="72" grpId="1"/>
      <p:bldP spid="14" grpId="0" animBg="1"/>
      <p:bldP spid="14"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smtClean="0"/>
              <a:t>Thanks</a:t>
            </a:r>
            <a:endParaRPr lang="ko-KR" altLang="en-US" b="1" dirty="0"/>
          </a:p>
        </p:txBody>
      </p:sp>
      <p:sp>
        <p:nvSpPr>
          <p:cNvPr id="3" name="부제목 2"/>
          <p:cNvSpPr>
            <a:spLocks noGrp="1"/>
          </p:cNvSpPr>
          <p:nvPr>
            <p:ph type="subTitle" idx="1"/>
          </p:nvPr>
        </p:nvSpPr>
        <p:spPr/>
        <p:txBody>
          <a:bodyPr/>
          <a:lstStyle/>
          <a:p>
            <a:r>
              <a:rPr lang="en-US" altLang="ko-KR" dirty="0" smtClean="0"/>
              <a:t>Happy to answer your questions</a:t>
            </a:r>
            <a:endParaRPr lang="ko-KR" altLang="en-US" dirty="0"/>
          </a:p>
        </p:txBody>
      </p:sp>
    </p:spTree>
    <p:extLst>
      <p:ext uri="{BB962C8B-B14F-4D97-AF65-F5344CB8AC3E}">
        <p14:creationId xmlns:p14="http://schemas.microsoft.com/office/powerpoint/2010/main" val="1504146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Credit Queue Capacity vs. Utilization</a:t>
            </a:r>
            <a:endParaRPr lang="ko-KR" altLang="en-US" b="1" dirty="0"/>
          </a:p>
        </p:txBody>
      </p:sp>
      <p:graphicFrame>
        <p:nvGraphicFramePr>
          <p:cNvPr id="5" name="개체 4"/>
          <p:cNvGraphicFramePr>
            <a:graphicFrameLocks noChangeAspect="1"/>
          </p:cNvGraphicFramePr>
          <p:nvPr>
            <p:extLst>
              <p:ext uri="{D42A27DB-BD31-4B8C-83A1-F6EECF244321}">
                <p14:modId xmlns:p14="http://schemas.microsoft.com/office/powerpoint/2010/main" val="3608081314"/>
              </p:ext>
            </p:extLst>
          </p:nvPr>
        </p:nvGraphicFramePr>
        <p:xfrm>
          <a:off x="1266328" y="1690688"/>
          <a:ext cx="9659344" cy="4887686"/>
        </p:xfrm>
        <a:graphic>
          <a:graphicData uri="http://schemas.openxmlformats.org/presentationml/2006/ole">
            <mc:AlternateContent xmlns:mc="http://schemas.openxmlformats.org/markup-compatibility/2006">
              <mc:Choice xmlns:v="urn:schemas-microsoft-com:vml" Requires="v">
                <p:oleObj spid="_x0000_s1044" name="Acrobat Document" r:id="rId3" imgW="6343610" imgH="3209780" progId="AcroExch.Document.DC">
                  <p:embed/>
                </p:oleObj>
              </mc:Choice>
              <mc:Fallback>
                <p:oleObj name="Acrobat Document" r:id="rId3" imgW="6343610" imgH="3209780" progId="AcroExch.Document.DC">
                  <p:embed/>
                  <p:pic>
                    <p:nvPicPr>
                      <p:cNvPr id="0" name=""/>
                      <p:cNvPicPr/>
                      <p:nvPr/>
                    </p:nvPicPr>
                    <p:blipFill>
                      <a:blip r:embed="rId4"/>
                      <a:stretch>
                        <a:fillRect/>
                      </a:stretch>
                    </p:blipFill>
                    <p:spPr>
                      <a:xfrm>
                        <a:off x="1266328" y="1690688"/>
                        <a:ext cx="9659344" cy="4887686"/>
                      </a:xfrm>
                      <a:prstGeom prst="rect">
                        <a:avLst/>
                      </a:prstGeom>
                    </p:spPr>
                  </p:pic>
                </p:oleObj>
              </mc:Fallback>
            </mc:AlternateContent>
          </a:graphicData>
        </a:graphic>
      </p:graphicFrame>
    </p:spTree>
    <p:extLst>
      <p:ext uri="{BB962C8B-B14F-4D97-AF65-F5344CB8AC3E}">
        <p14:creationId xmlns:p14="http://schemas.microsoft.com/office/powerpoint/2010/main" val="36953143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Fairness</a:t>
            </a:r>
            <a:endParaRPr lang="ko-KR" altLang="en-US" b="1" dirty="0"/>
          </a:p>
        </p:txBody>
      </p:sp>
      <p:graphicFrame>
        <p:nvGraphicFramePr>
          <p:cNvPr id="3" name="개체 2"/>
          <p:cNvGraphicFramePr>
            <a:graphicFrameLocks noChangeAspect="1"/>
          </p:cNvGraphicFramePr>
          <p:nvPr>
            <p:extLst>
              <p:ext uri="{D42A27DB-BD31-4B8C-83A1-F6EECF244321}">
                <p14:modId xmlns:p14="http://schemas.microsoft.com/office/powerpoint/2010/main" val="481621318"/>
              </p:ext>
            </p:extLst>
          </p:nvPr>
        </p:nvGraphicFramePr>
        <p:xfrm>
          <a:off x="2244832" y="1690688"/>
          <a:ext cx="7702336" cy="4451350"/>
        </p:xfrm>
        <a:graphic>
          <a:graphicData uri="http://schemas.openxmlformats.org/presentationml/2006/ole">
            <mc:AlternateContent xmlns:mc="http://schemas.openxmlformats.org/markup-compatibility/2006">
              <mc:Choice xmlns:v="urn:schemas-microsoft-com:vml" Requires="v">
                <p:oleObj spid="_x0000_s2059" name="Acrobat Document" r:id="rId3" imgW="4400306" imgH="2543044" progId="AcroExch.Document.DC">
                  <p:embed/>
                </p:oleObj>
              </mc:Choice>
              <mc:Fallback>
                <p:oleObj name="Acrobat Document" r:id="rId3" imgW="4400306" imgH="2543044" progId="AcroExch.Document.DC">
                  <p:embed/>
                  <p:pic>
                    <p:nvPicPr>
                      <p:cNvPr id="0" name=""/>
                      <p:cNvPicPr/>
                      <p:nvPr/>
                    </p:nvPicPr>
                    <p:blipFill>
                      <a:blip r:embed="rId4"/>
                      <a:stretch>
                        <a:fillRect/>
                      </a:stretch>
                    </p:blipFill>
                    <p:spPr>
                      <a:xfrm>
                        <a:off x="2244832" y="1690688"/>
                        <a:ext cx="7702336" cy="4451350"/>
                      </a:xfrm>
                      <a:prstGeom prst="rect">
                        <a:avLst/>
                      </a:prstGeom>
                    </p:spPr>
                  </p:pic>
                </p:oleObj>
              </mc:Fallback>
            </mc:AlternateContent>
          </a:graphicData>
        </a:graphic>
      </p:graphicFrame>
    </p:spTree>
    <p:extLst>
      <p:ext uri="{BB962C8B-B14F-4D97-AF65-F5344CB8AC3E}">
        <p14:creationId xmlns:p14="http://schemas.microsoft.com/office/powerpoint/2010/main" val="19811806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6121400" y="3270820"/>
            <a:ext cx="246062" cy="273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b="1" dirty="0"/>
              <a:t>Rate-based CC + </a:t>
            </a:r>
            <a:r>
              <a:rPr lang="en-US" altLang="ko-KR" b="1" dirty="0" err="1"/>
              <a:t>incast</a:t>
            </a:r>
            <a:r>
              <a:rPr lang="en-US" altLang="ko-KR" b="1" dirty="0"/>
              <a:t> traffic</a:t>
            </a:r>
            <a:endParaRPr lang="ko-KR" altLang="en-US" b="1" dirty="0"/>
          </a:p>
        </p:txBody>
      </p:sp>
      <p:cxnSp>
        <p:nvCxnSpPr>
          <p:cNvPr id="41" name="직선 연결선 40"/>
          <p:cNvCxnSpPr/>
          <p:nvPr/>
        </p:nvCxnSpPr>
        <p:spPr>
          <a:xfrm>
            <a:off x="2865706" y="4006392"/>
            <a:ext cx="2391331" cy="257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a:stCxn id="24" idx="3"/>
          </p:cNvCxnSpPr>
          <p:nvPr/>
        </p:nvCxnSpPr>
        <p:spPr>
          <a:xfrm flipV="1">
            <a:off x="6306721" y="2667806"/>
            <a:ext cx="2762840" cy="133858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stCxn id="24" idx="3"/>
          </p:cNvCxnSpPr>
          <p:nvPr/>
        </p:nvCxnSpPr>
        <p:spPr>
          <a:xfrm flipV="1">
            <a:off x="6306721" y="4002808"/>
            <a:ext cx="2762840" cy="358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stCxn id="24" idx="3"/>
          </p:cNvCxnSpPr>
          <p:nvPr/>
        </p:nvCxnSpPr>
        <p:spPr>
          <a:xfrm>
            <a:off x="6306721" y="4006390"/>
            <a:ext cx="2762840" cy="133145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5400000">
            <a:off x="9674632" y="2884585"/>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4" name="TextBox 53"/>
          <p:cNvSpPr txBox="1"/>
          <p:nvPr/>
        </p:nvSpPr>
        <p:spPr>
          <a:xfrm rot="5400000">
            <a:off x="9674632" y="4219587"/>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9" name="TextBox 58"/>
          <p:cNvSpPr txBox="1"/>
          <p:nvPr/>
        </p:nvSpPr>
        <p:spPr>
          <a:xfrm>
            <a:off x="5054497" y="4432687"/>
            <a:ext cx="1519711" cy="646331"/>
          </a:xfrm>
          <a:prstGeom prst="rect">
            <a:avLst/>
          </a:prstGeom>
          <a:noFill/>
        </p:spPr>
        <p:txBody>
          <a:bodyPr wrap="none" rtlCol="0">
            <a:spAutoFit/>
          </a:bodyPr>
          <a:lstStyle/>
          <a:p>
            <a:r>
              <a:rPr lang="en-US" altLang="ko-KR" sz="3600" dirty="0" smtClean="0"/>
              <a:t>Switch</a:t>
            </a:r>
            <a:endParaRPr lang="ko-KR" altLang="en-US" sz="3600" dirty="0"/>
          </a:p>
        </p:txBody>
      </p:sp>
      <p:sp>
        <p:nvSpPr>
          <p:cNvPr id="45" name="TextBox 44"/>
          <p:cNvSpPr txBox="1"/>
          <p:nvPr/>
        </p:nvSpPr>
        <p:spPr>
          <a:xfrm>
            <a:off x="11353800" y="134292"/>
            <a:ext cx="748468" cy="461665"/>
          </a:xfrm>
          <a:prstGeom prst="rect">
            <a:avLst/>
          </a:prstGeom>
          <a:noFill/>
        </p:spPr>
        <p:txBody>
          <a:bodyPr wrap="square" rtlCol="0">
            <a:spAutoFit/>
          </a:bodyPr>
          <a:lstStyle/>
          <a:p>
            <a:pPr algn="ctr"/>
            <a:r>
              <a:rPr lang="en-US" altLang="ko-KR" sz="2400" dirty="0">
                <a:solidFill>
                  <a:schemeClr val="tx1">
                    <a:lumMod val="65000"/>
                    <a:lumOff val="35000"/>
                  </a:schemeClr>
                </a:solidFill>
              </a:rPr>
              <a:t>3</a:t>
            </a:r>
            <a:endParaRPr lang="ko-KR" altLang="en-US" sz="2400" dirty="0">
              <a:solidFill>
                <a:schemeClr val="tx1">
                  <a:lumMod val="65000"/>
                  <a:lumOff val="35000"/>
                </a:schemeClr>
              </a:solidFill>
            </a:endParaRPr>
          </a:p>
        </p:txBody>
      </p:sp>
      <p:cxnSp>
        <p:nvCxnSpPr>
          <p:cNvPr id="12" name="직선 화살표 연결선 11"/>
          <p:cNvCxnSpPr/>
          <p:nvPr/>
        </p:nvCxnSpPr>
        <p:spPr>
          <a:xfrm flipH="1">
            <a:off x="8317525" y="2549769"/>
            <a:ext cx="615460" cy="28135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40488" y="1955590"/>
            <a:ext cx="829073" cy="523220"/>
          </a:xfrm>
          <a:prstGeom prst="rect">
            <a:avLst/>
          </a:prstGeom>
          <a:noFill/>
        </p:spPr>
        <p:txBody>
          <a:bodyPr wrap="none" rtlCol="0">
            <a:spAutoFit/>
          </a:bodyPr>
          <a:lstStyle/>
          <a:p>
            <a:r>
              <a:rPr lang="en-US" altLang="ko-KR" sz="2800" dirty="0" smtClean="0"/>
              <a:t>C/N</a:t>
            </a:r>
            <a:endParaRPr lang="ko-KR" altLang="en-US" sz="2800" dirty="0"/>
          </a:p>
        </p:txBody>
      </p:sp>
      <p:sp>
        <p:nvSpPr>
          <p:cNvPr id="61" name="TextBox 60"/>
          <p:cNvSpPr txBox="1"/>
          <p:nvPr/>
        </p:nvSpPr>
        <p:spPr>
          <a:xfrm>
            <a:off x="8331008" y="3194620"/>
            <a:ext cx="829073" cy="523220"/>
          </a:xfrm>
          <a:prstGeom prst="rect">
            <a:avLst/>
          </a:prstGeom>
          <a:noFill/>
        </p:spPr>
        <p:txBody>
          <a:bodyPr wrap="none" rtlCol="0">
            <a:spAutoFit/>
          </a:bodyPr>
          <a:lstStyle/>
          <a:p>
            <a:r>
              <a:rPr lang="en-US" altLang="ko-KR" sz="2800" dirty="0" smtClean="0"/>
              <a:t>C/N</a:t>
            </a:r>
            <a:endParaRPr lang="ko-KR" altLang="en-US" sz="2800" dirty="0"/>
          </a:p>
        </p:txBody>
      </p:sp>
      <p:cxnSp>
        <p:nvCxnSpPr>
          <p:cNvPr id="62" name="직선 화살표 연결선 61"/>
          <p:cNvCxnSpPr/>
          <p:nvPr/>
        </p:nvCxnSpPr>
        <p:spPr>
          <a:xfrm flipH="1" flipV="1">
            <a:off x="8369276" y="3838454"/>
            <a:ext cx="627289" cy="877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H="1" flipV="1">
            <a:off x="8387862" y="4835769"/>
            <a:ext cx="608703" cy="28832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77067" y="4329449"/>
            <a:ext cx="829073" cy="523220"/>
          </a:xfrm>
          <a:prstGeom prst="rect">
            <a:avLst/>
          </a:prstGeom>
          <a:noFill/>
        </p:spPr>
        <p:txBody>
          <a:bodyPr wrap="none" rtlCol="0">
            <a:spAutoFit/>
          </a:bodyPr>
          <a:lstStyle/>
          <a:p>
            <a:r>
              <a:rPr lang="en-US" altLang="ko-KR" sz="2800" dirty="0" smtClean="0"/>
              <a:t>C/N</a:t>
            </a:r>
            <a:endParaRPr lang="ko-KR" altLang="en-US" sz="2800" dirty="0"/>
          </a:p>
        </p:txBody>
      </p:sp>
      <p:sp>
        <p:nvSpPr>
          <p:cNvPr id="5" name="직사각형 4"/>
          <p:cNvSpPr/>
          <p:nvPr/>
        </p:nvSpPr>
        <p:spPr>
          <a:xfrm>
            <a:off x="9171574" y="2442985"/>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a:off x="9163784" y="3772758"/>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9171573" y="5114820"/>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TextBox 114"/>
          <p:cNvSpPr txBox="1"/>
          <p:nvPr/>
        </p:nvSpPr>
        <p:spPr>
          <a:xfrm>
            <a:off x="1066543" y="4432687"/>
            <a:ext cx="1910203" cy="646331"/>
          </a:xfrm>
          <a:prstGeom prst="rect">
            <a:avLst/>
          </a:prstGeom>
          <a:noFill/>
        </p:spPr>
        <p:txBody>
          <a:bodyPr wrap="none" rtlCol="0">
            <a:spAutoFit/>
          </a:bodyPr>
          <a:lstStyle/>
          <a:p>
            <a:r>
              <a:rPr lang="en-US" altLang="ko-KR" sz="3600" dirty="0" smtClean="0"/>
              <a:t>Receiver</a:t>
            </a:r>
            <a:endParaRPr lang="ko-KR" altLang="en-US" sz="3600" dirty="0"/>
          </a:p>
        </p:txBody>
      </p:sp>
      <p:sp>
        <p:nvSpPr>
          <p:cNvPr id="116" name="TextBox 115"/>
          <p:cNvSpPr txBox="1"/>
          <p:nvPr/>
        </p:nvSpPr>
        <p:spPr>
          <a:xfrm>
            <a:off x="8732591" y="5731463"/>
            <a:ext cx="2355325" cy="646331"/>
          </a:xfrm>
          <a:prstGeom prst="rect">
            <a:avLst/>
          </a:prstGeom>
          <a:noFill/>
        </p:spPr>
        <p:txBody>
          <a:bodyPr wrap="none" rtlCol="0">
            <a:spAutoFit/>
          </a:bodyPr>
          <a:lstStyle/>
          <a:p>
            <a:r>
              <a:rPr lang="en-US" altLang="ko-KR" sz="3600" dirty="0" smtClean="0"/>
              <a:t>N Senders</a:t>
            </a:r>
            <a:endParaRPr lang="ko-KR" altLang="en-US" sz="3600" dirty="0"/>
          </a:p>
        </p:txBody>
      </p:sp>
      <p:sp>
        <p:nvSpPr>
          <p:cNvPr id="50" name="직사각형 49"/>
          <p:cNvSpPr/>
          <p:nvPr/>
        </p:nvSpPr>
        <p:spPr>
          <a:xfrm>
            <a:off x="9171573" y="2442985"/>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p:cNvSpPr/>
          <p:nvPr/>
        </p:nvSpPr>
        <p:spPr>
          <a:xfrm>
            <a:off x="9163783" y="3772758"/>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9171572" y="5114820"/>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a:off x="9171571" y="2450775"/>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9163781" y="3780548"/>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9171570" y="5122610"/>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0" name="그룹 99"/>
          <p:cNvGrpSpPr/>
          <p:nvPr/>
        </p:nvGrpSpPr>
        <p:grpSpPr>
          <a:xfrm>
            <a:off x="9069561" y="2442985"/>
            <a:ext cx="1688122" cy="449641"/>
            <a:chOff x="8846235" y="2726787"/>
            <a:chExt cx="2194560" cy="584533"/>
          </a:xfrm>
        </p:grpSpPr>
        <p:grpSp>
          <p:nvGrpSpPr>
            <p:cNvPr id="101" name="그룹 100"/>
            <p:cNvGrpSpPr/>
            <p:nvPr/>
          </p:nvGrpSpPr>
          <p:grpSpPr>
            <a:xfrm>
              <a:off x="8846235" y="2726787"/>
              <a:ext cx="2194560" cy="584533"/>
              <a:chOff x="1392702" y="3910818"/>
              <a:chExt cx="3010486" cy="801859"/>
            </a:xfrm>
          </p:grpSpPr>
          <p:sp>
            <p:nvSpPr>
              <p:cNvPr id="103" name="모서리가 둥근 직사각형 102"/>
              <p:cNvSpPr/>
              <p:nvPr/>
            </p:nvSpPr>
            <p:spPr>
              <a:xfrm>
                <a:off x="1392702" y="3910818"/>
                <a:ext cx="3010486" cy="801859"/>
              </a:xfrm>
              <a:prstGeom prst="roundRect">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4" name="직선 연결선 10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타원 10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5" name="그룹 104"/>
          <p:cNvGrpSpPr/>
          <p:nvPr/>
        </p:nvGrpSpPr>
        <p:grpSpPr>
          <a:xfrm>
            <a:off x="9074955" y="3758401"/>
            <a:ext cx="1688122" cy="449641"/>
            <a:chOff x="8846235" y="2726787"/>
            <a:chExt cx="2194560" cy="584533"/>
          </a:xfrm>
        </p:grpSpPr>
        <p:grpSp>
          <p:nvGrpSpPr>
            <p:cNvPr id="106" name="그룹 105"/>
            <p:cNvGrpSpPr/>
            <p:nvPr/>
          </p:nvGrpSpPr>
          <p:grpSpPr>
            <a:xfrm>
              <a:off x="8846235" y="2726787"/>
              <a:ext cx="2194560" cy="584533"/>
              <a:chOff x="1392702" y="3910818"/>
              <a:chExt cx="3010486" cy="801859"/>
            </a:xfrm>
          </p:grpSpPr>
          <p:sp>
            <p:nvSpPr>
              <p:cNvPr id="108" name="모서리가 둥근 직사각형 107"/>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9" name="직선 연결선 108"/>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타원 106"/>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0" name="그룹 109"/>
          <p:cNvGrpSpPr/>
          <p:nvPr/>
        </p:nvGrpSpPr>
        <p:grpSpPr>
          <a:xfrm>
            <a:off x="9066193" y="5093403"/>
            <a:ext cx="1688122" cy="449641"/>
            <a:chOff x="8846235" y="2726787"/>
            <a:chExt cx="2194560" cy="584533"/>
          </a:xfrm>
        </p:grpSpPr>
        <p:grpSp>
          <p:nvGrpSpPr>
            <p:cNvPr id="111" name="그룹 110"/>
            <p:cNvGrpSpPr/>
            <p:nvPr/>
          </p:nvGrpSpPr>
          <p:grpSpPr>
            <a:xfrm>
              <a:off x="8846235" y="2726787"/>
              <a:ext cx="2194560" cy="584533"/>
              <a:chOff x="1392702" y="3910818"/>
              <a:chExt cx="3010486" cy="801859"/>
            </a:xfrm>
          </p:grpSpPr>
          <p:sp>
            <p:nvSpPr>
              <p:cNvPr id="113" name="모서리가 둥근 직사각형 112"/>
              <p:cNvSpPr/>
              <p:nvPr/>
            </p:nvSpPr>
            <p:spPr>
              <a:xfrm>
                <a:off x="1392702" y="3910818"/>
                <a:ext cx="3010486" cy="801859"/>
              </a:xfrm>
              <a:prstGeom prst="round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4" name="직선 연결선 11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타원 11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6" name="그룹 65"/>
          <p:cNvGrpSpPr/>
          <p:nvPr/>
        </p:nvGrpSpPr>
        <p:grpSpPr>
          <a:xfrm>
            <a:off x="1177584" y="3781571"/>
            <a:ext cx="1688122" cy="449640"/>
            <a:chOff x="1392702" y="3910818"/>
            <a:chExt cx="3010486" cy="801859"/>
          </a:xfrm>
        </p:grpSpPr>
        <p:sp>
          <p:nvSpPr>
            <p:cNvPr id="67" name="모서리가 둥근 직사각형 66"/>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9" name="직선 연결선 68"/>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2948325" y="2484071"/>
            <a:ext cx="4291368" cy="584775"/>
          </a:xfrm>
          <a:prstGeom prst="rect">
            <a:avLst/>
          </a:prstGeom>
          <a:noFill/>
        </p:spPr>
        <p:txBody>
          <a:bodyPr wrap="none" rtlCol="0">
            <a:spAutoFit/>
          </a:bodyPr>
          <a:lstStyle/>
          <a:p>
            <a:r>
              <a:rPr lang="en-US" altLang="ko-KR" sz="3200" b="1" dirty="0" smtClean="0">
                <a:solidFill>
                  <a:srgbClr val="FF0000"/>
                </a:solidFill>
              </a:rPr>
              <a:t>Queueing up to N-1!</a:t>
            </a:r>
            <a:endParaRPr lang="ko-KR" altLang="en-US" sz="3200" b="1" dirty="0">
              <a:solidFill>
                <a:srgbClr val="FF0000"/>
              </a:solidFill>
            </a:endParaRPr>
          </a:p>
        </p:txBody>
      </p:sp>
      <p:cxnSp>
        <p:nvCxnSpPr>
          <p:cNvPr id="73" name="직선 화살표 연결선 72"/>
          <p:cNvCxnSpPr/>
          <p:nvPr/>
        </p:nvCxnSpPr>
        <p:spPr>
          <a:xfrm flipV="1">
            <a:off x="4794823" y="4971429"/>
            <a:ext cx="0" cy="149011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3"/>
          <p:cNvCxnSpPr/>
          <p:nvPr/>
        </p:nvCxnSpPr>
        <p:spPr>
          <a:xfrm>
            <a:off x="4608046" y="6269740"/>
            <a:ext cx="2792083" cy="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975665" y="6353097"/>
            <a:ext cx="2684774" cy="461665"/>
          </a:xfrm>
          <a:prstGeom prst="rect">
            <a:avLst/>
          </a:prstGeom>
          <a:noFill/>
        </p:spPr>
        <p:txBody>
          <a:bodyPr wrap="none" rtlCol="0">
            <a:spAutoFit/>
          </a:bodyPr>
          <a:lstStyle/>
          <a:p>
            <a:r>
              <a:rPr lang="en-US" altLang="ko-KR" sz="2400" b="1" dirty="0" smtClean="0"/>
              <a:t>Number of flows</a:t>
            </a:r>
            <a:endParaRPr lang="ko-KR" altLang="en-US" sz="2400" b="1" dirty="0"/>
          </a:p>
        </p:txBody>
      </p:sp>
      <p:sp>
        <p:nvSpPr>
          <p:cNvPr id="76" name="TextBox 75"/>
          <p:cNvSpPr txBox="1"/>
          <p:nvPr/>
        </p:nvSpPr>
        <p:spPr>
          <a:xfrm rot="16200000">
            <a:off x="3784828" y="5417352"/>
            <a:ext cx="1138453" cy="461665"/>
          </a:xfrm>
          <a:prstGeom prst="rect">
            <a:avLst/>
          </a:prstGeom>
          <a:noFill/>
        </p:spPr>
        <p:txBody>
          <a:bodyPr wrap="none" rtlCol="0">
            <a:spAutoFit/>
          </a:bodyPr>
          <a:lstStyle/>
          <a:p>
            <a:r>
              <a:rPr lang="en-US" altLang="ko-KR" sz="2400" b="1" dirty="0" smtClean="0"/>
              <a:t>Queue</a:t>
            </a:r>
            <a:endParaRPr lang="ko-KR" altLang="en-US" sz="2400" b="1" dirty="0"/>
          </a:p>
        </p:txBody>
      </p:sp>
      <p:cxnSp>
        <p:nvCxnSpPr>
          <p:cNvPr id="10" name="직선 화살표 연결선 9"/>
          <p:cNvCxnSpPr/>
          <p:nvPr/>
        </p:nvCxnSpPr>
        <p:spPr>
          <a:xfrm flipV="1">
            <a:off x="4794823" y="5292114"/>
            <a:ext cx="2287953" cy="9776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그룹 25"/>
          <p:cNvGrpSpPr/>
          <p:nvPr/>
        </p:nvGrpSpPr>
        <p:grpSpPr>
          <a:xfrm>
            <a:off x="5321983" y="3630144"/>
            <a:ext cx="984738" cy="752491"/>
            <a:chOff x="5950633" y="3763237"/>
            <a:chExt cx="984738" cy="752491"/>
          </a:xfrm>
        </p:grpSpPr>
        <p:sp>
          <p:nvSpPr>
            <p:cNvPr id="24" name="모서리가 둥근 직사각형 23"/>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왼쪽/오른쪽 화살표 24"/>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왼쪽/오른쪽 화살표 2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직사각형 5"/>
          <p:cNvSpPr/>
          <p:nvPr/>
        </p:nvSpPr>
        <p:spPr>
          <a:xfrm>
            <a:off x="5366287" y="3270820"/>
            <a:ext cx="755113" cy="274294"/>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p:cNvCxnSpPr/>
          <p:nvPr/>
        </p:nvCxnSpPr>
        <p:spPr>
          <a:xfrm>
            <a:off x="6127750" y="3270836"/>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6126162" y="3545304"/>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5365751" y="3282329"/>
            <a:ext cx="244479" cy="24850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p:cNvSpPr/>
          <p:nvPr/>
        </p:nvSpPr>
        <p:spPr>
          <a:xfrm>
            <a:off x="5607465" y="3281584"/>
            <a:ext cx="247648" cy="248508"/>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5369366" y="3275793"/>
            <a:ext cx="247648" cy="248508"/>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p:nvCxnSpPr>
        <p:spPr>
          <a:xfrm>
            <a:off x="5613400" y="3278362"/>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a:off x="5873750" y="3258136"/>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5993" y="3154264"/>
            <a:ext cx="356188" cy="369332"/>
          </a:xfrm>
          <a:prstGeom prst="rect">
            <a:avLst/>
          </a:prstGeom>
          <a:noFill/>
        </p:spPr>
        <p:txBody>
          <a:bodyPr wrap="none" rtlCol="0">
            <a:spAutoFit/>
          </a:bodyPr>
          <a:lstStyle/>
          <a:p>
            <a:r>
              <a:rPr lang="en-US" altLang="ko-KR" dirty="0" smtClean="0"/>
              <a:t>…</a:t>
            </a:r>
            <a:endParaRPr lang="ko-KR" altLang="en-US" dirty="0"/>
          </a:p>
        </p:txBody>
      </p:sp>
      <p:sp>
        <p:nvSpPr>
          <p:cNvPr id="72" name="TextBox 71"/>
          <p:cNvSpPr txBox="1"/>
          <p:nvPr/>
        </p:nvSpPr>
        <p:spPr>
          <a:xfrm>
            <a:off x="5562720" y="3154264"/>
            <a:ext cx="356188" cy="369332"/>
          </a:xfrm>
          <a:prstGeom prst="rect">
            <a:avLst/>
          </a:prstGeom>
          <a:noFill/>
        </p:spPr>
        <p:txBody>
          <a:bodyPr wrap="none" rtlCol="0">
            <a:spAutoFit/>
          </a:bodyPr>
          <a:lstStyle/>
          <a:p>
            <a:r>
              <a:rPr lang="en-US" altLang="ko-KR" dirty="0" smtClean="0"/>
              <a:t>…</a:t>
            </a:r>
            <a:endParaRPr lang="ko-KR" altLang="en-US" dirty="0"/>
          </a:p>
        </p:txBody>
      </p:sp>
      <p:sp>
        <p:nvSpPr>
          <p:cNvPr id="77" name="직사각형 76"/>
          <p:cNvSpPr/>
          <p:nvPr/>
        </p:nvSpPr>
        <p:spPr>
          <a:xfrm>
            <a:off x="5355776" y="3270820"/>
            <a:ext cx="755113" cy="2742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5355776" y="3273282"/>
            <a:ext cx="753800" cy="266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538808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2.08333E-7 4.07407E-6 L -0.24102 0.19629 " pathEditMode="relative" rAng="0" ptsTypes="AA">
                                      <p:cBhvr>
                                        <p:cTn id="6" dur="1000" fill="hold"/>
                                        <p:tgtEl>
                                          <p:spTgt spid="5"/>
                                        </p:tgtEl>
                                        <p:attrNameLst>
                                          <p:attrName>ppt_x</p:attrName>
                                          <p:attrName>ppt_y</p:attrName>
                                        </p:attrNameLst>
                                      </p:cBhvr>
                                      <p:rCtr x="-12057" y="9815"/>
                                    </p:animMotion>
                                  </p:childTnLst>
                                </p:cTn>
                              </p:par>
                              <p:par>
                                <p:cTn id="7" presetID="42" presetClass="path" presetSubtype="0" fill="hold" grpId="0" nodeType="withEffect">
                                  <p:stCondLst>
                                    <p:cond delay="0"/>
                                  </p:stCondLst>
                                  <p:childTnLst>
                                    <p:animMotion origin="layout" path="M 1.25E-6 2.59259E-6 L -0.23841 0.0037 " pathEditMode="relative" rAng="0" ptsTypes="AA">
                                      <p:cBhvr>
                                        <p:cTn id="8" dur="1000" fill="hold"/>
                                        <p:tgtEl>
                                          <p:spTgt spid="57"/>
                                        </p:tgtEl>
                                        <p:attrNameLst>
                                          <p:attrName>ppt_x</p:attrName>
                                          <p:attrName>ppt_y</p:attrName>
                                        </p:attrNameLst>
                                      </p:cBhvr>
                                      <p:rCtr x="-11927" y="185"/>
                                    </p:animMotion>
                                  </p:childTnLst>
                                </p:cTn>
                              </p:par>
                              <p:par>
                                <p:cTn id="9" presetID="42" presetClass="path" presetSubtype="0" fill="hold" grpId="0" nodeType="withEffect">
                                  <p:stCondLst>
                                    <p:cond delay="0"/>
                                  </p:stCondLst>
                                  <p:childTnLst>
                                    <p:animMotion origin="layout" path="M 2.08333E-7 7.40741E-7 L -0.23919 -0.19468 " pathEditMode="relative" rAng="0" ptsTypes="AA">
                                      <p:cBhvr>
                                        <p:cTn id="10" dur="1000" fill="hold"/>
                                        <p:tgtEl>
                                          <p:spTgt spid="58"/>
                                        </p:tgtEl>
                                        <p:attrNameLst>
                                          <p:attrName>ppt_x</p:attrName>
                                          <p:attrName>ppt_y</p:attrName>
                                        </p:attrNameLst>
                                      </p:cBhvr>
                                      <p:rCtr x="-11966" y="-9745"/>
                                    </p:animMotion>
                                  </p:childTnLst>
                                </p:cTn>
                              </p:par>
                            </p:childTnLst>
                          </p:cTn>
                        </p:par>
                        <p:par>
                          <p:cTn id="11" fill="hold">
                            <p:stCondLst>
                              <p:cond delay="1000"/>
                            </p:stCondLst>
                            <p:childTnLst>
                              <p:par>
                                <p:cTn id="12" presetID="42" presetClass="path" presetSubtype="0" fill="hold" grpId="1" nodeType="afterEffect">
                                  <p:stCondLst>
                                    <p:cond delay="0"/>
                                  </p:stCondLst>
                                  <p:childTnLst>
                                    <p:animMotion origin="layout" path="M -0.24102 0.19629 L -0.55938 0.19583 " pathEditMode="relative" rAng="0" ptsTypes="AA">
                                      <p:cBhvr>
                                        <p:cTn id="13" dur="1000" fill="hold"/>
                                        <p:tgtEl>
                                          <p:spTgt spid="5"/>
                                        </p:tgtEl>
                                        <p:attrNameLst>
                                          <p:attrName>ppt_x</p:attrName>
                                          <p:attrName>ppt_y</p:attrName>
                                        </p:attrNameLst>
                                      </p:cBhvr>
                                      <p:rCtr x="-15924" y="-23"/>
                                    </p:animMotion>
                                  </p:childTnLst>
                                </p:cTn>
                              </p:par>
                              <p:par>
                                <p:cTn id="14" presetID="42" presetClass="path" presetSubtype="0" decel="100000" fill="hold" grpId="1" nodeType="withEffect">
                                  <p:stCondLst>
                                    <p:cond delay="0"/>
                                  </p:stCondLst>
                                  <p:childTnLst>
                                    <p:animMotion origin="layout" path="M -0.24037 0.00231 L -0.31055 0.00115 " pathEditMode="relative" rAng="0" ptsTypes="AA">
                                      <p:cBhvr>
                                        <p:cTn id="15" dur="500" fill="hold"/>
                                        <p:tgtEl>
                                          <p:spTgt spid="57"/>
                                        </p:tgtEl>
                                        <p:attrNameLst>
                                          <p:attrName>ppt_x</p:attrName>
                                          <p:attrName>ppt_y</p:attrName>
                                        </p:attrNameLst>
                                      </p:cBhvr>
                                      <p:rCtr x="-3516" y="-69"/>
                                    </p:animMotion>
                                  </p:childTnLst>
                                </p:cTn>
                              </p:par>
                              <p:par>
                                <p:cTn id="16" presetID="42" presetClass="path" presetSubtype="0" decel="100000" fill="hold" grpId="1" nodeType="withEffect">
                                  <p:stCondLst>
                                    <p:cond delay="0"/>
                                  </p:stCondLst>
                                  <p:childTnLst>
                                    <p:animMotion origin="layout" path="M -0.24102 -0.19329 L -0.27943 -0.19329 " pathEditMode="relative" rAng="0" ptsTypes="AA">
                                      <p:cBhvr>
                                        <p:cTn id="17" dur="500" fill="hold"/>
                                        <p:tgtEl>
                                          <p:spTgt spid="58"/>
                                        </p:tgtEl>
                                        <p:attrNameLst>
                                          <p:attrName>ppt_x</p:attrName>
                                          <p:attrName>ppt_y</p:attrName>
                                        </p:attrNameLst>
                                      </p:cBhvr>
                                      <p:rCtr x="-1927" y="0"/>
                                    </p:animMotion>
                                  </p:childTnLst>
                                </p:cTn>
                              </p:par>
                              <p:par>
                                <p:cTn id="18" presetID="1"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xit" presetSubtype="0" fill="hold" grpId="1" nodeType="withEffect">
                                  <p:stCondLst>
                                    <p:cond delay="200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grpId="1" nodeType="withEffect">
                                  <p:stCondLst>
                                    <p:cond delay="2000"/>
                                  </p:stCondLst>
                                  <p:childTnLst>
                                    <p:set>
                                      <p:cBhvr>
                                        <p:cTn id="31" dur="1" fill="hold">
                                          <p:stCondLst>
                                            <p:cond delay="0"/>
                                          </p:stCondLst>
                                        </p:cTn>
                                        <p:tgtEl>
                                          <p:spTgt spid="14"/>
                                        </p:tgtEl>
                                        <p:attrNameLst>
                                          <p:attrName>style.visibility</p:attrName>
                                        </p:attrNameLst>
                                      </p:cBhvr>
                                      <p:to>
                                        <p:strVal val="hidden"/>
                                      </p:to>
                                    </p:set>
                                  </p:childTnLst>
                                </p:cTn>
                              </p:par>
                              <p:par>
                                <p:cTn id="32" presetID="42" presetClass="path" presetSubtype="0" fill="hold" grpId="2" nodeType="withEffect">
                                  <p:stCondLst>
                                    <p:cond delay="2000"/>
                                  </p:stCondLst>
                                  <p:childTnLst>
                                    <p:animMotion origin="layout" path="M -0.31055 0.00115 L -0.56172 0.00208 " pathEditMode="relative" rAng="0" ptsTypes="AA">
                                      <p:cBhvr>
                                        <p:cTn id="33" dur="1000" fill="hold"/>
                                        <p:tgtEl>
                                          <p:spTgt spid="57"/>
                                        </p:tgtEl>
                                        <p:attrNameLst>
                                          <p:attrName>ppt_x</p:attrName>
                                          <p:attrName>ppt_y</p:attrName>
                                        </p:attrNameLst>
                                      </p:cBhvr>
                                      <p:rCtr x="-12565" y="46"/>
                                    </p:animMotion>
                                  </p:childTnLst>
                                </p:cTn>
                              </p:par>
                              <p:par>
                                <p:cTn id="34" presetID="42" presetClass="path" presetSubtype="0" accel="50000" decel="50000" fill="hold" grpId="2" nodeType="withEffect">
                                  <p:stCondLst>
                                    <p:cond delay="2000"/>
                                  </p:stCondLst>
                                  <p:childTnLst>
                                    <p:animMotion origin="layout" path="M -0.27943 -0.19329 L -0.3112 -0.19445 " pathEditMode="relative" rAng="0" ptsTypes="AA">
                                      <p:cBhvr>
                                        <p:cTn id="35" dur="500" fill="hold"/>
                                        <p:tgtEl>
                                          <p:spTgt spid="58"/>
                                        </p:tgtEl>
                                        <p:attrNameLst>
                                          <p:attrName>ppt_x</p:attrName>
                                          <p:attrName>ppt_y</p:attrName>
                                        </p:attrNameLst>
                                      </p:cBhvr>
                                      <p:rCtr x="-1589" y="-69"/>
                                    </p:animMotion>
                                  </p:childTnLst>
                                </p:cTn>
                              </p:par>
                              <p:par>
                                <p:cTn id="36" presetID="1" presetClass="exit" presetSubtype="0" fill="hold" grpId="1" nodeType="withEffect">
                                  <p:stCondLst>
                                    <p:cond delay="2000"/>
                                  </p:stCondLst>
                                  <p:childTnLst>
                                    <p:set>
                                      <p:cBhvr>
                                        <p:cTn id="37" dur="1" fill="hold">
                                          <p:stCondLst>
                                            <p:cond delay="0"/>
                                          </p:stCondLst>
                                        </p:cTn>
                                        <p:tgtEl>
                                          <p:spTgt spid="80"/>
                                        </p:tgtEl>
                                        <p:attrNameLst>
                                          <p:attrName>style.visibility</p:attrName>
                                        </p:attrNameLst>
                                      </p:cBhvr>
                                      <p:to>
                                        <p:strVal val="hidden"/>
                                      </p:to>
                                    </p:set>
                                  </p:childTnLst>
                                </p:cTn>
                              </p:par>
                              <p:par>
                                <p:cTn id="38" presetID="1" presetClass="entr" presetSubtype="0" fill="hold" grpId="0" nodeType="withEffect">
                                  <p:stCondLst>
                                    <p:cond delay="200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xit" presetSubtype="0" fill="hold" grpId="1" nodeType="withEffect">
                                  <p:stCondLst>
                                    <p:cond delay="2000"/>
                                  </p:stCondLst>
                                  <p:childTnLst>
                                    <p:set>
                                      <p:cBhvr>
                                        <p:cTn id="41" dur="1" fill="hold">
                                          <p:stCondLst>
                                            <p:cond delay="0"/>
                                          </p:stCondLst>
                                        </p:cTn>
                                        <p:tgtEl>
                                          <p:spTgt spid="7"/>
                                        </p:tgtEl>
                                        <p:attrNameLst>
                                          <p:attrName>style.visibility</p:attrName>
                                        </p:attrNameLst>
                                      </p:cBhvr>
                                      <p:to>
                                        <p:strVal val="hidden"/>
                                      </p:to>
                                    </p:set>
                                  </p:childTnLst>
                                </p:cTn>
                              </p:par>
                              <p:par>
                                <p:cTn id="42" presetID="1" presetClass="entr" presetSubtype="0" fill="hold" grpId="0" nodeType="withEffect">
                                  <p:stCondLst>
                                    <p:cond delay="2000"/>
                                  </p:stCondLst>
                                  <p:childTnLst>
                                    <p:set>
                                      <p:cBhvr>
                                        <p:cTn id="43" dur="1" fill="hold">
                                          <p:stCondLst>
                                            <p:cond delay="0"/>
                                          </p:stCondLst>
                                        </p:cTn>
                                        <p:tgtEl>
                                          <p:spTgt spid="72"/>
                                        </p:tgtEl>
                                        <p:attrNameLst>
                                          <p:attrName>style.visibility</p:attrName>
                                        </p:attrNameLst>
                                      </p:cBhvr>
                                      <p:to>
                                        <p:strVal val="visible"/>
                                      </p:to>
                                    </p:set>
                                  </p:childTnLst>
                                </p:cTn>
                              </p:par>
                              <p:par>
                                <p:cTn id="44" presetID="42" presetClass="path" presetSubtype="0" fill="hold" grpId="3" nodeType="withEffect">
                                  <p:stCondLst>
                                    <p:cond delay="3000"/>
                                  </p:stCondLst>
                                  <p:childTnLst>
                                    <p:animMotion origin="layout" path="M -0.3112 -0.19445 L -0.56198 -0.19352 " pathEditMode="relative" rAng="0" ptsTypes="AA">
                                      <p:cBhvr>
                                        <p:cTn id="45" dur="1000" fill="hold"/>
                                        <p:tgtEl>
                                          <p:spTgt spid="58"/>
                                        </p:tgtEl>
                                        <p:attrNameLst>
                                          <p:attrName>ppt_x</p:attrName>
                                          <p:attrName>ppt_y</p:attrName>
                                        </p:attrNameLst>
                                      </p:cBhvr>
                                      <p:rCtr x="-12539" y="46"/>
                                    </p:animMotion>
                                  </p:childTnLst>
                                </p:cTn>
                              </p:par>
                              <p:par>
                                <p:cTn id="46" presetID="1" presetClass="exit" presetSubtype="0" fill="hold" grpId="1" nodeType="withEffect">
                                  <p:stCondLst>
                                    <p:cond delay="3000"/>
                                  </p:stCondLst>
                                  <p:childTnLst>
                                    <p:set>
                                      <p:cBhvr>
                                        <p:cTn id="47" dur="1" fill="hold">
                                          <p:stCondLst>
                                            <p:cond delay="0"/>
                                          </p:stCondLst>
                                        </p:cTn>
                                        <p:tgtEl>
                                          <p:spTgt spid="81"/>
                                        </p:tgtEl>
                                        <p:attrNameLst>
                                          <p:attrName>style.visibility</p:attrName>
                                        </p:attrNameLst>
                                      </p:cBhvr>
                                      <p:to>
                                        <p:strVal val="hidden"/>
                                      </p:to>
                                    </p:set>
                                  </p:childTnLst>
                                </p:cTn>
                              </p:par>
                              <p:par>
                                <p:cTn id="48" presetID="1" presetClass="exit" presetSubtype="0" fill="hold" grpId="3" nodeType="withEffect">
                                  <p:stCondLst>
                                    <p:cond delay="3000"/>
                                  </p:stCondLst>
                                  <p:childTnLst>
                                    <p:set>
                                      <p:cBhvr>
                                        <p:cTn id="49" dur="1" fill="hold">
                                          <p:stCondLst>
                                            <p:cond delay="0"/>
                                          </p:stCondLst>
                                        </p:cTn>
                                        <p:tgtEl>
                                          <p:spTgt spid="57"/>
                                        </p:tgtEl>
                                        <p:attrNameLst>
                                          <p:attrName>style.visibility</p:attrName>
                                        </p:attrNameLst>
                                      </p:cBhvr>
                                      <p:to>
                                        <p:strVal val="hidden"/>
                                      </p:to>
                                    </p:set>
                                  </p:childTnLst>
                                </p:cTn>
                              </p:par>
                              <p:par>
                                <p:cTn id="50" presetID="1" presetClass="exit" presetSubtype="0" fill="hold" grpId="1" nodeType="withEffect">
                                  <p:stCondLst>
                                    <p:cond delay="300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3000"/>
                                  </p:stCondLst>
                                  <p:childTnLst>
                                    <p:set>
                                      <p:cBhvr>
                                        <p:cTn id="53" dur="1" fill="hold">
                                          <p:stCondLst>
                                            <p:cond delay="0"/>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7" grpId="0" animBg="1"/>
      <p:bldP spid="57" grpId="1" animBg="1"/>
      <p:bldP spid="57" grpId="2" animBg="1"/>
      <p:bldP spid="57" grpId="3" animBg="1"/>
      <p:bldP spid="58" grpId="0" animBg="1"/>
      <p:bldP spid="58" grpId="1" animBg="1"/>
      <p:bldP spid="58" grpId="2" animBg="1"/>
      <p:bldP spid="58" grpId="3" animBg="1"/>
      <p:bldP spid="4" grpId="0"/>
      <p:bldP spid="4" grpId="1"/>
      <p:bldP spid="79" grpId="0" animBg="1"/>
      <p:bldP spid="79" grpId="1" animBg="1"/>
      <p:bldP spid="80" grpId="0" animBg="1"/>
      <p:bldP spid="80" grpId="1" animBg="1"/>
      <p:bldP spid="81" grpId="0" animBg="1"/>
      <p:bldP spid="81" grpId="1" animBg="1"/>
      <p:bldP spid="7" grpId="0"/>
      <p:bldP spid="7" grpId="1"/>
      <p:bldP spid="72" grpId="0"/>
      <p:bldP spid="72" grpId="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6121400" y="3270820"/>
            <a:ext cx="246062" cy="273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제목 1"/>
          <p:cNvSpPr>
            <a:spLocks noGrp="1"/>
          </p:cNvSpPr>
          <p:nvPr>
            <p:ph type="title"/>
          </p:nvPr>
        </p:nvSpPr>
        <p:spPr/>
        <p:txBody>
          <a:bodyPr/>
          <a:lstStyle/>
          <a:p>
            <a:r>
              <a:rPr lang="en-US" altLang="ko-KR" b="1" dirty="0"/>
              <a:t>Rate-based CC + </a:t>
            </a:r>
            <a:r>
              <a:rPr lang="en-US" altLang="ko-KR" b="1" dirty="0" err="1"/>
              <a:t>incast</a:t>
            </a:r>
            <a:r>
              <a:rPr lang="en-US" altLang="ko-KR" b="1" dirty="0"/>
              <a:t> traffic</a:t>
            </a:r>
            <a:endParaRPr lang="ko-KR" altLang="en-US" b="1" dirty="0"/>
          </a:p>
        </p:txBody>
      </p:sp>
      <p:cxnSp>
        <p:nvCxnSpPr>
          <p:cNvPr id="41" name="직선 연결선 40"/>
          <p:cNvCxnSpPr/>
          <p:nvPr/>
        </p:nvCxnSpPr>
        <p:spPr>
          <a:xfrm>
            <a:off x="2865706" y="4006392"/>
            <a:ext cx="2391331" cy="2573"/>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직선 연결선 42"/>
          <p:cNvCxnSpPr>
            <a:stCxn id="24" idx="3"/>
          </p:cNvCxnSpPr>
          <p:nvPr/>
        </p:nvCxnSpPr>
        <p:spPr>
          <a:xfrm flipV="1">
            <a:off x="6306721" y="2667806"/>
            <a:ext cx="2762840" cy="1338584"/>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직선 연결선 45"/>
          <p:cNvCxnSpPr>
            <a:stCxn id="24" idx="3"/>
          </p:cNvCxnSpPr>
          <p:nvPr/>
        </p:nvCxnSpPr>
        <p:spPr>
          <a:xfrm flipV="1">
            <a:off x="6306721" y="4002808"/>
            <a:ext cx="2762840" cy="3582"/>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직선 연결선 48"/>
          <p:cNvCxnSpPr>
            <a:stCxn id="24" idx="3"/>
          </p:cNvCxnSpPr>
          <p:nvPr/>
        </p:nvCxnSpPr>
        <p:spPr>
          <a:xfrm>
            <a:off x="6306721" y="4006390"/>
            <a:ext cx="2762840" cy="133145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5400000">
            <a:off x="9674632" y="2884585"/>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4" name="TextBox 53"/>
          <p:cNvSpPr txBox="1"/>
          <p:nvPr/>
        </p:nvSpPr>
        <p:spPr>
          <a:xfrm rot="5400000">
            <a:off x="9674632" y="4219587"/>
            <a:ext cx="795411" cy="923330"/>
          </a:xfrm>
          <a:prstGeom prst="rect">
            <a:avLst/>
          </a:prstGeom>
          <a:noFill/>
        </p:spPr>
        <p:txBody>
          <a:bodyPr wrap="none" rtlCol="0">
            <a:spAutoFit/>
          </a:bodyPr>
          <a:lstStyle/>
          <a:p>
            <a:r>
              <a:rPr lang="en-US" altLang="ko-KR" sz="5400" b="1" dirty="0" smtClean="0"/>
              <a:t>…</a:t>
            </a:r>
            <a:endParaRPr lang="ko-KR" altLang="en-US" sz="5400" b="1" dirty="0"/>
          </a:p>
        </p:txBody>
      </p:sp>
      <p:sp>
        <p:nvSpPr>
          <p:cNvPr id="59" name="TextBox 58"/>
          <p:cNvSpPr txBox="1"/>
          <p:nvPr/>
        </p:nvSpPr>
        <p:spPr>
          <a:xfrm>
            <a:off x="5054497" y="4432687"/>
            <a:ext cx="1519711" cy="646331"/>
          </a:xfrm>
          <a:prstGeom prst="rect">
            <a:avLst/>
          </a:prstGeom>
          <a:noFill/>
        </p:spPr>
        <p:txBody>
          <a:bodyPr wrap="none" rtlCol="0">
            <a:spAutoFit/>
          </a:bodyPr>
          <a:lstStyle/>
          <a:p>
            <a:r>
              <a:rPr lang="en-US" altLang="ko-KR" sz="3600" dirty="0" smtClean="0"/>
              <a:t>Switch</a:t>
            </a:r>
            <a:endParaRPr lang="ko-KR" altLang="en-US" sz="3600" dirty="0"/>
          </a:p>
        </p:txBody>
      </p:sp>
      <p:sp>
        <p:nvSpPr>
          <p:cNvPr id="45" name="TextBox 44"/>
          <p:cNvSpPr txBox="1"/>
          <p:nvPr/>
        </p:nvSpPr>
        <p:spPr>
          <a:xfrm>
            <a:off x="11353800" y="134292"/>
            <a:ext cx="748468" cy="461665"/>
          </a:xfrm>
          <a:prstGeom prst="rect">
            <a:avLst/>
          </a:prstGeom>
          <a:noFill/>
        </p:spPr>
        <p:txBody>
          <a:bodyPr wrap="square" rtlCol="0">
            <a:spAutoFit/>
          </a:bodyPr>
          <a:lstStyle/>
          <a:p>
            <a:pPr algn="ctr"/>
            <a:r>
              <a:rPr lang="en-US" altLang="ko-KR" sz="2400" dirty="0">
                <a:solidFill>
                  <a:schemeClr val="tx1">
                    <a:lumMod val="65000"/>
                    <a:lumOff val="35000"/>
                  </a:schemeClr>
                </a:solidFill>
              </a:rPr>
              <a:t>3</a:t>
            </a:r>
            <a:endParaRPr lang="ko-KR" altLang="en-US" sz="2400" dirty="0">
              <a:solidFill>
                <a:schemeClr val="tx1">
                  <a:lumMod val="65000"/>
                  <a:lumOff val="35000"/>
                </a:schemeClr>
              </a:solidFill>
            </a:endParaRPr>
          </a:p>
        </p:txBody>
      </p:sp>
      <p:cxnSp>
        <p:nvCxnSpPr>
          <p:cNvPr id="12" name="직선 화살표 연결선 11"/>
          <p:cNvCxnSpPr/>
          <p:nvPr/>
        </p:nvCxnSpPr>
        <p:spPr>
          <a:xfrm flipH="1">
            <a:off x="8317525" y="2549769"/>
            <a:ext cx="615460" cy="281354"/>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240488" y="1955590"/>
            <a:ext cx="829073" cy="523220"/>
          </a:xfrm>
          <a:prstGeom prst="rect">
            <a:avLst/>
          </a:prstGeom>
          <a:noFill/>
        </p:spPr>
        <p:txBody>
          <a:bodyPr wrap="none" rtlCol="0">
            <a:spAutoFit/>
          </a:bodyPr>
          <a:lstStyle/>
          <a:p>
            <a:r>
              <a:rPr lang="en-US" altLang="ko-KR" sz="2800" dirty="0" smtClean="0"/>
              <a:t>C/N</a:t>
            </a:r>
            <a:endParaRPr lang="ko-KR" altLang="en-US" sz="2800" dirty="0"/>
          </a:p>
        </p:txBody>
      </p:sp>
      <p:sp>
        <p:nvSpPr>
          <p:cNvPr id="61" name="TextBox 60"/>
          <p:cNvSpPr txBox="1"/>
          <p:nvPr/>
        </p:nvSpPr>
        <p:spPr>
          <a:xfrm>
            <a:off x="8331008" y="3194620"/>
            <a:ext cx="829073" cy="523220"/>
          </a:xfrm>
          <a:prstGeom prst="rect">
            <a:avLst/>
          </a:prstGeom>
          <a:noFill/>
        </p:spPr>
        <p:txBody>
          <a:bodyPr wrap="none" rtlCol="0">
            <a:spAutoFit/>
          </a:bodyPr>
          <a:lstStyle/>
          <a:p>
            <a:r>
              <a:rPr lang="en-US" altLang="ko-KR" sz="2800" dirty="0" smtClean="0"/>
              <a:t>C/N</a:t>
            </a:r>
            <a:endParaRPr lang="ko-KR" altLang="en-US" sz="2800" dirty="0"/>
          </a:p>
        </p:txBody>
      </p:sp>
      <p:cxnSp>
        <p:nvCxnSpPr>
          <p:cNvPr id="62" name="직선 화살표 연결선 61"/>
          <p:cNvCxnSpPr/>
          <p:nvPr/>
        </p:nvCxnSpPr>
        <p:spPr>
          <a:xfrm flipH="1" flipV="1">
            <a:off x="8369276" y="3838454"/>
            <a:ext cx="627289" cy="877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3" name="직선 화살표 연결선 62"/>
          <p:cNvCxnSpPr/>
          <p:nvPr/>
        </p:nvCxnSpPr>
        <p:spPr>
          <a:xfrm flipH="1" flipV="1">
            <a:off x="8387862" y="4835769"/>
            <a:ext cx="608703" cy="288322"/>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8377067" y="4329449"/>
            <a:ext cx="829073" cy="523220"/>
          </a:xfrm>
          <a:prstGeom prst="rect">
            <a:avLst/>
          </a:prstGeom>
          <a:noFill/>
        </p:spPr>
        <p:txBody>
          <a:bodyPr wrap="none" rtlCol="0">
            <a:spAutoFit/>
          </a:bodyPr>
          <a:lstStyle/>
          <a:p>
            <a:r>
              <a:rPr lang="en-US" altLang="ko-KR" sz="2800" dirty="0" smtClean="0"/>
              <a:t>C/N</a:t>
            </a:r>
            <a:endParaRPr lang="ko-KR" altLang="en-US" sz="2800" dirty="0"/>
          </a:p>
        </p:txBody>
      </p:sp>
      <p:sp>
        <p:nvSpPr>
          <p:cNvPr id="5" name="직사각형 4"/>
          <p:cNvSpPr/>
          <p:nvPr/>
        </p:nvSpPr>
        <p:spPr>
          <a:xfrm>
            <a:off x="9171574" y="2442985"/>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7" name="직사각형 56"/>
          <p:cNvSpPr/>
          <p:nvPr/>
        </p:nvSpPr>
        <p:spPr>
          <a:xfrm>
            <a:off x="9163784" y="3772758"/>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8" name="직사각형 57"/>
          <p:cNvSpPr/>
          <p:nvPr/>
        </p:nvSpPr>
        <p:spPr>
          <a:xfrm>
            <a:off x="9171573" y="5114820"/>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5" name="TextBox 114"/>
          <p:cNvSpPr txBox="1"/>
          <p:nvPr/>
        </p:nvSpPr>
        <p:spPr>
          <a:xfrm>
            <a:off x="1066543" y="4432687"/>
            <a:ext cx="1910203" cy="646331"/>
          </a:xfrm>
          <a:prstGeom prst="rect">
            <a:avLst/>
          </a:prstGeom>
          <a:noFill/>
        </p:spPr>
        <p:txBody>
          <a:bodyPr wrap="none" rtlCol="0">
            <a:spAutoFit/>
          </a:bodyPr>
          <a:lstStyle/>
          <a:p>
            <a:r>
              <a:rPr lang="en-US" altLang="ko-KR" sz="3600" dirty="0" smtClean="0"/>
              <a:t>Receiver</a:t>
            </a:r>
            <a:endParaRPr lang="ko-KR" altLang="en-US" sz="3600" dirty="0"/>
          </a:p>
        </p:txBody>
      </p:sp>
      <p:sp>
        <p:nvSpPr>
          <p:cNvPr id="116" name="TextBox 115"/>
          <p:cNvSpPr txBox="1"/>
          <p:nvPr/>
        </p:nvSpPr>
        <p:spPr>
          <a:xfrm>
            <a:off x="8732591" y="5731463"/>
            <a:ext cx="2355325" cy="646331"/>
          </a:xfrm>
          <a:prstGeom prst="rect">
            <a:avLst/>
          </a:prstGeom>
          <a:noFill/>
        </p:spPr>
        <p:txBody>
          <a:bodyPr wrap="none" rtlCol="0">
            <a:spAutoFit/>
          </a:bodyPr>
          <a:lstStyle/>
          <a:p>
            <a:r>
              <a:rPr lang="en-US" altLang="ko-KR" sz="3600" dirty="0" smtClean="0"/>
              <a:t>N Senders</a:t>
            </a:r>
            <a:endParaRPr lang="ko-KR" altLang="en-US" sz="3600" dirty="0"/>
          </a:p>
        </p:txBody>
      </p:sp>
      <p:sp>
        <p:nvSpPr>
          <p:cNvPr id="50" name="직사각형 49"/>
          <p:cNvSpPr/>
          <p:nvPr/>
        </p:nvSpPr>
        <p:spPr>
          <a:xfrm>
            <a:off x="9171573" y="2442985"/>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1" name="직사각형 50"/>
          <p:cNvSpPr/>
          <p:nvPr/>
        </p:nvSpPr>
        <p:spPr>
          <a:xfrm>
            <a:off x="9163783" y="3772758"/>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3" name="직사각형 52"/>
          <p:cNvSpPr/>
          <p:nvPr/>
        </p:nvSpPr>
        <p:spPr>
          <a:xfrm>
            <a:off x="9171572" y="5114820"/>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직사각형 54"/>
          <p:cNvSpPr/>
          <p:nvPr/>
        </p:nvSpPr>
        <p:spPr>
          <a:xfrm>
            <a:off x="9171571" y="2450775"/>
            <a:ext cx="401683" cy="441851"/>
          </a:xfrm>
          <a:prstGeom prst="rect">
            <a:avLst/>
          </a:prstGeom>
          <a:solidFill>
            <a:srgbClr val="92D05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6" name="직사각형 55"/>
          <p:cNvSpPr/>
          <p:nvPr/>
        </p:nvSpPr>
        <p:spPr>
          <a:xfrm>
            <a:off x="9163781" y="3780548"/>
            <a:ext cx="401683" cy="441851"/>
          </a:xfrm>
          <a:prstGeom prst="rect">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0" name="직사각형 59"/>
          <p:cNvSpPr/>
          <p:nvPr/>
        </p:nvSpPr>
        <p:spPr>
          <a:xfrm>
            <a:off x="9171570" y="5122610"/>
            <a:ext cx="401683" cy="441851"/>
          </a:xfrm>
          <a:prstGeom prst="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00" name="그룹 99"/>
          <p:cNvGrpSpPr/>
          <p:nvPr/>
        </p:nvGrpSpPr>
        <p:grpSpPr>
          <a:xfrm>
            <a:off x="9069561" y="2442985"/>
            <a:ext cx="1688122" cy="449641"/>
            <a:chOff x="8846235" y="2726787"/>
            <a:chExt cx="2194560" cy="584533"/>
          </a:xfrm>
        </p:grpSpPr>
        <p:grpSp>
          <p:nvGrpSpPr>
            <p:cNvPr id="101" name="그룹 100"/>
            <p:cNvGrpSpPr/>
            <p:nvPr/>
          </p:nvGrpSpPr>
          <p:grpSpPr>
            <a:xfrm>
              <a:off x="8846235" y="2726787"/>
              <a:ext cx="2194560" cy="584533"/>
              <a:chOff x="1392702" y="3910818"/>
              <a:chExt cx="3010486" cy="801859"/>
            </a:xfrm>
          </p:grpSpPr>
          <p:sp>
            <p:nvSpPr>
              <p:cNvPr id="103" name="모서리가 둥근 직사각형 102"/>
              <p:cNvSpPr/>
              <p:nvPr/>
            </p:nvSpPr>
            <p:spPr>
              <a:xfrm>
                <a:off x="1392702" y="3910818"/>
                <a:ext cx="3010486" cy="801859"/>
              </a:xfrm>
              <a:prstGeom prst="roundRect">
                <a:avLst/>
              </a:prstGeom>
              <a:solidFill>
                <a:srgbClr val="92D05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4" name="직선 연결선 10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2" name="타원 10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05" name="그룹 104"/>
          <p:cNvGrpSpPr/>
          <p:nvPr/>
        </p:nvGrpSpPr>
        <p:grpSpPr>
          <a:xfrm>
            <a:off x="9074955" y="3758401"/>
            <a:ext cx="1688122" cy="449641"/>
            <a:chOff x="8846235" y="2726787"/>
            <a:chExt cx="2194560" cy="584533"/>
          </a:xfrm>
        </p:grpSpPr>
        <p:grpSp>
          <p:nvGrpSpPr>
            <p:cNvPr id="106" name="그룹 105"/>
            <p:cNvGrpSpPr/>
            <p:nvPr/>
          </p:nvGrpSpPr>
          <p:grpSpPr>
            <a:xfrm>
              <a:off x="8846235" y="2726787"/>
              <a:ext cx="2194560" cy="584533"/>
              <a:chOff x="1392702" y="3910818"/>
              <a:chExt cx="3010486" cy="801859"/>
            </a:xfrm>
          </p:grpSpPr>
          <p:sp>
            <p:nvSpPr>
              <p:cNvPr id="108" name="모서리가 둥근 직사각형 107"/>
              <p:cNvSpPr/>
              <p:nvPr/>
            </p:nvSpPr>
            <p:spPr>
              <a:xfrm>
                <a:off x="1392702" y="3910818"/>
                <a:ext cx="3010486" cy="801859"/>
              </a:xfrm>
              <a:prstGeom prst="roundRect">
                <a:avLst/>
              </a:prstGeom>
              <a:solidFill>
                <a:schemeClr val="bg1"/>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09" name="직선 연결선 108"/>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7" name="타원 106"/>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10" name="그룹 109"/>
          <p:cNvGrpSpPr/>
          <p:nvPr/>
        </p:nvGrpSpPr>
        <p:grpSpPr>
          <a:xfrm>
            <a:off x="9066193" y="5093403"/>
            <a:ext cx="1688122" cy="449641"/>
            <a:chOff x="8846235" y="2726787"/>
            <a:chExt cx="2194560" cy="584533"/>
          </a:xfrm>
        </p:grpSpPr>
        <p:grpSp>
          <p:nvGrpSpPr>
            <p:cNvPr id="111" name="그룹 110"/>
            <p:cNvGrpSpPr/>
            <p:nvPr/>
          </p:nvGrpSpPr>
          <p:grpSpPr>
            <a:xfrm>
              <a:off x="8846235" y="2726787"/>
              <a:ext cx="2194560" cy="584533"/>
              <a:chOff x="1392702" y="3910818"/>
              <a:chExt cx="3010486" cy="801859"/>
            </a:xfrm>
          </p:grpSpPr>
          <p:sp>
            <p:nvSpPr>
              <p:cNvPr id="113" name="모서리가 둥근 직사각형 112"/>
              <p:cNvSpPr/>
              <p:nvPr/>
            </p:nvSpPr>
            <p:spPr>
              <a:xfrm>
                <a:off x="1392702" y="3910818"/>
                <a:ext cx="3010486" cy="801859"/>
              </a:xfrm>
              <a:prstGeom prst="roundRect">
                <a:avLst/>
              </a:prstGeom>
              <a:solidFill>
                <a:srgbClr val="FFC000"/>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14" name="직선 연결선 113"/>
              <p:cNvCxnSpPr/>
              <p:nvPr/>
            </p:nvCxnSpPr>
            <p:spPr>
              <a:xfrm>
                <a:off x="1603717" y="4311747"/>
                <a:ext cx="1947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2" name="타원 111"/>
            <p:cNvSpPr/>
            <p:nvPr/>
          </p:nvSpPr>
          <p:spPr>
            <a:xfrm>
              <a:off x="10677316" y="2946357"/>
              <a:ext cx="145391" cy="14539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66" name="그룹 65"/>
          <p:cNvGrpSpPr/>
          <p:nvPr/>
        </p:nvGrpSpPr>
        <p:grpSpPr>
          <a:xfrm>
            <a:off x="1177584" y="3781571"/>
            <a:ext cx="1688122" cy="449640"/>
            <a:chOff x="1392702" y="3910818"/>
            <a:chExt cx="3010486" cy="801859"/>
          </a:xfrm>
        </p:grpSpPr>
        <p:sp>
          <p:nvSpPr>
            <p:cNvPr id="67" name="모서리가 둥근 직사각형 66"/>
            <p:cNvSpPr/>
            <p:nvPr/>
          </p:nvSpPr>
          <p:spPr>
            <a:xfrm>
              <a:off x="1392702" y="3910818"/>
              <a:ext cx="3010486" cy="801859"/>
            </a:xfrm>
            <a:prstGeom prst="roundRect">
              <a:avLst/>
            </a:prstGeom>
            <a:solidFill>
              <a:schemeClr val="bg1"/>
            </a:solidFill>
            <a:ln w="1016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8" name="타원 67"/>
            <p:cNvSpPr/>
            <p:nvPr/>
          </p:nvSpPr>
          <p:spPr>
            <a:xfrm>
              <a:off x="3840871" y="4154320"/>
              <a:ext cx="295422" cy="29542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9" name="직선 연결선 68"/>
            <p:cNvCxnSpPr/>
            <p:nvPr/>
          </p:nvCxnSpPr>
          <p:spPr>
            <a:xfrm>
              <a:off x="1603717" y="4311748"/>
              <a:ext cx="1969497"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2948325" y="2484071"/>
            <a:ext cx="4291368" cy="584775"/>
          </a:xfrm>
          <a:prstGeom prst="rect">
            <a:avLst/>
          </a:prstGeom>
          <a:noFill/>
        </p:spPr>
        <p:txBody>
          <a:bodyPr wrap="none" rtlCol="0">
            <a:spAutoFit/>
          </a:bodyPr>
          <a:lstStyle/>
          <a:p>
            <a:r>
              <a:rPr lang="en-US" altLang="ko-KR" sz="3200" b="1" dirty="0" smtClean="0">
                <a:solidFill>
                  <a:srgbClr val="FF0000"/>
                </a:solidFill>
              </a:rPr>
              <a:t>Queueing up to N-1!</a:t>
            </a:r>
            <a:endParaRPr lang="ko-KR" altLang="en-US" sz="3200" b="1" dirty="0">
              <a:solidFill>
                <a:srgbClr val="FF0000"/>
              </a:solidFill>
            </a:endParaRPr>
          </a:p>
        </p:txBody>
      </p:sp>
      <p:cxnSp>
        <p:nvCxnSpPr>
          <p:cNvPr id="73" name="직선 화살표 연결선 72"/>
          <p:cNvCxnSpPr/>
          <p:nvPr/>
        </p:nvCxnSpPr>
        <p:spPr>
          <a:xfrm flipV="1">
            <a:off x="4794823" y="4971429"/>
            <a:ext cx="0" cy="149011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3"/>
          <p:cNvCxnSpPr/>
          <p:nvPr/>
        </p:nvCxnSpPr>
        <p:spPr>
          <a:xfrm>
            <a:off x="4608046" y="6269740"/>
            <a:ext cx="2792083" cy="0"/>
          </a:xfrm>
          <a:prstGeom prst="straightConnector1">
            <a:avLst/>
          </a:prstGeom>
          <a:ln w="44450">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4975665" y="6353097"/>
            <a:ext cx="2684774" cy="461665"/>
          </a:xfrm>
          <a:prstGeom prst="rect">
            <a:avLst/>
          </a:prstGeom>
          <a:noFill/>
        </p:spPr>
        <p:txBody>
          <a:bodyPr wrap="none" rtlCol="0">
            <a:spAutoFit/>
          </a:bodyPr>
          <a:lstStyle/>
          <a:p>
            <a:r>
              <a:rPr lang="en-US" altLang="ko-KR" sz="2400" b="1" dirty="0" smtClean="0"/>
              <a:t>Number of flows</a:t>
            </a:r>
            <a:endParaRPr lang="ko-KR" altLang="en-US" sz="2400" b="1" dirty="0"/>
          </a:p>
        </p:txBody>
      </p:sp>
      <p:sp>
        <p:nvSpPr>
          <p:cNvPr id="76" name="TextBox 75"/>
          <p:cNvSpPr txBox="1"/>
          <p:nvPr/>
        </p:nvSpPr>
        <p:spPr>
          <a:xfrm rot="16200000">
            <a:off x="3784828" y="5417352"/>
            <a:ext cx="1138453" cy="461665"/>
          </a:xfrm>
          <a:prstGeom prst="rect">
            <a:avLst/>
          </a:prstGeom>
          <a:noFill/>
        </p:spPr>
        <p:txBody>
          <a:bodyPr wrap="none" rtlCol="0">
            <a:spAutoFit/>
          </a:bodyPr>
          <a:lstStyle/>
          <a:p>
            <a:r>
              <a:rPr lang="en-US" altLang="ko-KR" sz="2400" b="1" dirty="0" smtClean="0"/>
              <a:t>Queue</a:t>
            </a:r>
            <a:endParaRPr lang="ko-KR" altLang="en-US" sz="2400" b="1" dirty="0"/>
          </a:p>
        </p:txBody>
      </p:sp>
      <p:cxnSp>
        <p:nvCxnSpPr>
          <p:cNvPr id="10" name="직선 화살표 연결선 9"/>
          <p:cNvCxnSpPr/>
          <p:nvPr/>
        </p:nvCxnSpPr>
        <p:spPr>
          <a:xfrm flipV="1">
            <a:off x="4794823" y="5292114"/>
            <a:ext cx="2287953" cy="977628"/>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6" name="그룹 25"/>
          <p:cNvGrpSpPr/>
          <p:nvPr/>
        </p:nvGrpSpPr>
        <p:grpSpPr>
          <a:xfrm>
            <a:off x="5321983" y="3630144"/>
            <a:ext cx="984738" cy="752491"/>
            <a:chOff x="5950633" y="3763237"/>
            <a:chExt cx="984738" cy="752491"/>
          </a:xfrm>
        </p:grpSpPr>
        <p:sp>
          <p:nvSpPr>
            <p:cNvPr id="24" name="모서리가 둥근 직사각형 23"/>
            <p:cNvSpPr/>
            <p:nvPr/>
          </p:nvSpPr>
          <p:spPr>
            <a:xfrm>
              <a:off x="5950633" y="3763237"/>
              <a:ext cx="984738" cy="752491"/>
            </a:xfrm>
            <a:prstGeom prst="roundRect">
              <a:avLst/>
            </a:prstGeom>
            <a:solidFill>
              <a:schemeClr val="accent1">
                <a:lumMod val="40000"/>
                <a:lumOff val="60000"/>
              </a:schemeClr>
            </a:solidFill>
            <a:ln w="571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왼쪽/오른쪽 화살표 24"/>
            <p:cNvSpPr/>
            <p:nvPr/>
          </p:nvSpPr>
          <p:spPr>
            <a:xfrm rot="19473356">
              <a:off x="5983088" y="4020775"/>
              <a:ext cx="917442" cy="252315"/>
            </a:xfrm>
            <a:prstGeom prst="leftRightArrow">
              <a:avLst>
                <a:gd name="adj1" fmla="val 42022"/>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왼쪽/오른쪽 화살표 26"/>
            <p:cNvSpPr/>
            <p:nvPr/>
          </p:nvSpPr>
          <p:spPr>
            <a:xfrm rot="2044425" flipH="1">
              <a:off x="5967767" y="3997983"/>
              <a:ext cx="948083" cy="275837"/>
            </a:xfrm>
            <a:prstGeom prst="leftRightArrow">
              <a:avLst>
                <a:gd name="adj1" fmla="val 40983"/>
                <a:gd name="adj2"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직사각형 5"/>
          <p:cNvSpPr/>
          <p:nvPr/>
        </p:nvSpPr>
        <p:spPr>
          <a:xfrm>
            <a:off x="5366287" y="3270820"/>
            <a:ext cx="755113" cy="274294"/>
          </a:xfrm>
          <a:prstGeom prst="rect">
            <a:avLst/>
          </a:prstGeom>
          <a:solidFill>
            <a:schemeClr val="bg1">
              <a:lumMod val="8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p:cNvCxnSpPr/>
          <p:nvPr/>
        </p:nvCxnSpPr>
        <p:spPr>
          <a:xfrm>
            <a:off x="6127750" y="3270836"/>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직선 연결선 70"/>
          <p:cNvCxnSpPr/>
          <p:nvPr/>
        </p:nvCxnSpPr>
        <p:spPr>
          <a:xfrm>
            <a:off x="6126162" y="3545304"/>
            <a:ext cx="2413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직사각형 78"/>
          <p:cNvSpPr/>
          <p:nvPr/>
        </p:nvSpPr>
        <p:spPr>
          <a:xfrm>
            <a:off x="5365751" y="3282329"/>
            <a:ext cx="244479" cy="248508"/>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직사각형 79"/>
          <p:cNvSpPr/>
          <p:nvPr/>
        </p:nvSpPr>
        <p:spPr>
          <a:xfrm>
            <a:off x="5607465" y="3281584"/>
            <a:ext cx="247648" cy="248508"/>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직사각형 80"/>
          <p:cNvSpPr/>
          <p:nvPr/>
        </p:nvSpPr>
        <p:spPr>
          <a:xfrm>
            <a:off x="5369366" y="3275793"/>
            <a:ext cx="247648" cy="248508"/>
          </a:xfrm>
          <a:prstGeom prst="rect">
            <a:avLst/>
          </a:prstGeom>
          <a:solidFill>
            <a:srgbClr val="FFC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9" name="직선 연결선 8"/>
          <p:cNvCxnSpPr/>
          <p:nvPr/>
        </p:nvCxnSpPr>
        <p:spPr>
          <a:xfrm>
            <a:off x="5613400" y="3278362"/>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직선 연결선 69"/>
          <p:cNvCxnSpPr/>
          <p:nvPr/>
        </p:nvCxnSpPr>
        <p:spPr>
          <a:xfrm>
            <a:off x="5873750" y="3258136"/>
            <a:ext cx="0" cy="27429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825993" y="3154264"/>
            <a:ext cx="356188" cy="369332"/>
          </a:xfrm>
          <a:prstGeom prst="rect">
            <a:avLst/>
          </a:prstGeom>
          <a:noFill/>
        </p:spPr>
        <p:txBody>
          <a:bodyPr wrap="none" rtlCol="0">
            <a:spAutoFit/>
          </a:bodyPr>
          <a:lstStyle/>
          <a:p>
            <a:r>
              <a:rPr lang="en-US" altLang="ko-KR" dirty="0" smtClean="0"/>
              <a:t>…</a:t>
            </a:r>
            <a:endParaRPr lang="ko-KR" altLang="en-US" dirty="0"/>
          </a:p>
        </p:txBody>
      </p:sp>
      <p:sp>
        <p:nvSpPr>
          <p:cNvPr id="72" name="TextBox 71"/>
          <p:cNvSpPr txBox="1"/>
          <p:nvPr/>
        </p:nvSpPr>
        <p:spPr>
          <a:xfrm>
            <a:off x="5562720" y="3154264"/>
            <a:ext cx="356188" cy="369332"/>
          </a:xfrm>
          <a:prstGeom prst="rect">
            <a:avLst/>
          </a:prstGeom>
          <a:noFill/>
        </p:spPr>
        <p:txBody>
          <a:bodyPr wrap="none" rtlCol="0">
            <a:spAutoFit/>
          </a:bodyPr>
          <a:lstStyle/>
          <a:p>
            <a:r>
              <a:rPr lang="en-US" altLang="ko-KR" dirty="0" smtClean="0"/>
              <a:t>…</a:t>
            </a:r>
            <a:endParaRPr lang="ko-KR" altLang="en-US" dirty="0"/>
          </a:p>
        </p:txBody>
      </p:sp>
      <p:sp>
        <p:nvSpPr>
          <p:cNvPr id="77" name="직사각형 76"/>
          <p:cNvSpPr/>
          <p:nvPr/>
        </p:nvSpPr>
        <p:spPr>
          <a:xfrm>
            <a:off x="5355776" y="3270820"/>
            <a:ext cx="755113" cy="27429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직사각형 13"/>
          <p:cNvSpPr/>
          <p:nvPr/>
        </p:nvSpPr>
        <p:spPr>
          <a:xfrm>
            <a:off x="5355776" y="3273282"/>
            <a:ext cx="753800" cy="2667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50232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fill="hold" grpId="0" nodeType="withEffect">
                                  <p:stCondLst>
                                    <p:cond delay="0"/>
                                  </p:stCondLst>
                                  <p:childTnLst>
                                    <p:animMotion origin="layout" path="M 2.08333E-7 4.07407E-6 L -0.24102 0.19629 " pathEditMode="relative" rAng="0" ptsTypes="AA">
                                      <p:cBhvr>
                                        <p:cTn id="6" dur="1000" fill="hold"/>
                                        <p:tgtEl>
                                          <p:spTgt spid="5"/>
                                        </p:tgtEl>
                                        <p:attrNameLst>
                                          <p:attrName>ppt_x</p:attrName>
                                          <p:attrName>ppt_y</p:attrName>
                                        </p:attrNameLst>
                                      </p:cBhvr>
                                      <p:rCtr x="-12057" y="9815"/>
                                    </p:animMotion>
                                  </p:childTnLst>
                                </p:cTn>
                              </p:par>
                              <p:par>
                                <p:cTn id="7" presetID="42" presetClass="path" presetSubtype="0" fill="hold" grpId="0" nodeType="withEffect">
                                  <p:stCondLst>
                                    <p:cond delay="0"/>
                                  </p:stCondLst>
                                  <p:childTnLst>
                                    <p:animMotion origin="layout" path="M 1.25E-6 2.59259E-6 L -0.23841 0.0037 " pathEditMode="relative" rAng="0" ptsTypes="AA">
                                      <p:cBhvr>
                                        <p:cTn id="8" dur="1000" fill="hold"/>
                                        <p:tgtEl>
                                          <p:spTgt spid="57"/>
                                        </p:tgtEl>
                                        <p:attrNameLst>
                                          <p:attrName>ppt_x</p:attrName>
                                          <p:attrName>ppt_y</p:attrName>
                                        </p:attrNameLst>
                                      </p:cBhvr>
                                      <p:rCtr x="-11927" y="185"/>
                                    </p:animMotion>
                                  </p:childTnLst>
                                </p:cTn>
                              </p:par>
                              <p:par>
                                <p:cTn id="9" presetID="42" presetClass="path" presetSubtype="0" fill="hold" grpId="0" nodeType="withEffect">
                                  <p:stCondLst>
                                    <p:cond delay="0"/>
                                  </p:stCondLst>
                                  <p:childTnLst>
                                    <p:animMotion origin="layout" path="M 2.08333E-7 7.40741E-7 L -0.23919 -0.19468 " pathEditMode="relative" rAng="0" ptsTypes="AA">
                                      <p:cBhvr>
                                        <p:cTn id="10" dur="1000" fill="hold"/>
                                        <p:tgtEl>
                                          <p:spTgt spid="58"/>
                                        </p:tgtEl>
                                        <p:attrNameLst>
                                          <p:attrName>ppt_x</p:attrName>
                                          <p:attrName>ppt_y</p:attrName>
                                        </p:attrNameLst>
                                      </p:cBhvr>
                                      <p:rCtr x="-11966" y="-9745"/>
                                    </p:animMotion>
                                  </p:childTnLst>
                                </p:cTn>
                              </p:par>
                            </p:childTnLst>
                          </p:cTn>
                        </p:par>
                        <p:par>
                          <p:cTn id="11" fill="hold">
                            <p:stCondLst>
                              <p:cond delay="1000"/>
                            </p:stCondLst>
                            <p:childTnLst>
                              <p:par>
                                <p:cTn id="12" presetID="42" presetClass="path" presetSubtype="0" fill="hold" grpId="1" nodeType="afterEffect">
                                  <p:stCondLst>
                                    <p:cond delay="0"/>
                                  </p:stCondLst>
                                  <p:childTnLst>
                                    <p:animMotion origin="layout" path="M -0.24102 0.19629 L -0.55938 0.19583 " pathEditMode="relative" rAng="0" ptsTypes="AA">
                                      <p:cBhvr>
                                        <p:cTn id="13" dur="1000" fill="hold"/>
                                        <p:tgtEl>
                                          <p:spTgt spid="5"/>
                                        </p:tgtEl>
                                        <p:attrNameLst>
                                          <p:attrName>ppt_x</p:attrName>
                                          <p:attrName>ppt_y</p:attrName>
                                        </p:attrNameLst>
                                      </p:cBhvr>
                                      <p:rCtr x="-15924" y="-23"/>
                                    </p:animMotion>
                                  </p:childTnLst>
                                </p:cTn>
                              </p:par>
                              <p:par>
                                <p:cTn id="14" presetID="42" presetClass="path" presetSubtype="0" decel="100000" fill="hold" grpId="1" nodeType="withEffect">
                                  <p:stCondLst>
                                    <p:cond delay="0"/>
                                  </p:stCondLst>
                                  <p:childTnLst>
                                    <p:animMotion origin="layout" path="M -0.24037 0.00231 L -0.31055 0.00115 " pathEditMode="relative" rAng="0" ptsTypes="AA">
                                      <p:cBhvr>
                                        <p:cTn id="15" dur="500" fill="hold"/>
                                        <p:tgtEl>
                                          <p:spTgt spid="57"/>
                                        </p:tgtEl>
                                        <p:attrNameLst>
                                          <p:attrName>ppt_x</p:attrName>
                                          <p:attrName>ppt_y</p:attrName>
                                        </p:attrNameLst>
                                      </p:cBhvr>
                                      <p:rCtr x="-3516" y="-69"/>
                                    </p:animMotion>
                                  </p:childTnLst>
                                </p:cTn>
                              </p:par>
                              <p:par>
                                <p:cTn id="16" presetID="42" presetClass="path" presetSubtype="0" decel="100000" fill="hold" grpId="1" nodeType="withEffect">
                                  <p:stCondLst>
                                    <p:cond delay="0"/>
                                  </p:stCondLst>
                                  <p:childTnLst>
                                    <p:animMotion origin="layout" path="M -0.24102 -0.19329 L -0.27943 -0.19329 " pathEditMode="relative" rAng="0" ptsTypes="AA">
                                      <p:cBhvr>
                                        <p:cTn id="17" dur="500" fill="hold"/>
                                        <p:tgtEl>
                                          <p:spTgt spid="58"/>
                                        </p:tgtEl>
                                        <p:attrNameLst>
                                          <p:attrName>ppt_x</p:attrName>
                                          <p:attrName>ppt_y</p:attrName>
                                        </p:attrNameLst>
                                      </p:cBhvr>
                                      <p:rCtr x="-1927" y="0"/>
                                    </p:animMotion>
                                  </p:childTnLst>
                                </p:cTn>
                              </p:par>
                              <p:par>
                                <p:cTn id="18" presetID="1" presetClass="entr" presetSubtype="0" fill="hold" grpId="0" nodeType="withEffect">
                                  <p:stCondLst>
                                    <p:cond delay="0"/>
                                  </p:stCondLst>
                                  <p:childTnLst>
                                    <p:set>
                                      <p:cBhvr>
                                        <p:cTn id="19" dur="1" fill="hold">
                                          <p:stCondLst>
                                            <p:cond delay="0"/>
                                          </p:stCondLst>
                                        </p:cTn>
                                        <p:tgtEl>
                                          <p:spTgt spid="7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childTnLst>
                                </p:cTn>
                              </p:par>
                              <p:par>
                                <p:cTn id="28" presetID="1" presetClass="exit" presetSubtype="0" fill="hold" grpId="1" nodeType="withEffect">
                                  <p:stCondLst>
                                    <p:cond delay="200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grpId="1" nodeType="withEffect">
                                  <p:stCondLst>
                                    <p:cond delay="2000"/>
                                  </p:stCondLst>
                                  <p:childTnLst>
                                    <p:set>
                                      <p:cBhvr>
                                        <p:cTn id="31" dur="1" fill="hold">
                                          <p:stCondLst>
                                            <p:cond delay="0"/>
                                          </p:stCondLst>
                                        </p:cTn>
                                        <p:tgtEl>
                                          <p:spTgt spid="14"/>
                                        </p:tgtEl>
                                        <p:attrNameLst>
                                          <p:attrName>style.visibility</p:attrName>
                                        </p:attrNameLst>
                                      </p:cBhvr>
                                      <p:to>
                                        <p:strVal val="hidden"/>
                                      </p:to>
                                    </p:set>
                                  </p:childTnLst>
                                </p:cTn>
                              </p:par>
                              <p:par>
                                <p:cTn id="32" presetID="42" presetClass="path" presetSubtype="0" fill="hold" grpId="2" nodeType="withEffect">
                                  <p:stCondLst>
                                    <p:cond delay="2000"/>
                                  </p:stCondLst>
                                  <p:childTnLst>
                                    <p:animMotion origin="layout" path="M -0.31055 0.00115 L -0.56172 0.00208 " pathEditMode="relative" rAng="0" ptsTypes="AA">
                                      <p:cBhvr>
                                        <p:cTn id="33" dur="1000" fill="hold"/>
                                        <p:tgtEl>
                                          <p:spTgt spid="57"/>
                                        </p:tgtEl>
                                        <p:attrNameLst>
                                          <p:attrName>ppt_x</p:attrName>
                                          <p:attrName>ppt_y</p:attrName>
                                        </p:attrNameLst>
                                      </p:cBhvr>
                                      <p:rCtr x="-12565" y="46"/>
                                    </p:animMotion>
                                  </p:childTnLst>
                                </p:cTn>
                              </p:par>
                              <p:par>
                                <p:cTn id="34" presetID="42" presetClass="path" presetSubtype="0" accel="50000" decel="50000" fill="hold" grpId="2" nodeType="withEffect">
                                  <p:stCondLst>
                                    <p:cond delay="2000"/>
                                  </p:stCondLst>
                                  <p:childTnLst>
                                    <p:animMotion origin="layout" path="M -0.27943 -0.19329 L -0.3112 -0.19445 " pathEditMode="relative" rAng="0" ptsTypes="AA">
                                      <p:cBhvr>
                                        <p:cTn id="35" dur="500" fill="hold"/>
                                        <p:tgtEl>
                                          <p:spTgt spid="58"/>
                                        </p:tgtEl>
                                        <p:attrNameLst>
                                          <p:attrName>ppt_x</p:attrName>
                                          <p:attrName>ppt_y</p:attrName>
                                        </p:attrNameLst>
                                      </p:cBhvr>
                                      <p:rCtr x="-1589" y="-69"/>
                                    </p:animMotion>
                                  </p:childTnLst>
                                </p:cTn>
                              </p:par>
                              <p:par>
                                <p:cTn id="36" presetID="1" presetClass="exit" presetSubtype="0" fill="hold" grpId="1" nodeType="withEffect">
                                  <p:stCondLst>
                                    <p:cond delay="2000"/>
                                  </p:stCondLst>
                                  <p:childTnLst>
                                    <p:set>
                                      <p:cBhvr>
                                        <p:cTn id="37" dur="1" fill="hold">
                                          <p:stCondLst>
                                            <p:cond delay="0"/>
                                          </p:stCondLst>
                                        </p:cTn>
                                        <p:tgtEl>
                                          <p:spTgt spid="80"/>
                                        </p:tgtEl>
                                        <p:attrNameLst>
                                          <p:attrName>style.visibility</p:attrName>
                                        </p:attrNameLst>
                                      </p:cBhvr>
                                      <p:to>
                                        <p:strVal val="hidden"/>
                                      </p:to>
                                    </p:set>
                                  </p:childTnLst>
                                </p:cTn>
                              </p:par>
                              <p:par>
                                <p:cTn id="38" presetID="1" presetClass="entr" presetSubtype="0" fill="hold" grpId="0" nodeType="withEffect">
                                  <p:stCondLst>
                                    <p:cond delay="200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xit" presetSubtype="0" fill="hold" grpId="1" nodeType="withEffect">
                                  <p:stCondLst>
                                    <p:cond delay="2000"/>
                                  </p:stCondLst>
                                  <p:childTnLst>
                                    <p:set>
                                      <p:cBhvr>
                                        <p:cTn id="41" dur="1" fill="hold">
                                          <p:stCondLst>
                                            <p:cond delay="0"/>
                                          </p:stCondLst>
                                        </p:cTn>
                                        <p:tgtEl>
                                          <p:spTgt spid="7"/>
                                        </p:tgtEl>
                                        <p:attrNameLst>
                                          <p:attrName>style.visibility</p:attrName>
                                        </p:attrNameLst>
                                      </p:cBhvr>
                                      <p:to>
                                        <p:strVal val="hidden"/>
                                      </p:to>
                                    </p:set>
                                  </p:childTnLst>
                                </p:cTn>
                              </p:par>
                              <p:par>
                                <p:cTn id="42" presetID="1" presetClass="entr" presetSubtype="0" fill="hold" grpId="0" nodeType="withEffect">
                                  <p:stCondLst>
                                    <p:cond delay="2000"/>
                                  </p:stCondLst>
                                  <p:childTnLst>
                                    <p:set>
                                      <p:cBhvr>
                                        <p:cTn id="43" dur="1" fill="hold">
                                          <p:stCondLst>
                                            <p:cond delay="0"/>
                                          </p:stCondLst>
                                        </p:cTn>
                                        <p:tgtEl>
                                          <p:spTgt spid="72"/>
                                        </p:tgtEl>
                                        <p:attrNameLst>
                                          <p:attrName>style.visibility</p:attrName>
                                        </p:attrNameLst>
                                      </p:cBhvr>
                                      <p:to>
                                        <p:strVal val="visible"/>
                                      </p:to>
                                    </p:set>
                                  </p:childTnLst>
                                </p:cTn>
                              </p:par>
                              <p:par>
                                <p:cTn id="44" presetID="42" presetClass="path" presetSubtype="0" fill="hold" grpId="3" nodeType="withEffect">
                                  <p:stCondLst>
                                    <p:cond delay="3000"/>
                                  </p:stCondLst>
                                  <p:childTnLst>
                                    <p:animMotion origin="layout" path="M -0.3112 -0.19445 L -0.56198 -0.19352 " pathEditMode="relative" rAng="0" ptsTypes="AA">
                                      <p:cBhvr>
                                        <p:cTn id="45" dur="1000" fill="hold"/>
                                        <p:tgtEl>
                                          <p:spTgt spid="58"/>
                                        </p:tgtEl>
                                        <p:attrNameLst>
                                          <p:attrName>ppt_x</p:attrName>
                                          <p:attrName>ppt_y</p:attrName>
                                        </p:attrNameLst>
                                      </p:cBhvr>
                                      <p:rCtr x="-12539" y="46"/>
                                    </p:animMotion>
                                  </p:childTnLst>
                                </p:cTn>
                              </p:par>
                              <p:par>
                                <p:cTn id="46" presetID="1" presetClass="exit" presetSubtype="0" fill="hold" grpId="1" nodeType="withEffect">
                                  <p:stCondLst>
                                    <p:cond delay="3000"/>
                                  </p:stCondLst>
                                  <p:childTnLst>
                                    <p:set>
                                      <p:cBhvr>
                                        <p:cTn id="47" dur="1" fill="hold">
                                          <p:stCondLst>
                                            <p:cond delay="0"/>
                                          </p:stCondLst>
                                        </p:cTn>
                                        <p:tgtEl>
                                          <p:spTgt spid="81"/>
                                        </p:tgtEl>
                                        <p:attrNameLst>
                                          <p:attrName>style.visibility</p:attrName>
                                        </p:attrNameLst>
                                      </p:cBhvr>
                                      <p:to>
                                        <p:strVal val="hidden"/>
                                      </p:to>
                                    </p:set>
                                  </p:childTnLst>
                                </p:cTn>
                              </p:par>
                              <p:par>
                                <p:cTn id="48" presetID="1" presetClass="exit" presetSubtype="0" fill="hold" grpId="3" nodeType="withEffect">
                                  <p:stCondLst>
                                    <p:cond delay="3000"/>
                                  </p:stCondLst>
                                  <p:childTnLst>
                                    <p:set>
                                      <p:cBhvr>
                                        <p:cTn id="49" dur="1" fill="hold">
                                          <p:stCondLst>
                                            <p:cond delay="0"/>
                                          </p:stCondLst>
                                        </p:cTn>
                                        <p:tgtEl>
                                          <p:spTgt spid="57"/>
                                        </p:tgtEl>
                                        <p:attrNameLst>
                                          <p:attrName>style.visibility</p:attrName>
                                        </p:attrNameLst>
                                      </p:cBhvr>
                                      <p:to>
                                        <p:strVal val="hidden"/>
                                      </p:to>
                                    </p:set>
                                  </p:childTnLst>
                                </p:cTn>
                              </p:par>
                              <p:par>
                                <p:cTn id="50" presetID="1" presetClass="exit" presetSubtype="0" fill="hold" grpId="1" nodeType="withEffect">
                                  <p:stCondLst>
                                    <p:cond delay="3000"/>
                                  </p:stCondLst>
                                  <p:childTnLst>
                                    <p:set>
                                      <p:cBhvr>
                                        <p:cTn id="51" dur="1" fill="hold">
                                          <p:stCondLst>
                                            <p:cond delay="0"/>
                                          </p:stCondLst>
                                        </p:cTn>
                                        <p:tgtEl>
                                          <p:spTgt spid="79"/>
                                        </p:tgtEl>
                                        <p:attrNameLst>
                                          <p:attrName>style.visibility</p:attrName>
                                        </p:attrNameLst>
                                      </p:cBhvr>
                                      <p:to>
                                        <p:strVal val="hidden"/>
                                      </p:to>
                                    </p:set>
                                  </p:childTnLst>
                                </p:cTn>
                              </p:par>
                              <p:par>
                                <p:cTn id="52" presetID="1" presetClass="exit" presetSubtype="0" fill="hold" grpId="1" nodeType="withEffect">
                                  <p:stCondLst>
                                    <p:cond delay="3000"/>
                                  </p:stCondLst>
                                  <p:childTnLst>
                                    <p:set>
                                      <p:cBhvr>
                                        <p:cTn id="53" dur="1" fill="hold">
                                          <p:stCondLst>
                                            <p:cond delay="0"/>
                                          </p:stCondLst>
                                        </p:cTn>
                                        <p:tgtEl>
                                          <p:spTgt spid="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7" grpId="0" animBg="1"/>
      <p:bldP spid="57" grpId="1" animBg="1"/>
      <p:bldP spid="57" grpId="2" animBg="1"/>
      <p:bldP spid="57" grpId="3" animBg="1"/>
      <p:bldP spid="58" grpId="0" animBg="1"/>
      <p:bldP spid="58" grpId="1" animBg="1"/>
      <p:bldP spid="58" grpId="2" animBg="1"/>
      <p:bldP spid="58" grpId="3" animBg="1"/>
      <p:bldP spid="4" grpId="0"/>
      <p:bldP spid="4" grpId="1"/>
      <p:bldP spid="79" grpId="0" animBg="1"/>
      <p:bldP spid="79" grpId="1" animBg="1"/>
      <p:bldP spid="80" grpId="0" animBg="1"/>
      <p:bldP spid="80" grpId="1" animBg="1"/>
      <p:bldP spid="81" grpId="0" animBg="1"/>
      <p:bldP spid="81" grpId="1" animBg="1"/>
      <p:bldP spid="7" grpId="0"/>
      <p:bldP spid="7" grpId="1"/>
      <p:bldP spid="72" grpId="0"/>
      <p:bldP spid="72" grpId="1"/>
      <p:bldP spid="14" grpId="0" animBg="1"/>
      <p:bldP spid="14"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smtClean="0"/>
              <a:t>Rate-based CC + </a:t>
            </a:r>
            <a:r>
              <a:rPr lang="en-US" altLang="ko-KR" b="1" dirty="0" err="1" smtClean="0"/>
              <a:t>incast</a:t>
            </a:r>
            <a:r>
              <a:rPr lang="en-US" altLang="ko-KR" b="1" dirty="0" smtClean="0"/>
              <a:t> traffic</a:t>
            </a:r>
            <a:endParaRPr lang="ko-KR" altLang="en-US" b="1" dirty="0"/>
          </a:p>
        </p:txBody>
      </p:sp>
      <p:graphicFrame>
        <p:nvGraphicFramePr>
          <p:cNvPr id="4" name="차트 3"/>
          <p:cNvGraphicFramePr>
            <a:graphicFrameLocks/>
          </p:cNvGraphicFramePr>
          <p:nvPr>
            <p:extLst>
              <p:ext uri="{D42A27DB-BD31-4B8C-83A1-F6EECF244321}">
                <p14:modId xmlns:p14="http://schemas.microsoft.com/office/powerpoint/2010/main" val="3865097608"/>
              </p:ext>
            </p:extLst>
          </p:nvPr>
        </p:nvGraphicFramePr>
        <p:xfrm>
          <a:off x="838200" y="1493321"/>
          <a:ext cx="7694356" cy="463977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11353800" y="134292"/>
            <a:ext cx="748468" cy="461665"/>
          </a:xfrm>
          <a:prstGeom prst="rect">
            <a:avLst/>
          </a:prstGeom>
          <a:noFill/>
        </p:spPr>
        <p:txBody>
          <a:bodyPr wrap="square" rtlCol="0">
            <a:spAutoFit/>
          </a:bodyPr>
          <a:lstStyle/>
          <a:p>
            <a:pPr algn="ctr"/>
            <a:r>
              <a:rPr lang="en-US" altLang="ko-KR" sz="2400" dirty="0">
                <a:solidFill>
                  <a:schemeClr val="tx1">
                    <a:lumMod val="65000"/>
                    <a:lumOff val="35000"/>
                  </a:schemeClr>
                </a:solidFill>
              </a:rPr>
              <a:t>4</a:t>
            </a:r>
            <a:endParaRPr lang="ko-KR" altLang="en-US" sz="2400" dirty="0">
              <a:solidFill>
                <a:schemeClr val="tx1">
                  <a:lumMod val="65000"/>
                  <a:lumOff val="35000"/>
                </a:schemeClr>
              </a:solidFill>
            </a:endParaRPr>
          </a:p>
        </p:txBody>
      </p:sp>
      <p:sp>
        <p:nvSpPr>
          <p:cNvPr id="8" name="직사각형 7"/>
          <p:cNvSpPr/>
          <p:nvPr/>
        </p:nvSpPr>
        <p:spPr>
          <a:xfrm>
            <a:off x="8798366" y="2857500"/>
            <a:ext cx="621406" cy="634093"/>
          </a:xfrm>
          <a:prstGeom prst="rect">
            <a:avLst/>
          </a:prstGeom>
          <a:solidFill>
            <a:srgbClr val="0070C0"/>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8797459" y="3492501"/>
            <a:ext cx="621406" cy="584200"/>
          </a:xfrm>
          <a:prstGeom prst="rect">
            <a:avLst/>
          </a:prstGeom>
          <a:solidFill>
            <a:schemeClr val="accent1">
              <a:lumMod val="40000"/>
              <a:lumOff val="6000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4" name="직선 연결선 13"/>
          <p:cNvCxnSpPr/>
          <p:nvPr/>
        </p:nvCxnSpPr>
        <p:spPr>
          <a:xfrm>
            <a:off x="9130840" y="2336801"/>
            <a:ext cx="0" cy="519341"/>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직선 연결선 14"/>
          <p:cNvCxnSpPr/>
          <p:nvPr/>
        </p:nvCxnSpPr>
        <p:spPr>
          <a:xfrm>
            <a:off x="9130840" y="4076701"/>
            <a:ext cx="0" cy="48078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직선 화살표 연결선 18"/>
          <p:cNvCxnSpPr/>
          <p:nvPr/>
        </p:nvCxnSpPr>
        <p:spPr>
          <a:xfrm>
            <a:off x="9130840" y="2336801"/>
            <a:ext cx="89988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0158374" y="2075191"/>
            <a:ext cx="853119" cy="523220"/>
          </a:xfrm>
          <a:prstGeom prst="rect">
            <a:avLst/>
          </a:prstGeom>
          <a:noFill/>
        </p:spPr>
        <p:txBody>
          <a:bodyPr wrap="none" rtlCol="0">
            <a:spAutoFit/>
          </a:bodyPr>
          <a:lstStyle/>
          <a:p>
            <a:r>
              <a:rPr lang="en-US" altLang="ko-KR" sz="2800" dirty="0" smtClean="0"/>
              <a:t>max</a:t>
            </a:r>
            <a:endParaRPr lang="ko-KR" altLang="en-US" sz="2800" dirty="0"/>
          </a:p>
        </p:txBody>
      </p:sp>
      <p:cxnSp>
        <p:nvCxnSpPr>
          <p:cNvPr id="22" name="직선 화살표 연결선 21"/>
          <p:cNvCxnSpPr/>
          <p:nvPr/>
        </p:nvCxnSpPr>
        <p:spPr>
          <a:xfrm>
            <a:off x="9130840" y="2856142"/>
            <a:ext cx="89988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158374" y="2596471"/>
            <a:ext cx="1394934" cy="523220"/>
          </a:xfrm>
          <a:prstGeom prst="rect">
            <a:avLst/>
          </a:prstGeom>
          <a:noFill/>
        </p:spPr>
        <p:txBody>
          <a:bodyPr wrap="none" rtlCol="0">
            <a:spAutoFit/>
          </a:bodyPr>
          <a:lstStyle/>
          <a:p>
            <a:r>
              <a:rPr lang="en-US" altLang="ko-KR" sz="2800" dirty="0" smtClean="0"/>
              <a:t>75%-</a:t>
            </a:r>
            <a:r>
              <a:rPr lang="en-US" altLang="ko-KR" sz="2800" dirty="0" err="1" smtClean="0"/>
              <a:t>ile</a:t>
            </a:r>
            <a:endParaRPr lang="ko-KR" altLang="en-US" sz="2800" dirty="0"/>
          </a:p>
        </p:txBody>
      </p:sp>
      <p:cxnSp>
        <p:nvCxnSpPr>
          <p:cNvPr id="24" name="직선 화살표 연결선 23"/>
          <p:cNvCxnSpPr/>
          <p:nvPr/>
        </p:nvCxnSpPr>
        <p:spPr>
          <a:xfrm>
            <a:off x="9138097" y="3482978"/>
            <a:ext cx="89988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158374" y="3229983"/>
            <a:ext cx="1391728" cy="523220"/>
          </a:xfrm>
          <a:prstGeom prst="rect">
            <a:avLst/>
          </a:prstGeom>
          <a:noFill/>
        </p:spPr>
        <p:txBody>
          <a:bodyPr wrap="none" rtlCol="0">
            <a:spAutoFit/>
          </a:bodyPr>
          <a:lstStyle/>
          <a:p>
            <a:r>
              <a:rPr lang="en-US" altLang="ko-KR" sz="2800" dirty="0" smtClean="0"/>
              <a:t>median</a:t>
            </a:r>
            <a:endParaRPr lang="ko-KR" altLang="en-US" sz="2800" dirty="0"/>
          </a:p>
        </p:txBody>
      </p:sp>
      <p:sp>
        <p:nvSpPr>
          <p:cNvPr id="26" name="TextBox 25"/>
          <p:cNvSpPr txBox="1"/>
          <p:nvPr/>
        </p:nvSpPr>
        <p:spPr>
          <a:xfrm>
            <a:off x="10158374" y="3813733"/>
            <a:ext cx="1394934" cy="523220"/>
          </a:xfrm>
          <a:prstGeom prst="rect">
            <a:avLst/>
          </a:prstGeom>
          <a:noFill/>
        </p:spPr>
        <p:txBody>
          <a:bodyPr wrap="none" rtlCol="0">
            <a:spAutoFit/>
          </a:bodyPr>
          <a:lstStyle/>
          <a:p>
            <a:r>
              <a:rPr lang="en-US" altLang="ko-KR" sz="2800" dirty="0" smtClean="0"/>
              <a:t>25%-</a:t>
            </a:r>
            <a:r>
              <a:rPr lang="en-US" altLang="ko-KR" sz="2800" dirty="0" err="1" smtClean="0"/>
              <a:t>ile</a:t>
            </a:r>
            <a:endParaRPr lang="ko-KR" altLang="en-US" sz="2800" dirty="0"/>
          </a:p>
        </p:txBody>
      </p:sp>
      <p:cxnSp>
        <p:nvCxnSpPr>
          <p:cNvPr id="27" name="직선 화살표 연결선 26"/>
          <p:cNvCxnSpPr/>
          <p:nvPr/>
        </p:nvCxnSpPr>
        <p:spPr>
          <a:xfrm>
            <a:off x="9159868" y="4075343"/>
            <a:ext cx="89988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직선 화살표 연결선 27"/>
          <p:cNvCxnSpPr/>
          <p:nvPr/>
        </p:nvCxnSpPr>
        <p:spPr>
          <a:xfrm>
            <a:off x="9130840" y="4557487"/>
            <a:ext cx="899886" cy="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10147489" y="4295877"/>
            <a:ext cx="797013" cy="523220"/>
          </a:xfrm>
          <a:prstGeom prst="rect">
            <a:avLst/>
          </a:prstGeom>
          <a:noFill/>
        </p:spPr>
        <p:txBody>
          <a:bodyPr wrap="none" rtlCol="0">
            <a:spAutoFit/>
          </a:bodyPr>
          <a:lstStyle/>
          <a:p>
            <a:r>
              <a:rPr lang="en-US" altLang="ko-KR" sz="2800" dirty="0" smtClean="0"/>
              <a:t>min</a:t>
            </a:r>
            <a:endParaRPr lang="ko-KR" altLang="en-US" sz="2800" dirty="0"/>
          </a:p>
        </p:txBody>
      </p:sp>
      <p:cxnSp>
        <p:nvCxnSpPr>
          <p:cNvPr id="5" name="직선 연결선 4"/>
          <p:cNvCxnSpPr/>
          <p:nvPr/>
        </p:nvCxnSpPr>
        <p:spPr>
          <a:xfrm>
            <a:off x="2892056" y="2596471"/>
            <a:ext cx="5167423"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216830" y="1985032"/>
            <a:ext cx="4242636" cy="523220"/>
          </a:xfrm>
          <a:prstGeom prst="rect">
            <a:avLst/>
          </a:prstGeom>
          <a:noFill/>
        </p:spPr>
        <p:txBody>
          <a:bodyPr wrap="none" rtlCol="0">
            <a:spAutoFit/>
          </a:bodyPr>
          <a:lstStyle/>
          <a:p>
            <a:r>
              <a:rPr lang="en-US" altLang="ko-KR" sz="2800" b="1" dirty="0" smtClean="0">
                <a:solidFill>
                  <a:srgbClr val="FF0000"/>
                </a:solidFill>
              </a:rPr>
              <a:t>Total buffer of Trident+</a:t>
            </a:r>
            <a:endParaRPr lang="ko-KR" altLang="en-US" sz="2800" b="1" dirty="0">
              <a:solidFill>
                <a:srgbClr val="FF0000"/>
              </a:solidFill>
            </a:endParaRPr>
          </a:p>
        </p:txBody>
      </p:sp>
      <p:cxnSp>
        <p:nvCxnSpPr>
          <p:cNvPr id="9" name="직선 화살표 연결선 8"/>
          <p:cNvCxnSpPr/>
          <p:nvPr/>
        </p:nvCxnSpPr>
        <p:spPr>
          <a:xfrm flipV="1">
            <a:off x="3256628" y="2539095"/>
            <a:ext cx="4362450" cy="952498"/>
          </a:xfrm>
          <a:prstGeom prst="straightConnector1">
            <a:avLst/>
          </a:prstGeom>
          <a:ln w="76200" cap="rnd">
            <a:solidFill>
              <a:schemeClr val="tx1"/>
            </a:solidFill>
            <a:round/>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860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차트 20"/>
          <p:cNvGraphicFramePr>
            <a:graphicFrameLocks/>
          </p:cNvGraphicFramePr>
          <p:nvPr>
            <p:extLst>
              <p:ext uri="{D42A27DB-BD31-4B8C-83A1-F6EECF244321}">
                <p14:modId xmlns:p14="http://schemas.microsoft.com/office/powerpoint/2010/main" val="1314642627"/>
              </p:ext>
            </p:extLst>
          </p:nvPr>
        </p:nvGraphicFramePr>
        <p:xfrm>
          <a:off x="514351" y="1493533"/>
          <a:ext cx="5361877" cy="4082077"/>
        </p:xfrm>
        <a:graphic>
          <a:graphicData uri="http://schemas.openxmlformats.org/drawingml/2006/chart">
            <c:chart xmlns:c="http://schemas.openxmlformats.org/drawingml/2006/chart" xmlns:r="http://schemas.openxmlformats.org/officeDocument/2006/relationships" r:id="rId3"/>
          </a:graphicData>
        </a:graphic>
      </p:graphicFrame>
      <p:sp>
        <p:nvSpPr>
          <p:cNvPr id="2" name="제목 1"/>
          <p:cNvSpPr>
            <a:spLocks noGrp="1"/>
          </p:cNvSpPr>
          <p:nvPr>
            <p:ph type="title"/>
          </p:nvPr>
        </p:nvSpPr>
        <p:spPr/>
        <p:txBody>
          <a:bodyPr/>
          <a:lstStyle/>
          <a:p>
            <a:r>
              <a:rPr lang="en-US" altLang="ko-KR" b="1" dirty="0" smtClean="0"/>
              <a:t>Rate-based CC vs. credit-based CC</a:t>
            </a:r>
            <a:endParaRPr lang="ko-KR" altLang="en-US" b="1" dirty="0"/>
          </a:p>
        </p:txBody>
      </p:sp>
      <p:graphicFrame>
        <p:nvGraphicFramePr>
          <p:cNvPr id="23" name="차트 22"/>
          <p:cNvGraphicFramePr>
            <a:graphicFrameLocks/>
          </p:cNvGraphicFramePr>
          <p:nvPr>
            <p:extLst/>
          </p:nvPr>
        </p:nvGraphicFramePr>
        <p:xfrm>
          <a:off x="6200079" y="1493533"/>
          <a:ext cx="5153722" cy="4082077"/>
        </p:xfrm>
        <a:graphic>
          <a:graphicData uri="http://schemas.openxmlformats.org/drawingml/2006/chart">
            <c:chart xmlns:c="http://schemas.openxmlformats.org/drawingml/2006/chart" xmlns:r="http://schemas.openxmlformats.org/officeDocument/2006/relationships" r:id="rId4"/>
          </a:graphicData>
        </a:graphic>
      </p:graphicFrame>
      <p:cxnSp>
        <p:nvCxnSpPr>
          <p:cNvPr id="33" name="직선 연결선 32"/>
          <p:cNvCxnSpPr/>
          <p:nvPr/>
        </p:nvCxnSpPr>
        <p:spPr>
          <a:xfrm>
            <a:off x="2228850" y="2462656"/>
            <a:ext cx="8801100" cy="0"/>
          </a:xfrm>
          <a:prstGeom prst="line">
            <a:avLst/>
          </a:prstGeom>
          <a:ln w="381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129144" y="1573611"/>
            <a:ext cx="4242636" cy="523220"/>
          </a:xfrm>
          <a:prstGeom prst="rect">
            <a:avLst/>
          </a:prstGeom>
          <a:noFill/>
        </p:spPr>
        <p:txBody>
          <a:bodyPr wrap="none" rtlCol="0">
            <a:spAutoFit/>
          </a:bodyPr>
          <a:lstStyle/>
          <a:p>
            <a:r>
              <a:rPr lang="en-US" altLang="ko-KR" sz="2800" b="1" dirty="0" smtClean="0">
                <a:solidFill>
                  <a:srgbClr val="FF0000"/>
                </a:solidFill>
              </a:rPr>
              <a:t>Total buffer of Trident+</a:t>
            </a:r>
            <a:endParaRPr lang="ko-KR" altLang="en-US" sz="2800" b="1" dirty="0">
              <a:solidFill>
                <a:srgbClr val="FF0000"/>
              </a:solidFill>
            </a:endParaRPr>
          </a:p>
        </p:txBody>
      </p:sp>
      <p:sp>
        <p:nvSpPr>
          <p:cNvPr id="8" name="TextBox 7"/>
          <p:cNvSpPr txBox="1"/>
          <p:nvPr/>
        </p:nvSpPr>
        <p:spPr>
          <a:xfrm>
            <a:off x="3064193" y="5798487"/>
            <a:ext cx="1654235" cy="646331"/>
          </a:xfrm>
          <a:prstGeom prst="rect">
            <a:avLst/>
          </a:prstGeom>
          <a:noFill/>
        </p:spPr>
        <p:txBody>
          <a:bodyPr wrap="none" rtlCol="0">
            <a:spAutoFit/>
          </a:bodyPr>
          <a:lstStyle/>
          <a:p>
            <a:r>
              <a:rPr lang="en-US" altLang="ko-KR" sz="3600" b="1" dirty="0" smtClean="0"/>
              <a:t>DCTCP</a:t>
            </a:r>
            <a:endParaRPr lang="ko-KR" altLang="en-US" sz="3600" b="1" dirty="0"/>
          </a:p>
        </p:txBody>
      </p:sp>
      <p:sp>
        <p:nvSpPr>
          <p:cNvPr id="28" name="TextBox 27"/>
          <p:cNvSpPr txBox="1"/>
          <p:nvPr/>
        </p:nvSpPr>
        <p:spPr>
          <a:xfrm>
            <a:off x="6637960" y="5798486"/>
            <a:ext cx="5239383" cy="646331"/>
          </a:xfrm>
          <a:prstGeom prst="rect">
            <a:avLst/>
          </a:prstGeom>
          <a:noFill/>
        </p:spPr>
        <p:txBody>
          <a:bodyPr wrap="none" rtlCol="0">
            <a:spAutoFit/>
          </a:bodyPr>
          <a:lstStyle/>
          <a:p>
            <a:r>
              <a:rPr lang="en-US" altLang="ko-KR" sz="3600" b="1" dirty="0" smtClean="0"/>
              <a:t>Credit-based Approach</a:t>
            </a:r>
            <a:endParaRPr lang="ko-KR" altLang="en-US" sz="3600" b="1" dirty="0"/>
          </a:p>
        </p:txBody>
      </p:sp>
      <p:cxnSp>
        <p:nvCxnSpPr>
          <p:cNvPr id="10" name="직선 화살표 연결선 9"/>
          <p:cNvCxnSpPr/>
          <p:nvPr/>
        </p:nvCxnSpPr>
        <p:spPr>
          <a:xfrm flipV="1">
            <a:off x="2297623" y="2147001"/>
            <a:ext cx="3196027" cy="697821"/>
          </a:xfrm>
          <a:prstGeom prst="straightConnector1">
            <a:avLst/>
          </a:prstGeom>
          <a:ln w="76200" cap="rnd">
            <a:solidFill>
              <a:schemeClr val="tx1"/>
            </a:solidFill>
            <a:round/>
            <a:tailEnd type="arrow" w="lg" len="lg"/>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a:off x="7727991" y="3228817"/>
            <a:ext cx="3222507" cy="5036"/>
          </a:xfrm>
          <a:prstGeom prst="straightConnector1">
            <a:avLst/>
          </a:prstGeom>
          <a:ln w="76200" cap="rnd">
            <a:solidFill>
              <a:schemeClr val="tx1"/>
            </a:solidFill>
            <a:round/>
            <a:tailEnd type="arrow" w="lg" len="lg"/>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353800" y="134292"/>
            <a:ext cx="748468" cy="461665"/>
          </a:xfrm>
          <a:prstGeom prst="rect">
            <a:avLst/>
          </a:prstGeom>
          <a:noFill/>
        </p:spPr>
        <p:txBody>
          <a:bodyPr wrap="square" rtlCol="0">
            <a:spAutoFit/>
          </a:bodyPr>
          <a:lstStyle/>
          <a:p>
            <a:pPr algn="ctr"/>
            <a:r>
              <a:rPr lang="en-US" altLang="ko-KR" sz="2400" dirty="0" smtClean="0">
                <a:solidFill>
                  <a:schemeClr val="tx1">
                    <a:lumMod val="65000"/>
                    <a:lumOff val="35000"/>
                  </a:schemeClr>
                </a:solidFill>
              </a:rPr>
              <a:t>5</a:t>
            </a:r>
            <a:endParaRPr lang="ko-KR" altLang="en-US" sz="2400" dirty="0">
              <a:solidFill>
                <a:schemeClr val="tx1">
                  <a:lumMod val="65000"/>
                  <a:lumOff val="35000"/>
                </a:schemeClr>
              </a:solidFill>
            </a:endParaRPr>
          </a:p>
        </p:txBody>
      </p:sp>
    </p:spTree>
    <p:extLst>
      <p:ext uri="{BB962C8B-B14F-4D97-AF65-F5344CB8AC3E}">
        <p14:creationId xmlns:p14="http://schemas.microsoft.com/office/powerpoint/2010/main" val="37736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16204</TotalTime>
  <Words>4871</Words>
  <Application>Microsoft Office PowerPoint</Application>
  <PresentationFormat>Widescreen</PresentationFormat>
  <Paragraphs>850</Paragraphs>
  <Slides>52</Slides>
  <Notes>50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0" baseType="lpstr">
      <vt:lpstr>HY견고딕</vt:lpstr>
      <vt:lpstr>맑은 고딕</vt:lpstr>
      <vt:lpstr>Arial</vt:lpstr>
      <vt:lpstr>Cambria Math</vt:lpstr>
      <vt:lpstr>Times New Roman</vt:lpstr>
      <vt:lpstr>Wingdings</vt:lpstr>
      <vt:lpstr>Office 테마</vt:lpstr>
      <vt:lpstr>Acrobat Document</vt:lpstr>
      <vt:lpstr>Credit-Scheduled Delay-Bounded Congestion Control for Datacenters</vt:lpstr>
      <vt:lpstr>Datacenter Network</vt:lpstr>
      <vt:lpstr>Datacenter Network</vt:lpstr>
      <vt:lpstr>Challenge with small BDP</vt:lpstr>
      <vt:lpstr>Rate-based CC + incast traffic</vt:lpstr>
      <vt:lpstr>Rate-based CC + incast traffic</vt:lpstr>
      <vt:lpstr>Rate-based CC + incast traffic</vt:lpstr>
      <vt:lpstr>Rate-based CC + incast traffic</vt:lpstr>
      <vt:lpstr>Rate-based CC vs. credit-based CC</vt:lpstr>
      <vt:lpstr>Prior Work with Bounded Queue</vt:lpstr>
      <vt:lpstr>Prior Work with Bounded Queue</vt:lpstr>
      <vt:lpstr>Prior Work with Bounded Queue</vt:lpstr>
      <vt:lpstr>Goal &amp; Our Approach</vt:lpstr>
      <vt:lpstr>ExpressPass End host behavior</vt:lpstr>
      <vt:lpstr>ExpressPass End host behavior</vt:lpstr>
      <vt:lpstr>ExpressPass End host behavior</vt:lpstr>
      <vt:lpstr>ExpressPass End host behavior</vt:lpstr>
      <vt:lpstr>ExpressPass Switch behavior</vt:lpstr>
      <vt:lpstr>ExpressPass Switch behavior</vt:lpstr>
      <vt:lpstr>ExpressPass Switch behavior</vt:lpstr>
      <vt:lpstr>Credit-scheduled data transmission</vt:lpstr>
      <vt:lpstr>Challenges</vt:lpstr>
      <vt:lpstr>Signaling Overhead</vt:lpstr>
      <vt:lpstr>Maximum Bound of Data Queue</vt:lpstr>
      <vt:lpstr>Maximum Bound of Data Queue</vt:lpstr>
      <vt:lpstr>Maximum Bound of Data Queue</vt:lpstr>
      <vt:lpstr>Maximum Bound of Data Queue</vt:lpstr>
      <vt:lpstr>Maximum Bound of Data Queue</vt:lpstr>
      <vt:lpstr>Credit Waste</vt:lpstr>
      <vt:lpstr>Credit Waste</vt:lpstr>
      <vt:lpstr>Credit Feedback Control</vt:lpstr>
      <vt:lpstr>Credit Feedback Control</vt:lpstr>
      <vt:lpstr>Credit Feedback Control</vt:lpstr>
      <vt:lpstr>Credit Waste &amp; Convergence Time</vt:lpstr>
      <vt:lpstr>Credit Waste &amp; Convergence Time</vt:lpstr>
      <vt:lpstr>Evaluation Setup</vt:lpstr>
      <vt:lpstr>Evaluation</vt:lpstr>
      <vt:lpstr>Realistic Workloads</vt:lpstr>
      <vt:lpstr>Realistic Workloads</vt:lpstr>
      <vt:lpstr>Bounded Queue cache follower workload / load 0.2 – 0.4 / 0KB ~ (All Size)</vt:lpstr>
      <vt:lpstr>Low Average Queue cache follower workload / load 0.6 / 0KB – </vt:lpstr>
      <vt:lpstr>Low Average Queue cache follower workload / load 0.6 / 0KB – </vt:lpstr>
      <vt:lpstr>Fast &amp; Stable Convergence</vt:lpstr>
      <vt:lpstr>Fast &amp; Stable Convergence</vt:lpstr>
      <vt:lpstr>Flow Completion Time cache follower workload / load 0.6 / 0 – 10KB</vt:lpstr>
      <vt:lpstr>Flow Completion Time cache follower workload / load 0.6 / 0 – 10KB</vt:lpstr>
      <vt:lpstr>Flow Completion Time cache follower workload / load 0.6 / 1MB – </vt:lpstr>
      <vt:lpstr>Flow Completion Time cache follower workload / load 0.6 / 1MB – </vt:lpstr>
      <vt:lpstr>Conclusion</vt:lpstr>
      <vt:lpstr>Thanks</vt:lpstr>
      <vt:lpstr>Credit Queue Capacity vs. Utilization</vt:lpstr>
      <vt:lpstr>Fairness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INHO</dc:creator>
  <cp:lastModifiedBy>한동수</cp:lastModifiedBy>
  <cp:revision>525</cp:revision>
  <cp:lastPrinted>2017-09-11T05:01:42Z</cp:lastPrinted>
  <dcterms:created xsi:type="dcterms:W3CDTF">2017-07-08T23:09:18Z</dcterms:created>
  <dcterms:modified xsi:type="dcterms:W3CDTF">2017-09-12T03:56:59Z</dcterms:modified>
</cp:coreProperties>
</file>