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7.xml" ContentType="application/vnd.openxmlformats-officedocument.drawingml.chart+xml"/>
  <Override PartName="/ppt/drawings/drawing1.xml" ContentType="application/vnd.openxmlformats-officedocument.drawingml.chartshapes+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ppt/drawings/drawing2.xml" ContentType="application/vnd.openxmlformats-officedocument.drawingml.chartshapes+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drawings/drawing3.xml" ContentType="application/vnd.openxmlformats-officedocument.drawingml.chartshapes+xml"/>
  <Override PartName="/ppt/charts/chart12.xml" ContentType="application/vnd.openxmlformats-officedocument.drawingml.chart+xml"/>
  <Override PartName="/ppt/drawings/drawing4.xml" ContentType="application/vnd.openxmlformats-officedocument.drawingml.chartshapes+xml"/>
  <Override PartName="/ppt/notesSlides/notesSlide16.xml" ContentType="application/vnd.openxmlformats-officedocument.presentationml.notesSlide+xml"/>
  <Override PartName="/ppt/charts/chart13.xml" ContentType="application/vnd.openxmlformats-officedocument.drawingml.chart+xml"/>
  <Override PartName="/ppt/drawings/drawing5.xml" ContentType="application/vnd.openxmlformats-officedocument.drawingml.chartshapes+xml"/>
  <Override PartName="/ppt/charts/chart14.xml" ContentType="application/vnd.openxmlformats-officedocument.drawingml.chart+xml"/>
  <Override PartName="/ppt/notesSlides/notesSlide17.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notesSlides/notesSlide18.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notesSlides/notesSlide19.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notesSlides/notesSlide20.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notesSlides/notesSlide23.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notesSlides/notesSlide30.xml" ContentType="application/vnd.openxmlformats-officedocument.presentationml.notesSlide+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notesSlides/notesSlide31.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notesSlides/notesSlide32.xml" ContentType="application/vnd.openxmlformats-officedocument.presentationml.notesSlide+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notesSlides/notesSlide33.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notesSlides/notesSlide34.xml" ContentType="application/vnd.openxmlformats-officedocument.presentationml.notesSlide+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notesSlides/notesSlide35.xml" ContentType="application/vnd.openxmlformats-officedocument.presentationml.notesSlide+xml"/>
  <Override PartName="/ppt/charts/chart45.xml" ContentType="application/vnd.openxmlformats-officedocument.drawingml.chart+xml"/>
  <Override PartName="/ppt/notesSlides/notesSlide36.xml" ContentType="application/vnd.openxmlformats-officedocument.presentationml.notesSlide+xml"/>
  <Override PartName="/ppt/charts/chart46.xml" ContentType="application/vnd.openxmlformats-officedocument.drawingml.chart+xml"/>
  <Override PartName="/ppt/notesSlides/notesSlide37.xml" ContentType="application/vnd.openxmlformats-officedocument.presentationml.notesSlide+xml"/>
  <Override PartName="/ppt/charts/chart47.xml" ContentType="application/vnd.openxmlformats-officedocument.drawingml.chart+xml"/>
  <Override PartName="/ppt/notesSlides/notesSlide38.xml" ContentType="application/vnd.openxmlformats-officedocument.presentationml.notesSlide+xml"/>
  <Override PartName="/ppt/charts/chart48.xml" ContentType="application/vnd.openxmlformats-officedocument.drawingml.chart+xml"/>
  <Override PartName="/ppt/notesSlides/notesSlide39.xml" ContentType="application/vnd.openxmlformats-officedocument.presentationml.notesSlide+xml"/>
  <Override PartName="/ppt/charts/chart49.xml" ContentType="application/vnd.openxmlformats-officedocument.drawingml.char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notesSlides/notesSlide43.xml" ContentType="application/vnd.openxmlformats-officedocument.presentationml.notesSlide+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56.xml" ContentType="application/vnd.openxmlformats-officedocument.drawingml.chart+xml"/>
  <Override PartName="/ppt/charts/style1.xml" ContentType="application/vnd.ms-office.chartstyle+xml"/>
  <Override PartName="/ppt/charts/colors1.xml" ContentType="application/vnd.ms-office.chartcolorstyle+xml"/>
  <Override PartName="/ppt/charts/chart57.xml" ContentType="application/vnd.openxmlformats-officedocument.drawingml.chart+xml"/>
  <Override PartName="/ppt/notesSlides/notesSlide47.xml" ContentType="application/vnd.openxmlformats-officedocument.presentationml.notesSlide+xml"/>
  <Override PartName="/ppt/charts/chart58.xml" ContentType="application/vnd.openxmlformats-officedocument.drawingml.chart+xml"/>
  <Override PartName="/ppt/charts/style2.xml" ContentType="application/vnd.ms-office.chartstyle+xml"/>
  <Override PartName="/ppt/charts/colors2.xml" ContentType="application/vnd.ms-office.chartcolorstyle+xml"/>
  <Override PartName="/ppt/charts/chart59.xml" ContentType="application/vnd.openxmlformats-officedocument.drawingml.chart+xml"/>
  <Override PartName="/ppt/notesSlides/notesSlide48.xml" ContentType="application/vnd.openxmlformats-officedocument.presentationml.notesSlide+xml"/>
  <Override PartName="/ppt/charts/chart60.xml" ContentType="application/vnd.openxmlformats-officedocument.drawingml.chart+xml"/>
  <Override PartName="/ppt/charts/style3.xml" ContentType="application/vnd.ms-office.chartstyle+xml"/>
  <Override PartName="/ppt/charts/colors3.xml" ContentType="application/vnd.ms-office.chartcolorstyle+xml"/>
  <Override PartName="/ppt/charts/chart61.xml" ContentType="application/vnd.openxmlformats-officedocument.drawingml.chart+xml"/>
  <Override PartName="/ppt/notesSlides/notesSlide49.xml" ContentType="application/vnd.openxmlformats-officedocument.presentationml.notesSlide+xml"/>
  <Override PartName="/ppt/charts/chart62.xml" ContentType="application/vnd.openxmlformats-officedocument.drawingml.chart+xml"/>
  <Override PartName="/ppt/charts/style4.xml" ContentType="application/vnd.ms-office.chartstyle+xml"/>
  <Override PartName="/ppt/charts/colors4.xml" ContentType="application/vnd.ms-office.chartcolorstyle+xml"/>
  <Override PartName="/ppt/charts/chart63.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30" r:id="rId3"/>
    <p:sldId id="320" r:id="rId4"/>
    <p:sldId id="331" r:id="rId5"/>
    <p:sldId id="327" r:id="rId6"/>
    <p:sldId id="324" r:id="rId7"/>
    <p:sldId id="325" r:id="rId8"/>
    <p:sldId id="326" r:id="rId9"/>
    <p:sldId id="328" r:id="rId10"/>
    <p:sldId id="257" r:id="rId11"/>
    <p:sldId id="343" r:id="rId12"/>
    <p:sldId id="259" r:id="rId13"/>
    <p:sldId id="333" r:id="rId14"/>
    <p:sldId id="334" r:id="rId15"/>
    <p:sldId id="335" r:id="rId16"/>
    <p:sldId id="336" r:id="rId17"/>
    <p:sldId id="279" r:id="rId18"/>
    <p:sldId id="337" r:id="rId19"/>
    <p:sldId id="338" r:id="rId20"/>
    <p:sldId id="340" r:id="rId21"/>
    <p:sldId id="276" r:id="rId22"/>
    <p:sldId id="341" r:id="rId23"/>
    <p:sldId id="342" r:id="rId24"/>
    <p:sldId id="287" r:id="rId25"/>
    <p:sldId id="288" r:id="rId26"/>
    <p:sldId id="295" r:id="rId27"/>
    <p:sldId id="289" r:id="rId28"/>
    <p:sldId id="296" r:id="rId29"/>
    <p:sldId id="297" r:id="rId30"/>
    <p:sldId id="298" r:id="rId31"/>
    <p:sldId id="299" r:id="rId32"/>
    <p:sldId id="300" r:id="rId33"/>
    <p:sldId id="301" r:id="rId34"/>
    <p:sldId id="303" r:id="rId35"/>
    <p:sldId id="290" r:id="rId36"/>
    <p:sldId id="309" r:id="rId37"/>
    <p:sldId id="291" r:id="rId38"/>
    <p:sldId id="292" r:id="rId39"/>
    <p:sldId id="293" r:id="rId40"/>
    <p:sldId id="269" r:id="rId41"/>
    <p:sldId id="271" r:id="rId42"/>
    <p:sldId id="270" r:id="rId43"/>
    <p:sldId id="272" r:id="rId44"/>
    <p:sldId id="311" r:id="rId45"/>
    <p:sldId id="312" r:id="rId46"/>
    <p:sldId id="314" r:id="rId47"/>
    <p:sldId id="315" r:id="rId48"/>
    <p:sldId id="316" r:id="rId49"/>
    <p:sldId id="317" r:id="rId50"/>
    <p:sldId id="268" r:id="rId51"/>
    <p:sldId id="31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ho Cho" initials="I. Cho" lastIdx="2" clrIdx="0">
    <p:extLst>
      <p:ext uri="{19B8F6BF-5375-455C-9EA6-DF929625EA0E}">
        <p15:presenceInfo xmlns:p15="http://schemas.microsoft.com/office/powerpoint/2012/main" userId="6bc09cf109aea1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73041" autoAdjust="0"/>
  </p:normalViewPr>
  <p:slideViewPr>
    <p:cSldViewPr snapToGrid="0">
      <p:cViewPr varScale="1">
        <p:scale>
          <a:sx n="100" d="100"/>
          <a:sy n="100" d="100"/>
        </p:scale>
        <p:origin x="101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file:///D:\Dropbox(Personal)\Dropbox%20(Personal)\2020\OSDI%202020\breakdown.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Dropbox(Personal)\Dropbox%20(Personal)\2022\nsdi_2022\grpc2%20(DESKTOP-9A1UJ1V's%20conflicted%20copy%202022-04-20).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Dropbox(Personal)\Dropbox%20(Personal)\2022\nsdi_2022\grpc2%20(DESKTOP-9A1UJ1V's%20conflicted%20copy%202022-04-20).xlsx" TargetMode="External"/></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D:\Dropbox(Personal)\Dropbox%20(Personal)\2022\nsdi_2022\grpc2%20(DESKTOP-9A1UJ1V's%20conflicted%20copy%202022-04-20).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opbox(Personal)\Dropbox%20(Personal)\2020\OSDI%202020\breakdown.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opbox(Personal)\Dropbox%20(Personal)\2020\OSDI%202020\breakdown.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ropbox(Personal)\Dropbox%20(Personal)\2020\OSDI%202020\breakdown.xlsx"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2.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3.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4.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5.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6.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7.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8.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49.xml.rels><?xml version="1.0" encoding="UTF-8" standalone="yes"?>
<Relationships xmlns="http://schemas.openxmlformats.org/package/2006/relationships"><Relationship Id="rId1" Type="http://schemas.openxmlformats.org/officeDocument/2006/relationships/oleObject" Target="file:///D:\Dropbox(Personal)\Dropbox%20(Personal)\2022\nsdi_2022\design_aqm.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50.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51.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52.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53.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54.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55.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56.xml.rels><?xml version="1.0" encoding="UTF-8" standalone="yes"?>
<Relationships xmlns="http://schemas.openxmlformats.org/package/2006/relationships"><Relationship Id="rId3" Type="http://schemas.openxmlformats.org/officeDocument/2006/relationships/oleObject" Target="file:///D:\Dropbox(Personal)\Dropbox%20(Personal)\2022\nsdi_2022\retry.xlsx" TargetMode="External"/><Relationship Id="rId2" Type="http://schemas.microsoft.com/office/2011/relationships/chartColorStyle" Target="colors1.xml"/><Relationship Id="rId1" Type="http://schemas.microsoft.com/office/2011/relationships/chartStyle" Target="style1.xml"/></Relationships>
</file>

<file path=ppt/charts/_rels/chart57.xml.rels><?xml version="1.0" encoding="UTF-8" standalone="yes"?>
<Relationships xmlns="http://schemas.openxmlformats.org/package/2006/relationships"><Relationship Id="rId1" Type="http://schemas.openxmlformats.org/officeDocument/2006/relationships/oleObject" Target="file:///D:\Dropbox(Personal)\Dropbox%20(Personal)\2022\nsdi_2022\retry.xlsx" TargetMode="External"/></Relationships>
</file>

<file path=ppt/charts/_rels/chart58.xml.rels><?xml version="1.0" encoding="UTF-8" standalone="yes"?>
<Relationships xmlns="http://schemas.openxmlformats.org/package/2006/relationships"><Relationship Id="rId3" Type="http://schemas.openxmlformats.org/officeDocument/2006/relationships/oleObject" Target="file:///D:\Dropbox(Personal)\Dropbox%20(Personal)\2022\nsdi_2022\retry.xlsx" TargetMode="External"/><Relationship Id="rId2" Type="http://schemas.microsoft.com/office/2011/relationships/chartColorStyle" Target="colors2.xml"/><Relationship Id="rId1" Type="http://schemas.microsoft.com/office/2011/relationships/chartStyle" Target="style2.xml"/></Relationships>
</file>

<file path=ppt/charts/_rels/chart59.xml.rels><?xml version="1.0" encoding="UTF-8" standalone="yes"?>
<Relationships xmlns="http://schemas.openxmlformats.org/package/2006/relationships"><Relationship Id="rId1" Type="http://schemas.openxmlformats.org/officeDocument/2006/relationships/oleObject" Target="file:///D:\Dropbox(Personal)\Dropbox%20(Personal)\2022\nsdi_2022\retry.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ropbox(Personal)\Dropbox%20(Personal)\2022\nsdi_2022\lucene.xlsx" TargetMode="External"/></Relationships>
</file>

<file path=ppt/charts/_rels/chart60.xml.rels><?xml version="1.0" encoding="UTF-8" standalone="yes"?>
<Relationships xmlns="http://schemas.openxmlformats.org/package/2006/relationships"><Relationship Id="rId3" Type="http://schemas.openxmlformats.org/officeDocument/2006/relationships/oleObject" Target="file:///D:\Dropbox(Personal)\Dropbox%20(Personal)\2022\nsdi_2022\retry.xlsx" TargetMode="External"/><Relationship Id="rId2" Type="http://schemas.microsoft.com/office/2011/relationships/chartColorStyle" Target="colors3.xml"/><Relationship Id="rId1" Type="http://schemas.microsoft.com/office/2011/relationships/chartStyle" Target="style3.xml"/></Relationships>
</file>

<file path=ppt/charts/_rels/chart61.xml.rels><?xml version="1.0" encoding="UTF-8" standalone="yes"?>
<Relationships xmlns="http://schemas.openxmlformats.org/package/2006/relationships"><Relationship Id="rId1" Type="http://schemas.openxmlformats.org/officeDocument/2006/relationships/oleObject" Target="file:///D:\Dropbox(Personal)\Dropbox%20(Personal)\2022\nsdi_2022\retry.xlsx" TargetMode="External"/></Relationships>
</file>

<file path=ppt/charts/_rels/chart62.xml.rels><?xml version="1.0" encoding="UTF-8" standalone="yes"?>
<Relationships xmlns="http://schemas.openxmlformats.org/package/2006/relationships"><Relationship Id="rId3" Type="http://schemas.openxmlformats.org/officeDocument/2006/relationships/oleObject" Target="file:///D:\Dropbox(Personal)\Dropbox%20(Personal)\2022\nsdi_2022\retry.xlsx" TargetMode="External"/><Relationship Id="rId2" Type="http://schemas.microsoft.com/office/2011/relationships/chartColorStyle" Target="colors4.xml"/><Relationship Id="rId1" Type="http://schemas.microsoft.com/office/2011/relationships/chartStyle" Target="style4.xml"/></Relationships>
</file>

<file path=ppt/charts/_rels/chart63.xml.rels><?xml version="1.0" encoding="UTF-8" standalone="yes"?>
<Relationships xmlns="http://schemas.openxmlformats.org/package/2006/relationships"><Relationship Id="rId1" Type="http://schemas.openxmlformats.org/officeDocument/2006/relationships/oleObject" Target="file:///D:\Dropbox(Personal)\Dropbox%20(Personal)\2022\nsdi_2022\retry.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Dropbox(Personal)\Dropbox%20(Personal)\2022\nsdi_2022\grpc2%20(DESKTOP-9A1UJ1V's%20conflicted%20copy%202022-04-20).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Dropbox(Personal)\Dropbox%20(Personal)\2022\nsdi_2022\grpc2%20(DESKTOP-9A1UJ1V's%20conflicted%20copy%202022-04-20).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Dropbox(Personal)\Dropbox%20(Personal)\2022\nsdi_2022\grpc2%20(DESKTOP-9A1UJ1V's%20conflicted%20copy%202022-04-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595800524934383"/>
          <c:y val="9.6024785515879493E-2"/>
          <c:w val="0.5392156605424322"/>
          <c:h val="0.63304758028414809"/>
        </c:manualLayout>
      </c:layout>
      <c:scatterChart>
        <c:scatterStyle val="lineMarker"/>
        <c:varyColors val="0"/>
        <c:ser>
          <c:idx val="4"/>
          <c:order val="0"/>
          <c:tx>
            <c:strRef>
              <c:f>Throughput!$Q$2</c:f>
              <c:strCache>
                <c:ptCount val="1"/>
                <c:pt idx="0">
                  <c:v>No Control</c:v>
                </c:pt>
              </c:strCache>
            </c:strRef>
          </c:tx>
          <c:spPr>
            <a:ln>
              <a:solidFill>
                <a:srgbClr val="002060"/>
              </a:solidFill>
            </a:ln>
          </c:spPr>
          <c:marker>
            <c:symbol val="x"/>
            <c:size val="5"/>
            <c:spPr>
              <a:noFill/>
              <a:ln w="19050">
                <a:solidFill>
                  <a:srgbClr val="002060"/>
                </a:solidFill>
              </a:ln>
            </c:spPr>
          </c:marker>
          <c:xVal>
            <c:numRef>
              <c:f>Throughput!$Q$3:$Q$16</c:f>
              <c:numCache>
                <c:formatCode>General</c:formatCode>
                <c:ptCount val="14"/>
                <c:pt idx="0">
                  <c:v>99874.873000000007</c:v>
                </c:pt>
                <c:pt idx="1">
                  <c:v>200313.94889999999</c:v>
                </c:pt>
                <c:pt idx="2">
                  <c:v>299971.5429</c:v>
                </c:pt>
                <c:pt idx="3">
                  <c:v>399967.69559999998</c:v>
                </c:pt>
                <c:pt idx="4">
                  <c:v>500048.27269999997</c:v>
                </c:pt>
                <c:pt idx="5">
                  <c:v>599924.17520000006</c:v>
                </c:pt>
                <c:pt idx="6">
                  <c:v>699999.50020000001</c:v>
                </c:pt>
                <c:pt idx="7">
                  <c:v>799403.54879999999</c:v>
                </c:pt>
                <c:pt idx="8">
                  <c:v>851756.64119999995</c:v>
                </c:pt>
                <c:pt idx="9">
                  <c:v>954644.29700000002</c:v>
                </c:pt>
                <c:pt idx="10">
                  <c:v>985909.67709999997</c:v>
                </c:pt>
                <c:pt idx="11">
                  <c:v>1042451.1318</c:v>
                </c:pt>
                <c:pt idx="12">
                  <c:v>1226178.3840000001</c:v>
                </c:pt>
                <c:pt idx="13">
                  <c:v>1387905.4040999999</c:v>
                </c:pt>
              </c:numCache>
            </c:numRef>
          </c:xVal>
          <c:yVal>
            <c:numRef>
              <c:f>Throughput!$R$3:$R$16</c:f>
              <c:numCache>
                <c:formatCode>General</c:formatCode>
                <c:ptCount val="14"/>
                <c:pt idx="0">
                  <c:v>100103.6231</c:v>
                </c:pt>
                <c:pt idx="1">
                  <c:v>200154.20800000001</c:v>
                </c:pt>
                <c:pt idx="2">
                  <c:v>299488.29350000003</c:v>
                </c:pt>
                <c:pt idx="3">
                  <c:v>399760.19679999998</c:v>
                </c:pt>
                <c:pt idx="4">
                  <c:v>499691.28080000001</c:v>
                </c:pt>
                <c:pt idx="5">
                  <c:v>600623.90720000002</c:v>
                </c:pt>
                <c:pt idx="6">
                  <c:v>700611.73549999995</c:v>
                </c:pt>
                <c:pt idx="7">
                  <c:v>798864.82279999997</c:v>
                </c:pt>
                <c:pt idx="8">
                  <c:v>814320.69570000004</c:v>
                </c:pt>
                <c:pt idx="9">
                  <c:v>818418.95539999998</c:v>
                </c:pt>
                <c:pt idx="10">
                  <c:v>775864.6226</c:v>
                </c:pt>
                <c:pt idx="11">
                  <c:v>750038.46860000002</c:v>
                </c:pt>
                <c:pt idx="12">
                  <c:v>754662.43489999999</c:v>
                </c:pt>
                <c:pt idx="13">
                  <c:v>746622.63049999997</c:v>
                </c:pt>
              </c:numCache>
            </c:numRef>
          </c:yVal>
          <c:smooth val="0"/>
          <c:extLst>
            <c:ext xmlns:c16="http://schemas.microsoft.com/office/drawing/2014/chart" uri="{C3380CC4-5D6E-409C-BE32-E72D297353CC}">
              <c16:uniqueId val="{00000000-9D20-48E5-9F10-43F23732B132}"/>
            </c:ext>
          </c:extLst>
        </c:ser>
        <c:dLbls>
          <c:showLegendKey val="0"/>
          <c:showVal val="0"/>
          <c:showCatName val="0"/>
          <c:showSerName val="0"/>
          <c:showPercent val="0"/>
          <c:showBubbleSize val="0"/>
        </c:dLbls>
        <c:axId val="489980512"/>
        <c:axId val="489983136"/>
        <c:extLst/>
      </c:scatterChart>
      <c:valAx>
        <c:axId val="489980512"/>
        <c:scaling>
          <c:orientation val="minMax"/>
          <c:max val="1610000"/>
          <c:min val="0"/>
        </c:scaling>
        <c:delete val="0"/>
        <c:axPos val="b"/>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0" vert="horz"/>
              <a:lstStyle/>
              <a:p>
                <a:pPr>
                  <a:defRPr sz="2400"/>
                </a:pPr>
                <a:r>
                  <a:rPr lang="en-US" sz="2400" dirty="0"/>
                  <a:t>Clients' Demand (</a:t>
                </a:r>
                <a:r>
                  <a:rPr lang="en-US" sz="2400" dirty="0" err="1"/>
                  <a:t>Mreqs</a:t>
                </a:r>
                <a:r>
                  <a:rPr lang="en-US" sz="2400" dirty="0"/>
                  <a:t>/s)</a:t>
                </a:r>
              </a:p>
            </c:rich>
          </c:tx>
          <c:layout>
            <c:manualLayout>
              <c:xMode val="edge"/>
              <c:yMode val="edge"/>
              <c:x val="0.2186493185978336"/>
              <c:y val="0.86767716760888003"/>
            </c:manualLayout>
          </c:layout>
          <c:overlay val="0"/>
          <c:spPr>
            <a:noFill/>
            <a:ln>
              <a:noFill/>
            </a:ln>
            <a:effectLst/>
          </c:spPr>
        </c:title>
        <c:numFmt formatCode="General"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3136"/>
        <c:crosses val="autoZero"/>
        <c:crossBetween val="midCat"/>
        <c:majorUnit val="400000"/>
        <c:minorUnit val="200000"/>
        <c:dispUnits>
          <c:builtInUnit val="millions"/>
        </c:dispUnits>
      </c:valAx>
      <c:valAx>
        <c:axId val="489983136"/>
        <c:scaling>
          <c:orientation val="minMax"/>
          <c:max val="900000"/>
          <c:min val="0"/>
        </c:scaling>
        <c:delete val="0"/>
        <c:axPos val="l"/>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5400000" vert="horz"/>
              <a:lstStyle/>
              <a:p>
                <a:pPr>
                  <a:defRPr sz="2400"/>
                </a:pPr>
                <a:r>
                  <a:rPr lang="en-US" sz="2400"/>
                  <a:t>Throughput (kreqs/s)</a:t>
                </a:r>
              </a:p>
            </c:rich>
          </c:tx>
          <c:layout>
            <c:manualLayout>
              <c:xMode val="edge"/>
              <c:yMode val="edge"/>
              <c:x val="8.3333333333333332E-3"/>
              <c:y val="0.11459978948917533"/>
            </c:manualLayout>
          </c:layout>
          <c:overlay val="0"/>
          <c:spPr>
            <a:noFill/>
            <a:ln>
              <a:noFill/>
            </a:ln>
            <a:effectLst/>
          </c:spPr>
        </c:title>
        <c:numFmt formatCode="General"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0512"/>
        <c:crosses val="autoZero"/>
        <c:crossBetween val="midCat"/>
        <c:majorUnit val="200000"/>
        <c:minorUnit val="100000"/>
        <c:dispUnits>
          <c:builtInUnit val="thousands"/>
        </c:dispUnits>
      </c:valAx>
    </c:plotArea>
    <c:plotVisOnly val="1"/>
    <c:dispBlanksAs val="gap"/>
    <c:showDLblsOverMax val="0"/>
  </c:chart>
  <c:txPr>
    <a:bodyPr/>
    <a:lstStyle/>
    <a:p>
      <a:pPr>
        <a:defRPr>
          <a:solidFill>
            <a:schemeClr val="tx1"/>
          </a:solidFill>
          <a:latin typeface="Helvetica" pitchFamily="2" charset="0"/>
          <a:cs typeface="Times New Roman" panose="02020603050405020304" pitchFamily="18"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B6AA-4A10-A6A5-9858798128DB}"/>
            </c:ext>
          </c:extLst>
        </c:ser>
        <c:ser>
          <c:idx val="0"/>
          <c:order val="1"/>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B6AA-4A10-A6A5-9858798128DB}"/>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B6AA-4A10-A6A5-9858798128DB}"/>
            </c:ext>
          </c:extLst>
        </c:ser>
        <c:ser>
          <c:idx val="2"/>
          <c:order val="1"/>
          <c:tx>
            <c:strRef>
              <c:f>'Sheet1 (3)'!$B$1</c:f>
              <c:strCache>
                <c:ptCount val="1"/>
                <c:pt idx="0">
                  <c:v>With mutex</c:v>
                </c:pt>
              </c:strCache>
            </c:strRef>
          </c:tx>
          <c:spPr>
            <a:ln>
              <a:solidFill>
                <a:schemeClr val="tx1"/>
              </a:solidFill>
            </a:ln>
          </c:spPr>
          <c:marker>
            <c:symbol val="none"/>
          </c:marker>
          <c:dPt>
            <c:idx val="8"/>
            <c:bubble3D val="0"/>
            <c:spPr>
              <a:ln>
                <a:noFill/>
              </a:ln>
            </c:spPr>
            <c:extLst>
              <c:ext xmlns:c16="http://schemas.microsoft.com/office/drawing/2014/chart" uri="{C3380CC4-5D6E-409C-BE32-E72D297353CC}">
                <c16:uniqueId val="{00000005-B6AA-4A10-A6A5-9858798128DB}"/>
              </c:ext>
            </c:extLst>
          </c:dPt>
          <c:dPt>
            <c:idx val="9"/>
            <c:bubble3D val="0"/>
            <c:spPr>
              <a:ln>
                <a:noFill/>
              </a:ln>
            </c:spPr>
            <c:extLst>
              <c:ext xmlns:c16="http://schemas.microsoft.com/office/drawing/2014/chart" uri="{C3380CC4-5D6E-409C-BE32-E72D297353CC}">
                <c16:uniqueId val="{00000003-B6AA-4A10-A6A5-9858798128DB}"/>
              </c:ext>
            </c:extLst>
          </c:dPt>
          <c:dPt>
            <c:idx val="10"/>
            <c:bubble3D val="0"/>
            <c:spPr>
              <a:ln>
                <a:noFill/>
              </a:ln>
            </c:spPr>
            <c:extLst>
              <c:ext xmlns:c16="http://schemas.microsoft.com/office/drawing/2014/chart" uri="{C3380CC4-5D6E-409C-BE32-E72D297353CC}">
                <c16:uniqueId val="{00000004-B6AA-4A10-A6A5-9858798128DB}"/>
              </c:ext>
            </c:extLst>
          </c:dPt>
          <c:dPt>
            <c:idx val="11"/>
            <c:bubble3D val="0"/>
            <c:spPr>
              <a:ln>
                <a:noFill/>
              </a:ln>
            </c:spPr>
            <c:extLst>
              <c:ext xmlns:c16="http://schemas.microsoft.com/office/drawing/2014/chart" uri="{C3380CC4-5D6E-409C-BE32-E72D297353CC}">
                <c16:uniqueId val="{00000006-B6AA-4A10-A6A5-9858798128DB}"/>
              </c:ext>
            </c:extLst>
          </c:dPt>
          <c:dPt>
            <c:idx val="12"/>
            <c:bubble3D val="0"/>
            <c:spPr>
              <a:ln>
                <a:noFill/>
              </a:ln>
            </c:spPr>
            <c:extLst>
              <c:ext xmlns:c16="http://schemas.microsoft.com/office/drawing/2014/chart" uri="{C3380CC4-5D6E-409C-BE32-E72D297353CC}">
                <c16:uniqueId val="{00000007-B6AA-4A10-A6A5-9858798128DB}"/>
              </c:ext>
            </c:extLst>
          </c:dPt>
          <c:dPt>
            <c:idx val="13"/>
            <c:bubble3D val="0"/>
            <c:spPr>
              <a:ln>
                <a:noFill/>
              </a:ln>
            </c:spPr>
            <c:extLst>
              <c:ext xmlns:c16="http://schemas.microsoft.com/office/drawing/2014/chart" uri="{C3380CC4-5D6E-409C-BE32-E72D297353CC}">
                <c16:uniqueId val="{00000009-B6AA-4A10-A6A5-9858798128DB}"/>
              </c:ext>
            </c:extLst>
          </c:dPt>
          <c:dPt>
            <c:idx val="14"/>
            <c:bubble3D val="0"/>
            <c:spPr>
              <a:ln>
                <a:noFill/>
              </a:ln>
            </c:spPr>
            <c:extLst>
              <c:ext xmlns:c16="http://schemas.microsoft.com/office/drawing/2014/chart" uri="{C3380CC4-5D6E-409C-BE32-E72D297353CC}">
                <c16:uniqueId val="{00000008-B6AA-4A10-A6A5-9858798128DB}"/>
              </c:ext>
            </c:extLst>
          </c:dPt>
          <c:dPt>
            <c:idx val="15"/>
            <c:bubble3D val="0"/>
            <c:spPr>
              <a:ln>
                <a:noFill/>
              </a:ln>
            </c:spPr>
            <c:extLst>
              <c:ext xmlns:c16="http://schemas.microsoft.com/office/drawing/2014/chart" uri="{C3380CC4-5D6E-409C-BE32-E72D297353CC}">
                <c16:uniqueId val="{0000000D-B6AA-4A10-A6A5-9858798128DB}"/>
              </c:ext>
            </c:extLst>
          </c:dPt>
          <c:dPt>
            <c:idx val="16"/>
            <c:bubble3D val="0"/>
            <c:spPr>
              <a:ln>
                <a:noFill/>
              </a:ln>
            </c:spPr>
            <c:extLst>
              <c:ext xmlns:c16="http://schemas.microsoft.com/office/drawing/2014/chart" uri="{C3380CC4-5D6E-409C-BE32-E72D297353CC}">
                <c16:uniqueId val="{0000000E-B6AA-4A10-A6A5-9858798128DB}"/>
              </c:ext>
            </c:extLst>
          </c:dPt>
          <c:dPt>
            <c:idx val="17"/>
            <c:bubble3D val="0"/>
            <c:spPr>
              <a:ln>
                <a:noFill/>
              </a:ln>
            </c:spPr>
            <c:extLst>
              <c:ext xmlns:c16="http://schemas.microsoft.com/office/drawing/2014/chart" uri="{C3380CC4-5D6E-409C-BE32-E72D297353CC}">
                <c16:uniqueId val="{0000000F-B6AA-4A10-A6A5-9858798128DB}"/>
              </c:ext>
            </c:extLst>
          </c:dPt>
          <c:dPt>
            <c:idx val="18"/>
            <c:bubble3D val="0"/>
            <c:spPr>
              <a:ln>
                <a:noFill/>
              </a:ln>
            </c:spPr>
            <c:extLst>
              <c:ext xmlns:c16="http://schemas.microsoft.com/office/drawing/2014/chart" uri="{C3380CC4-5D6E-409C-BE32-E72D297353CC}">
                <c16:uniqueId val="{00000010-B6AA-4A10-A6A5-9858798128DB}"/>
              </c:ext>
            </c:extLst>
          </c:dPt>
          <c:dPt>
            <c:idx val="19"/>
            <c:bubble3D val="0"/>
            <c:spPr>
              <a:ln>
                <a:noFill/>
              </a:ln>
            </c:spPr>
            <c:extLst>
              <c:ext xmlns:c16="http://schemas.microsoft.com/office/drawing/2014/chart" uri="{C3380CC4-5D6E-409C-BE32-E72D297353CC}">
                <c16:uniqueId val="{00000011-B6AA-4A10-A6A5-9858798128DB}"/>
              </c:ext>
            </c:extLst>
          </c:dPt>
          <c:dPt>
            <c:idx val="20"/>
            <c:bubble3D val="0"/>
            <c:spPr>
              <a:ln>
                <a:noFill/>
              </a:ln>
            </c:spPr>
            <c:extLst>
              <c:ext xmlns:c16="http://schemas.microsoft.com/office/drawing/2014/chart" uri="{C3380CC4-5D6E-409C-BE32-E72D297353CC}">
                <c16:uniqueId val="{00000012-B6AA-4A10-A6A5-9858798128DB}"/>
              </c:ext>
            </c:extLst>
          </c:dPt>
          <c:dPt>
            <c:idx val="21"/>
            <c:bubble3D val="0"/>
            <c:spPr>
              <a:ln>
                <a:noFill/>
              </a:ln>
            </c:spPr>
            <c:extLst>
              <c:ext xmlns:c16="http://schemas.microsoft.com/office/drawing/2014/chart" uri="{C3380CC4-5D6E-409C-BE32-E72D297353CC}">
                <c16:uniqueId val="{00000013-B6AA-4A10-A6A5-9858798128DB}"/>
              </c:ext>
            </c:extLst>
          </c:dPt>
          <c:dPt>
            <c:idx val="22"/>
            <c:bubble3D val="0"/>
            <c:spPr>
              <a:ln>
                <a:noFill/>
              </a:ln>
            </c:spPr>
            <c:extLst>
              <c:ext xmlns:c16="http://schemas.microsoft.com/office/drawing/2014/chart" uri="{C3380CC4-5D6E-409C-BE32-E72D297353CC}">
                <c16:uniqueId val="{00000014-B6AA-4A10-A6A5-9858798128DB}"/>
              </c:ext>
            </c:extLst>
          </c:dPt>
          <c:dPt>
            <c:idx val="23"/>
            <c:bubble3D val="0"/>
            <c:spPr>
              <a:ln>
                <a:noFill/>
              </a:ln>
            </c:spPr>
            <c:extLst>
              <c:ext xmlns:c16="http://schemas.microsoft.com/office/drawing/2014/chart" uri="{C3380CC4-5D6E-409C-BE32-E72D297353CC}">
                <c16:uniqueId val="{00000015-B6AA-4A10-A6A5-9858798128DB}"/>
              </c:ext>
            </c:extLst>
          </c:dPt>
          <c:dPt>
            <c:idx val="24"/>
            <c:bubble3D val="0"/>
            <c:spPr>
              <a:ln>
                <a:noFill/>
              </a:ln>
            </c:spPr>
            <c:extLst>
              <c:ext xmlns:c16="http://schemas.microsoft.com/office/drawing/2014/chart" uri="{C3380CC4-5D6E-409C-BE32-E72D297353CC}">
                <c16:uniqueId val="{00000016-B6AA-4A10-A6A5-9858798128DB}"/>
              </c:ext>
            </c:extLst>
          </c:dPt>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B6AA-4A10-A6A5-9858798128DB}"/>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B6AA-4A10-A6A5-9858798128DB}"/>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69551889706941"/>
          <c:y val="9.5448611111111137E-2"/>
          <c:w val="0.5956378826020835"/>
          <c:h val="0.63576423611111121"/>
        </c:manualLayout>
      </c:layout>
      <c:scatterChart>
        <c:scatterStyle val="lineMarker"/>
        <c:varyColors val="0"/>
        <c:ser>
          <c:idx val="4"/>
          <c:order val="0"/>
          <c:tx>
            <c:strRef>
              <c:f>'p99'!$Q$2</c:f>
              <c:strCache>
                <c:ptCount val="1"/>
                <c:pt idx="0">
                  <c:v>No Control</c:v>
                </c:pt>
              </c:strCache>
            </c:strRef>
          </c:tx>
          <c:spPr>
            <a:ln>
              <a:solidFill>
                <a:srgbClr val="002060"/>
              </a:solidFill>
              <a:prstDash val="sysDash"/>
            </a:ln>
          </c:spPr>
          <c:marker>
            <c:symbol val="x"/>
            <c:size val="5"/>
            <c:spPr>
              <a:noFill/>
              <a:ln w="19050">
                <a:solidFill>
                  <a:srgbClr val="002060"/>
                </a:solidFill>
              </a:ln>
            </c:spPr>
          </c:marker>
          <c:xVal>
            <c:numRef>
              <c:f>'p99'!$Q$3:$Q$16</c:f>
              <c:numCache>
                <c:formatCode>General</c:formatCode>
                <c:ptCount val="14"/>
                <c:pt idx="0">
                  <c:v>99874.873000000007</c:v>
                </c:pt>
                <c:pt idx="1">
                  <c:v>200313.94889999999</c:v>
                </c:pt>
                <c:pt idx="2">
                  <c:v>299971.5429</c:v>
                </c:pt>
                <c:pt idx="3">
                  <c:v>399967.69559999998</c:v>
                </c:pt>
                <c:pt idx="4">
                  <c:v>500048.27269999997</c:v>
                </c:pt>
                <c:pt idx="5">
                  <c:v>599924.17520000006</c:v>
                </c:pt>
                <c:pt idx="6">
                  <c:v>699999.50020000001</c:v>
                </c:pt>
                <c:pt idx="7">
                  <c:v>799403.54879999999</c:v>
                </c:pt>
                <c:pt idx="8">
                  <c:v>851756.64119999995</c:v>
                </c:pt>
                <c:pt idx="9">
                  <c:v>954644.29700000002</c:v>
                </c:pt>
                <c:pt idx="10">
                  <c:v>985909.67709999997</c:v>
                </c:pt>
                <c:pt idx="11">
                  <c:v>1042451.1318</c:v>
                </c:pt>
                <c:pt idx="12">
                  <c:v>1226178.3840000001</c:v>
                </c:pt>
                <c:pt idx="13">
                  <c:v>1387905.4040999999</c:v>
                </c:pt>
              </c:numCache>
            </c:numRef>
          </c:xVal>
          <c:yVal>
            <c:numRef>
              <c:f>'p99'!$R$3:$R$16</c:f>
              <c:numCache>
                <c:formatCode>General</c:formatCode>
                <c:ptCount val="14"/>
                <c:pt idx="0">
                  <c:v>57</c:v>
                </c:pt>
                <c:pt idx="1">
                  <c:v>58</c:v>
                </c:pt>
                <c:pt idx="2">
                  <c:v>58</c:v>
                </c:pt>
                <c:pt idx="3">
                  <c:v>58</c:v>
                </c:pt>
                <c:pt idx="4">
                  <c:v>60</c:v>
                </c:pt>
                <c:pt idx="5">
                  <c:v>67</c:v>
                </c:pt>
                <c:pt idx="6">
                  <c:v>91</c:v>
                </c:pt>
                <c:pt idx="7">
                  <c:v>292</c:v>
                </c:pt>
                <c:pt idx="8">
                  <c:v>750791</c:v>
                </c:pt>
                <c:pt idx="9">
                  <c:v>752779</c:v>
                </c:pt>
                <c:pt idx="10">
                  <c:v>1771589</c:v>
                </c:pt>
                <c:pt idx="11">
                  <c:v>2218696</c:v>
                </c:pt>
                <c:pt idx="12">
                  <c:v>2551438</c:v>
                </c:pt>
                <c:pt idx="13">
                  <c:v>2813821</c:v>
                </c:pt>
              </c:numCache>
            </c:numRef>
          </c:yVal>
          <c:smooth val="0"/>
          <c:extLst>
            <c:ext xmlns:c16="http://schemas.microsoft.com/office/drawing/2014/chart" uri="{C3380CC4-5D6E-409C-BE32-E72D297353CC}">
              <c16:uniqueId val="{00000000-573B-4514-92F0-D3867B0AAACA}"/>
            </c:ext>
          </c:extLst>
        </c:ser>
        <c:ser>
          <c:idx val="0"/>
          <c:order val="1"/>
          <c:tx>
            <c:v>p50</c:v>
          </c:tx>
          <c:spPr>
            <a:ln>
              <a:solidFill>
                <a:srgbClr val="002060"/>
              </a:solidFill>
            </a:ln>
          </c:spPr>
          <c:marker>
            <c:symbol val="circle"/>
            <c:size val="5"/>
            <c:spPr>
              <a:solidFill>
                <a:srgbClr val="002060"/>
              </a:solidFill>
              <a:ln>
                <a:solidFill>
                  <a:srgbClr val="002060"/>
                </a:solidFill>
              </a:ln>
            </c:spPr>
          </c:marker>
          <c:xVal>
            <c:numRef>
              <c:f>'p50'!$Q$3:$Q$16</c:f>
              <c:numCache>
                <c:formatCode>General</c:formatCode>
                <c:ptCount val="14"/>
                <c:pt idx="0">
                  <c:v>99874.873000000007</c:v>
                </c:pt>
                <c:pt idx="1">
                  <c:v>200313.94889999999</c:v>
                </c:pt>
                <c:pt idx="2">
                  <c:v>299971.5429</c:v>
                </c:pt>
                <c:pt idx="3">
                  <c:v>399967.69559999998</c:v>
                </c:pt>
                <c:pt idx="4">
                  <c:v>500048.27269999997</c:v>
                </c:pt>
                <c:pt idx="5">
                  <c:v>599924.17520000006</c:v>
                </c:pt>
                <c:pt idx="6">
                  <c:v>699999.50020000001</c:v>
                </c:pt>
                <c:pt idx="7">
                  <c:v>799403.54879999999</c:v>
                </c:pt>
                <c:pt idx="8">
                  <c:v>851756.64119999995</c:v>
                </c:pt>
                <c:pt idx="9">
                  <c:v>954644.29700000002</c:v>
                </c:pt>
                <c:pt idx="10">
                  <c:v>985909.67709999997</c:v>
                </c:pt>
                <c:pt idx="11">
                  <c:v>1042451.1318</c:v>
                </c:pt>
                <c:pt idx="12">
                  <c:v>1226178.3840000001</c:v>
                </c:pt>
                <c:pt idx="13">
                  <c:v>1387905.4040999999</c:v>
                </c:pt>
              </c:numCache>
            </c:numRef>
          </c:xVal>
          <c:yVal>
            <c:numRef>
              <c:f>'p50'!$R$3:$R$16</c:f>
              <c:numCache>
                <c:formatCode>General</c:formatCode>
                <c:ptCount val="14"/>
                <c:pt idx="0">
                  <c:v>18</c:v>
                </c:pt>
                <c:pt idx="1">
                  <c:v>17</c:v>
                </c:pt>
                <c:pt idx="2">
                  <c:v>17</c:v>
                </c:pt>
                <c:pt idx="3">
                  <c:v>17</c:v>
                </c:pt>
                <c:pt idx="4">
                  <c:v>18</c:v>
                </c:pt>
                <c:pt idx="5">
                  <c:v>18</c:v>
                </c:pt>
                <c:pt idx="6">
                  <c:v>21</c:v>
                </c:pt>
                <c:pt idx="7">
                  <c:v>32</c:v>
                </c:pt>
                <c:pt idx="8">
                  <c:v>413</c:v>
                </c:pt>
                <c:pt idx="9">
                  <c:v>242803</c:v>
                </c:pt>
                <c:pt idx="10">
                  <c:v>331456</c:v>
                </c:pt>
                <c:pt idx="11">
                  <c:v>358242</c:v>
                </c:pt>
                <c:pt idx="12">
                  <c:v>307808</c:v>
                </c:pt>
                <c:pt idx="13">
                  <c:v>306376</c:v>
                </c:pt>
              </c:numCache>
            </c:numRef>
          </c:yVal>
          <c:smooth val="0"/>
          <c:extLst>
            <c:ext xmlns:c16="http://schemas.microsoft.com/office/drawing/2014/chart" uri="{C3380CC4-5D6E-409C-BE32-E72D297353CC}">
              <c16:uniqueId val="{00000001-573B-4514-92F0-D3867B0AAACA}"/>
            </c:ext>
          </c:extLst>
        </c:ser>
        <c:dLbls>
          <c:showLegendKey val="0"/>
          <c:showVal val="0"/>
          <c:showCatName val="0"/>
          <c:showSerName val="0"/>
          <c:showPercent val="0"/>
          <c:showBubbleSize val="0"/>
        </c:dLbls>
        <c:axId val="489980512"/>
        <c:axId val="489983136"/>
        <c:extLst/>
      </c:scatterChart>
      <c:valAx>
        <c:axId val="489980512"/>
        <c:scaling>
          <c:orientation val="minMax"/>
          <c:max val="1610000"/>
          <c:min val="0"/>
        </c:scaling>
        <c:delete val="0"/>
        <c:axPos val="b"/>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0" vert="horz"/>
              <a:lstStyle/>
              <a:p>
                <a:pPr>
                  <a:defRPr sz="2400"/>
                </a:pPr>
                <a:r>
                  <a:rPr lang="en-US" sz="2400"/>
                  <a:t>Clients' Demand (Mreqs/s)</a:t>
                </a:r>
              </a:p>
            </c:rich>
          </c:tx>
          <c:layout>
            <c:manualLayout>
              <c:xMode val="edge"/>
              <c:yMode val="edge"/>
              <c:x val="0.24102043851186014"/>
              <c:y val="0.87290465039380838"/>
            </c:manualLayout>
          </c:layout>
          <c:overlay val="0"/>
          <c:spPr>
            <a:noFill/>
            <a:ln>
              <a:noFill/>
            </a:ln>
            <a:effectLst/>
          </c:spPr>
        </c:title>
        <c:numFmt formatCode="General"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3136"/>
        <c:crosses val="autoZero"/>
        <c:crossBetween val="midCat"/>
        <c:majorUnit val="400000"/>
        <c:minorUnit val="200000"/>
        <c:dispUnits>
          <c:builtInUnit val="millions"/>
        </c:dispUnits>
      </c:valAx>
      <c:valAx>
        <c:axId val="489983136"/>
        <c:scaling>
          <c:orientation val="minMax"/>
          <c:max val="1000"/>
        </c:scaling>
        <c:delete val="0"/>
        <c:axPos val="l"/>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5400000" vert="horz"/>
              <a:lstStyle/>
              <a:p>
                <a:pPr>
                  <a:defRPr sz="2400"/>
                </a:pPr>
                <a:r>
                  <a:rPr lang="en-US" sz="2400" dirty="0"/>
                  <a:t>Latency (</a:t>
                </a:r>
                <a:r>
                  <a:rPr lang="el-GR" sz="2400" dirty="0"/>
                  <a:t>μ</a:t>
                </a:r>
                <a:r>
                  <a:rPr lang="en-US" sz="2400" dirty="0"/>
                  <a:t>s)</a:t>
                </a:r>
              </a:p>
            </c:rich>
          </c:tx>
          <c:layout>
            <c:manualLayout>
              <c:xMode val="edge"/>
              <c:yMode val="edge"/>
              <c:x val="2.5225161413043169E-2"/>
              <c:y val="9.7364060509367842E-2"/>
            </c:manualLayout>
          </c:layout>
          <c:overlay val="0"/>
          <c:spPr>
            <a:noFill/>
            <a:ln>
              <a:noFill/>
            </a:ln>
            <a:effectLst/>
          </c:spPr>
        </c:title>
        <c:numFmt formatCode="#,##0"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0512"/>
        <c:crosses val="autoZero"/>
        <c:crossBetween val="midCat"/>
        <c:majorUnit val="200"/>
        <c:minorUnit val="100"/>
      </c:valAx>
    </c:plotArea>
    <c:plotVisOnly val="1"/>
    <c:dispBlanksAs val="gap"/>
    <c:showDLblsOverMax val="0"/>
  </c:chart>
  <c:txPr>
    <a:bodyPr/>
    <a:lstStyle/>
    <a:p>
      <a:pPr>
        <a:defRPr>
          <a:solidFill>
            <a:schemeClr val="tx1"/>
          </a:solidFill>
          <a:latin typeface="Helvetica" pitchFamily="2" charset="0"/>
          <a:cs typeface="Times New Roman" panose="02020603050405020304" pitchFamily="18"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168F-40AB-B2CD-8CD702BE893D}"/>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70581802274714"/>
          <c:y val="9.1809565470982804E-2"/>
          <c:w val="0.69912751531058615"/>
          <c:h val="0.63772455526392524"/>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'200us'!$K$3:$K$28</c:f>
              <c:numCache>
                <c:formatCode>General</c:formatCode>
                <c:ptCount val="26"/>
                <c:pt idx="0">
                  <c:v>83</c:v>
                </c:pt>
                <c:pt idx="1">
                  <c:v>103</c:v>
                </c:pt>
                <c:pt idx="2">
                  <c:v>122</c:v>
                </c:pt>
                <c:pt idx="3">
                  <c:v>138</c:v>
                </c:pt>
                <c:pt idx="4">
                  <c:v>149</c:v>
                </c:pt>
                <c:pt idx="5">
                  <c:v>159</c:v>
                </c:pt>
                <c:pt idx="6">
                  <c:v>168</c:v>
                </c:pt>
                <c:pt idx="7">
                  <c:v>172</c:v>
                </c:pt>
                <c:pt idx="8">
                  <c:v>180</c:v>
                </c:pt>
                <c:pt idx="9">
                  <c:v>183</c:v>
                </c:pt>
                <c:pt idx="10">
                  <c:v>183</c:v>
                </c:pt>
                <c:pt idx="11">
                  <c:v>185</c:v>
                </c:pt>
                <c:pt idx="12">
                  <c:v>189</c:v>
                </c:pt>
                <c:pt idx="13">
                  <c:v>189</c:v>
                </c:pt>
                <c:pt idx="14">
                  <c:v>193</c:v>
                </c:pt>
                <c:pt idx="15">
                  <c:v>197</c:v>
                </c:pt>
                <c:pt idx="16">
                  <c:v>200</c:v>
                </c:pt>
                <c:pt idx="17">
                  <c:v>204</c:v>
                </c:pt>
                <c:pt idx="18">
                  <c:v>207</c:v>
                </c:pt>
                <c:pt idx="19">
                  <c:v>212</c:v>
                </c:pt>
                <c:pt idx="20">
                  <c:v>222</c:v>
                </c:pt>
                <c:pt idx="21">
                  <c:v>238</c:v>
                </c:pt>
                <c:pt idx="22">
                  <c:v>254</c:v>
                </c:pt>
                <c:pt idx="23">
                  <c:v>268</c:v>
                </c:pt>
              </c:numCache>
            </c:numRef>
          </c:yVal>
          <c:smooth val="0"/>
          <c:extLst>
            <c:ext xmlns:c16="http://schemas.microsoft.com/office/drawing/2014/chart" uri="{C3380CC4-5D6E-409C-BE32-E72D297353CC}">
              <c16:uniqueId val="{00000000-3BF5-4FAC-8215-4BBB1C706DEE}"/>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max val="4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0292917963446"/>
          <c:y val="9.1809565470982804E-2"/>
          <c:w val="0.61848407995410526"/>
          <c:h val="0.63772455526392524"/>
        </c:manualLayout>
      </c:layout>
      <c:scatterChart>
        <c:scatterStyle val="lineMarker"/>
        <c:varyColors val="0"/>
        <c:ser>
          <c:idx val="4"/>
          <c:order val="0"/>
          <c:spPr>
            <a:ln>
              <a:solidFill>
                <a:srgbClr val="002060"/>
              </a:solidFill>
            </a:ln>
          </c:spPr>
          <c:marker>
            <c:symbol val="none"/>
          </c:marker>
          <c:xVal>
            <c:numRef>
              <c:f>'200us'!$C$3:$C$29</c:f>
              <c:numCache>
                <c:formatCode>General</c:formatCode>
                <c:ptCount val="27"/>
                <c:pt idx="0">
                  <c:v>50018.431100000002</c:v>
                </c:pt>
                <c:pt idx="1">
                  <c:v>99999</c:v>
                </c:pt>
                <c:pt idx="2">
                  <c:v>100203.2292</c:v>
                </c:pt>
                <c:pt idx="3">
                  <c:v>150003.32209999999</c:v>
                </c:pt>
                <c:pt idx="4">
                  <c:v>199289.57550000001</c:v>
                </c:pt>
                <c:pt idx="5">
                  <c:v>250145.19820000001</c:v>
                </c:pt>
                <c:pt idx="6">
                  <c:v>300234.7439</c:v>
                </c:pt>
                <c:pt idx="7">
                  <c:v>350389.43719999999</c:v>
                </c:pt>
                <c:pt idx="8">
                  <c:v>399775.29859999998</c:v>
                </c:pt>
                <c:pt idx="9">
                  <c:v>450237.74109999998</c:v>
                </c:pt>
                <c:pt idx="10">
                  <c:v>500156.09629999998</c:v>
                </c:pt>
                <c:pt idx="11">
                  <c:v>549978.35710000002</c:v>
                </c:pt>
                <c:pt idx="12">
                  <c:v>600076.19319999998</c:v>
                </c:pt>
                <c:pt idx="13">
                  <c:v>649783.68920000002</c:v>
                </c:pt>
                <c:pt idx="14">
                  <c:v>699295.31030000001</c:v>
                </c:pt>
                <c:pt idx="15">
                  <c:v>749704.56759999995</c:v>
                </c:pt>
                <c:pt idx="16">
                  <c:v>799972.6115</c:v>
                </c:pt>
                <c:pt idx="17">
                  <c:v>849755.39240000001</c:v>
                </c:pt>
                <c:pt idx="18">
                  <c:v>900668.41689999995</c:v>
                </c:pt>
                <c:pt idx="19">
                  <c:v>949918.47640000004</c:v>
                </c:pt>
                <c:pt idx="20">
                  <c:v>1000356.6941</c:v>
                </c:pt>
                <c:pt idx="21">
                  <c:v>1100812.9117999999</c:v>
                </c:pt>
                <c:pt idx="22">
                  <c:v>1199831.0807</c:v>
                </c:pt>
                <c:pt idx="23">
                  <c:v>1300154.3356000001</c:v>
                </c:pt>
                <c:pt idx="24">
                  <c:v>1397860.26</c:v>
                </c:pt>
              </c:numCache>
            </c:numRef>
          </c:xVal>
          <c:yVal>
            <c:numRef>
              <c:f>'200us'!$AK$3:$AK$29</c:f>
              <c:numCache>
                <c:formatCode>General</c:formatCode>
                <c:ptCount val="27"/>
                <c:pt idx="0">
                  <c:v>1.0500000000000001E-2</c:v>
                </c:pt>
                <c:pt idx="1">
                  <c:v>0.01</c:v>
                </c:pt>
                <c:pt idx="2">
                  <c:v>6.6400000000000001E-2</c:v>
                </c:pt>
                <c:pt idx="3">
                  <c:v>0.17749999999999999</c:v>
                </c:pt>
                <c:pt idx="4">
                  <c:v>0.28799999999999998</c:v>
                </c:pt>
                <c:pt idx="5">
                  <c:v>0.38319999999999999</c:v>
                </c:pt>
                <c:pt idx="6">
                  <c:v>0.45710000000000001</c:v>
                </c:pt>
                <c:pt idx="7">
                  <c:v>0.51119999999999999</c:v>
                </c:pt>
                <c:pt idx="8">
                  <c:v>0.55559999999999998</c:v>
                </c:pt>
                <c:pt idx="9">
                  <c:v>0.5927</c:v>
                </c:pt>
                <c:pt idx="10">
                  <c:v>0.62329999999999997</c:v>
                </c:pt>
                <c:pt idx="11">
                  <c:v>0.64770000000000005</c:v>
                </c:pt>
                <c:pt idx="12">
                  <c:v>0.6694</c:v>
                </c:pt>
                <c:pt idx="13">
                  <c:v>0.68920000000000003</c:v>
                </c:pt>
                <c:pt idx="14">
                  <c:v>0.70640000000000003</c:v>
                </c:pt>
                <c:pt idx="15">
                  <c:v>0.72240000000000004</c:v>
                </c:pt>
                <c:pt idx="16">
                  <c:v>0.73599999999999999</c:v>
                </c:pt>
                <c:pt idx="17">
                  <c:v>0.74839999999999995</c:v>
                </c:pt>
                <c:pt idx="18">
                  <c:v>0.75980000000000003</c:v>
                </c:pt>
                <c:pt idx="19">
                  <c:v>0.77070000000000005</c:v>
                </c:pt>
                <c:pt idx="20">
                  <c:v>0.78080000000000005</c:v>
                </c:pt>
                <c:pt idx="21">
                  <c:v>0.80069999999999997</c:v>
                </c:pt>
                <c:pt idx="22">
                  <c:v>0.82140000000000002</c:v>
                </c:pt>
                <c:pt idx="23">
                  <c:v>0.84060000000000001</c:v>
                </c:pt>
                <c:pt idx="24">
                  <c:v>0.85899999999999999</c:v>
                </c:pt>
              </c:numCache>
            </c:numRef>
          </c:yVal>
          <c:smooth val="0"/>
          <c:extLst>
            <c:ext xmlns:c16="http://schemas.microsoft.com/office/drawing/2014/chart" uri="{C3380CC4-5D6E-409C-BE32-E72D297353CC}">
              <c16:uniqueId val="{00000000-E0ED-4BCB-B1DD-5970622A7AA9}"/>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595800524934383"/>
          <c:y val="9.6024785515879493E-2"/>
          <c:w val="0.5392156605424322"/>
          <c:h val="0.63304758028414809"/>
        </c:manualLayout>
      </c:layout>
      <c:scatterChart>
        <c:scatterStyle val="lineMarker"/>
        <c:varyColors val="0"/>
        <c:ser>
          <c:idx val="4"/>
          <c:order val="0"/>
          <c:tx>
            <c:strRef>
              <c:f>Throughput!$Q$2</c:f>
              <c:strCache>
                <c:ptCount val="1"/>
                <c:pt idx="0">
                  <c:v>No Control</c:v>
                </c:pt>
              </c:strCache>
            </c:strRef>
          </c:tx>
          <c:spPr>
            <a:ln>
              <a:solidFill>
                <a:srgbClr val="002060"/>
              </a:solidFill>
            </a:ln>
          </c:spPr>
          <c:marker>
            <c:symbol val="x"/>
            <c:size val="5"/>
            <c:spPr>
              <a:noFill/>
              <a:ln w="19050">
                <a:solidFill>
                  <a:srgbClr val="002060"/>
                </a:solidFill>
              </a:ln>
            </c:spPr>
          </c:marker>
          <c:xVal>
            <c:numRef>
              <c:f>Throughput!$Q$3:$Q$16</c:f>
              <c:numCache>
                <c:formatCode>General</c:formatCode>
                <c:ptCount val="14"/>
                <c:pt idx="0">
                  <c:v>99874.873000000007</c:v>
                </c:pt>
                <c:pt idx="1">
                  <c:v>200313.94889999999</c:v>
                </c:pt>
                <c:pt idx="2">
                  <c:v>299971.5429</c:v>
                </c:pt>
                <c:pt idx="3">
                  <c:v>399967.69559999998</c:v>
                </c:pt>
                <c:pt idx="4">
                  <c:v>500048.27269999997</c:v>
                </c:pt>
                <c:pt idx="5">
                  <c:v>599924.17520000006</c:v>
                </c:pt>
                <c:pt idx="6">
                  <c:v>699999.50020000001</c:v>
                </c:pt>
                <c:pt idx="7">
                  <c:v>799403.54879999999</c:v>
                </c:pt>
                <c:pt idx="8">
                  <c:v>851756.64119999995</c:v>
                </c:pt>
                <c:pt idx="9">
                  <c:v>954644.29700000002</c:v>
                </c:pt>
                <c:pt idx="10">
                  <c:v>985909.67709999997</c:v>
                </c:pt>
                <c:pt idx="11">
                  <c:v>1042451.1318</c:v>
                </c:pt>
                <c:pt idx="12">
                  <c:v>1226178.3840000001</c:v>
                </c:pt>
                <c:pt idx="13">
                  <c:v>1387905.4040999999</c:v>
                </c:pt>
              </c:numCache>
            </c:numRef>
          </c:xVal>
          <c:yVal>
            <c:numRef>
              <c:f>Throughput!$R$3:$R$16</c:f>
              <c:numCache>
                <c:formatCode>General</c:formatCode>
                <c:ptCount val="14"/>
                <c:pt idx="0">
                  <c:v>100103.6231</c:v>
                </c:pt>
                <c:pt idx="1">
                  <c:v>200154.20800000001</c:v>
                </c:pt>
                <c:pt idx="2">
                  <c:v>299488.29350000003</c:v>
                </c:pt>
                <c:pt idx="3">
                  <c:v>399760.19679999998</c:v>
                </c:pt>
                <c:pt idx="4">
                  <c:v>499691.28080000001</c:v>
                </c:pt>
                <c:pt idx="5">
                  <c:v>600623.90720000002</c:v>
                </c:pt>
                <c:pt idx="6">
                  <c:v>700611.73549999995</c:v>
                </c:pt>
                <c:pt idx="7">
                  <c:v>798864.82279999997</c:v>
                </c:pt>
                <c:pt idx="8">
                  <c:v>814320.69570000004</c:v>
                </c:pt>
                <c:pt idx="9">
                  <c:v>818418.95539999998</c:v>
                </c:pt>
                <c:pt idx="10">
                  <c:v>775864.6226</c:v>
                </c:pt>
                <c:pt idx="11">
                  <c:v>750038.46860000002</c:v>
                </c:pt>
                <c:pt idx="12">
                  <c:v>754662.43489999999</c:v>
                </c:pt>
                <c:pt idx="13">
                  <c:v>746622.63049999997</c:v>
                </c:pt>
              </c:numCache>
            </c:numRef>
          </c:yVal>
          <c:smooth val="0"/>
          <c:extLst>
            <c:ext xmlns:c16="http://schemas.microsoft.com/office/drawing/2014/chart" uri="{C3380CC4-5D6E-409C-BE32-E72D297353CC}">
              <c16:uniqueId val="{00000000-9D20-48E5-9F10-43F23732B132}"/>
            </c:ext>
          </c:extLst>
        </c:ser>
        <c:dLbls>
          <c:showLegendKey val="0"/>
          <c:showVal val="0"/>
          <c:showCatName val="0"/>
          <c:showSerName val="0"/>
          <c:showPercent val="0"/>
          <c:showBubbleSize val="0"/>
        </c:dLbls>
        <c:axId val="489980512"/>
        <c:axId val="489983136"/>
        <c:extLst/>
      </c:scatterChart>
      <c:valAx>
        <c:axId val="489980512"/>
        <c:scaling>
          <c:orientation val="minMax"/>
          <c:max val="1610000"/>
          <c:min val="0"/>
        </c:scaling>
        <c:delete val="0"/>
        <c:axPos val="b"/>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0" vert="horz"/>
              <a:lstStyle/>
              <a:p>
                <a:pPr>
                  <a:defRPr sz="2400"/>
                </a:pPr>
                <a:r>
                  <a:rPr lang="en-US" sz="2400" dirty="0"/>
                  <a:t>Clients' Demand (</a:t>
                </a:r>
                <a:r>
                  <a:rPr lang="en-US" sz="2400" dirty="0" err="1"/>
                  <a:t>Mreqs</a:t>
                </a:r>
                <a:r>
                  <a:rPr lang="en-US" sz="2400" dirty="0"/>
                  <a:t>/s)</a:t>
                </a:r>
              </a:p>
            </c:rich>
          </c:tx>
          <c:layout>
            <c:manualLayout>
              <c:xMode val="edge"/>
              <c:yMode val="edge"/>
              <c:x val="0.2186493185978336"/>
              <c:y val="0.86767716760888003"/>
            </c:manualLayout>
          </c:layout>
          <c:overlay val="0"/>
          <c:spPr>
            <a:noFill/>
            <a:ln>
              <a:noFill/>
            </a:ln>
            <a:effectLst/>
          </c:spPr>
        </c:title>
        <c:numFmt formatCode="General"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3136"/>
        <c:crosses val="autoZero"/>
        <c:crossBetween val="midCat"/>
        <c:majorUnit val="400000"/>
        <c:minorUnit val="200000"/>
        <c:dispUnits>
          <c:builtInUnit val="millions"/>
        </c:dispUnits>
      </c:valAx>
      <c:valAx>
        <c:axId val="489983136"/>
        <c:scaling>
          <c:orientation val="minMax"/>
          <c:max val="900000"/>
          <c:min val="0"/>
        </c:scaling>
        <c:delete val="0"/>
        <c:axPos val="l"/>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5400000" vert="horz"/>
              <a:lstStyle/>
              <a:p>
                <a:pPr>
                  <a:defRPr sz="2400"/>
                </a:pPr>
                <a:r>
                  <a:rPr lang="en-US" sz="2400"/>
                  <a:t>Throughput (kreqs/s)</a:t>
                </a:r>
              </a:p>
            </c:rich>
          </c:tx>
          <c:layout>
            <c:manualLayout>
              <c:xMode val="edge"/>
              <c:yMode val="edge"/>
              <c:x val="8.3333333333333332E-3"/>
              <c:y val="0.11459978948917533"/>
            </c:manualLayout>
          </c:layout>
          <c:overlay val="0"/>
          <c:spPr>
            <a:noFill/>
            <a:ln>
              <a:noFill/>
            </a:ln>
            <a:effectLst/>
          </c:spPr>
        </c:title>
        <c:numFmt formatCode="General"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0512"/>
        <c:crosses val="autoZero"/>
        <c:crossBetween val="midCat"/>
        <c:majorUnit val="200000"/>
        <c:minorUnit val="100000"/>
        <c:dispUnits>
          <c:builtInUnit val="thousands"/>
        </c:dispUnits>
      </c:valAx>
    </c:plotArea>
    <c:plotVisOnly val="1"/>
    <c:dispBlanksAs val="gap"/>
    <c:showDLblsOverMax val="0"/>
  </c:chart>
  <c:txPr>
    <a:bodyPr/>
    <a:lstStyle/>
    <a:p>
      <a:pPr>
        <a:defRPr>
          <a:solidFill>
            <a:schemeClr val="tx1"/>
          </a:solidFill>
          <a:latin typeface="Helvetica" pitchFamily="2" charset="0"/>
          <a:cs typeface="Times New Roman" panose="02020603050405020304" pitchFamily="18"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1B55-4C0F-B3C6-740C01031CAE}"/>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70581802274714"/>
          <c:y val="9.1809565470982804E-2"/>
          <c:w val="0.69912751531058615"/>
          <c:h val="0.63772455526392524"/>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'200us'!$K$3:$K$28</c:f>
              <c:numCache>
                <c:formatCode>General</c:formatCode>
                <c:ptCount val="26"/>
                <c:pt idx="0">
                  <c:v>83</c:v>
                </c:pt>
                <c:pt idx="1">
                  <c:v>103</c:v>
                </c:pt>
                <c:pt idx="2">
                  <c:v>122</c:v>
                </c:pt>
                <c:pt idx="3">
                  <c:v>138</c:v>
                </c:pt>
                <c:pt idx="4">
                  <c:v>149</c:v>
                </c:pt>
                <c:pt idx="5">
                  <c:v>159</c:v>
                </c:pt>
                <c:pt idx="6">
                  <c:v>168</c:v>
                </c:pt>
                <c:pt idx="7">
                  <c:v>172</c:v>
                </c:pt>
                <c:pt idx="8">
                  <c:v>180</c:v>
                </c:pt>
                <c:pt idx="9">
                  <c:v>183</c:v>
                </c:pt>
                <c:pt idx="10">
                  <c:v>183</c:v>
                </c:pt>
                <c:pt idx="11">
                  <c:v>185</c:v>
                </c:pt>
                <c:pt idx="12">
                  <c:v>189</c:v>
                </c:pt>
                <c:pt idx="13">
                  <c:v>189</c:v>
                </c:pt>
                <c:pt idx="14">
                  <c:v>193</c:v>
                </c:pt>
                <c:pt idx="15">
                  <c:v>197</c:v>
                </c:pt>
                <c:pt idx="16">
                  <c:v>200</c:v>
                </c:pt>
                <c:pt idx="17">
                  <c:v>204</c:v>
                </c:pt>
                <c:pt idx="18">
                  <c:v>207</c:v>
                </c:pt>
                <c:pt idx="19">
                  <c:v>212</c:v>
                </c:pt>
                <c:pt idx="20">
                  <c:v>222</c:v>
                </c:pt>
                <c:pt idx="21">
                  <c:v>238</c:v>
                </c:pt>
                <c:pt idx="22">
                  <c:v>254</c:v>
                </c:pt>
                <c:pt idx="23">
                  <c:v>268</c:v>
                </c:pt>
              </c:numCache>
            </c:numRef>
          </c:yVal>
          <c:smooth val="0"/>
          <c:extLst>
            <c:ext xmlns:c16="http://schemas.microsoft.com/office/drawing/2014/chart" uri="{C3380CC4-5D6E-409C-BE32-E72D297353CC}">
              <c16:uniqueId val="{00000000-8F17-40BB-95C1-642FD5B78185}"/>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max val="4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0292917963446"/>
          <c:y val="9.1809565470982804E-2"/>
          <c:w val="0.61848407995410526"/>
          <c:h val="0.63772455526392524"/>
        </c:manualLayout>
      </c:layout>
      <c:scatterChart>
        <c:scatterStyle val="lineMarker"/>
        <c:varyColors val="0"/>
        <c:ser>
          <c:idx val="4"/>
          <c:order val="0"/>
          <c:spPr>
            <a:ln>
              <a:solidFill>
                <a:srgbClr val="002060"/>
              </a:solidFill>
            </a:ln>
          </c:spPr>
          <c:marker>
            <c:symbol val="none"/>
          </c:marker>
          <c:xVal>
            <c:numRef>
              <c:f>'200us'!$C$3:$C$29</c:f>
              <c:numCache>
                <c:formatCode>General</c:formatCode>
                <c:ptCount val="27"/>
                <c:pt idx="0">
                  <c:v>50018.431100000002</c:v>
                </c:pt>
                <c:pt idx="1">
                  <c:v>99999</c:v>
                </c:pt>
                <c:pt idx="2">
                  <c:v>100203.2292</c:v>
                </c:pt>
                <c:pt idx="3">
                  <c:v>150003.32209999999</c:v>
                </c:pt>
                <c:pt idx="4">
                  <c:v>199289.57550000001</c:v>
                </c:pt>
                <c:pt idx="5">
                  <c:v>250145.19820000001</c:v>
                </c:pt>
                <c:pt idx="6">
                  <c:v>300234.7439</c:v>
                </c:pt>
                <c:pt idx="7">
                  <c:v>350389.43719999999</c:v>
                </c:pt>
                <c:pt idx="8">
                  <c:v>399775.29859999998</c:v>
                </c:pt>
                <c:pt idx="9">
                  <c:v>450237.74109999998</c:v>
                </c:pt>
                <c:pt idx="10">
                  <c:v>500156.09629999998</c:v>
                </c:pt>
                <c:pt idx="11">
                  <c:v>549978.35710000002</c:v>
                </c:pt>
                <c:pt idx="12">
                  <c:v>600076.19319999998</c:v>
                </c:pt>
                <c:pt idx="13">
                  <c:v>649783.68920000002</c:v>
                </c:pt>
                <c:pt idx="14">
                  <c:v>699295.31030000001</c:v>
                </c:pt>
                <c:pt idx="15">
                  <c:v>749704.56759999995</c:v>
                </c:pt>
                <c:pt idx="16">
                  <c:v>799972.6115</c:v>
                </c:pt>
                <c:pt idx="17">
                  <c:v>849755.39240000001</c:v>
                </c:pt>
                <c:pt idx="18">
                  <c:v>900668.41689999995</c:v>
                </c:pt>
                <c:pt idx="19">
                  <c:v>949918.47640000004</c:v>
                </c:pt>
                <c:pt idx="20">
                  <c:v>1000356.6941</c:v>
                </c:pt>
                <c:pt idx="21">
                  <c:v>1100812.9117999999</c:v>
                </c:pt>
                <c:pt idx="22">
                  <c:v>1199831.0807</c:v>
                </c:pt>
                <c:pt idx="23">
                  <c:v>1300154.3356000001</c:v>
                </c:pt>
                <c:pt idx="24">
                  <c:v>1397860.26</c:v>
                </c:pt>
              </c:numCache>
            </c:numRef>
          </c:xVal>
          <c:yVal>
            <c:numRef>
              <c:f>'200us'!$AK$3:$AK$29</c:f>
              <c:numCache>
                <c:formatCode>General</c:formatCode>
                <c:ptCount val="27"/>
                <c:pt idx="0">
                  <c:v>1.0500000000000001E-2</c:v>
                </c:pt>
                <c:pt idx="1">
                  <c:v>0.01</c:v>
                </c:pt>
                <c:pt idx="2">
                  <c:v>6.6400000000000001E-2</c:v>
                </c:pt>
                <c:pt idx="3">
                  <c:v>0.17749999999999999</c:v>
                </c:pt>
                <c:pt idx="4">
                  <c:v>0.28799999999999998</c:v>
                </c:pt>
                <c:pt idx="5">
                  <c:v>0.38319999999999999</c:v>
                </c:pt>
                <c:pt idx="6">
                  <c:v>0.45710000000000001</c:v>
                </c:pt>
                <c:pt idx="7">
                  <c:v>0.51119999999999999</c:v>
                </c:pt>
                <c:pt idx="8">
                  <c:v>0.55559999999999998</c:v>
                </c:pt>
                <c:pt idx="9">
                  <c:v>0.5927</c:v>
                </c:pt>
                <c:pt idx="10">
                  <c:v>0.62329999999999997</c:v>
                </c:pt>
                <c:pt idx="11">
                  <c:v>0.64770000000000005</c:v>
                </c:pt>
                <c:pt idx="12">
                  <c:v>0.6694</c:v>
                </c:pt>
                <c:pt idx="13">
                  <c:v>0.68920000000000003</c:v>
                </c:pt>
                <c:pt idx="14">
                  <c:v>0.70640000000000003</c:v>
                </c:pt>
                <c:pt idx="15">
                  <c:v>0.72240000000000004</c:v>
                </c:pt>
                <c:pt idx="16">
                  <c:v>0.73599999999999999</c:v>
                </c:pt>
                <c:pt idx="17">
                  <c:v>0.74839999999999995</c:v>
                </c:pt>
                <c:pt idx="18">
                  <c:v>0.75980000000000003</c:v>
                </c:pt>
                <c:pt idx="19">
                  <c:v>0.77070000000000005</c:v>
                </c:pt>
                <c:pt idx="20">
                  <c:v>0.78080000000000005</c:v>
                </c:pt>
                <c:pt idx="21">
                  <c:v>0.80069999999999997</c:v>
                </c:pt>
                <c:pt idx="22">
                  <c:v>0.82140000000000002</c:v>
                </c:pt>
                <c:pt idx="23">
                  <c:v>0.84060000000000001</c:v>
                </c:pt>
                <c:pt idx="24">
                  <c:v>0.85899999999999999</c:v>
                </c:pt>
              </c:numCache>
            </c:numRef>
          </c:yVal>
          <c:smooth val="0"/>
          <c:extLst>
            <c:ext xmlns:c16="http://schemas.microsoft.com/office/drawing/2014/chart" uri="{C3380CC4-5D6E-409C-BE32-E72D297353CC}">
              <c16:uniqueId val="{00000000-F0A6-4EAC-9232-4AB1E588516C}"/>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A078-43DB-B66E-E3517049DCA5}"/>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70581802274714"/>
          <c:y val="9.1809565470982804E-2"/>
          <c:w val="0.69912751531058615"/>
          <c:h val="0.63772455526392524"/>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'200us'!$K$3:$K$28</c:f>
              <c:numCache>
                <c:formatCode>General</c:formatCode>
                <c:ptCount val="26"/>
                <c:pt idx="0">
                  <c:v>83</c:v>
                </c:pt>
                <c:pt idx="1">
                  <c:v>103</c:v>
                </c:pt>
                <c:pt idx="2">
                  <c:v>122</c:v>
                </c:pt>
                <c:pt idx="3">
                  <c:v>138</c:v>
                </c:pt>
                <c:pt idx="4">
                  <c:v>149</c:v>
                </c:pt>
                <c:pt idx="5">
                  <c:v>159</c:v>
                </c:pt>
                <c:pt idx="6">
                  <c:v>168</c:v>
                </c:pt>
                <c:pt idx="7">
                  <c:v>172</c:v>
                </c:pt>
                <c:pt idx="8">
                  <c:v>180</c:v>
                </c:pt>
                <c:pt idx="9">
                  <c:v>183</c:v>
                </c:pt>
                <c:pt idx="10">
                  <c:v>183</c:v>
                </c:pt>
                <c:pt idx="11">
                  <c:v>185</c:v>
                </c:pt>
                <c:pt idx="12">
                  <c:v>189</c:v>
                </c:pt>
                <c:pt idx="13">
                  <c:v>189</c:v>
                </c:pt>
                <c:pt idx="14">
                  <c:v>193</c:v>
                </c:pt>
                <c:pt idx="15">
                  <c:v>197</c:v>
                </c:pt>
                <c:pt idx="16">
                  <c:v>200</c:v>
                </c:pt>
                <c:pt idx="17">
                  <c:v>204</c:v>
                </c:pt>
                <c:pt idx="18">
                  <c:v>207</c:v>
                </c:pt>
                <c:pt idx="19">
                  <c:v>212</c:v>
                </c:pt>
                <c:pt idx="20">
                  <c:v>222</c:v>
                </c:pt>
                <c:pt idx="21">
                  <c:v>238</c:v>
                </c:pt>
                <c:pt idx="22">
                  <c:v>254</c:v>
                </c:pt>
                <c:pt idx="23">
                  <c:v>268</c:v>
                </c:pt>
              </c:numCache>
            </c:numRef>
          </c:yVal>
          <c:smooth val="0"/>
          <c:extLst>
            <c:ext xmlns:c16="http://schemas.microsoft.com/office/drawing/2014/chart" uri="{C3380CC4-5D6E-409C-BE32-E72D297353CC}">
              <c16:uniqueId val="{00000000-1DD6-4527-A724-4E7715D3B916}"/>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max val="4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0292917963446"/>
          <c:y val="9.1809565470982804E-2"/>
          <c:w val="0.61848407995410526"/>
          <c:h val="0.63772455526392524"/>
        </c:manualLayout>
      </c:layout>
      <c:scatterChart>
        <c:scatterStyle val="lineMarker"/>
        <c:varyColors val="0"/>
        <c:ser>
          <c:idx val="4"/>
          <c:order val="0"/>
          <c:spPr>
            <a:ln>
              <a:solidFill>
                <a:srgbClr val="002060"/>
              </a:solidFill>
            </a:ln>
          </c:spPr>
          <c:marker>
            <c:symbol val="none"/>
          </c:marker>
          <c:xVal>
            <c:numRef>
              <c:f>'200us'!$C$3:$C$29</c:f>
              <c:numCache>
                <c:formatCode>General</c:formatCode>
                <c:ptCount val="27"/>
                <c:pt idx="0">
                  <c:v>50018.431100000002</c:v>
                </c:pt>
                <c:pt idx="1">
                  <c:v>99999</c:v>
                </c:pt>
                <c:pt idx="2">
                  <c:v>100203.2292</c:v>
                </c:pt>
                <c:pt idx="3">
                  <c:v>150003.32209999999</c:v>
                </c:pt>
                <c:pt idx="4">
                  <c:v>199289.57550000001</c:v>
                </c:pt>
                <c:pt idx="5">
                  <c:v>250145.19820000001</c:v>
                </c:pt>
                <c:pt idx="6">
                  <c:v>300234.7439</c:v>
                </c:pt>
                <c:pt idx="7">
                  <c:v>350389.43719999999</c:v>
                </c:pt>
                <c:pt idx="8">
                  <c:v>399775.29859999998</c:v>
                </c:pt>
                <c:pt idx="9">
                  <c:v>450237.74109999998</c:v>
                </c:pt>
                <c:pt idx="10">
                  <c:v>500156.09629999998</c:v>
                </c:pt>
                <c:pt idx="11">
                  <c:v>549978.35710000002</c:v>
                </c:pt>
                <c:pt idx="12">
                  <c:v>600076.19319999998</c:v>
                </c:pt>
                <c:pt idx="13">
                  <c:v>649783.68920000002</c:v>
                </c:pt>
                <c:pt idx="14">
                  <c:v>699295.31030000001</c:v>
                </c:pt>
                <c:pt idx="15">
                  <c:v>749704.56759999995</c:v>
                </c:pt>
                <c:pt idx="16">
                  <c:v>799972.6115</c:v>
                </c:pt>
                <c:pt idx="17">
                  <c:v>849755.39240000001</c:v>
                </c:pt>
                <c:pt idx="18">
                  <c:v>900668.41689999995</c:v>
                </c:pt>
                <c:pt idx="19">
                  <c:v>949918.47640000004</c:v>
                </c:pt>
                <c:pt idx="20">
                  <c:v>1000356.6941</c:v>
                </c:pt>
                <c:pt idx="21">
                  <c:v>1100812.9117999999</c:v>
                </c:pt>
                <c:pt idx="22">
                  <c:v>1199831.0807</c:v>
                </c:pt>
                <c:pt idx="23">
                  <c:v>1300154.3356000001</c:v>
                </c:pt>
                <c:pt idx="24">
                  <c:v>1397860.26</c:v>
                </c:pt>
              </c:numCache>
            </c:numRef>
          </c:xVal>
          <c:yVal>
            <c:numRef>
              <c:f>'200us'!$AK$3:$AK$29</c:f>
              <c:numCache>
                <c:formatCode>General</c:formatCode>
                <c:ptCount val="27"/>
                <c:pt idx="0">
                  <c:v>1.0500000000000001E-2</c:v>
                </c:pt>
                <c:pt idx="1">
                  <c:v>0.01</c:v>
                </c:pt>
                <c:pt idx="2">
                  <c:v>6.6400000000000001E-2</c:v>
                </c:pt>
                <c:pt idx="3">
                  <c:v>0.17749999999999999</c:v>
                </c:pt>
                <c:pt idx="4">
                  <c:v>0.28799999999999998</c:v>
                </c:pt>
                <c:pt idx="5">
                  <c:v>0.38319999999999999</c:v>
                </c:pt>
                <c:pt idx="6">
                  <c:v>0.45710000000000001</c:v>
                </c:pt>
                <c:pt idx="7">
                  <c:v>0.51119999999999999</c:v>
                </c:pt>
                <c:pt idx="8">
                  <c:v>0.55559999999999998</c:v>
                </c:pt>
                <c:pt idx="9">
                  <c:v>0.5927</c:v>
                </c:pt>
                <c:pt idx="10">
                  <c:v>0.62329999999999997</c:v>
                </c:pt>
                <c:pt idx="11">
                  <c:v>0.64770000000000005</c:v>
                </c:pt>
                <c:pt idx="12">
                  <c:v>0.6694</c:v>
                </c:pt>
                <c:pt idx="13">
                  <c:v>0.68920000000000003</c:v>
                </c:pt>
                <c:pt idx="14">
                  <c:v>0.70640000000000003</c:v>
                </c:pt>
                <c:pt idx="15">
                  <c:v>0.72240000000000004</c:v>
                </c:pt>
                <c:pt idx="16">
                  <c:v>0.73599999999999999</c:v>
                </c:pt>
                <c:pt idx="17">
                  <c:v>0.74839999999999995</c:v>
                </c:pt>
                <c:pt idx="18">
                  <c:v>0.75980000000000003</c:v>
                </c:pt>
                <c:pt idx="19">
                  <c:v>0.77070000000000005</c:v>
                </c:pt>
                <c:pt idx="20">
                  <c:v>0.78080000000000005</c:v>
                </c:pt>
                <c:pt idx="21">
                  <c:v>0.80069999999999997</c:v>
                </c:pt>
                <c:pt idx="22">
                  <c:v>0.82140000000000002</c:v>
                </c:pt>
                <c:pt idx="23">
                  <c:v>0.84060000000000001</c:v>
                </c:pt>
                <c:pt idx="24">
                  <c:v>0.85899999999999999</c:v>
                </c:pt>
              </c:numCache>
            </c:numRef>
          </c:yVal>
          <c:smooth val="0"/>
          <c:extLst>
            <c:ext xmlns:c16="http://schemas.microsoft.com/office/drawing/2014/chart" uri="{C3380CC4-5D6E-409C-BE32-E72D297353CC}">
              <c16:uniqueId val="{00000000-36B6-4FFF-9542-254B6D907FCE}"/>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AC7A-4C70-B9C9-E5522395D89B}"/>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70581802274714"/>
          <c:y val="9.1809565470982804E-2"/>
          <c:w val="0.69912751531058615"/>
          <c:h val="0.63772455526392524"/>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'200us'!$K$3:$K$28</c:f>
              <c:numCache>
                <c:formatCode>General</c:formatCode>
                <c:ptCount val="26"/>
                <c:pt idx="0">
                  <c:v>83</c:v>
                </c:pt>
                <c:pt idx="1">
                  <c:v>103</c:v>
                </c:pt>
                <c:pt idx="2">
                  <c:v>122</c:v>
                </c:pt>
                <c:pt idx="3">
                  <c:v>138</c:v>
                </c:pt>
                <c:pt idx="4">
                  <c:v>149</c:v>
                </c:pt>
                <c:pt idx="5">
                  <c:v>159</c:v>
                </c:pt>
                <c:pt idx="6">
                  <c:v>168</c:v>
                </c:pt>
                <c:pt idx="7">
                  <c:v>172</c:v>
                </c:pt>
                <c:pt idx="8">
                  <c:v>180</c:v>
                </c:pt>
                <c:pt idx="9">
                  <c:v>183</c:v>
                </c:pt>
                <c:pt idx="10">
                  <c:v>183</c:v>
                </c:pt>
                <c:pt idx="11">
                  <c:v>185</c:v>
                </c:pt>
                <c:pt idx="12">
                  <c:v>189</c:v>
                </c:pt>
                <c:pt idx="13">
                  <c:v>189</c:v>
                </c:pt>
                <c:pt idx="14">
                  <c:v>193</c:v>
                </c:pt>
                <c:pt idx="15">
                  <c:v>197</c:v>
                </c:pt>
                <c:pt idx="16">
                  <c:v>200</c:v>
                </c:pt>
                <c:pt idx="17">
                  <c:v>204</c:v>
                </c:pt>
                <c:pt idx="18">
                  <c:v>207</c:v>
                </c:pt>
                <c:pt idx="19">
                  <c:v>212</c:v>
                </c:pt>
                <c:pt idx="20">
                  <c:v>222</c:v>
                </c:pt>
                <c:pt idx="21">
                  <c:v>238</c:v>
                </c:pt>
                <c:pt idx="22">
                  <c:v>254</c:v>
                </c:pt>
                <c:pt idx="23">
                  <c:v>268</c:v>
                </c:pt>
              </c:numCache>
            </c:numRef>
          </c:yVal>
          <c:smooth val="0"/>
          <c:extLst>
            <c:ext xmlns:c16="http://schemas.microsoft.com/office/drawing/2014/chart" uri="{C3380CC4-5D6E-409C-BE32-E72D297353CC}">
              <c16:uniqueId val="{00000000-E3AD-41C6-A8E1-851E2F85192C}"/>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max val="4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0292917963446"/>
          <c:y val="9.1809565470982804E-2"/>
          <c:w val="0.61848407995410526"/>
          <c:h val="0.63772455526392524"/>
        </c:manualLayout>
      </c:layout>
      <c:scatterChart>
        <c:scatterStyle val="lineMarker"/>
        <c:varyColors val="0"/>
        <c:ser>
          <c:idx val="4"/>
          <c:order val="0"/>
          <c:spPr>
            <a:ln>
              <a:solidFill>
                <a:srgbClr val="002060"/>
              </a:solidFill>
            </a:ln>
          </c:spPr>
          <c:marker>
            <c:symbol val="none"/>
          </c:marker>
          <c:xVal>
            <c:numRef>
              <c:f>'200us'!$C$3:$C$29</c:f>
              <c:numCache>
                <c:formatCode>General</c:formatCode>
                <c:ptCount val="27"/>
                <c:pt idx="0">
                  <c:v>50018.431100000002</c:v>
                </c:pt>
                <c:pt idx="1">
                  <c:v>99999</c:v>
                </c:pt>
                <c:pt idx="2">
                  <c:v>100203.2292</c:v>
                </c:pt>
                <c:pt idx="3">
                  <c:v>150003.32209999999</c:v>
                </c:pt>
                <c:pt idx="4">
                  <c:v>199289.57550000001</c:v>
                </c:pt>
                <c:pt idx="5">
                  <c:v>250145.19820000001</c:v>
                </c:pt>
                <c:pt idx="6">
                  <c:v>300234.7439</c:v>
                </c:pt>
                <c:pt idx="7">
                  <c:v>350389.43719999999</c:v>
                </c:pt>
                <c:pt idx="8">
                  <c:v>399775.29859999998</c:v>
                </c:pt>
                <c:pt idx="9">
                  <c:v>450237.74109999998</c:v>
                </c:pt>
                <c:pt idx="10">
                  <c:v>500156.09629999998</c:v>
                </c:pt>
                <c:pt idx="11">
                  <c:v>549978.35710000002</c:v>
                </c:pt>
                <c:pt idx="12">
                  <c:v>600076.19319999998</c:v>
                </c:pt>
                <c:pt idx="13">
                  <c:v>649783.68920000002</c:v>
                </c:pt>
                <c:pt idx="14">
                  <c:v>699295.31030000001</c:v>
                </c:pt>
                <c:pt idx="15">
                  <c:v>749704.56759999995</c:v>
                </c:pt>
                <c:pt idx="16">
                  <c:v>799972.6115</c:v>
                </c:pt>
                <c:pt idx="17">
                  <c:v>849755.39240000001</c:v>
                </c:pt>
                <c:pt idx="18">
                  <c:v>900668.41689999995</c:v>
                </c:pt>
                <c:pt idx="19">
                  <c:v>949918.47640000004</c:v>
                </c:pt>
                <c:pt idx="20">
                  <c:v>1000356.6941</c:v>
                </c:pt>
                <c:pt idx="21">
                  <c:v>1100812.9117999999</c:v>
                </c:pt>
                <c:pt idx="22">
                  <c:v>1199831.0807</c:v>
                </c:pt>
                <c:pt idx="23">
                  <c:v>1300154.3356000001</c:v>
                </c:pt>
                <c:pt idx="24">
                  <c:v>1397860.26</c:v>
                </c:pt>
              </c:numCache>
            </c:numRef>
          </c:xVal>
          <c:yVal>
            <c:numRef>
              <c:f>'200us'!$AK$3:$AK$29</c:f>
              <c:numCache>
                <c:formatCode>General</c:formatCode>
                <c:ptCount val="27"/>
                <c:pt idx="0">
                  <c:v>1.0500000000000001E-2</c:v>
                </c:pt>
                <c:pt idx="1">
                  <c:v>0.01</c:v>
                </c:pt>
                <c:pt idx="2">
                  <c:v>6.6400000000000001E-2</c:v>
                </c:pt>
                <c:pt idx="3">
                  <c:v>0.17749999999999999</c:v>
                </c:pt>
                <c:pt idx="4">
                  <c:v>0.28799999999999998</c:v>
                </c:pt>
                <c:pt idx="5">
                  <c:v>0.38319999999999999</c:v>
                </c:pt>
                <c:pt idx="6">
                  <c:v>0.45710000000000001</c:v>
                </c:pt>
                <c:pt idx="7">
                  <c:v>0.51119999999999999</c:v>
                </c:pt>
                <c:pt idx="8">
                  <c:v>0.55559999999999998</c:v>
                </c:pt>
                <c:pt idx="9">
                  <c:v>0.5927</c:v>
                </c:pt>
                <c:pt idx="10">
                  <c:v>0.62329999999999997</c:v>
                </c:pt>
                <c:pt idx="11">
                  <c:v>0.64770000000000005</c:v>
                </c:pt>
                <c:pt idx="12">
                  <c:v>0.6694</c:v>
                </c:pt>
                <c:pt idx="13">
                  <c:v>0.68920000000000003</c:v>
                </c:pt>
                <c:pt idx="14">
                  <c:v>0.70640000000000003</c:v>
                </c:pt>
                <c:pt idx="15">
                  <c:v>0.72240000000000004</c:v>
                </c:pt>
                <c:pt idx="16">
                  <c:v>0.73599999999999999</c:v>
                </c:pt>
                <c:pt idx="17">
                  <c:v>0.74839999999999995</c:v>
                </c:pt>
                <c:pt idx="18">
                  <c:v>0.75980000000000003</c:v>
                </c:pt>
                <c:pt idx="19">
                  <c:v>0.77070000000000005</c:v>
                </c:pt>
                <c:pt idx="20">
                  <c:v>0.78080000000000005</c:v>
                </c:pt>
                <c:pt idx="21">
                  <c:v>0.80069999999999997</c:v>
                </c:pt>
                <c:pt idx="22">
                  <c:v>0.82140000000000002</c:v>
                </c:pt>
                <c:pt idx="23">
                  <c:v>0.84060000000000001</c:v>
                </c:pt>
                <c:pt idx="24">
                  <c:v>0.85899999999999999</c:v>
                </c:pt>
              </c:numCache>
            </c:numRef>
          </c:yVal>
          <c:smooth val="0"/>
          <c:extLst>
            <c:ext xmlns:c16="http://schemas.microsoft.com/office/drawing/2014/chart" uri="{C3380CC4-5D6E-409C-BE32-E72D297353CC}">
              <c16:uniqueId val="{00000000-6DF8-41F7-95E9-747D2027263A}"/>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92DF-4F68-B250-FAEB99BAA808}"/>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69551889706941"/>
          <c:y val="9.5448611111111137E-2"/>
          <c:w val="0.5956378826020835"/>
          <c:h val="0.63576423611111121"/>
        </c:manualLayout>
      </c:layout>
      <c:scatterChart>
        <c:scatterStyle val="lineMarker"/>
        <c:varyColors val="0"/>
        <c:ser>
          <c:idx val="4"/>
          <c:order val="0"/>
          <c:tx>
            <c:strRef>
              <c:f>'p99'!$Q$2</c:f>
              <c:strCache>
                <c:ptCount val="1"/>
                <c:pt idx="0">
                  <c:v>No Control</c:v>
                </c:pt>
              </c:strCache>
            </c:strRef>
          </c:tx>
          <c:spPr>
            <a:ln>
              <a:solidFill>
                <a:srgbClr val="002060"/>
              </a:solidFill>
              <a:prstDash val="sysDash"/>
            </a:ln>
          </c:spPr>
          <c:marker>
            <c:symbol val="x"/>
            <c:size val="5"/>
            <c:spPr>
              <a:noFill/>
              <a:ln w="19050">
                <a:solidFill>
                  <a:srgbClr val="002060"/>
                </a:solidFill>
              </a:ln>
            </c:spPr>
          </c:marker>
          <c:xVal>
            <c:numRef>
              <c:f>'p99'!$Q$3:$Q$16</c:f>
              <c:numCache>
                <c:formatCode>General</c:formatCode>
                <c:ptCount val="14"/>
                <c:pt idx="0">
                  <c:v>99874.873000000007</c:v>
                </c:pt>
                <c:pt idx="1">
                  <c:v>200313.94889999999</c:v>
                </c:pt>
                <c:pt idx="2">
                  <c:v>299971.5429</c:v>
                </c:pt>
                <c:pt idx="3">
                  <c:v>399967.69559999998</c:v>
                </c:pt>
                <c:pt idx="4">
                  <c:v>500048.27269999997</c:v>
                </c:pt>
                <c:pt idx="5">
                  <c:v>599924.17520000006</c:v>
                </c:pt>
                <c:pt idx="6">
                  <c:v>699999.50020000001</c:v>
                </c:pt>
                <c:pt idx="7">
                  <c:v>799403.54879999999</c:v>
                </c:pt>
                <c:pt idx="8">
                  <c:v>851756.64119999995</c:v>
                </c:pt>
                <c:pt idx="9">
                  <c:v>954644.29700000002</c:v>
                </c:pt>
                <c:pt idx="10">
                  <c:v>985909.67709999997</c:v>
                </c:pt>
                <c:pt idx="11">
                  <c:v>1042451.1318</c:v>
                </c:pt>
                <c:pt idx="12">
                  <c:v>1226178.3840000001</c:v>
                </c:pt>
                <c:pt idx="13">
                  <c:v>1387905.4040999999</c:v>
                </c:pt>
              </c:numCache>
            </c:numRef>
          </c:xVal>
          <c:yVal>
            <c:numRef>
              <c:f>'p99'!$R$3:$R$16</c:f>
              <c:numCache>
                <c:formatCode>General</c:formatCode>
                <c:ptCount val="14"/>
                <c:pt idx="0">
                  <c:v>57</c:v>
                </c:pt>
                <c:pt idx="1">
                  <c:v>58</c:v>
                </c:pt>
                <c:pt idx="2">
                  <c:v>58</c:v>
                </c:pt>
                <c:pt idx="3">
                  <c:v>58</c:v>
                </c:pt>
                <c:pt idx="4">
                  <c:v>60</c:v>
                </c:pt>
                <c:pt idx="5">
                  <c:v>67</c:v>
                </c:pt>
                <c:pt idx="6">
                  <c:v>91</c:v>
                </c:pt>
                <c:pt idx="7">
                  <c:v>292</c:v>
                </c:pt>
                <c:pt idx="8">
                  <c:v>750791</c:v>
                </c:pt>
                <c:pt idx="9">
                  <c:v>752779</c:v>
                </c:pt>
                <c:pt idx="10">
                  <c:v>1771589</c:v>
                </c:pt>
                <c:pt idx="11">
                  <c:v>2218696</c:v>
                </c:pt>
                <c:pt idx="12">
                  <c:v>2551438</c:v>
                </c:pt>
                <c:pt idx="13">
                  <c:v>2813821</c:v>
                </c:pt>
              </c:numCache>
            </c:numRef>
          </c:yVal>
          <c:smooth val="0"/>
          <c:extLst>
            <c:ext xmlns:c16="http://schemas.microsoft.com/office/drawing/2014/chart" uri="{C3380CC4-5D6E-409C-BE32-E72D297353CC}">
              <c16:uniqueId val="{00000000-573B-4514-92F0-D3867B0AAACA}"/>
            </c:ext>
          </c:extLst>
        </c:ser>
        <c:ser>
          <c:idx val="0"/>
          <c:order val="1"/>
          <c:tx>
            <c:v>p50</c:v>
          </c:tx>
          <c:spPr>
            <a:ln>
              <a:solidFill>
                <a:srgbClr val="002060"/>
              </a:solidFill>
            </a:ln>
          </c:spPr>
          <c:marker>
            <c:symbol val="circle"/>
            <c:size val="5"/>
            <c:spPr>
              <a:solidFill>
                <a:srgbClr val="002060"/>
              </a:solidFill>
              <a:ln>
                <a:solidFill>
                  <a:srgbClr val="002060"/>
                </a:solidFill>
              </a:ln>
            </c:spPr>
          </c:marker>
          <c:xVal>
            <c:numRef>
              <c:f>'p50'!$Q$3:$Q$16</c:f>
              <c:numCache>
                <c:formatCode>General</c:formatCode>
                <c:ptCount val="14"/>
                <c:pt idx="0">
                  <c:v>99874.873000000007</c:v>
                </c:pt>
                <c:pt idx="1">
                  <c:v>200313.94889999999</c:v>
                </c:pt>
                <c:pt idx="2">
                  <c:v>299971.5429</c:v>
                </c:pt>
                <c:pt idx="3">
                  <c:v>399967.69559999998</c:v>
                </c:pt>
                <c:pt idx="4">
                  <c:v>500048.27269999997</c:v>
                </c:pt>
                <c:pt idx="5">
                  <c:v>599924.17520000006</c:v>
                </c:pt>
                <c:pt idx="6">
                  <c:v>699999.50020000001</c:v>
                </c:pt>
                <c:pt idx="7">
                  <c:v>799403.54879999999</c:v>
                </c:pt>
                <c:pt idx="8">
                  <c:v>851756.64119999995</c:v>
                </c:pt>
                <c:pt idx="9">
                  <c:v>954644.29700000002</c:v>
                </c:pt>
                <c:pt idx="10">
                  <c:v>985909.67709999997</c:v>
                </c:pt>
                <c:pt idx="11">
                  <c:v>1042451.1318</c:v>
                </c:pt>
                <c:pt idx="12">
                  <c:v>1226178.3840000001</c:v>
                </c:pt>
                <c:pt idx="13">
                  <c:v>1387905.4040999999</c:v>
                </c:pt>
              </c:numCache>
            </c:numRef>
          </c:xVal>
          <c:yVal>
            <c:numRef>
              <c:f>'p50'!$R$3:$R$16</c:f>
              <c:numCache>
                <c:formatCode>General</c:formatCode>
                <c:ptCount val="14"/>
                <c:pt idx="0">
                  <c:v>18</c:v>
                </c:pt>
                <c:pt idx="1">
                  <c:v>17</c:v>
                </c:pt>
                <c:pt idx="2">
                  <c:v>17</c:v>
                </c:pt>
                <c:pt idx="3">
                  <c:v>17</c:v>
                </c:pt>
                <c:pt idx="4">
                  <c:v>18</c:v>
                </c:pt>
                <c:pt idx="5">
                  <c:v>18</c:v>
                </c:pt>
                <c:pt idx="6">
                  <c:v>21</c:v>
                </c:pt>
                <c:pt idx="7">
                  <c:v>32</c:v>
                </c:pt>
                <c:pt idx="8">
                  <c:v>413</c:v>
                </c:pt>
                <c:pt idx="9">
                  <c:v>242803</c:v>
                </c:pt>
                <c:pt idx="10">
                  <c:v>331456</c:v>
                </c:pt>
                <c:pt idx="11">
                  <c:v>358242</c:v>
                </c:pt>
                <c:pt idx="12">
                  <c:v>307808</c:v>
                </c:pt>
                <c:pt idx="13">
                  <c:v>306376</c:v>
                </c:pt>
              </c:numCache>
            </c:numRef>
          </c:yVal>
          <c:smooth val="0"/>
          <c:extLst>
            <c:ext xmlns:c16="http://schemas.microsoft.com/office/drawing/2014/chart" uri="{C3380CC4-5D6E-409C-BE32-E72D297353CC}">
              <c16:uniqueId val="{00000001-573B-4514-92F0-D3867B0AAACA}"/>
            </c:ext>
          </c:extLst>
        </c:ser>
        <c:dLbls>
          <c:showLegendKey val="0"/>
          <c:showVal val="0"/>
          <c:showCatName val="0"/>
          <c:showSerName val="0"/>
          <c:showPercent val="0"/>
          <c:showBubbleSize val="0"/>
        </c:dLbls>
        <c:axId val="489980512"/>
        <c:axId val="489983136"/>
        <c:extLst/>
      </c:scatterChart>
      <c:valAx>
        <c:axId val="489980512"/>
        <c:scaling>
          <c:orientation val="minMax"/>
          <c:max val="1610000"/>
          <c:min val="0"/>
        </c:scaling>
        <c:delete val="0"/>
        <c:axPos val="b"/>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0" vert="horz"/>
              <a:lstStyle/>
              <a:p>
                <a:pPr>
                  <a:defRPr sz="2400"/>
                </a:pPr>
                <a:r>
                  <a:rPr lang="en-US" sz="2400"/>
                  <a:t>Clients' Demand (Mreqs/s)</a:t>
                </a:r>
              </a:p>
            </c:rich>
          </c:tx>
          <c:layout>
            <c:manualLayout>
              <c:xMode val="edge"/>
              <c:yMode val="edge"/>
              <c:x val="0.24102043851186014"/>
              <c:y val="0.87290465039380838"/>
            </c:manualLayout>
          </c:layout>
          <c:overlay val="0"/>
          <c:spPr>
            <a:noFill/>
            <a:ln>
              <a:noFill/>
            </a:ln>
            <a:effectLst/>
          </c:spPr>
        </c:title>
        <c:numFmt formatCode="General"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3136"/>
        <c:crosses val="autoZero"/>
        <c:crossBetween val="midCat"/>
        <c:majorUnit val="400000"/>
        <c:minorUnit val="200000"/>
        <c:dispUnits>
          <c:builtInUnit val="millions"/>
        </c:dispUnits>
      </c:valAx>
      <c:valAx>
        <c:axId val="489983136"/>
        <c:scaling>
          <c:orientation val="minMax"/>
          <c:max val="1000"/>
        </c:scaling>
        <c:delete val="0"/>
        <c:axPos val="l"/>
        <c:majorGridlines>
          <c:spPr>
            <a:ln w="9525" cap="flat" cmpd="sng" algn="ctr">
              <a:solidFill>
                <a:schemeClr val="bg1">
                  <a:lumMod val="85000"/>
                </a:schemeClr>
              </a:solidFill>
              <a:round/>
            </a:ln>
            <a:effectLst/>
          </c:spPr>
        </c:majorGridlines>
        <c:minorGridlines>
          <c:spPr>
            <a:ln w="9525" cap="flat" cmpd="sng" algn="ctr">
              <a:solidFill>
                <a:schemeClr val="bg1">
                  <a:lumMod val="95000"/>
                </a:schemeClr>
              </a:solidFill>
              <a:round/>
            </a:ln>
            <a:effectLst/>
          </c:spPr>
        </c:minorGridlines>
        <c:title>
          <c:tx>
            <c:rich>
              <a:bodyPr rot="-5400000" vert="horz"/>
              <a:lstStyle/>
              <a:p>
                <a:pPr>
                  <a:defRPr sz="2400"/>
                </a:pPr>
                <a:r>
                  <a:rPr lang="en-US" sz="2400" dirty="0"/>
                  <a:t>Latency (</a:t>
                </a:r>
                <a:r>
                  <a:rPr lang="el-GR" sz="2400" dirty="0"/>
                  <a:t>μ</a:t>
                </a:r>
                <a:r>
                  <a:rPr lang="en-US" sz="2400" dirty="0"/>
                  <a:t>s)</a:t>
                </a:r>
              </a:p>
            </c:rich>
          </c:tx>
          <c:layout>
            <c:manualLayout>
              <c:xMode val="edge"/>
              <c:yMode val="edge"/>
              <c:x val="2.5225161413043169E-2"/>
              <c:y val="9.7364060509367842E-2"/>
            </c:manualLayout>
          </c:layout>
          <c:overlay val="0"/>
          <c:spPr>
            <a:noFill/>
            <a:ln>
              <a:noFill/>
            </a:ln>
            <a:effectLst/>
          </c:spPr>
        </c:title>
        <c:numFmt formatCode="#,##0" sourceLinked="0"/>
        <c:majorTickMark val="out"/>
        <c:minorTickMark val="out"/>
        <c:tickLblPos val="nextTo"/>
        <c:spPr>
          <a:noFill/>
          <a:ln w="12700" cap="flat" cmpd="sng" algn="ctr">
            <a:solidFill>
              <a:schemeClr val="tx1"/>
            </a:solidFill>
            <a:round/>
          </a:ln>
          <a:effectLst/>
        </c:spPr>
        <c:txPr>
          <a:bodyPr rot="-60000000" vert="horz"/>
          <a:lstStyle/>
          <a:p>
            <a:pPr>
              <a:defRPr sz="2000"/>
            </a:pPr>
            <a:endParaRPr lang="en-US"/>
          </a:p>
        </c:txPr>
        <c:crossAx val="489980512"/>
        <c:crosses val="autoZero"/>
        <c:crossBetween val="midCat"/>
        <c:majorUnit val="200"/>
        <c:minorUnit val="100"/>
      </c:valAx>
    </c:plotArea>
    <c:plotVisOnly val="1"/>
    <c:dispBlanksAs val="gap"/>
    <c:showDLblsOverMax val="0"/>
  </c:chart>
  <c:txPr>
    <a:bodyPr/>
    <a:lstStyle/>
    <a:p>
      <a:pPr>
        <a:defRPr>
          <a:solidFill>
            <a:schemeClr val="tx1"/>
          </a:solidFill>
          <a:latin typeface="Helvetica" pitchFamily="2" charset="0"/>
          <a:cs typeface="Times New Roman" panose="02020603050405020304" pitchFamily="18" charset="0"/>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70581802274714"/>
          <c:y val="9.1809565470982804E-2"/>
          <c:w val="0.69912751531058615"/>
          <c:h val="0.63772455526392524"/>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'200us'!$K$3:$K$28</c:f>
              <c:numCache>
                <c:formatCode>General</c:formatCode>
                <c:ptCount val="26"/>
                <c:pt idx="0">
                  <c:v>83</c:v>
                </c:pt>
                <c:pt idx="1">
                  <c:v>103</c:v>
                </c:pt>
                <c:pt idx="2">
                  <c:v>122</c:v>
                </c:pt>
                <c:pt idx="3">
                  <c:v>138</c:v>
                </c:pt>
                <c:pt idx="4">
                  <c:v>149</c:v>
                </c:pt>
                <c:pt idx="5">
                  <c:v>159</c:v>
                </c:pt>
                <c:pt idx="6">
                  <c:v>168</c:v>
                </c:pt>
                <c:pt idx="7">
                  <c:v>172</c:v>
                </c:pt>
                <c:pt idx="8">
                  <c:v>180</c:v>
                </c:pt>
                <c:pt idx="9">
                  <c:v>183</c:v>
                </c:pt>
                <c:pt idx="10">
                  <c:v>183</c:v>
                </c:pt>
                <c:pt idx="11">
                  <c:v>185</c:v>
                </c:pt>
                <c:pt idx="12">
                  <c:v>189</c:v>
                </c:pt>
                <c:pt idx="13">
                  <c:v>189</c:v>
                </c:pt>
                <c:pt idx="14">
                  <c:v>193</c:v>
                </c:pt>
                <c:pt idx="15">
                  <c:v>197</c:v>
                </c:pt>
                <c:pt idx="16">
                  <c:v>200</c:v>
                </c:pt>
                <c:pt idx="17">
                  <c:v>204</c:v>
                </c:pt>
                <c:pt idx="18">
                  <c:v>207</c:v>
                </c:pt>
                <c:pt idx="19">
                  <c:v>212</c:v>
                </c:pt>
                <c:pt idx="20">
                  <c:v>222</c:v>
                </c:pt>
                <c:pt idx="21">
                  <c:v>238</c:v>
                </c:pt>
                <c:pt idx="22">
                  <c:v>254</c:v>
                </c:pt>
                <c:pt idx="23">
                  <c:v>268</c:v>
                </c:pt>
              </c:numCache>
            </c:numRef>
          </c:yVal>
          <c:smooth val="0"/>
          <c:extLst>
            <c:ext xmlns:c16="http://schemas.microsoft.com/office/drawing/2014/chart" uri="{C3380CC4-5D6E-409C-BE32-E72D297353CC}">
              <c16:uniqueId val="{00000000-1FC7-4C8F-B3E5-BDEF0859DC39}"/>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max val="4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0292917963446"/>
          <c:y val="9.1809565470982804E-2"/>
          <c:w val="0.61848407995410526"/>
          <c:h val="0.63772455526392524"/>
        </c:manualLayout>
      </c:layout>
      <c:scatterChart>
        <c:scatterStyle val="lineMarker"/>
        <c:varyColors val="0"/>
        <c:ser>
          <c:idx val="4"/>
          <c:order val="0"/>
          <c:spPr>
            <a:ln>
              <a:solidFill>
                <a:srgbClr val="002060"/>
              </a:solidFill>
            </a:ln>
          </c:spPr>
          <c:marker>
            <c:symbol val="none"/>
          </c:marker>
          <c:xVal>
            <c:numRef>
              <c:f>'200us'!$C$3:$C$29</c:f>
              <c:numCache>
                <c:formatCode>General</c:formatCode>
                <c:ptCount val="27"/>
                <c:pt idx="0">
                  <c:v>50018.431100000002</c:v>
                </c:pt>
                <c:pt idx="1">
                  <c:v>99999</c:v>
                </c:pt>
                <c:pt idx="2">
                  <c:v>100203.2292</c:v>
                </c:pt>
                <c:pt idx="3">
                  <c:v>150003.32209999999</c:v>
                </c:pt>
                <c:pt idx="4">
                  <c:v>199289.57550000001</c:v>
                </c:pt>
                <c:pt idx="5">
                  <c:v>250145.19820000001</c:v>
                </c:pt>
                <c:pt idx="6">
                  <c:v>300234.7439</c:v>
                </c:pt>
                <c:pt idx="7">
                  <c:v>350389.43719999999</c:v>
                </c:pt>
                <c:pt idx="8">
                  <c:v>399775.29859999998</c:v>
                </c:pt>
                <c:pt idx="9">
                  <c:v>450237.74109999998</c:v>
                </c:pt>
                <c:pt idx="10">
                  <c:v>500156.09629999998</c:v>
                </c:pt>
                <c:pt idx="11">
                  <c:v>549978.35710000002</c:v>
                </c:pt>
                <c:pt idx="12">
                  <c:v>600076.19319999998</c:v>
                </c:pt>
                <c:pt idx="13">
                  <c:v>649783.68920000002</c:v>
                </c:pt>
                <c:pt idx="14">
                  <c:v>699295.31030000001</c:v>
                </c:pt>
                <c:pt idx="15">
                  <c:v>749704.56759999995</c:v>
                </c:pt>
                <c:pt idx="16">
                  <c:v>799972.6115</c:v>
                </c:pt>
                <c:pt idx="17">
                  <c:v>849755.39240000001</c:v>
                </c:pt>
                <c:pt idx="18">
                  <c:v>900668.41689999995</c:v>
                </c:pt>
                <c:pt idx="19">
                  <c:v>949918.47640000004</c:v>
                </c:pt>
                <c:pt idx="20">
                  <c:v>1000356.6941</c:v>
                </c:pt>
                <c:pt idx="21">
                  <c:v>1100812.9117999999</c:v>
                </c:pt>
                <c:pt idx="22">
                  <c:v>1199831.0807</c:v>
                </c:pt>
                <c:pt idx="23">
                  <c:v>1300154.3356000001</c:v>
                </c:pt>
                <c:pt idx="24">
                  <c:v>1397860.26</c:v>
                </c:pt>
              </c:numCache>
            </c:numRef>
          </c:xVal>
          <c:yVal>
            <c:numRef>
              <c:f>'200us'!$AK$3:$AK$29</c:f>
              <c:numCache>
                <c:formatCode>General</c:formatCode>
                <c:ptCount val="27"/>
                <c:pt idx="0">
                  <c:v>1.0500000000000001E-2</c:v>
                </c:pt>
                <c:pt idx="1">
                  <c:v>0.01</c:v>
                </c:pt>
                <c:pt idx="2">
                  <c:v>6.6400000000000001E-2</c:v>
                </c:pt>
                <c:pt idx="3">
                  <c:v>0.17749999999999999</c:v>
                </c:pt>
                <c:pt idx="4">
                  <c:v>0.28799999999999998</c:v>
                </c:pt>
                <c:pt idx="5">
                  <c:v>0.38319999999999999</c:v>
                </c:pt>
                <c:pt idx="6">
                  <c:v>0.45710000000000001</c:v>
                </c:pt>
                <c:pt idx="7">
                  <c:v>0.51119999999999999</c:v>
                </c:pt>
                <c:pt idx="8">
                  <c:v>0.55559999999999998</c:v>
                </c:pt>
                <c:pt idx="9">
                  <c:v>0.5927</c:v>
                </c:pt>
                <c:pt idx="10">
                  <c:v>0.62329999999999997</c:v>
                </c:pt>
                <c:pt idx="11">
                  <c:v>0.64770000000000005</c:v>
                </c:pt>
                <c:pt idx="12">
                  <c:v>0.6694</c:v>
                </c:pt>
                <c:pt idx="13">
                  <c:v>0.68920000000000003</c:v>
                </c:pt>
                <c:pt idx="14">
                  <c:v>0.70640000000000003</c:v>
                </c:pt>
                <c:pt idx="15">
                  <c:v>0.72240000000000004</c:v>
                </c:pt>
                <c:pt idx="16">
                  <c:v>0.73599999999999999</c:v>
                </c:pt>
                <c:pt idx="17">
                  <c:v>0.74839999999999995</c:v>
                </c:pt>
                <c:pt idx="18">
                  <c:v>0.75980000000000003</c:v>
                </c:pt>
                <c:pt idx="19">
                  <c:v>0.77070000000000005</c:v>
                </c:pt>
                <c:pt idx="20">
                  <c:v>0.78080000000000005</c:v>
                </c:pt>
                <c:pt idx="21">
                  <c:v>0.80069999999999997</c:v>
                </c:pt>
                <c:pt idx="22">
                  <c:v>0.82140000000000002</c:v>
                </c:pt>
                <c:pt idx="23">
                  <c:v>0.84060000000000001</c:v>
                </c:pt>
                <c:pt idx="24">
                  <c:v>0.85899999999999999</c:v>
                </c:pt>
              </c:numCache>
            </c:numRef>
          </c:yVal>
          <c:smooth val="0"/>
          <c:extLst>
            <c:ext xmlns:c16="http://schemas.microsoft.com/office/drawing/2014/chart" uri="{C3380CC4-5D6E-409C-BE32-E72D297353CC}">
              <c16:uniqueId val="{00000000-D375-460A-843F-A1D7B5BDB1E2}"/>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A078-43DB-B66E-E3517049DCA5}"/>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70581802274714"/>
          <c:y val="9.1809565470982804E-2"/>
          <c:w val="0.69912751531058615"/>
          <c:h val="0.63772455526392524"/>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'200us'!$K$3:$K$28</c:f>
              <c:numCache>
                <c:formatCode>General</c:formatCode>
                <c:ptCount val="26"/>
                <c:pt idx="0">
                  <c:v>83</c:v>
                </c:pt>
                <c:pt idx="1">
                  <c:v>103</c:v>
                </c:pt>
                <c:pt idx="2">
                  <c:v>122</c:v>
                </c:pt>
                <c:pt idx="3">
                  <c:v>138</c:v>
                </c:pt>
                <c:pt idx="4">
                  <c:v>149</c:v>
                </c:pt>
                <c:pt idx="5">
                  <c:v>159</c:v>
                </c:pt>
                <c:pt idx="6">
                  <c:v>168</c:v>
                </c:pt>
                <c:pt idx="7">
                  <c:v>172</c:v>
                </c:pt>
                <c:pt idx="8">
                  <c:v>180</c:v>
                </c:pt>
                <c:pt idx="9">
                  <c:v>183</c:v>
                </c:pt>
                <c:pt idx="10">
                  <c:v>183</c:v>
                </c:pt>
                <c:pt idx="11">
                  <c:v>185</c:v>
                </c:pt>
                <c:pt idx="12">
                  <c:v>189</c:v>
                </c:pt>
                <c:pt idx="13">
                  <c:v>189</c:v>
                </c:pt>
                <c:pt idx="14">
                  <c:v>193</c:v>
                </c:pt>
                <c:pt idx="15">
                  <c:v>197</c:v>
                </c:pt>
                <c:pt idx="16">
                  <c:v>200</c:v>
                </c:pt>
                <c:pt idx="17">
                  <c:v>204</c:v>
                </c:pt>
                <c:pt idx="18">
                  <c:v>207</c:v>
                </c:pt>
                <c:pt idx="19">
                  <c:v>212</c:v>
                </c:pt>
                <c:pt idx="20">
                  <c:v>222</c:v>
                </c:pt>
                <c:pt idx="21">
                  <c:v>238</c:v>
                </c:pt>
                <c:pt idx="22">
                  <c:v>254</c:v>
                </c:pt>
                <c:pt idx="23">
                  <c:v>268</c:v>
                </c:pt>
              </c:numCache>
            </c:numRef>
          </c:yVal>
          <c:smooth val="0"/>
          <c:extLst>
            <c:ext xmlns:c16="http://schemas.microsoft.com/office/drawing/2014/chart" uri="{C3380CC4-5D6E-409C-BE32-E72D297353CC}">
              <c16:uniqueId val="{00000000-1DD6-4527-A724-4E7715D3B916}"/>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max val="4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0292917963446"/>
          <c:y val="9.1809565470982804E-2"/>
          <c:w val="0.61848407995410526"/>
          <c:h val="0.63772455526392524"/>
        </c:manualLayout>
      </c:layout>
      <c:scatterChart>
        <c:scatterStyle val="lineMarker"/>
        <c:varyColors val="0"/>
        <c:ser>
          <c:idx val="4"/>
          <c:order val="0"/>
          <c:spPr>
            <a:ln>
              <a:solidFill>
                <a:srgbClr val="002060"/>
              </a:solidFill>
            </a:ln>
          </c:spPr>
          <c:marker>
            <c:symbol val="none"/>
          </c:marker>
          <c:xVal>
            <c:numRef>
              <c:f>'200us'!$C$3:$C$29</c:f>
              <c:numCache>
                <c:formatCode>General</c:formatCode>
                <c:ptCount val="27"/>
                <c:pt idx="0">
                  <c:v>50018.431100000002</c:v>
                </c:pt>
                <c:pt idx="1">
                  <c:v>99999</c:v>
                </c:pt>
                <c:pt idx="2">
                  <c:v>100203.2292</c:v>
                </c:pt>
                <c:pt idx="3">
                  <c:v>150003.32209999999</c:v>
                </c:pt>
                <c:pt idx="4">
                  <c:v>199289.57550000001</c:v>
                </c:pt>
                <c:pt idx="5">
                  <c:v>250145.19820000001</c:v>
                </c:pt>
                <c:pt idx="6">
                  <c:v>300234.7439</c:v>
                </c:pt>
                <c:pt idx="7">
                  <c:v>350389.43719999999</c:v>
                </c:pt>
                <c:pt idx="8">
                  <c:v>399775.29859999998</c:v>
                </c:pt>
                <c:pt idx="9">
                  <c:v>450237.74109999998</c:v>
                </c:pt>
                <c:pt idx="10">
                  <c:v>500156.09629999998</c:v>
                </c:pt>
                <c:pt idx="11">
                  <c:v>549978.35710000002</c:v>
                </c:pt>
                <c:pt idx="12">
                  <c:v>600076.19319999998</c:v>
                </c:pt>
                <c:pt idx="13">
                  <c:v>649783.68920000002</c:v>
                </c:pt>
                <c:pt idx="14">
                  <c:v>699295.31030000001</c:v>
                </c:pt>
                <c:pt idx="15">
                  <c:v>749704.56759999995</c:v>
                </c:pt>
                <c:pt idx="16">
                  <c:v>799972.6115</c:v>
                </c:pt>
                <c:pt idx="17">
                  <c:v>849755.39240000001</c:v>
                </c:pt>
                <c:pt idx="18">
                  <c:v>900668.41689999995</c:v>
                </c:pt>
                <c:pt idx="19">
                  <c:v>949918.47640000004</c:v>
                </c:pt>
                <c:pt idx="20">
                  <c:v>1000356.6941</c:v>
                </c:pt>
                <c:pt idx="21">
                  <c:v>1100812.9117999999</c:v>
                </c:pt>
                <c:pt idx="22">
                  <c:v>1199831.0807</c:v>
                </c:pt>
                <c:pt idx="23">
                  <c:v>1300154.3356000001</c:v>
                </c:pt>
                <c:pt idx="24">
                  <c:v>1397860.26</c:v>
                </c:pt>
              </c:numCache>
            </c:numRef>
          </c:xVal>
          <c:yVal>
            <c:numRef>
              <c:f>'200us'!$AK$3:$AK$29</c:f>
              <c:numCache>
                <c:formatCode>General</c:formatCode>
                <c:ptCount val="27"/>
                <c:pt idx="0">
                  <c:v>1.0500000000000001E-2</c:v>
                </c:pt>
                <c:pt idx="1">
                  <c:v>0.01</c:v>
                </c:pt>
                <c:pt idx="2">
                  <c:v>6.6400000000000001E-2</c:v>
                </c:pt>
                <c:pt idx="3">
                  <c:v>0.17749999999999999</c:v>
                </c:pt>
                <c:pt idx="4">
                  <c:v>0.28799999999999998</c:v>
                </c:pt>
                <c:pt idx="5">
                  <c:v>0.38319999999999999</c:v>
                </c:pt>
                <c:pt idx="6">
                  <c:v>0.45710000000000001</c:v>
                </c:pt>
                <c:pt idx="7">
                  <c:v>0.51119999999999999</c:v>
                </c:pt>
                <c:pt idx="8">
                  <c:v>0.55559999999999998</c:v>
                </c:pt>
                <c:pt idx="9">
                  <c:v>0.5927</c:v>
                </c:pt>
                <c:pt idx="10">
                  <c:v>0.62329999999999997</c:v>
                </c:pt>
                <c:pt idx="11">
                  <c:v>0.64770000000000005</c:v>
                </c:pt>
                <c:pt idx="12">
                  <c:v>0.6694</c:v>
                </c:pt>
                <c:pt idx="13">
                  <c:v>0.68920000000000003</c:v>
                </c:pt>
                <c:pt idx="14">
                  <c:v>0.70640000000000003</c:v>
                </c:pt>
                <c:pt idx="15">
                  <c:v>0.72240000000000004</c:v>
                </c:pt>
                <c:pt idx="16">
                  <c:v>0.73599999999999999</c:v>
                </c:pt>
                <c:pt idx="17">
                  <c:v>0.74839999999999995</c:v>
                </c:pt>
                <c:pt idx="18">
                  <c:v>0.75980000000000003</c:v>
                </c:pt>
                <c:pt idx="19">
                  <c:v>0.77070000000000005</c:v>
                </c:pt>
                <c:pt idx="20">
                  <c:v>0.78080000000000005</c:v>
                </c:pt>
                <c:pt idx="21">
                  <c:v>0.80069999999999997</c:v>
                </c:pt>
                <c:pt idx="22">
                  <c:v>0.82140000000000002</c:v>
                </c:pt>
                <c:pt idx="23">
                  <c:v>0.84060000000000001</c:v>
                </c:pt>
                <c:pt idx="24">
                  <c:v>0.85899999999999999</c:v>
                </c:pt>
              </c:numCache>
            </c:numRef>
          </c:yVal>
          <c:smooth val="0"/>
          <c:extLst>
            <c:ext xmlns:c16="http://schemas.microsoft.com/office/drawing/2014/chart" uri="{C3380CC4-5D6E-409C-BE32-E72D297353CC}">
              <c16:uniqueId val="{00000000-36B6-4FFF-9542-254B6D907FCE}"/>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69F3-40FC-8F2B-9F991EC54BD9}"/>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7AE7-4B8E-B047-788B658C06C4}"/>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7AE7-4B8E-B047-788B658C06C4}"/>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F498-48B2-9C2E-84F51688015A}"/>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01727909011374"/>
          <c:y val="8.3856600277906437E-2"/>
          <c:w val="0.67799813221300642"/>
          <c:h val="0.63624418712366837"/>
        </c:manualLayout>
      </c:layout>
      <c:scatterChart>
        <c:scatterStyle val="lineMarker"/>
        <c:varyColors val="0"/>
        <c:ser>
          <c:idx val="1"/>
          <c:order val="0"/>
          <c:spPr>
            <a:ln>
              <a:solidFill>
                <a:srgbClr val="002060"/>
              </a:solidFill>
            </a:ln>
          </c:spPr>
          <c:marker>
            <c:symbol val="none"/>
          </c:marker>
          <c:xVal>
            <c:numRef>
              <c:f>'200us'!$C$3:$C$28</c:f>
              <c:numCache>
                <c:formatCode>General</c:formatCode>
                <c:ptCount val="26"/>
                <c:pt idx="0">
                  <c:v>50018.431100000002</c:v>
                </c:pt>
                <c:pt idx="1">
                  <c:v>100203.2292</c:v>
                </c:pt>
                <c:pt idx="2">
                  <c:v>150003.32209999999</c:v>
                </c:pt>
                <c:pt idx="3">
                  <c:v>199289.57550000001</c:v>
                </c:pt>
                <c:pt idx="4">
                  <c:v>250145.19820000001</c:v>
                </c:pt>
                <c:pt idx="5">
                  <c:v>300234.7439</c:v>
                </c:pt>
                <c:pt idx="6">
                  <c:v>350389.43719999999</c:v>
                </c:pt>
                <c:pt idx="7">
                  <c:v>399775.29859999998</c:v>
                </c:pt>
                <c:pt idx="8">
                  <c:v>450237.74109999998</c:v>
                </c:pt>
                <c:pt idx="9">
                  <c:v>500156.09629999998</c:v>
                </c:pt>
                <c:pt idx="10">
                  <c:v>549978.35710000002</c:v>
                </c:pt>
                <c:pt idx="11">
                  <c:v>600076.19319999998</c:v>
                </c:pt>
                <c:pt idx="12">
                  <c:v>649783.68920000002</c:v>
                </c:pt>
                <c:pt idx="13">
                  <c:v>699295.31030000001</c:v>
                </c:pt>
                <c:pt idx="14">
                  <c:v>749704.56759999995</c:v>
                </c:pt>
                <c:pt idx="15">
                  <c:v>799972.6115</c:v>
                </c:pt>
                <c:pt idx="16">
                  <c:v>849755.39240000001</c:v>
                </c:pt>
                <c:pt idx="17">
                  <c:v>900668.41689999995</c:v>
                </c:pt>
                <c:pt idx="18">
                  <c:v>949918.47640000004</c:v>
                </c:pt>
                <c:pt idx="19">
                  <c:v>1000356.6941</c:v>
                </c:pt>
                <c:pt idx="20">
                  <c:v>1100812.9117999999</c:v>
                </c:pt>
                <c:pt idx="21">
                  <c:v>1199831.0807</c:v>
                </c:pt>
                <c:pt idx="22">
                  <c:v>1300154.3356000001</c:v>
                </c:pt>
                <c:pt idx="23">
                  <c:v>1397860.26</c:v>
                </c:pt>
              </c:numCache>
            </c:numRef>
          </c:xVal>
          <c:yVal>
            <c:numRef>
              <c:f>'200us'!$D$3:$D$28</c:f>
              <c:numCache>
                <c:formatCode>General</c:formatCode>
                <c:ptCount val="26"/>
                <c:pt idx="0">
                  <c:v>49419.388500000001</c:v>
                </c:pt>
                <c:pt idx="1">
                  <c:v>93444.963799999998</c:v>
                </c:pt>
                <c:pt idx="2">
                  <c:v>123252.51579999999</c:v>
                </c:pt>
                <c:pt idx="3">
                  <c:v>141776.44620000001</c:v>
                </c:pt>
                <c:pt idx="4">
                  <c:v>154180.67670000001</c:v>
                </c:pt>
                <c:pt idx="5">
                  <c:v>162908.5447</c:v>
                </c:pt>
                <c:pt idx="6">
                  <c:v>171193.50450000001</c:v>
                </c:pt>
                <c:pt idx="7">
                  <c:v>177569.9111</c:v>
                </c:pt>
                <c:pt idx="8">
                  <c:v>183319.1176</c:v>
                </c:pt>
                <c:pt idx="9">
                  <c:v>188339.65419999999</c:v>
                </c:pt>
                <c:pt idx="10">
                  <c:v>193685.4105</c:v>
                </c:pt>
                <c:pt idx="11">
                  <c:v>198322.9976</c:v>
                </c:pt>
                <c:pt idx="12">
                  <c:v>201909.5037</c:v>
                </c:pt>
                <c:pt idx="13">
                  <c:v>205237.62659999999</c:v>
                </c:pt>
                <c:pt idx="14">
                  <c:v>208040.68719999999</c:v>
                </c:pt>
                <c:pt idx="15">
                  <c:v>211170.6004</c:v>
                </c:pt>
                <c:pt idx="16">
                  <c:v>213743.58429999999</c:v>
                </c:pt>
                <c:pt idx="17">
                  <c:v>216243.6992</c:v>
                </c:pt>
                <c:pt idx="18">
                  <c:v>217800.08609999999</c:v>
                </c:pt>
                <c:pt idx="19">
                  <c:v>219187.7182</c:v>
                </c:pt>
                <c:pt idx="20">
                  <c:v>219088.7954</c:v>
                </c:pt>
                <c:pt idx="21">
                  <c:v>214248.57740000001</c:v>
                </c:pt>
                <c:pt idx="22">
                  <c:v>206813.44029999999</c:v>
                </c:pt>
                <c:pt idx="23">
                  <c:v>196823.11079999999</c:v>
                </c:pt>
              </c:numCache>
            </c:numRef>
          </c:yVal>
          <c:smooth val="0"/>
          <c:extLst>
            <c:ext xmlns:c16="http://schemas.microsoft.com/office/drawing/2014/chart" uri="{C3380CC4-5D6E-409C-BE32-E72D297353CC}">
              <c16:uniqueId val="{00000000-1FB2-49D9-B9D8-917E1F187413}"/>
            </c:ext>
          </c:extLst>
        </c:ser>
        <c:dLbls>
          <c:showLegendKey val="0"/>
          <c:showVal val="0"/>
          <c:showCatName val="0"/>
          <c:showSerName val="0"/>
          <c:showPercent val="0"/>
          <c:showBubbleSize val="0"/>
        </c:dLbls>
        <c:axId val="433332960"/>
        <c:axId val="414911120"/>
        <c:extLst/>
      </c:scatterChart>
      <c:valAx>
        <c:axId val="433332960"/>
        <c:scaling>
          <c:orientation val="minMax"/>
          <c:max val="150000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000"/>
        <c:dispUnits>
          <c:builtInUnit val="millions"/>
        </c:dispUnits>
      </c:valAx>
      <c:valAx>
        <c:axId val="414911120"/>
        <c:scaling>
          <c:orientation val="minMax"/>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09484574857047"/>
          <c:y val="0.12992385363594258"/>
          <c:w val="0.69888735629772591"/>
          <c:h val="0.60741957105797517"/>
        </c:manualLayout>
      </c:layout>
      <c:scatterChart>
        <c:scatterStyle val="lineMarker"/>
        <c:varyColors val="0"/>
        <c:ser>
          <c:idx val="0"/>
          <c:order val="0"/>
          <c:tx>
            <c:strRef>
              <c:f>'Sheet1 (2)'!$B$30</c:f>
              <c:strCache>
                <c:ptCount val="1"/>
                <c:pt idx="0">
                  <c:v>SEDA</c:v>
                </c:pt>
              </c:strCache>
            </c:strRef>
          </c:tx>
          <c:marker>
            <c:symbol val="square"/>
            <c:size val="5"/>
            <c:spPr>
              <a:solidFill>
                <a:srgbClr val="0070C0"/>
              </a:solidFill>
              <a:ln>
                <a:noFill/>
              </a:ln>
            </c:spPr>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(2)'!$D$32:$D$56</c:f>
              <c:numCache>
                <c:formatCode>General</c:formatCode>
                <c:ptCount val="25"/>
                <c:pt idx="0">
                  <c:v>83.282899999999998</c:v>
                </c:pt>
                <c:pt idx="1">
                  <c:v>177.5241</c:v>
                </c:pt>
                <c:pt idx="2">
                  <c:v>271.59739999999999</c:v>
                </c:pt>
                <c:pt idx="3">
                  <c:v>361.87009999999998</c:v>
                </c:pt>
                <c:pt idx="4">
                  <c:v>452.5093</c:v>
                </c:pt>
                <c:pt idx="5">
                  <c:v>521.17960000000005</c:v>
                </c:pt>
                <c:pt idx="6">
                  <c:v>534.90229999999997</c:v>
                </c:pt>
                <c:pt idx="7">
                  <c:v>525.38699999999994</c:v>
                </c:pt>
                <c:pt idx="8">
                  <c:v>511.9033</c:v>
                </c:pt>
                <c:pt idx="9">
                  <c:v>530.23130000000003</c:v>
                </c:pt>
                <c:pt idx="10">
                  <c:v>526.75490000000002</c:v>
                </c:pt>
                <c:pt idx="11">
                  <c:v>542.32299999999998</c:v>
                </c:pt>
                <c:pt idx="12">
                  <c:v>525.96079999999995</c:v>
                </c:pt>
                <c:pt idx="13">
                  <c:v>536.68299999999999</c:v>
                </c:pt>
                <c:pt idx="14">
                  <c:v>540.88419999999996</c:v>
                </c:pt>
                <c:pt idx="15">
                  <c:v>547.24090000000001</c:v>
                </c:pt>
                <c:pt idx="16">
                  <c:v>549.60569999999996</c:v>
                </c:pt>
                <c:pt idx="17">
                  <c:v>545.95820000000003</c:v>
                </c:pt>
                <c:pt idx="18">
                  <c:v>548.99440000000004</c:v>
                </c:pt>
                <c:pt idx="19">
                  <c:v>545.09140000000002</c:v>
                </c:pt>
                <c:pt idx="20">
                  <c:v>548.23469999999998</c:v>
                </c:pt>
                <c:pt idx="21">
                  <c:v>558.82240000000002</c:v>
                </c:pt>
                <c:pt idx="22">
                  <c:v>539.92340000000002</c:v>
                </c:pt>
                <c:pt idx="23">
                  <c:v>547.04870000000005</c:v>
                </c:pt>
                <c:pt idx="24">
                  <c:v>555.55529999999999</c:v>
                </c:pt>
              </c:numCache>
            </c:numRef>
          </c:yVal>
          <c:smooth val="0"/>
          <c:extLst>
            <c:ext xmlns:c16="http://schemas.microsoft.com/office/drawing/2014/chart" uri="{C3380CC4-5D6E-409C-BE32-E72D297353CC}">
              <c16:uniqueId val="{00000000-D613-4C62-81FB-1ED014A742F4}"/>
            </c:ext>
          </c:extLst>
        </c:ser>
        <c:ser>
          <c:idx val="2"/>
          <c:order val="1"/>
          <c:tx>
            <c:strRef>
              <c:f>'Sheet1 (2)'!$B$58</c:f>
              <c:strCache>
                <c:ptCount val="1"/>
                <c:pt idx="0">
                  <c:v>Breakwater</c:v>
                </c:pt>
              </c:strCache>
            </c:strRef>
          </c:tx>
          <c:spPr>
            <a:ln>
              <a:solidFill>
                <a:schemeClr val="tx1"/>
              </a:solidFill>
            </a:ln>
          </c:spPr>
          <c:marker>
            <c:symbol val="circle"/>
            <c:size val="5"/>
            <c:spPr>
              <a:solidFill>
                <a:schemeClr val="tx1"/>
              </a:solidFill>
              <a:ln>
                <a:noFill/>
              </a:ln>
            </c:spPr>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(2)'!$D$60:$D$84</c:f>
              <c:numCache>
                <c:formatCode>General</c:formatCode>
                <c:ptCount val="25"/>
                <c:pt idx="0">
                  <c:v>88.746600000000001</c:v>
                </c:pt>
                <c:pt idx="1">
                  <c:v>191.64169999999999</c:v>
                </c:pt>
                <c:pt idx="2">
                  <c:v>289.23899999999998</c:v>
                </c:pt>
                <c:pt idx="3">
                  <c:v>390.7296</c:v>
                </c:pt>
                <c:pt idx="4">
                  <c:v>472.66160000000002</c:v>
                </c:pt>
                <c:pt idx="5">
                  <c:v>508.92860000000002</c:v>
                </c:pt>
                <c:pt idx="6">
                  <c:v>638.56200000000001</c:v>
                </c:pt>
                <c:pt idx="7">
                  <c:v>697.15269999999998</c:v>
                </c:pt>
                <c:pt idx="8">
                  <c:v>741.67370000000005</c:v>
                </c:pt>
                <c:pt idx="9">
                  <c:v>803.04750000000001</c:v>
                </c:pt>
                <c:pt idx="10">
                  <c:v>854.44320000000005</c:v>
                </c:pt>
                <c:pt idx="11">
                  <c:v>892.16520000000003</c:v>
                </c:pt>
                <c:pt idx="12">
                  <c:v>952.4896</c:v>
                </c:pt>
                <c:pt idx="13">
                  <c:v>944.59559999999999</c:v>
                </c:pt>
                <c:pt idx="14">
                  <c:v>969.26239999999996</c:v>
                </c:pt>
                <c:pt idx="15">
                  <c:v>944.92370000000005</c:v>
                </c:pt>
                <c:pt idx="16">
                  <c:v>950.79780000000005</c:v>
                </c:pt>
                <c:pt idx="17">
                  <c:v>979.40499999999997</c:v>
                </c:pt>
                <c:pt idx="18">
                  <c:v>893.5018</c:v>
                </c:pt>
                <c:pt idx="19">
                  <c:v>893.73990000000003</c:v>
                </c:pt>
                <c:pt idx="20">
                  <c:v>849.68359999999996</c:v>
                </c:pt>
                <c:pt idx="21">
                  <c:v>852.11099999999999</c:v>
                </c:pt>
                <c:pt idx="22">
                  <c:v>818.26980000000003</c:v>
                </c:pt>
                <c:pt idx="23">
                  <c:v>820.37549999999999</c:v>
                </c:pt>
                <c:pt idx="24">
                  <c:v>812.76009999999997</c:v>
                </c:pt>
              </c:numCache>
            </c:numRef>
          </c:yVal>
          <c:smooth val="0"/>
          <c:extLst>
            <c:ext xmlns:c16="http://schemas.microsoft.com/office/drawing/2014/chart" uri="{C3380CC4-5D6E-409C-BE32-E72D297353CC}">
              <c16:uniqueId val="{00000001-D613-4C62-81FB-1ED014A742F4}"/>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title>
          <c:tx>
            <c:rich>
              <a:bodyPr rot="0" vert="horz"/>
              <a:lstStyle/>
              <a:p>
                <a:pPr>
                  <a:defRPr sz="2400"/>
                </a:pPr>
                <a:r>
                  <a:rPr lang="en-US" sz="2400" dirty="0"/>
                  <a:t>Clients' Demand (</a:t>
                </a:r>
                <a:r>
                  <a:rPr lang="en-US" sz="2400" dirty="0" err="1"/>
                  <a:t>kRPS</a:t>
                </a:r>
                <a:r>
                  <a:rPr lang="en-US" sz="2400" dirty="0"/>
                  <a:t>)</a:t>
                </a:r>
              </a:p>
            </c:rich>
          </c:tx>
          <c:layout>
            <c:manualLayout>
              <c:xMode val="edge"/>
              <c:yMode val="edge"/>
              <c:x val="0.2300069903139573"/>
              <c:y val="0.87624675419973097"/>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a:t>Throughput (kRPS)</a:t>
                </a:r>
              </a:p>
            </c:rich>
          </c:tx>
          <c:layout>
            <c:manualLayout>
              <c:xMode val="edge"/>
              <c:yMode val="edge"/>
              <c:x val="5.5354019464565361E-3"/>
              <c:y val="8.5030532546586227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legend>
      <c:legendPos val="t"/>
      <c:layout>
        <c:manualLayout>
          <c:xMode val="edge"/>
          <c:yMode val="edge"/>
          <c:x val="0.11494458696460037"/>
          <c:y val="2.2603056970819823E-5"/>
          <c:w val="0.84513851011160523"/>
          <c:h val="0.1202341824918944"/>
        </c:manualLayout>
      </c:layout>
      <c:overlay val="0"/>
      <c:txPr>
        <a:bodyPr/>
        <a:lstStyle/>
        <a:p>
          <a:pPr>
            <a:defRPr sz="2400"/>
          </a:pPr>
          <a:endParaRPr lang="en-US"/>
        </a:p>
      </c:txPr>
    </c:legend>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34232606170129"/>
          <c:y val="0.12992385363594258"/>
          <c:w val="0.68803211400201625"/>
          <c:h val="0.59958832792959704"/>
        </c:manualLayout>
      </c:layout>
      <c:scatterChart>
        <c:scatterStyle val="lineMarker"/>
        <c:varyColors val="0"/>
        <c:ser>
          <c:idx val="0"/>
          <c:order val="0"/>
          <c:tx>
            <c:strRef>
              <c:f>'Sheet1 (2)'!$B$30</c:f>
              <c:strCache>
                <c:ptCount val="1"/>
                <c:pt idx="0">
                  <c:v>SEDA</c:v>
                </c:pt>
              </c:strCache>
            </c:strRef>
          </c:tx>
          <c:spPr>
            <a:ln w="25400"/>
          </c:spPr>
          <c:marker>
            <c:symbol val="none"/>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(2)'!$E$32:$E$56</c:f>
              <c:numCache>
                <c:formatCode>General</c:formatCode>
                <c:ptCount val="25"/>
                <c:pt idx="0">
                  <c:v>83.282899999999998</c:v>
                </c:pt>
                <c:pt idx="1">
                  <c:v>177.47409999999999</c:v>
                </c:pt>
                <c:pt idx="2">
                  <c:v>269.58690000000001</c:v>
                </c:pt>
                <c:pt idx="3">
                  <c:v>350.46600000000001</c:v>
                </c:pt>
                <c:pt idx="4">
                  <c:v>416.35890000000001</c:v>
                </c:pt>
                <c:pt idx="5">
                  <c:v>443.1422</c:v>
                </c:pt>
                <c:pt idx="6">
                  <c:v>438.61079999999998</c:v>
                </c:pt>
                <c:pt idx="7">
                  <c:v>437.1909</c:v>
                </c:pt>
                <c:pt idx="8">
                  <c:v>413.36500000000001</c:v>
                </c:pt>
                <c:pt idx="9">
                  <c:v>438.36250000000001</c:v>
                </c:pt>
                <c:pt idx="10">
                  <c:v>425.65820000000002</c:v>
                </c:pt>
                <c:pt idx="11">
                  <c:v>432.41419999999999</c:v>
                </c:pt>
                <c:pt idx="12">
                  <c:v>426.52120000000002</c:v>
                </c:pt>
                <c:pt idx="13">
                  <c:v>436.40690000000001</c:v>
                </c:pt>
                <c:pt idx="14">
                  <c:v>438.54399999999998</c:v>
                </c:pt>
                <c:pt idx="15">
                  <c:v>446.31509999999997</c:v>
                </c:pt>
                <c:pt idx="16">
                  <c:v>445.00080000000003</c:v>
                </c:pt>
                <c:pt idx="17">
                  <c:v>427.29410000000001</c:v>
                </c:pt>
                <c:pt idx="18">
                  <c:v>430.9391</c:v>
                </c:pt>
                <c:pt idx="19">
                  <c:v>437.72320000000002</c:v>
                </c:pt>
                <c:pt idx="20">
                  <c:v>443.79989999999998</c:v>
                </c:pt>
                <c:pt idx="21">
                  <c:v>450.358</c:v>
                </c:pt>
                <c:pt idx="22">
                  <c:v>431.9307</c:v>
                </c:pt>
                <c:pt idx="23">
                  <c:v>433.03469999999999</c:v>
                </c:pt>
                <c:pt idx="24">
                  <c:v>443.2122</c:v>
                </c:pt>
              </c:numCache>
            </c:numRef>
          </c:yVal>
          <c:smooth val="0"/>
          <c:extLst>
            <c:ext xmlns:c16="http://schemas.microsoft.com/office/drawing/2014/chart" uri="{C3380CC4-5D6E-409C-BE32-E72D297353CC}">
              <c16:uniqueId val="{00000000-6175-4D10-8A9C-B35A260EAB64}"/>
            </c:ext>
          </c:extLst>
        </c:ser>
        <c:ser>
          <c:idx val="2"/>
          <c:order val="1"/>
          <c:tx>
            <c:strRef>
              <c:f>'Sheet1 (2)'!$B$58</c:f>
              <c:strCache>
                <c:ptCount val="1"/>
                <c:pt idx="0">
                  <c:v>Breakwater</c:v>
                </c:pt>
              </c:strCache>
            </c:strRef>
          </c:tx>
          <c:spPr>
            <a:ln w="25400">
              <a:solidFill>
                <a:schemeClr val="tx1"/>
              </a:solidFill>
            </a:ln>
          </c:spPr>
          <c:marker>
            <c:symbol val="none"/>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(2)'!$E$60:$E$84</c:f>
              <c:numCache>
                <c:formatCode>General</c:formatCode>
                <c:ptCount val="25"/>
                <c:pt idx="0">
                  <c:v>88.746600000000001</c:v>
                </c:pt>
                <c:pt idx="1">
                  <c:v>190.9314</c:v>
                </c:pt>
                <c:pt idx="2">
                  <c:v>286.1377</c:v>
                </c:pt>
                <c:pt idx="3">
                  <c:v>376.55369999999999</c:v>
                </c:pt>
                <c:pt idx="4">
                  <c:v>440.84370000000001</c:v>
                </c:pt>
                <c:pt idx="5">
                  <c:v>454.02659999999997</c:v>
                </c:pt>
                <c:pt idx="6">
                  <c:v>36.005099999999999</c:v>
                </c:pt>
                <c:pt idx="7">
                  <c:v>40.015300000000003</c:v>
                </c:pt>
                <c:pt idx="8">
                  <c:v>46.025799999999997</c:v>
                </c:pt>
                <c:pt idx="9">
                  <c:v>50.334800000000001</c:v>
                </c:pt>
                <c:pt idx="10">
                  <c:v>54.554099999999998</c:v>
                </c:pt>
                <c:pt idx="11">
                  <c:v>60.365000000000002</c:v>
                </c:pt>
                <c:pt idx="12">
                  <c:v>64.293300000000002</c:v>
                </c:pt>
                <c:pt idx="13">
                  <c:v>59.962899999999998</c:v>
                </c:pt>
                <c:pt idx="14">
                  <c:v>59.964500000000001</c:v>
                </c:pt>
                <c:pt idx="15">
                  <c:v>54.903199999999998</c:v>
                </c:pt>
                <c:pt idx="16">
                  <c:v>55.903399999999998</c:v>
                </c:pt>
                <c:pt idx="17">
                  <c:v>55.414299999999997</c:v>
                </c:pt>
                <c:pt idx="18">
                  <c:v>47.912799999999997</c:v>
                </c:pt>
                <c:pt idx="19">
                  <c:v>46.024099999999997</c:v>
                </c:pt>
                <c:pt idx="20">
                  <c:v>43.781799999999997</c:v>
                </c:pt>
                <c:pt idx="21">
                  <c:v>44.872100000000003</c:v>
                </c:pt>
                <c:pt idx="22">
                  <c:v>43.031599999999997</c:v>
                </c:pt>
                <c:pt idx="23">
                  <c:v>42.042299999999997</c:v>
                </c:pt>
                <c:pt idx="24">
                  <c:v>41.150500000000001</c:v>
                </c:pt>
              </c:numCache>
            </c:numRef>
          </c:yVal>
          <c:smooth val="0"/>
          <c:extLst>
            <c:ext xmlns:c16="http://schemas.microsoft.com/office/drawing/2014/chart" uri="{C3380CC4-5D6E-409C-BE32-E72D297353CC}">
              <c16:uniqueId val="{00000001-6175-4D10-8A9C-B35A260EAB64}"/>
            </c:ext>
          </c:extLst>
        </c:ser>
        <c:ser>
          <c:idx val="1"/>
          <c:order val="2"/>
          <c:tx>
            <c:strRef>
              <c:f>'Sheet1 (2)'!$B$2</c:f>
              <c:strCache>
                <c:ptCount val="1"/>
                <c:pt idx="0">
                  <c:v>Protego</c:v>
                </c:pt>
              </c:strCache>
            </c:strRef>
          </c:tx>
          <c:spPr>
            <a:ln w="25400">
              <a:solidFill>
                <a:srgbClr val="C00000"/>
              </a:solidFill>
            </a:ln>
          </c:spPr>
          <c:marker>
            <c:symbol val="none"/>
          </c:marker>
          <c:xVal>
            <c:numRef>
              <c:f>'Sheet1 (2)'!$C$4:$C$28</c:f>
              <c:numCache>
                <c:formatCode>General</c:formatCode>
                <c:ptCount val="25"/>
                <c:pt idx="0">
                  <c:v>98.826400000000007</c:v>
                </c:pt>
                <c:pt idx="1">
                  <c:v>200.45590000000001</c:v>
                </c:pt>
                <c:pt idx="2">
                  <c:v>302.19869999999997</c:v>
                </c:pt>
                <c:pt idx="3">
                  <c:v>403.59840000000003</c:v>
                </c:pt>
                <c:pt idx="4">
                  <c:v>497.6087</c:v>
                </c:pt>
                <c:pt idx="5">
                  <c:v>596.51</c:v>
                </c:pt>
                <c:pt idx="6">
                  <c:v>701.87159999999994</c:v>
                </c:pt>
                <c:pt idx="7">
                  <c:v>800.62289999999996</c:v>
                </c:pt>
                <c:pt idx="8">
                  <c:v>898.44439999999997</c:v>
                </c:pt>
                <c:pt idx="9">
                  <c:v>996.11990000000003</c:v>
                </c:pt>
                <c:pt idx="10">
                  <c:v>1102.0001</c:v>
                </c:pt>
                <c:pt idx="11">
                  <c:v>1196.0491999999999</c:v>
                </c:pt>
                <c:pt idx="12">
                  <c:v>1305.0794000000001</c:v>
                </c:pt>
                <c:pt idx="13">
                  <c:v>1399.8263999999999</c:v>
                </c:pt>
                <c:pt idx="14">
                  <c:v>1496.1760999999999</c:v>
                </c:pt>
                <c:pt idx="15">
                  <c:v>1596.8675000000001</c:v>
                </c:pt>
                <c:pt idx="16">
                  <c:v>1704.3833999999999</c:v>
                </c:pt>
                <c:pt idx="17">
                  <c:v>1807.8217999999999</c:v>
                </c:pt>
                <c:pt idx="18">
                  <c:v>1903.2322999999999</c:v>
                </c:pt>
                <c:pt idx="19">
                  <c:v>2004.8484000000001</c:v>
                </c:pt>
                <c:pt idx="20">
                  <c:v>2202.4364</c:v>
                </c:pt>
                <c:pt idx="21">
                  <c:v>2381.2800999999999</c:v>
                </c:pt>
                <c:pt idx="22">
                  <c:v>2604.8962999999999</c:v>
                </c:pt>
                <c:pt idx="23">
                  <c:v>2797.7573000000002</c:v>
                </c:pt>
                <c:pt idx="24">
                  <c:v>3004.2939999999999</c:v>
                </c:pt>
              </c:numCache>
            </c:numRef>
          </c:xVal>
          <c:yVal>
            <c:numRef>
              <c:f>'Sheet1 (2)'!$E$4:$E$28</c:f>
              <c:numCache>
                <c:formatCode>General</c:formatCode>
                <c:ptCount val="25"/>
                <c:pt idx="0">
                  <c:v>88.654399999999995</c:v>
                </c:pt>
                <c:pt idx="1">
                  <c:v>189.9915</c:v>
                </c:pt>
                <c:pt idx="2">
                  <c:v>289.4545</c:v>
                </c:pt>
                <c:pt idx="3">
                  <c:v>380.63170000000002</c:v>
                </c:pt>
                <c:pt idx="4">
                  <c:v>445.04070000000002</c:v>
                </c:pt>
                <c:pt idx="5">
                  <c:v>509.65699999999998</c:v>
                </c:pt>
                <c:pt idx="6">
                  <c:v>583.1825</c:v>
                </c:pt>
                <c:pt idx="7">
                  <c:v>654.18029999999999</c:v>
                </c:pt>
                <c:pt idx="8">
                  <c:v>731.18240000000003</c:v>
                </c:pt>
                <c:pt idx="9">
                  <c:v>806.62310000000002</c:v>
                </c:pt>
                <c:pt idx="10">
                  <c:v>875.68979999999999</c:v>
                </c:pt>
                <c:pt idx="11">
                  <c:v>952.78110000000004</c:v>
                </c:pt>
                <c:pt idx="12">
                  <c:v>1033.1143999999999</c:v>
                </c:pt>
                <c:pt idx="13">
                  <c:v>1082.0889</c:v>
                </c:pt>
                <c:pt idx="14">
                  <c:v>1150.7292</c:v>
                </c:pt>
                <c:pt idx="15">
                  <c:v>1228.2628</c:v>
                </c:pt>
                <c:pt idx="16">
                  <c:v>1281.4926</c:v>
                </c:pt>
                <c:pt idx="17">
                  <c:v>1350.2956999999999</c:v>
                </c:pt>
                <c:pt idx="18">
                  <c:v>1371.9865</c:v>
                </c:pt>
                <c:pt idx="19">
                  <c:v>1394.9638</c:v>
                </c:pt>
                <c:pt idx="20">
                  <c:v>1418.3780999999999</c:v>
                </c:pt>
                <c:pt idx="21">
                  <c:v>1415.1052999999999</c:v>
                </c:pt>
                <c:pt idx="22">
                  <c:v>1415.4722999999999</c:v>
                </c:pt>
                <c:pt idx="23">
                  <c:v>1468.2946999999999</c:v>
                </c:pt>
                <c:pt idx="24">
                  <c:v>1465.451</c:v>
                </c:pt>
              </c:numCache>
            </c:numRef>
          </c:yVal>
          <c:smooth val="0"/>
          <c:extLst>
            <c:ext xmlns:c16="http://schemas.microsoft.com/office/drawing/2014/chart" uri="{C3380CC4-5D6E-409C-BE32-E72D297353CC}">
              <c16:uniqueId val="{00000002-6175-4D10-8A9C-B35A260EAB64}"/>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a:pPr>
            <a:endParaRPr lang="en-US"/>
          </a:p>
        </c:txPr>
        <c:crossAx val="414911120"/>
        <c:crosses val="autoZero"/>
        <c:crossBetween val="midCat"/>
        <c:majorUnit val="500"/>
        <c:dispUnits>
          <c:builtInUnit val="thousands"/>
        </c:dispUnits>
      </c:valAx>
      <c:valAx>
        <c:axId val="414911120"/>
        <c:scaling>
          <c:orientation val="minMax"/>
          <c:max val="1500"/>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sz="2000">
          <a:latin typeface="Helvetica" pitchFamily="2" charset="0"/>
          <a:cs typeface="Times New Roman" panose="02020603050405020304" pitchFamily="18" charset="0"/>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6984107488414"/>
          <c:y val="0.12471219593438014"/>
          <c:w val="0.6736349116959286"/>
          <c:h val="0.60482211756432902"/>
        </c:manualLayout>
      </c:layout>
      <c:scatterChart>
        <c:scatterStyle val="lineMarker"/>
        <c:varyColors val="0"/>
        <c:ser>
          <c:idx val="0"/>
          <c:order val="0"/>
          <c:tx>
            <c:strRef>
              <c:f>'Sheet1 (2)'!$B$30</c:f>
              <c:strCache>
                <c:ptCount val="1"/>
                <c:pt idx="0">
                  <c:v>SEDA</c:v>
                </c:pt>
              </c:strCache>
            </c:strRef>
          </c:tx>
          <c:spPr>
            <a:ln w="25400">
              <a:solidFill>
                <a:srgbClr val="0070C0"/>
              </a:solidFill>
            </a:ln>
          </c:spPr>
          <c:marker>
            <c:symbol val="none"/>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(2)'!$K$32:$K$56</c:f>
              <c:numCache>
                <c:formatCode>General</c:formatCode>
                <c:ptCount val="25"/>
                <c:pt idx="0">
                  <c:v>16600</c:v>
                </c:pt>
                <c:pt idx="1">
                  <c:v>16682</c:v>
                </c:pt>
                <c:pt idx="2">
                  <c:v>35325</c:v>
                </c:pt>
                <c:pt idx="3">
                  <c:v>70794</c:v>
                </c:pt>
                <c:pt idx="4">
                  <c:v>118274</c:v>
                </c:pt>
                <c:pt idx="5">
                  <c:v>248090</c:v>
                </c:pt>
                <c:pt idx="6">
                  <c:v>336808</c:v>
                </c:pt>
                <c:pt idx="7">
                  <c:v>680258</c:v>
                </c:pt>
                <c:pt idx="8">
                  <c:v>401439</c:v>
                </c:pt>
                <c:pt idx="9">
                  <c:v>424422</c:v>
                </c:pt>
                <c:pt idx="10">
                  <c:v>718134</c:v>
                </c:pt>
                <c:pt idx="11">
                  <c:v>599415</c:v>
                </c:pt>
                <c:pt idx="12">
                  <c:v>571995</c:v>
                </c:pt>
                <c:pt idx="13">
                  <c:v>528364</c:v>
                </c:pt>
                <c:pt idx="14">
                  <c:v>579994</c:v>
                </c:pt>
                <c:pt idx="15">
                  <c:v>446754</c:v>
                </c:pt>
                <c:pt idx="16">
                  <c:v>457363</c:v>
                </c:pt>
                <c:pt idx="17">
                  <c:v>640249</c:v>
                </c:pt>
                <c:pt idx="18">
                  <c:v>539435</c:v>
                </c:pt>
                <c:pt idx="19">
                  <c:v>512306</c:v>
                </c:pt>
                <c:pt idx="20">
                  <c:v>397124</c:v>
                </c:pt>
                <c:pt idx="21">
                  <c:v>443293</c:v>
                </c:pt>
                <c:pt idx="22">
                  <c:v>517238</c:v>
                </c:pt>
                <c:pt idx="23">
                  <c:v>535241</c:v>
                </c:pt>
                <c:pt idx="24">
                  <c:v>477757</c:v>
                </c:pt>
              </c:numCache>
            </c:numRef>
          </c:yVal>
          <c:smooth val="0"/>
          <c:extLst>
            <c:ext xmlns:c16="http://schemas.microsoft.com/office/drawing/2014/chart" uri="{C3380CC4-5D6E-409C-BE32-E72D297353CC}">
              <c16:uniqueId val="{00000000-B94A-4D71-9A0F-4CA8F8458B42}"/>
            </c:ext>
          </c:extLst>
        </c:ser>
        <c:ser>
          <c:idx val="2"/>
          <c:order val="1"/>
          <c:tx>
            <c:strRef>
              <c:f>'Sheet1 (2)'!$B$58</c:f>
              <c:strCache>
                <c:ptCount val="1"/>
                <c:pt idx="0">
                  <c:v>Breakwater</c:v>
                </c:pt>
              </c:strCache>
            </c:strRef>
          </c:tx>
          <c:spPr>
            <a:ln w="25400">
              <a:solidFill>
                <a:schemeClr val="tx1"/>
              </a:solidFill>
            </a:ln>
          </c:spPr>
          <c:marker>
            <c:symbol val="none"/>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(2)'!$K$60:$K$84</c:f>
              <c:numCache>
                <c:formatCode>General</c:formatCode>
                <c:ptCount val="25"/>
                <c:pt idx="0">
                  <c:v>18140</c:v>
                </c:pt>
                <c:pt idx="1">
                  <c:v>30839</c:v>
                </c:pt>
                <c:pt idx="2">
                  <c:v>41081</c:v>
                </c:pt>
                <c:pt idx="3">
                  <c:v>72484</c:v>
                </c:pt>
                <c:pt idx="4">
                  <c:v>95876</c:v>
                </c:pt>
                <c:pt idx="5">
                  <c:v>198501</c:v>
                </c:pt>
                <c:pt idx="6">
                  <c:v>56628716</c:v>
                </c:pt>
                <c:pt idx="7">
                  <c:v>94821740</c:v>
                </c:pt>
                <c:pt idx="8">
                  <c:v>118435932</c:v>
                </c:pt>
                <c:pt idx="9">
                  <c:v>125604231</c:v>
                </c:pt>
                <c:pt idx="10">
                  <c:v>125131005</c:v>
                </c:pt>
                <c:pt idx="11">
                  <c:v>114850449</c:v>
                </c:pt>
                <c:pt idx="12">
                  <c:v>113725719</c:v>
                </c:pt>
                <c:pt idx="13">
                  <c:v>115685200</c:v>
                </c:pt>
                <c:pt idx="14">
                  <c:v>112920657</c:v>
                </c:pt>
                <c:pt idx="15">
                  <c:v>118564780</c:v>
                </c:pt>
                <c:pt idx="16">
                  <c:v>117878894</c:v>
                </c:pt>
                <c:pt idx="17">
                  <c:v>121233990</c:v>
                </c:pt>
                <c:pt idx="18">
                  <c:v>125156448</c:v>
                </c:pt>
                <c:pt idx="19">
                  <c:v>126300913</c:v>
                </c:pt>
                <c:pt idx="20">
                  <c:v>131294065</c:v>
                </c:pt>
                <c:pt idx="21">
                  <c:v>132099386</c:v>
                </c:pt>
                <c:pt idx="22">
                  <c:v>138148236</c:v>
                </c:pt>
                <c:pt idx="23">
                  <c:v>135109018</c:v>
                </c:pt>
                <c:pt idx="24">
                  <c:v>138113576</c:v>
                </c:pt>
              </c:numCache>
            </c:numRef>
          </c:yVal>
          <c:smooth val="0"/>
          <c:extLst>
            <c:ext xmlns:c16="http://schemas.microsoft.com/office/drawing/2014/chart" uri="{C3380CC4-5D6E-409C-BE32-E72D297353CC}">
              <c16:uniqueId val="{00000001-B94A-4D71-9A0F-4CA8F8458B42}"/>
            </c:ext>
          </c:extLst>
        </c:ser>
        <c:ser>
          <c:idx val="1"/>
          <c:order val="2"/>
          <c:tx>
            <c:strRef>
              <c:f>'Sheet1 (2)'!$B$2</c:f>
              <c:strCache>
                <c:ptCount val="1"/>
                <c:pt idx="0">
                  <c:v>Protego</c:v>
                </c:pt>
              </c:strCache>
            </c:strRef>
          </c:tx>
          <c:spPr>
            <a:ln w="25400">
              <a:solidFill>
                <a:srgbClr val="C00000"/>
              </a:solidFill>
            </a:ln>
          </c:spPr>
          <c:marker>
            <c:symbol val="none"/>
          </c:marker>
          <c:xVal>
            <c:numRef>
              <c:f>'Sheet1 (2)'!$C$4:$C$28</c:f>
              <c:numCache>
                <c:formatCode>General</c:formatCode>
                <c:ptCount val="25"/>
                <c:pt idx="0">
                  <c:v>98.826400000000007</c:v>
                </c:pt>
                <c:pt idx="1">
                  <c:v>200.45590000000001</c:v>
                </c:pt>
                <c:pt idx="2">
                  <c:v>302.19869999999997</c:v>
                </c:pt>
                <c:pt idx="3">
                  <c:v>403.59840000000003</c:v>
                </c:pt>
                <c:pt idx="4">
                  <c:v>497.6087</c:v>
                </c:pt>
                <c:pt idx="5">
                  <c:v>596.51</c:v>
                </c:pt>
                <c:pt idx="6">
                  <c:v>701.87159999999994</c:v>
                </c:pt>
                <c:pt idx="7">
                  <c:v>800.62289999999996</c:v>
                </c:pt>
                <c:pt idx="8">
                  <c:v>898.44439999999997</c:v>
                </c:pt>
                <c:pt idx="9">
                  <c:v>996.11990000000003</c:v>
                </c:pt>
                <c:pt idx="10">
                  <c:v>1102.0001</c:v>
                </c:pt>
                <c:pt idx="11">
                  <c:v>1196.0491999999999</c:v>
                </c:pt>
                <c:pt idx="12">
                  <c:v>1305.0794000000001</c:v>
                </c:pt>
                <c:pt idx="13">
                  <c:v>1399.8263999999999</c:v>
                </c:pt>
                <c:pt idx="14">
                  <c:v>1496.1760999999999</c:v>
                </c:pt>
                <c:pt idx="15">
                  <c:v>1596.8675000000001</c:v>
                </c:pt>
                <c:pt idx="16">
                  <c:v>1704.3833999999999</c:v>
                </c:pt>
                <c:pt idx="17">
                  <c:v>1807.8217999999999</c:v>
                </c:pt>
                <c:pt idx="18">
                  <c:v>1903.2322999999999</c:v>
                </c:pt>
                <c:pt idx="19">
                  <c:v>2004.8484000000001</c:v>
                </c:pt>
                <c:pt idx="20">
                  <c:v>2202.4364</c:v>
                </c:pt>
                <c:pt idx="21">
                  <c:v>2381.2800999999999</c:v>
                </c:pt>
                <c:pt idx="22">
                  <c:v>2604.8962999999999</c:v>
                </c:pt>
                <c:pt idx="23">
                  <c:v>2797.7573000000002</c:v>
                </c:pt>
                <c:pt idx="24">
                  <c:v>3004.2939999999999</c:v>
                </c:pt>
              </c:numCache>
            </c:numRef>
          </c:xVal>
          <c:yVal>
            <c:numRef>
              <c:f>'Sheet1 (2)'!$K$4:$K$28</c:f>
              <c:numCache>
                <c:formatCode>General</c:formatCode>
                <c:ptCount val="25"/>
                <c:pt idx="0">
                  <c:v>20857</c:v>
                </c:pt>
                <c:pt idx="1">
                  <c:v>23863</c:v>
                </c:pt>
                <c:pt idx="2">
                  <c:v>37378</c:v>
                </c:pt>
                <c:pt idx="3">
                  <c:v>37433</c:v>
                </c:pt>
                <c:pt idx="4">
                  <c:v>39348</c:v>
                </c:pt>
                <c:pt idx="5">
                  <c:v>40151</c:v>
                </c:pt>
                <c:pt idx="6">
                  <c:v>40129</c:v>
                </c:pt>
                <c:pt idx="7">
                  <c:v>41272</c:v>
                </c:pt>
                <c:pt idx="8">
                  <c:v>45721</c:v>
                </c:pt>
                <c:pt idx="9">
                  <c:v>43853</c:v>
                </c:pt>
                <c:pt idx="10">
                  <c:v>41435</c:v>
                </c:pt>
                <c:pt idx="11">
                  <c:v>40811</c:v>
                </c:pt>
                <c:pt idx="12">
                  <c:v>40170</c:v>
                </c:pt>
                <c:pt idx="13">
                  <c:v>40432</c:v>
                </c:pt>
                <c:pt idx="14">
                  <c:v>40247</c:v>
                </c:pt>
                <c:pt idx="15">
                  <c:v>40821</c:v>
                </c:pt>
                <c:pt idx="16">
                  <c:v>40429</c:v>
                </c:pt>
                <c:pt idx="17">
                  <c:v>40982</c:v>
                </c:pt>
                <c:pt idx="18">
                  <c:v>40915</c:v>
                </c:pt>
                <c:pt idx="19">
                  <c:v>40540</c:v>
                </c:pt>
                <c:pt idx="20">
                  <c:v>40068</c:v>
                </c:pt>
                <c:pt idx="21">
                  <c:v>39895</c:v>
                </c:pt>
                <c:pt idx="22">
                  <c:v>40236</c:v>
                </c:pt>
                <c:pt idx="23">
                  <c:v>39341</c:v>
                </c:pt>
                <c:pt idx="24">
                  <c:v>39255</c:v>
                </c:pt>
              </c:numCache>
            </c:numRef>
          </c:yVal>
          <c:smooth val="0"/>
          <c:extLst>
            <c:ext xmlns:c16="http://schemas.microsoft.com/office/drawing/2014/chart" uri="{C3380CC4-5D6E-409C-BE32-E72D297353CC}">
              <c16:uniqueId val="{00000002-B94A-4D71-9A0F-4CA8F8458B42}"/>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
        <c:dispUnits>
          <c:builtInUnit val="thousands"/>
        </c:dispUnits>
      </c:valAx>
      <c:valAx>
        <c:axId val="414911120"/>
        <c:scaling>
          <c:orientation val="minMax"/>
          <c:max val="10000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53880658719919"/>
          <c:y val="9.1809565470982804E-2"/>
          <c:w val="0.696239229757325"/>
          <c:h val="0.63772455526392524"/>
        </c:manualLayout>
      </c:layout>
      <c:scatterChart>
        <c:scatterStyle val="lineMarker"/>
        <c:varyColors val="0"/>
        <c:ser>
          <c:idx val="0"/>
          <c:order val="0"/>
          <c:tx>
            <c:strRef>
              <c:f>'Sheet1 (2)'!$B$30</c:f>
              <c:strCache>
                <c:ptCount val="1"/>
                <c:pt idx="0">
                  <c:v>SEDA</c:v>
                </c:pt>
              </c:strCache>
            </c:strRef>
          </c:tx>
          <c:spPr>
            <a:ln w="25400">
              <a:solidFill>
                <a:srgbClr val="0070C0"/>
              </a:solidFill>
            </a:ln>
          </c:spPr>
          <c:marker>
            <c:symbol val="none"/>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(2)'!$AF$32:$AF$57</c:f>
              <c:numCache>
                <c:formatCode>General</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yVal>
          <c:smooth val="0"/>
          <c:extLst>
            <c:ext xmlns:c16="http://schemas.microsoft.com/office/drawing/2014/chart" uri="{C3380CC4-5D6E-409C-BE32-E72D297353CC}">
              <c16:uniqueId val="{00000000-61F9-4A3C-939F-F93AF5D69CC0}"/>
            </c:ext>
          </c:extLst>
        </c:ser>
        <c:ser>
          <c:idx val="1"/>
          <c:order val="1"/>
          <c:tx>
            <c:strRef>
              <c:f>'Sheet1 (2)'!$B$58</c:f>
              <c:strCache>
                <c:ptCount val="1"/>
                <c:pt idx="0">
                  <c:v>Breakwater</c:v>
                </c:pt>
              </c:strCache>
            </c:strRef>
          </c:tx>
          <c:spPr>
            <a:ln w="25400">
              <a:solidFill>
                <a:schemeClr val="tx1"/>
              </a:solidFill>
            </a:ln>
          </c:spPr>
          <c:marker>
            <c:symbol val="none"/>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(2)'!$AF$60:$AF$84</c:f>
              <c:numCache>
                <c:formatCode>General</c:formatCode>
                <c:ptCount val="25"/>
                <c:pt idx="0">
                  <c:v>0</c:v>
                </c:pt>
                <c:pt idx="1">
                  <c:v>0</c:v>
                </c:pt>
                <c:pt idx="2">
                  <c:v>6.9999999999999999E-4</c:v>
                </c:pt>
                <c:pt idx="3">
                  <c:v>0</c:v>
                </c:pt>
                <c:pt idx="4">
                  <c:v>0</c:v>
                </c:pt>
                <c:pt idx="5">
                  <c:v>0</c:v>
                </c:pt>
                <c:pt idx="6">
                  <c:v>0</c:v>
                </c:pt>
                <c:pt idx="7">
                  <c:v>1.1999999999999999E-3</c:v>
                </c:pt>
                <c:pt idx="8">
                  <c:v>5.9999999999999995E-4</c:v>
                </c:pt>
                <c:pt idx="9">
                  <c:v>0</c:v>
                </c:pt>
                <c:pt idx="10">
                  <c:v>1.5E-3</c:v>
                </c:pt>
                <c:pt idx="11">
                  <c:v>1.1999999999999999E-3</c:v>
                </c:pt>
                <c:pt idx="12">
                  <c:v>1.2999999999999999E-3</c:v>
                </c:pt>
                <c:pt idx="13">
                  <c:v>1E-4</c:v>
                </c:pt>
                <c:pt idx="14">
                  <c:v>5.9999999999999995E-4</c:v>
                </c:pt>
                <c:pt idx="15">
                  <c:v>0</c:v>
                </c:pt>
                <c:pt idx="16">
                  <c:v>5.9999999999999995E-4</c:v>
                </c:pt>
                <c:pt idx="17">
                  <c:v>2.9999999999999997E-4</c:v>
                </c:pt>
                <c:pt idx="18">
                  <c:v>1E-4</c:v>
                </c:pt>
                <c:pt idx="19">
                  <c:v>2.0000000000000001E-4</c:v>
                </c:pt>
                <c:pt idx="20">
                  <c:v>0</c:v>
                </c:pt>
                <c:pt idx="21">
                  <c:v>8.0000000000000004E-4</c:v>
                </c:pt>
                <c:pt idx="22">
                  <c:v>0</c:v>
                </c:pt>
                <c:pt idx="23">
                  <c:v>6.9999999999999999E-4</c:v>
                </c:pt>
                <c:pt idx="24">
                  <c:v>1E-4</c:v>
                </c:pt>
              </c:numCache>
            </c:numRef>
          </c:yVal>
          <c:smooth val="0"/>
          <c:extLst>
            <c:ext xmlns:c16="http://schemas.microsoft.com/office/drawing/2014/chart" uri="{C3380CC4-5D6E-409C-BE32-E72D297353CC}">
              <c16:uniqueId val="{00000001-61F9-4A3C-939F-F93AF5D69CC0}"/>
            </c:ext>
          </c:extLst>
        </c:ser>
        <c:ser>
          <c:idx val="4"/>
          <c:order val="2"/>
          <c:tx>
            <c:strRef>
              <c:f>'Sheet1 (2)'!$B$2</c:f>
              <c:strCache>
                <c:ptCount val="1"/>
                <c:pt idx="0">
                  <c:v>Protego</c:v>
                </c:pt>
              </c:strCache>
            </c:strRef>
          </c:tx>
          <c:spPr>
            <a:ln w="25400">
              <a:solidFill>
                <a:srgbClr val="C00000"/>
              </a:solidFill>
            </a:ln>
          </c:spPr>
          <c:marker>
            <c:symbol val="none"/>
          </c:marker>
          <c:xVal>
            <c:numRef>
              <c:f>'Sheet1 (2)'!$C$4:$C$28</c:f>
              <c:numCache>
                <c:formatCode>General</c:formatCode>
                <c:ptCount val="25"/>
                <c:pt idx="0">
                  <c:v>98.826400000000007</c:v>
                </c:pt>
                <c:pt idx="1">
                  <c:v>200.45590000000001</c:v>
                </c:pt>
                <c:pt idx="2">
                  <c:v>302.19869999999997</c:v>
                </c:pt>
                <c:pt idx="3">
                  <c:v>403.59840000000003</c:v>
                </c:pt>
                <c:pt idx="4">
                  <c:v>497.6087</c:v>
                </c:pt>
                <c:pt idx="5">
                  <c:v>596.51</c:v>
                </c:pt>
                <c:pt idx="6">
                  <c:v>701.87159999999994</c:v>
                </c:pt>
                <c:pt idx="7">
                  <c:v>800.62289999999996</c:v>
                </c:pt>
                <c:pt idx="8">
                  <c:v>898.44439999999997</c:v>
                </c:pt>
                <c:pt idx="9">
                  <c:v>996.11990000000003</c:v>
                </c:pt>
                <c:pt idx="10">
                  <c:v>1102.0001</c:v>
                </c:pt>
                <c:pt idx="11">
                  <c:v>1196.0491999999999</c:v>
                </c:pt>
                <c:pt idx="12">
                  <c:v>1305.0794000000001</c:v>
                </c:pt>
                <c:pt idx="13">
                  <c:v>1399.8263999999999</c:v>
                </c:pt>
                <c:pt idx="14">
                  <c:v>1496.1760999999999</c:v>
                </c:pt>
                <c:pt idx="15">
                  <c:v>1596.8675000000001</c:v>
                </c:pt>
                <c:pt idx="16">
                  <c:v>1704.3833999999999</c:v>
                </c:pt>
                <c:pt idx="17">
                  <c:v>1807.8217999999999</c:v>
                </c:pt>
                <c:pt idx="18">
                  <c:v>1903.2322999999999</c:v>
                </c:pt>
                <c:pt idx="19">
                  <c:v>2004.8484000000001</c:v>
                </c:pt>
                <c:pt idx="20">
                  <c:v>2202.4364</c:v>
                </c:pt>
                <c:pt idx="21">
                  <c:v>2381.2800999999999</c:v>
                </c:pt>
                <c:pt idx="22">
                  <c:v>2604.8962999999999</c:v>
                </c:pt>
                <c:pt idx="23">
                  <c:v>2797.7573000000002</c:v>
                </c:pt>
                <c:pt idx="24">
                  <c:v>3004.2939999999999</c:v>
                </c:pt>
              </c:numCache>
            </c:numRef>
          </c:xVal>
          <c:yVal>
            <c:numRef>
              <c:f>'Sheet1 (2)'!$AF$4:$AF$28</c:f>
              <c:numCache>
                <c:formatCode>General</c:formatCode>
                <c:ptCount val="25"/>
                <c:pt idx="0">
                  <c:v>0</c:v>
                </c:pt>
                <c:pt idx="1">
                  <c:v>0</c:v>
                </c:pt>
                <c:pt idx="2">
                  <c:v>0</c:v>
                </c:pt>
                <c:pt idx="3">
                  <c:v>5.9999999999999995E-4</c:v>
                </c:pt>
                <c:pt idx="4">
                  <c:v>9.2999999999999992E-3</c:v>
                </c:pt>
                <c:pt idx="5">
                  <c:v>3.4000000000000002E-2</c:v>
                </c:pt>
                <c:pt idx="6">
                  <c:v>7.6600000000000001E-2</c:v>
                </c:pt>
                <c:pt idx="7">
                  <c:v>0.1086</c:v>
                </c:pt>
                <c:pt idx="8">
                  <c:v>0.1164</c:v>
                </c:pt>
                <c:pt idx="9">
                  <c:v>0.12889999999999999</c:v>
                </c:pt>
                <c:pt idx="10">
                  <c:v>0.14169999999999999</c:v>
                </c:pt>
                <c:pt idx="11">
                  <c:v>0.14480000000000001</c:v>
                </c:pt>
                <c:pt idx="12">
                  <c:v>0.14960000000000001</c:v>
                </c:pt>
                <c:pt idx="13">
                  <c:v>0.1613</c:v>
                </c:pt>
                <c:pt idx="14">
                  <c:v>0.16850000000000001</c:v>
                </c:pt>
                <c:pt idx="15">
                  <c:v>0.17399999999999999</c:v>
                </c:pt>
                <c:pt idx="16">
                  <c:v>0.1757</c:v>
                </c:pt>
                <c:pt idx="17">
                  <c:v>0.185</c:v>
                </c:pt>
                <c:pt idx="18">
                  <c:v>0.187</c:v>
                </c:pt>
                <c:pt idx="19">
                  <c:v>0.19009999999999999</c:v>
                </c:pt>
                <c:pt idx="20">
                  <c:v>0.19370000000000001</c:v>
                </c:pt>
                <c:pt idx="21">
                  <c:v>0.20269999999999999</c:v>
                </c:pt>
                <c:pt idx="22">
                  <c:v>0.19409999999999999</c:v>
                </c:pt>
                <c:pt idx="23">
                  <c:v>0.1988</c:v>
                </c:pt>
                <c:pt idx="24">
                  <c:v>0.2034</c:v>
                </c:pt>
              </c:numCache>
            </c:numRef>
          </c:yVal>
          <c:smooth val="0"/>
          <c:extLst>
            <c:ext xmlns:c16="http://schemas.microsoft.com/office/drawing/2014/chart" uri="{C3380CC4-5D6E-409C-BE32-E72D297353CC}">
              <c16:uniqueId val="{00000002-61F9-4A3C-939F-F93AF5D69CC0}"/>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
        <c:dispUnits>
          <c:builtInUnit val="thousand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34232606170129"/>
          <c:y val="0.12992385363594258"/>
          <c:w val="0.68803211400201625"/>
          <c:h val="0.59958832792959704"/>
        </c:manualLayout>
      </c:layout>
      <c:scatterChart>
        <c:scatterStyle val="lineMarker"/>
        <c:varyColors val="0"/>
        <c:ser>
          <c:idx val="0"/>
          <c:order val="0"/>
          <c:tx>
            <c:strRef>
              <c:f>'Sheet1 (2)'!$B$30</c:f>
              <c:strCache>
                <c:ptCount val="1"/>
                <c:pt idx="0">
                  <c:v>SEDA</c:v>
                </c:pt>
              </c:strCache>
            </c:strRef>
          </c:tx>
          <c:spPr>
            <a:ln w="25400"/>
          </c:spPr>
          <c:marker>
            <c:symbol val="none"/>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(2)'!$E$32:$E$56</c:f>
              <c:numCache>
                <c:formatCode>General</c:formatCode>
                <c:ptCount val="25"/>
                <c:pt idx="0">
                  <c:v>83.282899999999998</c:v>
                </c:pt>
                <c:pt idx="1">
                  <c:v>177.47409999999999</c:v>
                </c:pt>
                <c:pt idx="2">
                  <c:v>269.58690000000001</c:v>
                </c:pt>
                <c:pt idx="3">
                  <c:v>350.46600000000001</c:v>
                </c:pt>
                <c:pt idx="4">
                  <c:v>416.35890000000001</c:v>
                </c:pt>
                <c:pt idx="5">
                  <c:v>443.1422</c:v>
                </c:pt>
                <c:pt idx="6">
                  <c:v>438.61079999999998</c:v>
                </c:pt>
                <c:pt idx="7">
                  <c:v>437.1909</c:v>
                </c:pt>
                <c:pt idx="8">
                  <c:v>413.36500000000001</c:v>
                </c:pt>
                <c:pt idx="9">
                  <c:v>438.36250000000001</c:v>
                </c:pt>
                <c:pt idx="10">
                  <c:v>425.65820000000002</c:v>
                </c:pt>
                <c:pt idx="11">
                  <c:v>432.41419999999999</c:v>
                </c:pt>
                <c:pt idx="12">
                  <c:v>426.52120000000002</c:v>
                </c:pt>
                <c:pt idx="13">
                  <c:v>436.40690000000001</c:v>
                </c:pt>
                <c:pt idx="14">
                  <c:v>438.54399999999998</c:v>
                </c:pt>
                <c:pt idx="15">
                  <c:v>446.31509999999997</c:v>
                </c:pt>
                <c:pt idx="16">
                  <c:v>445.00080000000003</c:v>
                </c:pt>
                <c:pt idx="17">
                  <c:v>427.29410000000001</c:v>
                </c:pt>
                <c:pt idx="18">
                  <c:v>430.9391</c:v>
                </c:pt>
                <c:pt idx="19">
                  <c:v>437.72320000000002</c:v>
                </c:pt>
                <c:pt idx="20">
                  <c:v>443.79989999999998</c:v>
                </c:pt>
                <c:pt idx="21">
                  <c:v>450.358</c:v>
                </c:pt>
                <c:pt idx="22">
                  <c:v>431.9307</c:v>
                </c:pt>
                <c:pt idx="23">
                  <c:v>433.03469999999999</c:v>
                </c:pt>
                <c:pt idx="24">
                  <c:v>443.2122</c:v>
                </c:pt>
              </c:numCache>
            </c:numRef>
          </c:yVal>
          <c:smooth val="0"/>
          <c:extLst>
            <c:ext xmlns:c16="http://schemas.microsoft.com/office/drawing/2014/chart" uri="{C3380CC4-5D6E-409C-BE32-E72D297353CC}">
              <c16:uniqueId val="{00000000-6175-4D10-8A9C-B35A260EAB64}"/>
            </c:ext>
          </c:extLst>
        </c:ser>
        <c:ser>
          <c:idx val="2"/>
          <c:order val="1"/>
          <c:tx>
            <c:strRef>
              <c:f>'Sheet1 (2)'!$B$58</c:f>
              <c:strCache>
                <c:ptCount val="1"/>
                <c:pt idx="0">
                  <c:v>Breakwater</c:v>
                </c:pt>
              </c:strCache>
            </c:strRef>
          </c:tx>
          <c:spPr>
            <a:ln w="25400">
              <a:solidFill>
                <a:schemeClr val="tx1"/>
              </a:solidFill>
            </a:ln>
          </c:spPr>
          <c:marker>
            <c:symbol val="none"/>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(2)'!$E$60:$E$84</c:f>
              <c:numCache>
                <c:formatCode>General</c:formatCode>
                <c:ptCount val="25"/>
                <c:pt idx="0">
                  <c:v>88.746600000000001</c:v>
                </c:pt>
                <c:pt idx="1">
                  <c:v>190.9314</c:v>
                </c:pt>
                <c:pt idx="2">
                  <c:v>286.1377</c:v>
                </c:pt>
                <c:pt idx="3">
                  <c:v>376.55369999999999</c:v>
                </c:pt>
                <c:pt idx="4">
                  <c:v>440.84370000000001</c:v>
                </c:pt>
                <c:pt idx="5">
                  <c:v>454.02659999999997</c:v>
                </c:pt>
                <c:pt idx="6">
                  <c:v>36.005099999999999</c:v>
                </c:pt>
                <c:pt idx="7">
                  <c:v>40.015300000000003</c:v>
                </c:pt>
                <c:pt idx="8">
                  <c:v>46.025799999999997</c:v>
                </c:pt>
                <c:pt idx="9">
                  <c:v>50.334800000000001</c:v>
                </c:pt>
                <c:pt idx="10">
                  <c:v>54.554099999999998</c:v>
                </c:pt>
                <c:pt idx="11">
                  <c:v>60.365000000000002</c:v>
                </c:pt>
                <c:pt idx="12">
                  <c:v>64.293300000000002</c:v>
                </c:pt>
                <c:pt idx="13">
                  <c:v>59.962899999999998</c:v>
                </c:pt>
                <c:pt idx="14">
                  <c:v>59.964500000000001</c:v>
                </c:pt>
                <c:pt idx="15">
                  <c:v>54.903199999999998</c:v>
                </c:pt>
                <c:pt idx="16">
                  <c:v>55.903399999999998</c:v>
                </c:pt>
                <c:pt idx="17">
                  <c:v>55.414299999999997</c:v>
                </c:pt>
                <c:pt idx="18">
                  <c:v>47.912799999999997</c:v>
                </c:pt>
                <c:pt idx="19">
                  <c:v>46.024099999999997</c:v>
                </c:pt>
                <c:pt idx="20">
                  <c:v>43.781799999999997</c:v>
                </c:pt>
                <c:pt idx="21">
                  <c:v>44.872100000000003</c:v>
                </c:pt>
                <c:pt idx="22">
                  <c:v>43.031599999999997</c:v>
                </c:pt>
                <c:pt idx="23">
                  <c:v>42.042299999999997</c:v>
                </c:pt>
                <c:pt idx="24">
                  <c:v>41.150500000000001</c:v>
                </c:pt>
              </c:numCache>
            </c:numRef>
          </c:yVal>
          <c:smooth val="0"/>
          <c:extLst>
            <c:ext xmlns:c16="http://schemas.microsoft.com/office/drawing/2014/chart" uri="{C3380CC4-5D6E-409C-BE32-E72D297353CC}">
              <c16:uniqueId val="{00000001-6175-4D10-8A9C-B35A260EAB64}"/>
            </c:ext>
          </c:extLst>
        </c:ser>
        <c:ser>
          <c:idx val="1"/>
          <c:order val="2"/>
          <c:tx>
            <c:strRef>
              <c:f>'Sheet1 (2)'!$B$2</c:f>
              <c:strCache>
                <c:ptCount val="1"/>
                <c:pt idx="0">
                  <c:v>Protego</c:v>
                </c:pt>
              </c:strCache>
            </c:strRef>
          </c:tx>
          <c:spPr>
            <a:ln w="25400">
              <a:solidFill>
                <a:srgbClr val="C00000"/>
              </a:solidFill>
            </a:ln>
          </c:spPr>
          <c:marker>
            <c:symbol val="none"/>
          </c:marker>
          <c:xVal>
            <c:numRef>
              <c:f>'Sheet1 (2)'!$C$4:$C$28</c:f>
              <c:numCache>
                <c:formatCode>General</c:formatCode>
                <c:ptCount val="25"/>
                <c:pt idx="0">
                  <c:v>98.826400000000007</c:v>
                </c:pt>
                <c:pt idx="1">
                  <c:v>200.45590000000001</c:v>
                </c:pt>
                <c:pt idx="2">
                  <c:v>302.19869999999997</c:v>
                </c:pt>
                <c:pt idx="3">
                  <c:v>403.59840000000003</c:v>
                </c:pt>
                <c:pt idx="4">
                  <c:v>497.6087</c:v>
                </c:pt>
                <c:pt idx="5">
                  <c:v>596.51</c:v>
                </c:pt>
                <c:pt idx="6">
                  <c:v>701.87159999999994</c:v>
                </c:pt>
                <c:pt idx="7">
                  <c:v>800.62289999999996</c:v>
                </c:pt>
                <c:pt idx="8">
                  <c:v>898.44439999999997</c:v>
                </c:pt>
                <c:pt idx="9">
                  <c:v>996.11990000000003</c:v>
                </c:pt>
                <c:pt idx="10">
                  <c:v>1102.0001</c:v>
                </c:pt>
                <c:pt idx="11">
                  <c:v>1196.0491999999999</c:v>
                </c:pt>
                <c:pt idx="12">
                  <c:v>1305.0794000000001</c:v>
                </c:pt>
                <c:pt idx="13">
                  <c:v>1399.8263999999999</c:v>
                </c:pt>
                <c:pt idx="14">
                  <c:v>1496.1760999999999</c:v>
                </c:pt>
                <c:pt idx="15">
                  <c:v>1596.8675000000001</c:v>
                </c:pt>
                <c:pt idx="16">
                  <c:v>1704.3833999999999</c:v>
                </c:pt>
                <c:pt idx="17">
                  <c:v>1807.8217999999999</c:v>
                </c:pt>
                <c:pt idx="18">
                  <c:v>1903.2322999999999</c:v>
                </c:pt>
                <c:pt idx="19">
                  <c:v>2004.8484000000001</c:v>
                </c:pt>
                <c:pt idx="20">
                  <c:v>2202.4364</c:v>
                </c:pt>
                <c:pt idx="21">
                  <c:v>2381.2800999999999</c:v>
                </c:pt>
                <c:pt idx="22">
                  <c:v>2604.8962999999999</c:v>
                </c:pt>
                <c:pt idx="23">
                  <c:v>2797.7573000000002</c:v>
                </c:pt>
                <c:pt idx="24">
                  <c:v>3004.2939999999999</c:v>
                </c:pt>
              </c:numCache>
            </c:numRef>
          </c:xVal>
          <c:yVal>
            <c:numRef>
              <c:f>'Sheet1 (2)'!$E$4:$E$28</c:f>
              <c:numCache>
                <c:formatCode>General</c:formatCode>
                <c:ptCount val="25"/>
                <c:pt idx="0">
                  <c:v>88.654399999999995</c:v>
                </c:pt>
                <c:pt idx="1">
                  <c:v>189.9915</c:v>
                </c:pt>
                <c:pt idx="2">
                  <c:v>289.4545</c:v>
                </c:pt>
                <c:pt idx="3">
                  <c:v>380.63170000000002</c:v>
                </c:pt>
                <c:pt idx="4">
                  <c:v>445.04070000000002</c:v>
                </c:pt>
                <c:pt idx="5">
                  <c:v>509.65699999999998</c:v>
                </c:pt>
                <c:pt idx="6">
                  <c:v>583.1825</c:v>
                </c:pt>
                <c:pt idx="7">
                  <c:v>654.18029999999999</c:v>
                </c:pt>
                <c:pt idx="8">
                  <c:v>731.18240000000003</c:v>
                </c:pt>
                <c:pt idx="9">
                  <c:v>806.62310000000002</c:v>
                </c:pt>
                <c:pt idx="10">
                  <c:v>875.68979999999999</c:v>
                </c:pt>
                <c:pt idx="11">
                  <c:v>952.78110000000004</c:v>
                </c:pt>
                <c:pt idx="12">
                  <c:v>1033.1143999999999</c:v>
                </c:pt>
                <c:pt idx="13">
                  <c:v>1082.0889</c:v>
                </c:pt>
                <c:pt idx="14">
                  <c:v>1150.7292</c:v>
                </c:pt>
                <c:pt idx="15">
                  <c:v>1228.2628</c:v>
                </c:pt>
                <c:pt idx="16">
                  <c:v>1281.4926</c:v>
                </c:pt>
                <c:pt idx="17">
                  <c:v>1350.2956999999999</c:v>
                </c:pt>
                <c:pt idx="18">
                  <c:v>1371.9865</c:v>
                </c:pt>
                <c:pt idx="19">
                  <c:v>1394.9638</c:v>
                </c:pt>
                <c:pt idx="20">
                  <c:v>1418.3780999999999</c:v>
                </c:pt>
                <c:pt idx="21">
                  <c:v>1415.1052999999999</c:v>
                </c:pt>
                <c:pt idx="22">
                  <c:v>1415.4722999999999</c:v>
                </c:pt>
                <c:pt idx="23">
                  <c:v>1468.2946999999999</c:v>
                </c:pt>
                <c:pt idx="24">
                  <c:v>1465.451</c:v>
                </c:pt>
              </c:numCache>
            </c:numRef>
          </c:yVal>
          <c:smooth val="0"/>
          <c:extLst>
            <c:ext xmlns:c16="http://schemas.microsoft.com/office/drawing/2014/chart" uri="{C3380CC4-5D6E-409C-BE32-E72D297353CC}">
              <c16:uniqueId val="{00000002-6175-4D10-8A9C-B35A260EAB64}"/>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a:pPr>
            <a:endParaRPr lang="en-US"/>
          </a:p>
        </c:txPr>
        <c:crossAx val="414911120"/>
        <c:crosses val="autoZero"/>
        <c:crossBetween val="midCat"/>
        <c:majorUnit val="500"/>
        <c:dispUnits>
          <c:builtInUnit val="thousands"/>
        </c:dispUnits>
      </c:valAx>
      <c:valAx>
        <c:axId val="414911120"/>
        <c:scaling>
          <c:orientation val="minMax"/>
          <c:max val="1500"/>
        </c:scaling>
        <c:delete val="0"/>
        <c:axPos val="l"/>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sz="2000">
          <a:latin typeface="Helvetica" pitchFamily="2" charset="0"/>
          <a:cs typeface="Times New Roman" panose="02020603050405020304" pitchFamily="18" charset="0"/>
        </a:defRPr>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6984107488414"/>
          <c:y val="0.12471219593438014"/>
          <c:w val="0.6736349116959286"/>
          <c:h val="0.60482211756432902"/>
        </c:manualLayout>
      </c:layout>
      <c:scatterChart>
        <c:scatterStyle val="lineMarker"/>
        <c:varyColors val="0"/>
        <c:ser>
          <c:idx val="0"/>
          <c:order val="0"/>
          <c:tx>
            <c:strRef>
              <c:f>'Sheet1 (2)'!$B$30</c:f>
              <c:strCache>
                <c:ptCount val="1"/>
                <c:pt idx="0">
                  <c:v>SEDA</c:v>
                </c:pt>
              </c:strCache>
            </c:strRef>
          </c:tx>
          <c:spPr>
            <a:ln w="25400">
              <a:solidFill>
                <a:srgbClr val="0070C0"/>
              </a:solidFill>
            </a:ln>
          </c:spPr>
          <c:marker>
            <c:symbol val="none"/>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(2)'!$K$32:$K$56</c:f>
              <c:numCache>
                <c:formatCode>General</c:formatCode>
                <c:ptCount val="25"/>
                <c:pt idx="0">
                  <c:v>16600</c:v>
                </c:pt>
                <c:pt idx="1">
                  <c:v>16682</c:v>
                </c:pt>
                <c:pt idx="2">
                  <c:v>35325</c:v>
                </c:pt>
                <c:pt idx="3">
                  <c:v>70794</c:v>
                </c:pt>
                <c:pt idx="4">
                  <c:v>118274</c:v>
                </c:pt>
                <c:pt idx="5">
                  <c:v>248090</c:v>
                </c:pt>
                <c:pt idx="6">
                  <c:v>336808</c:v>
                </c:pt>
                <c:pt idx="7">
                  <c:v>680258</c:v>
                </c:pt>
                <c:pt idx="8">
                  <c:v>401439</c:v>
                </c:pt>
                <c:pt idx="9">
                  <c:v>424422</c:v>
                </c:pt>
                <c:pt idx="10">
                  <c:v>718134</c:v>
                </c:pt>
                <c:pt idx="11">
                  <c:v>599415</c:v>
                </c:pt>
                <c:pt idx="12">
                  <c:v>571995</c:v>
                </c:pt>
                <c:pt idx="13">
                  <c:v>528364</c:v>
                </c:pt>
                <c:pt idx="14">
                  <c:v>579994</c:v>
                </c:pt>
                <c:pt idx="15">
                  <c:v>446754</c:v>
                </c:pt>
                <c:pt idx="16">
                  <c:v>457363</c:v>
                </c:pt>
                <c:pt idx="17">
                  <c:v>640249</c:v>
                </c:pt>
                <c:pt idx="18">
                  <c:v>539435</c:v>
                </c:pt>
                <c:pt idx="19">
                  <c:v>512306</c:v>
                </c:pt>
                <c:pt idx="20">
                  <c:v>397124</c:v>
                </c:pt>
                <c:pt idx="21">
                  <c:v>443293</c:v>
                </c:pt>
                <c:pt idx="22">
                  <c:v>517238</c:v>
                </c:pt>
                <c:pt idx="23">
                  <c:v>535241</c:v>
                </c:pt>
                <c:pt idx="24">
                  <c:v>477757</c:v>
                </c:pt>
              </c:numCache>
            </c:numRef>
          </c:yVal>
          <c:smooth val="0"/>
          <c:extLst>
            <c:ext xmlns:c16="http://schemas.microsoft.com/office/drawing/2014/chart" uri="{C3380CC4-5D6E-409C-BE32-E72D297353CC}">
              <c16:uniqueId val="{00000000-B94A-4D71-9A0F-4CA8F8458B42}"/>
            </c:ext>
          </c:extLst>
        </c:ser>
        <c:ser>
          <c:idx val="2"/>
          <c:order val="1"/>
          <c:tx>
            <c:strRef>
              <c:f>'Sheet1 (2)'!$B$58</c:f>
              <c:strCache>
                <c:ptCount val="1"/>
                <c:pt idx="0">
                  <c:v>Breakwater</c:v>
                </c:pt>
              </c:strCache>
            </c:strRef>
          </c:tx>
          <c:spPr>
            <a:ln w="25400">
              <a:solidFill>
                <a:schemeClr val="tx1"/>
              </a:solidFill>
            </a:ln>
          </c:spPr>
          <c:marker>
            <c:symbol val="none"/>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(2)'!$K$60:$K$84</c:f>
              <c:numCache>
                <c:formatCode>General</c:formatCode>
                <c:ptCount val="25"/>
                <c:pt idx="0">
                  <c:v>18140</c:v>
                </c:pt>
                <c:pt idx="1">
                  <c:v>30839</c:v>
                </c:pt>
                <c:pt idx="2">
                  <c:v>41081</c:v>
                </c:pt>
                <c:pt idx="3">
                  <c:v>72484</c:v>
                </c:pt>
                <c:pt idx="4">
                  <c:v>95876</c:v>
                </c:pt>
                <c:pt idx="5">
                  <c:v>198501</c:v>
                </c:pt>
                <c:pt idx="6">
                  <c:v>56628716</c:v>
                </c:pt>
                <c:pt idx="7">
                  <c:v>94821740</c:v>
                </c:pt>
                <c:pt idx="8">
                  <c:v>118435932</c:v>
                </c:pt>
                <c:pt idx="9">
                  <c:v>125604231</c:v>
                </c:pt>
                <c:pt idx="10">
                  <c:v>125131005</c:v>
                </c:pt>
                <c:pt idx="11">
                  <c:v>114850449</c:v>
                </c:pt>
                <c:pt idx="12">
                  <c:v>113725719</c:v>
                </c:pt>
                <c:pt idx="13">
                  <c:v>115685200</c:v>
                </c:pt>
                <c:pt idx="14">
                  <c:v>112920657</c:v>
                </c:pt>
                <c:pt idx="15">
                  <c:v>118564780</c:v>
                </c:pt>
                <c:pt idx="16">
                  <c:v>117878894</c:v>
                </c:pt>
                <c:pt idx="17">
                  <c:v>121233990</c:v>
                </c:pt>
                <c:pt idx="18">
                  <c:v>125156448</c:v>
                </c:pt>
                <c:pt idx="19">
                  <c:v>126300913</c:v>
                </c:pt>
                <c:pt idx="20">
                  <c:v>131294065</c:v>
                </c:pt>
                <c:pt idx="21">
                  <c:v>132099386</c:v>
                </c:pt>
                <c:pt idx="22">
                  <c:v>138148236</c:v>
                </c:pt>
                <c:pt idx="23">
                  <c:v>135109018</c:v>
                </c:pt>
                <c:pt idx="24">
                  <c:v>138113576</c:v>
                </c:pt>
              </c:numCache>
            </c:numRef>
          </c:yVal>
          <c:smooth val="0"/>
          <c:extLst>
            <c:ext xmlns:c16="http://schemas.microsoft.com/office/drawing/2014/chart" uri="{C3380CC4-5D6E-409C-BE32-E72D297353CC}">
              <c16:uniqueId val="{00000001-B94A-4D71-9A0F-4CA8F8458B42}"/>
            </c:ext>
          </c:extLst>
        </c:ser>
        <c:ser>
          <c:idx val="1"/>
          <c:order val="2"/>
          <c:tx>
            <c:strRef>
              <c:f>'Sheet1 (2)'!$B$2</c:f>
              <c:strCache>
                <c:ptCount val="1"/>
                <c:pt idx="0">
                  <c:v>Protego</c:v>
                </c:pt>
              </c:strCache>
            </c:strRef>
          </c:tx>
          <c:spPr>
            <a:ln w="25400">
              <a:solidFill>
                <a:srgbClr val="C00000"/>
              </a:solidFill>
            </a:ln>
          </c:spPr>
          <c:marker>
            <c:symbol val="none"/>
          </c:marker>
          <c:xVal>
            <c:numRef>
              <c:f>'Sheet1 (2)'!$C$4:$C$28</c:f>
              <c:numCache>
                <c:formatCode>General</c:formatCode>
                <c:ptCount val="25"/>
                <c:pt idx="0">
                  <c:v>98.826400000000007</c:v>
                </c:pt>
                <c:pt idx="1">
                  <c:v>200.45590000000001</c:v>
                </c:pt>
                <c:pt idx="2">
                  <c:v>302.19869999999997</c:v>
                </c:pt>
                <c:pt idx="3">
                  <c:v>403.59840000000003</c:v>
                </c:pt>
                <c:pt idx="4">
                  <c:v>497.6087</c:v>
                </c:pt>
                <c:pt idx="5">
                  <c:v>596.51</c:v>
                </c:pt>
                <c:pt idx="6">
                  <c:v>701.87159999999994</c:v>
                </c:pt>
                <c:pt idx="7">
                  <c:v>800.62289999999996</c:v>
                </c:pt>
                <c:pt idx="8">
                  <c:v>898.44439999999997</c:v>
                </c:pt>
                <c:pt idx="9">
                  <c:v>996.11990000000003</c:v>
                </c:pt>
                <c:pt idx="10">
                  <c:v>1102.0001</c:v>
                </c:pt>
                <c:pt idx="11">
                  <c:v>1196.0491999999999</c:v>
                </c:pt>
                <c:pt idx="12">
                  <c:v>1305.0794000000001</c:v>
                </c:pt>
                <c:pt idx="13">
                  <c:v>1399.8263999999999</c:v>
                </c:pt>
                <c:pt idx="14">
                  <c:v>1496.1760999999999</c:v>
                </c:pt>
                <c:pt idx="15">
                  <c:v>1596.8675000000001</c:v>
                </c:pt>
                <c:pt idx="16">
                  <c:v>1704.3833999999999</c:v>
                </c:pt>
                <c:pt idx="17">
                  <c:v>1807.8217999999999</c:v>
                </c:pt>
                <c:pt idx="18">
                  <c:v>1903.2322999999999</c:v>
                </c:pt>
                <c:pt idx="19">
                  <c:v>2004.8484000000001</c:v>
                </c:pt>
                <c:pt idx="20">
                  <c:v>2202.4364</c:v>
                </c:pt>
                <c:pt idx="21">
                  <c:v>2381.2800999999999</c:v>
                </c:pt>
                <c:pt idx="22">
                  <c:v>2604.8962999999999</c:v>
                </c:pt>
                <c:pt idx="23">
                  <c:v>2797.7573000000002</c:v>
                </c:pt>
                <c:pt idx="24">
                  <c:v>3004.2939999999999</c:v>
                </c:pt>
              </c:numCache>
            </c:numRef>
          </c:xVal>
          <c:yVal>
            <c:numRef>
              <c:f>'Sheet1 (2)'!$K$4:$K$28</c:f>
              <c:numCache>
                <c:formatCode>General</c:formatCode>
                <c:ptCount val="25"/>
                <c:pt idx="0">
                  <c:v>20857</c:v>
                </c:pt>
                <c:pt idx="1">
                  <c:v>23863</c:v>
                </c:pt>
                <c:pt idx="2">
                  <c:v>37378</c:v>
                </c:pt>
                <c:pt idx="3">
                  <c:v>37433</c:v>
                </c:pt>
                <c:pt idx="4">
                  <c:v>39348</c:v>
                </c:pt>
                <c:pt idx="5">
                  <c:v>40151</c:v>
                </c:pt>
                <c:pt idx="6">
                  <c:v>40129</c:v>
                </c:pt>
                <c:pt idx="7">
                  <c:v>41272</c:v>
                </c:pt>
                <c:pt idx="8">
                  <c:v>45721</c:v>
                </c:pt>
                <c:pt idx="9">
                  <c:v>43853</c:v>
                </c:pt>
                <c:pt idx="10">
                  <c:v>41435</c:v>
                </c:pt>
                <c:pt idx="11">
                  <c:v>40811</c:v>
                </c:pt>
                <c:pt idx="12">
                  <c:v>40170</c:v>
                </c:pt>
                <c:pt idx="13">
                  <c:v>40432</c:v>
                </c:pt>
                <c:pt idx="14">
                  <c:v>40247</c:v>
                </c:pt>
                <c:pt idx="15">
                  <c:v>40821</c:v>
                </c:pt>
                <c:pt idx="16">
                  <c:v>40429</c:v>
                </c:pt>
                <c:pt idx="17">
                  <c:v>40982</c:v>
                </c:pt>
                <c:pt idx="18">
                  <c:v>40915</c:v>
                </c:pt>
                <c:pt idx="19">
                  <c:v>40540</c:v>
                </c:pt>
                <c:pt idx="20">
                  <c:v>40068</c:v>
                </c:pt>
                <c:pt idx="21">
                  <c:v>39895</c:v>
                </c:pt>
                <c:pt idx="22">
                  <c:v>40236</c:v>
                </c:pt>
                <c:pt idx="23">
                  <c:v>39341</c:v>
                </c:pt>
                <c:pt idx="24">
                  <c:v>39255</c:v>
                </c:pt>
              </c:numCache>
            </c:numRef>
          </c:yVal>
          <c:smooth val="0"/>
          <c:extLst>
            <c:ext xmlns:c16="http://schemas.microsoft.com/office/drawing/2014/chart" uri="{C3380CC4-5D6E-409C-BE32-E72D297353CC}">
              <c16:uniqueId val="{00000002-B94A-4D71-9A0F-4CA8F8458B42}"/>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
        <c:dispUnits>
          <c:builtInUnit val="thousands"/>
        </c:dispUnits>
      </c:valAx>
      <c:valAx>
        <c:axId val="414911120"/>
        <c:scaling>
          <c:orientation val="minMax"/>
          <c:max val="1000000"/>
          <c:min val="0"/>
        </c:scaling>
        <c:delete val="0"/>
        <c:axPos val="l"/>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53880658719919"/>
          <c:y val="9.1809565470982804E-2"/>
          <c:w val="0.696239229757325"/>
          <c:h val="0.63772455526392524"/>
        </c:manualLayout>
      </c:layout>
      <c:scatterChart>
        <c:scatterStyle val="lineMarker"/>
        <c:varyColors val="0"/>
        <c:ser>
          <c:idx val="0"/>
          <c:order val="0"/>
          <c:tx>
            <c:strRef>
              <c:f>'Sheet1 (2)'!$B$30</c:f>
              <c:strCache>
                <c:ptCount val="1"/>
                <c:pt idx="0">
                  <c:v>SEDA</c:v>
                </c:pt>
              </c:strCache>
            </c:strRef>
          </c:tx>
          <c:spPr>
            <a:ln w="25400">
              <a:solidFill>
                <a:srgbClr val="0070C0"/>
              </a:solidFill>
            </a:ln>
          </c:spPr>
          <c:marker>
            <c:symbol val="none"/>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(2)'!$AF$32:$AF$57</c:f>
              <c:numCache>
                <c:formatCode>General</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yVal>
          <c:smooth val="0"/>
          <c:extLst>
            <c:ext xmlns:c16="http://schemas.microsoft.com/office/drawing/2014/chart" uri="{C3380CC4-5D6E-409C-BE32-E72D297353CC}">
              <c16:uniqueId val="{00000000-61F9-4A3C-939F-F93AF5D69CC0}"/>
            </c:ext>
          </c:extLst>
        </c:ser>
        <c:ser>
          <c:idx val="1"/>
          <c:order val="1"/>
          <c:tx>
            <c:strRef>
              <c:f>'Sheet1 (2)'!$B$58</c:f>
              <c:strCache>
                <c:ptCount val="1"/>
                <c:pt idx="0">
                  <c:v>Breakwater</c:v>
                </c:pt>
              </c:strCache>
            </c:strRef>
          </c:tx>
          <c:spPr>
            <a:ln w="25400">
              <a:solidFill>
                <a:schemeClr val="tx1"/>
              </a:solidFill>
            </a:ln>
          </c:spPr>
          <c:marker>
            <c:symbol val="none"/>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(2)'!$AF$60:$AF$84</c:f>
              <c:numCache>
                <c:formatCode>General</c:formatCode>
                <c:ptCount val="25"/>
                <c:pt idx="0">
                  <c:v>0</c:v>
                </c:pt>
                <c:pt idx="1">
                  <c:v>0</c:v>
                </c:pt>
                <c:pt idx="2">
                  <c:v>6.9999999999999999E-4</c:v>
                </c:pt>
                <c:pt idx="3">
                  <c:v>0</c:v>
                </c:pt>
                <c:pt idx="4">
                  <c:v>0</c:v>
                </c:pt>
                <c:pt idx="5">
                  <c:v>0</c:v>
                </c:pt>
                <c:pt idx="6">
                  <c:v>0</c:v>
                </c:pt>
                <c:pt idx="7">
                  <c:v>1.1999999999999999E-3</c:v>
                </c:pt>
                <c:pt idx="8">
                  <c:v>5.9999999999999995E-4</c:v>
                </c:pt>
                <c:pt idx="9">
                  <c:v>0</c:v>
                </c:pt>
                <c:pt idx="10">
                  <c:v>1.5E-3</c:v>
                </c:pt>
                <c:pt idx="11">
                  <c:v>1.1999999999999999E-3</c:v>
                </c:pt>
                <c:pt idx="12">
                  <c:v>1.2999999999999999E-3</c:v>
                </c:pt>
                <c:pt idx="13">
                  <c:v>1E-4</c:v>
                </c:pt>
                <c:pt idx="14">
                  <c:v>5.9999999999999995E-4</c:v>
                </c:pt>
                <c:pt idx="15">
                  <c:v>0</c:v>
                </c:pt>
                <c:pt idx="16">
                  <c:v>5.9999999999999995E-4</c:v>
                </c:pt>
                <c:pt idx="17">
                  <c:v>2.9999999999999997E-4</c:v>
                </c:pt>
                <c:pt idx="18">
                  <c:v>1E-4</c:v>
                </c:pt>
                <c:pt idx="19">
                  <c:v>2.0000000000000001E-4</c:v>
                </c:pt>
                <c:pt idx="20">
                  <c:v>0</c:v>
                </c:pt>
                <c:pt idx="21">
                  <c:v>8.0000000000000004E-4</c:v>
                </c:pt>
                <c:pt idx="22">
                  <c:v>0</c:v>
                </c:pt>
                <c:pt idx="23">
                  <c:v>6.9999999999999999E-4</c:v>
                </c:pt>
                <c:pt idx="24">
                  <c:v>1E-4</c:v>
                </c:pt>
              </c:numCache>
            </c:numRef>
          </c:yVal>
          <c:smooth val="0"/>
          <c:extLst>
            <c:ext xmlns:c16="http://schemas.microsoft.com/office/drawing/2014/chart" uri="{C3380CC4-5D6E-409C-BE32-E72D297353CC}">
              <c16:uniqueId val="{00000001-61F9-4A3C-939F-F93AF5D69CC0}"/>
            </c:ext>
          </c:extLst>
        </c:ser>
        <c:ser>
          <c:idx val="4"/>
          <c:order val="2"/>
          <c:tx>
            <c:strRef>
              <c:f>'Sheet1 (2)'!$B$2</c:f>
              <c:strCache>
                <c:ptCount val="1"/>
                <c:pt idx="0">
                  <c:v>Protego</c:v>
                </c:pt>
              </c:strCache>
            </c:strRef>
          </c:tx>
          <c:spPr>
            <a:ln w="25400">
              <a:solidFill>
                <a:srgbClr val="C00000"/>
              </a:solidFill>
            </a:ln>
          </c:spPr>
          <c:marker>
            <c:symbol val="none"/>
          </c:marker>
          <c:xVal>
            <c:numRef>
              <c:f>'Sheet1 (2)'!$C$4:$C$28</c:f>
              <c:numCache>
                <c:formatCode>General</c:formatCode>
                <c:ptCount val="25"/>
                <c:pt idx="0">
                  <c:v>98.826400000000007</c:v>
                </c:pt>
                <c:pt idx="1">
                  <c:v>200.45590000000001</c:v>
                </c:pt>
                <c:pt idx="2">
                  <c:v>302.19869999999997</c:v>
                </c:pt>
                <c:pt idx="3">
                  <c:v>403.59840000000003</c:v>
                </c:pt>
                <c:pt idx="4">
                  <c:v>497.6087</c:v>
                </c:pt>
                <c:pt idx="5">
                  <c:v>596.51</c:v>
                </c:pt>
                <c:pt idx="6">
                  <c:v>701.87159999999994</c:v>
                </c:pt>
                <c:pt idx="7">
                  <c:v>800.62289999999996</c:v>
                </c:pt>
                <c:pt idx="8">
                  <c:v>898.44439999999997</c:v>
                </c:pt>
                <c:pt idx="9">
                  <c:v>996.11990000000003</c:v>
                </c:pt>
                <c:pt idx="10">
                  <c:v>1102.0001</c:v>
                </c:pt>
                <c:pt idx="11">
                  <c:v>1196.0491999999999</c:v>
                </c:pt>
                <c:pt idx="12">
                  <c:v>1305.0794000000001</c:v>
                </c:pt>
                <c:pt idx="13">
                  <c:v>1399.8263999999999</c:v>
                </c:pt>
                <c:pt idx="14">
                  <c:v>1496.1760999999999</c:v>
                </c:pt>
                <c:pt idx="15">
                  <c:v>1596.8675000000001</c:v>
                </c:pt>
                <c:pt idx="16">
                  <c:v>1704.3833999999999</c:v>
                </c:pt>
                <c:pt idx="17">
                  <c:v>1807.8217999999999</c:v>
                </c:pt>
                <c:pt idx="18">
                  <c:v>1903.2322999999999</c:v>
                </c:pt>
                <c:pt idx="19">
                  <c:v>2004.8484000000001</c:v>
                </c:pt>
                <c:pt idx="20">
                  <c:v>2202.4364</c:v>
                </c:pt>
                <c:pt idx="21">
                  <c:v>2381.2800999999999</c:v>
                </c:pt>
                <c:pt idx="22">
                  <c:v>2604.8962999999999</c:v>
                </c:pt>
                <c:pt idx="23">
                  <c:v>2797.7573000000002</c:v>
                </c:pt>
                <c:pt idx="24">
                  <c:v>3004.2939999999999</c:v>
                </c:pt>
              </c:numCache>
            </c:numRef>
          </c:xVal>
          <c:yVal>
            <c:numRef>
              <c:f>'Sheet1 (2)'!$AF$4:$AF$28</c:f>
              <c:numCache>
                <c:formatCode>General</c:formatCode>
                <c:ptCount val="25"/>
                <c:pt idx="0">
                  <c:v>0</c:v>
                </c:pt>
                <c:pt idx="1">
                  <c:v>0</c:v>
                </c:pt>
                <c:pt idx="2">
                  <c:v>0</c:v>
                </c:pt>
                <c:pt idx="3">
                  <c:v>5.9999999999999995E-4</c:v>
                </c:pt>
                <c:pt idx="4">
                  <c:v>9.2999999999999992E-3</c:v>
                </c:pt>
                <c:pt idx="5">
                  <c:v>3.4000000000000002E-2</c:v>
                </c:pt>
                <c:pt idx="6">
                  <c:v>7.6600000000000001E-2</c:v>
                </c:pt>
                <c:pt idx="7">
                  <c:v>0.1086</c:v>
                </c:pt>
                <c:pt idx="8">
                  <c:v>0.1164</c:v>
                </c:pt>
                <c:pt idx="9">
                  <c:v>0.12889999999999999</c:v>
                </c:pt>
                <c:pt idx="10">
                  <c:v>0.14169999999999999</c:v>
                </c:pt>
                <c:pt idx="11">
                  <c:v>0.14480000000000001</c:v>
                </c:pt>
                <c:pt idx="12">
                  <c:v>0.14960000000000001</c:v>
                </c:pt>
                <c:pt idx="13">
                  <c:v>0.1613</c:v>
                </c:pt>
                <c:pt idx="14">
                  <c:v>0.16850000000000001</c:v>
                </c:pt>
                <c:pt idx="15">
                  <c:v>0.17399999999999999</c:v>
                </c:pt>
                <c:pt idx="16">
                  <c:v>0.1757</c:v>
                </c:pt>
                <c:pt idx="17">
                  <c:v>0.185</c:v>
                </c:pt>
                <c:pt idx="18">
                  <c:v>0.187</c:v>
                </c:pt>
                <c:pt idx="19">
                  <c:v>0.19009999999999999</c:v>
                </c:pt>
                <c:pt idx="20">
                  <c:v>0.19370000000000001</c:v>
                </c:pt>
                <c:pt idx="21">
                  <c:v>0.20269999999999999</c:v>
                </c:pt>
                <c:pt idx="22">
                  <c:v>0.19409999999999999</c:v>
                </c:pt>
                <c:pt idx="23">
                  <c:v>0.1988</c:v>
                </c:pt>
                <c:pt idx="24">
                  <c:v>0.2034</c:v>
                </c:pt>
              </c:numCache>
            </c:numRef>
          </c:yVal>
          <c:smooth val="0"/>
          <c:extLst>
            <c:ext xmlns:c16="http://schemas.microsoft.com/office/drawing/2014/chart" uri="{C3380CC4-5D6E-409C-BE32-E72D297353CC}">
              <c16:uniqueId val="{00000002-61F9-4A3C-939F-F93AF5D69CC0}"/>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500"/>
        <c:dispUnits>
          <c:builtInUnit val="thousands"/>
        </c:dispUnits>
      </c:valAx>
      <c:valAx>
        <c:axId val="414911120"/>
        <c:scaling>
          <c:orientation val="minMax"/>
        </c:scaling>
        <c:delete val="0"/>
        <c:axPos val="l"/>
        <c:numFmt formatCode="0%"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9536610757865"/>
          <c:y val="0.18023080064374633"/>
          <c:w val="0.6584351244083867"/>
          <c:h val="0.53527159485967291"/>
        </c:manualLayout>
      </c:layout>
      <c:areaChart>
        <c:grouping val="stacked"/>
        <c:varyColors val="0"/>
        <c:ser>
          <c:idx val="1"/>
          <c:order val="1"/>
          <c:tx>
            <c:v>Server 1</c:v>
          </c:tx>
          <c:spPr>
            <a:solidFill>
              <a:srgbClr val="FFB3B3"/>
            </a:solidFill>
            <a:ln>
              <a:noFill/>
            </a:ln>
            <a:effectLst/>
          </c:spPr>
          <c:cat>
            <c:numRef>
              <c:f>'VAR (2)'!$D$4:$D$20</c:f>
              <c:numCache>
                <c:formatCode>General</c:formatCode>
                <c:ptCount val="17"/>
                <c:pt idx="0">
                  <c:v>0</c:v>
                </c:pt>
                <c:pt idx="4">
                  <c:v>200</c:v>
                </c:pt>
                <c:pt idx="8">
                  <c:v>400</c:v>
                </c:pt>
                <c:pt idx="12">
                  <c:v>600</c:v>
                </c:pt>
                <c:pt idx="16">
                  <c:v>800</c:v>
                </c:pt>
              </c:numCache>
            </c:numRef>
          </c:cat>
          <c:val>
            <c:numRef>
              <c:f>'VAR (2)'!$G$4:$G$20</c:f>
              <c:numCache>
                <c:formatCode>General</c:formatCode>
                <c:ptCount val="17"/>
                <c:pt idx="0">
                  <c:v>0</c:v>
                </c:pt>
                <c:pt idx="1">
                  <c:v>48393.040300000001</c:v>
                </c:pt>
                <c:pt idx="2">
                  <c:v>98194.985799999995</c:v>
                </c:pt>
                <c:pt idx="3">
                  <c:v>147161.88269999999</c:v>
                </c:pt>
                <c:pt idx="4">
                  <c:v>196755.7726</c:v>
                </c:pt>
                <c:pt idx="5">
                  <c:v>245632.16409999999</c:v>
                </c:pt>
                <c:pt idx="6">
                  <c:v>294978.58610000001</c:v>
                </c:pt>
                <c:pt idx="7">
                  <c:v>344540.95679999999</c:v>
                </c:pt>
                <c:pt idx="8">
                  <c:v>391647.897</c:v>
                </c:pt>
                <c:pt idx="9">
                  <c:v>434941.00089999998</c:v>
                </c:pt>
                <c:pt idx="10">
                  <c:v>475729.15149999998</c:v>
                </c:pt>
                <c:pt idx="11">
                  <c:v>506693.68349999998</c:v>
                </c:pt>
                <c:pt idx="12">
                  <c:v>517007.01630000002</c:v>
                </c:pt>
                <c:pt idx="13">
                  <c:v>514573.75929999998</c:v>
                </c:pt>
                <c:pt idx="14">
                  <c:v>511669.43420000002</c:v>
                </c:pt>
                <c:pt idx="15">
                  <c:v>513903.02840000001</c:v>
                </c:pt>
                <c:pt idx="16">
                  <c:v>514394.13530000002</c:v>
                </c:pt>
              </c:numCache>
            </c:numRef>
          </c:val>
          <c:extLst>
            <c:ext xmlns:c16="http://schemas.microsoft.com/office/drawing/2014/chart" uri="{C3380CC4-5D6E-409C-BE32-E72D297353CC}">
              <c16:uniqueId val="{00000000-0517-401D-92D3-B42921FB07E1}"/>
            </c:ext>
          </c:extLst>
        </c:ser>
        <c:ser>
          <c:idx val="0"/>
          <c:order val="2"/>
          <c:tx>
            <c:v>Server 2</c:v>
          </c:tx>
          <c:spPr>
            <a:solidFill>
              <a:srgbClr val="C4BAFE"/>
            </a:solidFill>
            <a:ln w="25400">
              <a:noFill/>
            </a:ln>
            <a:effectLst/>
          </c:spPr>
          <c:cat>
            <c:numRef>
              <c:f>'VAR (2)'!$D$4:$D$20</c:f>
              <c:numCache>
                <c:formatCode>General</c:formatCode>
                <c:ptCount val="17"/>
                <c:pt idx="0">
                  <c:v>0</c:v>
                </c:pt>
                <c:pt idx="4">
                  <c:v>200</c:v>
                </c:pt>
                <c:pt idx="8">
                  <c:v>400</c:v>
                </c:pt>
                <c:pt idx="12">
                  <c:v>600</c:v>
                </c:pt>
                <c:pt idx="16">
                  <c:v>800</c:v>
                </c:pt>
              </c:numCache>
            </c:numRef>
          </c:cat>
          <c:val>
            <c:numRef>
              <c:f>'VAR (2)'!$H$4:$H$20</c:f>
              <c:numCache>
                <c:formatCode>General</c:formatCode>
                <c:ptCount val="17"/>
                <c:pt idx="1">
                  <c:v>0</c:v>
                </c:pt>
                <c:pt idx="2">
                  <c:v>0</c:v>
                </c:pt>
                <c:pt idx="3">
                  <c:v>79.750399999999999</c:v>
                </c:pt>
                <c:pt idx="4">
                  <c:v>3.25</c:v>
                </c:pt>
                <c:pt idx="5">
                  <c:v>2.75</c:v>
                </c:pt>
                <c:pt idx="6">
                  <c:v>999.25109999999995</c:v>
                </c:pt>
                <c:pt idx="7">
                  <c:v>113.25</c:v>
                </c:pt>
                <c:pt idx="8">
                  <c:v>1458.2447999999999</c:v>
                </c:pt>
                <c:pt idx="9">
                  <c:v>6131.1650000000373</c:v>
                </c:pt>
                <c:pt idx="10">
                  <c:v>12829.673800000048</c:v>
                </c:pt>
                <c:pt idx="11">
                  <c:v>30941.643899999966</c:v>
                </c:pt>
                <c:pt idx="12">
                  <c:v>61060.655999999959</c:v>
                </c:pt>
                <c:pt idx="13">
                  <c:v>117321.74050000001</c:v>
                </c:pt>
                <c:pt idx="14">
                  <c:v>158733</c:v>
                </c:pt>
                <c:pt idx="15">
                  <c:v>203635.36229999998</c:v>
                </c:pt>
                <c:pt idx="16">
                  <c:v>255898.51699999993</c:v>
                </c:pt>
              </c:numCache>
            </c:numRef>
          </c:val>
          <c:extLst>
            <c:ext xmlns:c16="http://schemas.microsoft.com/office/drawing/2014/chart" uri="{C3380CC4-5D6E-409C-BE32-E72D297353CC}">
              <c16:uniqueId val="{00000001-0517-401D-92D3-B42921FB07E1}"/>
            </c:ext>
          </c:extLst>
        </c:ser>
        <c:dLbls>
          <c:showLegendKey val="0"/>
          <c:showVal val="0"/>
          <c:showCatName val="0"/>
          <c:showSerName val="0"/>
          <c:showPercent val="0"/>
          <c:showBubbleSize val="0"/>
        </c:dLbls>
        <c:axId val="1761626176"/>
        <c:axId val="1755330368"/>
      </c:areaChart>
      <c:lineChart>
        <c:grouping val="standard"/>
        <c:varyColors val="0"/>
        <c:ser>
          <c:idx val="2"/>
          <c:order val="0"/>
          <c:tx>
            <c:v>Total</c:v>
          </c:tx>
          <c:spPr>
            <a:ln w="19050" cap="rnd">
              <a:solidFill>
                <a:schemeClr val="tx1"/>
              </a:solidFill>
              <a:round/>
            </a:ln>
            <a:effectLst/>
          </c:spPr>
          <c:marker>
            <c:symbol val="circle"/>
            <c:size val="5"/>
            <c:spPr>
              <a:solidFill>
                <a:schemeClr val="tx1"/>
              </a:solidFill>
              <a:ln w="9525">
                <a:noFill/>
              </a:ln>
              <a:effectLst/>
            </c:spPr>
          </c:marker>
          <c:dPt>
            <c:idx val="0"/>
            <c:marker>
              <c:symbol val="none"/>
            </c:marker>
            <c:bubble3D val="0"/>
            <c:extLst>
              <c:ext xmlns:c16="http://schemas.microsoft.com/office/drawing/2014/chart" uri="{C3380CC4-5D6E-409C-BE32-E72D297353CC}">
                <c16:uniqueId val="{00000000-293B-45C5-9E06-DA803E76A738}"/>
              </c:ext>
            </c:extLst>
          </c:dPt>
          <c:val>
            <c:numRef>
              <c:f>'VAR (2)'!$F$4:$F$20</c:f>
              <c:numCache>
                <c:formatCode>General</c:formatCode>
                <c:ptCount val="17"/>
                <c:pt idx="0">
                  <c:v>0</c:v>
                </c:pt>
                <c:pt idx="1">
                  <c:v>48393.040300000001</c:v>
                </c:pt>
                <c:pt idx="2">
                  <c:v>98194.985799999995</c:v>
                </c:pt>
                <c:pt idx="3">
                  <c:v>147241.63310000001</c:v>
                </c:pt>
                <c:pt idx="4">
                  <c:v>196759.0226</c:v>
                </c:pt>
                <c:pt idx="5">
                  <c:v>245634.91409999999</c:v>
                </c:pt>
                <c:pt idx="6">
                  <c:v>295977.83720000001</c:v>
                </c:pt>
                <c:pt idx="7">
                  <c:v>344654.20679999999</c:v>
                </c:pt>
                <c:pt idx="8">
                  <c:v>393106.14189999999</c:v>
                </c:pt>
                <c:pt idx="9">
                  <c:v>441072.16590000002</c:v>
                </c:pt>
                <c:pt idx="10">
                  <c:v>488558.82530000003</c:v>
                </c:pt>
                <c:pt idx="11">
                  <c:v>537635.32739999995</c:v>
                </c:pt>
                <c:pt idx="12">
                  <c:v>578067.67229999998</c:v>
                </c:pt>
                <c:pt idx="13">
                  <c:v>631895.49979999999</c:v>
                </c:pt>
                <c:pt idx="14">
                  <c:v>670402.43420000002</c:v>
                </c:pt>
                <c:pt idx="15">
                  <c:v>717538.39069999999</c:v>
                </c:pt>
                <c:pt idx="16">
                  <c:v>770292.65229999996</c:v>
                </c:pt>
              </c:numCache>
            </c:numRef>
          </c:val>
          <c:smooth val="0"/>
          <c:extLst>
            <c:ext xmlns:c16="http://schemas.microsoft.com/office/drawing/2014/chart" uri="{C3380CC4-5D6E-409C-BE32-E72D297353CC}">
              <c16:uniqueId val="{00000002-0517-401D-92D3-B42921FB07E1}"/>
            </c:ext>
          </c:extLst>
        </c:ser>
        <c:dLbls>
          <c:showLegendKey val="0"/>
          <c:showVal val="0"/>
          <c:showCatName val="0"/>
          <c:showSerName val="0"/>
          <c:showPercent val="0"/>
          <c:showBubbleSize val="0"/>
        </c:dLbls>
        <c:marker val="1"/>
        <c:smooth val="0"/>
        <c:axId val="1761626176"/>
        <c:axId val="1755330368"/>
      </c:lineChart>
      <c:catAx>
        <c:axId val="1761626176"/>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dirty="0"/>
                  <a:t>Clients' Demand (</a:t>
                </a:r>
                <a:r>
                  <a:rPr lang="en-US" sz="2000" b="1" dirty="0" err="1"/>
                  <a:t>kRPS</a:t>
                </a:r>
                <a:r>
                  <a:rPr lang="en-US" sz="2000" b="1" dirty="0"/>
                  <a:t>)</a:t>
                </a:r>
              </a:p>
            </c:rich>
          </c:tx>
          <c:layout>
            <c:manualLayout>
              <c:xMode val="edge"/>
              <c:yMode val="edge"/>
              <c:x val="0.22554610203740222"/>
              <c:y val="0.8666922839827854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55330368"/>
        <c:crosses val="autoZero"/>
        <c:auto val="1"/>
        <c:lblAlgn val="ctr"/>
        <c:lblOffset val="100"/>
        <c:tickMarkSkip val="2"/>
        <c:noMultiLvlLbl val="0"/>
      </c:catAx>
      <c:valAx>
        <c:axId val="1755330368"/>
        <c:scaling>
          <c:orientation val="minMax"/>
          <c:max val="800000"/>
        </c:scaling>
        <c:delete val="0"/>
        <c:axPos val="l"/>
        <c:title>
          <c:tx>
            <c:rich>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a:t>Goodput (kRPS)</a:t>
                </a:r>
              </a:p>
            </c:rich>
          </c:tx>
          <c:layout>
            <c:manualLayout>
              <c:xMode val="edge"/>
              <c:yMode val="edge"/>
              <c:x val="2.7673385119117403E-3"/>
              <c:y val="6.4186584068131186E-2"/>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61626176"/>
        <c:crosses val="autoZero"/>
        <c:crossBetween val="midCat"/>
        <c:majorUnit val="200000"/>
        <c:minorUnit val="50000"/>
        <c:dispUnits>
          <c:builtInUnit val="thousands"/>
        </c:dispUnits>
      </c:valAx>
      <c:spPr>
        <a:noFill/>
        <a:ln>
          <a:noFill/>
        </a:ln>
        <a:effectLst/>
      </c:spPr>
    </c:plotArea>
    <c:legend>
      <c:legendPos val="t"/>
      <c:layout>
        <c:manualLayout>
          <c:xMode val="edge"/>
          <c:yMode val="edge"/>
          <c:x val="7.6274918670325126E-2"/>
          <c:y val="2.8263120003649726E-2"/>
          <c:w val="0.86696730874189165"/>
          <c:h val="0.110898251655265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Helvetica" pitchFamily="2" charset="0"/>
          <a:cs typeface="Times New Roman" panose="02020603050405020304" pitchFamily="18" charset="0"/>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26448119603345"/>
          <c:y val="0.16635623872123009"/>
          <c:w val="0.67956881088581567"/>
          <c:h val="0.56317780385771998"/>
        </c:manualLayout>
      </c:layout>
      <c:scatterChart>
        <c:scatterStyle val="lineMarker"/>
        <c:varyColors val="0"/>
        <c:ser>
          <c:idx val="1"/>
          <c:order val="0"/>
          <c:tx>
            <c:v>End-to-end</c:v>
          </c:tx>
          <c:spPr>
            <a:ln>
              <a:solidFill>
                <a:schemeClr val="tx1"/>
              </a:solidFill>
            </a:ln>
          </c:spPr>
          <c:marker>
            <c:symbol val="circle"/>
            <c:size val="5"/>
            <c:spPr>
              <a:solidFill>
                <a:schemeClr val="tx1"/>
              </a:solidFill>
              <a:ln>
                <a:noFill/>
              </a:ln>
            </c:spPr>
          </c:marker>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(2)'!$L$5:$L$20</c:f>
              <c:numCache>
                <c:formatCode>General</c:formatCode>
                <c:ptCount val="16"/>
                <c:pt idx="0">
                  <c:v>24</c:v>
                </c:pt>
                <c:pt idx="1">
                  <c:v>25</c:v>
                </c:pt>
                <c:pt idx="2">
                  <c:v>26</c:v>
                </c:pt>
                <c:pt idx="3">
                  <c:v>31</c:v>
                </c:pt>
                <c:pt idx="4">
                  <c:v>33</c:v>
                </c:pt>
                <c:pt idx="5">
                  <c:v>40</c:v>
                </c:pt>
                <c:pt idx="6">
                  <c:v>46</c:v>
                </c:pt>
                <c:pt idx="7">
                  <c:v>60</c:v>
                </c:pt>
                <c:pt idx="8">
                  <c:v>109</c:v>
                </c:pt>
                <c:pt idx="9">
                  <c:v>121</c:v>
                </c:pt>
                <c:pt idx="10">
                  <c:v>128</c:v>
                </c:pt>
                <c:pt idx="11">
                  <c:v>128</c:v>
                </c:pt>
                <c:pt idx="12">
                  <c:v>120</c:v>
                </c:pt>
                <c:pt idx="13">
                  <c:v>120</c:v>
                </c:pt>
                <c:pt idx="14">
                  <c:v>118</c:v>
                </c:pt>
                <c:pt idx="15">
                  <c:v>117</c:v>
                </c:pt>
              </c:numCache>
            </c:numRef>
          </c:yVal>
          <c:smooth val="0"/>
          <c:extLst>
            <c:ext xmlns:c16="http://schemas.microsoft.com/office/drawing/2014/chart" uri="{C3380CC4-5D6E-409C-BE32-E72D297353CC}">
              <c16:uniqueId val="{00000000-16F4-49D2-AA0D-8CCDF81D2B3A}"/>
            </c:ext>
          </c:extLst>
        </c:ser>
        <c:ser>
          <c:idx val="0"/>
          <c:order val="1"/>
          <c:tx>
            <c:v>Failure Delivery</c:v>
          </c:tx>
          <c:spPr>
            <a:ln>
              <a:noFill/>
            </a:ln>
          </c:spPr>
          <c:marker>
            <c:symbol val="none"/>
          </c:marker>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(2)'!$T$5:$T$20</c:f>
              <c:numCache>
                <c:formatCode>General</c:formatCode>
                <c:ptCount val="16"/>
                <c:pt idx="0">
                  <c:v>0</c:v>
                </c:pt>
                <c:pt idx="1">
                  <c:v>0</c:v>
                </c:pt>
                <c:pt idx="2">
                  <c:v>0</c:v>
                </c:pt>
                <c:pt idx="3">
                  <c:v>0</c:v>
                </c:pt>
                <c:pt idx="4">
                  <c:v>0</c:v>
                </c:pt>
                <c:pt idx="5">
                  <c:v>0</c:v>
                </c:pt>
                <c:pt idx="6">
                  <c:v>0</c:v>
                </c:pt>
                <c:pt idx="7">
                  <c:v>0</c:v>
                </c:pt>
                <c:pt idx="8">
                  <c:v>83</c:v>
                </c:pt>
                <c:pt idx="9">
                  <c:v>88</c:v>
                </c:pt>
                <c:pt idx="10">
                  <c:v>80</c:v>
                </c:pt>
                <c:pt idx="11">
                  <c:v>82</c:v>
                </c:pt>
                <c:pt idx="12">
                  <c:v>90</c:v>
                </c:pt>
                <c:pt idx="13">
                  <c:v>88</c:v>
                </c:pt>
                <c:pt idx="14">
                  <c:v>75</c:v>
                </c:pt>
                <c:pt idx="15">
                  <c:v>72</c:v>
                </c:pt>
              </c:numCache>
            </c:numRef>
          </c:yVal>
          <c:smooth val="0"/>
          <c:extLst>
            <c:ext xmlns:c16="http://schemas.microsoft.com/office/drawing/2014/chart" uri="{C3380CC4-5D6E-409C-BE32-E72D297353CC}">
              <c16:uniqueId val="{00000001-16F4-49D2-AA0D-8CCDF81D2B3A}"/>
            </c:ext>
          </c:extLst>
        </c:ser>
        <c:dLbls>
          <c:showLegendKey val="0"/>
          <c:showVal val="0"/>
          <c:showCatName val="0"/>
          <c:showSerName val="0"/>
          <c:showPercent val="0"/>
          <c:showBubbleSize val="0"/>
        </c:dLbls>
        <c:axId val="433332960"/>
        <c:axId val="414911120"/>
        <c:extLst/>
      </c:scatterChart>
      <c:valAx>
        <c:axId val="433332960"/>
        <c:scaling>
          <c:orientation val="minMax"/>
          <c:max val="805000"/>
          <c:min val="0"/>
        </c:scaling>
        <c:delete val="0"/>
        <c:axPos val="b"/>
        <c:title>
          <c:tx>
            <c:rich>
              <a:bodyPr rot="0" vert="horz"/>
              <a:lstStyle/>
              <a:p>
                <a:pPr>
                  <a:defRPr sz="2000"/>
                </a:pPr>
                <a:r>
                  <a:rPr lang="en-US" sz="2000"/>
                  <a:t>Clients' Demand (kRPS)</a:t>
                </a:r>
              </a:p>
            </c:rich>
          </c:tx>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14911120"/>
        <c:crosses val="autoZero"/>
        <c:crossBetween val="midCat"/>
        <c:majorUnit val="200000"/>
        <c:dispUnits>
          <c:builtInUnit val="thousands"/>
        </c:dispUnits>
      </c:valAx>
      <c:valAx>
        <c:axId val="414911120"/>
        <c:scaling>
          <c:orientation val="minMax"/>
          <c:max val="250"/>
          <c:min val="0"/>
        </c:scaling>
        <c:delete val="0"/>
        <c:axPos val="l"/>
        <c:title>
          <c:tx>
            <c:rich>
              <a:bodyPr rot="-5400000" vert="horz"/>
              <a:lstStyle/>
              <a:p>
                <a:pPr>
                  <a:defRPr sz="2000" b="1"/>
                </a:pPr>
                <a:r>
                  <a:rPr lang="en-US" sz="2000" b="1"/>
                  <a:t>p99 Latency (us)</a:t>
                </a:r>
              </a:p>
            </c:rich>
          </c:tx>
          <c:layout>
            <c:manualLayout>
              <c:xMode val="edge"/>
              <c:yMode val="edge"/>
              <c:x val="0"/>
              <c:y val="5.0371871522818759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33332960"/>
        <c:crosses val="autoZero"/>
        <c:crossBetween val="midCat"/>
        <c:majorUnit val="50"/>
      </c:valAx>
    </c:plotArea>
    <c:legend>
      <c:legendPos val="t"/>
      <c:layout>
        <c:manualLayout>
          <c:xMode val="edge"/>
          <c:yMode val="edge"/>
          <c:x val="7.2041152040650425E-2"/>
          <c:y val="4.6591706602851926E-3"/>
          <c:w val="0.86709409804564763"/>
          <c:h val="0.10968935071338506"/>
        </c:manualLayout>
      </c:layout>
      <c:overlay val="0"/>
      <c:txPr>
        <a:bodyPr/>
        <a:lstStyle/>
        <a:p>
          <a:pPr>
            <a:defRPr sz="1800"/>
          </a:pPr>
          <a:endParaRPr lang="en-US"/>
        </a:p>
      </c:txPr>
    </c:legend>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9536610757865"/>
          <c:y val="0.18023080064374633"/>
          <c:w val="0.6584351244083867"/>
          <c:h val="0.53527159485967291"/>
        </c:manualLayout>
      </c:layout>
      <c:areaChart>
        <c:grouping val="stacked"/>
        <c:varyColors val="0"/>
        <c:ser>
          <c:idx val="1"/>
          <c:order val="1"/>
          <c:tx>
            <c:v>Server 1</c:v>
          </c:tx>
          <c:spPr>
            <a:solidFill>
              <a:srgbClr val="FFB3B3"/>
            </a:solidFill>
            <a:ln>
              <a:noFill/>
            </a:ln>
            <a:effectLst/>
          </c:spPr>
          <c:cat>
            <c:numRef>
              <c:f>'VAR (2)'!$D$4:$D$20</c:f>
              <c:numCache>
                <c:formatCode>General</c:formatCode>
                <c:ptCount val="17"/>
                <c:pt idx="0">
                  <c:v>0</c:v>
                </c:pt>
                <c:pt idx="4">
                  <c:v>200</c:v>
                </c:pt>
                <c:pt idx="8">
                  <c:v>400</c:v>
                </c:pt>
                <c:pt idx="12">
                  <c:v>600</c:v>
                </c:pt>
                <c:pt idx="16">
                  <c:v>800</c:v>
                </c:pt>
              </c:numCache>
            </c:numRef>
          </c:cat>
          <c:val>
            <c:numRef>
              <c:f>'VAR (2)'!$G$4:$G$20</c:f>
              <c:numCache>
                <c:formatCode>General</c:formatCode>
                <c:ptCount val="17"/>
                <c:pt idx="0">
                  <c:v>0</c:v>
                </c:pt>
                <c:pt idx="1">
                  <c:v>48393.040300000001</c:v>
                </c:pt>
                <c:pt idx="2">
                  <c:v>98194.985799999995</c:v>
                </c:pt>
                <c:pt idx="3">
                  <c:v>147161.88269999999</c:v>
                </c:pt>
                <c:pt idx="4">
                  <c:v>196755.7726</c:v>
                </c:pt>
                <c:pt idx="5">
                  <c:v>245632.16409999999</c:v>
                </c:pt>
                <c:pt idx="6">
                  <c:v>294978.58610000001</c:v>
                </c:pt>
                <c:pt idx="7">
                  <c:v>344540.95679999999</c:v>
                </c:pt>
                <c:pt idx="8">
                  <c:v>391647.897</c:v>
                </c:pt>
                <c:pt idx="9">
                  <c:v>434941.00089999998</c:v>
                </c:pt>
                <c:pt idx="10">
                  <c:v>475729.15149999998</c:v>
                </c:pt>
                <c:pt idx="11">
                  <c:v>506693.68349999998</c:v>
                </c:pt>
                <c:pt idx="12">
                  <c:v>517007.01630000002</c:v>
                </c:pt>
                <c:pt idx="13">
                  <c:v>514573.75929999998</c:v>
                </c:pt>
                <c:pt idx="14">
                  <c:v>511669.43420000002</c:v>
                </c:pt>
                <c:pt idx="15">
                  <c:v>513903.02840000001</c:v>
                </c:pt>
                <c:pt idx="16">
                  <c:v>514394.13530000002</c:v>
                </c:pt>
              </c:numCache>
            </c:numRef>
          </c:val>
          <c:extLst>
            <c:ext xmlns:c16="http://schemas.microsoft.com/office/drawing/2014/chart" uri="{C3380CC4-5D6E-409C-BE32-E72D297353CC}">
              <c16:uniqueId val="{00000000-0517-401D-92D3-B42921FB07E1}"/>
            </c:ext>
          </c:extLst>
        </c:ser>
        <c:ser>
          <c:idx val="0"/>
          <c:order val="2"/>
          <c:tx>
            <c:v>Server 2</c:v>
          </c:tx>
          <c:spPr>
            <a:solidFill>
              <a:srgbClr val="C4BAFE"/>
            </a:solidFill>
            <a:ln w="25400">
              <a:noFill/>
            </a:ln>
            <a:effectLst/>
          </c:spPr>
          <c:cat>
            <c:numRef>
              <c:f>'VAR (2)'!$D$4:$D$20</c:f>
              <c:numCache>
                <c:formatCode>General</c:formatCode>
                <c:ptCount val="17"/>
                <c:pt idx="0">
                  <c:v>0</c:v>
                </c:pt>
                <c:pt idx="4">
                  <c:v>200</c:v>
                </c:pt>
                <c:pt idx="8">
                  <c:v>400</c:v>
                </c:pt>
                <c:pt idx="12">
                  <c:v>600</c:v>
                </c:pt>
                <c:pt idx="16">
                  <c:v>800</c:v>
                </c:pt>
              </c:numCache>
            </c:numRef>
          </c:cat>
          <c:val>
            <c:numRef>
              <c:f>'VAR (2)'!$H$4:$H$20</c:f>
              <c:numCache>
                <c:formatCode>General</c:formatCode>
                <c:ptCount val="17"/>
                <c:pt idx="1">
                  <c:v>0</c:v>
                </c:pt>
                <c:pt idx="2">
                  <c:v>0</c:v>
                </c:pt>
                <c:pt idx="3">
                  <c:v>79.750399999999999</c:v>
                </c:pt>
                <c:pt idx="4">
                  <c:v>3.25</c:v>
                </c:pt>
                <c:pt idx="5">
                  <c:v>2.75</c:v>
                </c:pt>
                <c:pt idx="6">
                  <c:v>999.25109999999995</c:v>
                </c:pt>
                <c:pt idx="7">
                  <c:v>113.25</c:v>
                </c:pt>
                <c:pt idx="8">
                  <c:v>1458.2447999999999</c:v>
                </c:pt>
                <c:pt idx="9">
                  <c:v>6131.1650000000373</c:v>
                </c:pt>
                <c:pt idx="10">
                  <c:v>12829.673800000048</c:v>
                </c:pt>
                <c:pt idx="11">
                  <c:v>30941.643899999966</c:v>
                </c:pt>
                <c:pt idx="12">
                  <c:v>61060.655999999959</c:v>
                </c:pt>
                <c:pt idx="13">
                  <c:v>117321.74050000001</c:v>
                </c:pt>
                <c:pt idx="14">
                  <c:v>158733</c:v>
                </c:pt>
                <c:pt idx="15">
                  <c:v>203635.36229999998</c:v>
                </c:pt>
                <c:pt idx="16">
                  <c:v>255898.51699999993</c:v>
                </c:pt>
              </c:numCache>
            </c:numRef>
          </c:val>
          <c:extLst>
            <c:ext xmlns:c16="http://schemas.microsoft.com/office/drawing/2014/chart" uri="{C3380CC4-5D6E-409C-BE32-E72D297353CC}">
              <c16:uniqueId val="{00000001-0517-401D-92D3-B42921FB07E1}"/>
            </c:ext>
          </c:extLst>
        </c:ser>
        <c:dLbls>
          <c:showLegendKey val="0"/>
          <c:showVal val="0"/>
          <c:showCatName val="0"/>
          <c:showSerName val="0"/>
          <c:showPercent val="0"/>
          <c:showBubbleSize val="0"/>
        </c:dLbls>
        <c:axId val="1761626176"/>
        <c:axId val="1755330368"/>
      </c:areaChart>
      <c:lineChart>
        <c:grouping val="standard"/>
        <c:varyColors val="0"/>
        <c:ser>
          <c:idx val="2"/>
          <c:order val="0"/>
          <c:tx>
            <c:v>Total</c:v>
          </c:tx>
          <c:spPr>
            <a:ln w="19050" cap="rnd">
              <a:solidFill>
                <a:schemeClr val="tx1"/>
              </a:solidFill>
              <a:round/>
            </a:ln>
            <a:effectLst/>
          </c:spPr>
          <c:marker>
            <c:symbol val="circle"/>
            <c:size val="5"/>
            <c:spPr>
              <a:solidFill>
                <a:schemeClr val="tx1"/>
              </a:solidFill>
              <a:ln w="9525">
                <a:noFill/>
              </a:ln>
              <a:effectLst/>
            </c:spPr>
          </c:marker>
          <c:val>
            <c:numRef>
              <c:f>'VAR (2)'!$F$4:$F$20</c:f>
              <c:numCache>
                <c:formatCode>General</c:formatCode>
                <c:ptCount val="17"/>
                <c:pt idx="0">
                  <c:v>0</c:v>
                </c:pt>
                <c:pt idx="1">
                  <c:v>48393.040300000001</c:v>
                </c:pt>
                <c:pt idx="2">
                  <c:v>98194.985799999995</c:v>
                </c:pt>
                <c:pt idx="3">
                  <c:v>147241.63310000001</c:v>
                </c:pt>
                <c:pt idx="4">
                  <c:v>196759.0226</c:v>
                </c:pt>
                <c:pt idx="5">
                  <c:v>245634.91409999999</c:v>
                </c:pt>
                <c:pt idx="6">
                  <c:v>295977.83720000001</c:v>
                </c:pt>
                <c:pt idx="7">
                  <c:v>344654.20679999999</c:v>
                </c:pt>
                <c:pt idx="8">
                  <c:v>393106.14189999999</c:v>
                </c:pt>
                <c:pt idx="9">
                  <c:v>441072.16590000002</c:v>
                </c:pt>
                <c:pt idx="10">
                  <c:v>488558.82530000003</c:v>
                </c:pt>
                <c:pt idx="11">
                  <c:v>537635.32739999995</c:v>
                </c:pt>
                <c:pt idx="12">
                  <c:v>578067.67229999998</c:v>
                </c:pt>
                <c:pt idx="13">
                  <c:v>631895.49979999999</c:v>
                </c:pt>
                <c:pt idx="14">
                  <c:v>670402.43420000002</c:v>
                </c:pt>
                <c:pt idx="15">
                  <c:v>717538.39069999999</c:v>
                </c:pt>
                <c:pt idx="16">
                  <c:v>770292.65229999996</c:v>
                </c:pt>
              </c:numCache>
            </c:numRef>
          </c:val>
          <c:smooth val="0"/>
          <c:extLst>
            <c:ext xmlns:c16="http://schemas.microsoft.com/office/drawing/2014/chart" uri="{C3380CC4-5D6E-409C-BE32-E72D297353CC}">
              <c16:uniqueId val="{00000002-0517-401D-92D3-B42921FB07E1}"/>
            </c:ext>
          </c:extLst>
        </c:ser>
        <c:dLbls>
          <c:showLegendKey val="0"/>
          <c:showVal val="0"/>
          <c:showCatName val="0"/>
          <c:showSerName val="0"/>
          <c:showPercent val="0"/>
          <c:showBubbleSize val="0"/>
        </c:dLbls>
        <c:marker val="1"/>
        <c:smooth val="0"/>
        <c:axId val="1761626176"/>
        <c:axId val="1755330368"/>
      </c:lineChart>
      <c:catAx>
        <c:axId val="1761626176"/>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dirty="0"/>
                  <a:t>Clients' Demand (</a:t>
                </a:r>
                <a:r>
                  <a:rPr lang="en-US" sz="2000" b="1" dirty="0" err="1"/>
                  <a:t>kRPS</a:t>
                </a:r>
                <a:r>
                  <a:rPr lang="en-US" sz="2000" b="1" dirty="0"/>
                  <a:t>)</a:t>
                </a:r>
              </a:p>
            </c:rich>
          </c:tx>
          <c:layout>
            <c:manualLayout>
              <c:xMode val="edge"/>
              <c:yMode val="edge"/>
              <c:x val="0.22554610203740222"/>
              <c:y val="0.8666922839827854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55330368"/>
        <c:crosses val="autoZero"/>
        <c:auto val="1"/>
        <c:lblAlgn val="ctr"/>
        <c:lblOffset val="100"/>
        <c:tickMarkSkip val="2"/>
        <c:noMultiLvlLbl val="0"/>
      </c:catAx>
      <c:valAx>
        <c:axId val="1755330368"/>
        <c:scaling>
          <c:orientation val="minMax"/>
          <c:max val="800000"/>
        </c:scaling>
        <c:delete val="0"/>
        <c:axPos val="l"/>
        <c:title>
          <c:tx>
            <c:rich>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a:t>Goodput (kRPS)</a:t>
                </a:r>
              </a:p>
            </c:rich>
          </c:tx>
          <c:layout>
            <c:manualLayout>
              <c:xMode val="edge"/>
              <c:yMode val="edge"/>
              <c:x val="2.7673385119117403E-3"/>
              <c:y val="6.4186584068131186E-2"/>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61626176"/>
        <c:crosses val="autoZero"/>
        <c:crossBetween val="midCat"/>
        <c:majorUnit val="200000"/>
        <c:minorUnit val="50000"/>
        <c:dispUnits>
          <c:builtInUnit val="thousands"/>
        </c:dispUnits>
      </c:valAx>
      <c:spPr>
        <a:noFill/>
        <a:ln>
          <a:noFill/>
        </a:ln>
        <a:effectLst/>
      </c:spPr>
    </c:plotArea>
    <c:legend>
      <c:legendPos val="t"/>
      <c:layout>
        <c:manualLayout>
          <c:xMode val="edge"/>
          <c:yMode val="edge"/>
          <c:x val="7.6274918670325126E-2"/>
          <c:y val="2.8263120003649726E-2"/>
          <c:w val="0.86696730874189165"/>
          <c:h val="0.110898251655265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Helvetica" pitchFamily="2" charset="0"/>
          <a:cs typeface="Times New Roman" panose="02020603050405020304" pitchFamily="18" charset="0"/>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26448119603345"/>
          <c:y val="0.16635623872123009"/>
          <c:w val="0.67956881088581567"/>
          <c:h val="0.56317780385771998"/>
        </c:manualLayout>
      </c:layout>
      <c:scatterChart>
        <c:scatterStyle val="lineMarker"/>
        <c:varyColors val="0"/>
        <c:ser>
          <c:idx val="1"/>
          <c:order val="0"/>
          <c:tx>
            <c:v>End-to-end</c:v>
          </c:tx>
          <c:spPr>
            <a:ln>
              <a:solidFill>
                <a:schemeClr val="tx1"/>
              </a:solidFill>
            </a:ln>
          </c:spPr>
          <c:marker>
            <c:symbol val="circle"/>
            <c:size val="5"/>
            <c:spPr>
              <a:solidFill>
                <a:schemeClr val="tx1"/>
              </a:solidFill>
              <a:ln>
                <a:noFill/>
              </a:ln>
            </c:spPr>
          </c:marker>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(2)'!$L$5:$L$20</c:f>
              <c:numCache>
                <c:formatCode>General</c:formatCode>
                <c:ptCount val="16"/>
                <c:pt idx="0">
                  <c:v>24</c:v>
                </c:pt>
                <c:pt idx="1">
                  <c:v>25</c:v>
                </c:pt>
                <c:pt idx="2">
                  <c:v>26</c:v>
                </c:pt>
                <c:pt idx="3">
                  <c:v>31</c:v>
                </c:pt>
                <c:pt idx="4">
                  <c:v>33</c:v>
                </c:pt>
                <c:pt idx="5">
                  <c:v>40</c:v>
                </c:pt>
                <c:pt idx="6">
                  <c:v>46</c:v>
                </c:pt>
                <c:pt idx="7">
                  <c:v>60</c:v>
                </c:pt>
                <c:pt idx="8">
                  <c:v>109</c:v>
                </c:pt>
                <c:pt idx="9">
                  <c:v>121</c:v>
                </c:pt>
                <c:pt idx="10">
                  <c:v>128</c:v>
                </c:pt>
                <c:pt idx="11">
                  <c:v>128</c:v>
                </c:pt>
                <c:pt idx="12">
                  <c:v>120</c:v>
                </c:pt>
                <c:pt idx="13">
                  <c:v>120</c:v>
                </c:pt>
                <c:pt idx="14">
                  <c:v>118</c:v>
                </c:pt>
                <c:pt idx="15">
                  <c:v>117</c:v>
                </c:pt>
              </c:numCache>
            </c:numRef>
          </c:yVal>
          <c:smooth val="0"/>
          <c:extLst>
            <c:ext xmlns:c16="http://schemas.microsoft.com/office/drawing/2014/chart" uri="{C3380CC4-5D6E-409C-BE32-E72D297353CC}">
              <c16:uniqueId val="{00000000-16F4-49D2-AA0D-8CCDF81D2B3A}"/>
            </c:ext>
          </c:extLst>
        </c:ser>
        <c:ser>
          <c:idx val="0"/>
          <c:order val="1"/>
          <c:tx>
            <c:v>Failure Delivery</c:v>
          </c:tx>
          <c:spPr>
            <a:ln>
              <a:solidFill>
                <a:srgbClr val="C00000"/>
              </a:solidFill>
            </a:ln>
          </c:spPr>
          <c:marker>
            <c:symbol val="x"/>
            <c:size val="6"/>
            <c:spPr>
              <a:noFill/>
              <a:ln w="12700">
                <a:solidFill>
                  <a:srgbClr val="C00000"/>
                </a:solidFill>
              </a:ln>
            </c:spPr>
          </c:marker>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(2)'!$T$5:$T$20</c:f>
              <c:numCache>
                <c:formatCode>General</c:formatCode>
                <c:ptCount val="16"/>
                <c:pt idx="0">
                  <c:v>0</c:v>
                </c:pt>
                <c:pt idx="1">
                  <c:v>0</c:v>
                </c:pt>
                <c:pt idx="2">
                  <c:v>0</c:v>
                </c:pt>
                <c:pt idx="3">
                  <c:v>0</c:v>
                </c:pt>
                <c:pt idx="4">
                  <c:v>0</c:v>
                </c:pt>
                <c:pt idx="5">
                  <c:v>0</c:v>
                </c:pt>
                <c:pt idx="6">
                  <c:v>0</c:v>
                </c:pt>
                <c:pt idx="7">
                  <c:v>0</c:v>
                </c:pt>
                <c:pt idx="8">
                  <c:v>83</c:v>
                </c:pt>
                <c:pt idx="9">
                  <c:v>88</c:v>
                </c:pt>
                <c:pt idx="10">
                  <c:v>80</c:v>
                </c:pt>
                <c:pt idx="11">
                  <c:v>82</c:v>
                </c:pt>
                <c:pt idx="12">
                  <c:v>90</c:v>
                </c:pt>
                <c:pt idx="13">
                  <c:v>88</c:v>
                </c:pt>
                <c:pt idx="14">
                  <c:v>75</c:v>
                </c:pt>
                <c:pt idx="15">
                  <c:v>72</c:v>
                </c:pt>
              </c:numCache>
            </c:numRef>
          </c:yVal>
          <c:smooth val="0"/>
          <c:extLst>
            <c:ext xmlns:c16="http://schemas.microsoft.com/office/drawing/2014/chart" uri="{C3380CC4-5D6E-409C-BE32-E72D297353CC}">
              <c16:uniqueId val="{00000001-16F4-49D2-AA0D-8CCDF81D2B3A}"/>
            </c:ext>
          </c:extLst>
        </c:ser>
        <c:dLbls>
          <c:showLegendKey val="0"/>
          <c:showVal val="0"/>
          <c:showCatName val="0"/>
          <c:showSerName val="0"/>
          <c:showPercent val="0"/>
          <c:showBubbleSize val="0"/>
        </c:dLbls>
        <c:axId val="433332960"/>
        <c:axId val="414911120"/>
        <c:extLst/>
      </c:scatterChart>
      <c:valAx>
        <c:axId val="433332960"/>
        <c:scaling>
          <c:orientation val="minMax"/>
          <c:max val="805000"/>
          <c:min val="0"/>
        </c:scaling>
        <c:delete val="0"/>
        <c:axPos val="b"/>
        <c:title>
          <c:tx>
            <c:rich>
              <a:bodyPr rot="0" vert="horz"/>
              <a:lstStyle/>
              <a:p>
                <a:pPr>
                  <a:defRPr sz="2000"/>
                </a:pPr>
                <a:r>
                  <a:rPr lang="en-US" sz="2000"/>
                  <a:t>Clients' Demand (kRPS)</a:t>
                </a:r>
              </a:p>
            </c:rich>
          </c:tx>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14911120"/>
        <c:crosses val="autoZero"/>
        <c:crossBetween val="midCat"/>
        <c:majorUnit val="200000"/>
        <c:dispUnits>
          <c:builtInUnit val="thousands"/>
        </c:dispUnits>
      </c:valAx>
      <c:valAx>
        <c:axId val="414911120"/>
        <c:scaling>
          <c:orientation val="minMax"/>
          <c:max val="250"/>
          <c:min val="0"/>
        </c:scaling>
        <c:delete val="0"/>
        <c:axPos val="l"/>
        <c:title>
          <c:tx>
            <c:rich>
              <a:bodyPr rot="-5400000" vert="horz"/>
              <a:lstStyle/>
              <a:p>
                <a:pPr>
                  <a:defRPr sz="2000" b="1"/>
                </a:pPr>
                <a:r>
                  <a:rPr lang="en-US" sz="2000" b="1"/>
                  <a:t>p99 Latency (us)</a:t>
                </a:r>
              </a:p>
            </c:rich>
          </c:tx>
          <c:layout>
            <c:manualLayout>
              <c:xMode val="edge"/>
              <c:yMode val="edge"/>
              <c:x val="0"/>
              <c:y val="5.0371871522818759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33332960"/>
        <c:crosses val="autoZero"/>
        <c:crossBetween val="midCat"/>
        <c:majorUnit val="50"/>
      </c:valAx>
    </c:plotArea>
    <c:legend>
      <c:legendPos val="t"/>
      <c:layout>
        <c:manualLayout>
          <c:xMode val="edge"/>
          <c:yMode val="edge"/>
          <c:x val="7.2041152040650425E-2"/>
          <c:y val="4.6591706602851926E-3"/>
          <c:w val="0.86709409804564763"/>
          <c:h val="0.10968935071338506"/>
        </c:manualLayout>
      </c:layout>
      <c:overlay val="0"/>
      <c:txPr>
        <a:bodyPr/>
        <a:lstStyle/>
        <a:p>
          <a:pPr>
            <a:defRPr sz="1800"/>
          </a:pPr>
          <a:endParaRPr lang="en-US"/>
        </a:p>
      </c:txPr>
    </c:legend>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71867716716023"/>
          <c:y val="0.12471219593438014"/>
          <c:w val="0.69161471810450303"/>
          <c:h val="0.60482211756432902"/>
        </c:manualLayout>
      </c:layout>
      <c:scatterChart>
        <c:scatterStyle val="lineMarker"/>
        <c:varyColors val="0"/>
        <c:ser>
          <c:idx val="0"/>
          <c:order val="0"/>
          <c:tx>
            <c:strRef>
              <c:f>'Sheet1 (2)'!$B$30</c:f>
              <c:strCache>
                <c:ptCount val="1"/>
                <c:pt idx="0">
                  <c:v>SEDA</c:v>
                </c:pt>
              </c:strCache>
            </c:strRef>
          </c:tx>
          <c:spPr>
            <a:ln w="15875">
              <a:solidFill>
                <a:srgbClr val="0070C0"/>
              </a:solidFill>
            </a:ln>
          </c:spPr>
          <c:marker>
            <c:symbol val="square"/>
            <c:size val="5"/>
            <c:spPr>
              <a:solidFill>
                <a:srgbClr val="0070C0"/>
              </a:solidFill>
              <a:ln>
                <a:noFill/>
              </a:ln>
            </c:spPr>
          </c:marker>
          <c:xVal>
            <c:numRef>
              <c:f>'Sheet1 (2)'!$C$32:$C$56</c:f>
              <c:numCache>
                <c:formatCode>General</c:formatCode>
                <c:ptCount val="25"/>
                <c:pt idx="0">
                  <c:v>98.636300000000006</c:v>
                </c:pt>
                <c:pt idx="1">
                  <c:v>199.43190000000001</c:v>
                </c:pt>
                <c:pt idx="2">
                  <c:v>299.94330000000002</c:v>
                </c:pt>
                <c:pt idx="3">
                  <c:v>397.0127</c:v>
                </c:pt>
                <c:pt idx="4">
                  <c:v>497.89210000000003</c:v>
                </c:pt>
                <c:pt idx="5">
                  <c:v>601.78729999999996</c:v>
                </c:pt>
                <c:pt idx="6">
                  <c:v>693.13099999999997</c:v>
                </c:pt>
                <c:pt idx="7">
                  <c:v>802.61599999999999</c:v>
                </c:pt>
                <c:pt idx="8">
                  <c:v>900.58600000000001</c:v>
                </c:pt>
                <c:pt idx="9">
                  <c:v>1005.7473</c:v>
                </c:pt>
                <c:pt idx="10">
                  <c:v>1099.1821</c:v>
                </c:pt>
                <c:pt idx="11">
                  <c:v>1201.2958000000001</c:v>
                </c:pt>
                <c:pt idx="12">
                  <c:v>1300.6067</c:v>
                </c:pt>
                <c:pt idx="13">
                  <c:v>1398.7853</c:v>
                </c:pt>
                <c:pt idx="14">
                  <c:v>1498.8839</c:v>
                </c:pt>
                <c:pt idx="15">
                  <c:v>1603.4313</c:v>
                </c:pt>
                <c:pt idx="16">
                  <c:v>1701.7660000000001</c:v>
                </c:pt>
                <c:pt idx="17">
                  <c:v>1798.7319</c:v>
                </c:pt>
                <c:pt idx="18">
                  <c:v>1903.5072</c:v>
                </c:pt>
                <c:pt idx="19">
                  <c:v>1999.9738</c:v>
                </c:pt>
                <c:pt idx="20">
                  <c:v>2200.797</c:v>
                </c:pt>
                <c:pt idx="21">
                  <c:v>2402.8874000000001</c:v>
                </c:pt>
                <c:pt idx="22">
                  <c:v>2600.8708000000001</c:v>
                </c:pt>
                <c:pt idx="23">
                  <c:v>2802.8733000000002</c:v>
                </c:pt>
                <c:pt idx="24">
                  <c:v>2995.0124000000001</c:v>
                </c:pt>
              </c:numCache>
            </c:numRef>
          </c:xVal>
          <c:yVal>
            <c:numRef>
              <c:f>'Sheet1 (2)'!$K$32:$K$56</c:f>
              <c:numCache>
                <c:formatCode>General</c:formatCode>
                <c:ptCount val="25"/>
                <c:pt idx="0">
                  <c:v>16600</c:v>
                </c:pt>
                <c:pt idx="1">
                  <c:v>16682</c:v>
                </c:pt>
                <c:pt idx="2">
                  <c:v>35325</c:v>
                </c:pt>
                <c:pt idx="3">
                  <c:v>70794</c:v>
                </c:pt>
                <c:pt idx="4">
                  <c:v>118274</c:v>
                </c:pt>
                <c:pt idx="5">
                  <c:v>248090</c:v>
                </c:pt>
                <c:pt idx="6">
                  <c:v>336808</c:v>
                </c:pt>
                <c:pt idx="7">
                  <c:v>680258</c:v>
                </c:pt>
                <c:pt idx="8">
                  <c:v>401439</c:v>
                </c:pt>
                <c:pt idx="9">
                  <c:v>424422</c:v>
                </c:pt>
                <c:pt idx="10">
                  <c:v>718134</c:v>
                </c:pt>
                <c:pt idx="11">
                  <c:v>599415</c:v>
                </c:pt>
                <c:pt idx="12">
                  <c:v>571995</c:v>
                </c:pt>
                <c:pt idx="13">
                  <c:v>528364</c:v>
                </c:pt>
                <c:pt idx="14">
                  <c:v>579994</c:v>
                </c:pt>
                <c:pt idx="15">
                  <c:v>446754</c:v>
                </c:pt>
                <c:pt idx="16">
                  <c:v>457363</c:v>
                </c:pt>
                <c:pt idx="17">
                  <c:v>640249</c:v>
                </c:pt>
                <c:pt idx="18">
                  <c:v>539435</c:v>
                </c:pt>
                <c:pt idx="19">
                  <c:v>512306</c:v>
                </c:pt>
                <c:pt idx="20">
                  <c:v>397124</c:v>
                </c:pt>
                <c:pt idx="21">
                  <c:v>443293</c:v>
                </c:pt>
                <c:pt idx="22">
                  <c:v>517238</c:v>
                </c:pt>
                <c:pt idx="23">
                  <c:v>535241</c:v>
                </c:pt>
                <c:pt idx="24">
                  <c:v>477757</c:v>
                </c:pt>
              </c:numCache>
            </c:numRef>
          </c:yVal>
          <c:smooth val="0"/>
          <c:extLst>
            <c:ext xmlns:c16="http://schemas.microsoft.com/office/drawing/2014/chart" uri="{C3380CC4-5D6E-409C-BE32-E72D297353CC}">
              <c16:uniqueId val="{00000000-C948-4958-B6FE-BAE74DAEC2B1}"/>
            </c:ext>
          </c:extLst>
        </c:ser>
        <c:ser>
          <c:idx val="2"/>
          <c:order val="1"/>
          <c:tx>
            <c:strRef>
              <c:f>'Sheet1 (2)'!$B$58</c:f>
              <c:strCache>
                <c:ptCount val="1"/>
                <c:pt idx="0">
                  <c:v>Breakwater</c:v>
                </c:pt>
              </c:strCache>
            </c:strRef>
          </c:tx>
          <c:spPr>
            <a:ln w="15875">
              <a:solidFill>
                <a:schemeClr val="tx1"/>
              </a:solidFill>
            </a:ln>
          </c:spPr>
          <c:marker>
            <c:symbol val="circle"/>
            <c:size val="5"/>
            <c:spPr>
              <a:solidFill>
                <a:schemeClr val="tx1"/>
              </a:solidFill>
              <a:ln>
                <a:noFill/>
              </a:ln>
            </c:spPr>
          </c:marker>
          <c:xVal>
            <c:numRef>
              <c:f>'Sheet1 (2)'!$C$60:$C$84</c:f>
              <c:numCache>
                <c:formatCode>General</c:formatCode>
                <c:ptCount val="25"/>
                <c:pt idx="0">
                  <c:v>99.821799999999996</c:v>
                </c:pt>
                <c:pt idx="1">
                  <c:v>201.76920000000001</c:v>
                </c:pt>
                <c:pt idx="2">
                  <c:v>298.88159999999999</c:v>
                </c:pt>
                <c:pt idx="3">
                  <c:v>398.36470000000003</c:v>
                </c:pt>
                <c:pt idx="4">
                  <c:v>499.06599999999997</c:v>
                </c:pt>
                <c:pt idx="5">
                  <c:v>600.90620000000001</c:v>
                </c:pt>
                <c:pt idx="6">
                  <c:v>700.84029999999996</c:v>
                </c:pt>
                <c:pt idx="7">
                  <c:v>799.93849999999998</c:v>
                </c:pt>
                <c:pt idx="8">
                  <c:v>899.96469999999999</c:v>
                </c:pt>
                <c:pt idx="9">
                  <c:v>997.95569999999998</c:v>
                </c:pt>
                <c:pt idx="10">
                  <c:v>1100.8726999999999</c:v>
                </c:pt>
                <c:pt idx="11">
                  <c:v>1202.5852</c:v>
                </c:pt>
                <c:pt idx="12">
                  <c:v>1307.2861</c:v>
                </c:pt>
                <c:pt idx="13">
                  <c:v>1402.2973</c:v>
                </c:pt>
                <c:pt idx="14">
                  <c:v>1495.8539000000001</c:v>
                </c:pt>
                <c:pt idx="15">
                  <c:v>1596.8422</c:v>
                </c:pt>
                <c:pt idx="16">
                  <c:v>1700</c:v>
                </c:pt>
                <c:pt idx="17">
                  <c:v>1800</c:v>
                </c:pt>
                <c:pt idx="18">
                  <c:v>1900.9413</c:v>
                </c:pt>
                <c:pt idx="19">
                  <c:v>2000.2548999999999</c:v>
                </c:pt>
                <c:pt idx="20">
                  <c:v>2200</c:v>
                </c:pt>
                <c:pt idx="21">
                  <c:v>2400</c:v>
                </c:pt>
                <c:pt idx="22">
                  <c:v>2600</c:v>
                </c:pt>
                <c:pt idx="23">
                  <c:v>2800</c:v>
                </c:pt>
                <c:pt idx="24">
                  <c:v>3000</c:v>
                </c:pt>
              </c:numCache>
            </c:numRef>
          </c:xVal>
          <c:yVal>
            <c:numRef>
              <c:f>'Sheet1 (2)'!$K$60:$K$84</c:f>
              <c:numCache>
                <c:formatCode>General</c:formatCode>
                <c:ptCount val="25"/>
                <c:pt idx="0">
                  <c:v>18140</c:v>
                </c:pt>
                <c:pt idx="1">
                  <c:v>30839</c:v>
                </c:pt>
                <c:pt idx="2">
                  <c:v>41081</c:v>
                </c:pt>
                <c:pt idx="3">
                  <c:v>72484</c:v>
                </c:pt>
                <c:pt idx="4">
                  <c:v>95876</c:v>
                </c:pt>
                <c:pt idx="5">
                  <c:v>198501</c:v>
                </c:pt>
                <c:pt idx="6">
                  <c:v>56628716</c:v>
                </c:pt>
                <c:pt idx="7">
                  <c:v>94821740</c:v>
                </c:pt>
                <c:pt idx="8">
                  <c:v>118435932</c:v>
                </c:pt>
                <c:pt idx="9">
                  <c:v>125604231</c:v>
                </c:pt>
                <c:pt idx="10">
                  <c:v>125131005</c:v>
                </c:pt>
                <c:pt idx="11">
                  <c:v>114850449</c:v>
                </c:pt>
                <c:pt idx="12">
                  <c:v>113725719</c:v>
                </c:pt>
                <c:pt idx="13">
                  <c:v>115685200</c:v>
                </c:pt>
                <c:pt idx="14">
                  <c:v>112920657</c:v>
                </c:pt>
                <c:pt idx="15">
                  <c:v>118564780</c:v>
                </c:pt>
                <c:pt idx="16">
                  <c:v>117878894</c:v>
                </c:pt>
                <c:pt idx="17">
                  <c:v>121233990</c:v>
                </c:pt>
                <c:pt idx="18">
                  <c:v>125156448</c:v>
                </c:pt>
                <c:pt idx="19">
                  <c:v>126300913</c:v>
                </c:pt>
                <c:pt idx="20">
                  <c:v>131294065</c:v>
                </c:pt>
                <c:pt idx="21">
                  <c:v>132099386</c:v>
                </c:pt>
                <c:pt idx="22">
                  <c:v>138148236</c:v>
                </c:pt>
                <c:pt idx="23">
                  <c:v>135109018</c:v>
                </c:pt>
                <c:pt idx="24">
                  <c:v>138113576</c:v>
                </c:pt>
              </c:numCache>
            </c:numRef>
          </c:yVal>
          <c:smooth val="0"/>
          <c:extLst>
            <c:ext xmlns:c16="http://schemas.microsoft.com/office/drawing/2014/chart" uri="{C3380CC4-5D6E-409C-BE32-E72D297353CC}">
              <c16:uniqueId val="{00000001-C948-4958-B6FE-BAE74DAEC2B1}"/>
            </c:ext>
          </c:extLst>
        </c:ser>
        <c:dLbls>
          <c:showLegendKey val="0"/>
          <c:showVal val="0"/>
          <c:showCatName val="0"/>
          <c:showSerName val="0"/>
          <c:showPercent val="0"/>
          <c:showBubbleSize val="0"/>
        </c:dLbls>
        <c:axId val="433332960"/>
        <c:axId val="414911120"/>
        <c:extLst/>
      </c:scatterChart>
      <c:valAx>
        <c:axId val="433332960"/>
        <c:scaling>
          <c:orientation val="minMax"/>
          <c:max val="3010"/>
          <c:min val="0"/>
        </c:scaling>
        <c:delete val="0"/>
        <c:axPos val="b"/>
        <c:title>
          <c:tx>
            <c:rich>
              <a:bodyPr rot="0" vert="horz"/>
              <a:lstStyle/>
              <a:p>
                <a:pPr>
                  <a:defRPr sz="2400"/>
                </a:pPr>
                <a:r>
                  <a:rPr lang="en-US" sz="2400"/>
                  <a:t>Clients' Demand (kRPS)</a:t>
                </a:r>
              </a:p>
            </c:rich>
          </c:tx>
          <c:layout>
            <c:manualLayout>
              <c:xMode val="edge"/>
              <c:yMode val="edge"/>
              <c:x val="0.25145546227053178"/>
              <c:y val="0.85930366752670717"/>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14911120"/>
        <c:crosses val="autoZero"/>
        <c:crossBetween val="midCat"/>
        <c:majorUnit val="1000"/>
        <c:dispUnits>
          <c:builtInUnit val="thousands"/>
        </c:dispUnits>
      </c:valAx>
      <c:valAx>
        <c:axId val="414911120"/>
        <c:scaling>
          <c:orientation val="minMax"/>
          <c:max val="1000000"/>
          <c:min val="0"/>
        </c:scaling>
        <c:delete val="0"/>
        <c:axPos val="l"/>
        <c:title>
          <c:tx>
            <c:rich>
              <a:bodyPr rot="-5400000" vert="horz"/>
              <a:lstStyle/>
              <a:p>
                <a:pPr>
                  <a:defRPr sz="2400"/>
                </a:pPr>
                <a:r>
                  <a:rPr lang="en-US" sz="2400"/>
                  <a:t>p99 Latency (ms)</a:t>
                </a:r>
              </a:p>
            </c:rich>
          </c:tx>
          <c:layout>
            <c:manualLayout>
              <c:xMode val="edge"/>
              <c:yMode val="edge"/>
              <c:x val="0"/>
              <c:y val="6.680680340444238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2000"/>
            </a:pPr>
            <a:endParaRPr lang="en-US"/>
          </a:p>
        </c:txPr>
        <c:crossAx val="433332960"/>
        <c:crosses val="autoZero"/>
        <c:crossBetween val="midCat"/>
        <c:dispUnits>
          <c:builtInUnit val="thousand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9536610757865"/>
          <c:y val="0.18023080064374633"/>
          <c:w val="0.6584351244083867"/>
          <c:h val="0.53527159485967291"/>
        </c:manualLayout>
      </c:layout>
      <c:areaChart>
        <c:grouping val="stacked"/>
        <c:varyColors val="0"/>
        <c:ser>
          <c:idx val="1"/>
          <c:order val="1"/>
          <c:tx>
            <c:v>Server 1</c:v>
          </c:tx>
          <c:spPr>
            <a:solidFill>
              <a:srgbClr val="FFB3B3"/>
            </a:solidFill>
            <a:ln>
              <a:noFill/>
            </a:ln>
            <a:effectLst/>
          </c:spPr>
          <c:cat>
            <c:numRef>
              <c:f>'VAR (2)'!$D$4:$D$20</c:f>
              <c:numCache>
                <c:formatCode>General</c:formatCode>
                <c:ptCount val="17"/>
                <c:pt idx="0">
                  <c:v>0</c:v>
                </c:pt>
                <c:pt idx="4">
                  <c:v>200</c:v>
                </c:pt>
                <c:pt idx="8">
                  <c:v>400</c:v>
                </c:pt>
                <c:pt idx="12">
                  <c:v>600</c:v>
                </c:pt>
                <c:pt idx="16">
                  <c:v>800</c:v>
                </c:pt>
              </c:numCache>
            </c:numRef>
          </c:cat>
          <c:val>
            <c:numRef>
              <c:f>'VAR (2)'!$G$4:$G$20</c:f>
              <c:numCache>
                <c:formatCode>General</c:formatCode>
                <c:ptCount val="17"/>
                <c:pt idx="0">
                  <c:v>0</c:v>
                </c:pt>
                <c:pt idx="1">
                  <c:v>48393.040300000001</c:v>
                </c:pt>
                <c:pt idx="2">
                  <c:v>98194.985799999995</c:v>
                </c:pt>
                <c:pt idx="3">
                  <c:v>147161.88269999999</c:v>
                </c:pt>
                <c:pt idx="4">
                  <c:v>196755.7726</c:v>
                </c:pt>
                <c:pt idx="5">
                  <c:v>245632.16409999999</c:v>
                </c:pt>
                <c:pt idx="6">
                  <c:v>294978.58610000001</c:v>
                </c:pt>
                <c:pt idx="7">
                  <c:v>344540.95679999999</c:v>
                </c:pt>
                <c:pt idx="8">
                  <c:v>391647.897</c:v>
                </c:pt>
                <c:pt idx="9">
                  <c:v>434941.00089999998</c:v>
                </c:pt>
                <c:pt idx="10">
                  <c:v>475729.15149999998</c:v>
                </c:pt>
                <c:pt idx="11">
                  <c:v>506693.68349999998</c:v>
                </c:pt>
                <c:pt idx="12">
                  <c:v>517007.01630000002</c:v>
                </c:pt>
                <c:pt idx="13">
                  <c:v>514573.75929999998</c:v>
                </c:pt>
                <c:pt idx="14">
                  <c:v>511669.43420000002</c:v>
                </c:pt>
                <c:pt idx="15">
                  <c:v>513903.02840000001</c:v>
                </c:pt>
                <c:pt idx="16">
                  <c:v>514394.13530000002</c:v>
                </c:pt>
              </c:numCache>
            </c:numRef>
          </c:val>
          <c:extLst>
            <c:ext xmlns:c16="http://schemas.microsoft.com/office/drawing/2014/chart" uri="{C3380CC4-5D6E-409C-BE32-E72D297353CC}">
              <c16:uniqueId val="{00000000-0517-401D-92D3-B42921FB07E1}"/>
            </c:ext>
          </c:extLst>
        </c:ser>
        <c:ser>
          <c:idx val="0"/>
          <c:order val="2"/>
          <c:tx>
            <c:v>Server 2</c:v>
          </c:tx>
          <c:spPr>
            <a:solidFill>
              <a:srgbClr val="C4BAFE"/>
            </a:solidFill>
            <a:ln w="25400">
              <a:noFill/>
            </a:ln>
            <a:effectLst/>
          </c:spPr>
          <c:cat>
            <c:numRef>
              <c:f>'VAR (2)'!$D$4:$D$20</c:f>
              <c:numCache>
                <c:formatCode>General</c:formatCode>
                <c:ptCount val="17"/>
                <c:pt idx="0">
                  <c:v>0</c:v>
                </c:pt>
                <c:pt idx="4">
                  <c:v>200</c:v>
                </c:pt>
                <c:pt idx="8">
                  <c:v>400</c:v>
                </c:pt>
                <c:pt idx="12">
                  <c:v>600</c:v>
                </c:pt>
                <c:pt idx="16">
                  <c:v>800</c:v>
                </c:pt>
              </c:numCache>
            </c:numRef>
          </c:cat>
          <c:val>
            <c:numRef>
              <c:f>'VAR (2)'!$H$4:$H$20</c:f>
              <c:numCache>
                <c:formatCode>General</c:formatCode>
                <c:ptCount val="17"/>
                <c:pt idx="1">
                  <c:v>0</c:v>
                </c:pt>
                <c:pt idx="2">
                  <c:v>0</c:v>
                </c:pt>
                <c:pt idx="3">
                  <c:v>79.750399999999999</c:v>
                </c:pt>
                <c:pt idx="4">
                  <c:v>3.25</c:v>
                </c:pt>
                <c:pt idx="5">
                  <c:v>2.75</c:v>
                </c:pt>
                <c:pt idx="6">
                  <c:v>999.25109999999995</c:v>
                </c:pt>
                <c:pt idx="7">
                  <c:v>113.25</c:v>
                </c:pt>
                <c:pt idx="8">
                  <c:v>1458.2447999999999</c:v>
                </c:pt>
                <c:pt idx="9">
                  <c:v>6131.1650000000373</c:v>
                </c:pt>
                <c:pt idx="10">
                  <c:v>12829.673800000048</c:v>
                </c:pt>
                <c:pt idx="11">
                  <c:v>30941.643899999966</c:v>
                </c:pt>
                <c:pt idx="12">
                  <c:v>61060.655999999959</c:v>
                </c:pt>
                <c:pt idx="13">
                  <c:v>117321.74050000001</c:v>
                </c:pt>
                <c:pt idx="14">
                  <c:v>158733</c:v>
                </c:pt>
                <c:pt idx="15">
                  <c:v>203635.36229999998</c:v>
                </c:pt>
                <c:pt idx="16">
                  <c:v>255898.51699999993</c:v>
                </c:pt>
              </c:numCache>
            </c:numRef>
          </c:val>
          <c:extLst>
            <c:ext xmlns:c16="http://schemas.microsoft.com/office/drawing/2014/chart" uri="{C3380CC4-5D6E-409C-BE32-E72D297353CC}">
              <c16:uniqueId val="{00000001-0517-401D-92D3-B42921FB07E1}"/>
            </c:ext>
          </c:extLst>
        </c:ser>
        <c:dLbls>
          <c:showLegendKey val="0"/>
          <c:showVal val="0"/>
          <c:showCatName val="0"/>
          <c:showSerName val="0"/>
          <c:showPercent val="0"/>
          <c:showBubbleSize val="0"/>
        </c:dLbls>
        <c:axId val="1761626176"/>
        <c:axId val="1755330368"/>
      </c:areaChart>
      <c:lineChart>
        <c:grouping val="standard"/>
        <c:varyColors val="0"/>
        <c:ser>
          <c:idx val="2"/>
          <c:order val="0"/>
          <c:tx>
            <c:v>Total</c:v>
          </c:tx>
          <c:spPr>
            <a:ln w="19050" cap="rnd">
              <a:solidFill>
                <a:schemeClr val="tx1"/>
              </a:solidFill>
              <a:round/>
            </a:ln>
            <a:effectLst/>
          </c:spPr>
          <c:marker>
            <c:symbol val="circle"/>
            <c:size val="5"/>
            <c:spPr>
              <a:solidFill>
                <a:schemeClr val="tx1"/>
              </a:solidFill>
              <a:ln w="9525">
                <a:noFill/>
              </a:ln>
              <a:effectLst/>
            </c:spPr>
          </c:marker>
          <c:val>
            <c:numRef>
              <c:f>'VAR (2)'!$F$4:$F$20</c:f>
              <c:numCache>
                <c:formatCode>General</c:formatCode>
                <c:ptCount val="17"/>
                <c:pt idx="0">
                  <c:v>0</c:v>
                </c:pt>
                <c:pt idx="1">
                  <c:v>48393.040300000001</c:v>
                </c:pt>
                <c:pt idx="2">
                  <c:v>98194.985799999995</c:v>
                </c:pt>
                <c:pt idx="3">
                  <c:v>147241.63310000001</c:v>
                </c:pt>
                <c:pt idx="4">
                  <c:v>196759.0226</c:v>
                </c:pt>
                <c:pt idx="5">
                  <c:v>245634.91409999999</c:v>
                </c:pt>
                <c:pt idx="6">
                  <c:v>295977.83720000001</c:v>
                </c:pt>
                <c:pt idx="7">
                  <c:v>344654.20679999999</c:v>
                </c:pt>
                <c:pt idx="8">
                  <c:v>393106.14189999999</c:v>
                </c:pt>
                <c:pt idx="9">
                  <c:v>441072.16590000002</c:v>
                </c:pt>
                <c:pt idx="10">
                  <c:v>488558.82530000003</c:v>
                </c:pt>
                <c:pt idx="11">
                  <c:v>537635.32739999995</c:v>
                </c:pt>
                <c:pt idx="12">
                  <c:v>578067.67229999998</c:v>
                </c:pt>
                <c:pt idx="13">
                  <c:v>631895.49979999999</c:v>
                </c:pt>
                <c:pt idx="14">
                  <c:v>670402.43420000002</c:v>
                </c:pt>
                <c:pt idx="15">
                  <c:v>717538.39069999999</c:v>
                </c:pt>
                <c:pt idx="16">
                  <c:v>770292.65229999996</c:v>
                </c:pt>
              </c:numCache>
            </c:numRef>
          </c:val>
          <c:smooth val="0"/>
          <c:extLst>
            <c:ext xmlns:c16="http://schemas.microsoft.com/office/drawing/2014/chart" uri="{C3380CC4-5D6E-409C-BE32-E72D297353CC}">
              <c16:uniqueId val="{00000002-0517-401D-92D3-B42921FB07E1}"/>
            </c:ext>
          </c:extLst>
        </c:ser>
        <c:dLbls>
          <c:showLegendKey val="0"/>
          <c:showVal val="0"/>
          <c:showCatName val="0"/>
          <c:showSerName val="0"/>
          <c:showPercent val="0"/>
          <c:showBubbleSize val="0"/>
        </c:dLbls>
        <c:marker val="1"/>
        <c:smooth val="0"/>
        <c:axId val="1761626176"/>
        <c:axId val="1755330368"/>
      </c:lineChart>
      <c:catAx>
        <c:axId val="1761626176"/>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dirty="0"/>
                  <a:t>Clients' Demand (</a:t>
                </a:r>
                <a:r>
                  <a:rPr lang="en-US" sz="2000" b="1" dirty="0" err="1"/>
                  <a:t>kRPS</a:t>
                </a:r>
                <a:r>
                  <a:rPr lang="en-US" sz="2000" b="1" dirty="0"/>
                  <a:t>)</a:t>
                </a:r>
              </a:p>
            </c:rich>
          </c:tx>
          <c:layout>
            <c:manualLayout>
              <c:xMode val="edge"/>
              <c:yMode val="edge"/>
              <c:x val="0.22554610203740222"/>
              <c:y val="0.8666922839827854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55330368"/>
        <c:crosses val="autoZero"/>
        <c:auto val="1"/>
        <c:lblAlgn val="ctr"/>
        <c:lblOffset val="100"/>
        <c:tickMarkSkip val="2"/>
        <c:noMultiLvlLbl val="0"/>
      </c:catAx>
      <c:valAx>
        <c:axId val="1755330368"/>
        <c:scaling>
          <c:orientation val="minMax"/>
          <c:max val="800000"/>
        </c:scaling>
        <c:delete val="0"/>
        <c:axPos val="l"/>
        <c:title>
          <c:tx>
            <c:rich>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a:t>Goodput (kRPS)</a:t>
                </a:r>
              </a:p>
            </c:rich>
          </c:tx>
          <c:layout>
            <c:manualLayout>
              <c:xMode val="edge"/>
              <c:yMode val="edge"/>
              <c:x val="2.7673385119117403E-3"/>
              <c:y val="6.4186584068131186E-2"/>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61626176"/>
        <c:crosses val="autoZero"/>
        <c:crossBetween val="midCat"/>
        <c:majorUnit val="200000"/>
        <c:minorUnit val="50000"/>
        <c:dispUnits>
          <c:builtInUnit val="thousands"/>
        </c:dispUnits>
      </c:valAx>
      <c:spPr>
        <a:noFill/>
        <a:ln>
          <a:noFill/>
        </a:ln>
        <a:effectLst/>
      </c:spPr>
    </c:plotArea>
    <c:legend>
      <c:legendPos val="t"/>
      <c:layout>
        <c:manualLayout>
          <c:xMode val="edge"/>
          <c:yMode val="edge"/>
          <c:x val="7.6274918670325126E-2"/>
          <c:y val="2.8263120003649726E-2"/>
          <c:w val="0.86696730874189165"/>
          <c:h val="0.110898251655265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Helvetica" pitchFamily="2" charset="0"/>
          <a:cs typeface="Times New Roman" panose="02020603050405020304" pitchFamily="18" charset="0"/>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26448119603345"/>
          <c:y val="0.16635623872123009"/>
          <c:w val="0.67956881088581567"/>
          <c:h val="0.56317780385771998"/>
        </c:manualLayout>
      </c:layout>
      <c:scatterChart>
        <c:scatterStyle val="lineMarker"/>
        <c:varyColors val="0"/>
        <c:ser>
          <c:idx val="1"/>
          <c:order val="0"/>
          <c:tx>
            <c:v>End-to-end</c:v>
          </c:tx>
          <c:spPr>
            <a:ln>
              <a:solidFill>
                <a:schemeClr val="tx1"/>
              </a:solidFill>
            </a:ln>
          </c:spPr>
          <c:marker>
            <c:symbol val="circle"/>
            <c:size val="5"/>
            <c:spPr>
              <a:solidFill>
                <a:schemeClr val="tx1"/>
              </a:solidFill>
              <a:ln>
                <a:noFill/>
              </a:ln>
            </c:spPr>
          </c:marker>
          <c:dPt>
            <c:idx val="8"/>
            <c:marker>
              <c:symbol val="none"/>
            </c:marker>
            <c:bubble3D val="0"/>
            <c:spPr>
              <a:ln>
                <a:noFill/>
              </a:ln>
            </c:spPr>
            <c:extLst>
              <c:ext xmlns:c16="http://schemas.microsoft.com/office/drawing/2014/chart" uri="{C3380CC4-5D6E-409C-BE32-E72D297353CC}">
                <c16:uniqueId val="{00000000-7D0A-481E-AE00-0E692F10C1AD}"/>
              </c:ext>
            </c:extLst>
          </c:dPt>
          <c:dPt>
            <c:idx val="9"/>
            <c:marker>
              <c:symbol val="none"/>
            </c:marker>
            <c:bubble3D val="0"/>
            <c:spPr>
              <a:ln>
                <a:noFill/>
              </a:ln>
            </c:spPr>
            <c:extLst>
              <c:ext xmlns:c16="http://schemas.microsoft.com/office/drawing/2014/chart" uri="{C3380CC4-5D6E-409C-BE32-E72D297353CC}">
                <c16:uniqueId val="{00000001-7D0A-481E-AE00-0E692F10C1AD}"/>
              </c:ext>
            </c:extLst>
          </c:dPt>
          <c:dPt>
            <c:idx val="10"/>
            <c:marker>
              <c:symbol val="none"/>
            </c:marker>
            <c:bubble3D val="0"/>
            <c:spPr>
              <a:ln>
                <a:noFill/>
              </a:ln>
            </c:spPr>
            <c:extLst>
              <c:ext xmlns:c16="http://schemas.microsoft.com/office/drawing/2014/chart" uri="{C3380CC4-5D6E-409C-BE32-E72D297353CC}">
                <c16:uniqueId val="{00000007-7D0A-481E-AE00-0E692F10C1AD}"/>
              </c:ext>
            </c:extLst>
          </c:dPt>
          <c:dPt>
            <c:idx val="11"/>
            <c:marker>
              <c:symbol val="none"/>
            </c:marker>
            <c:bubble3D val="0"/>
            <c:spPr>
              <a:ln>
                <a:noFill/>
              </a:ln>
            </c:spPr>
            <c:extLst>
              <c:ext xmlns:c16="http://schemas.microsoft.com/office/drawing/2014/chart" uri="{C3380CC4-5D6E-409C-BE32-E72D297353CC}">
                <c16:uniqueId val="{00000002-7D0A-481E-AE00-0E692F10C1AD}"/>
              </c:ext>
            </c:extLst>
          </c:dPt>
          <c:dPt>
            <c:idx val="12"/>
            <c:marker>
              <c:symbol val="none"/>
            </c:marker>
            <c:bubble3D val="0"/>
            <c:spPr>
              <a:ln>
                <a:noFill/>
              </a:ln>
            </c:spPr>
            <c:extLst>
              <c:ext xmlns:c16="http://schemas.microsoft.com/office/drawing/2014/chart" uri="{C3380CC4-5D6E-409C-BE32-E72D297353CC}">
                <c16:uniqueId val="{00000003-7D0A-481E-AE00-0E692F10C1AD}"/>
              </c:ext>
            </c:extLst>
          </c:dPt>
          <c:dPt>
            <c:idx val="13"/>
            <c:marker>
              <c:symbol val="none"/>
            </c:marker>
            <c:bubble3D val="0"/>
            <c:spPr>
              <a:ln>
                <a:noFill/>
              </a:ln>
            </c:spPr>
            <c:extLst>
              <c:ext xmlns:c16="http://schemas.microsoft.com/office/drawing/2014/chart" uri="{C3380CC4-5D6E-409C-BE32-E72D297353CC}">
                <c16:uniqueId val="{00000004-7D0A-481E-AE00-0E692F10C1AD}"/>
              </c:ext>
            </c:extLst>
          </c:dPt>
          <c:dPt>
            <c:idx val="14"/>
            <c:marker>
              <c:symbol val="none"/>
            </c:marker>
            <c:bubble3D val="0"/>
            <c:spPr>
              <a:ln>
                <a:noFill/>
              </a:ln>
            </c:spPr>
            <c:extLst>
              <c:ext xmlns:c16="http://schemas.microsoft.com/office/drawing/2014/chart" uri="{C3380CC4-5D6E-409C-BE32-E72D297353CC}">
                <c16:uniqueId val="{00000005-7D0A-481E-AE00-0E692F10C1AD}"/>
              </c:ext>
            </c:extLst>
          </c:dPt>
          <c:dPt>
            <c:idx val="15"/>
            <c:marker>
              <c:symbol val="none"/>
            </c:marker>
            <c:bubble3D val="0"/>
            <c:spPr>
              <a:ln>
                <a:noFill/>
              </a:ln>
            </c:spPr>
            <c:extLst>
              <c:ext xmlns:c16="http://schemas.microsoft.com/office/drawing/2014/chart" uri="{C3380CC4-5D6E-409C-BE32-E72D297353CC}">
                <c16:uniqueId val="{00000006-7D0A-481E-AE00-0E692F10C1AD}"/>
              </c:ext>
            </c:extLst>
          </c:dPt>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(2)'!$L$5:$L$20</c:f>
              <c:numCache>
                <c:formatCode>General</c:formatCode>
                <c:ptCount val="16"/>
                <c:pt idx="0">
                  <c:v>24</c:v>
                </c:pt>
                <c:pt idx="1">
                  <c:v>25</c:v>
                </c:pt>
                <c:pt idx="2">
                  <c:v>26</c:v>
                </c:pt>
                <c:pt idx="3">
                  <c:v>31</c:v>
                </c:pt>
                <c:pt idx="4">
                  <c:v>33</c:v>
                </c:pt>
                <c:pt idx="5">
                  <c:v>40</c:v>
                </c:pt>
                <c:pt idx="6">
                  <c:v>46</c:v>
                </c:pt>
                <c:pt idx="7">
                  <c:v>60</c:v>
                </c:pt>
                <c:pt idx="8">
                  <c:v>109</c:v>
                </c:pt>
                <c:pt idx="9">
                  <c:v>121</c:v>
                </c:pt>
                <c:pt idx="10">
                  <c:v>128</c:v>
                </c:pt>
                <c:pt idx="11">
                  <c:v>128</c:v>
                </c:pt>
                <c:pt idx="12">
                  <c:v>120</c:v>
                </c:pt>
                <c:pt idx="13">
                  <c:v>120</c:v>
                </c:pt>
                <c:pt idx="14">
                  <c:v>118</c:v>
                </c:pt>
                <c:pt idx="15">
                  <c:v>117</c:v>
                </c:pt>
              </c:numCache>
            </c:numRef>
          </c:yVal>
          <c:smooth val="0"/>
          <c:extLst>
            <c:ext xmlns:c16="http://schemas.microsoft.com/office/drawing/2014/chart" uri="{C3380CC4-5D6E-409C-BE32-E72D297353CC}">
              <c16:uniqueId val="{00000000-16F4-49D2-AA0D-8CCDF81D2B3A}"/>
            </c:ext>
          </c:extLst>
        </c:ser>
        <c:ser>
          <c:idx val="0"/>
          <c:order val="1"/>
          <c:tx>
            <c:v>Failure Delivery</c:v>
          </c:tx>
          <c:spPr>
            <a:ln>
              <a:solidFill>
                <a:srgbClr val="C00000"/>
              </a:solidFill>
            </a:ln>
          </c:spPr>
          <c:marker>
            <c:symbol val="x"/>
            <c:size val="6"/>
            <c:spPr>
              <a:noFill/>
              <a:ln w="12700">
                <a:solidFill>
                  <a:srgbClr val="C00000"/>
                </a:solidFill>
              </a:ln>
            </c:spPr>
          </c:marker>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(2)'!$T$5:$T$20</c:f>
              <c:numCache>
                <c:formatCode>General</c:formatCode>
                <c:ptCount val="16"/>
                <c:pt idx="0">
                  <c:v>0</c:v>
                </c:pt>
                <c:pt idx="1">
                  <c:v>0</c:v>
                </c:pt>
                <c:pt idx="2">
                  <c:v>0</c:v>
                </c:pt>
                <c:pt idx="3">
                  <c:v>0</c:v>
                </c:pt>
                <c:pt idx="4">
                  <c:v>0</c:v>
                </c:pt>
                <c:pt idx="5">
                  <c:v>0</c:v>
                </c:pt>
                <c:pt idx="6">
                  <c:v>0</c:v>
                </c:pt>
                <c:pt idx="7">
                  <c:v>0</c:v>
                </c:pt>
                <c:pt idx="8">
                  <c:v>83</c:v>
                </c:pt>
                <c:pt idx="9">
                  <c:v>88</c:v>
                </c:pt>
                <c:pt idx="10">
                  <c:v>80</c:v>
                </c:pt>
                <c:pt idx="11">
                  <c:v>82</c:v>
                </c:pt>
                <c:pt idx="12">
                  <c:v>90</c:v>
                </c:pt>
                <c:pt idx="13">
                  <c:v>88</c:v>
                </c:pt>
                <c:pt idx="14">
                  <c:v>75</c:v>
                </c:pt>
                <c:pt idx="15">
                  <c:v>72</c:v>
                </c:pt>
              </c:numCache>
            </c:numRef>
          </c:yVal>
          <c:smooth val="0"/>
          <c:extLst>
            <c:ext xmlns:c16="http://schemas.microsoft.com/office/drawing/2014/chart" uri="{C3380CC4-5D6E-409C-BE32-E72D297353CC}">
              <c16:uniqueId val="{00000001-16F4-49D2-AA0D-8CCDF81D2B3A}"/>
            </c:ext>
          </c:extLst>
        </c:ser>
        <c:dLbls>
          <c:showLegendKey val="0"/>
          <c:showVal val="0"/>
          <c:showCatName val="0"/>
          <c:showSerName val="0"/>
          <c:showPercent val="0"/>
          <c:showBubbleSize val="0"/>
        </c:dLbls>
        <c:axId val="433332960"/>
        <c:axId val="414911120"/>
        <c:extLst/>
      </c:scatterChart>
      <c:valAx>
        <c:axId val="433332960"/>
        <c:scaling>
          <c:orientation val="minMax"/>
          <c:max val="805000"/>
          <c:min val="0"/>
        </c:scaling>
        <c:delete val="0"/>
        <c:axPos val="b"/>
        <c:title>
          <c:tx>
            <c:rich>
              <a:bodyPr rot="0" vert="horz"/>
              <a:lstStyle/>
              <a:p>
                <a:pPr>
                  <a:defRPr sz="2000"/>
                </a:pPr>
                <a:r>
                  <a:rPr lang="en-US" sz="2000"/>
                  <a:t>Clients' Demand (kRPS)</a:t>
                </a:r>
              </a:p>
            </c:rich>
          </c:tx>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14911120"/>
        <c:crosses val="autoZero"/>
        <c:crossBetween val="midCat"/>
        <c:majorUnit val="200000"/>
        <c:dispUnits>
          <c:builtInUnit val="thousands"/>
        </c:dispUnits>
      </c:valAx>
      <c:valAx>
        <c:axId val="414911120"/>
        <c:scaling>
          <c:orientation val="minMax"/>
          <c:max val="250"/>
          <c:min val="0"/>
        </c:scaling>
        <c:delete val="0"/>
        <c:axPos val="l"/>
        <c:title>
          <c:tx>
            <c:rich>
              <a:bodyPr rot="-5400000" vert="horz"/>
              <a:lstStyle/>
              <a:p>
                <a:pPr>
                  <a:defRPr sz="2000" b="1"/>
                </a:pPr>
                <a:r>
                  <a:rPr lang="en-US" sz="2000" b="1"/>
                  <a:t>p99 Latency (us)</a:t>
                </a:r>
              </a:p>
            </c:rich>
          </c:tx>
          <c:layout>
            <c:manualLayout>
              <c:xMode val="edge"/>
              <c:yMode val="edge"/>
              <c:x val="0"/>
              <c:y val="5.0371871522818759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33332960"/>
        <c:crosses val="autoZero"/>
        <c:crossBetween val="midCat"/>
        <c:majorUnit val="50"/>
      </c:valAx>
    </c:plotArea>
    <c:legend>
      <c:legendPos val="t"/>
      <c:layout>
        <c:manualLayout>
          <c:xMode val="edge"/>
          <c:yMode val="edge"/>
          <c:x val="7.2041152040650425E-2"/>
          <c:y val="4.6591706602851926E-3"/>
          <c:w val="0.86709409804564763"/>
          <c:h val="0.10968935071338506"/>
        </c:manualLayout>
      </c:layout>
      <c:overlay val="0"/>
      <c:txPr>
        <a:bodyPr/>
        <a:lstStyle/>
        <a:p>
          <a:pPr>
            <a:defRPr sz="1800"/>
          </a:pPr>
          <a:endParaRPr lang="en-US"/>
        </a:p>
      </c:txPr>
    </c:legend>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49536610757865"/>
          <c:y val="0.18023080064374633"/>
          <c:w val="0.6584351244083867"/>
          <c:h val="0.53527159485967291"/>
        </c:manualLayout>
      </c:layout>
      <c:areaChart>
        <c:grouping val="stacked"/>
        <c:varyColors val="0"/>
        <c:ser>
          <c:idx val="1"/>
          <c:order val="1"/>
          <c:tx>
            <c:v>Server 1</c:v>
          </c:tx>
          <c:spPr>
            <a:solidFill>
              <a:srgbClr val="FFB3B3"/>
            </a:solidFill>
            <a:ln>
              <a:noFill/>
            </a:ln>
            <a:effectLst/>
          </c:spPr>
          <c:cat>
            <c:numRef>
              <c:f>'VAR (2)'!$D$4:$D$20</c:f>
              <c:numCache>
                <c:formatCode>General</c:formatCode>
                <c:ptCount val="17"/>
                <c:pt idx="0">
                  <c:v>0</c:v>
                </c:pt>
                <c:pt idx="4">
                  <c:v>200</c:v>
                </c:pt>
                <c:pt idx="8">
                  <c:v>400</c:v>
                </c:pt>
                <c:pt idx="12">
                  <c:v>600</c:v>
                </c:pt>
                <c:pt idx="16">
                  <c:v>800</c:v>
                </c:pt>
              </c:numCache>
            </c:numRef>
          </c:cat>
          <c:val>
            <c:numRef>
              <c:f>'VAR (2)'!$G$4:$G$20</c:f>
              <c:numCache>
                <c:formatCode>General</c:formatCode>
                <c:ptCount val="17"/>
                <c:pt idx="0">
                  <c:v>0</c:v>
                </c:pt>
                <c:pt idx="1">
                  <c:v>48393.040300000001</c:v>
                </c:pt>
                <c:pt idx="2">
                  <c:v>98194.985799999995</c:v>
                </c:pt>
                <c:pt idx="3">
                  <c:v>147161.88269999999</c:v>
                </c:pt>
                <c:pt idx="4">
                  <c:v>196755.7726</c:v>
                </c:pt>
                <c:pt idx="5">
                  <c:v>245632.16409999999</c:v>
                </c:pt>
                <c:pt idx="6">
                  <c:v>294978.58610000001</c:v>
                </c:pt>
                <c:pt idx="7">
                  <c:v>344540.95679999999</c:v>
                </c:pt>
                <c:pt idx="8">
                  <c:v>391647.897</c:v>
                </c:pt>
                <c:pt idx="9">
                  <c:v>434941.00089999998</c:v>
                </c:pt>
                <c:pt idx="10">
                  <c:v>475729.15149999998</c:v>
                </c:pt>
                <c:pt idx="11">
                  <c:v>506693.68349999998</c:v>
                </c:pt>
                <c:pt idx="12">
                  <c:v>517007.01630000002</c:v>
                </c:pt>
                <c:pt idx="13">
                  <c:v>514573.75929999998</c:v>
                </c:pt>
                <c:pt idx="14">
                  <c:v>511669.43420000002</c:v>
                </c:pt>
                <c:pt idx="15">
                  <c:v>513903.02840000001</c:v>
                </c:pt>
                <c:pt idx="16">
                  <c:v>514394.13530000002</c:v>
                </c:pt>
              </c:numCache>
            </c:numRef>
          </c:val>
          <c:extLst>
            <c:ext xmlns:c16="http://schemas.microsoft.com/office/drawing/2014/chart" uri="{C3380CC4-5D6E-409C-BE32-E72D297353CC}">
              <c16:uniqueId val="{00000000-0517-401D-92D3-B42921FB07E1}"/>
            </c:ext>
          </c:extLst>
        </c:ser>
        <c:ser>
          <c:idx val="0"/>
          <c:order val="2"/>
          <c:tx>
            <c:v>Server 2</c:v>
          </c:tx>
          <c:spPr>
            <a:solidFill>
              <a:srgbClr val="C4BAFE"/>
            </a:solidFill>
            <a:ln w="25400">
              <a:noFill/>
            </a:ln>
            <a:effectLst/>
          </c:spPr>
          <c:cat>
            <c:numRef>
              <c:f>'VAR (2)'!$D$4:$D$20</c:f>
              <c:numCache>
                <c:formatCode>General</c:formatCode>
                <c:ptCount val="17"/>
                <c:pt idx="0">
                  <c:v>0</c:v>
                </c:pt>
                <c:pt idx="4">
                  <c:v>200</c:v>
                </c:pt>
                <c:pt idx="8">
                  <c:v>400</c:v>
                </c:pt>
                <c:pt idx="12">
                  <c:v>600</c:v>
                </c:pt>
                <c:pt idx="16">
                  <c:v>800</c:v>
                </c:pt>
              </c:numCache>
            </c:numRef>
          </c:cat>
          <c:val>
            <c:numRef>
              <c:f>'VAR (2)'!$H$4:$H$20</c:f>
              <c:numCache>
                <c:formatCode>General</c:formatCode>
                <c:ptCount val="17"/>
                <c:pt idx="1">
                  <c:v>0</c:v>
                </c:pt>
                <c:pt idx="2">
                  <c:v>0</c:v>
                </c:pt>
                <c:pt idx="3">
                  <c:v>79.750399999999999</c:v>
                </c:pt>
                <c:pt idx="4">
                  <c:v>3.25</c:v>
                </c:pt>
                <c:pt idx="5">
                  <c:v>2.75</c:v>
                </c:pt>
                <c:pt idx="6">
                  <c:v>999.25109999999995</c:v>
                </c:pt>
                <c:pt idx="7">
                  <c:v>113.25</c:v>
                </c:pt>
                <c:pt idx="8">
                  <c:v>1458.2447999999999</c:v>
                </c:pt>
                <c:pt idx="9">
                  <c:v>6131.1650000000373</c:v>
                </c:pt>
                <c:pt idx="10">
                  <c:v>12829.673800000048</c:v>
                </c:pt>
                <c:pt idx="11">
                  <c:v>30941.643899999966</c:v>
                </c:pt>
                <c:pt idx="12">
                  <c:v>61060.655999999959</c:v>
                </c:pt>
                <c:pt idx="13">
                  <c:v>117321.74050000001</c:v>
                </c:pt>
                <c:pt idx="14">
                  <c:v>158733</c:v>
                </c:pt>
                <c:pt idx="15">
                  <c:v>203635.36229999998</c:v>
                </c:pt>
                <c:pt idx="16">
                  <c:v>255898.51699999993</c:v>
                </c:pt>
              </c:numCache>
            </c:numRef>
          </c:val>
          <c:extLst>
            <c:ext xmlns:c16="http://schemas.microsoft.com/office/drawing/2014/chart" uri="{C3380CC4-5D6E-409C-BE32-E72D297353CC}">
              <c16:uniqueId val="{00000001-0517-401D-92D3-B42921FB07E1}"/>
            </c:ext>
          </c:extLst>
        </c:ser>
        <c:dLbls>
          <c:showLegendKey val="0"/>
          <c:showVal val="0"/>
          <c:showCatName val="0"/>
          <c:showSerName val="0"/>
          <c:showPercent val="0"/>
          <c:showBubbleSize val="0"/>
        </c:dLbls>
        <c:axId val="1761626176"/>
        <c:axId val="1755330368"/>
      </c:areaChart>
      <c:lineChart>
        <c:grouping val="standard"/>
        <c:varyColors val="0"/>
        <c:ser>
          <c:idx val="2"/>
          <c:order val="0"/>
          <c:tx>
            <c:v>Total</c:v>
          </c:tx>
          <c:spPr>
            <a:ln w="19050" cap="rnd">
              <a:solidFill>
                <a:schemeClr val="tx1"/>
              </a:solidFill>
              <a:round/>
            </a:ln>
            <a:effectLst/>
          </c:spPr>
          <c:marker>
            <c:symbol val="circle"/>
            <c:size val="5"/>
            <c:spPr>
              <a:solidFill>
                <a:schemeClr val="tx1"/>
              </a:solidFill>
              <a:ln w="9525">
                <a:noFill/>
              </a:ln>
              <a:effectLst/>
            </c:spPr>
          </c:marker>
          <c:val>
            <c:numRef>
              <c:f>'VAR (2)'!$F$4:$F$20</c:f>
              <c:numCache>
                <c:formatCode>General</c:formatCode>
                <c:ptCount val="17"/>
                <c:pt idx="0">
                  <c:v>0</c:v>
                </c:pt>
                <c:pt idx="1">
                  <c:v>48393.040300000001</c:v>
                </c:pt>
                <c:pt idx="2">
                  <c:v>98194.985799999995</c:v>
                </c:pt>
                <c:pt idx="3">
                  <c:v>147241.63310000001</c:v>
                </c:pt>
                <c:pt idx="4">
                  <c:v>196759.0226</c:v>
                </c:pt>
                <c:pt idx="5">
                  <c:v>245634.91409999999</c:v>
                </c:pt>
                <c:pt idx="6">
                  <c:v>295977.83720000001</c:v>
                </c:pt>
                <c:pt idx="7">
                  <c:v>344654.20679999999</c:v>
                </c:pt>
                <c:pt idx="8">
                  <c:v>393106.14189999999</c:v>
                </c:pt>
                <c:pt idx="9">
                  <c:v>441072.16590000002</c:v>
                </c:pt>
                <c:pt idx="10">
                  <c:v>488558.82530000003</c:v>
                </c:pt>
                <c:pt idx="11">
                  <c:v>537635.32739999995</c:v>
                </c:pt>
                <c:pt idx="12">
                  <c:v>578067.67229999998</c:v>
                </c:pt>
                <c:pt idx="13">
                  <c:v>631895.49979999999</c:v>
                </c:pt>
                <c:pt idx="14">
                  <c:v>670402.43420000002</c:v>
                </c:pt>
                <c:pt idx="15">
                  <c:v>717538.39069999999</c:v>
                </c:pt>
                <c:pt idx="16">
                  <c:v>770292.65229999996</c:v>
                </c:pt>
              </c:numCache>
            </c:numRef>
          </c:val>
          <c:smooth val="0"/>
          <c:extLst>
            <c:ext xmlns:c16="http://schemas.microsoft.com/office/drawing/2014/chart" uri="{C3380CC4-5D6E-409C-BE32-E72D297353CC}">
              <c16:uniqueId val="{00000002-0517-401D-92D3-B42921FB07E1}"/>
            </c:ext>
          </c:extLst>
        </c:ser>
        <c:dLbls>
          <c:showLegendKey val="0"/>
          <c:showVal val="0"/>
          <c:showCatName val="0"/>
          <c:showSerName val="0"/>
          <c:showPercent val="0"/>
          <c:showBubbleSize val="0"/>
        </c:dLbls>
        <c:marker val="1"/>
        <c:smooth val="0"/>
        <c:axId val="1761626176"/>
        <c:axId val="1755330368"/>
      </c:lineChart>
      <c:catAx>
        <c:axId val="1761626176"/>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dirty="0"/>
                  <a:t>Clients' Demand (</a:t>
                </a:r>
                <a:r>
                  <a:rPr lang="en-US" sz="2000" b="1" dirty="0" err="1"/>
                  <a:t>kRPS</a:t>
                </a:r>
                <a:r>
                  <a:rPr lang="en-US" sz="2000" b="1" dirty="0"/>
                  <a:t>)</a:t>
                </a:r>
              </a:p>
            </c:rich>
          </c:tx>
          <c:layout>
            <c:manualLayout>
              <c:xMode val="edge"/>
              <c:yMode val="edge"/>
              <c:x val="0.22554610203740222"/>
              <c:y val="0.8666922839827854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55330368"/>
        <c:crosses val="autoZero"/>
        <c:auto val="1"/>
        <c:lblAlgn val="ctr"/>
        <c:lblOffset val="100"/>
        <c:tickMarkSkip val="2"/>
        <c:noMultiLvlLbl val="0"/>
      </c:catAx>
      <c:valAx>
        <c:axId val="1755330368"/>
        <c:scaling>
          <c:orientation val="minMax"/>
          <c:max val="800000"/>
        </c:scaling>
        <c:delete val="0"/>
        <c:axPos val="l"/>
        <c:title>
          <c:tx>
            <c:rich>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r>
                  <a:rPr lang="en-US" sz="2000" b="1"/>
                  <a:t>Goodput (kRPS)</a:t>
                </a:r>
              </a:p>
            </c:rich>
          </c:tx>
          <c:layout>
            <c:manualLayout>
              <c:xMode val="edge"/>
              <c:yMode val="edge"/>
              <c:x val="2.7673385119117403E-3"/>
              <c:y val="6.4186584068131186E-2"/>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Helvetica" pitchFamily="2"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crossAx val="1761626176"/>
        <c:crosses val="autoZero"/>
        <c:crossBetween val="midCat"/>
        <c:majorUnit val="200000"/>
        <c:minorUnit val="50000"/>
        <c:dispUnits>
          <c:builtInUnit val="thousands"/>
        </c:dispUnits>
      </c:valAx>
      <c:spPr>
        <a:noFill/>
        <a:ln>
          <a:noFill/>
        </a:ln>
        <a:effectLst/>
      </c:spPr>
    </c:plotArea>
    <c:legend>
      <c:legendPos val="t"/>
      <c:layout>
        <c:manualLayout>
          <c:xMode val="edge"/>
          <c:yMode val="edge"/>
          <c:x val="7.6274918670325126E-2"/>
          <c:y val="2.8263120003649726E-2"/>
          <c:w val="0.86696730874189165"/>
          <c:h val="0.110898251655265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Helvetica" pitchFamily="2" charset="0"/>
              <a:ea typeface="+mn-ea"/>
              <a:cs typeface="Times New Roman" panose="02020603050405020304" pitchFamily="18"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Helvetica" pitchFamily="2" charset="0"/>
          <a:cs typeface="Times New Roman" panose="02020603050405020304" pitchFamily="18" charset="0"/>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26448119603345"/>
          <c:y val="0.16635623872123009"/>
          <c:w val="0.67956881088581567"/>
          <c:h val="0.56317780385771998"/>
        </c:manualLayout>
      </c:layout>
      <c:scatterChart>
        <c:scatterStyle val="lineMarker"/>
        <c:varyColors val="0"/>
        <c:ser>
          <c:idx val="1"/>
          <c:order val="0"/>
          <c:tx>
            <c:v>End-to-end</c:v>
          </c:tx>
          <c:spPr>
            <a:ln>
              <a:solidFill>
                <a:schemeClr val="tx1"/>
              </a:solidFill>
            </a:ln>
          </c:spPr>
          <c:marker>
            <c:symbol val="circle"/>
            <c:size val="5"/>
            <c:spPr>
              <a:solidFill>
                <a:schemeClr val="tx1"/>
              </a:solidFill>
              <a:ln>
                <a:noFill/>
              </a:ln>
            </c:spPr>
          </c:marker>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(2)'!$L$5:$L$20</c:f>
              <c:numCache>
                <c:formatCode>General</c:formatCode>
                <c:ptCount val="16"/>
                <c:pt idx="0">
                  <c:v>24</c:v>
                </c:pt>
                <c:pt idx="1">
                  <c:v>25</c:v>
                </c:pt>
                <c:pt idx="2">
                  <c:v>26</c:v>
                </c:pt>
                <c:pt idx="3">
                  <c:v>31</c:v>
                </c:pt>
                <c:pt idx="4">
                  <c:v>33</c:v>
                </c:pt>
                <c:pt idx="5">
                  <c:v>40</c:v>
                </c:pt>
                <c:pt idx="6">
                  <c:v>46</c:v>
                </c:pt>
                <c:pt idx="7">
                  <c:v>60</c:v>
                </c:pt>
                <c:pt idx="8">
                  <c:v>109</c:v>
                </c:pt>
                <c:pt idx="9">
                  <c:v>121</c:v>
                </c:pt>
                <c:pt idx="10">
                  <c:v>128</c:v>
                </c:pt>
                <c:pt idx="11">
                  <c:v>128</c:v>
                </c:pt>
                <c:pt idx="12">
                  <c:v>120</c:v>
                </c:pt>
                <c:pt idx="13">
                  <c:v>120</c:v>
                </c:pt>
                <c:pt idx="14">
                  <c:v>118</c:v>
                </c:pt>
                <c:pt idx="15">
                  <c:v>117</c:v>
                </c:pt>
              </c:numCache>
            </c:numRef>
          </c:yVal>
          <c:smooth val="0"/>
          <c:extLst>
            <c:ext xmlns:c16="http://schemas.microsoft.com/office/drawing/2014/chart" uri="{C3380CC4-5D6E-409C-BE32-E72D297353CC}">
              <c16:uniqueId val="{00000000-16F4-49D2-AA0D-8CCDF81D2B3A}"/>
            </c:ext>
          </c:extLst>
        </c:ser>
        <c:ser>
          <c:idx val="0"/>
          <c:order val="1"/>
          <c:tx>
            <c:v>Failure Delivery</c:v>
          </c:tx>
          <c:spPr>
            <a:ln>
              <a:solidFill>
                <a:srgbClr val="C00000"/>
              </a:solidFill>
            </a:ln>
          </c:spPr>
          <c:marker>
            <c:symbol val="x"/>
            <c:size val="6"/>
            <c:spPr>
              <a:noFill/>
              <a:ln w="12700">
                <a:solidFill>
                  <a:srgbClr val="C00000"/>
                </a:solidFill>
              </a:ln>
            </c:spPr>
          </c:marker>
          <c:xVal>
            <c:numRef>
              <c:f>'VAR (2)'!$C$5:$C$20</c:f>
              <c:numCache>
                <c:formatCode>General</c:formatCode>
                <c:ptCount val="16"/>
                <c:pt idx="0">
                  <c:v>49982.080699999999</c:v>
                </c:pt>
                <c:pt idx="1">
                  <c:v>100252.7466</c:v>
                </c:pt>
                <c:pt idx="2">
                  <c:v>149936.64490000001</c:v>
                </c:pt>
                <c:pt idx="3">
                  <c:v>200057.5355</c:v>
                </c:pt>
                <c:pt idx="4">
                  <c:v>249779.89939999999</c:v>
                </c:pt>
                <c:pt idx="5">
                  <c:v>300047.34090000001</c:v>
                </c:pt>
                <c:pt idx="6">
                  <c:v>350277.21</c:v>
                </c:pt>
                <c:pt idx="7">
                  <c:v>399745.36839999998</c:v>
                </c:pt>
                <c:pt idx="8">
                  <c:v>450454.11540000001</c:v>
                </c:pt>
                <c:pt idx="9">
                  <c:v>500572.8014</c:v>
                </c:pt>
                <c:pt idx="10">
                  <c:v>549694.77379999997</c:v>
                </c:pt>
                <c:pt idx="11">
                  <c:v>599670.15</c:v>
                </c:pt>
                <c:pt idx="12">
                  <c:v>650493.41189999995</c:v>
                </c:pt>
                <c:pt idx="13">
                  <c:v>700153.97069999995</c:v>
                </c:pt>
                <c:pt idx="14">
                  <c:v>750155.95369999995</c:v>
                </c:pt>
                <c:pt idx="15">
                  <c:v>800085.99490000005</c:v>
                </c:pt>
              </c:numCache>
            </c:numRef>
          </c:xVal>
          <c:yVal>
            <c:numRef>
              <c:f>'VAR (2)'!$T$5:$T$20</c:f>
              <c:numCache>
                <c:formatCode>General</c:formatCode>
                <c:ptCount val="16"/>
                <c:pt idx="0">
                  <c:v>0</c:v>
                </c:pt>
                <c:pt idx="1">
                  <c:v>0</c:v>
                </c:pt>
                <c:pt idx="2">
                  <c:v>0</c:v>
                </c:pt>
                <c:pt idx="3">
                  <c:v>0</c:v>
                </c:pt>
                <c:pt idx="4">
                  <c:v>0</c:v>
                </c:pt>
                <c:pt idx="5">
                  <c:v>0</c:v>
                </c:pt>
                <c:pt idx="6">
                  <c:v>0</c:v>
                </c:pt>
                <c:pt idx="7">
                  <c:v>0</c:v>
                </c:pt>
                <c:pt idx="8">
                  <c:v>83</c:v>
                </c:pt>
                <c:pt idx="9">
                  <c:v>88</c:v>
                </c:pt>
                <c:pt idx="10">
                  <c:v>80</c:v>
                </c:pt>
                <c:pt idx="11">
                  <c:v>82</c:v>
                </c:pt>
                <c:pt idx="12">
                  <c:v>90</c:v>
                </c:pt>
                <c:pt idx="13">
                  <c:v>88</c:v>
                </c:pt>
                <c:pt idx="14">
                  <c:v>75</c:v>
                </c:pt>
                <c:pt idx="15">
                  <c:v>72</c:v>
                </c:pt>
              </c:numCache>
            </c:numRef>
          </c:yVal>
          <c:smooth val="0"/>
          <c:extLst>
            <c:ext xmlns:c16="http://schemas.microsoft.com/office/drawing/2014/chart" uri="{C3380CC4-5D6E-409C-BE32-E72D297353CC}">
              <c16:uniqueId val="{00000001-16F4-49D2-AA0D-8CCDF81D2B3A}"/>
            </c:ext>
          </c:extLst>
        </c:ser>
        <c:dLbls>
          <c:showLegendKey val="0"/>
          <c:showVal val="0"/>
          <c:showCatName val="0"/>
          <c:showSerName val="0"/>
          <c:showPercent val="0"/>
          <c:showBubbleSize val="0"/>
        </c:dLbls>
        <c:axId val="433332960"/>
        <c:axId val="414911120"/>
        <c:extLst/>
      </c:scatterChart>
      <c:valAx>
        <c:axId val="433332960"/>
        <c:scaling>
          <c:orientation val="minMax"/>
          <c:max val="805000"/>
          <c:min val="0"/>
        </c:scaling>
        <c:delete val="0"/>
        <c:axPos val="b"/>
        <c:title>
          <c:tx>
            <c:rich>
              <a:bodyPr rot="0" vert="horz"/>
              <a:lstStyle/>
              <a:p>
                <a:pPr>
                  <a:defRPr sz="2000"/>
                </a:pPr>
                <a:r>
                  <a:rPr lang="en-US" sz="2000"/>
                  <a:t>Clients' Demand (kRPS)</a:t>
                </a:r>
              </a:p>
            </c:rich>
          </c:tx>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14911120"/>
        <c:crosses val="autoZero"/>
        <c:crossBetween val="midCat"/>
        <c:majorUnit val="200000"/>
        <c:dispUnits>
          <c:builtInUnit val="thousands"/>
        </c:dispUnits>
      </c:valAx>
      <c:valAx>
        <c:axId val="414911120"/>
        <c:scaling>
          <c:orientation val="minMax"/>
          <c:max val="250"/>
          <c:min val="0"/>
        </c:scaling>
        <c:delete val="0"/>
        <c:axPos val="l"/>
        <c:title>
          <c:tx>
            <c:rich>
              <a:bodyPr rot="-5400000" vert="horz"/>
              <a:lstStyle/>
              <a:p>
                <a:pPr>
                  <a:defRPr sz="2000" b="1"/>
                </a:pPr>
                <a:r>
                  <a:rPr lang="en-US" sz="2000" b="1"/>
                  <a:t>p99 Latency (us)</a:t>
                </a:r>
              </a:p>
            </c:rich>
          </c:tx>
          <c:layout>
            <c:manualLayout>
              <c:xMode val="edge"/>
              <c:yMode val="edge"/>
              <c:x val="0"/>
              <c:y val="5.0371871522818759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800"/>
            </a:pPr>
            <a:endParaRPr lang="en-US"/>
          </a:p>
        </c:txPr>
        <c:crossAx val="433332960"/>
        <c:crosses val="autoZero"/>
        <c:crossBetween val="midCat"/>
        <c:majorUnit val="50"/>
      </c:valAx>
    </c:plotArea>
    <c:legend>
      <c:legendPos val="t"/>
      <c:layout>
        <c:manualLayout>
          <c:xMode val="edge"/>
          <c:yMode val="edge"/>
          <c:x val="7.2041152040650425E-2"/>
          <c:y val="4.6591706602851926E-3"/>
          <c:w val="0.86709409804564763"/>
          <c:h val="0.10968935071338506"/>
        </c:manualLayout>
      </c:layout>
      <c:overlay val="0"/>
      <c:txPr>
        <a:bodyPr/>
        <a:lstStyle/>
        <a:p>
          <a:pPr>
            <a:defRPr sz="1800"/>
          </a:pPr>
          <a:endParaRPr lang="en-US"/>
        </a:p>
      </c:txPr>
    </c:legend>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1418157673779"/>
          <c:y val="0.10235381137587811"/>
          <c:w val="0.71375012734892895"/>
          <c:h val="0.60066380142372011"/>
        </c:manualLayout>
      </c:layout>
      <c:scatterChart>
        <c:scatterStyle val="lineMarker"/>
        <c:varyColors val="0"/>
        <c:ser>
          <c:idx val="1"/>
          <c:order val="0"/>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(3)'!$U$3:$U$27</c:f>
              <c:numCache>
                <c:formatCode>General</c:formatCode>
                <c:ptCount val="25"/>
                <c:pt idx="0">
                  <c:v>18206</c:v>
                </c:pt>
                <c:pt idx="1">
                  <c:v>15448</c:v>
                </c:pt>
                <c:pt idx="2">
                  <c:v>15428</c:v>
                </c:pt>
                <c:pt idx="3">
                  <c:v>13865</c:v>
                </c:pt>
                <c:pt idx="4">
                  <c:v>15698</c:v>
                </c:pt>
                <c:pt idx="5">
                  <c:v>36757</c:v>
                </c:pt>
                <c:pt idx="6">
                  <c:v>366731</c:v>
                </c:pt>
                <c:pt idx="7">
                  <c:v>841385</c:v>
                </c:pt>
                <c:pt idx="8">
                  <c:v>1499384</c:v>
                </c:pt>
                <c:pt idx="9">
                  <c:v>2103344</c:v>
                </c:pt>
                <c:pt idx="10">
                  <c:v>2617185</c:v>
                </c:pt>
                <c:pt idx="11">
                  <c:v>3192550</c:v>
                </c:pt>
                <c:pt idx="12">
                  <c:v>3772585</c:v>
                </c:pt>
                <c:pt idx="13">
                  <c:v>4624373</c:v>
                </c:pt>
                <c:pt idx="14">
                  <c:v>4951718</c:v>
                </c:pt>
                <c:pt idx="15">
                  <c:v>5850574</c:v>
                </c:pt>
                <c:pt idx="16">
                  <c:v>6433193</c:v>
                </c:pt>
                <c:pt idx="17">
                  <c:v>6986892</c:v>
                </c:pt>
                <c:pt idx="18">
                  <c:v>7549787</c:v>
                </c:pt>
                <c:pt idx="19">
                  <c:v>8419096</c:v>
                </c:pt>
                <c:pt idx="20">
                  <c:v>8757841</c:v>
                </c:pt>
                <c:pt idx="21">
                  <c:v>9629006</c:v>
                </c:pt>
                <c:pt idx="22">
                  <c:v>10670546</c:v>
                </c:pt>
                <c:pt idx="23">
                  <c:v>11160495</c:v>
                </c:pt>
                <c:pt idx="24">
                  <c:v>13244871</c:v>
                </c:pt>
              </c:numCache>
            </c:numRef>
          </c:yVal>
          <c:smooth val="0"/>
          <c:extLst>
            <c:ext xmlns:c16="http://schemas.microsoft.com/office/drawing/2014/chart" uri="{C3380CC4-5D6E-409C-BE32-E72D297353CC}">
              <c16:uniqueId val="{00000000-AD32-40B0-94FF-B49194C8325C}"/>
            </c:ext>
          </c:extLst>
        </c:ser>
        <c:ser>
          <c:idx val="2"/>
          <c:order val="1"/>
          <c:tx>
            <c:strRef>
              <c:f>'Sheet1 (3)'!$B$1</c:f>
              <c:strCache>
                <c:ptCount val="1"/>
                <c:pt idx="0">
                  <c:v>With mutex</c:v>
                </c:pt>
              </c:strCache>
            </c:strRef>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(3)'!$L$3:$L$28</c:f>
              <c:numCache>
                <c:formatCode>General</c:formatCode>
                <c:ptCount val="26"/>
                <c:pt idx="0">
                  <c:v>18658</c:v>
                </c:pt>
                <c:pt idx="1">
                  <c:v>15448</c:v>
                </c:pt>
                <c:pt idx="2">
                  <c:v>15999</c:v>
                </c:pt>
                <c:pt idx="3">
                  <c:v>13545</c:v>
                </c:pt>
                <c:pt idx="4">
                  <c:v>15547</c:v>
                </c:pt>
                <c:pt idx="5">
                  <c:v>36492</c:v>
                </c:pt>
                <c:pt idx="6">
                  <c:v>345997</c:v>
                </c:pt>
                <c:pt idx="7">
                  <c:v>835995</c:v>
                </c:pt>
                <c:pt idx="8">
                  <c:v>1496993</c:v>
                </c:pt>
                <c:pt idx="9">
                  <c:v>2102307</c:v>
                </c:pt>
                <c:pt idx="10">
                  <c:v>2612555</c:v>
                </c:pt>
                <c:pt idx="11">
                  <c:v>3175381</c:v>
                </c:pt>
                <c:pt idx="12">
                  <c:v>3769358</c:v>
                </c:pt>
                <c:pt idx="13">
                  <c:v>4623243</c:v>
                </c:pt>
                <c:pt idx="14">
                  <c:v>4943087</c:v>
                </c:pt>
                <c:pt idx="15">
                  <c:v>5843637</c:v>
                </c:pt>
                <c:pt idx="16">
                  <c:v>6418587</c:v>
                </c:pt>
                <c:pt idx="17">
                  <c:v>6967847</c:v>
                </c:pt>
                <c:pt idx="18">
                  <c:v>7535006</c:v>
                </c:pt>
                <c:pt idx="19">
                  <c:v>8412682</c:v>
                </c:pt>
                <c:pt idx="20">
                  <c:v>8733014</c:v>
                </c:pt>
                <c:pt idx="21">
                  <c:v>9573678</c:v>
                </c:pt>
                <c:pt idx="22">
                  <c:v>10637813</c:v>
                </c:pt>
                <c:pt idx="23">
                  <c:v>11118780</c:v>
                </c:pt>
                <c:pt idx="24">
                  <c:v>13709055</c:v>
                </c:pt>
              </c:numCache>
            </c:numRef>
          </c:yVal>
          <c:smooth val="0"/>
          <c:extLst>
            <c:ext xmlns:c16="http://schemas.microsoft.com/office/drawing/2014/chart" uri="{C3380CC4-5D6E-409C-BE32-E72D297353CC}">
              <c16:uniqueId val="{00000001-AD32-40B0-94FF-B49194C8325C}"/>
            </c:ext>
          </c:extLst>
        </c:ser>
        <c:ser>
          <c:idx val="0"/>
          <c:order val="2"/>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(3)'!$S$3:$S$27</c:f>
              <c:numCache>
                <c:formatCode>General</c:formatCode>
                <c:ptCount val="25"/>
                <c:pt idx="0">
                  <c:v>15700</c:v>
                </c:pt>
                <c:pt idx="1">
                  <c:v>7626</c:v>
                </c:pt>
                <c:pt idx="2">
                  <c:v>10441</c:v>
                </c:pt>
                <c:pt idx="3">
                  <c:v>6235</c:v>
                </c:pt>
                <c:pt idx="4">
                  <c:v>5121</c:v>
                </c:pt>
                <c:pt idx="5">
                  <c:v>7426</c:v>
                </c:pt>
                <c:pt idx="6">
                  <c:v>8583</c:v>
                </c:pt>
                <c:pt idx="7">
                  <c:v>7119</c:v>
                </c:pt>
                <c:pt idx="8">
                  <c:v>9103</c:v>
                </c:pt>
                <c:pt idx="9">
                  <c:v>8044</c:v>
                </c:pt>
                <c:pt idx="10">
                  <c:v>8562</c:v>
                </c:pt>
                <c:pt idx="11">
                  <c:v>9121</c:v>
                </c:pt>
                <c:pt idx="12">
                  <c:v>10026</c:v>
                </c:pt>
                <c:pt idx="13">
                  <c:v>12140</c:v>
                </c:pt>
                <c:pt idx="14">
                  <c:v>24908</c:v>
                </c:pt>
                <c:pt idx="15">
                  <c:v>26287</c:v>
                </c:pt>
                <c:pt idx="16">
                  <c:v>34753</c:v>
                </c:pt>
                <c:pt idx="17">
                  <c:v>75277</c:v>
                </c:pt>
                <c:pt idx="18">
                  <c:v>177977</c:v>
                </c:pt>
                <c:pt idx="19">
                  <c:v>1187167</c:v>
                </c:pt>
                <c:pt idx="20">
                  <c:v>1597225</c:v>
                </c:pt>
                <c:pt idx="21">
                  <c:v>1868119</c:v>
                </c:pt>
                <c:pt idx="22">
                  <c:v>2205322</c:v>
                </c:pt>
                <c:pt idx="23">
                  <c:v>2008988</c:v>
                </c:pt>
                <c:pt idx="24">
                  <c:v>3052434</c:v>
                </c:pt>
              </c:numCache>
            </c:numRef>
          </c:yVal>
          <c:smooth val="0"/>
          <c:extLst>
            <c:ext xmlns:c16="http://schemas.microsoft.com/office/drawing/2014/chart" uri="{C3380CC4-5D6E-409C-BE32-E72D297353CC}">
              <c16:uniqueId val="{00000002-AD32-40B0-94FF-B49194C8325C}"/>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31783683289588804"/>
              <c:y val="0.88753536016331291"/>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scaling>
        <c:delete val="0"/>
        <c:axPos val="l"/>
        <c:title>
          <c:tx>
            <c:rich>
              <a:bodyPr rot="-5400000" vert="horz"/>
              <a:lstStyle/>
              <a:p>
                <a:pPr>
                  <a:defRPr sz="2000"/>
                </a:pPr>
                <a:r>
                  <a:rPr lang="en-US" sz="2000" dirty="0"/>
                  <a:t>p99 Latency </a:t>
                </a:r>
                <a:r>
                  <a:rPr lang="en-US" sz="1800" b="0" dirty="0"/>
                  <a:t>(s)</a:t>
                </a:r>
                <a:endParaRPr lang="en-US" sz="2000" b="0" dirty="0"/>
              </a:p>
            </c:rich>
          </c:tx>
          <c:layout>
            <c:manualLayout>
              <c:xMode val="edge"/>
              <c:yMode val="edge"/>
              <c:x val="0"/>
              <c:y val="8.129865272273977E-2"/>
            </c:manualLayout>
          </c:layout>
          <c:overlay val="0"/>
          <c:spPr>
            <a:noFill/>
            <a:ln>
              <a:noFill/>
            </a:ln>
            <a:effectLst/>
          </c:spPr>
        </c:title>
        <c:numFmt formatCode="General" sourceLinked="0"/>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dispUnits>
          <c:builtInUnit val="millions"/>
        </c:dispUnits>
      </c:valAx>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19191392510185"/>
          <c:y val="8.7379593699059288E-2"/>
          <c:w val="0.69877238728179236"/>
          <c:h val="0.60392002727006244"/>
        </c:manualLayout>
      </c:layout>
      <c:scatterChart>
        <c:scatterStyle val="lineMarker"/>
        <c:varyColors val="0"/>
        <c:ser>
          <c:idx val="1"/>
          <c:order val="0"/>
          <c:tx>
            <c:v>Total</c:v>
          </c:tx>
          <c:spPr>
            <a:ln>
              <a:solidFill>
                <a:schemeClr val="tx1"/>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(3)'!$D$3:$D$27</c:f>
              <c:numCache>
                <c:formatCode>General</c:formatCode>
                <c:ptCount val="25"/>
                <c:pt idx="0">
                  <c:v>196.25380000000001</c:v>
                </c:pt>
                <c:pt idx="1">
                  <c:v>410.54219999999998</c:v>
                </c:pt>
                <c:pt idx="2">
                  <c:v>600.05470000000003</c:v>
                </c:pt>
                <c:pt idx="3">
                  <c:v>794.87630000000001</c:v>
                </c:pt>
                <c:pt idx="4">
                  <c:v>983.6114</c:v>
                </c:pt>
                <c:pt idx="5">
                  <c:v>1221.8615</c:v>
                </c:pt>
                <c:pt idx="6">
                  <c:v>1366.5462</c:v>
                </c:pt>
                <c:pt idx="7">
                  <c:v>1383.6393</c:v>
                </c:pt>
                <c:pt idx="8">
                  <c:v>1424.0813000000001</c:v>
                </c:pt>
                <c:pt idx="9">
                  <c:v>1482.7695000000001</c:v>
                </c:pt>
                <c:pt idx="10">
                  <c:v>1505.6192000000001</c:v>
                </c:pt>
                <c:pt idx="11">
                  <c:v>1552.6037000000001</c:v>
                </c:pt>
                <c:pt idx="12">
                  <c:v>1549.5389</c:v>
                </c:pt>
                <c:pt idx="13">
                  <c:v>1568.1978999999999</c:v>
                </c:pt>
                <c:pt idx="14">
                  <c:v>1628.2528</c:v>
                </c:pt>
                <c:pt idx="15">
                  <c:v>1664.2958999999998</c:v>
                </c:pt>
                <c:pt idx="16">
                  <c:v>1724.58</c:v>
                </c:pt>
                <c:pt idx="17">
                  <c:v>1753.0828999999999</c:v>
                </c:pt>
                <c:pt idx="18">
                  <c:v>1792.3764999999999</c:v>
                </c:pt>
                <c:pt idx="19">
                  <c:v>1861.5284000000001</c:v>
                </c:pt>
                <c:pt idx="20">
                  <c:v>1908.2080000000001</c:v>
                </c:pt>
                <c:pt idx="21">
                  <c:v>1957.905</c:v>
                </c:pt>
                <c:pt idx="22">
                  <c:v>1972.5536</c:v>
                </c:pt>
                <c:pt idx="23">
                  <c:v>2023.2898</c:v>
                </c:pt>
                <c:pt idx="24">
                  <c:v>1945.5533999999998</c:v>
                </c:pt>
              </c:numCache>
            </c:numRef>
          </c:yVal>
          <c:smooth val="0"/>
          <c:extLst>
            <c:ext xmlns:c16="http://schemas.microsoft.com/office/drawing/2014/chart" uri="{C3380CC4-5D6E-409C-BE32-E72D297353CC}">
              <c16:uniqueId val="{00000000-6E66-48C8-9DEA-5E0257A9B75D}"/>
            </c:ext>
          </c:extLst>
        </c:ser>
        <c:ser>
          <c:idx val="2"/>
          <c:order val="1"/>
          <c:tx>
            <c:v>Data path 1</c:v>
          </c:tx>
          <c:spPr>
            <a:ln>
              <a:solidFill>
                <a:srgbClr val="0070C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(3)'!$E$3:$E$27</c:f>
              <c:numCache>
                <c:formatCode>General</c:formatCode>
                <c:ptCount val="25"/>
                <c:pt idx="0">
                  <c:v>41.302399999999999</c:v>
                </c:pt>
                <c:pt idx="1">
                  <c:v>90.807699999999997</c:v>
                </c:pt>
                <c:pt idx="2">
                  <c:v>122.8854</c:v>
                </c:pt>
                <c:pt idx="3">
                  <c:v>167.64</c:v>
                </c:pt>
                <c:pt idx="4">
                  <c:v>204.64619999999999</c:v>
                </c:pt>
                <c:pt idx="5">
                  <c:v>249.1626</c:v>
                </c:pt>
                <c:pt idx="6">
                  <c:v>279.27210000000002</c:v>
                </c:pt>
                <c:pt idx="7">
                  <c:v>319.61059999999998</c:v>
                </c:pt>
                <c:pt idx="8">
                  <c:v>356.96620000000001</c:v>
                </c:pt>
                <c:pt idx="9">
                  <c:v>398.65940000000001</c:v>
                </c:pt>
                <c:pt idx="10">
                  <c:v>434.27440000000001</c:v>
                </c:pt>
                <c:pt idx="11">
                  <c:v>470.85579999999999</c:v>
                </c:pt>
                <c:pt idx="12">
                  <c:v>491.74979999999999</c:v>
                </c:pt>
                <c:pt idx="13">
                  <c:v>533.9067</c:v>
                </c:pt>
                <c:pt idx="14">
                  <c:v>574.67840000000001</c:v>
                </c:pt>
                <c:pt idx="15">
                  <c:v>616.67769999999996</c:v>
                </c:pt>
                <c:pt idx="16">
                  <c:v>658.61670000000004</c:v>
                </c:pt>
                <c:pt idx="17">
                  <c:v>696.09540000000004</c:v>
                </c:pt>
                <c:pt idx="18">
                  <c:v>735.84100000000001</c:v>
                </c:pt>
                <c:pt idx="19">
                  <c:v>775.53689999999995</c:v>
                </c:pt>
                <c:pt idx="20">
                  <c:v>813.45249999999999</c:v>
                </c:pt>
                <c:pt idx="21">
                  <c:v>848.37030000000004</c:v>
                </c:pt>
                <c:pt idx="22">
                  <c:v>870.29150000000004</c:v>
                </c:pt>
                <c:pt idx="23">
                  <c:v>904.11919999999998</c:v>
                </c:pt>
                <c:pt idx="24">
                  <c:v>880.19899999999996</c:v>
                </c:pt>
              </c:numCache>
            </c:numRef>
          </c:yVal>
          <c:smooth val="0"/>
          <c:extLst>
            <c:ext xmlns:c16="http://schemas.microsoft.com/office/drawing/2014/chart" uri="{C3380CC4-5D6E-409C-BE32-E72D297353CC}">
              <c16:uniqueId val="{00000001-6E66-48C8-9DEA-5E0257A9B75D}"/>
            </c:ext>
          </c:extLst>
        </c:ser>
        <c:ser>
          <c:idx val="0"/>
          <c:order val="2"/>
          <c:tx>
            <c:v>Data path 2</c:v>
          </c:tx>
          <c:spPr>
            <a:ln>
              <a:solidFill>
                <a:srgbClr val="C00000"/>
              </a:solidFill>
            </a:ln>
          </c:spPr>
          <c:marker>
            <c:symbol val="none"/>
          </c:marker>
          <c:xVal>
            <c:numRef>
              <c:f>'Sheet1 (3)'!$C$3:$C$27</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xVal>
          <c:yVal>
            <c:numRef>
              <c:f>'Sheet1 (3)'!$F$3:$F$27</c:f>
              <c:numCache>
                <c:formatCode>General</c:formatCode>
                <c:ptCount val="25"/>
                <c:pt idx="0">
                  <c:v>154.95140000000001</c:v>
                </c:pt>
                <c:pt idx="1">
                  <c:v>319.73450000000003</c:v>
                </c:pt>
                <c:pt idx="2">
                  <c:v>477.16930000000002</c:v>
                </c:pt>
                <c:pt idx="3">
                  <c:v>627.23630000000003</c:v>
                </c:pt>
                <c:pt idx="4">
                  <c:v>778.96519999999998</c:v>
                </c:pt>
                <c:pt idx="5">
                  <c:v>972.69899999999996</c:v>
                </c:pt>
                <c:pt idx="6">
                  <c:v>1087.2742000000001</c:v>
                </c:pt>
                <c:pt idx="7">
                  <c:v>1064.0287000000001</c:v>
                </c:pt>
                <c:pt idx="8">
                  <c:v>1067.1151</c:v>
                </c:pt>
                <c:pt idx="9">
                  <c:v>1084.1101000000001</c:v>
                </c:pt>
                <c:pt idx="10">
                  <c:v>1071.3448000000001</c:v>
                </c:pt>
                <c:pt idx="11">
                  <c:v>1081.7479000000001</c:v>
                </c:pt>
                <c:pt idx="12">
                  <c:v>1057.7891</c:v>
                </c:pt>
                <c:pt idx="13">
                  <c:v>1034.2911999999999</c:v>
                </c:pt>
                <c:pt idx="14">
                  <c:v>1053.5744</c:v>
                </c:pt>
                <c:pt idx="15">
                  <c:v>1047.6181999999999</c:v>
                </c:pt>
                <c:pt idx="16">
                  <c:v>1065.9632999999999</c:v>
                </c:pt>
                <c:pt idx="17">
                  <c:v>1056.9875</c:v>
                </c:pt>
                <c:pt idx="18">
                  <c:v>1056.5355</c:v>
                </c:pt>
                <c:pt idx="19">
                  <c:v>1085.9915000000001</c:v>
                </c:pt>
                <c:pt idx="20">
                  <c:v>1094.7555</c:v>
                </c:pt>
                <c:pt idx="21">
                  <c:v>1109.5346999999999</c:v>
                </c:pt>
                <c:pt idx="22">
                  <c:v>1102.2620999999999</c:v>
                </c:pt>
                <c:pt idx="23">
                  <c:v>1119.1705999999999</c:v>
                </c:pt>
                <c:pt idx="24">
                  <c:v>1065.3543999999999</c:v>
                </c:pt>
              </c:numCache>
            </c:numRef>
          </c:yVal>
          <c:smooth val="0"/>
          <c:extLst>
            <c:ext xmlns:c16="http://schemas.microsoft.com/office/drawing/2014/chart" uri="{C3380CC4-5D6E-409C-BE32-E72D297353CC}">
              <c16:uniqueId val="{00000002-6E66-48C8-9DEA-5E0257A9B75D}"/>
            </c:ext>
          </c:extLst>
        </c:ser>
        <c:dLbls>
          <c:showLegendKey val="0"/>
          <c:showVal val="0"/>
          <c:showCatName val="0"/>
          <c:showSerName val="0"/>
          <c:showPercent val="0"/>
          <c:showBubbleSize val="0"/>
        </c:dLbls>
        <c:axId val="433332960"/>
        <c:axId val="414911120"/>
        <c:extLst/>
      </c:scatterChart>
      <c:valAx>
        <c:axId val="433332960"/>
        <c:scaling>
          <c:orientation val="minMax"/>
          <c:max val="5000"/>
          <c:min val="0"/>
        </c:scaling>
        <c:delete val="0"/>
        <c:axPos val="b"/>
        <c:title>
          <c:tx>
            <c:rich>
              <a:bodyPr rot="0" vert="horz"/>
              <a:lstStyle/>
              <a:p>
                <a:pPr>
                  <a:defRPr sz="2000"/>
                </a:pPr>
                <a:r>
                  <a:rPr lang="en-US" sz="2000"/>
                  <a:t>Offered Load (kRPS)</a:t>
                </a:r>
              </a:p>
            </c:rich>
          </c:tx>
          <c:layout>
            <c:manualLayout>
              <c:xMode val="edge"/>
              <c:yMode val="edge"/>
              <c:x val="0.29548859555942686"/>
              <c:y val="0.84929488230943118"/>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14911120"/>
        <c:crosses val="autoZero"/>
        <c:crossBetween val="midCat"/>
        <c:majorUnit val="1000"/>
        <c:dispUnits>
          <c:builtInUnit val="thousands"/>
        </c:dispUnits>
      </c:valAx>
      <c:valAx>
        <c:axId val="414911120"/>
        <c:scaling>
          <c:orientation val="minMax"/>
          <c:max val="3000"/>
        </c:scaling>
        <c:delete val="0"/>
        <c:axPos val="l"/>
        <c:title>
          <c:tx>
            <c:rich>
              <a:bodyPr rot="-5400000" vert="horz"/>
              <a:lstStyle/>
              <a:p>
                <a:pPr>
                  <a:defRPr sz="2000"/>
                </a:pPr>
                <a:r>
                  <a:rPr lang="en-US" sz="2000" dirty="0"/>
                  <a:t>Throughput </a:t>
                </a:r>
                <a:r>
                  <a:rPr lang="en-US" sz="2000" b="0" dirty="0"/>
                  <a:t>(</a:t>
                </a:r>
                <a:r>
                  <a:rPr lang="en-US" sz="2000" b="0" dirty="0" err="1"/>
                  <a:t>kRPS</a:t>
                </a:r>
                <a:r>
                  <a:rPr lang="en-US" sz="2000" b="0" dirty="0"/>
                  <a:t>)</a:t>
                </a:r>
              </a:p>
            </c:rich>
          </c:tx>
          <c:layout>
            <c:manualLayout>
              <c:xMode val="edge"/>
              <c:yMode val="edge"/>
              <c:x val="0"/>
              <c:y val="8.8630358705161852E-2"/>
            </c:manualLayout>
          </c:layout>
          <c:overlay val="0"/>
          <c:spPr>
            <a:noFill/>
            <a:ln>
              <a:noFill/>
            </a:ln>
            <a:effectLst/>
          </c:spPr>
        </c:title>
        <c:numFmt formatCode="General" sourceLinked="1"/>
        <c:majorTickMark val="out"/>
        <c:minorTickMark val="none"/>
        <c:tickLblPos val="nextTo"/>
        <c:spPr>
          <a:noFill/>
          <a:ln w="12700" cap="flat" cmpd="sng" algn="ctr">
            <a:solidFill>
              <a:schemeClr val="tx1"/>
            </a:solidFill>
            <a:round/>
          </a:ln>
          <a:effectLst/>
        </c:spPr>
        <c:txPr>
          <a:bodyPr rot="-60000000" vert="horz"/>
          <a:lstStyle/>
          <a:p>
            <a:pPr>
              <a:defRPr sz="1600"/>
            </a:pPr>
            <a:endParaRPr lang="en-US"/>
          </a:p>
        </c:txPr>
        <c:crossAx val="433332960"/>
        <c:crosses val="autoZero"/>
        <c:crossBetween val="midCat"/>
        <c:majorUnit val="1000"/>
        <c:dispUnits>
          <c:builtInUnit val="thousands"/>
        </c:dispUnits>
      </c:valAx>
      <c:spPr>
        <a:noFill/>
        <a:ln w="25400">
          <a:noFill/>
        </a:ln>
      </c:spPr>
    </c:plotArea>
    <c:plotVisOnly val="1"/>
    <c:dispBlanksAs val="gap"/>
    <c:showDLblsOverMax val="0"/>
    <c:extLst/>
  </c:chart>
  <c:txPr>
    <a:bodyPr/>
    <a:lstStyle/>
    <a:p>
      <a:pPr>
        <a:defRPr>
          <a:latin typeface="Helvetica" pitchFamily="2" charset="0"/>
          <a:cs typeface="Times New Roman" panose="02020603050405020304" pitchFamily="18"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0.23494</cdr:x>
      <cdr:y>0.11837</cdr:y>
    </cdr:from>
    <cdr:to>
      <cdr:x>0.93386</cdr:x>
      <cdr:y>0.68772</cdr:y>
    </cdr:to>
    <cdr:sp macro="" textlink="">
      <cdr:nvSpPr>
        <cdr:cNvPr id="2" name="Rectangle 1">
          <a:extLst xmlns:a="http://schemas.openxmlformats.org/drawingml/2006/main">
            <a:ext uri="{FF2B5EF4-FFF2-40B4-BE49-F238E27FC236}">
              <a16:creationId xmlns:a16="http://schemas.microsoft.com/office/drawing/2014/main" id="{F54FE331-2C88-4129-BE94-19BC30EA3DF0}"/>
            </a:ext>
          </a:extLst>
        </cdr:cNvPr>
        <cdr:cNvSpPr/>
      </cdr:nvSpPr>
      <cdr:spPr>
        <a:xfrm xmlns:a="http://schemas.openxmlformats.org/drawingml/2006/main">
          <a:off x="1088588" y="267729"/>
          <a:ext cx="3238500" cy="1287780"/>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0.41143</cdr:x>
      <cdr:y>0.11837</cdr:y>
    </cdr:from>
    <cdr:to>
      <cdr:x>0.93386</cdr:x>
      <cdr:y>0.68772</cdr:y>
    </cdr:to>
    <cdr:sp macro="" textlink="">
      <cdr:nvSpPr>
        <cdr:cNvPr id="2" name="Rectangle 1">
          <a:extLst xmlns:a="http://schemas.openxmlformats.org/drawingml/2006/main">
            <a:ext uri="{FF2B5EF4-FFF2-40B4-BE49-F238E27FC236}">
              <a16:creationId xmlns:a16="http://schemas.microsoft.com/office/drawing/2014/main" id="{F54FE331-2C88-4129-BE94-19BC30EA3DF0}"/>
            </a:ext>
          </a:extLst>
        </cdr:cNvPr>
        <cdr:cNvSpPr/>
      </cdr:nvSpPr>
      <cdr:spPr>
        <a:xfrm xmlns:a="http://schemas.openxmlformats.org/drawingml/2006/main">
          <a:off x="1906394" y="267729"/>
          <a:ext cx="2420694" cy="1287780"/>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0.41472</cdr:x>
      <cdr:y>0.26181</cdr:y>
    </cdr:from>
    <cdr:to>
      <cdr:x>0.96728</cdr:x>
      <cdr:y>0.43871</cdr:y>
    </cdr:to>
    <cdr:sp macro="" textlink="">
      <cdr:nvSpPr>
        <cdr:cNvPr id="3" name="Rectangle 2">
          <a:extLst xmlns:a="http://schemas.openxmlformats.org/drawingml/2006/main">
            <a:ext uri="{FF2B5EF4-FFF2-40B4-BE49-F238E27FC236}">
              <a16:creationId xmlns:a16="http://schemas.microsoft.com/office/drawing/2014/main" id="{5FA14EA3-0929-406F-A128-4F27E2BA5969}"/>
            </a:ext>
          </a:extLst>
        </cdr:cNvPr>
        <cdr:cNvSpPr/>
      </cdr:nvSpPr>
      <cdr:spPr>
        <a:xfrm xmlns:a="http://schemas.openxmlformats.org/drawingml/2006/main">
          <a:off x="1921634" y="592178"/>
          <a:ext cx="2560320" cy="400110"/>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0.41472</cdr:x>
      <cdr:y>0.5</cdr:y>
    </cdr:from>
    <cdr:to>
      <cdr:x>0.96728</cdr:x>
      <cdr:y>0.6769</cdr:y>
    </cdr:to>
    <cdr:sp macro="" textlink="">
      <cdr:nvSpPr>
        <cdr:cNvPr id="5" name="Rectangle 4">
          <a:extLst xmlns:a="http://schemas.openxmlformats.org/drawingml/2006/main">
            <a:ext uri="{FF2B5EF4-FFF2-40B4-BE49-F238E27FC236}">
              <a16:creationId xmlns:a16="http://schemas.microsoft.com/office/drawing/2014/main" id="{79A390DF-4903-4489-AFE4-41340DC46C58}"/>
            </a:ext>
          </a:extLst>
        </cdr:cNvPr>
        <cdr:cNvSpPr/>
      </cdr:nvSpPr>
      <cdr:spPr>
        <a:xfrm xmlns:a="http://schemas.openxmlformats.org/drawingml/2006/main">
          <a:off x="1921634" y="1130910"/>
          <a:ext cx="2560320" cy="400110"/>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0.74374</cdr:x>
      <cdr:y>0.52792</cdr:y>
    </cdr:from>
    <cdr:to>
      <cdr:x>0.94849</cdr:x>
      <cdr:y>0.70482</cdr:y>
    </cdr:to>
    <cdr:sp macro="" textlink="">
      <cdr:nvSpPr>
        <cdr:cNvPr id="2" name="Rectangle 1">
          <a:extLst xmlns:a="http://schemas.openxmlformats.org/drawingml/2006/main">
            <a:ext uri="{FF2B5EF4-FFF2-40B4-BE49-F238E27FC236}">
              <a16:creationId xmlns:a16="http://schemas.microsoft.com/office/drawing/2014/main" id="{A5D83E7D-5962-4DCC-BF15-B46DAE900E96}"/>
            </a:ext>
          </a:extLst>
        </cdr:cNvPr>
        <cdr:cNvSpPr/>
      </cdr:nvSpPr>
      <cdr:spPr>
        <a:xfrm xmlns:a="http://schemas.openxmlformats.org/drawingml/2006/main">
          <a:off x="3387308" y="1194057"/>
          <a:ext cx="932493" cy="400110"/>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5.xml><?xml version="1.0" encoding="utf-8"?>
<c:userShapes xmlns:c="http://schemas.openxmlformats.org/drawingml/2006/chart">
  <cdr:relSizeAnchor xmlns:cdr="http://schemas.openxmlformats.org/drawingml/2006/chartDrawing">
    <cdr:from>
      <cdr:x>0.41472</cdr:x>
      <cdr:y>0.26181</cdr:y>
    </cdr:from>
    <cdr:to>
      <cdr:x>0.96728</cdr:x>
      <cdr:y>0.43871</cdr:y>
    </cdr:to>
    <cdr:sp macro="" textlink="">
      <cdr:nvSpPr>
        <cdr:cNvPr id="3" name="Rectangle 2">
          <a:extLst xmlns:a="http://schemas.openxmlformats.org/drawingml/2006/main">
            <a:ext uri="{FF2B5EF4-FFF2-40B4-BE49-F238E27FC236}">
              <a16:creationId xmlns:a16="http://schemas.microsoft.com/office/drawing/2014/main" id="{5FA14EA3-0929-406F-A128-4F27E2BA5969}"/>
            </a:ext>
          </a:extLst>
        </cdr:cNvPr>
        <cdr:cNvSpPr/>
      </cdr:nvSpPr>
      <cdr:spPr>
        <a:xfrm xmlns:a="http://schemas.openxmlformats.org/drawingml/2006/main">
          <a:off x="1921634" y="592178"/>
          <a:ext cx="2560320" cy="400110"/>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9F389-F22E-4CAA-A30C-7BD115DE004A}"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F8A0F-E4D6-42C3-B166-2D81C87514AD}" type="slidenum">
              <a:rPr lang="en-US" smtClean="0"/>
              <a:t>‹#›</a:t>
            </a:fld>
            <a:endParaRPr lang="en-US"/>
          </a:p>
        </p:txBody>
      </p:sp>
    </p:spTree>
    <p:extLst>
      <p:ext uri="{BB962C8B-B14F-4D97-AF65-F5344CB8AC3E}">
        <p14:creationId xmlns:p14="http://schemas.microsoft.com/office/powerpoint/2010/main" val="381548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Inho, a Ph.D. student at MIT.</a:t>
            </a:r>
          </a:p>
          <a:p>
            <a:r>
              <a:rPr lang="en-US" dirty="0"/>
              <a:t>Today I’m going to introduce </a:t>
            </a:r>
            <a:r>
              <a:rPr lang="en-US" dirty="0" err="1"/>
              <a:t>Protego</a:t>
            </a:r>
            <a:r>
              <a:rPr lang="en-US" dirty="0"/>
              <a:t> which is an overload control enabling datacenter applications to achieve high throughput and low tail latency at the same time in the presence of unpredictable lock contention.</a:t>
            </a:r>
          </a:p>
          <a:p>
            <a:endParaRPr lang="en-US" dirty="0"/>
          </a:p>
          <a:p>
            <a:r>
              <a:rPr lang="en-US" dirty="0"/>
              <a:t>This is a joint work with Ahmed from Georgia tech, </a:t>
            </a:r>
            <a:r>
              <a:rPr lang="en-US" dirty="0" err="1"/>
              <a:t>Seo</a:t>
            </a:r>
            <a:r>
              <a:rPr lang="en-US" dirty="0"/>
              <a:t> </a:t>
            </a:r>
            <a:r>
              <a:rPr lang="en-US" dirty="0" err="1"/>
              <a:t>Jin</a:t>
            </a:r>
            <a:r>
              <a:rPr lang="en-US" dirty="0"/>
              <a:t>, Mohammad, and Adam from MIT.</a:t>
            </a:r>
          </a:p>
        </p:txBody>
      </p:sp>
      <p:sp>
        <p:nvSpPr>
          <p:cNvPr id="4" name="Slide Number Placeholder 3"/>
          <p:cNvSpPr>
            <a:spLocks noGrp="1"/>
          </p:cNvSpPr>
          <p:nvPr>
            <p:ph type="sldNum" sz="quarter" idx="5"/>
          </p:nvPr>
        </p:nvSpPr>
        <p:spPr/>
        <p:txBody>
          <a:bodyPr/>
          <a:lstStyle/>
          <a:p>
            <a:fld id="{6A1F8A0F-E4D6-42C3-B166-2D81C87514AD}" type="slidenum">
              <a:rPr lang="en-US" smtClean="0"/>
              <a:t>1</a:t>
            </a:fld>
            <a:endParaRPr lang="en-US"/>
          </a:p>
        </p:txBody>
      </p:sp>
    </p:spTree>
    <p:extLst>
      <p:ext uri="{BB962C8B-B14F-4D97-AF65-F5344CB8AC3E}">
        <p14:creationId xmlns:p14="http://schemas.microsoft.com/office/powerpoint/2010/main" val="88761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multi-threaded applications like Lucene, each thread is handling a separate user request or a part of user request.</a:t>
            </a:r>
          </a:p>
          <a:p>
            <a:pPr marL="0" indent="0">
              <a:buFontTx/>
              <a:buNone/>
            </a:pPr>
            <a:r>
              <a:rPr lang="en-US" dirty="0"/>
              <a:t>In order to keep the application’s state consistent with multiple threads, each thread requires a lock to access the shared data. </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locks in the datacenter application is often implemented with blocking synchronization such as mutex because spin lock can waste the CPU cycles and degrades the performance especially when the lock wait time is comparable to the duration of the critical section.</a:t>
            </a:r>
          </a:p>
        </p:txBody>
      </p:sp>
      <p:sp>
        <p:nvSpPr>
          <p:cNvPr id="4" name="Slide Number Placeholder 3"/>
          <p:cNvSpPr>
            <a:spLocks noGrp="1"/>
          </p:cNvSpPr>
          <p:nvPr>
            <p:ph type="sldNum" sz="quarter" idx="5"/>
          </p:nvPr>
        </p:nvSpPr>
        <p:spPr/>
        <p:txBody>
          <a:bodyPr/>
          <a:lstStyle/>
          <a:p>
            <a:fld id="{6A1F8A0F-E4D6-42C3-B166-2D81C87514AD}" type="slidenum">
              <a:rPr lang="en-US" smtClean="0"/>
              <a:t>10</a:t>
            </a:fld>
            <a:endParaRPr lang="en-US"/>
          </a:p>
        </p:txBody>
      </p:sp>
    </p:spTree>
    <p:extLst>
      <p:ext uri="{BB962C8B-B14F-4D97-AF65-F5344CB8AC3E}">
        <p14:creationId xmlns:p14="http://schemas.microsoft.com/office/powerpoint/2010/main" val="280311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When multiple threads need an access to the shared data at the same time, the lock protecting the shared data can be contended leading high tail latency because only one thread is allowed in the critical section at a time.</a:t>
            </a:r>
          </a:p>
          <a:p>
            <a:pPr marL="0" indent="0">
              <a:buFontTx/>
              <a:buNone/>
            </a:pPr>
            <a:endParaRPr lang="en-US" dirty="0"/>
          </a:p>
          <a:p>
            <a:pPr marL="0" indent="0">
              <a:buFontTx/>
              <a:buNone/>
            </a:pPr>
            <a:r>
              <a:rPr lang="en-US" dirty="0"/>
              <a:t>In this scenario, it’s trivial to handle lock contention, as the overload control only need to take "the queueing delay for the lock" into account to determine whether the server is overloaded or not. </a:t>
            </a:r>
          </a:p>
          <a:p>
            <a:pPr marL="0" indent="0">
              <a:buFontTx/>
              <a:buNone/>
            </a:pPr>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11</a:t>
            </a:fld>
            <a:endParaRPr lang="en-US"/>
          </a:p>
        </p:txBody>
      </p:sp>
    </p:spTree>
    <p:extLst>
      <p:ext uri="{BB962C8B-B14F-4D97-AF65-F5344CB8AC3E}">
        <p14:creationId xmlns:p14="http://schemas.microsoft.com/office/powerpoint/2010/main" val="3562658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to better utilize the concurrency with multiple threads, the shared data is often divided into multiple pieces, each of which is protected by different locks. </a:t>
            </a:r>
          </a:p>
          <a:p>
            <a:endParaRPr lang="en-US" dirty="0"/>
          </a:p>
          <a:p>
            <a:r>
              <a:rPr lang="en-US" dirty="0"/>
              <a:t>With diverse </a:t>
            </a:r>
            <a:r>
              <a:rPr lang="en-US" dirty="0" err="1"/>
              <a:t>dataptahs</a:t>
            </a:r>
            <a:r>
              <a:rPr lang="en-US" dirty="0"/>
              <a:t> created by segmented shared data, when the locks become the bottleneck of the system,</a:t>
            </a:r>
          </a:p>
          <a:p>
            <a:r>
              <a:rPr lang="en-US" dirty="0"/>
              <a:t>it becomes challenging to determine whether the server is overloaded by looking at lock waiter queues.</a:t>
            </a:r>
          </a:p>
          <a:p>
            <a:r>
              <a:rPr lang="en-US" dirty="0"/>
              <a:t>Specifically, it is not clear which queues to monitor and how to aggregate their </a:t>
            </a:r>
            <a:r>
              <a:rPr lang="en-US"/>
              <a:t>queueing delay.</a:t>
            </a:r>
            <a:endParaRPr lang="en-US" dirty="0"/>
          </a:p>
          <a:p>
            <a:endParaRPr lang="en-US" dirty="0"/>
          </a:p>
          <a:p>
            <a:r>
              <a:rPr lang="en-US" dirty="0"/>
              <a:t>To make the matter worse, as the required locks in a </a:t>
            </a:r>
            <a:r>
              <a:rPr lang="en-US" dirty="0" err="1"/>
              <a:t>datapath</a:t>
            </a:r>
            <a:r>
              <a:rPr lang="en-US" dirty="0"/>
              <a:t> are determined by application and request state, it is hard to know which locks will be required in advance, and the bottlenecks keep changing depending on the workload, </a:t>
            </a:r>
          </a:p>
          <a:p>
            <a:r>
              <a:rPr lang="en-US" dirty="0"/>
              <a:t>which leads to unpredictable lock contention.</a:t>
            </a:r>
          </a:p>
          <a:p>
            <a:endParaRPr lang="en-US" dirty="0"/>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12</a:t>
            </a:fld>
            <a:endParaRPr lang="en-US"/>
          </a:p>
        </p:txBody>
      </p:sp>
    </p:spTree>
    <p:extLst>
      <p:ext uri="{BB962C8B-B14F-4D97-AF65-F5344CB8AC3E}">
        <p14:creationId xmlns:p14="http://schemas.microsoft.com/office/powerpoint/2010/main" val="314139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52C59B4-A880-4E91-8761-B33176124328}"/>
              </a:ext>
            </a:extLst>
          </p:cNvPr>
          <p:cNvSpPr>
            <a:spLocks noGrp="1"/>
          </p:cNvSpPr>
          <p:nvPr>
            <p:ph type="body" idx="1"/>
          </p:nvPr>
        </p:nvSpPr>
        <p:spPr/>
        <p:txBody>
          <a:bodyPr/>
          <a:lstStyle/>
          <a:p>
            <a:r>
              <a:rPr lang="en-US" dirty="0"/>
              <a:t>To demonstrate what happens with lock contention in the application, let’s take a simple example with two </a:t>
            </a:r>
            <a:r>
              <a:rPr lang="en-US" dirty="0" err="1"/>
              <a:t>datapaths</a:t>
            </a:r>
            <a:r>
              <a:rPr lang="en-US" dirty="0"/>
              <a:t> blue and red.</a:t>
            </a:r>
          </a:p>
          <a:p>
            <a:r>
              <a:rPr lang="en-US" dirty="0"/>
              <a:t>Each </a:t>
            </a:r>
            <a:r>
              <a:rPr lang="en-US" dirty="0" err="1"/>
              <a:t>datapath</a:t>
            </a:r>
            <a:r>
              <a:rPr lang="en-US" dirty="0"/>
              <a:t> requires an access to the exclusive shared data protected by different locks.</a:t>
            </a:r>
          </a:p>
          <a:p>
            <a:r>
              <a:rPr lang="en-US" dirty="0"/>
              <a:t>When an application receives a user request, the request handling thread takes either blue </a:t>
            </a:r>
            <a:r>
              <a:rPr lang="en-US" dirty="0" err="1"/>
              <a:t>datapath</a:t>
            </a:r>
            <a:r>
              <a:rPr lang="en-US" dirty="0"/>
              <a:t> with 20% probability or red </a:t>
            </a:r>
            <a:r>
              <a:rPr lang="en-US" dirty="0" err="1"/>
              <a:t>datapath</a:t>
            </a:r>
            <a:r>
              <a:rPr lang="en-US" dirty="0"/>
              <a:t> with 80% probability.</a:t>
            </a:r>
          </a:p>
          <a:p>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4BF0676-CDF6-48F5-9651-56B1EDB7871C}"/>
              </a:ext>
            </a:extLst>
          </p:cNvPr>
          <p:cNvSpPr>
            <a:spLocks noGrp="1"/>
          </p:cNvSpPr>
          <p:nvPr>
            <p:ph type="body" idx="1"/>
          </p:nvPr>
        </p:nvSpPr>
        <p:spPr/>
        <p:txBody>
          <a:bodyPr/>
          <a:lstStyle/>
          <a:p>
            <a:r>
              <a:rPr lang="en-US" dirty="0"/>
              <a:t>When both </a:t>
            </a:r>
            <a:r>
              <a:rPr lang="en-US" dirty="0" err="1"/>
              <a:t>datapaths</a:t>
            </a:r>
            <a:r>
              <a:rPr lang="en-US" dirty="0"/>
              <a:t> are not saturated, the throughput of each </a:t>
            </a:r>
            <a:r>
              <a:rPr lang="en-US" dirty="0" err="1"/>
              <a:t>datapath</a:t>
            </a:r>
            <a:r>
              <a:rPr lang="en-US" dirty="0"/>
              <a:t> increases linearly as offered load increases,</a:t>
            </a:r>
          </a:p>
          <a:p>
            <a:r>
              <a:rPr lang="en-US" dirty="0"/>
              <a:t>while the tail latency stays low. </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84D82F8-EBA5-463F-ACDC-C55FBD4777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further increase the offered load, red </a:t>
            </a:r>
            <a:r>
              <a:rPr lang="en-US" dirty="0" err="1"/>
              <a:t>datapath</a:t>
            </a:r>
            <a:r>
              <a:rPr lang="en-US" dirty="0"/>
              <a:t> becomes saturated, and its throughput does not increase further while its tail latency starts to increase due to the delays waiting for the lock.</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06343A9-6897-41CF-AA33-FFAA22A789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meanwhile, because blue </a:t>
            </a:r>
            <a:r>
              <a:rPr lang="en-US" dirty="0" err="1"/>
              <a:t>datapath</a:t>
            </a:r>
            <a:r>
              <a:rPr lang="en-US" dirty="0"/>
              <a:t> is not saturated yet, its throughput keeps increasing and its tail latency is still bounded with an increased offered load.</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74B6376-107C-407A-9DFC-E67FAFF89DE6}"/>
              </a:ext>
            </a:extLst>
          </p:cNvPr>
          <p:cNvSpPr>
            <a:spLocks noGrp="1"/>
          </p:cNvSpPr>
          <p:nvPr>
            <p:ph type="body" idx="1"/>
          </p:nvPr>
        </p:nvSpPr>
        <p:spPr/>
        <p:txBody>
          <a:bodyPr/>
          <a:lstStyle/>
          <a:p>
            <a:r>
              <a:rPr lang="en-US" dirty="0"/>
              <a:t>As a result, there exists a misalignment in operating points to achieve high throughput and low tail latency.</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9844462-32C8-4680-A334-34EC5741DB13}"/>
              </a:ext>
            </a:extLst>
          </p:cNvPr>
          <p:cNvSpPr>
            <a:spLocks noGrp="1"/>
          </p:cNvSpPr>
          <p:nvPr>
            <p:ph type="body" idx="1"/>
          </p:nvPr>
        </p:nvSpPr>
        <p:spPr/>
        <p:txBody>
          <a:bodyPr/>
          <a:lstStyle/>
          <a:p>
            <a:r>
              <a:rPr lang="en-US" dirty="0"/>
              <a:t>If an overload control uses end-to-end latency as a overload signal like SEDA or ORCA, it will throttle incoming load as soon as one of the </a:t>
            </a:r>
            <a:r>
              <a:rPr lang="en-US" dirty="0" err="1"/>
              <a:t>datapaths</a:t>
            </a:r>
            <a:r>
              <a:rPr lang="en-US" dirty="0"/>
              <a:t> becomes congested</a:t>
            </a:r>
          </a:p>
          <a:p>
            <a:endParaRPr lang="en-US" dirty="0"/>
          </a:p>
          <a:p>
            <a:r>
              <a:rPr lang="en-US" dirty="0"/>
              <a:t>, leading to low latency, but low throughput.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09AF8F0-3FE3-46A9-86E2-C11CA9562436}"/>
              </a:ext>
            </a:extLst>
          </p:cNvPr>
          <p:cNvSpPr>
            <a:spLocks noGrp="1"/>
          </p:cNvSpPr>
          <p:nvPr>
            <p:ph type="body" idx="1"/>
          </p:nvPr>
        </p:nvSpPr>
        <p:spPr/>
        <p:txBody>
          <a:bodyPr/>
          <a:lstStyle/>
          <a:p>
            <a:r>
              <a:rPr lang="en-US" dirty="0"/>
              <a:t>On the other hand, if an overload control uses server-side CPU queueing delay</a:t>
            </a:r>
          </a:p>
          <a:p>
            <a:r>
              <a:rPr lang="en-US" dirty="0"/>
              <a:t>like Breakwater or DAGOR, it will not take any effect before CPU becomes the bottleneck,</a:t>
            </a:r>
          </a:p>
          <a:p>
            <a:r>
              <a:rPr lang="en-US" dirty="0"/>
              <a:t>leading to high throughput but high latency.</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Servers in the datacenter can be overloaded by various reasons including </a:t>
            </a:r>
            <a:r>
              <a:rPr lang="en-US" baseline="0" dirty="0"/>
              <a:t>load imbalance, unexpected user traffic, packet bursts, or redirected traffic due to failure.</a:t>
            </a:r>
            <a:endParaRPr lang="en-US" dirty="0"/>
          </a:p>
        </p:txBody>
      </p:sp>
      <p:sp>
        <p:nvSpPr>
          <p:cNvPr id="4" name="Slide Number Placeholder 3"/>
          <p:cNvSpPr>
            <a:spLocks noGrp="1"/>
          </p:cNvSpPr>
          <p:nvPr>
            <p:ph type="sldNum" sz="quarter" idx="10"/>
          </p:nvPr>
        </p:nvSpPr>
        <p:spPr/>
        <p:txBody>
          <a:bodyPr/>
          <a:lstStyle/>
          <a:p>
            <a:fld id="{FEE70C20-2E57-4BE5-9547-4CDEFD0BA39C}" type="slidenum">
              <a:rPr lang="en-US" smtClean="0"/>
              <a:t>2</a:t>
            </a:fld>
            <a:endParaRPr lang="en-US"/>
          </a:p>
        </p:txBody>
      </p:sp>
    </p:spTree>
    <p:extLst>
      <p:ext uri="{BB962C8B-B14F-4D97-AF65-F5344CB8AC3E}">
        <p14:creationId xmlns:p14="http://schemas.microsoft.com/office/powerpoint/2010/main" val="1401960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09AF8F0-3FE3-46A9-86E2-C11CA9562436}"/>
              </a:ext>
            </a:extLst>
          </p:cNvPr>
          <p:cNvSpPr>
            <a:spLocks noGrp="1"/>
          </p:cNvSpPr>
          <p:nvPr>
            <p:ph type="body" idx="1"/>
          </p:nvPr>
        </p:nvSpPr>
        <p:spPr/>
        <p:txBody>
          <a:bodyPr/>
          <a:lstStyle/>
          <a:p>
            <a:r>
              <a:rPr lang="en-US" dirty="0"/>
              <a:t>In the presence of such a lock contention, how could we achieve both high throughput and low tail latency?</a:t>
            </a:r>
          </a:p>
          <a:p>
            <a:endParaRPr lang="en-US" dirty="0"/>
          </a:p>
        </p:txBody>
      </p:sp>
    </p:spTree>
    <p:extLst>
      <p:ext uri="{BB962C8B-B14F-4D97-AF65-F5344CB8AC3E}">
        <p14:creationId xmlns:p14="http://schemas.microsoft.com/office/powerpoint/2010/main" val="2978021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propose </a:t>
            </a:r>
            <a:r>
              <a:rPr lang="en-US" dirty="0" err="1"/>
              <a:t>Protego</a:t>
            </a:r>
            <a:r>
              <a:rPr lang="en-US" dirty="0"/>
              <a:t>, an overload control to achieve both high throughput and low tail latency even for applications with unpredictable lock contention.</a:t>
            </a:r>
          </a:p>
          <a:p>
            <a:endParaRPr lang="en-US" dirty="0"/>
          </a:p>
          <a:p>
            <a:r>
              <a:rPr lang="en-US" dirty="0" err="1"/>
              <a:t>Protego</a:t>
            </a:r>
            <a:r>
              <a:rPr lang="en-US" dirty="0"/>
              <a:t> is composed of two key components:</a:t>
            </a:r>
          </a:p>
          <a:p>
            <a:endParaRPr lang="en-US" dirty="0"/>
          </a:p>
          <a:p>
            <a:r>
              <a:rPr lang="en-US" dirty="0"/>
              <a:t>Active synchronization queue management, or ASQM, which ensures low latency for all the </a:t>
            </a:r>
            <a:r>
              <a:rPr lang="en-US" dirty="0" err="1"/>
              <a:t>datapaths</a:t>
            </a:r>
            <a:r>
              <a:rPr lang="en-US" dirty="0"/>
              <a:t> in the application by dropping the requests</a:t>
            </a:r>
          </a:p>
          <a:p>
            <a:r>
              <a:rPr lang="en-US" dirty="0"/>
              <a:t>And performance-driven admission control to achieve high throughput with efficient use of hardware resources.</a:t>
            </a:r>
          </a:p>
          <a:p>
            <a:endParaRPr lang="en-US" dirty="0"/>
          </a:p>
          <a:p>
            <a:r>
              <a:rPr lang="en-US" dirty="0"/>
              <a:t>Let me dive into the details one by one. </a:t>
            </a:r>
          </a:p>
        </p:txBody>
      </p:sp>
      <p:sp>
        <p:nvSpPr>
          <p:cNvPr id="4" name="Slide Number Placeholder 3"/>
          <p:cNvSpPr>
            <a:spLocks noGrp="1"/>
          </p:cNvSpPr>
          <p:nvPr>
            <p:ph type="sldNum" sz="quarter" idx="5"/>
          </p:nvPr>
        </p:nvSpPr>
        <p:spPr/>
        <p:txBody>
          <a:bodyPr/>
          <a:lstStyle/>
          <a:p>
            <a:fld id="{6A1F8A0F-E4D6-42C3-B166-2D81C87514AD}" type="slidenum">
              <a:rPr lang="en-US" smtClean="0"/>
              <a:t>21</a:t>
            </a:fld>
            <a:endParaRPr lang="en-US"/>
          </a:p>
        </p:txBody>
      </p:sp>
    </p:spTree>
    <p:extLst>
      <p:ext uri="{BB962C8B-B14F-4D97-AF65-F5344CB8AC3E}">
        <p14:creationId xmlns:p14="http://schemas.microsoft.com/office/powerpoint/2010/main" val="66874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09AF8F0-3FE3-46A9-86E2-C11CA9562436}"/>
              </a:ext>
            </a:extLst>
          </p:cNvPr>
          <p:cNvSpPr>
            <a:spLocks noGrp="1"/>
          </p:cNvSpPr>
          <p:nvPr>
            <p:ph type="body" idx="1"/>
          </p:nvPr>
        </p:nvSpPr>
        <p:spPr/>
        <p:txBody>
          <a:bodyPr/>
          <a:lstStyle/>
          <a:p>
            <a:r>
              <a:rPr lang="en-US" dirty="0"/>
              <a:t>With the unpredictable lock contention, the only way to achieve both high throughput and low tail latency</a:t>
            </a:r>
          </a:p>
          <a:p>
            <a:endParaRPr lang="en-US" dirty="0"/>
          </a:p>
        </p:txBody>
      </p:sp>
    </p:spTree>
    <p:extLst>
      <p:ext uri="{BB962C8B-B14F-4D97-AF65-F5344CB8AC3E}">
        <p14:creationId xmlns:p14="http://schemas.microsoft.com/office/powerpoint/2010/main" val="1665118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09AF8F0-3FE3-46A9-86E2-C11CA9562436}"/>
              </a:ext>
            </a:extLst>
          </p:cNvPr>
          <p:cNvSpPr>
            <a:spLocks noGrp="1"/>
          </p:cNvSpPr>
          <p:nvPr>
            <p:ph type="body" idx="1"/>
          </p:nvPr>
        </p:nvSpPr>
        <p:spPr/>
        <p:txBody>
          <a:bodyPr/>
          <a:lstStyle/>
          <a:p>
            <a:r>
              <a:rPr lang="en-US" dirty="0"/>
              <a:t>is to drop the requests that are expected to wait for a lock for a long time in a congested </a:t>
            </a:r>
            <a:r>
              <a:rPr lang="en-US" dirty="0" err="1"/>
              <a:t>datapath</a:t>
            </a:r>
            <a:r>
              <a:rPr lang="en-US" dirty="0"/>
              <a:t>.</a:t>
            </a:r>
          </a:p>
        </p:txBody>
      </p:sp>
    </p:spTree>
    <p:extLst>
      <p:ext uri="{BB962C8B-B14F-4D97-AF65-F5344CB8AC3E}">
        <p14:creationId xmlns:p14="http://schemas.microsoft.com/office/powerpoint/2010/main" val="79375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realize request drops in the congested </a:t>
            </a:r>
            <a:r>
              <a:rPr lang="en-US" dirty="0" err="1"/>
              <a:t>datapaths</a:t>
            </a:r>
            <a:r>
              <a:rPr lang="en-US" dirty="0"/>
              <a:t>, we developed ASQM.</a:t>
            </a:r>
          </a:p>
          <a:p>
            <a:endParaRPr lang="en-US" dirty="0"/>
          </a:p>
          <a:p>
            <a:r>
              <a:rPr lang="en-US" dirty="0"/>
              <a:t>In ASQM, when a request arrives the application, it is assigned queueing delay budget, which represent the maximum amount of queueing delay it can accommodate in the server to meet its target latency.</a:t>
            </a:r>
          </a:p>
          <a:p>
            <a:endParaRPr lang="en-US" dirty="0"/>
          </a:p>
          <a:p>
            <a:r>
              <a:rPr lang="en-US" dirty="0"/>
              <a:t>queueing delay budget is computed by subtracting 99 percentile service time and 99 percentile network latency from the target latency.</a:t>
            </a:r>
          </a:p>
        </p:txBody>
      </p:sp>
      <p:sp>
        <p:nvSpPr>
          <p:cNvPr id="4" name="Slide Number Placeholder 3"/>
          <p:cNvSpPr>
            <a:spLocks noGrp="1"/>
          </p:cNvSpPr>
          <p:nvPr>
            <p:ph type="sldNum" sz="quarter" idx="5"/>
          </p:nvPr>
        </p:nvSpPr>
        <p:spPr/>
        <p:txBody>
          <a:bodyPr/>
          <a:lstStyle/>
          <a:p>
            <a:fld id="{6A1F8A0F-E4D6-42C3-B166-2D81C87514AD}" type="slidenum">
              <a:rPr lang="en-US" smtClean="0"/>
              <a:t>24</a:t>
            </a:fld>
            <a:endParaRPr lang="en-US"/>
          </a:p>
        </p:txBody>
      </p:sp>
    </p:spTree>
    <p:extLst>
      <p:ext uri="{BB962C8B-B14F-4D97-AF65-F5344CB8AC3E}">
        <p14:creationId xmlns:p14="http://schemas.microsoft.com/office/powerpoint/2010/main" val="1202016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request needs to wait for a lock, it first checks whether its queueing delay budget is larger than the queueing delay of the lock waiter queue. </a:t>
            </a:r>
          </a:p>
          <a:p>
            <a:r>
              <a:rPr lang="en-US" dirty="0"/>
              <a:t>If so, it enqueues the request into the queue. </a:t>
            </a:r>
          </a:p>
        </p:txBody>
      </p:sp>
      <p:sp>
        <p:nvSpPr>
          <p:cNvPr id="4" name="Slide Number Placeholder 3"/>
          <p:cNvSpPr>
            <a:spLocks noGrp="1"/>
          </p:cNvSpPr>
          <p:nvPr>
            <p:ph type="sldNum" sz="quarter" idx="5"/>
          </p:nvPr>
        </p:nvSpPr>
        <p:spPr/>
        <p:txBody>
          <a:bodyPr/>
          <a:lstStyle/>
          <a:p>
            <a:fld id="{6A1F8A0F-E4D6-42C3-B166-2D81C87514AD}" type="slidenum">
              <a:rPr lang="en-US" smtClean="0"/>
              <a:t>25</a:t>
            </a:fld>
            <a:endParaRPr lang="en-US"/>
          </a:p>
        </p:txBody>
      </p:sp>
    </p:spTree>
    <p:extLst>
      <p:ext uri="{BB962C8B-B14F-4D97-AF65-F5344CB8AC3E}">
        <p14:creationId xmlns:p14="http://schemas.microsoft.com/office/powerpoint/2010/main" val="1774879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Otherwise, it drops the request and deliver the failure message to the client</a:t>
            </a:r>
          </a:p>
          <a:p>
            <a:r>
              <a:rPr lang="en-US" dirty="0"/>
              <a:t>so that the client can decide what to do with the dropped request.</a:t>
            </a:r>
          </a:p>
          <a:p>
            <a:endParaRPr lang="en-US" dirty="0"/>
          </a:p>
          <a:p>
            <a:r>
              <a:rPr lang="en-US" dirty="0"/>
              <a:t>For example, they can discard it and degrade the service quality or retransmit it to another hopefully non-overloaded replica</a:t>
            </a:r>
          </a:p>
        </p:txBody>
      </p:sp>
      <p:sp>
        <p:nvSpPr>
          <p:cNvPr id="4" name="Slide Number Placeholder 3"/>
          <p:cNvSpPr>
            <a:spLocks noGrp="1"/>
          </p:cNvSpPr>
          <p:nvPr>
            <p:ph type="sldNum" sz="quarter" idx="5"/>
          </p:nvPr>
        </p:nvSpPr>
        <p:spPr/>
        <p:txBody>
          <a:bodyPr/>
          <a:lstStyle/>
          <a:p>
            <a:fld id="{6A1F8A0F-E4D6-42C3-B166-2D81C87514AD}" type="slidenum">
              <a:rPr lang="en-US" smtClean="0"/>
              <a:t>26</a:t>
            </a:fld>
            <a:endParaRPr lang="en-US"/>
          </a:p>
        </p:txBody>
      </p:sp>
    </p:spTree>
    <p:extLst>
      <p:ext uri="{BB962C8B-B14F-4D97-AF65-F5344CB8AC3E}">
        <p14:creationId xmlns:p14="http://schemas.microsoft.com/office/powerpoint/2010/main" val="871189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request successfully grabs a lock and dequeued from the lock waiter queue, </a:t>
            </a:r>
          </a:p>
          <a:p>
            <a:r>
              <a:rPr lang="en-US" dirty="0"/>
              <a:t>its queueing delay budget is decremented by the actual queueing delay it has waited.</a:t>
            </a:r>
          </a:p>
        </p:txBody>
      </p:sp>
      <p:sp>
        <p:nvSpPr>
          <p:cNvPr id="4" name="Slide Number Placeholder 3"/>
          <p:cNvSpPr>
            <a:spLocks noGrp="1"/>
          </p:cNvSpPr>
          <p:nvPr>
            <p:ph type="sldNum" sz="quarter" idx="5"/>
          </p:nvPr>
        </p:nvSpPr>
        <p:spPr/>
        <p:txBody>
          <a:bodyPr/>
          <a:lstStyle/>
          <a:p>
            <a:fld id="{6A1F8A0F-E4D6-42C3-B166-2D81C87514AD}" type="slidenum">
              <a:rPr lang="en-US" smtClean="0"/>
              <a:t>27</a:t>
            </a:fld>
            <a:endParaRPr lang="en-US"/>
          </a:p>
        </p:txBody>
      </p:sp>
    </p:spTree>
    <p:extLst>
      <p:ext uri="{BB962C8B-B14F-4D97-AF65-F5344CB8AC3E}">
        <p14:creationId xmlns:p14="http://schemas.microsoft.com/office/powerpoint/2010/main" val="726569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handle the CPU congestion, ASQM treats CPU thread queue in the same way as the lock waiter queue.</a:t>
            </a:r>
          </a:p>
        </p:txBody>
      </p:sp>
      <p:sp>
        <p:nvSpPr>
          <p:cNvPr id="4" name="Slide Number Placeholder 3"/>
          <p:cNvSpPr>
            <a:spLocks noGrp="1"/>
          </p:cNvSpPr>
          <p:nvPr>
            <p:ph type="sldNum" sz="quarter" idx="5"/>
          </p:nvPr>
        </p:nvSpPr>
        <p:spPr/>
        <p:txBody>
          <a:bodyPr/>
          <a:lstStyle/>
          <a:p>
            <a:fld id="{6A1F8A0F-E4D6-42C3-B166-2D81C87514AD}" type="slidenum">
              <a:rPr lang="en-US" smtClean="0"/>
              <a:t>28</a:t>
            </a:fld>
            <a:endParaRPr lang="en-US"/>
          </a:p>
        </p:txBody>
      </p:sp>
    </p:spTree>
    <p:extLst>
      <p:ext uri="{BB962C8B-B14F-4D97-AF65-F5344CB8AC3E}">
        <p14:creationId xmlns:p14="http://schemas.microsoft.com/office/powerpoint/2010/main" val="2275108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the application performance has changed with ASQM with the previous example.</a:t>
            </a:r>
          </a:p>
          <a:p>
            <a:endParaRPr lang="en-US" dirty="0"/>
          </a:p>
          <a:p>
            <a:r>
              <a:rPr lang="en-US" dirty="0"/>
              <a:t>In the bottom it shows throughput, 99percentile latency, and drop rate.</a:t>
            </a:r>
          </a:p>
          <a:p>
            <a:r>
              <a:rPr lang="en-US" dirty="0"/>
              <a:t>Here, I set the target latency as 200 us.</a:t>
            </a:r>
          </a:p>
        </p:txBody>
      </p:sp>
      <p:sp>
        <p:nvSpPr>
          <p:cNvPr id="4" name="Slide Number Placeholder 3"/>
          <p:cNvSpPr>
            <a:spLocks noGrp="1"/>
          </p:cNvSpPr>
          <p:nvPr>
            <p:ph type="sldNum" sz="quarter" idx="5"/>
          </p:nvPr>
        </p:nvSpPr>
        <p:spPr/>
        <p:txBody>
          <a:bodyPr/>
          <a:lstStyle/>
          <a:p>
            <a:fld id="{6A1F8A0F-E4D6-42C3-B166-2D81C87514AD}" type="slidenum">
              <a:rPr lang="en-US" smtClean="0"/>
              <a:t>29</a:t>
            </a:fld>
            <a:endParaRPr lang="en-US"/>
          </a:p>
        </p:txBody>
      </p:sp>
    </p:spTree>
    <p:extLst>
      <p:ext uri="{BB962C8B-B14F-4D97-AF65-F5344CB8AC3E}">
        <p14:creationId xmlns:p14="http://schemas.microsoft.com/office/powerpoint/2010/main" val="125865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compute is overloaded at the server,</a:t>
            </a:r>
          </a:p>
          <a:p>
            <a:r>
              <a:rPr lang="en-US" dirty="0"/>
              <a:t>[click] Throughput degrades and [click] latency increases significantly because of the receive </a:t>
            </a:r>
            <a:r>
              <a:rPr lang="en-US" dirty="0" err="1"/>
              <a:t>livelock</a:t>
            </a:r>
            <a:endParaRPr lang="en-US" dirty="0"/>
          </a:p>
          <a:p>
            <a:r>
              <a:rPr lang="en-US" dirty="0"/>
              <a:t>Where more CPUs are used for packet processing and request parsing and less CPUs are used for application logic. </a:t>
            </a:r>
          </a:p>
        </p:txBody>
      </p:sp>
      <p:sp>
        <p:nvSpPr>
          <p:cNvPr id="4" name="Slide Number Placeholder 3"/>
          <p:cNvSpPr>
            <a:spLocks noGrp="1"/>
          </p:cNvSpPr>
          <p:nvPr>
            <p:ph type="sldNum" sz="quarter" idx="5"/>
          </p:nvPr>
        </p:nvSpPr>
        <p:spPr/>
        <p:txBody>
          <a:bodyPr/>
          <a:lstStyle/>
          <a:p>
            <a:fld id="{6A1F8A0F-E4D6-42C3-B166-2D81C87514AD}" type="slidenum">
              <a:rPr lang="en-US" smtClean="0"/>
              <a:t>3</a:t>
            </a:fld>
            <a:endParaRPr lang="en-US"/>
          </a:p>
        </p:txBody>
      </p:sp>
    </p:spTree>
    <p:extLst>
      <p:ext uri="{BB962C8B-B14F-4D97-AF65-F5344CB8AC3E}">
        <p14:creationId xmlns:p14="http://schemas.microsoft.com/office/powerpoint/2010/main" val="1062981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offered load is small and none of the </a:t>
            </a:r>
            <a:r>
              <a:rPr lang="en-US" dirty="0" err="1"/>
              <a:t>dapaths</a:t>
            </a:r>
            <a:r>
              <a:rPr lang="en-US" dirty="0"/>
              <a:t> become congested, throughput grows linearly while tail latency grows marginally due to the occasional request bursts.</a:t>
            </a:r>
          </a:p>
          <a:p>
            <a:endParaRPr lang="en-US" dirty="0"/>
          </a:p>
          <a:p>
            <a:r>
              <a:rPr lang="en-US" dirty="0"/>
              <a:t>As none of the </a:t>
            </a:r>
            <a:r>
              <a:rPr lang="en-US" dirty="0" err="1"/>
              <a:t>datapath</a:t>
            </a:r>
            <a:r>
              <a:rPr lang="en-US" dirty="0"/>
              <a:t> is congested, ASQM does not drop any requests.</a:t>
            </a:r>
          </a:p>
        </p:txBody>
      </p:sp>
      <p:sp>
        <p:nvSpPr>
          <p:cNvPr id="4" name="Slide Number Placeholder 3"/>
          <p:cNvSpPr>
            <a:spLocks noGrp="1"/>
          </p:cNvSpPr>
          <p:nvPr>
            <p:ph type="sldNum" sz="quarter" idx="5"/>
          </p:nvPr>
        </p:nvSpPr>
        <p:spPr/>
        <p:txBody>
          <a:bodyPr/>
          <a:lstStyle/>
          <a:p>
            <a:fld id="{6A1F8A0F-E4D6-42C3-B166-2D81C87514AD}" type="slidenum">
              <a:rPr lang="en-US" smtClean="0"/>
              <a:t>30</a:t>
            </a:fld>
            <a:endParaRPr lang="en-US"/>
          </a:p>
        </p:txBody>
      </p:sp>
    </p:spTree>
    <p:extLst>
      <p:ext uri="{BB962C8B-B14F-4D97-AF65-F5344CB8AC3E}">
        <p14:creationId xmlns:p14="http://schemas.microsoft.com/office/powerpoint/2010/main" val="37056698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increase the offered load further, part of the </a:t>
            </a:r>
            <a:r>
              <a:rPr lang="en-US" dirty="0" err="1"/>
              <a:t>datapaths</a:t>
            </a:r>
            <a:r>
              <a:rPr lang="en-US" dirty="0"/>
              <a:t> becomes congested.</a:t>
            </a:r>
          </a:p>
          <a:p>
            <a:endParaRPr lang="en-US" dirty="0"/>
          </a:p>
          <a:p>
            <a:r>
              <a:rPr lang="en-US" dirty="0"/>
              <a:t>As a result, throughput grows sub-linearly because only uncongested </a:t>
            </a:r>
            <a:r>
              <a:rPr lang="en-US" dirty="0" err="1"/>
              <a:t>datapath</a:t>
            </a:r>
            <a:r>
              <a:rPr lang="en-US" dirty="0"/>
              <a:t> contributes to the additional throughput.</a:t>
            </a:r>
          </a:p>
          <a:p>
            <a:r>
              <a:rPr lang="en-US" dirty="0"/>
              <a:t>Because of the increased queueing delay in the congested </a:t>
            </a:r>
            <a:r>
              <a:rPr lang="en-US" dirty="0" err="1"/>
              <a:t>datapath</a:t>
            </a:r>
            <a:r>
              <a:rPr lang="en-US" dirty="0"/>
              <a:t>, tail latency increases and ASQM starts to drop the requests.</a:t>
            </a:r>
          </a:p>
          <a:p>
            <a:endParaRPr lang="en-US" dirty="0"/>
          </a:p>
          <a:p>
            <a:r>
              <a:rPr lang="en-US" dirty="0"/>
              <a:t>Note that, in this partially congested stage, with the blocking synchronization like mutex, CPU is not still 100% utilized because the threads waiting for the lock is blocked not consuming any CPU cycles.</a:t>
            </a:r>
          </a:p>
        </p:txBody>
      </p:sp>
      <p:sp>
        <p:nvSpPr>
          <p:cNvPr id="4" name="Slide Number Placeholder 3"/>
          <p:cNvSpPr>
            <a:spLocks noGrp="1"/>
          </p:cNvSpPr>
          <p:nvPr>
            <p:ph type="sldNum" sz="quarter" idx="5"/>
          </p:nvPr>
        </p:nvSpPr>
        <p:spPr/>
        <p:txBody>
          <a:bodyPr/>
          <a:lstStyle/>
          <a:p>
            <a:fld id="{6A1F8A0F-E4D6-42C3-B166-2D81C87514AD}" type="slidenum">
              <a:rPr lang="en-US" smtClean="0"/>
              <a:t>31</a:t>
            </a:fld>
            <a:endParaRPr lang="en-US"/>
          </a:p>
        </p:txBody>
      </p:sp>
    </p:spTree>
    <p:extLst>
      <p:ext uri="{BB962C8B-B14F-4D97-AF65-F5344CB8AC3E}">
        <p14:creationId xmlns:p14="http://schemas.microsoft.com/office/powerpoint/2010/main" val="1122940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beyond the partially congested stage, finally all the </a:t>
            </a:r>
            <a:r>
              <a:rPr lang="en-US" dirty="0" err="1"/>
              <a:t>datapaths</a:t>
            </a:r>
            <a:r>
              <a:rPr lang="en-US" dirty="0"/>
              <a:t> become congested if we increase the offered load further.</a:t>
            </a:r>
          </a:p>
          <a:p>
            <a:endParaRPr lang="en-US" dirty="0"/>
          </a:p>
          <a:p>
            <a:r>
              <a:rPr lang="en-US" dirty="0"/>
              <a:t>In the totally congested stage, throughput does not increase any more since all the </a:t>
            </a:r>
            <a:r>
              <a:rPr lang="en-US" dirty="0" err="1"/>
              <a:t>datapaths</a:t>
            </a:r>
            <a:r>
              <a:rPr lang="en-US" dirty="0"/>
              <a:t> are saturated</a:t>
            </a:r>
          </a:p>
          <a:p>
            <a:r>
              <a:rPr lang="en-US" dirty="0"/>
              <a:t>and the tail latency and drop rate still go up with increased queueing delay and the size of request bursts.</a:t>
            </a:r>
          </a:p>
          <a:p>
            <a:endParaRPr lang="en-US" dirty="0"/>
          </a:p>
          <a:p>
            <a:r>
              <a:rPr lang="en-US" dirty="0"/>
              <a:t>This totally congested stage continues until the CPU becomes the bottleneck.</a:t>
            </a:r>
          </a:p>
        </p:txBody>
      </p:sp>
      <p:sp>
        <p:nvSpPr>
          <p:cNvPr id="4" name="Slide Number Placeholder 3"/>
          <p:cNvSpPr>
            <a:spLocks noGrp="1"/>
          </p:cNvSpPr>
          <p:nvPr>
            <p:ph type="sldNum" sz="quarter" idx="5"/>
          </p:nvPr>
        </p:nvSpPr>
        <p:spPr/>
        <p:txBody>
          <a:bodyPr/>
          <a:lstStyle/>
          <a:p>
            <a:fld id="{6A1F8A0F-E4D6-42C3-B166-2D81C87514AD}" type="slidenum">
              <a:rPr lang="en-US" smtClean="0"/>
              <a:t>32</a:t>
            </a:fld>
            <a:endParaRPr lang="en-US"/>
          </a:p>
        </p:txBody>
      </p:sp>
    </p:spTree>
    <p:extLst>
      <p:ext uri="{BB962C8B-B14F-4D97-AF65-F5344CB8AC3E}">
        <p14:creationId xmlns:p14="http://schemas.microsoft.com/office/powerpoint/2010/main" val="523805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offered load increases even after the CPU becomes congested, </a:t>
            </a:r>
          </a:p>
          <a:p>
            <a:r>
              <a:rPr lang="en-US" dirty="0"/>
              <a:t>the throughput starts to decrease and tail latency further increases as the system enters into a </a:t>
            </a:r>
            <a:r>
              <a:rPr lang="en-US" dirty="0" err="1"/>
              <a:t>livelock</a:t>
            </a:r>
            <a:r>
              <a:rPr lang="en-US" dirty="0"/>
              <a:t> state.</a:t>
            </a:r>
          </a:p>
        </p:txBody>
      </p:sp>
      <p:sp>
        <p:nvSpPr>
          <p:cNvPr id="4" name="Slide Number Placeholder 3"/>
          <p:cNvSpPr>
            <a:spLocks noGrp="1"/>
          </p:cNvSpPr>
          <p:nvPr>
            <p:ph type="sldNum" sz="quarter" idx="5"/>
          </p:nvPr>
        </p:nvSpPr>
        <p:spPr/>
        <p:txBody>
          <a:bodyPr/>
          <a:lstStyle/>
          <a:p>
            <a:fld id="{6A1F8A0F-E4D6-42C3-B166-2D81C87514AD}" type="slidenum">
              <a:rPr lang="en-US" smtClean="0"/>
              <a:t>33</a:t>
            </a:fld>
            <a:endParaRPr lang="en-US"/>
          </a:p>
        </p:txBody>
      </p:sp>
    </p:spTree>
    <p:extLst>
      <p:ext uri="{BB962C8B-B14F-4D97-AF65-F5344CB8AC3E}">
        <p14:creationId xmlns:p14="http://schemas.microsoft.com/office/powerpoint/2010/main" val="507321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throughput and tail latency behavior, </a:t>
            </a:r>
          </a:p>
          <a:p>
            <a:r>
              <a:rPr lang="en-US" dirty="0"/>
              <a:t>In order to achieve high throughput and minimum SLO violation, the overload control should bound the incoming load in the righthand side of the partially congested stage.</a:t>
            </a:r>
          </a:p>
          <a:p>
            <a:endParaRPr lang="en-US" dirty="0"/>
          </a:p>
          <a:p>
            <a:r>
              <a:rPr lang="en-US" dirty="0"/>
              <a:t>Then, which overload signal should we use to effectively operate the server in this region?</a:t>
            </a:r>
          </a:p>
          <a:p>
            <a:endParaRPr lang="en-US" dirty="0"/>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34</a:t>
            </a:fld>
            <a:endParaRPr lang="en-US"/>
          </a:p>
        </p:txBody>
      </p:sp>
    </p:spTree>
    <p:extLst>
      <p:ext uri="{BB962C8B-B14F-4D97-AF65-F5344CB8AC3E}">
        <p14:creationId xmlns:p14="http://schemas.microsoft.com/office/powerpoint/2010/main" val="434491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paid attention to the throughput behavior inspired by network congestion control like PCC and BBR. </a:t>
            </a:r>
          </a:p>
          <a:p>
            <a:endParaRPr lang="en-US" dirty="0"/>
          </a:p>
          <a:p>
            <a:r>
              <a:rPr lang="en-US" dirty="0"/>
              <a:t>First we define efficiency which is measured by the number of responses sent divided by the number of requests received at the server over a small time frame.</a:t>
            </a:r>
          </a:p>
          <a:p>
            <a:endParaRPr lang="en-US" dirty="0"/>
          </a:p>
          <a:p>
            <a:r>
              <a:rPr lang="en-US" dirty="0"/>
              <a:t>Efficiency number represents how much of the incoming requests contributes to the actual throughput.</a:t>
            </a:r>
          </a:p>
          <a:p>
            <a:endParaRPr lang="en-US" dirty="0"/>
          </a:p>
          <a:p>
            <a:r>
              <a:rPr lang="en-US" dirty="0"/>
              <a:t>In partially congested stage, the efficiency value is between 0 and 1. </a:t>
            </a:r>
          </a:p>
        </p:txBody>
      </p:sp>
      <p:sp>
        <p:nvSpPr>
          <p:cNvPr id="4" name="Slide Number Placeholder 3"/>
          <p:cNvSpPr>
            <a:spLocks noGrp="1"/>
          </p:cNvSpPr>
          <p:nvPr>
            <p:ph type="sldNum" sz="quarter" idx="5"/>
          </p:nvPr>
        </p:nvSpPr>
        <p:spPr/>
        <p:txBody>
          <a:bodyPr/>
          <a:lstStyle/>
          <a:p>
            <a:fld id="{6A1F8A0F-E4D6-42C3-B166-2D81C87514AD}" type="slidenum">
              <a:rPr lang="en-US" smtClean="0"/>
              <a:t>35</a:t>
            </a:fld>
            <a:endParaRPr lang="en-US"/>
          </a:p>
        </p:txBody>
      </p:sp>
    </p:spTree>
    <p:extLst>
      <p:ext uri="{BB962C8B-B14F-4D97-AF65-F5344CB8AC3E}">
        <p14:creationId xmlns:p14="http://schemas.microsoft.com/office/powerpoint/2010/main" val="2008571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Protego</a:t>
            </a:r>
            <a:r>
              <a:rPr lang="en-US" dirty="0"/>
              <a:t> uses efficiency value of 10% by default.</a:t>
            </a:r>
          </a:p>
          <a:p>
            <a:endParaRPr lang="en-US" dirty="0"/>
          </a:p>
          <a:p>
            <a:r>
              <a:rPr lang="en-US" dirty="0"/>
              <a:t>But the service operator can specify different target efficiency value between zero and one based on their target metric such as zero drop rate or highest possible throughput.</a:t>
            </a:r>
          </a:p>
        </p:txBody>
      </p:sp>
      <p:sp>
        <p:nvSpPr>
          <p:cNvPr id="4" name="Slide Number Placeholder 3"/>
          <p:cNvSpPr>
            <a:spLocks noGrp="1"/>
          </p:cNvSpPr>
          <p:nvPr>
            <p:ph type="sldNum" sz="quarter" idx="5"/>
          </p:nvPr>
        </p:nvSpPr>
        <p:spPr/>
        <p:txBody>
          <a:bodyPr/>
          <a:lstStyle/>
          <a:p>
            <a:fld id="{6A1F8A0F-E4D6-42C3-B166-2D81C87514AD}" type="slidenum">
              <a:rPr lang="en-US" smtClean="0"/>
              <a:t>36</a:t>
            </a:fld>
            <a:endParaRPr lang="en-US"/>
          </a:p>
        </p:txBody>
      </p:sp>
    </p:spTree>
    <p:extLst>
      <p:ext uri="{BB962C8B-B14F-4D97-AF65-F5344CB8AC3E}">
        <p14:creationId xmlns:p14="http://schemas.microsoft.com/office/powerpoint/2010/main" val="3745798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specified target efficiency value, </a:t>
            </a:r>
            <a:r>
              <a:rPr lang="en-US" dirty="0" err="1"/>
              <a:t>Protego</a:t>
            </a:r>
            <a:r>
              <a:rPr lang="en-US" dirty="0"/>
              <a:t> measured the efficiency for every four end-to-end RTTs.</a:t>
            </a:r>
          </a:p>
        </p:txBody>
      </p:sp>
      <p:sp>
        <p:nvSpPr>
          <p:cNvPr id="4" name="Slide Number Placeholder 3"/>
          <p:cNvSpPr>
            <a:spLocks noGrp="1"/>
          </p:cNvSpPr>
          <p:nvPr>
            <p:ph type="sldNum" sz="quarter" idx="5"/>
          </p:nvPr>
        </p:nvSpPr>
        <p:spPr/>
        <p:txBody>
          <a:bodyPr/>
          <a:lstStyle/>
          <a:p>
            <a:fld id="{6A1F8A0F-E4D6-42C3-B166-2D81C87514AD}" type="slidenum">
              <a:rPr lang="en-US" smtClean="0"/>
              <a:t>37</a:t>
            </a:fld>
            <a:endParaRPr lang="en-US"/>
          </a:p>
        </p:txBody>
      </p:sp>
    </p:spTree>
    <p:extLst>
      <p:ext uri="{BB962C8B-B14F-4D97-AF65-F5344CB8AC3E}">
        <p14:creationId xmlns:p14="http://schemas.microsoft.com/office/powerpoint/2010/main" val="1558604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measured efficiency value is larger than the target efficiency, it admits more load, moving the operating point right hand side.</a:t>
            </a:r>
          </a:p>
        </p:txBody>
      </p:sp>
      <p:sp>
        <p:nvSpPr>
          <p:cNvPr id="4" name="Slide Number Placeholder 3"/>
          <p:cNvSpPr>
            <a:spLocks noGrp="1"/>
          </p:cNvSpPr>
          <p:nvPr>
            <p:ph type="sldNum" sz="quarter" idx="5"/>
          </p:nvPr>
        </p:nvSpPr>
        <p:spPr/>
        <p:txBody>
          <a:bodyPr/>
          <a:lstStyle/>
          <a:p>
            <a:fld id="{6A1F8A0F-E4D6-42C3-B166-2D81C87514AD}" type="slidenum">
              <a:rPr lang="en-US" smtClean="0"/>
              <a:t>38</a:t>
            </a:fld>
            <a:endParaRPr lang="en-US"/>
          </a:p>
        </p:txBody>
      </p:sp>
    </p:spTree>
    <p:extLst>
      <p:ext uri="{BB962C8B-B14F-4D97-AF65-F5344CB8AC3E}">
        <p14:creationId xmlns:p14="http://schemas.microsoft.com/office/powerpoint/2010/main" val="2205118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Otherwise, it reduces incoming load moving the operating point left hand side.</a:t>
            </a:r>
          </a:p>
          <a:p>
            <a:endParaRPr lang="en-US" dirty="0"/>
          </a:p>
          <a:p>
            <a:r>
              <a:rPr lang="en-US" dirty="0"/>
              <a:t>With this control loop, </a:t>
            </a:r>
            <a:r>
              <a:rPr lang="en-US" dirty="0" err="1"/>
              <a:t>Protego</a:t>
            </a:r>
            <a:r>
              <a:rPr lang="en-US" dirty="0"/>
              <a:t> tries to operate the application with the efficiency value near the target. </a:t>
            </a:r>
          </a:p>
        </p:txBody>
      </p:sp>
      <p:sp>
        <p:nvSpPr>
          <p:cNvPr id="4" name="Slide Number Placeholder 3"/>
          <p:cNvSpPr>
            <a:spLocks noGrp="1"/>
          </p:cNvSpPr>
          <p:nvPr>
            <p:ph type="sldNum" sz="quarter" idx="5"/>
          </p:nvPr>
        </p:nvSpPr>
        <p:spPr/>
        <p:txBody>
          <a:bodyPr/>
          <a:lstStyle/>
          <a:p>
            <a:fld id="{6A1F8A0F-E4D6-42C3-B166-2D81C87514AD}" type="slidenum">
              <a:rPr lang="en-US" smtClean="0"/>
              <a:t>39</a:t>
            </a:fld>
            <a:endParaRPr lang="en-US"/>
          </a:p>
        </p:txBody>
      </p:sp>
    </p:spTree>
    <p:extLst>
      <p:ext uri="{BB962C8B-B14F-4D97-AF65-F5344CB8AC3E}">
        <p14:creationId xmlns:p14="http://schemas.microsoft.com/office/powerpoint/2010/main" val="88024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C5A7773-9052-C62B-A759-6F4243F7D395}"/>
              </a:ext>
            </a:extLst>
          </p:cNvPr>
          <p:cNvSpPr>
            <a:spLocks noGrp="1"/>
          </p:cNvSpPr>
          <p:nvPr>
            <p:ph type="body" idx="1"/>
          </p:nvPr>
        </p:nvSpPr>
        <p:spPr/>
        <p:txBody>
          <a:bodyPr/>
          <a:lstStyle/>
          <a:p>
            <a:r>
              <a:rPr lang="en-US" dirty="0"/>
              <a:t>To avoid congestion collapse and to ensure the requests meets service level objective while providing maximum possible throughput,</a:t>
            </a:r>
          </a:p>
          <a:p>
            <a:endParaRPr lang="en-US" dirty="0"/>
          </a:p>
          <a:p>
            <a:r>
              <a:rPr lang="en-US" dirty="0"/>
              <a:t>Overload control adjusts the incoming load by shedding it if the server is overloaded.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a:t>
            </a:r>
            <a:r>
              <a:rPr lang="en-US" dirty="0" err="1"/>
              <a:t>Protego</a:t>
            </a:r>
            <a:r>
              <a:rPr lang="en-US" dirty="0"/>
              <a:t>, we constructed test bed in </a:t>
            </a:r>
            <a:r>
              <a:rPr lang="en-US" dirty="0" err="1"/>
              <a:t>Cloudlab</a:t>
            </a:r>
            <a:r>
              <a:rPr lang="en-US" dirty="0"/>
              <a:t>. </a:t>
            </a:r>
          </a:p>
          <a:p>
            <a:r>
              <a:rPr lang="en-US" dirty="0"/>
              <a:t>We implement </a:t>
            </a:r>
            <a:r>
              <a:rPr lang="en-US" dirty="0" err="1"/>
              <a:t>Protego</a:t>
            </a:r>
            <a:r>
              <a:rPr lang="en-US" dirty="0"/>
              <a:t> as an RPC library on top of TCP transport layer over </a:t>
            </a:r>
            <a:r>
              <a:rPr lang="en-US" dirty="0" err="1"/>
              <a:t>Shenango</a:t>
            </a:r>
            <a:r>
              <a:rPr lang="en-US" dirty="0"/>
              <a:t>.</a:t>
            </a:r>
          </a:p>
          <a:p>
            <a:r>
              <a:rPr lang="en-US" dirty="0"/>
              <a:t>For evaluation, we defined a metric called goodput that represents throughput of the responses whose end-to-end latency is less than the target delay.</a:t>
            </a:r>
          </a:p>
        </p:txBody>
      </p:sp>
      <p:sp>
        <p:nvSpPr>
          <p:cNvPr id="4" name="Slide Number Placeholder 3"/>
          <p:cNvSpPr>
            <a:spLocks noGrp="1"/>
          </p:cNvSpPr>
          <p:nvPr>
            <p:ph type="sldNum" sz="quarter" idx="5"/>
          </p:nvPr>
        </p:nvSpPr>
        <p:spPr/>
        <p:txBody>
          <a:bodyPr/>
          <a:lstStyle/>
          <a:p>
            <a:fld id="{6A1F8A0F-E4D6-42C3-B166-2D81C87514AD}" type="slidenum">
              <a:rPr lang="en-US" smtClean="0"/>
              <a:t>40</a:t>
            </a:fld>
            <a:endParaRPr lang="en-US"/>
          </a:p>
        </p:txBody>
      </p:sp>
    </p:spTree>
    <p:extLst>
      <p:ext uri="{BB962C8B-B14F-4D97-AF65-F5344CB8AC3E}">
        <p14:creationId xmlns:p14="http://schemas.microsoft.com/office/powerpoint/2010/main" val="39622427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the evaluation we answer three key questions.</a:t>
            </a:r>
          </a:p>
          <a:p>
            <a:pPr marL="228600" indent="-228600">
              <a:buAutoNum type="arabicParenBoth"/>
            </a:pPr>
            <a:r>
              <a:rPr lang="en-US" dirty="0"/>
              <a:t>Does </a:t>
            </a:r>
            <a:r>
              <a:rPr lang="en-US" dirty="0" err="1"/>
              <a:t>protego</a:t>
            </a:r>
            <a:r>
              <a:rPr lang="en-US" dirty="0"/>
              <a:t> achieves high throughput and low tail latency under unpredictable lock contention?</a:t>
            </a:r>
          </a:p>
          <a:p>
            <a:pPr marL="228600" indent="-228600">
              <a:buAutoNum type="arabicParenBoth"/>
            </a:pPr>
            <a:r>
              <a:rPr lang="en-US" dirty="0"/>
              <a:t>How fast the client is notified with the rejected requests?</a:t>
            </a:r>
          </a:p>
          <a:p>
            <a:pPr marL="228600" indent="-228600">
              <a:buAutoNum type="arabicParenBoth"/>
            </a:pPr>
            <a:r>
              <a:rPr lang="en-US" dirty="0"/>
              <a:t>How request drop affects end-to-end latency?</a:t>
            </a:r>
          </a:p>
          <a:p>
            <a:pPr marL="228600" indent="-228600">
              <a:buAutoNum type="arabicParenBoth"/>
            </a:pPr>
            <a:endParaRPr lang="en-US" dirty="0"/>
          </a:p>
          <a:p>
            <a:pPr marL="0" indent="0">
              <a:buNone/>
            </a:pPr>
            <a:r>
              <a:rPr lang="en-US" dirty="0"/>
              <a:t>We compare </a:t>
            </a:r>
            <a:r>
              <a:rPr lang="en-US" dirty="0" err="1"/>
              <a:t>Protego’s</a:t>
            </a:r>
            <a:r>
              <a:rPr lang="en-US" dirty="0"/>
              <a:t> performance with two existing overload control mechanisms: Breakwater and SEDA.</a:t>
            </a:r>
          </a:p>
          <a:p>
            <a:pPr marL="0" indent="0">
              <a:buNone/>
            </a:pPr>
            <a:r>
              <a:rPr lang="en-US" dirty="0"/>
              <a:t>Breakwater is a credit-based overload control with CPU thread queueing delay and packet queueing delay as a congestion signal</a:t>
            </a:r>
          </a:p>
          <a:p>
            <a:pPr marL="0" indent="0">
              <a:buNone/>
            </a:pPr>
            <a:r>
              <a:rPr lang="en-US" dirty="0"/>
              <a:t>And SEDA is an adaptive overload control for staged event-driven architecture which rate-limits the clients based on measured end-to-end latency. </a:t>
            </a:r>
          </a:p>
        </p:txBody>
      </p:sp>
      <p:sp>
        <p:nvSpPr>
          <p:cNvPr id="4" name="Slide Number Placeholder 3"/>
          <p:cNvSpPr>
            <a:spLocks noGrp="1"/>
          </p:cNvSpPr>
          <p:nvPr>
            <p:ph type="sldNum" sz="quarter" idx="5"/>
          </p:nvPr>
        </p:nvSpPr>
        <p:spPr/>
        <p:txBody>
          <a:bodyPr/>
          <a:lstStyle/>
          <a:p>
            <a:fld id="{6A1F8A0F-E4D6-42C3-B166-2D81C87514AD}" type="slidenum">
              <a:rPr lang="en-US" smtClean="0"/>
              <a:t>41</a:t>
            </a:fld>
            <a:endParaRPr lang="en-US"/>
          </a:p>
        </p:txBody>
      </p:sp>
    </p:spTree>
    <p:extLst>
      <p:ext uri="{BB962C8B-B14F-4D97-AF65-F5344CB8AC3E}">
        <p14:creationId xmlns:p14="http://schemas.microsoft.com/office/powerpoint/2010/main" val="2772959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consider Lucene search application that we have seen earlier with COVID related tweets over three days.</a:t>
            </a:r>
          </a:p>
          <a:p>
            <a:endParaRPr lang="en-US" dirty="0"/>
          </a:p>
          <a:p>
            <a:r>
              <a:rPr lang="en-US" dirty="0"/>
              <a:t>To measure the performance of </a:t>
            </a:r>
            <a:r>
              <a:rPr lang="en-US" dirty="0" err="1"/>
              <a:t>Protego</a:t>
            </a:r>
            <a:r>
              <a:rPr lang="en-US" dirty="0"/>
              <a:t>, SEDA, and Breakwater, we generate the load from 1,000 clients.</a:t>
            </a:r>
          </a:p>
          <a:p>
            <a:r>
              <a:rPr lang="en-US" dirty="0"/>
              <a:t>Each clients generate the search query based on the word distributions in the tweets.</a:t>
            </a:r>
          </a:p>
          <a:p>
            <a:endParaRPr lang="en-US" dirty="0"/>
          </a:p>
          <a:p>
            <a:r>
              <a:rPr lang="en-US" dirty="0"/>
              <a:t>As SEDA modifies clients’ request sending rate based on the end-to-end latency, it achieves bounded latency, but its throughput is limited. </a:t>
            </a:r>
          </a:p>
          <a:p>
            <a:endParaRPr lang="en-US" dirty="0"/>
          </a:p>
          <a:p>
            <a:r>
              <a:rPr lang="en-US" dirty="0"/>
              <a:t>Because Breakwater uses server-side CPU queueing delay, it does not throttle the incoming load at all, and it achieves very low goodput because of the very high latency.</a:t>
            </a:r>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42</a:t>
            </a:fld>
            <a:endParaRPr lang="en-US"/>
          </a:p>
        </p:txBody>
      </p:sp>
    </p:spTree>
    <p:extLst>
      <p:ext uri="{BB962C8B-B14F-4D97-AF65-F5344CB8AC3E}">
        <p14:creationId xmlns:p14="http://schemas.microsoft.com/office/powerpoint/2010/main" val="3157939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ASQM and performance-driven admission control, </a:t>
            </a:r>
            <a:r>
              <a:rPr lang="en-US" dirty="0" err="1"/>
              <a:t>Protego</a:t>
            </a:r>
            <a:r>
              <a:rPr lang="en-US" dirty="0"/>
              <a:t> achieves about 3 times larger goodput and 12 times lower tail latency compared to SEDA </a:t>
            </a:r>
          </a:p>
          <a:p>
            <a:r>
              <a:rPr lang="en-US" dirty="0"/>
              <a:t>by dropping about 20% of the requests.</a:t>
            </a:r>
          </a:p>
        </p:txBody>
      </p:sp>
      <p:sp>
        <p:nvSpPr>
          <p:cNvPr id="4" name="Slide Number Placeholder 3"/>
          <p:cNvSpPr>
            <a:spLocks noGrp="1"/>
          </p:cNvSpPr>
          <p:nvPr>
            <p:ph type="sldNum" sz="quarter" idx="5"/>
          </p:nvPr>
        </p:nvSpPr>
        <p:spPr/>
        <p:txBody>
          <a:bodyPr/>
          <a:lstStyle/>
          <a:p>
            <a:fld id="{6A1F8A0F-E4D6-42C3-B166-2D81C87514AD}" type="slidenum">
              <a:rPr lang="en-US" smtClean="0"/>
              <a:t>43</a:t>
            </a:fld>
            <a:endParaRPr lang="en-US"/>
          </a:p>
        </p:txBody>
      </p:sp>
    </p:spTree>
    <p:extLst>
      <p:ext uri="{BB962C8B-B14F-4D97-AF65-F5344CB8AC3E}">
        <p14:creationId xmlns:p14="http://schemas.microsoft.com/office/powerpoint/2010/main" val="1221270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how the dropped requests affects the end-to-end latency?</a:t>
            </a:r>
          </a:p>
          <a:p>
            <a:endParaRPr lang="en-US" dirty="0"/>
          </a:p>
          <a:p>
            <a:r>
              <a:rPr lang="en-US" dirty="0"/>
              <a:t>To demonstrate impact of request drop on the service-level end-to-end latency, we consider the following setup.</a:t>
            </a:r>
          </a:p>
          <a:p>
            <a:r>
              <a:rPr lang="en-US" dirty="0"/>
              <a:t>First a client issue a Memcached request from a SET-heavy VAR workload to the server 1.</a:t>
            </a:r>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44</a:t>
            </a:fld>
            <a:endParaRPr lang="en-US"/>
          </a:p>
        </p:txBody>
      </p:sp>
    </p:spTree>
    <p:extLst>
      <p:ext uri="{BB962C8B-B14F-4D97-AF65-F5344CB8AC3E}">
        <p14:creationId xmlns:p14="http://schemas.microsoft.com/office/powerpoint/2010/main" val="4133329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server 1 rejects the request, the client retransmit the same request to the server 2.</a:t>
            </a:r>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45</a:t>
            </a:fld>
            <a:endParaRPr lang="en-US"/>
          </a:p>
        </p:txBody>
      </p:sp>
    </p:spTree>
    <p:extLst>
      <p:ext uri="{BB962C8B-B14F-4D97-AF65-F5344CB8AC3E}">
        <p14:creationId xmlns:p14="http://schemas.microsoft.com/office/powerpoint/2010/main" val="18887940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setup, we measure the goodput, failure delivery latency and end-to-end latency with different client’s demand.</a:t>
            </a:r>
          </a:p>
          <a:p>
            <a:endParaRPr lang="en-US" dirty="0"/>
          </a:p>
          <a:p>
            <a:r>
              <a:rPr lang="en-US" dirty="0"/>
              <a:t>We set the target latency for a single server as 110 us, and service-level objective as twice, considering there is maximum one retransmission in this setting.</a:t>
            </a:r>
          </a:p>
        </p:txBody>
      </p:sp>
      <p:sp>
        <p:nvSpPr>
          <p:cNvPr id="4" name="Slide Number Placeholder 3"/>
          <p:cNvSpPr>
            <a:spLocks noGrp="1"/>
          </p:cNvSpPr>
          <p:nvPr>
            <p:ph type="sldNum" sz="quarter" idx="5"/>
          </p:nvPr>
        </p:nvSpPr>
        <p:spPr/>
        <p:txBody>
          <a:bodyPr/>
          <a:lstStyle/>
          <a:p>
            <a:fld id="{6A1F8A0F-E4D6-42C3-B166-2D81C87514AD}" type="slidenum">
              <a:rPr lang="en-US" smtClean="0"/>
              <a:t>46</a:t>
            </a:fld>
            <a:endParaRPr lang="en-US"/>
          </a:p>
        </p:txBody>
      </p:sp>
    </p:spTree>
    <p:extLst>
      <p:ext uri="{BB962C8B-B14F-4D97-AF65-F5344CB8AC3E}">
        <p14:creationId xmlns:p14="http://schemas.microsoft.com/office/powerpoint/2010/main" val="3274678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server 1 is not congested, the goodput of the server 1 increases linearly without any failure message from the server 1.</a:t>
            </a:r>
          </a:p>
          <a:p>
            <a:r>
              <a:rPr lang="en-US" dirty="0"/>
              <a:t>The tail latency increases a little as the clients’ demand increases due to the increased lock queueing delay, but it is still less than the target delay.</a:t>
            </a:r>
          </a:p>
        </p:txBody>
      </p:sp>
      <p:sp>
        <p:nvSpPr>
          <p:cNvPr id="4" name="Slide Number Placeholder 3"/>
          <p:cNvSpPr>
            <a:spLocks noGrp="1"/>
          </p:cNvSpPr>
          <p:nvPr>
            <p:ph type="sldNum" sz="quarter" idx="5"/>
          </p:nvPr>
        </p:nvSpPr>
        <p:spPr/>
        <p:txBody>
          <a:bodyPr/>
          <a:lstStyle/>
          <a:p>
            <a:fld id="{6A1F8A0F-E4D6-42C3-B166-2D81C87514AD}" type="slidenum">
              <a:rPr lang="en-US" smtClean="0"/>
              <a:t>47</a:t>
            </a:fld>
            <a:endParaRPr lang="en-US"/>
          </a:p>
        </p:txBody>
      </p:sp>
    </p:spTree>
    <p:extLst>
      <p:ext uri="{BB962C8B-B14F-4D97-AF65-F5344CB8AC3E}">
        <p14:creationId xmlns:p14="http://schemas.microsoft.com/office/powerpoint/2010/main" val="1578193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increase the clients’ demand further, the server 1 starts drop the request and the clients receive failure message.</a:t>
            </a:r>
          </a:p>
          <a:p>
            <a:endParaRPr lang="en-US" dirty="0"/>
          </a:p>
          <a:p>
            <a:r>
              <a:rPr lang="en-US" dirty="0"/>
              <a:t>Because ASQM drops the request if the queueing delay budget is not enough compared to the queueing delay, failure delivery latency is shorter than the single server target latency.</a:t>
            </a:r>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48</a:t>
            </a:fld>
            <a:endParaRPr lang="en-US"/>
          </a:p>
        </p:txBody>
      </p:sp>
    </p:spTree>
    <p:extLst>
      <p:ext uri="{BB962C8B-B14F-4D97-AF65-F5344CB8AC3E}">
        <p14:creationId xmlns:p14="http://schemas.microsoft.com/office/powerpoint/2010/main" val="9954595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dropped request is retransmitted to the server 2, another round trip time to the server 2 is added to the end-to-end latency, but it is still less than the service-level objective.</a:t>
            </a:r>
          </a:p>
          <a:p>
            <a:r>
              <a:rPr lang="en-US" dirty="0"/>
              <a:t>Thanks to the retransmission, the aggregated goodput by server 1 and server 2 grows linearly as the clients’ demand increases.</a:t>
            </a:r>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49</a:t>
            </a:fld>
            <a:endParaRPr lang="en-US"/>
          </a:p>
        </p:txBody>
      </p:sp>
    </p:spTree>
    <p:extLst>
      <p:ext uri="{BB962C8B-B14F-4D97-AF65-F5344CB8AC3E}">
        <p14:creationId xmlns:p14="http://schemas.microsoft.com/office/powerpoint/2010/main" val="193714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overload controls use delays from the different part of the systems as an overload signal, because of its effectiveness and fine granularity.</a:t>
            </a:r>
          </a:p>
          <a:p>
            <a:endParaRPr lang="en-US" dirty="0"/>
          </a:p>
          <a:p>
            <a:r>
              <a:rPr lang="en-US" dirty="0"/>
              <a:t>[click]</a:t>
            </a:r>
          </a:p>
          <a:p>
            <a:r>
              <a:rPr lang="en-US" dirty="0"/>
              <a:t>For example, Breakwater and DAGOR use server-side CPU queueing delay</a:t>
            </a:r>
          </a:p>
          <a:p>
            <a:r>
              <a:rPr lang="en-US" dirty="0"/>
              <a:t>[click]</a:t>
            </a:r>
          </a:p>
          <a:p>
            <a:r>
              <a:rPr lang="en-US" dirty="0"/>
              <a:t>SEDA and ORCA use end-to-end latency as an overload signal.</a:t>
            </a:r>
          </a:p>
        </p:txBody>
      </p:sp>
      <p:sp>
        <p:nvSpPr>
          <p:cNvPr id="4" name="Slide Number Placeholder 3"/>
          <p:cNvSpPr>
            <a:spLocks noGrp="1"/>
          </p:cNvSpPr>
          <p:nvPr>
            <p:ph type="sldNum" sz="quarter" idx="5"/>
          </p:nvPr>
        </p:nvSpPr>
        <p:spPr/>
        <p:txBody>
          <a:bodyPr/>
          <a:lstStyle/>
          <a:p>
            <a:fld id="{6A1F8A0F-E4D6-42C3-B166-2D81C87514AD}" type="slidenum">
              <a:rPr lang="en-US" smtClean="0"/>
              <a:t>5</a:t>
            </a:fld>
            <a:endParaRPr lang="en-US"/>
          </a:p>
        </p:txBody>
      </p:sp>
    </p:spTree>
    <p:extLst>
      <p:ext uri="{BB962C8B-B14F-4D97-AF65-F5344CB8AC3E}">
        <p14:creationId xmlns:p14="http://schemas.microsoft.com/office/powerpoint/2010/main" val="9873641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conclude the talk.</a:t>
            </a:r>
          </a:p>
          <a:p>
            <a:r>
              <a:rPr lang="en-US" dirty="0" err="1"/>
              <a:t>Protego</a:t>
            </a:r>
            <a:r>
              <a:rPr lang="en-US" dirty="0"/>
              <a:t> is an overload control designed to handle unpredictable lock contention in datacenter applications.</a:t>
            </a:r>
          </a:p>
          <a:p>
            <a:r>
              <a:rPr lang="en-US" dirty="0"/>
              <a:t>With active synchronization queue management and performance-based admission control,</a:t>
            </a:r>
          </a:p>
          <a:p>
            <a:r>
              <a:rPr lang="en-US" dirty="0" err="1"/>
              <a:t>Protego</a:t>
            </a:r>
            <a:r>
              <a:rPr lang="en-US" dirty="0"/>
              <a:t> achieves high throughput and low tail latency, on-time failure delivery and effective scaling to multiple machines even in the presence of unpredictable lock contention.</a:t>
            </a:r>
          </a:p>
        </p:txBody>
      </p:sp>
      <p:sp>
        <p:nvSpPr>
          <p:cNvPr id="4" name="Slide Number Placeholder 3"/>
          <p:cNvSpPr>
            <a:spLocks noGrp="1"/>
          </p:cNvSpPr>
          <p:nvPr>
            <p:ph type="sldNum" sz="quarter" idx="5"/>
          </p:nvPr>
        </p:nvSpPr>
        <p:spPr/>
        <p:txBody>
          <a:bodyPr/>
          <a:lstStyle/>
          <a:p>
            <a:fld id="{6A1F8A0F-E4D6-42C3-B166-2D81C87514AD}" type="slidenum">
              <a:rPr lang="en-US" smtClean="0"/>
              <a:t>50</a:t>
            </a:fld>
            <a:endParaRPr lang="en-US"/>
          </a:p>
        </p:txBody>
      </p:sp>
    </p:spTree>
    <p:extLst>
      <p:ext uri="{BB962C8B-B14F-4D97-AF65-F5344CB8AC3E}">
        <p14:creationId xmlns:p14="http://schemas.microsoft.com/office/powerpoint/2010/main" val="13113019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I’m happy to take any questions. </a:t>
            </a:r>
          </a:p>
        </p:txBody>
      </p:sp>
      <p:sp>
        <p:nvSpPr>
          <p:cNvPr id="4" name="Slide Number Placeholder 3"/>
          <p:cNvSpPr>
            <a:spLocks noGrp="1"/>
          </p:cNvSpPr>
          <p:nvPr>
            <p:ph type="sldNum" sz="quarter" idx="10"/>
          </p:nvPr>
        </p:nvSpPr>
        <p:spPr/>
        <p:txBody>
          <a:bodyPr/>
          <a:lstStyle/>
          <a:p>
            <a:fld id="{FEE70C20-2E57-4BE5-9547-4CDEFD0BA39C}" type="slidenum">
              <a:rPr lang="en-US" smtClean="0"/>
              <a:t>51</a:t>
            </a:fld>
            <a:endParaRPr lang="en-US"/>
          </a:p>
        </p:txBody>
      </p:sp>
    </p:spTree>
    <p:extLst>
      <p:ext uri="{BB962C8B-B14F-4D97-AF65-F5344CB8AC3E}">
        <p14:creationId xmlns:p14="http://schemas.microsoft.com/office/powerpoint/2010/main" val="13158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server becomes overloaded, overload control adjusts the incoming load to the server</a:t>
            </a:r>
          </a:p>
        </p:txBody>
      </p:sp>
      <p:sp>
        <p:nvSpPr>
          <p:cNvPr id="4" name="Slide Number Placeholder 3"/>
          <p:cNvSpPr>
            <a:spLocks noGrp="1"/>
          </p:cNvSpPr>
          <p:nvPr>
            <p:ph type="sldNum" sz="quarter" idx="5"/>
          </p:nvPr>
        </p:nvSpPr>
        <p:spPr/>
        <p:txBody>
          <a:bodyPr/>
          <a:lstStyle/>
          <a:p>
            <a:fld id="{6A1F8A0F-E4D6-42C3-B166-2D81C87514AD}" type="slidenum">
              <a:rPr lang="en-US" smtClean="0"/>
              <a:t>6</a:t>
            </a:fld>
            <a:endParaRPr lang="en-US"/>
          </a:p>
        </p:txBody>
      </p:sp>
    </p:spTree>
    <p:extLst>
      <p:ext uri="{BB962C8B-B14F-4D97-AF65-F5344CB8AC3E}">
        <p14:creationId xmlns:p14="http://schemas.microsoft.com/office/powerpoint/2010/main" val="186308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Either by dropping the request with AQM</a:t>
            </a:r>
          </a:p>
        </p:txBody>
      </p:sp>
      <p:sp>
        <p:nvSpPr>
          <p:cNvPr id="4" name="Slide Number Placeholder 3"/>
          <p:cNvSpPr>
            <a:spLocks noGrp="1"/>
          </p:cNvSpPr>
          <p:nvPr>
            <p:ph type="sldNum" sz="quarter" idx="5"/>
          </p:nvPr>
        </p:nvSpPr>
        <p:spPr/>
        <p:txBody>
          <a:bodyPr/>
          <a:lstStyle/>
          <a:p>
            <a:fld id="{6A1F8A0F-E4D6-42C3-B166-2D81C87514AD}" type="slidenum">
              <a:rPr lang="en-US" smtClean="0"/>
              <a:t>7</a:t>
            </a:fld>
            <a:endParaRPr lang="en-US"/>
          </a:p>
        </p:txBody>
      </p:sp>
    </p:spTree>
    <p:extLst>
      <p:ext uri="{BB962C8B-B14F-4D97-AF65-F5344CB8AC3E}">
        <p14:creationId xmlns:p14="http://schemas.microsoft.com/office/powerpoint/2010/main" val="2006790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by admission control rate-limiting or signaling the request transmission from the clients. </a:t>
            </a:r>
          </a:p>
        </p:txBody>
      </p:sp>
      <p:sp>
        <p:nvSpPr>
          <p:cNvPr id="4" name="Slide Number Placeholder 3"/>
          <p:cNvSpPr>
            <a:spLocks noGrp="1"/>
          </p:cNvSpPr>
          <p:nvPr>
            <p:ph type="sldNum" sz="quarter" idx="5"/>
          </p:nvPr>
        </p:nvSpPr>
        <p:spPr/>
        <p:txBody>
          <a:bodyPr/>
          <a:lstStyle/>
          <a:p>
            <a:fld id="{6A1F8A0F-E4D6-42C3-B166-2D81C87514AD}" type="slidenum">
              <a:rPr lang="en-US" smtClean="0"/>
              <a:t>8</a:t>
            </a:fld>
            <a:endParaRPr lang="en-US"/>
          </a:p>
        </p:txBody>
      </p:sp>
    </p:spTree>
    <p:extLst>
      <p:ext uri="{BB962C8B-B14F-4D97-AF65-F5344CB8AC3E}">
        <p14:creationId xmlns:p14="http://schemas.microsoft.com/office/powerpoint/2010/main" val="420768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tried to run our Lucene search application with overload control SEDA, one with end-to-end latency</a:t>
            </a:r>
          </a:p>
          <a:p>
            <a:r>
              <a:rPr lang="en-US" dirty="0"/>
              <a:t>and Breakwater, one with server-side CPU queueing delay as an overload signal.</a:t>
            </a:r>
          </a:p>
          <a:p>
            <a:endParaRPr lang="en-US" dirty="0"/>
          </a:p>
          <a:p>
            <a:r>
              <a:rPr lang="en-US" dirty="0"/>
              <a:t>However, the performance was far from what we have expected.</a:t>
            </a:r>
          </a:p>
          <a:p>
            <a:r>
              <a:rPr lang="en-US" dirty="0"/>
              <a:t>For SEDA, even though its tail latency is bounded, its throughput is far from the maximum.</a:t>
            </a:r>
          </a:p>
          <a:p>
            <a:r>
              <a:rPr lang="en-US" dirty="0"/>
              <a:t>On the other hand, Breakwater achieves higher throughput than SEDA, but its tail latency is unbounded.</a:t>
            </a:r>
          </a:p>
          <a:p>
            <a:endParaRPr lang="en-US" dirty="0"/>
          </a:p>
          <a:p>
            <a:r>
              <a:rPr lang="en-US" dirty="0"/>
              <a:t>What went wrong here?</a:t>
            </a:r>
          </a:p>
          <a:p>
            <a:r>
              <a:rPr lang="en-US" dirty="0"/>
              <a:t>In this talk, we try to answer this question and propose a new overload control with a better overload signal.</a:t>
            </a:r>
          </a:p>
          <a:p>
            <a:endParaRPr lang="en-US" dirty="0"/>
          </a:p>
          <a:p>
            <a:endParaRPr lang="en-US" dirty="0"/>
          </a:p>
        </p:txBody>
      </p:sp>
      <p:sp>
        <p:nvSpPr>
          <p:cNvPr id="4" name="Slide Number Placeholder 3"/>
          <p:cNvSpPr>
            <a:spLocks noGrp="1"/>
          </p:cNvSpPr>
          <p:nvPr>
            <p:ph type="sldNum" sz="quarter" idx="5"/>
          </p:nvPr>
        </p:nvSpPr>
        <p:spPr/>
        <p:txBody>
          <a:bodyPr/>
          <a:lstStyle/>
          <a:p>
            <a:fld id="{6A1F8A0F-E4D6-42C3-B166-2D81C87514AD}" type="slidenum">
              <a:rPr lang="en-US" smtClean="0"/>
              <a:t>9</a:t>
            </a:fld>
            <a:endParaRPr lang="en-US"/>
          </a:p>
        </p:txBody>
      </p:sp>
    </p:spTree>
    <p:extLst>
      <p:ext uri="{BB962C8B-B14F-4D97-AF65-F5344CB8AC3E}">
        <p14:creationId xmlns:p14="http://schemas.microsoft.com/office/powerpoint/2010/main" val="57430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7B8B-AD25-4D17-982C-241C907E7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243F9A-636C-4619-88D4-F1ADF24B7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807E3-7151-4612-9119-ED8D6FE488BF}"/>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5" name="Footer Placeholder 4">
            <a:extLst>
              <a:ext uri="{FF2B5EF4-FFF2-40B4-BE49-F238E27FC236}">
                <a16:creationId xmlns:a16="http://schemas.microsoft.com/office/drawing/2014/main" id="{CB523B1B-6043-4418-A14B-55A2C0D0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894CF-7ED7-47BE-9A63-198252E1C007}"/>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177369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C191-E381-4A79-82F0-D062E047F2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E92EB-6B7F-417B-96C7-FFB18D4300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16DE3-47CD-407A-9BC0-9F03695A8AF5}"/>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5" name="Footer Placeholder 4">
            <a:extLst>
              <a:ext uri="{FF2B5EF4-FFF2-40B4-BE49-F238E27FC236}">
                <a16:creationId xmlns:a16="http://schemas.microsoft.com/office/drawing/2014/main" id="{B6F4E079-5C20-45A4-AA81-E9CFE4EDD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FE352-0828-4243-B9F2-5EE73AE9B756}"/>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353537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AE404-0014-4B18-A81B-C3B3D4AB1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F5BF3F-BEC6-4F24-938D-A505685F36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6710A-FAA7-456F-A6D4-20CB5D42C872}"/>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5" name="Footer Placeholder 4">
            <a:extLst>
              <a:ext uri="{FF2B5EF4-FFF2-40B4-BE49-F238E27FC236}">
                <a16:creationId xmlns:a16="http://schemas.microsoft.com/office/drawing/2014/main" id="{09C12296-3CEA-40DB-AD0E-0C3396C7E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5E796-85A6-4520-8814-4EF2AF0D23FF}"/>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259040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3F77-E615-40C1-BD6C-0E9D74678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79F5D-30C6-486E-83A0-CD4E15FE8C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3AC4C-186C-40D4-A063-BE1C301A4CD0}"/>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5" name="Footer Placeholder 4">
            <a:extLst>
              <a:ext uri="{FF2B5EF4-FFF2-40B4-BE49-F238E27FC236}">
                <a16:creationId xmlns:a16="http://schemas.microsoft.com/office/drawing/2014/main" id="{7D60DC0D-D795-4A47-8F3B-3800180AB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2F811-5430-498E-9322-3DD08811792F}"/>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81536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7B1A-BB25-42BE-8DB3-BBCC3508D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B8955-6299-4582-98B5-7B26A45D7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1DB584-DAF1-4D9F-A9F8-652AECD21D69}"/>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5" name="Footer Placeholder 4">
            <a:extLst>
              <a:ext uri="{FF2B5EF4-FFF2-40B4-BE49-F238E27FC236}">
                <a16:creationId xmlns:a16="http://schemas.microsoft.com/office/drawing/2014/main" id="{0793681D-C894-4438-ABA0-583E0F76E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7FF9F-7CFE-40FD-9AFB-7E5E4143E1FD}"/>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72835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7EC2-FB8F-4085-AB17-30E8D84AB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71A0F-0F24-402B-9982-55AA5488EA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AEA358-2479-4240-BDD6-BA612A5915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E87F1-4B6D-4DF9-A7B0-B889D3B2242B}"/>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6" name="Footer Placeholder 5">
            <a:extLst>
              <a:ext uri="{FF2B5EF4-FFF2-40B4-BE49-F238E27FC236}">
                <a16:creationId xmlns:a16="http://schemas.microsoft.com/office/drawing/2014/main" id="{63B25351-B06B-4188-AC0E-796DF4A8F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614DE-21D3-433F-BB2D-E467D32EC598}"/>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32970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9096-04FD-4287-A0BD-88EBF66D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2C6741-7447-4B69-92D1-49E2936C3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D86CCD-231A-4CE0-BF7C-DC4063CD55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F37913-CC9C-4450-A146-D0AA052DA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F1EE4A-7969-4C72-9A17-1161BE636C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5B11F-729C-4B09-A16D-9B9EF637A6E4}"/>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8" name="Footer Placeholder 7">
            <a:extLst>
              <a:ext uri="{FF2B5EF4-FFF2-40B4-BE49-F238E27FC236}">
                <a16:creationId xmlns:a16="http://schemas.microsoft.com/office/drawing/2014/main" id="{6F956C7A-01C4-4465-9322-BA4264C465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AD44FD-C07A-4FE7-8B34-E6556828D877}"/>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164957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07F4-E533-4F63-8621-7056D49515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039BAC-C7A8-483E-B1C7-2D95DB6C92FD}"/>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4" name="Footer Placeholder 3">
            <a:extLst>
              <a:ext uri="{FF2B5EF4-FFF2-40B4-BE49-F238E27FC236}">
                <a16:creationId xmlns:a16="http://schemas.microsoft.com/office/drawing/2014/main" id="{8D01BE58-44D5-457B-B6E8-C6D49A6B57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D3EBE4-A9A6-4842-8330-9007D7D28D04}"/>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410527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BF4FA-86E1-43C7-99A6-4CEB48FAB13C}"/>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3" name="Footer Placeholder 2">
            <a:extLst>
              <a:ext uri="{FF2B5EF4-FFF2-40B4-BE49-F238E27FC236}">
                <a16:creationId xmlns:a16="http://schemas.microsoft.com/office/drawing/2014/main" id="{5C3A19D5-C07E-4984-B858-F75BD8B2E5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206E5C-978A-47B8-9954-7B023C2AEB65}"/>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71924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980D-4811-40B3-8F4B-AEA946139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F4F16-8167-4C6B-B285-9B2E5E452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43064B-DDC8-442B-98C7-1411CA205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32FBB-B14C-4460-93CF-9CAA1F2DAE43}"/>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6" name="Footer Placeholder 5">
            <a:extLst>
              <a:ext uri="{FF2B5EF4-FFF2-40B4-BE49-F238E27FC236}">
                <a16:creationId xmlns:a16="http://schemas.microsoft.com/office/drawing/2014/main" id="{F93EE148-B52B-4EE5-9132-94FF941B5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7CB5C-012B-485B-9F44-513770509237}"/>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196094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E90C-0B00-4FE8-9628-D2B03B79F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ADB050-ABBD-491D-B450-9AD80F648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13990-5429-472A-B7D2-EF60CDE6C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41AEB3-E752-4653-A28B-BE6BC8EFE3EE}"/>
              </a:ext>
            </a:extLst>
          </p:cNvPr>
          <p:cNvSpPr>
            <a:spLocks noGrp="1"/>
          </p:cNvSpPr>
          <p:nvPr>
            <p:ph type="dt" sz="half" idx="10"/>
          </p:nvPr>
        </p:nvSpPr>
        <p:spPr/>
        <p:txBody>
          <a:bodyPr/>
          <a:lstStyle/>
          <a:p>
            <a:fld id="{67FB9D26-9BC1-4172-83D2-E5EF8EABA2C4}" type="datetimeFigureOut">
              <a:rPr lang="en-US" smtClean="0"/>
              <a:t>4/19/2023</a:t>
            </a:fld>
            <a:endParaRPr lang="en-US"/>
          </a:p>
        </p:txBody>
      </p:sp>
      <p:sp>
        <p:nvSpPr>
          <p:cNvPr id="6" name="Footer Placeholder 5">
            <a:extLst>
              <a:ext uri="{FF2B5EF4-FFF2-40B4-BE49-F238E27FC236}">
                <a16:creationId xmlns:a16="http://schemas.microsoft.com/office/drawing/2014/main" id="{A76BE341-DBDB-4A2F-AA9F-42A14C15D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45B7A-E817-400D-94F1-6F051AC949D3}"/>
              </a:ext>
            </a:extLst>
          </p:cNvPr>
          <p:cNvSpPr>
            <a:spLocks noGrp="1"/>
          </p:cNvSpPr>
          <p:nvPr>
            <p:ph type="sldNum" sz="quarter" idx="12"/>
          </p:nvPr>
        </p:nvSpPr>
        <p:spPr/>
        <p:txBody>
          <a:bodyPr/>
          <a:lstStyle/>
          <a:p>
            <a:fld id="{591FE794-DEEF-429E-8CC0-01B813B1ECFF}" type="slidenum">
              <a:rPr lang="en-US" smtClean="0"/>
              <a:t>‹#›</a:t>
            </a:fld>
            <a:endParaRPr lang="en-US"/>
          </a:p>
        </p:txBody>
      </p:sp>
    </p:spTree>
    <p:extLst>
      <p:ext uri="{BB962C8B-B14F-4D97-AF65-F5344CB8AC3E}">
        <p14:creationId xmlns:p14="http://schemas.microsoft.com/office/powerpoint/2010/main" val="43404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0B8CE-FB97-46A5-BB04-6885FDFEC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D5E30F-ACB1-47D4-9D17-F704B6214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245EE-0B09-4A39-B8A3-192992112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B9D26-9BC1-4172-83D2-E5EF8EABA2C4}" type="datetimeFigureOut">
              <a:rPr lang="en-US" smtClean="0"/>
              <a:t>4/19/2023</a:t>
            </a:fld>
            <a:endParaRPr lang="en-US"/>
          </a:p>
        </p:txBody>
      </p:sp>
      <p:sp>
        <p:nvSpPr>
          <p:cNvPr id="5" name="Footer Placeholder 4">
            <a:extLst>
              <a:ext uri="{FF2B5EF4-FFF2-40B4-BE49-F238E27FC236}">
                <a16:creationId xmlns:a16="http://schemas.microsoft.com/office/drawing/2014/main" id="{8284B376-55BA-4FA1-82C1-9EB8E9C5A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C3961C-3668-457B-97D5-A0E8EB404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FE794-DEEF-429E-8CC0-01B813B1ECFF}" type="slidenum">
              <a:rPr lang="en-US" smtClean="0"/>
              <a:t>‹#›</a:t>
            </a:fld>
            <a:endParaRPr lang="en-US"/>
          </a:p>
        </p:txBody>
      </p:sp>
    </p:spTree>
    <p:extLst>
      <p:ext uri="{BB962C8B-B14F-4D97-AF65-F5344CB8AC3E}">
        <p14:creationId xmlns:p14="http://schemas.microsoft.com/office/powerpoint/2010/main" val="1854990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16.xml"/></Relationships>
</file>

<file path=ppt/slides/_rels/slide1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18.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24.xml"/></Relationships>
</file>

<file path=ppt/slides/_rels/slide2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2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chart" Target="../charts/chart30.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chart" Target="../charts/chart3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chart" Target="../charts/chart3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chart" Target="../charts/chart3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chart" Target="../charts/chart42.xml"/></Relationships>
</file>

<file path=ppt/slides/_rels/slide35.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chart" Target="../charts/chart52.xml"/><Relationship Id="rId4" Type="http://schemas.openxmlformats.org/officeDocument/2006/relationships/chart" Target="../charts/chart51.xml"/></Relationships>
</file>

<file path=ppt/slides/_rels/slide43.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chart" Target="../charts/chart55.xml"/><Relationship Id="rId4" Type="http://schemas.openxmlformats.org/officeDocument/2006/relationships/chart" Target="../charts/chart5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56.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hart" Target="../charts/chart57.xml"/></Relationships>
</file>

<file path=ppt/slides/_rels/slide47.xml.rels><?xml version="1.0" encoding="UTF-8" standalone="yes"?>
<Relationships xmlns="http://schemas.openxmlformats.org/package/2006/relationships"><Relationship Id="rId3" Type="http://schemas.openxmlformats.org/officeDocument/2006/relationships/chart" Target="../charts/chart58.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hart" Target="../charts/chart59.xml"/></Relationships>
</file>

<file path=ppt/slides/_rels/slide48.xml.rels><?xml version="1.0" encoding="UTF-8" standalone="yes"?>
<Relationships xmlns="http://schemas.openxmlformats.org/package/2006/relationships"><Relationship Id="rId3" Type="http://schemas.openxmlformats.org/officeDocument/2006/relationships/chart" Target="../charts/chart60.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chart" Target="../charts/chart61.xml"/></Relationships>
</file>

<file path=ppt/slides/_rels/slide49.xml.rels><?xml version="1.0" encoding="UTF-8" standalone="yes"?>
<Relationships xmlns="http://schemas.openxmlformats.org/package/2006/relationships"><Relationship Id="rId3" Type="http://schemas.openxmlformats.org/officeDocument/2006/relationships/chart" Target="../charts/chart62.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chart" Target="../charts/chart6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368C-4188-430C-AA5C-A050B4F270F1}"/>
              </a:ext>
            </a:extLst>
          </p:cNvPr>
          <p:cNvSpPr>
            <a:spLocks noGrp="1"/>
          </p:cNvSpPr>
          <p:nvPr>
            <p:ph type="ctrTitle"/>
          </p:nvPr>
        </p:nvSpPr>
        <p:spPr>
          <a:xfrm>
            <a:off x="305802" y="572405"/>
            <a:ext cx="11580395" cy="1655762"/>
          </a:xfrm>
        </p:spPr>
        <p:txBody>
          <a:bodyPr>
            <a:noAutofit/>
          </a:bodyPr>
          <a:lstStyle/>
          <a:p>
            <a:r>
              <a:rPr lang="en-US" sz="4200" b="1" dirty="0" err="1">
                <a:latin typeface="Helvetica" pitchFamily="2" charset="0"/>
              </a:rPr>
              <a:t>Protego</a:t>
            </a:r>
            <a:r>
              <a:rPr lang="en-US" sz="4200" b="1" dirty="0">
                <a:latin typeface="Helvetica" pitchFamily="2" charset="0"/>
              </a:rPr>
              <a:t>: Overload Control for Applications with Unpredictable Lock Contention</a:t>
            </a:r>
          </a:p>
        </p:txBody>
      </p:sp>
      <p:sp>
        <p:nvSpPr>
          <p:cNvPr id="3" name="Subtitle 2">
            <a:extLst>
              <a:ext uri="{FF2B5EF4-FFF2-40B4-BE49-F238E27FC236}">
                <a16:creationId xmlns:a16="http://schemas.microsoft.com/office/drawing/2014/main" id="{28A8D0CA-3958-45B6-A0FC-DD6BB0BBE90F}"/>
              </a:ext>
            </a:extLst>
          </p:cNvPr>
          <p:cNvSpPr>
            <a:spLocks noGrp="1"/>
          </p:cNvSpPr>
          <p:nvPr>
            <p:ph type="subTitle" idx="1"/>
          </p:nvPr>
        </p:nvSpPr>
        <p:spPr>
          <a:xfrm>
            <a:off x="1071350" y="2949459"/>
            <a:ext cx="9623945" cy="1258720"/>
          </a:xfrm>
        </p:spPr>
        <p:txBody>
          <a:bodyPr>
            <a:normAutofit/>
          </a:bodyPr>
          <a:lstStyle/>
          <a:p>
            <a:r>
              <a:rPr lang="en-US" sz="3200" b="1" dirty="0">
                <a:latin typeface="Helvetica" pitchFamily="2" charset="0"/>
              </a:rPr>
              <a:t>Inho Cho*    </a:t>
            </a:r>
            <a:r>
              <a:rPr lang="en-US" sz="3200" dirty="0">
                <a:latin typeface="Helvetica" pitchFamily="2" charset="0"/>
              </a:rPr>
              <a:t> Ahmed Saeed</a:t>
            </a:r>
            <a:r>
              <a:rPr lang="en-US" sz="3200" baseline="30000" dirty="0">
                <a:latin typeface="Helvetica" pitchFamily="2" charset="0"/>
              </a:rPr>
              <a:t>†</a:t>
            </a:r>
            <a:r>
              <a:rPr lang="en-US" sz="3200" dirty="0">
                <a:latin typeface="Helvetica" pitchFamily="2" charset="0"/>
              </a:rPr>
              <a:t>     </a:t>
            </a:r>
            <a:r>
              <a:rPr lang="en-US" sz="3200" dirty="0" err="1">
                <a:latin typeface="Helvetica" pitchFamily="2" charset="0"/>
              </a:rPr>
              <a:t>Seo</a:t>
            </a:r>
            <a:r>
              <a:rPr lang="en-US" sz="3200" dirty="0">
                <a:latin typeface="Helvetica" pitchFamily="2" charset="0"/>
              </a:rPr>
              <a:t> </a:t>
            </a:r>
            <a:r>
              <a:rPr lang="en-US" sz="3200" dirty="0" err="1">
                <a:latin typeface="Helvetica" pitchFamily="2" charset="0"/>
              </a:rPr>
              <a:t>Jin</a:t>
            </a:r>
            <a:r>
              <a:rPr lang="en-US" sz="3200" dirty="0">
                <a:latin typeface="Helvetica" pitchFamily="2" charset="0"/>
              </a:rPr>
              <a:t> Park* Mohammad Alizadeh*      Adam Belay*</a:t>
            </a:r>
          </a:p>
        </p:txBody>
      </p:sp>
      <p:pic>
        <p:nvPicPr>
          <p:cNvPr id="1026" name="Picture 2" descr="https://www.csail.mit.edu/sites/default/files/CSAIL-logo-Server_Assets/Logo-Primary-PNG/CSAIL_Primary_Regular_RGB.png">
            <a:extLst>
              <a:ext uri="{FF2B5EF4-FFF2-40B4-BE49-F238E27FC236}">
                <a16:creationId xmlns:a16="http://schemas.microsoft.com/office/drawing/2014/main" id="{FAC6153C-DB9A-434A-AA12-3E1B863C5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310" y="4586508"/>
            <a:ext cx="2739671" cy="1568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logo">
            <a:extLst>
              <a:ext uri="{FF2B5EF4-FFF2-40B4-BE49-F238E27FC236}">
                <a16:creationId xmlns:a16="http://schemas.microsoft.com/office/drawing/2014/main" id="{DE6B9F1D-7A11-4F31-9015-0DD38E252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886" y="4586508"/>
            <a:ext cx="4863409" cy="1722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0D68D2-F21C-4F6B-B917-C908F4263BAF}"/>
              </a:ext>
            </a:extLst>
          </p:cNvPr>
          <p:cNvSpPr/>
          <p:nvPr/>
        </p:nvSpPr>
        <p:spPr>
          <a:xfrm>
            <a:off x="1605032" y="4347503"/>
            <a:ext cx="404278" cy="769441"/>
          </a:xfrm>
          <a:prstGeom prst="rect">
            <a:avLst/>
          </a:prstGeom>
        </p:spPr>
        <p:txBody>
          <a:bodyPr wrap="none">
            <a:spAutoFit/>
          </a:bodyPr>
          <a:lstStyle/>
          <a:p>
            <a:r>
              <a:rPr lang="en-US" sz="4400" dirty="0">
                <a:latin typeface="Helvetica" pitchFamily="2" charset="0"/>
              </a:rPr>
              <a:t>*</a:t>
            </a:r>
            <a:endParaRPr lang="en-US" sz="4400" dirty="0"/>
          </a:p>
        </p:txBody>
      </p:sp>
      <p:sp>
        <p:nvSpPr>
          <p:cNvPr id="5" name="Rectangle 4">
            <a:extLst>
              <a:ext uri="{FF2B5EF4-FFF2-40B4-BE49-F238E27FC236}">
                <a16:creationId xmlns:a16="http://schemas.microsoft.com/office/drawing/2014/main" id="{F61DE49F-EF3F-4257-B32E-F8FD88020779}"/>
              </a:ext>
            </a:extLst>
          </p:cNvPr>
          <p:cNvSpPr/>
          <p:nvPr/>
        </p:nvSpPr>
        <p:spPr>
          <a:xfrm>
            <a:off x="5723559" y="4424072"/>
            <a:ext cx="394660" cy="769441"/>
          </a:xfrm>
          <a:prstGeom prst="rect">
            <a:avLst/>
          </a:prstGeom>
        </p:spPr>
        <p:txBody>
          <a:bodyPr wrap="none">
            <a:spAutoFit/>
          </a:bodyPr>
          <a:lstStyle/>
          <a:p>
            <a:r>
              <a:rPr lang="en-US" sz="4400" baseline="30000" dirty="0">
                <a:latin typeface="Helvetica" pitchFamily="2" charset="0"/>
              </a:rPr>
              <a:t>†</a:t>
            </a:r>
            <a:endParaRPr lang="en-US" sz="4400" dirty="0"/>
          </a:p>
        </p:txBody>
      </p:sp>
      <p:sp>
        <p:nvSpPr>
          <p:cNvPr id="8" name="TextBox 7">
            <a:extLst>
              <a:ext uri="{FF2B5EF4-FFF2-40B4-BE49-F238E27FC236}">
                <a16:creationId xmlns:a16="http://schemas.microsoft.com/office/drawing/2014/main" id="{8DF589C1-973F-444D-AC7D-ED60D98AB0C3}"/>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a:t>
            </a:r>
          </a:p>
        </p:txBody>
      </p:sp>
    </p:spTree>
    <p:extLst>
      <p:ext uri="{BB962C8B-B14F-4D97-AF65-F5344CB8AC3E}">
        <p14:creationId xmlns:p14="http://schemas.microsoft.com/office/powerpoint/2010/main" val="423703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D8AF-391C-4EBA-8D7D-50B08098E248}"/>
              </a:ext>
            </a:extLst>
          </p:cNvPr>
          <p:cNvSpPr>
            <a:spLocks noGrp="1"/>
          </p:cNvSpPr>
          <p:nvPr>
            <p:ph type="title"/>
          </p:nvPr>
        </p:nvSpPr>
        <p:spPr>
          <a:xfrm>
            <a:off x="447675" y="365126"/>
            <a:ext cx="10515600" cy="951884"/>
          </a:xfrm>
        </p:spPr>
        <p:txBody>
          <a:bodyPr/>
          <a:lstStyle/>
          <a:p>
            <a:r>
              <a:rPr lang="en-US" b="1" dirty="0">
                <a:latin typeface="Helvetica" pitchFamily="2" charset="0"/>
              </a:rPr>
              <a:t>Synchronization for Shared Data</a:t>
            </a:r>
          </a:p>
        </p:txBody>
      </p:sp>
      <p:sp>
        <p:nvSpPr>
          <p:cNvPr id="24" name="Rectangle: Rounded Corners 23">
            <a:extLst>
              <a:ext uri="{FF2B5EF4-FFF2-40B4-BE49-F238E27FC236}">
                <a16:creationId xmlns:a16="http://schemas.microsoft.com/office/drawing/2014/main" id="{FB3811E9-9D37-4D58-957A-DF1893596698}"/>
              </a:ext>
            </a:extLst>
          </p:cNvPr>
          <p:cNvSpPr/>
          <p:nvPr/>
        </p:nvSpPr>
        <p:spPr>
          <a:xfrm>
            <a:off x="1368870" y="1563008"/>
            <a:ext cx="8980227" cy="4418692"/>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7A81F03-6136-4E90-828F-028F22F6A7CC}"/>
              </a:ext>
            </a:extLst>
          </p:cNvPr>
          <p:cNvSpPr/>
          <p:nvPr/>
        </p:nvSpPr>
        <p:spPr>
          <a:xfrm>
            <a:off x="5049511" y="2016249"/>
            <a:ext cx="1339379" cy="351587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cxnSp>
        <p:nvCxnSpPr>
          <p:cNvPr id="53" name="Straight Arrow Connector 52">
            <a:extLst>
              <a:ext uri="{FF2B5EF4-FFF2-40B4-BE49-F238E27FC236}">
                <a16:creationId xmlns:a16="http://schemas.microsoft.com/office/drawing/2014/main" id="{22BCEDD9-F5FF-45C0-8F06-00CC444FE1C4}"/>
              </a:ext>
            </a:extLst>
          </p:cNvPr>
          <p:cNvCxnSpPr>
            <a:cxnSpLocks/>
          </p:cNvCxnSpPr>
          <p:nvPr/>
        </p:nvCxnSpPr>
        <p:spPr>
          <a:xfrm>
            <a:off x="2286000" y="3652104"/>
            <a:ext cx="123186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54" name="Picture 2" descr="Indyme, LLC lock-icon &amp;gt;">
            <a:extLst>
              <a:ext uri="{FF2B5EF4-FFF2-40B4-BE49-F238E27FC236}">
                <a16:creationId xmlns:a16="http://schemas.microsoft.com/office/drawing/2014/main" id="{E65FC716-4328-4F86-BE53-1BEBEFFEEDB9}"/>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391094" y="337164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D65717BB-E3BA-4DED-8AC4-94341A76B35E}"/>
              </a:ext>
            </a:extLst>
          </p:cNvPr>
          <p:cNvGrpSpPr/>
          <p:nvPr/>
        </p:nvGrpSpPr>
        <p:grpSpPr>
          <a:xfrm>
            <a:off x="6486863" y="3353373"/>
            <a:ext cx="768569" cy="562660"/>
            <a:chOff x="9305048" y="2377393"/>
            <a:chExt cx="768569" cy="562660"/>
          </a:xfrm>
        </p:grpSpPr>
        <p:pic>
          <p:nvPicPr>
            <p:cNvPr id="56" name="Picture 2" descr="Indyme, LLC lock-icon &amp;gt;">
              <a:extLst>
                <a:ext uri="{FF2B5EF4-FFF2-40B4-BE49-F238E27FC236}">
                  <a16:creationId xmlns:a16="http://schemas.microsoft.com/office/drawing/2014/main" id="{3340B4D2-76FA-4108-86EE-094E549A855E}"/>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ndyme, LLC lock-icon &amp;gt;">
              <a:extLst>
                <a:ext uri="{FF2B5EF4-FFF2-40B4-BE49-F238E27FC236}">
                  <a16:creationId xmlns:a16="http://schemas.microsoft.com/office/drawing/2014/main" id="{28FBD9CF-9196-4FA8-984C-587F1F92C2F4}"/>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Arrow Connector 57">
            <a:extLst>
              <a:ext uri="{FF2B5EF4-FFF2-40B4-BE49-F238E27FC236}">
                <a16:creationId xmlns:a16="http://schemas.microsoft.com/office/drawing/2014/main" id="{618ECA95-63B1-4375-B777-C696C28BEBD6}"/>
              </a:ext>
            </a:extLst>
          </p:cNvPr>
          <p:cNvCxnSpPr>
            <a:cxnSpLocks/>
          </p:cNvCxnSpPr>
          <p:nvPr/>
        </p:nvCxnSpPr>
        <p:spPr>
          <a:xfrm>
            <a:off x="7461172" y="3697057"/>
            <a:ext cx="244482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8BA5BA81-B248-4C66-99C5-1541D1A5630B}"/>
              </a:ext>
            </a:extLst>
          </p:cNvPr>
          <p:cNvSpPr/>
          <p:nvPr/>
        </p:nvSpPr>
        <p:spPr>
          <a:xfrm>
            <a:off x="1740714" y="3371643"/>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7C303F5E-64A4-4576-9705-20822B0DD50C}"/>
              </a:ext>
            </a:extLst>
          </p:cNvPr>
          <p:cNvSpPr/>
          <p:nvPr/>
        </p:nvSpPr>
        <p:spPr>
          <a:xfrm>
            <a:off x="1804178" y="3428814"/>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6B050D-D9C9-47D3-975B-343699FE9BCB}"/>
              </a:ext>
            </a:extLst>
          </p:cNvPr>
          <p:cNvGrpSpPr/>
          <p:nvPr/>
        </p:nvGrpSpPr>
        <p:grpSpPr>
          <a:xfrm>
            <a:off x="3517864" y="3493525"/>
            <a:ext cx="860265" cy="317157"/>
            <a:chOff x="387276" y="2245252"/>
            <a:chExt cx="1712257" cy="378311"/>
          </a:xfrm>
        </p:grpSpPr>
        <p:cxnSp>
          <p:nvCxnSpPr>
            <p:cNvPr id="14" name="Straight Connector 13">
              <a:extLst>
                <a:ext uri="{FF2B5EF4-FFF2-40B4-BE49-F238E27FC236}">
                  <a16:creationId xmlns:a16="http://schemas.microsoft.com/office/drawing/2014/main" id="{3A55109B-3174-473C-84B1-64DA9A34F7B7}"/>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1037F7-8C20-456C-A8FE-994329D41BE5}"/>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1168E8-EB52-47E4-8849-7F4AF942A8FA}"/>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18C9C0F6-67FB-423B-9E52-52950EF14BF2}"/>
              </a:ext>
            </a:extLst>
          </p:cNvPr>
          <p:cNvSpPr/>
          <p:nvPr/>
        </p:nvSpPr>
        <p:spPr>
          <a:xfrm>
            <a:off x="4228755" y="3499338"/>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0569C41-322B-4413-B1AB-94E6C26C0EAE}"/>
              </a:ext>
            </a:extLst>
          </p:cNvPr>
          <p:cNvSpPr/>
          <p:nvPr/>
        </p:nvSpPr>
        <p:spPr>
          <a:xfrm>
            <a:off x="4088312" y="3495606"/>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B6E930-D243-4FCF-B4C1-2CCFB86884EE}"/>
              </a:ext>
            </a:extLst>
          </p:cNvPr>
          <p:cNvSpPr/>
          <p:nvPr/>
        </p:nvSpPr>
        <p:spPr>
          <a:xfrm>
            <a:off x="3947573" y="3498297"/>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5715426-6E0E-492F-94B1-F0614E4506F8}"/>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7</a:t>
            </a:r>
          </a:p>
        </p:txBody>
      </p:sp>
    </p:spTree>
    <p:extLst>
      <p:ext uri="{BB962C8B-B14F-4D97-AF65-F5344CB8AC3E}">
        <p14:creationId xmlns:p14="http://schemas.microsoft.com/office/powerpoint/2010/main" val="221530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D8AF-391C-4EBA-8D7D-50B08098E248}"/>
              </a:ext>
            </a:extLst>
          </p:cNvPr>
          <p:cNvSpPr>
            <a:spLocks noGrp="1"/>
          </p:cNvSpPr>
          <p:nvPr>
            <p:ph type="title"/>
          </p:nvPr>
        </p:nvSpPr>
        <p:spPr>
          <a:xfrm>
            <a:off x="447675" y="365126"/>
            <a:ext cx="10515600" cy="951884"/>
          </a:xfrm>
        </p:spPr>
        <p:txBody>
          <a:bodyPr/>
          <a:lstStyle/>
          <a:p>
            <a:r>
              <a:rPr lang="en-US" b="1" dirty="0">
                <a:latin typeface="Helvetica" pitchFamily="2" charset="0"/>
              </a:rPr>
              <a:t>Synchronization for Shared Data</a:t>
            </a:r>
          </a:p>
        </p:txBody>
      </p:sp>
      <p:sp>
        <p:nvSpPr>
          <p:cNvPr id="24" name="Rectangle: Rounded Corners 23">
            <a:extLst>
              <a:ext uri="{FF2B5EF4-FFF2-40B4-BE49-F238E27FC236}">
                <a16:creationId xmlns:a16="http://schemas.microsoft.com/office/drawing/2014/main" id="{FB3811E9-9D37-4D58-957A-DF1893596698}"/>
              </a:ext>
            </a:extLst>
          </p:cNvPr>
          <p:cNvSpPr/>
          <p:nvPr/>
        </p:nvSpPr>
        <p:spPr>
          <a:xfrm>
            <a:off x="1368870" y="1563008"/>
            <a:ext cx="8980227" cy="4418692"/>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7A81F03-6136-4E90-828F-028F22F6A7CC}"/>
              </a:ext>
            </a:extLst>
          </p:cNvPr>
          <p:cNvSpPr/>
          <p:nvPr/>
        </p:nvSpPr>
        <p:spPr>
          <a:xfrm>
            <a:off x="5049511" y="2016249"/>
            <a:ext cx="1339379" cy="351587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cxnSp>
        <p:nvCxnSpPr>
          <p:cNvPr id="53" name="Straight Arrow Connector 52">
            <a:extLst>
              <a:ext uri="{FF2B5EF4-FFF2-40B4-BE49-F238E27FC236}">
                <a16:creationId xmlns:a16="http://schemas.microsoft.com/office/drawing/2014/main" id="{22BCEDD9-F5FF-45C0-8F06-00CC444FE1C4}"/>
              </a:ext>
            </a:extLst>
          </p:cNvPr>
          <p:cNvCxnSpPr>
            <a:cxnSpLocks/>
          </p:cNvCxnSpPr>
          <p:nvPr/>
        </p:nvCxnSpPr>
        <p:spPr>
          <a:xfrm>
            <a:off x="2286000" y="3652104"/>
            <a:ext cx="123186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54" name="Picture 2" descr="Indyme, LLC lock-icon &amp;gt;">
            <a:extLst>
              <a:ext uri="{FF2B5EF4-FFF2-40B4-BE49-F238E27FC236}">
                <a16:creationId xmlns:a16="http://schemas.microsoft.com/office/drawing/2014/main" id="{E65FC716-4328-4F86-BE53-1BEBEFFEEDB9}"/>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391094" y="337164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D65717BB-E3BA-4DED-8AC4-94341A76B35E}"/>
              </a:ext>
            </a:extLst>
          </p:cNvPr>
          <p:cNvGrpSpPr/>
          <p:nvPr/>
        </p:nvGrpSpPr>
        <p:grpSpPr>
          <a:xfrm>
            <a:off x="6486863" y="3353373"/>
            <a:ext cx="768569" cy="562660"/>
            <a:chOff x="9305048" y="2377393"/>
            <a:chExt cx="768569" cy="562660"/>
          </a:xfrm>
        </p:grpSpPr>
        <p:pic>
          <p:nvPicPr>
            <p:cNvPr id="56" name="Picture 2" descr="Indyme, LLC lock-icon &amp;gt;">
              <a:extLst>
                <a:ext uri="{FF2B5EF4-FFF2-40B4-BE49-F238E27FC236}">
                  <a16:creationId xmlns:a16="http://schemas.microsoft.com/office/drawing/2014/main" id="{3340B4D2-76FA-4108-86EE-094E549A855E}"/>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Indyme, LLC lock-icon &amp;gt;">
              <a:extLst>
                <a:ext uri="{FF2B5EF4-FFF2-40B4-BE49-F238E27FC236}">
                  <a16:creationId xmlns:a16="http://schemas.microsoft.com/office/drawing/2014/main" id="{28FBD9CF-9196-4FA8-984C-587F1F92C2F4}"/>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Arrow Connector 57">
            <a:extLst>
              <a:ext uri="{FF2B5EF4-FFF2-40B4-BE49-F238E27FC236}">
                <a16:creationId xmlns:a16="http://schemas.microsoft.com/office/drawing/2014/main" id="{618ECA95-63B1-4375-B777-C696C28BEBD6}"/>
              </a:ext>
            </a:extLst>
          </p:cNvPr>
          <p:cNvCxnSpPr>
            <a:cxnSpLocks/>
          </p:cNvCxnSpPr>
          <p:nvPr/>
        </p:nvCxnSpPr>
        <p:spPr>
          <a:xfrm>
            <a:off x="7461172" y="3697057"/>
            <a:ext cx="244482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8BA5BA81-B248-4C66-99C5-1541D1A5630B}"/>
              </a:ext>
            </a:extLst>
          </p:cNvPr>
          <p:cNvSpPr/>
          <p:nvPr/>
        </p:nvSpPr>
        <p:spPr>
          <a:xfrm>
            <a:off x="1740714" y="3371643"/>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7C303F5E-64A4-4576-9705-20822B0DD50C}"/>
              </a:ext>
            </a:extLst>
          </p:cNvPr>
          <p:cNvSpPr/>
          <p:nvPr/>
        </p:nvSpPr>
        <p:spPr>
          <a:xfrm>
            <a:off x="1804178" y="3428814"/>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6B050D-D9C9-47D3-975B-343699FE9BCB}"/>
              </a:ext>
            </a:extLst>
          </p:cNvPr>
          <p:cNvGrpSpPr/>
          <p:nvPr/>
        </p:nvGrpSpPr>
        <p:grpSpPr>
          <a:xfrm>
            <a:off x="3517864" y="3493525"/>
            <a:ext cx="860265" cy="317157"/>
            <a:chOff x="387276" y="2245252"/>
            <a:chExt cx="1712257" cy="378311"/>
          </a:xfrm>
        </p:grpSpPr>
        <p:cxnSp>
          <p:nvCxnSpPr>
            <p:cNvPr id="14" name="Straight Connector 13">
              <a:extLst>
                <a:ext uri="{FF2B5EF4-FFF2-40B4-BE49-F238E27FC236}">
                  <a16:creationId xmlns:a16="http://schemas.microsoft.com/office/drawing/2014/main" id="{3A55109B-3174-473C-84B1-64DA9A34F7B7}"/>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1037F7-8C20-456C-A8FE-994329D41BE5}"/>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1168E8-EB52-47E4-8849-7F4AF942A8FA}"/>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18C9C0F6-67FB-423B-9E52-52950EF14BF2}"/>
              </a:ext>
            </a:extLst>
          </p:cNvPr>
          <p:cNvSpPr/>
          <p:nvPr/>
        </p:nvSpPr>
        <p:spPr>
          <a:xfrm>
            <a:off x="4228755" y="3499338"/>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0569C41-322B-4413-B1AB-94E6C26C0EAE}"/>
              </a:ext>
            </a:extLst>
          </p:cNvPr>
          <p:cNvSpPr/>
          <p:nvPr/>
        </p:nvSpPr>
        <p:spPr>
          <a:xfrm>
            <a:off x="4088312" y="3495606"/>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B6E930-D243-4FCF-B4C1-2CCFB86884EE}"/>
              </a:ext>
            </a:extLst>
          </p:cNvPr>
          <p:cNvSpPr/>
          <p:nvPr/>
        </p:nvSpPr>
        <p:spPr>
          <a:xfrm>
            <a:off x="3947573" y="3498297"/>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A12DFD-9967-4C7C-B755-3A092043CD84}"/>
              </a:ext>
            </a:extLst>
          </p:cNvPr>
          <p:cNvSpPr/>
          <p:nvPr/>
        </p:nvSpPr>
        <p:spPr>
          <a:xfrm>
            <a:off x="3804979" y="3433476"/>
            <a:ext cx="712888" cy="437253"/>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5715426-6E0E-492F-94B1-F0614E4506F8}"/>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7</a:t>
            </a:r>
          </a:p>
        </p:txBody>
      </p:sp>
    </p:spTree>
    <p:extLst>
      <p:ext uri="{BB962C8B-B14F-4D97-AF65-F5344CB8AC3E}">
        <p14:creationId xmlns:p14="http://schemas.microsoft.com/office/powerpoint/2010/main" val="354799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B5E303C9-554F-4C62-829B-4042B41B4C9F}"/>
              </a:ext>
            </a:extLst>
          </p:cNvPr>
          <p:cNvSpPr/>
          <p:nvPr/>
        </p:nvSpPr>
        <p:spPr>
          <a:xfrm>
            <a:off x="1368870" y="1563008"/>
            <a:ext cx="8980227" cy="4418692"/>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8362AD3-ADB5-43D4-BDC7-DCD4A282BF39}"/>
              </a:ext>
            </a:extLst>
          </p:cNvPr>
          <p:cNvCxnSpPr>
            <a:cxnSpLocks/>
          </p:cNvCxnSpPr>
          <p:nvPr/>
        </p:nvCxnSpPr>
        <p:spPr>
          <a:xfrm>
            <a:off x="2286000" y="3683941"/>
            <a:ext cx="105354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48" name="Picture 2" descr="Indyme, LLC lock-icon &amp;gt;">
            <a:extLst>
              <a:ext uri="{FF2B5EF4-FFF2-40B4-BE49-F238E27FC236}">
                <a16:creationId xmlns:a16="http://schemas.microsoft.com/office/drawing/2014/main" id="{C23F81E9-B10F-4A7E-9C01-93C935FAA927}"/>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391094" y="337164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Group 48">
            <a:extLst>
              <a:ext uri="{FF2B5EF4-FFF2-40B4-BE49-F238E27FC236}">
                <a16:creationId xmlns:a16="http://schemas.microsoft.com/office/drawing/2014/main" id="{8D2DDB50-CF1F-4439-B0BE-09FD40A0F9C7}"/>
              </a:ext>
            </a:extLst>
          </p:cNvPr>
          <p:cNvGrpSpPr/>
          <p:nvPr/>
        </p:nvGrpSpPr>
        <p:grpSpPr>
          <a:xfrm>
            <a:off x="6486863" y="3353373"/>
            <a:ext cx="768569" cy="562660"/>
            <a:chOff x="9305048" y="2377393"/>
            <a:chExt cx="768569" cy="562660"/>
          </a:xfrm>
        </p:grpSpPr>
        <p:pic>
          <p:nvPicPr>
            <p:cNvPr id="50" name="Picture 2" descr="Indyme, LLC lock-icon &amp;gt;">
              <a:extLst>
                <a:ext uri="{FF2B5EF4-FFF2-40B4-BE49-F238E27FC236}">
                  <a16:creationId xmlns:a16="http://schemas.microsoft.com/office/drawing/2014/main" id="{513B5BD4-A483-45D9-AC8B-0253BF2A148D}"/>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Indyme, LLC lock-icon &amp;gt;">
              <a:extLst>
                <a:ext uri="{FF2B5EF4-FFF2-40B4-BE49-F238E27FC236}">
                  <a16:creationId xmlns:a16="http://schemas.microsoft.com/office/drawing/2014/main" id="{A6FFEA29-E3F8-4972-A41D-9C825940AE88}"/>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2" name="Straight Arrow Connector 51">
            <a:extLst>
              <a:ext uri="{FF2B5EF4-FFF2-40B4-BE49-F238E27FC236}">
                <a16:creationId xmlns:a16="http://schemas.microsoft.com/office/drawing/2014/main" id="{71157281-8D8C-4B90-97A6-12B7690004CA}"/>
              </a:ext>
            </a:extLst>
          </p:cNvPr>
          <p:cNvCxnSpPr>
            <a:cxnSpLocks/>
          </p:cNvCxnSpPr>
          <p:nvPr/>
        </p:nvCxnSpPr>
        <p:spPr>
          <a:xfrm>
            <a:off x="7461172" y="3697057"/>
            <a:ext cx="244482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77B25C9-C71F-42BC-8D2F-C74580903BE9}"/>
              </a:ext>
            </a:extLst>
          </p:cNvPr>
          <p:cNvSpPr/>
          <p:nvPr/>
        </p:nvSpPr>
        <p:spPr>
          <a:xfrm>
            <a:off x="5049511" y="2016249"/>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sp>
        <p:nvSpPr>
          <p:cNvPr id="54" name="Rectangle 53">
            <a:extLst>
              <a:ext uri="{FF2B5EF4-FFF2-40B4-BE49-F238E27FC236}">
                <a16:creationId xmlns:a16="http://schemas.microsoft.com/office/drawing/2014/main" id="{9FDD6D4F-AFF5-4BD1-811F-0DB7D58241B6}"/>
              </a:ext>
            </a:extLst>
          </p:cNvPr>
          <p:cNvSpPr/>
          <p:nvPr/>
        </p:nvSpPr>
        <p:spPr>
          <a:xfrm>
            <a:off x="1743428" y="3394039"/>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3D2421F-1F58-4153-9455-D20AC9C4120F}"/>
              </a:ext>
            </a:extLst>
          </p:cNvPr>
          <p:cNvSpPr/>
          <p:nvPr/>
        </p:nvSpPr>
        <p:spPr>
          <a:xfrm>
            <a:off x="1806892" y="3451210"/>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C7F60D3-9105-4DED-86C8-473D29AFAA24}"/>
              </a:ext>
            </a:extLst>
          </p:cNvPr>
          <p:cNvSpPr/>
          <p:nvPr/>
        </p:nvSpPr>
        <p:spPr>
          <a:xfrm>
            <a:off x="5049511" y="3306008"/>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sp>
        <p:nvSpPr>
          <p:cNvPr id="57" name="Rectangle 56">
            <a:extLst>
              <a:ext uri="{FF2B5EF4-FFF2-40B4-BE49-F238E27FC236}">
                <a16:creationId xmlns:a16="http://schemas.microsoft.com/office/drawing/2014/main" id="{E803AA99-7E5C-45DF-98FD-1F199AA7BB3A}"/>
              </a:ext>
            </a:extLst>
          </p:cNvPr>
          <p:cNvSpPr/>
          <p:nvPr/>
        </p:nvSpPr>
        <p:spPr>
          <a:xfrm>
            <a:off x="5049510" y="454565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9" name="Picture 2" descr="Indyme, LLC lock-icon &amp;gt;">
            <a:extLst>
              <a:ext uri="{FF2B5EF4-FFF2-40B4-BE49-F238E27FC236}">
                <a16:creationId xmlns:a16="http://schemas.microsoft.com/office/drawing/2014/main" id="{9794817C-C094-4C31-905E-822E70A38B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1094" y="2233259"/>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130D7408-CBE1-4634-A6D2-CFE0C1F11647}"/>
              </a:ext>
            </a:extLst>
          </p:cNvPr>
          <p:cNvGrpSpPr/>
          <p:nvPr/>
        </p:nvGrpSpPr>
        <p:grpSpPr>
          <a:xfrm>
            <a:off x="6486863" y="2214989"/>
            <a:ext cx="768569" cy="562660"/>
            <a:chOff x="9305048" y="2377393"/>
            <a:chExt cx="768569" cy="562660"/>
          </a:xfrm>
        </p:grpSpPr>
        <p:pic>
          <p:nvPicPr>
            <p:cNvPr id="61" name="Picture 2" descr="Indyme, LLC lock-icon &amp;gt;">
              <a:extLst>
                <a:ext uri="{FF2B5EF4-FFF2-40B4-BE49-F238E27FC236}">
                  <a16:creationId xmlns:a16="http://schemas.microsoft.com/office/drawing/2014/main" id="{707863BF-B234-4FDE-AB47-C5D948118D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ndyme, LLC lock-icon &amp;gt;">
              <a:extLst>
                <a:ext uri="{FF2B5EF4-FFF2-40B4-BE49-F238E27FC236}">
                  <a16:creationId xmlns:a16="http://schemas.microsoft.com/office/drawing/2014/main" id="{59D7F929-9D5D-4DBF-BC5D-C0D3C8CA864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3" name="Straight Arrow Connector 62">
            <a:extLst>
              <a:ext uri="{FF2B5EF4-FFF2-40B4-BE49-F238E27FC236}">
                <a16:creationId xmlns:a16="http://schemas.microsoft.com/office/drawing/2014/main" id="{B048A088-8589-4590-9398-91EC9DDEA195}"/>
              </a:ext>
            </a:extLst>
          </p:cNvPr>
          <p:cNvCxnSpPr>
            <a:cxnSpLocks/>
          </p:cNvCxnSpPr>
          <p:nvPr/>
        </p:nvCxnSpPr>
        <p:spPr>
          <a:xfrm>
            <a:off x="2286000" y="2530438"/>
            <a:ext cx="116495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DD5FED2-D238-4C96-A795-CEA08FCC591A}"/>
              </a:ext>
            </a:extLst>
          </p:cNvPr>
          <p:cNvCxnSpPr>
            <a:cxnSpLocks/>
          </p:cNvCxnSpPr>
          <p:nvPr/>
        </p:nvCxnSpPr>
        <p:spPr>
          <a:xfrm>
            <a:off x="7461172" y="2575391"/>
            <a:ext cx="244482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65" name="Picture 2" descr="Indyme, LLC lock-icon &amp;gt;">
            <a:extLst>
              <a:ext uri="{FF2B5EF4-FFF2-40B4-BE49-F238E27FC236}">
                <a16:creationId xmlns:a16="http://schemas.microsoft.com/office/drawing/2014/main" id="{3B6177AA-B337-4C88-AD10-71242FBDE6FE}"/>
              </a:ext>
            </a:extLst>
          </p:cNvPr>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391094" y="4688384"/>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a:extLst>
              <a:ext uri="{FF2B5EF4-FFF2-40B4-BE49-F238E27FC236}">
                <a16:creationId xmlns:a16="http://schemas.microsoft.com/office/drawing/2014/main" id="{F7A0176F-E60E-4C25-B2A7-FE183608E316}"/>
              </a:ext>
            </a:extLst>
          </p:cNvPr>
          <p:cNvGrpSpPr/>
          <p:nvPr/>
        </p:nvGrpSpPr>
        <p:grpSpPr>
          <a:xfrm>
            <a:off x="6486863" y="4670114"/>
            <a:ext cx="768569" cy="562660"/>
            <a:chOff x="9305048" y="2377393"/>
            <a:chExt cx="768569" cy="562660"/>
          </a:xfrm>
        </p:grpSpPr>
        <p:pic>
          <p:nvPicPr>
            <p:cNvPr id="67" name="Picture 2" descr="Indyme, LLC lock-icon &amp;gt;">
              <a:extLst>
                <a:ext uri="{FF2B5EF4-FFF2-40B4-BE49-F238E27FC236}">
                  <a16:creationId xmlns:a16="http://schemas.microsoft.com/office/drawing/2014/main" id="{361CE15C-33B0-4ABB-AD35-C02876879D23}"/>
                </a:ext>
              </a:extLst>
            </p:cNvPr>
            <p:cNvPicPr>
              <a:picLocks noChangeAspect="1" noChangeArrowheads="1"/>
            </p:cNvPicPr>
            <p:nvPr/>
          </p:nvPicPr>
          <p:blipFill rotWithShape="1">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Indyme, LLC lock-icon &amp;gt;">
              <a:extLst>
                <a:ext uri="{FF2B5EF4-FFF2-40B4-BE49-F238E27FC236}">
                  <a16:creationId xmlns:a16="http://schemas.microsoft.com/office/drawing/2014/main" id="{9CA0AB38-5F4F-4E6B-9987-368ED974CAFD}"/>
                </a:ext>
              </a:extLst>
            </p:cNvPr>
            <p:cNvPicPr>
              <a:picLocks noChangeAspect="1" noChangeArrowheads="1"/>
            </p:cNvPicPr>
            <p:nvPr/>
          </p:nvPicPr>
          <p:blipFill rotWithShape="1">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9" name="Straight Arrow Connector 68">
            <a:extLst>
              <a:ext uri="{FF2B5EF4-FFF2-40B4-BE49-F238E27FC236}">
                <a16:creationId xmlns:a16="http://schemas.microsoft.com/office/drawing/2014/main" id="{F0020C0E-E551-499C-B125-C912AAA0E037}"/>
              </a:ext>
            </a:extLst>
          </p:cNvPr>
          <p:cNvCxnSpPr>
            <a:cxnSpLocks/>
          </p:cNvCxnSpPr>
          <p:nvPr/>
        </p:nvCxnSpPr>
        <p:spPr>
          <a:xfrm>
            <a:off x="2286000" y="4985563"/>
            <a:ext cx="105354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A2477B4-2711-414F-98B1-C96046FDA9BB}"/>
              </a:ext>
            </a:extLst>
          </p:cNvPr>
          <p:cNvCxnSpPr>
            <a:cxnSpLocks/>
          </p:cNvCxnSpPr>
          <p:nvPr/>
        </p:nvCxnSpPr>
        <p:spPr>
          <a:xfrm>
            <a:off x="7461172" y="5030516"/>
            <a:ext cx="244482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2" name="Title 1">
            <a:extLst>
              <a:ext uri="{FF2B5EF4-FFF2-40B4-BE49-F238E27FC236}">
                <a16:creationId xmlns:a16="http://schemas.microsoft.com/office/drawing/2014/main" id="{30033ACA-BBB0-45B2-A24C-63D1A8E192ED}"/>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Unpredictable Lock Contention</a:t>
            </a:r>
            <a:endParaRPr lang="en-US" b="1" dirty="0">
              <a:latin typeface="Helvetica" pitchFamily="2" charset="0"/>
            </a:endParaRPr>
          </a:p>
        </p:txBody>
      </p:sp>
      <p:grpSp>
        <p:nvGrpSpPr>
          <p:cNvPr id="27" name="Group 26">
            <a:extLst>
              <a:ext uri="{FF2B5EF4-FFF2-40B4-BE49-F238E27FC236}">
                <a16:creationId xmlns:a16="http://schemas.microsoft.com/office/drawing/2014/main" id="{F0811C62-8B20-40EC-8A83-63B46F04B844}"/>
              </a:ext>
            </a:extLst>
          </p:cNvPr>
          <p:cNvGrpSpPr/>
          <p:nvPr/>
        </p:nvGrpSpPr>
        <p:grpSpPr>
          <a:xfrm>
            <a:off x="3450954" y="2382320"/>
            <a:ext cx="860265" cy="317157"/>
            <a:chOff x="387276" y="2245252"/>
            <a:chExt cx="1712257" cy="378311"/>
          </a:xfrm>
        </p:grpSpPr>
        <p:cxnSp>
          <p:nvCxnSpPr>
            <p:cNvPr id="28" name="Straight Connector 27">
              <a:extLst>
                <a:ext uri="{FF2B5EF4-FFF2-40B4-BE49-F238E27FC236}">
                  <a16:creationId xmlns:a16="http://schemas.microsoft.com/office/drawing/2014/main" id="{FD4C3F27-A233-4058-82E0-A5EDA397362C}"/>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F8CC84-244B-41AA-8D49-17A759B4E67A}"/>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59028B-7EF3-4A38-B454-159EC0C3BAAC}"/>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A33DCDF-07F1-4E8C-AD0A-D898012F9A51}"/>
              </a:ext>
            </a:extLst>
          </p:cNvPr>
          <p:cNvSpPr/>
          <p:nvPr/>
        </p:nvSpPr>
        <p:spPr>
          <a:xfrm>
            <a:off x="4161845" y="2388133"/>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9DF221-E178-4D7A-85A8-944E5FBE2679}"/>
              </a:ext>
            </a:extLst>
          </p:cNvPr>
          <p:cNvSpPr/>
          <p:nvPr/>
        </p:nvSpPr>
        <p:spPr>
          <a:xfrm>
            <a:off x="4021402" y="2384401"/>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307B9C4-3F1F-43EE-921A-493E9C4CE610}"/>
              </a:ext>
            </a:extLst>
          </p:cNvPr>
          <p:cNvSpPr/>
          <p:nvPr/>
        </p:nvSpPr>
        <p:spPr>
          <a:xfrm>
            <a:off x="3880663" y="2387092"/>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CECEC1D-4A5E-452A-B51B-3A3607F9EFD7}"/>
              </a:ext>
            </a:extLst>
          </p:cNvPr>
          <p:cNvGrpSpPr/>
          <p:nvPr/>
        </p:nvGrpSpPr>
        <p:grpSpPr>
          <a:xfrm>
            <a:off x="3451202" y="3497465"/>
            <a:ext cx="860265" cy="317157"/>
            <a:chOff x="387276" y="2245252"/>
            <a:chExt cx="1712257" cy="378311"/>
          </a:xfrm>
        </p:grpSpPr>
        <p:cxnSp>
          <p:nvCxnSpPr>
            <p:cNvPr id="35" name="Straight Connector 34">
              <a:extLst>
                <a:ext uri="{FF2B5EF4-FFF2-40B4-BE49-F238E27FC236}">
                  <a16:creationId xmlns:a16="http://schemas.microsoft.com/office/drawing/2014/main" id="{7F48CB86-A1B7-4094-902B-EC1B77C20ED3}"/>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900DEE-CAE4-42CF-AA85-A8A67EAF16A8}"/>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D1A112F-E6CD-4B89-9CB7-687E5DEDB828}"/>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5E6951FF-E97A-4ADB-9B85-A945EE7EC840}"/>
              </a:ext>
            </a:extLst>
          </p:cNvPr>
          <p:cNvGrpSpPr/>
          <p:nvPr/>
        </p:nvGrpSpPr>
        <p:grpSpPr>
          <a:xfrm>
            <a:off x="3450954" y="4809545"/>
            <a:ext cx="860265" cy="317157"/>
            <a:chOff x="387276" y="2245252"/>
            <a:chExt cx="1712257" cy="378311"/>
          </a:xfrm>
        </p:grpSpPr>
        <p:cxnSp>
          <p:nvCxnSpPr>
            <p:cNvPr id="42" name="Straight Connector 41">
              <a:extLst>
                <a:ext uri="{FF2B5EF4-FFF2-40B4-BE49-F238E27FC236}">
                  <a16:creationId xmlns:a16="http://schemas.microsoft.com/office/drawing/2014/main" id="{E4C43101-4247-462E-9DCF-2423F4E87397}"/>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7D67F1-783D-4574-B833-82386D088C3E}"/>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978757-85EA-4D88-8773-1EE3677A4E67}"/>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3E31CF32-DD5B-475B-AA7F-1D244801F03C}"/>
              </a:ext>
            </a:extLst>
          </p:cNvPr>
          <p:cNvSpPr/>
          <p:nvPr/>
        </p:nvSpPr>
        <p:spPr>
          <a:xfrm>
            <a:off x="4161845" y="4815358"/>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6FABB00F-76AA-4C85-931C-D0C293D5D001}"/>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8</a:t>
            </a:r>
          </a:p>
        </p:txBody>
      </p:sp>
    </p:spTree>
    <p:extLst>
      <p:ext uri="{BB962C8B-B14F-4D97-AF65-F5344CB8AC3E}">
        <p14:creationId xmlns:p14="http://schemas.microsoft.com/office/powerpoint/2010/main" val="6900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Rounded Corners 5">
            <a:extLst>
              <a:ext uri="{FF2B5EF4-FFF2-40B4-BE49-F238E27FC236}">
                <a16:creationId xmlns:a16="http://schemas.microsoft.com/office/drawing/2014/main" id="{E7C9CE1C-6584-444A-82DD-A1BFC3F84091}"/>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FDF563B-7E41-4F6D-8136-A15A4650D959}"/>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8" name="Picture 2" descr="Indyme, LLC lock-icon &amp;gt;">
            <a:extLst>
              <a:ext uri="{FF2B5EF4-FFF2-40B4-BE49-F238E27FC236}">
                <a16:creationId xmlns:a16="http://schemas.microsoft.com/office/drawing/2014/main" id="{9196DB64-2707-4D91-889C-CA00F17F59DC}"/>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C82F788-49D2-44C8-B114-324ED2C88AB0}"/>
              </a:ext>
            </a:extLst>
          </p:cNvPr>
          <p:cNvGrpSpPr/>
          <p:nvPr/>
        </p:nvGrpSpPr>
        <p:grpSpPr>
          <a:xfrm>
            <a:off x="7465159" y="1763627"/>
            <a:ext cx="768569" cy="562660"/>
            <a:chOff x="9305048" y="2377393"/>
            <a:chExt cx="768569" cy="562660"/>
          </a:xfrm>
        </p:grpSpPr>
        <p:pic>
          <p:nvPicPr>
            <p:cNvPr id="10" name="Picture 2" descr="Indyme, LLC lock-icon &amp;gt;">
              <a:extLst>
                <a:ext uri="{FF2B5EF4-FFF2-40B4-BE49-F238E27FC236}">
                  <a16:creationId xmlns:a16="http://schemas.microsoft.com/office/drawing/2014/main" id="{C72A3418-EF05-40A8-AA7B-F01CE2B2D582}"/>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ndyme, LLC lock-icon &amp;gt;">
              <a:extLst>
                <a:ext uri="{FF2B5EF4-FFF2-40B4-BE49-F238E27FC236}">
                  <a16:creationId xmlns:a16="http://schemas.microsoft.com/office/drawing/2014/main" id="{3A8A7E51-FF17-422D-B2A2-6D1B47EF57D2}"/>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a:extLst>
              <a:ext uri="{FF2B5EF4-FFF2-40B4-BE49-F238E27FC236}">
                <a16:creationId xmlns:a16="http://schemas.microsoft.com/office/drawing/2014/main" id="{3B1B0A25-8C28-46A4-A89B-B0E1AC3ADED2}"/>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9DB07-7942-4DA4-871F-F7C4C59B4E8D}"/>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CBC94D6-C2C9-44D8-81DE-8BAB3D4BF34D}"/>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15" name="Picture 2" descr="Indyme, LLC lock-icon &amp;gt;">
            <a:extLst>
              <a:ext uri="{FF2B5EF4-FFF2-40B4-BE49-F238E27FC236}">
                <a16:creationId xmlns:a16="http://schemas.microsoft.com/office/drawing/2014/main" id="{9B795569-7425-4C3F-A2BD-543D8B4610BE}"/>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1CA2517-759C-4241-AE56-F5772116CF21}"/>
              </a:ext>
            </a:extLst>
          </p:cNvPr>
          <p:cNvGrpSpPr/>
          <p:nvPr/>
        </p:nvGrpSpPr>
        <p:grpSpPr>
          <a:xfrm>
            <a:off x="7465160" y="2776313"/>
            <a:ext cx="768569" cy="562660"/>
            <a:chOff x="9305048" y="2377393"/>
            <a:chExt cx="768569" cy="562660"/>
          </a:xfrm>
        </p:grpSpPr>
        <p:pic>
          <p:nvPicPr>
            <p:cNvPr id="17" name="Picture 2" descr="Indyme, LLC lock-icon &amp;gt;">
              <a:extLst>
                <a:ext uri="{FF2B5EF4-FFF2-40B4-BE49-F238E27FC236}">
                  <a16:creationId xmlns:a16="http://schemas.microsoft.com/office/drawing/2014/main" id="{5967214F-D286-4B56-A7BF-BD48AE3868A9}"/>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ndyme, LLC lock-icon &amp;gt;">
              <a:extLst>
                <a:ext uri="{FF2B5EF4-FFF2-40B4-BE49-F238E27FC236}">
                  <a16:creationId xmlns:a16="http://schemas.microsoft.com/office/drawing/2014/main" id="{63B0644D-DF57-4EDD-AE51-26002F46F1C2}"/>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Straight Arrow Connector 18">
            <a:extLst>
              <a:ext uri="{FF2B5EF4-FFF2-40B4-BE49-F238E27FC236}">
                <a16:creationId xmlns:a16="http://schemas.microsoft.com/office/drawing/2014/main" id="{3FECE357-3034-45C4-BD7F-09CE71C6C6CF}"/>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8633AD-2235-4EEC-BF3D-CDBF59A9A021}"/>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ACDB8A6-DBBB-4520-8D14-D8AA6F80CD04}"/>
              </a:ext>
            </a:extLst>
          </p:cNvPr>
          <p:cNvGrpSpPr/>
          <p:nvPr/>
        </p:nvGrpSpPr>
        <p:grpSpPr>
          <a:xfrm>
            <a:off x="1628641" y="2326287"/>
            <a:ext cx="258171" cy="518615"/>
            <a:chOff x="1628641" y="2326287"/>
            <a:chExt cx="258171" cy="518615"/>
          </a:xfrm>
        </p:grpSpPr>
        <p:sp>
          <p:nvSpPr>
            <p:cNvPr id="21" name="Rectangle 20">
              <a:extLst>
                <a:ext uri="{FF2B5EF4-FFF2-40B4-BE49-F238E27FC236}">
                  <a16:creationId xmlns:a16="http://schemas.microsoft.com/office/drawing/2014/main" id="{39114910-D392-4CE1-ADDB-7FDBDC38F5B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D334332-E5F7-4C7A-BA61-8D02D4BD27AD}"/>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288A880B-FB73-41F5-AA7E-63F7F1821587}"/>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24" name="TextBox 23">
            <a:extLst>
              <a:ext uri="{FF2B5EF4-FFF2-40B4-BE49-F238E27FC236}">
                <a16:creationId xmlns:a16="http://schemas.microsoft.com/office/drawing/2014/main" id="{81956115-6D65-4233-B9FB-24769B8A23D0}"/>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25" name="Straight Connector 24">
            <a:extLst>
              <a:ext uri="{FF2B5EF4-FFF2-40B4-BE49-F238E27FC236}">
                <a16:creationId xmlns:a16="http://schemas.microsoft.com/office/drawing/2014/main" id="{0C6137F8-F946-4CCE-AEC5-5BBF34225564}"/>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A796223-EBB8-4B30-87DB-01489AE37BC4}"/>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27" name="Straight Connector 26">
            <a:extLst>
              <a:ext uri="{FF2B5EF4-FFF2-40B4-BE49-F238E27FC236}">
                <a16:creationId xmlns:a16="http://schemas.microsoft.com/office/drawing/2014/main" id="{A91D6824-1BC3-4434-A16A-A84AE3215B4D}"/>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8178F73-DE20-4B6A-AB80-ACE88C476815}"/>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29" name="Straight Connector 28">
            <a:extLst>
              <a:ext uri="{FF2B5EF4-FFF2-40B4-BE49-F238E27FC236}">
                <a16:creationId xmlns:a16="http://schemas.microsoft.com/office/drawing/2014/main" id="{E18CC84E-D721-4D82-B4B6-47C30F78AF4A}"/>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E2173D2-A027-4C46-BE5E-27478EC931F0}"/>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31" name="Rectangle 30">
            <a:extLst>
              <a:ext uri="{FF2B5EF4-FFF2-40B4-BE49-F238E27FC236}">
                <a16:creationId xmlns:a16="http://schemas.microsoft.com/office/drawing/2014/main" id="{2A039288-60E9-40F0-80EF-300D53968D92}"/>
              </a:ext>
            </a:extLst>
          </p:cNvPr>
          <p:cNvSpPr/>
          <p:nvPr/>
        </p:nvSpPr>
        <p:spPr>
          <a:xfrm>
            <a:off x="7156372" y="4537710"/>
            <a:ext cx="3192725" cy="1287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33" name="Straight Connector 32">
            <a:extLst>
              <a:ext uri="{FF2B5EF4-FFF2-40B4-BE49-F238E27FC236}">
                <a16:creationId xmlns:a16="http://schemas.microsoft.com/office/drawing/2014/main" id="{45FC74AB-4AA0-46E9-8C6B-C0B9E2853C64}"/>
              </a:ext>
            </a:extLst>
          </p:cNvPr>
          <p:cNvCxnSpPr>
            <a:cxnSpLocks/>
          </p:cNvCxnSpPr>
          <p:nvPr/>
        </p:nvCxnSpPr>
        <p:spPr>
          <a:xfrm>
            <a:off x="7156372" y="5817870"/>
            <a:ext cx="3138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18F94F7-B046-462D-8152-8FA316FDFF8E}"/>
              </a:ext>
            </a:extLst>
          </p:cNvPr>
          <p:cNvCxnSpPr/>
          <p:nvPr/>
        </p:nvCxnSpPr>
        <p:spPr>
          <a:xfrm>
            <a:off x="4318630" y="1799656"/>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A879E3-923C-4B4B-A318-B42691A39595}"/>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2E883D-2059-4E5D-91C4-BAAF945044C3}"/>
              </a:ext>
            </a:extLst>
          </p:cNvPr>
          <p:cNvCxnSpPr/>
          <p:nvPr/>
        </p:nvCxnSpPr>
        <p:spPr>
          <a:xfrm>
            <a:off x="5357832" y="1799656"/>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B39792C-EFE8-45E2-B97E-3F766632739D}"/>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29B4A2F-D8DE-493D-B719-4B590911E0B0}"/>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E1DC26-A44F-4BF5-9C29-0ADC944DD0A8}"/>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itle 1">
            <a:extLst>
              <a:ext uri="{FF2B5EF4-FFF2-40B4-BE49-F238E27FC236}">
                <a16:creationId xmlns:a16="http://schemas.microsoft.com/office/drawing/2014/main" id="{31C79E1E-43F6-4BED-91F5-37D4FFC42E56}"/>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sp>
        <p:nvSpPr>
          <p:cNvPr id="40" name="TextBox 39">
            <a:extLst>
              <a:ext uri="{FF2B5EF4-FFF2-40B4-BE49-F238E27FC236}">
                <a16:creationId xmlns:a16="http://schemas.microsoft.com/office/drawing/2014/main" id="{31D9AD5E-120B-41DB-BF52-10629D87FED9}"/>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spTree>
    <p:extLst>
      <p:ext uri="{BB962C8B-B14F-4D97-AF65-F5344CB8AC3E}">
        <p14:creationId xmlns:p14="http://schemas.microsoft.com/office/powerpoint/2010/main" val="312502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1" name="Rectangle 30">
            <a:extLst>
              <a:ext uri="{FF2B5EF4-FFF2-40B4-BE49-F238E27FC236}">
                <a16:creationId xmlns:a16="http://schemas.microsoft.com/office/drawing/2014/main" id="{2A039288-60E9-40F0-80EF-300D53968D92}"/>
              </a:ext>
            </a:extLst>
          </p:cNvPr>
          <p:cNvSpPr/>
          <p:nvPr/>
        </p:nvSpPr>
        <p:spPr>
          <a:xfrm>
            <a:off x="7967050" y="4537710"/>
            <a:ext cx="2382047" cy="1287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33" name="Straight Connector 32">
            <a:extLst>
              <a:ext uri="{FF2B5EF4-FFF2-40B4-BE49-F238E27FC236}">
                <a16:creationId xmlns:a16="http://schemas.microsoft.com/office/drawing/2014/main" id="{45FC74AB-4AA0-46E9-8C6B-C0B9E2853C64}"/>
              </a:ext>
            </a:extLst>
          </p:cNvPr>
          <p:cNvCxnSpPr>
            <a:cxnSpLocks/>
          </p:cNvCxnSpPr>
          <p:nvPr/>
        </p:nvCxnSpPr>
        <p:spPr>
          <a:xfrm>
            <a:off x="7156372" y="5817870"/>
            <a:ext cx="3138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C5628A48-6E20-4D38-AA63-F63AA60DFBBB}"/>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B5DB4BD-8547-4396-BBEC-A08F5B07516A}"/>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35" name="Picture 2" descr="Indyme, LLC lock-icon &amp;gt;">
            <a:extLst>
              <a:ext uri="{FF2B5EF4-FFF2-40B4-BE49-F238E27FC236}">
                <a16:creationId xmlns:a16="http://schemas.microsoft.com/office/drawing/2014/main" id="{D644C250-6112-4B5C-9E94-C987B4C3078F}"/>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3DB481BC-CE75-4FA3-95AC-D04DF3703C79}"/>
              </a:ext>
            </a:extLst>
          </p:cNvPr>
          <p:cNvGrpSpPr/>
          <p:nvPr/>
        </p:nvGrpSpPr>
        <p:grpSpPr>
          <a:xfrm>
            <a:off x="7465159" y="1763627"/>
            <a:ext cx="768569" cy="562660"/>
            <a:chOff x="9305048" y="2377393"/>
            <a:chExt cx="768569" cy="562660"/>
          </a:xfrm>
        </p:grpSpPr>
        <p:pic>
          <p:nvPicPr>
            <p:cNvPr id="37" name="Picture 2" descr="Indyme, LLC lock-icon &amp;gt;">
              <a:extLst>
                <a:ext uri="{FF2B5EF4-FFF2-40B4-BE49-F238E27FC236}">
                  <a16:creationId xmlns:a16="http://schemas.microsoft.com/office/drawing/2014/main" id="{318670AC-7A97-4354-9386-8611F2D292C6}"/>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ndyme, LLC lock-icon &amp;gt;">
              <a:extLst>
                <a:ext uri="{FF2B5EF4-FFF2-40B4-BE49-F238E27FC236}">
                  <a16:creationId xmlns:a16="http://schemas.microsoft.com/office/drawing/2014/main" id="{89FE7AD9-968C-4A9B-864A-ED6A7BCF1B1D}"/>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9" name="Straight Arrow Connector 38">
            <a:extLst>
              <a:ext uri="{FF2B5EF4-FFF2-40B4-BE49-F238E27FC236}">
                <a16:creationId xmlns:a16="http://schemas.microsoft.com/office/drawing/2014/main" id="{6077C306-4F52-4CEA-9C56-B90F51754568}"/>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66F43C-B4E3-4963-AC01-65B60ED2A565}"/>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BE54079-421F-4390-9152-F77B82125286}"/>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2" name="Picture 2" descr="Indyme, LLC lock-icon &amp;gt;">
            <a:extLst>
              <a:ext uri="{FF2B5EF4-FFF2-40B4-BE49-F238E27FC236}">
                <a16:creationId xmlns:a16="http://schemas.microsoft.com/office/drawing/2014/main" id="{B25F3C4E-F476-41B3-820C-889F2FE82E0C}"/>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a:extLst>
              <a:ext uri="{FF2B5EF4-FFF2-40B4-BE49-F238E27FC236}">
                <a16:creationId xmlns:a16="http://schemas.microsoft.com/office/drawing/2014/main" id="{72DB9055-7A91-4B56-BA11-373B094222C0}"/>
              </a:ext>
            </a:extLst>
          </p:cNvPr>
          <p:cNvGrpSpPr/>
          <p:nvPr/>
        </p:nvGrpSpPr>
        <p:grpSpPr>
          <a:xfrm>
            <a:off x="7465160" y="2776313"/>
            <a:ext cx="768569" cy="562660"/>
            <a:chOff x="9305048" y="2377393"/>
            <a:chExt cx="768569" cy="562660"/>
          </a:xfrm>
        </p:grpSpPr>
        <p:pic>
          <p:nvPicPr>
            <p:cNvPr id="44" name="Picture 2" descr="Indyme, LLC lock-icon &amp;gt;">
              <a:extLst>
                <a:ext uri="{FF2B5EF4-FFF2-40B4-BE49-F238E27FC236}">
                  <a16:creationId xmlns:a16="http://schemas.microsoft.com/office/drawing/2014/main" id="{0DBBAA75-550E-4B70-80B5-55B60A398BA2}"/>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ndyme, LLC lock-icon &amp;gt;">
              <a:extLst>
                <a:ext uri="{FF2B5EF4-FFF2-40B4-BE49-F238E27FC236}">
                  <a16:creationId xmlns:a16="http://schemas.microsoft.com/office/drawing/2014/main" id="{884E55D8-C566-4B86-BB10-9AF32593FF68}"/>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6" name="Straight Arrow Connector 45">
            <a:extLst>
              <a:ext uri="{FF2B5EF4-FFF2-40B4-BE49-F238E27FC236}">
                <a16:creationId xmlns:a16="http://schemas.microsoft.com/office/drawing/2014/main" id="{0F429E4A-7B65-4BBB-8D40-2EC82015C6F5}"/>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B170BFD-86CA-476E-A896-C4CECD571774}"/>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2E1B65-C5F7-4E93-B594-3B175BEA6763}"/>
              </a:ext>
            </a:extLst>
          </p:cNvPr>
          <p:cNvGrpSpPr/>
          <p:nvPr/>
        </p:nvGrpSpPr>
        <p:grpSpPr>
          <a:xfrm>
            <a:off x="1628641" y="2326287"/>
            <a:ext cx="258171" cy="518615"/>
            <a:chOff x="1628641" y="2326287"/>
            <a:chExt cx="258171" cy="518615"/>
          </a:xfrm>
        </p:grpSpPr>
        <p:sp>
          <p:nvSpPr>
            <p:cNvPr id="49" name="Rectangle 48">
              <a:extLst>
                <a:ext uri="{FF2B5EF4-FFF2-40B4-BE49-F238E27FC236}">
                  <a16:creationId xmlns:a16="http://schemas.microsoft.com/office/drawing/2014/main" id="{49AF3113-72FE-4D24-A225-A7952EE7B17C}"/>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900D068C-CC82-4306-8B13-F5454033F9D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B349428F-BA86-4B28-B5BA-4BE7E6D07883}"/>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52" name="TextBox 51">
            <a:extLst>
              <a:ext uri="{FF2B5EF4-FFF2-40B4-BE49-F238E27FC236}">
                <a16:creationId xmlns:a16="http://schemas.microsoft.com/office/drawing/2014/main" id="{EB786794-D55C-4544-BD38-FED2F630380D}"/>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62" name="Straight Connector 61">
            <a:extLst>
              <a:ext uri="{FF2B5EF4-FFF2-40B4-BE49-F238E27FC236}">
                <a16:creationId xmlns:a16="http://schemas.microsoft.com/office/drawing/2014/main" id="{89727168-FCF4-4BC3-95D4-C91E55CCC6D2}"/>
              </a:ext>
            </a:extLst>
          </p:cNvPr>
          <p:cNvCxnSpPr/>
          <p:nvPr/>
        </p:nvCxnSpPr>
        <p:spPr>
          <a:xfrm>
            <a:off x="4318630" y="1799656"/>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39AE82-5F99-41FF-AA01-6EA9BF41DFC6}"/>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3B1CB4-1CB1-4F60-9946-12FFEC2D0E6F}"/>
              </a:ext>
            </a:extLst>
          </p:cNvPr>
          <p:cNvCxnSpPr/>
          <p:nvPr/>
        </p:nvCxnSpPr>
        <p:spPr>
          <a:xfrm>
            <a:off x="5357832" y="1799656"/>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C53A68-A460-4D5E-A84B-605C10136710}"/>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D21829-AEBD-4E16-B3CE-6FC9FA02C809}"/>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549757-43BB-42BE-9683-AA8D46CD4318}"/>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itle 1">
            <a:extLst>
              <a:ext uri="{FF2B5EF4-FFF2-40B4-BE49-F238E27FC236}">
                <a16:creationId xmlns:a16="http://schemas.microsoft.com/office/drawing/2014/main" id="{14BC8589-E8C6-40EE-82BB-F6016EFD7180}"/>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cxnSp>
        <p:nvCxnSpPr>
          <p:cNvPr id="59" name="Straight Connector 58">
            <a:extLst>
              <a:ext uri="{FF2B5EF4-FFF2-40B4-BE49-F238E27FC236}">
                <a16:creationId xmlns:a16="http://schemas.microsoft.com/office/drawing/2014/main" id="{1B469570-8ED4-42B3-9CD8-D50C672AD9FB}"/>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291DA8C-08DA-461E-825B-85678B7E1399}"/>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61" name="Straight Connector 60">
            <a:extLst>
              <a:ext uri="{FF2B5EF4-FFF2-40B4-BE49-F238E27FC236}">
                <a16:creationId xmlns:a16="http://schemas.microsoft.com/office/drawing/2014/main" id="{37DFA72E-2767-4E07-B9FD-6AF7243597B9}"/>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87494E4-83E0-4221-8217-1BD92971FD52}"/>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66" name="Straight Connector 65">
            <a:extLst>
              <a:ext uri="{FF2B5EF4-FFF2-40B4-BE49-F238E27FC236}">
                <a16:creationId xmlns:a16="http://schemas.microsoft.com/office/drawing/2014/main" id="{19F5C7CD-3650-4EB7-B166-95D08309A0B4}"/>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B23EBEB-DB6A-4026-8FC2-2133A72C250A}"/>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54" name="TextBox 53">
            <a:extLst>
              <a:ext uri="{FF2B5EF4-FFF2-40B4-BE49-F238E27FC236}">
                <a16:creationId xmlns:a16="http://schemas.microsoft.com/office/drawing/2014/main" id="{9B3CE630-6DF0-41E8-A9DF-86015A620E1F}"/>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spTree>
    <p:extLst>
      <p:ext uri="{BB962C8B-B14F-4D97-AF65-F5344CB8AC3E}">
        <p14:creationId xmlns:p14="http://schemas.microsoft.com/office/powerpoint/2010/main" val="391821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hart 37">
            <a:extLst>
              <a:ext uri="{FF2B5EF4-FFF2-40B4-BE49-F238E27FC236}">
                <a16:creationId xmlns:a16="http://schemas.microsoft.com/office/drawing/2014/main" id="{1575FF59-6D06-443E-8AA6-058764D934A7}"/>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9" name="Rectangle 38">
            <a:extLst>
              <a:ext uri="{FF2B5EF4-FFF2-40B4-BE49-F238E27FC236}">
                <a16:creationId xmlns:a16="http://schemas.microsoft.com/office/drawing/2014/main" id="{D9B0387B-BB02-41D7-8D50-15A91C7B17B5}"/>
              </a:ext>
            </a:extLst>
          </p:cNvPr>
          <p:cNvSpPr/>
          <p:nvPr/>
        </p:nvSpPr>
        <p:spPr>
          <a:xfrm>
            <a:off x="8022777" y="5779769"/>
            <a:ext cx="232631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40" name="Straight Connector 39">
            <a:extLst>
              <a:ext uri="{FF2B5EF4-FFF2-40B4-BE49-F238E27FC236}">
                <a16:creationId xmlns:a16="http://schemas.microsoft.com/office/drawing/2014/main" id="{7B64F8C7-C1C7-4A51-AC95-5EA0C87D7DC4}"/>
              </a:ext>
            </a:extLst>
          </p:cNvPr>
          <p:cNvCxnSpPr>
            <a:cxnSpLocks/>
          </p:cNvCxnSpPr>
          <p:nvPr/>
        </p:nvCxnSpPr>
        <p:spPr>
          <a:xfrm>
            <a:off x="7156372" y="5817870"/>
            <a:ext cx="3138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010D3A41-8DB7-4BFA-812F-6937184C823D}"/>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FF3B232-9BDE-4620-8CC3-57DEC6ECDAD6}"/>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5" name="Picture 2" descr="Indyme, LLC lock-icon &amp;gt;">
            <a:extLst>
              <a:ext uri="{FF2B5EF4-FFF2-40B4-BE49-F238E27FC236}">
                <a16:creationId xmlns:a16="http://schemas.microsoft.com/office/drawing/2014/main" id="{B2F8965A-D973-4C01-9448-7A2E991B53C8}"/>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a:extLst>
              <a:ext uri="{FF2B5EF4-FFF2-40B4-BE49-F238E27FC236}">
                <a16:creationId xmlns:a16="http://schemas.microsoft.com/office/drawing/2014/main" id="{BB2DBC31-09FF-40AC-A39A-AB1503C15591}"/>
              </a:ext>
            </a:extLst>
          </p:cNvPr>
          <p:cNvGrpSpPr/>
          <p:nvPr/>
        </p:nvGrpSpPr>
        <p:grpSpPr>
          <a:xfrm>
            <a:off x="7465159" y="1763627"/>
            <a:ext cx="768569" cy="562660"/>
            <a:chOff x="9305048" y="2377393"/>
            <a:chExt cx="768569" cy="562660"/>
          </a:xfrm>
        </p:grpSpPr>
        <p:pic>
          <p:nvPicPr>
            <p:cNvPr id="47" name="Picture 2" descr="Indyme, LLC lock-icon &amp;gt;">
              <a:extLst>
                <a:ext uri="{FF2B5EF4-FFF2-40B4-BE49-F238E27FC236}">
                  <a16:creationId xmlns:a16="http://schemas.microsoft.com/office/drawing/2014/main" id="{A11AF5C8-38CD-426B-B1E4-7A19DA941609}"/>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ndyme, LLC lock-icon &amp;gt;">
              <a:extLst>
                <a:ext uri="{FF2B5EF4-FFF2-40B4-BE49-F238E27FC236}">
                  <a16:creationId xmlns:a16="http://schemas.microsoft.com/office/drawing/2014/main" id="{A2AF2D96-87A6-4F5D-8BD1-E843334BDF42}"/>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9" name="Straight Arrow Connector 48">
            <a:extLst>
              <a:ext uri="{FF2B5EF4-FFF2-40B4-BE49-F238E27FC236}">
                <a16:creationId xmlns:a16="http://schemas.microsoft.com/office/drawing/2014/main" id="{93F4F222-DBBD-4001-A2D7-B2C6C59708CE}"/>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51764B9-7024-457A-A0A1-9A472C944F99}"/>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E86887EC-6963-484B-9BC6-5AE448E864D0}"/>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2" name="Picture 2" descr="Indyme, LLC lock-icon &amp;gt;">
            <a:extLst>
              <a:ext uri="{FF2B5EF4-FFF2-40B4-BE49-F238E27FC236}">
                <a16:creationId xmlns:a16="http://schemas.microsoft.com/office/drawing/2014/main" id="{6A77EA98-0BEC-40F7-8C14-3F38F8209F2A}"/>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CED2EFAB-D6EB-462E-850C-F4E2FD403144}"/>
              </a:ext>
            </a:extLst>
          </p:cNvPr>
          <p:cNvGrpSpPr/>
          <p:nvPr/>
        </p:nvGrpSpPr>
        <p:grpSpPr>
          <a:xfrm>
            <a:off x="7465160" y="2776313"/>
            <a:ext cx="768569" cy="562660"/>
            <a:chOff x="9305048" y="2377393"/>
            <a:chExt cx="768569" cy="562660"/>
          </a:xfrm>
        </p:grpSpPr>
        <p:pic>
          <p:nvPicPr>
            <p:cNvPr id="54" name="Picture 2" descr="Indyme, LLC lock-icon &amp;gt;">
              <a:extLst>
                <a:ext uri="{FF2B5EF4-FFF2-40B4-BE49-F238E27FC236}">
                  <a16:creationId xmlns:a16="http://schemas.microsoft.com/office/drawing/2014/main" id="{6D249AAC-55D7-4FA3-A92D-3D9BC43183F0}"/>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ndyme, LLC lock-icon &amp;gt;">
              <a:extLst>
                <a:ext uri="{FF2B5EF4-FFF2-40B4-BE49-F238E27FC236}">
                  <a16:creationId xmlns:a16="http://schemas.microsoft.com/office/drawing/2014/main" id="{E27F3E8A-D6B7-4E8B-B841-0831968DF230}"/>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Straight Arrow Connector 55">
            <a:extLst>
              <a:ext uri="{FF2B5EF4-FFF2-40B4-BE49-F238E27FC236}">
                <a16:creationId xmlns:a16="http://schemas.microsoft.com/office/drawing/2014/main" id="{182595C1-66F3-4788-A082-680E92B8F385}"/>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A1E05B8-9252-4A1A-B567-DA6C4A415928}"/>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43A28A2D-6E05-4F25-BCA6-1D58C094CD11}"/>
              </a:ext>
            </a:extLst>
          </p:cNvPr>
          <p:cNvGrpSpPr/>
          <p:nvPr/>
        </p:nvGrpSpPr>
        <p:grpSpPr>
          <a:xfrm>
            <a:off x="1628641" y="2326287"/>
            <a:ext cx="258171" cy="518615"/>
            <a:chOff x="1628641" y="2326287"/>
            <a:chExt cx="258171" cy="518615"/>
          </a:xfrm>
        </p:grpSpPr>
        <p:sp>
          <p:nvSpPr>
            <p:cNvPr id="59" name="Rectangle 58">
              <a:extLst>
                <a:ext uri="{FF2B5EF4-FFF2-40B4-BE49-F238E27FC236}">
                  <a16:creationId xmlns:a16="http://schemas.microsoft.com/office/drawing/2014/main" id="{50C95B41-ACA5-4574-839C-28CA6F783472}"/>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81F88EAB-AA97-45E9-8302-B789CB4123EA}"/>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81FE7772-CF91-4D2F-A3A5-008378645332}"/>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62" name="TextBox 61">
            <a:extLst>
              <a:ext uri="{FF2B5EF4-FFF2-40B4-BE49-F238E27FC236}">
                <a16:creationId xmlns:a16="http://schemas.microsoft.com/office/drawing/2014/main" id="{16CCFC5D-FE0C-4183-BBEC-7E24FA02C9B5}"/>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72" name="Straight Connector 71">
            <a:extLst>
              <a:ext uri="{FF2B5EF4-FFF2-40B4-BE49-F238E27FC236}">
                <a16:creationId xmlns:a16="http://schemas.microsoft.com/office/drawing/2014/main" id="{CD865528-40FD-46FA-847F-48622D0CE467}"/>
              </a:ext>
            </a:extLst>
          </p:cNvPr>
          <p:cNvCxnSpPr/>
          <p:nvPr/>
        </p:nvCxnSpPr>
        <p:spPr>
          <a:xfrm>
            <a:off x="4318630" y="1799656"/>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39B3D-1580-4DA8-8E98-0A9552775BAB}"/>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63DD902-95BF-4A33-B8C4-1B4FD6A95B68}"/>
              </a:ext>
            </a:extLst>
          </p:cNvPr>
          <p:cNvCxnSpPr/>
          <p:nvPr/>
        </p:nvCxnSpPr>
        <p:spPr>
          <a:xfrm>
            <a:off x="5357832" y="1799656"/>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4A8D7498-80CA-4D97-B7F1-3CCBE543E514}"/>
              </a:ext>
            </a:extLst>
          </p:cNvPr>
          <p:cNvGrpSpPr/>
          <p:nvPr/>
        </p:nvGrpSpPr>
        <p:grpSpPr>
          <a:xfrm>
            <a:off x="5126279" y="2807574"/>
            <a:ext cx="258171" cy="518615"/>
            <a:chOff x="1628641" y="2326287"/>
            <a:chExt cx="258171" cy="518615"/>
          </a:xfrm>
        </p:grpSpPr>
        <p:sp>
          <p:nvSpPr>
            <p:cNvPr id="78" name="Rectangle 77">
              <a:extLst>
                <a:ext uri="{FF2B5EF4-FFF2-40B4-BE49-F238E27FC236}">
                  <a16:creationId xmlns:a16="http://schemas.microsoft.com/office/drawing/2014/main" id="{FF0853F1-07F6-48B7-80BE-9F911C9E75F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7C5EF2EC-614A-42AC-80B7-2978CFA684FD}"/>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970A98DB-B4D5-4DAC-96B9-B0D7F60795C5}"/>
              </a:ext>
            </a:extLst>
          </p:cNvPr>
          <p:cNvGrpSpPr/>
          <p:nvPr/>
        </p:nvGrpSpPr>
        <p:grpSpPr>
          <a:xfrm>
            <a:off x="4870100" y="2807573"/>
            <a:ext cx="258171" cy="518615"/>
            <a:chOff x="1628641" y="2326287"/>
            <a:chExt cx="258171" cy="518615"/>
          </a:xfrm>
        </p:grpSpPr>
        <p:sp>
          <p:nvSpPr>
            <p:cNvPr id="81" name="Rectangle 80">
              <a:extLst>
                <a:ext uri="{FF2B5EF4-FFF2-40B4-BE49-F238E27FC236}">
                  <a16:creationId xmlns:a16="http://schemas.microsoft.com/office/drawing/2014/main" id="{C245F457-4129-4934-87DB-2C71C616980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1C8BDB09-D7E3-4A35-8C1B-ED6F075A1C1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6A6055BC-4249-4B03-B598-BFDB9D03AF95}"/>
              </a:ext>
            </a:extLst>
          </p:cNvPr>
          <p:cNvGrpSpPr/>
          <p:nvPr/>
        </p:nvGrpSpPr>
        <p:grpSpPr>
          <a:xfrm>
            <a:off x="4616531" y="2807572"/>
            <a:ext cx="258171" cy="518615"/>
            <a:chOff x="1628641" y="2326287"/>
            <a:chExt cx="258171" cy="518615"/>
          </a:xfrm>
        </p:grpSpPr>
        <p:sp>
          <p:nvSpPr>
            <p:cNvPr id="84" name="Rectangle 83">
              <a:extLst>
                <a:ext uri="{FF2B5EF4-FFF2-40B4-BE49-F238E27FC236}">
                  <a16:creationId xmlns:a16="http://schemas.microsoft.com/office/drawing/2014/main" id="{D93C4188-6048-4B5C-896C-7EA104A9183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7BC236B7-88F2-4277-9797-209FDE6E986E}"/>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6" name="Straight Connector 85">
            <a:extLst>
              <a:ext uri="{FF2B5EF4-FFF2-40B4-BE49-F238E27FC236}">
                <a16:creationId xmlns:a16="http://schemas.microsoft.com/office/drawing/2014/main" id="{962B6D71-445C-4E6C-A823-AF144747D772}"/>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BD5C972-ED86-4BDE-8CB5-CC4121500211}"/>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ABE1CB-7C5C-49F4-BDDB-0DB8A33BFD0C}"/>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4E8DD1-7816-4F2A-B66E-8BE828F9FDCE}"/>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A98334E-CF68-4C07-B9CC-A01BEA3BB96C}"/>
              </a:ext>
            </a:extLst>
          </p:cNvPr>
          <p:cNvCxnSpPr/>
          <p:nvPr/>
        </p:nvCxnSpPr>
        <p:spPr>
          <a:xfrm>
            <a:off x="4870301" y="281650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3D25879-FEDA-4670-AF3E-D90C4FDD8D3B}"/>
              </a:ext>
            </a:extLst>
          </p:cNvPr>
          <p:cNvSpPr txBox="1"/>
          <p:nvPr/>
        </p:nvSpPr>
        <p:spPr>
          <a:xfrm>
            <a:off x="4202767" y="2735021"/>
            <a:ext cx="433132" cy="523220"/>
          </a:xfrm>
          <a:prstGeom prst="rect">
            <a:avLst/>
          </a:prstGeom>
          <a:noFill/>
        </p:spPr>
        <p:txBody>
          <a:bodyPr wrap="none" rtlCol="0">
            <a:spAutoFit/>
          </a:bodyPr>
          <a:lstStyle/>
          <a:p>
            <a:r>
              <a:rPr lang="en-US" sz="2800" dirty="0"/>
              <a:t>…</a:t>
            </a:r>
          </a:p>
        </p:txBody>
      </p:sp>
      <p:sp>
        <p:nvSpPr>
          <p:cNvPr id="94" name="Title 1">
            <a:extLst>
              <a:ext uri="{FF2B5EF4-FFF2-40B4-BE49-F238E27FC236}">
                <a16:creationId xmlns:a16="http://schemas.microsoft.com/office/drawing/2014/main" id="{DE79B53B-DCC5-4D0C-89D3-54F12D3CE61B}"/>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cxnSp>
        <p:nvCxnSpPr>
          <p:cNvPr id="69" name="Straight Connector 68">
            <a:extLst>
              <a:ext uri="{FF2B5EF4-FFF2-40B4-BE49-F238E27FC236}">
                <a16:creationId xmlns:a16="http://schemas.microsoft.com/office/drawing/2014/main" id="{13EDCEB6-3D72-4946-8050-BCCBDB920DDF}"/>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44734F5-CD78-49B1-9114-FA49B20A9A6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71" name="Straight Connector 70">
            <a:extLst>
              <a:ext uri="{FF2B5EF4-FFF2-40B4-BE49-F238E27FC236}">
                <a16:creationId xmlns:a16="http://schemas.microsoft.com/office/drawing/2014/main" id="{25EB76A8-F5F3-49A1-B744-F0D702F64142}"/>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032553-8B0A-4C0D-A53B-1AF7AD65D412}"/>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76" name="Straight Connector 75">
            <a:extLst>
              <a:ext uri="{FF2B5EF4-FFF2-40B4-BE49-F238E27FC236}">
                <a16:creationId xmlns:a16="http://schemas.microsoft.com/office/drawing/2014/main" id="{AACB7C15-224D-4E6C-A626-B201B5F133A7}"/>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BC18BE2-728A-41F6-BD1B-AE7C5ADAAE7D}"/>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64" name="TextBox 63">
            <a:extLst>
              <a:ext uri="{FF2B5EF4-FFF2-40B4-BE49-F238E27FC236}">
                <a16:creationId xmlns:a16="http://schemas.microsoft.com/office/drawing/2014/main" id="{145C4772-EE94-47DF-B5BF-9E5F40652E57}"/>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spTree>
    <p:extLst>
      <p:ext uri="{BB962C8B-B14F-4D97-AF65-F5344CB8AC3E}">
        <p14:creationId xmlns:p14="http://schemas.microsoft.com/office/powerpoint/2010/main" val="310234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hart 37">
            <a:extLst>
              <a:ext uri="{FF2B5EF4-FFF2-40B4-BE49-F238E27FC236}">
                <a16:creationId xmlns:a16="http://schemas.microsoft.com/office/drawing/2014/main" id="{1575FF59-6D06-443E-8AA6-058764D934A7}"/>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cxnSp>
        <p:nvCxnSpPr>
          <p:cNvPr id="40" name="Straight Connector 39">
            <a:extLst>
              <a:ext uri="{FF2B5EF4-FFF2-40B4-BE49-F238E27FC236}">
                <a16:creationId xmlns:a16="http://schemas.microsoft.com/office/drawing/2014/main" id="{7B64F8C7-C1C7-4A51-AC95-5EA0C87D7DC4}"/>
              </a:ext>
            </a:extLst>
          </p:cNvPr>
          <p:cNvCxnSpPr>
            <a:cxnSpLocks/>
          </p:cNvCxnSpPr>
          <p:nvPr/>
        </p:nvCxnSpPr>
        <p:spPr>
          <a:xfrm>
            <a:off x="7156372" y="5817870"/>
            <a:ext cx="3138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B48B84D-AD99-4C7F-8609-7A8952BCC727}"/>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E1B99ED-3F33-446F-8B57-D67BDBA68DBA}"/>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3" name="Picture 2" descr="Indyme, LLC lock-icon &amp;gt;">
            <a:extLst>
              <a:ext uri="{FF2B5EF4-FFF2-40B4-BE49-F238E27FC236}">
                <a16:creationId xmlns:a16="http://schemas.microsoft.com/office/drawing/2014/main" id="{FE607091-3CEE-44B6-946D-60484EB52814}"/>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89E2AA36-9EAC-4EBB-BC06-1D7E06E1FA3F}"/>
              </a:ext>
            </a:extLst>
          </p:cNvPr>
          <p:cNvGrpSpPr/>
          <p:nvPr/>
        </p:nvGrpSpPr>
        <p:grpSpPr>
          <a:xfrm>
            <a:off x="7465159" y="1763627"/>
            <a:ext cx="768569" cy="562660"/>
            <a:chOff x="9305048" y="2377393"/>
            <a:chExt cx="768569" cy="562660"/>
          </a:xfrm>
        </p:grpSpPr>
        <p:pic>
          <p:nvPicPr>
            <p:cNvPr id="45" name="Picture 2" descr="Indyme, LLC lock-icon &amp;gt;">
              <a:extLst>
                <a:ext uri="{FF2B5EF4-FFF2-40B4-BE49-F238E27FC236}">
                  <a16:creationId xmlns:a16="http://schemas.microsoft.com/office/drawing/2014/main" id="{9D95BA47-6D36-4CEE-A76A-F7890B704B8C}"/>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ndyme, LLC lock-icon &amp;gt;">
              <a:extLst>
                <a:ext uri="{FF2B5EF4-FFF2-40B4-BE49-F238E27FC236}">
                  <a16:creationId xmlns:a16="http://schemas.microsoft.com/office/drawing/2014/main" id="{9BF30832-6AB5-4A4A-9585-0F8F006BF7A6}"/>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7" name="Straight Arrow Connector 46">
            <a:extLst>
              <a:ext uri="{FF2B5EF4-FFF2-40B4-BE49-F238E27FC236}">
                <a16:creationId xmlns:a16="http://schemas.microsoft.com/office/drawing/2014/main" id="{B5B3321F-8E8C-4C6C-A0CB-FC26CA522342}"/>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F7E64EE-5711-43A4-A598-2DD5B48A08E6}"/>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4813F2D-3261-4907-ACBC-80F3B342A5F9}"/>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0" name="Picture 2" descr="Indyme, LLC lock-icon &amp;gt;">
            <a:extLst>
              <a:ext uri="{FF2B5EF4-FFF2-40B4-BE49-F238E27FC236}">
                <a16:creationId xmlns:a16="http://schemas.microsoft.com/office/drawing/2014/main" id="{9C802AED-CE6D-45D9-893A-DD384A7A3E40}"/>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D7C42977-01BD-4018-90BD-6A76561E775E}"/>
              </a:ext>
            </a:extLst>
          </p:cNvPr>
          <p:cNvGrpSpPr/>
          <p:nvPr/>
        </p:nvGrpSpPr>
        <p:grpSpPr>
          <a:xfrm>
            <a:off x="7465160" y="2776313"/>
            <a:ext cx="768569" cy="562660"/>
            <a:chOff x="9305048" y="2377393"/>
            <a:chExt cx="768569" cy="562660"/>
          </a:xfrm>
        </p:grpSpPr>
        <p:pic>
          <p:nvPicPr>
            <p:cNvPr id="52" name="Picture 2" descr="Indyme, LLC lock-icon &amp;gt;">
              <a:extLst>
                <a:ext uri="{FF2B5EF4-FFF2-40B4-BE49-F238E27FC236}">
                  <a16:creationId xmlns:a16="http://schemas.microsoft.com/office/drawing/2014/main" id="{7802127E-24B9-41A4-97DC-FD10323DCB6A}"/>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ndyme, LLC lock-icon &amp;gt;">
              <a:extLst>
                <a:ext uri="{FF2B5EF4-FFF2-40B4-BE49-F238E27FC236}">
                  <a16:creationId xmlns:a16="http://schemas.microsoft.com/office/drawing/2014/main" id="{E95D445C-6088-4025-B80B-D92E668F2831}"/>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7F18F4DA-080C-423E-9946-3CF75CB5319B}"/>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A6138D6-7990-4C77-9E54-628D9C7A9341}"/>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EA95F195-1A37-4766-8643-2ECCCF9C1202}"/>
              </a:ext>
            </a:extLst>
          </p:cNvPr>
          <p:cNvGrpSpPr/>
          <p:nvPr/>
        </p:nvGrpSpPr>
        <p:grpSpPr>
          <a:xfrm>
            <a:off x="1628641" y="2326287"/>
            <a:ext cx="258171" cy="518615"/>
            <a:chOff x="1628641" y="2326287"/>
            <a:chExt cx="258171" cy="518615"/>
          </a:xfrm>
        </p:grpSpPr>
        <p:sp>
          <p:nvSpPr>
            <p:cNvPr id="57" name="Rectangle 56">
              <a:extLst>
                <a:ext uri="{FF2B5EF4-FFF2-40B4-BE49-F238E27FC236}">
                  <a16:creationId xmlns:a16="http://schemas.microsoft.com/office/drawing/2014/main" id="{C21075D3-6F1A-4856-972D-B925F77F7DF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1F494AC-91DB-4B1B-AB6C-DDD664A3ECE5}"/>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341D7E83-42A0-4857-BB9A-A02B9A1576BA}"/>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60" name="TextBox 59">
            <a:extLst>
              <a:ext uri="{FF2B5EF4-FFF2-40B4-BE49-F238E27FC236}">
                <a16:creationId xmlns:a16="http://schemas.microsoft.com/office/drawing/2014/main" id="{66D4EBD9-1AFF-4C67-A130-2E5E82D937FF}"/>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70" name="Straight Connector 69">
            <a:extLst>
              <a:ext uri="{FF2B5EF4-FFF2-40B4-BE49-F238E27FC236}">
                <a16:creationId xmlns:a16="http://schemas.microsoft.com/office/drawing/2014/main" id="{66A25399-5A7B-4B03-9BC6-29F122B406EE}"/>
              </a:ext>
            </a:extLst>
          </p:cNvPr>
          <p:cNvCxnSpPr/>
          <p:nvPr/>
        </p:nvCxnSpPr>
        <p:spPr>
          <a:xfrm>
            <a:off x="4318630" y="1799656"/>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E29186F-452F-4071-8944-62F0AD5178A2}"/>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2F1740-2B02-4732-AAB4-634CCF5BA6EA}"/>
              </a:ext>
            </a:extLst>
          </p:cNvPr>
          <p:cNvCxnSpPr/>
          <p:nvPr/>
        </p:nvCxnSpPr>
        <p:spPr>
          <a:xfrm>
            <a:off x="5357832" y="1799656"/>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0D2F807-8FFE-4556-91B4-BEA603FEF61F}"/>
              </a:ext>
            </a:extLst>
          </p:cNvPr>
          <p:cNvGrpSpPr/>
          <p:nvPr/>
        </p:nvGrpSpPr>
        <p:grpSpPr>
          <a:xfrm>
            <a:off x="5126279" y="2807574"/>
            <a:ext cx="258171" cy="518615"/>
            <a:chOff x="1628641" y="2326287"/>
            <a:chExt cx="258171" cy="518615"/>
          </a:xfrm>
        </p:grpSpPr>
        <p:sp>
          <p:nvSpPr>
            <p:cNvPr id="76" name="Rectangle 75">
              <a:extLst>
                <a:ext uri="{FF2B5EF4-FFF2-40B4-BE49-F238E27FC236}">
                  <a16:creationId xmlns:a16="http://schemas.microsoft.com/office/drawing/2014/main" id="{9986D2FF-E138-463A-BDD7-89DB77044B8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87621D3C-2045-44E6-9B7E-0B13D61A48A6}"/>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2E8DEFCB-B4BB-4A62-AC19-297DC9DBAE91}"/>
              </a:ext>
            </a:extLst>
          </p:cNvPr>
          <p:cNvGrpSpPr/>
          <p:nvPr/>
        </p:nvGrpSpPr>
        <p:grpSpPr>
          <a:xfrm>
            <a:off x="4870100" y="2807573"/>
            <a:ext cx="258171" cy="518615"/>
            <a:chOff x="1628641" y="2326287"/>
            <a:chExt cx="258171" cy="518615"/>
          </a:xfrm>
        </p:grpSpPr>
        <p:sp>
          <p:nvSpPr>
            <p:cNvPr id="79" name="Rectangle 78">
              <a:extLst>
                <a:ext uri="{FF2B5EF4-FFF2-40B4-BE49-F238E27FC236}">
                  <a16:creationId xmlns:a16="http://schemas.microsoft.com/office/drawing/2014/main" id="{7D581A9F-4FFB-4587-AE2C-7B47CDBE339C}"/>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F2B57868-1D8F-4BD1-AF2E-64505D0BAFF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E9120EF3-96FB-4B98-9330-6DA1C6D022F3}"/>
              </a:ext>
            </a:extLst>
          </p:cNvPr>
          <p:cNvGrpSpPr/>
          <p:nvPr/>
        </p:nvGrpSpPr>
        <p:grpSpPr>
          <a:xfrm>
            <a:off x="4616531" y="2807572"/>
            <a:ext cx="258171" cy="518615"/>
            <a:chOff x="1628641" y="2326287"/>
            <a:chExt cx="258171" cy="518615"/>
          </a:xfrm>
        </p:grpSpPr>
        <p:sp>
          <p:nvSpPr>
            <p:cNvPr id="82" name="Rectangle 81">
              <a:extLst>
                <a:ext uri="{FF2B5EF4-FFF2-40B4-BE49-F238E27FC236}">
                  <a16:creationId xmlns:a16="http://schemas.microsoft.com/office/drawing/2014/main" id="{C2EF1937-0423-48A2-B0B9-2D0BCDB76289}"/>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22CCCA56-0AC9-49B6-A063-1D2380D288D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4" name="Straight Connector 83">
            <a:extLst>
              <a:ext uri="{FF2B5EF4-FFF2-40B4-BE49-F238E27FC236}">
                <a16:creationId xmlns:a16="http://schemas.microsoft.com/office/drawing/2014/main" id="{A3469D59-4EAB-4B8F-9078-5828F9B70E92}"/>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F8FDE04-96AC-4EBA-83C1-2DBBAB801D4D}"/>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A79F3E0-4534-416D-AD3B-D38EA23A552F}"/>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8CB8C07-DF36-4511-AEF7-FC1BE4659836}"/>
              </a:ext>
            </a:extLst>
          </p:cNvPr>
          <p:cNvCxnSpPr/>
          <p:nvPr/>
        </p:nvCxnSpPr>
        <p:spPr>
          <a:xfrm>
            <a:off x="4870301" y="281650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3684A6C4-4F8D-4C6F-81E8-D869B9EB3041}"/>
              </a:ext>
            </a:extLst>
          </p:cNvPr>
          <p:cNvSpPr txBox="1"/>
          <p:nvPr/>
        </p:nvSpPr>
        <p:spPr>
          <a:xfrm>
            <a:off x="4202767" y="2735021"/>
            <a:ext cx="433132" cy="523220"/>
          </a:xfrm>
          <a:prstGeom prst="rect">
            <a:avLst/>
          </a:prstGeom>
          <a:noFill/>
        </p:spPr>
        <p:txBody>
          <a:bodyPr wrap="none" rtlCol="0">
            <a:spAutoFit/>
          </a:bodyPr>
          <a:lstStyle/>
          <a:p>
            <a:r>
              <a:rPr lang="en-US" sz="2800" dirty="0"/>
              <a:t>…</a:t>
            </a:r>
          </a:p>
        </p:txBody>
      </p:sp>
      <p:sp>
        <p:nvSpPr>
          <p:cNvPr id="90" name="Title 1">
            <a:extLst>
              <a:ext uri="{FF2B5EF4-FFF2-40B4-BE49-F238E27FC236}">
                <a16:creationId xmlns:a16="http://schemas.microsoft.com/office/drawing/2014/main" id="{493360E6-0A7A-4B48-A885-962A49BDD3FF}"/>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cxnSp>
        <p:nvCxnSpPr>
          <p:cNvPr id="67" name="Straight Connector 66">
            <a:extLst>
              <a:ext uri="{FF2B5EF4-FFF2-40B4-BE49-F238E27FC236}">
                <a16:creationId xmlns:a16="http://schemas.microsoft.com/office/drawing/2014/main" id="{B1361CD2-77AA-4A2C-9829-3C86135D8E2E}"/>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E3B9D07-7CD5-445C-8286-7206EFA76AB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69" name="Straight Connector 68">
            <a:extLst>
              <a:ext uri="{FF2B5EF4-FFF2-40B4-BE49-F238E27FC236}">
                <a16:creationId xmlns:a16="http://schemas.microsoft.com/office/drawing/2014/main" id="{EE195143-D379-486B-9E8C-1FB305BA006E}"/>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4A3743B-1F2E-456F-A8D4-A099C3F27D0A}"/>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74" name="Straight Connector 73">
            <a:extLst>
              <a:ext uri="{FF2B5EF4-FFF2-40B4-BE49-F238E27FC236}">
                <a16:creationId xmlns:a16="http://schemas.microsoft.com/office/drawing/2014/main" id="{F2C21DB7-4071-4DEB-B9DD-D685321925A1}"/>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65C1DDC-06AE-4A06-993D-2E5D161C99A7}"/>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62" name="TextBox 61">
            <a:extLst>
              <a:ext uri="{FF2B5EF4-FFF2-40B4-BE49-F238E27FC236}">
                <a16:creationId xmlns:a16="http://schemas.microsoft.com/office/drawing/2014/main" id="{74A539DC-E0D3-4A94-810A-514B91813209}"/>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cxnSp>
        <p:nvCxnSpPr>
          <p:cNvPr id="2" name="Straight Connector 1">
            <a:extLst>
              <a:ext uri="{FF2B5EF4-FFF2-40B4-BE49-F238E27FC236}">
                <a16:creationId xmlns:a16="http://schemas.microsoft.com/office/drawing/2014/main" id="{BF88A156-6768-0C20-E759-6F83986AB346}"/>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72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Rounded Corners 33">
            <a:extLst>
              <a:ext uri="{FF2B5EF4-FFF2-40B4-BE49-F238E27FC236}">
                <a16:creationId xmlns:a16="http://schemas.microsoft.com/office/drawing/2014/main" id="{C95D48EC-F863-4EB2-A149-4D09ECB96F2E}"/>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CBFF701-A6EB-4A10-ACF6-D051A100B525}"/>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36" name="Picture 2" descr="Indyme, LLC lock-icon &amp;gt;">
            <a:extLst>
              <a:ext uri="{FF2B5EF4-FFF2-40B4-BE49-F238E27FC236}">
                <a16:creationId xmlns:a16="http://schemas.microsoft.com/office/drawing/2014/main" id="{1BB7004A-10B1-4C3C-BBEA-A54391507666}"/>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1FC92F37-7146-4482-9EF6-BC81DAB3BC19}"/>
              </a:ext>
            </a:extLst>
          </p:cNvPr>
          <p:cNvGrpSpPr/>
          <p:nvPr/>
        </p:nvGrpSpPr>
        <p:grpSpPr>
          <a:xfrm>
            <a:off x="7465159" y="1763627"/>
            <a:ext cx="768569" cy="562660"/>
            <a:chOff x="9305048" y="2377393"/>
            <a:chExt cx="768569" cy="562660"/>
          </a:xfrm>
        </p:grpSpPr>
        <p:pic>
          <p:nvPicPr>
            <p:cNvPr id="41" name="Picture 2" descr="Indyme, LLC lock-icon &amp;gt;">
              <a:extLst>
                <a:ext uri="{FF2B5EF4-FFF2-40B4-BE49-F238E27FC236}">
                  <a16:creationId xmlns:a16="http://schemas.microsoft.com/office/drawing/2014/main" id="{40E34B7D-48E8-4CCE-BE78-A2A9F9A90379}"/>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ndyme, LLC lock-icon &amp;gt;">
              <a:extLst>
                <a:ext uri="{FF2B5EF4-FFF2-40B4-BE49-F238E27FC236}">
                  <a16:creationId xmlns:a16="http://schemas.microsoft.com/office/drawing/2014/main" id="{ECAA67A3-44D4-4819-B1FE-7B4AC8CC351C}"/>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Arrow Connector 42">
            <a:extLst>
              <a:ext uri="{FF2B5EF4-FFF2-40B4-BE49-F238E27FC236}">
                <a16:creationId xmlns:a16="http://schemas.microsoft.com/office/drawing/2014/main" id="{DD000AA1-CAFC-43E0-AD16-3EB3237B5213}"/>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150ECFB-E496-46C5-9351-CB41BB1B4DEE}"/>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65191D7-7D20-48B1-9EF9-BE6483CC9355}"/>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6" name="Picture 2" descr="Indyme, LLC lock-icon &amp;gt;">
            <a:extLst>
              <a:ext uri="{FF2B5EF4-FFF2-40B4-BE49-F238E27FC236}">
                <a16:creationId xmlns:a16="http://schemas.microsoft.com/office/drawing/2014/main" id="{357EE893-9842-4A0F-869B-D58C4C76819D}"/>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D4DEF648-9FC7-47D6-9814-7EDC2DC11876}"/>
              </a:ext>
            </a:extLst>
          </p:cNvPr>
          <p:cNvGrpSpPr/>
          <p:nvPr/>
        </p:nvGrpSpPr>
        <p:grpSpPr>
          <a:xfrm>
            <a:off x="7465160" y="2776313"/>
            <a:ext cx="768569" cy="562660"/>
            <a:chOff x="9305048" y="2377393"/>
            <a:chExt cx="768569" cy="562660"/>
          </a:xfrm>
        </p:grpSpPr>
        <p:pic>
          <p:nvPicPr>
            <p:cNvPr id="48" name="Picture 2" descr="Indyme, LLC lock-icon &amp;gt;">
              <a:extLst>
                <a:ext uri="{FF2B5EF4-FFF2-40B4-BE49-F238E27FC236}">
                  <a16:creationId xmlns:a16="http://schemas.microsoft.com/office/drawing/2014/main" id="{18A6739E-BB47-45A1-8021-154D320A7668}"/>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ndyme, LLC lock-icon &amp;gt;">
              <a:extLst>
                <a:ext uri="{FF2B5EF4-FFF2-40B4-BE49-F238E27FC236}">
                  <a16:creationId xmlns:a16="http://schemas.microsoft.com/office/drawing/2014/main" id="{2682CEC7-A5D2-4896-9D41-9887C249CD0D}"/>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Straight Arrow Connector 49">
            <a:extLst>
              <a:ext uri="{FF2B5EF4-FFF2-40B4-BE49-F238E27FC236}">
                <a16:creationId xmlns:a16="http://schemas.microsoft.com/office/drawing/2014/main" id="{0EFE3A7E-9C93-4EF1-96F6-AEE972AC87DA}"/>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55FCD-7C79-4276-9FF1-432B5AA25E15}"/>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087ADB6-77CC-475E-ACB2-4C798CDA1B35}"/>
              </a:ext>
            </a:extLst>
          </p:cNvPr>
          <p:cNvGrpSpPr/>
          <p:nvPr/>
        </p:nvGrpSpPr>
        <p:grpSpPr>
          <a:xfrm>
            <a:off x="1628641" y="2326287"/>
            <a:ext cx="258171" cy="518615"/>
            <a:chOff x="1628641" y="2326287"/>
            <a:chExt cx="258171" cy="518615"/>
          </a:xfrm>
        </p:grpSpPr>
        <p:sp>
          <p:nvSpPr>
            <p:cNvPr id="53" name="Rectangle 52">
              <a:extLst>
                <a:ext uri="{FF2B5EF4-FFF2-40B4-BE49-F238E27FC236}">
                  <a16:creationId xmlns:a16="http://schemas.microsoft.com/office/drawing/2014/main" id="{91CC7F2A-8935-483B-B099-71BF81A0B46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4B2194A-1C31-4AA2-9807-6A2569C23E6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52D6C29A-5DFC-4E7C-A3CF-DC7F2092241F}"/>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56" name="TextBox 55">
            <a:extLst>
              <a:ext uri="{FF2B5EF4-FFF2-40B4-BE49-F238E27FC236}">
                <a16:creationId xmlns:a16="http://schemas.microsoft.com/office/drawing/2014/main" id="{A0042283-B433-4B6A-94FC-17C1595928F3}"/>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57" name="Straight Connector 56">
            <a:extLst>
              <a:ext uri="{FF2B5EF4-FFF2-40B4-BE49-F238E27FC236}">
                <a16:creationId xmlns:a16="http://schemas.microsoft.com/office/drawing/2014/main" id="{CA33809D-03ED-4DD9-B8F6-97529C43B2EC}"/>
              </a:ext>
            </a:extLst>
          </p:cNvPr>
          <p:cNvCxnSpPr/>
          <p:nvPr/>
        </p:nvCxnSpPr>
        <p:spPr>
          <a:xfrm>
            <a:off x="4318630" y="1799656"/>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39D367-A4F1-4CC3-8379-A8A7689E9947}"/>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1F99389-DFC1-45CD-8563-E45B2A792675}"/>
              </a:ext>
            </a:extLst>
          </p:cNvPr>
          <p:cNvCxnSpPr/>
          <p:nvPr/>
        </p:nvCxnSpPr>
        <p:spPr>
          <a:xfrm>
            <a:off x="5357832" y="1799656"/>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09B50AB2-48DF-4DE2-BF03-4760A581813C}"/>
              </a:ext>
            </a:extLst>
          </p:cNvPr>
          <p:cNvGrpSpPr/>
          <p:nvPr/>
        </p:nvGrpSpPr>
        <p:grpSpPr>
          <a:xfrm>
            <a:off x="5126279" y="2807574"/>
            <a:ext cx="258171" cy="518615"/>
            <a:chOff x="1628641" y="2326287"/>
            <a:chExt cx="258171" cy="518615"/>
          </a:xfrm>
        </p:grpSpPr>
        <p:sp>
          <p:nvSpPr>
            <p:cNvPr id="61" name="Rectangle 60">
              <a:extLst>
                <a:ext uri="{FF2B5EF4-FFF2-40B4-BE49-F238E27FC236}">
                  <a16:creationId xmlns:a16="http://schemas.microsoft.com/office/drawing/2014/main" id="{5467A82C-FB36-4773-865C-177FD7A80741}"/>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DF60126-601D-40C5-B672-BF245249958E}"/>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77F0DFDF-A834-4859-9BE6-6F21788C3365}"/>
              </a:ext>
            </a:extLst>
          </p:cNvPr>
          <p:cNvGrpSpPr/>
          <p:nvPr/>
        </p:nvGrpSpPr>
        <p:grpSpPr>
          <a:xfrm>
            <a:off x="4870100" y="2807573"/>
            <a:ext cx="258171" cy="518615"/>
            <a:chOff x="1628641" y="2326287"/>
            <a:chExt cx="258171" cy="518615"/>
          </a:xfrm>
        </p:grpSpPr>
        <p:sp>
          <p:nvSpPr>
            <p:cNvPr id="64" name="Rectangle 63">
              <a:extLst>
                <a:ext uri="{FF2B5EF4-FFF2-40B4-BE49-F238E27FC236}">
                  <a16:creationId xmlns:a16="http://schemas.microsoft.com/office/drawing/2014/main" id="{B610A698-0B48-4337-81BE-0EAF0B122611}"/>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F30D54CD-201F-405A-8118-4A49EBEB2F1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2C797-85E9-42F7-8819-2F4581B9FCB4}"/>
              </a:ext>
            </a:extLst>
          </p:cNvPr>
          <p:cNvGrpSpPr/>
          <p:nvPr/>
        </p:nvGrpSpPr>
        <p:grpSpPr>
          <a:xfrm>
            <a:off x="4616531" y="2807572"/>
            <a:ext cx="258171" cy="518615"/>
            <a:chOff x="1628641" y="2326287"/>
            <a:chExt cx="258171" cy="518615"/>
          </a:xfrm>
        </p:grpSpPr>
        <p:sp>
          <p:nvSpPr>
            <p:cNvPr id="67" name="Rectangle 66">
              <a:extLst>
                <a:ext uri="{FF2B5EF4-FFF2-40B4-BE49-F238E27FC236}">
                  <a16:creationId xmlns:a16="http://schemas.microsoft.com/office/drawing/2014/main" id="{3AF142A1-6637-418E-B8BC-CC77B392F94B}"/>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C15E5CC6-B981-4B32-9DC7-947B94651A68}"/>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CBF1F874-8172-4AA2-989D-3416B20F19B4}"/>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3287EAA-69F7-48B5-AEEB-769A44FD3186}"/>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3C89D2-AA0E-4800-A7C5-385DD50B0AD4}"/>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CC66A71-62D1-4B44-8FEB-732AC0FBF40F}"/>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BEC180-B46A-4AC9-9D4F-C83B4F20DABA}"/>
              </a:ext>
            </a:extLst>
          </p:cNvPr>
          <p:cNvCxnSpPr/>
          <p:nvPr/>
        </p:nvCxnSpPr>
        <p:spPr>
          <a:xfrm>
            <a:off x="4870301" y="281650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FB739B8-0CCE-4A73-9740-0AF958DC82A0}"/>
              </a:ext>
            </a:extLst>
          </p:cNvPr>
          <p:cNvSpPr txBox="1"/>
          <p:nvPr/>
        </p:nvSpPr>
        <p:spPr>
          <a:xfrm>
            <a:off x="4202767" y="2735021"/>
            <a:ext cx="433132" cy="523220"/>
          </a:xfrm>
          <a:prstGeom prst="rect">
            <a:avLst/>
          </a:prstGeom>
          <a:noFill/>
        </p:spPr>
        <p:txBody>
          <a:bodyPr wrap="none" rtlCol="0">
            <a:spAutoFit/>
          </a:bodyPr>
          <a:lstStyle/>
          <a:p>
            <a:r>
              <a:rPr lang="en-US" sz="2800" dirty="0"/>
              <a:t>…</a:t>
            </a:r>
          </a:p>
        </p:txBody>
      </p:sp>
      <p:sp>
        <p:nvSpPr>
          <p:cNvPr id="79" name="Title 1">
            <a:extLst>
              <a:ext uri="{FF2B5EF4-FFF2-40B4-BE49-F238E27FC236}">
                <a16:creationId xmlns:a16="http://schemas.microsoft.com/office/drawing/2014/main" id="{1A18D4D0-8C65-49B1-AEC9-C57845B55BC2}"/>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cxnSp>
        <p:nvCxnSpPr>
          <p:cNvPr id="86" name="Straight Connector 85">
            <a:extLst>
              <a:ext uri="{FF2B5EF4-FFF2-40B4-BE49-F238E27FC236}">
                <a16:creationId xmlns:a16="http://schemas.microsoft.com/office/drawing/2014/main" id="{2E727928-C4E9-40E3-B162-5AA0EEC4FFAE}"/>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0C2763-A2CE-4E79-A70F-6BD31A00DF7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88" name="Straight Connector 87">
            <a:extLst>
              <a:ext uri="{FF2B5EF4-FFF2-40B4-BE49-F238E27FC236}">
                <a16:creationId xmlns:a16="http://schemas.microsoft.com/office/drawing/2014/main" id="{BAB20FA3-813F-4BC0-AEC4-9CC407253EC6}"/>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50EAD19-4EC0-46D7-87CA-2674723854F5}"/>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90" name="Straight Connector 89">
            <a:extLst>
              <a:ext uri="{FF2B5EF4-FFF2-40B4-BE49-F238E27FC236}">
                <a16:creationId xmlns:a16="http://schemas.microsoft.com/office/drawing/2014/main" id="{4E186200-F052-40CF-846C-1905195E2B8F}"/>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83236A6-49FA-4AAF-BC36-17DD1E6440C0}"/>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75" name="Arrow: Down 74">
            <a:extLst>
              <a:ext uri="{FF2B5EF4-FFF2-40B4-BE49-F238E27FC236}">
                <a16:creationId xmlns:a16="http://schemas.microsoft.com/office/drawing/2014/main" id="{70108B55-0048-48E2-908A-62A795C85B62}"/>
              </a:ext>
            </a:extLst>
          </p:cNvPr>
          <p:cNvSpPr/>
          <p:nvPr/>
        </p:nvSpPr>
        <p:spPr>
          <a:xfrm>
            <a:off x="5221371" y="4550363"/>
            <a:ext cx="274320" cy="25146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541C77-52C9-463E-AA1A-9E4A466A6256}"/>
              </a:ext>
            </a:extLst>
          </p:cNvPr>
          <p:cNvSpPr txBox="1"/>
          <p:nvPr/>
        </p:nvSpPr>
        <p:spPr>
          <a:xfrm>
            <a:off x="3519916" y="4188165"/>
            <a:ext cx="2193229" cy="400110"/>
          </a:xfrm>
          <a:prstGeom prst="rect">
            <a:avLst/>
          </a:prstGeom>
          <a:noFill/>
          <a:ln>
            <a:noFill/>
          </a:ln>
        </p:spPr>
        <p:txBody>
          <a:bodyPr wrap="none" rtlCol="0">
            <a:spAutoFit/>
          </a:bodyPr>
          <a:lstStyle/>
          <a:p>
            <a:r>
              <a:rPr lang="en-US" sz="2000" b="1" dirty="0">
                <a:latin typeface="Helvetica" pitchFamily="2" charset="0"/>
              </a:rPr>
              <a:t>High throughput</a:t>
            </a:r>
          </a:p>
        </p:txBody>
      </p:sp>
      <p:sp>
        <p:nvSpPr>
          <p:cNvPr id="77" name="Arrow: Down 30">
            <a:extLst>
              <a:ext uri="{FF2B5EF4-FFF2-40B4-BE49-F238E27FC236}">
                <a16:creationId xmlns:a16="http://schemas.microsoft.com/office/drawing/2014/main" id="{E810F40D-917E-448E-BBEF-FF057D9D46A1}"/>
              </a:ext>
            </a:extLst>
          </p:cNvPr>
          <p:cNvSpPr/>
          <p:nvPr/>
        </p:nvSpPr>
        <p:spPr>
          <a:xfrm>
            <a:off x="7592931" y="5505623"/>
            <a:ext cx="274320" cy="25146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616A957-4726-4020-B937-87007E5761FA}"/>
              </a:ext>
            </a:extLst>
          </p:cNvPr>
          <p:cNvSpPr txBox="1"/>
          <p:nvPr/>
        </p:nvSpPr>
        <p:spPr>
          <a:xfrm>
            <a:off x="6964230" y="5038073"/>
            <a:ext cx="2090637" cy="400110"/>
          </a:xfrm>
          <a:prstGeom prst="rect">
            <a:avLst/>
          </a:prstGeom>
          <a:noFill/>
          <a:ln>
            <a:noFill/>
          </a:ln>
        </p:spPr>
        <p:txBody>
          <a:bodyPr wrap="none" rtlCol="0">
            <a:spAutoFit/>
          </a:bodyPr>
          <a:lstStyle/>
          <a:p>
            <a:r>
              <a:rPr lang="en-US" sz="2000" b="1" dirty="0">
                <a:latin typeface="Helvetica" pitchFamily="2" charset="0"/>
              </a:rPr>
              <a:t>Low tail latency</a:t>
            </a:r>
          </a:p>
        </p:txBody>
      </p:sp>
      <p:sp>
        <p:nvSpPr>
          <p:cNvPr id="81" name="TextBox 80">
            <a:extLst>
              <a:ext uri="{FF2B5EF4-FFF2-40B4-BE49-F238E27FC236}">
                <a16:creationId xmlns:a16="http://schemas.microsoft.com/office/drawing/2014/main" id="{0ECCDFB4-5472-49A1-A327-01A9A6AB706E}"/>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spTree>
    <p:extLst>
      <p:ext uri="{BB962C8B-B14F-4D97-AF65-F5344CB8AC3E}">
        <p14:creationId xmlns:p14="http://schemas.microsoft.com/office/powerpoint/2010/main" val="325715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Rounded Corners 33">
            <a:extLst>
              <a:ext uri="{FF2B5EF4-FFF2-40B4-BE49-F238E27FC236}">
                <a16:creationId xmlns:a16="http://schemas.microsoft.com/office/drawing/2014/main" id="{C95D48EC-F863-4EB2-A149-4D09ECB96F2E}"/>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CBFF701-A6EB-4A10-ACF6-D051A100B525}"/>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36" name="Picture 2" descr="Indyme, LLC lock-icon &amp;gt;">
            <a:extLst>
              <a:ext uri="{FF2B5EF4-FFF2-40B4-BE49-F238E27FC236}">
                <a16:creationId xmlns:a16="http://schemas.microsoft.com/office/drawing/2014/main" id="{1BB7004A-10B1-4C3C-BBEA-A54391507666}"/>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1FC92F37-7146-4482-9EF6-BC81DAB3BC19}"/>
              </a:ext>
            </a:extLst>
          </p:cNvPr>
          <p:cNvGrpSpPr/>
          <p:nvPr/>
        </p:nvGrpSpPr>
        <p:grpSpPr>
          <a:xfrm>
            <a:off x="7465159" y="1763627"/>
            <a:ext cx="768569" cy="562660"/>
            <a:chOff x="9305048" y="2377393"/>
            <a:chExt cx="768569" cy="562660"/>
          </a:xfrm>
        </p:grpSpPr>
        <p:pic>
          <p:nvPicPr>
            <p:cNvPr id="41" name="Picture 2" descr="Indyme, LLC lock-icon &amp;gt;">
              <a:extLst>
                <a:ext uri="{FF2B5EF4-FFF2-40B4-BE49-F238E27FC236}">
                  <a16:creationId xmlns:a16="http://schemas.microsoft.com/office/drawing/2014/main" id="{40E34B7D-48E8-4CCE-BE78-A2A9F9A90379}"/>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ndyme, LLC lock-icon &amp;gt;">
              <a:extLst>
                <a:ext uri="{FF2B5EF4-FFF2-40B4-BE49-F238E27FC236}">
                  <a16:creationId xmlns:a16="http://schemas.microsoft.com/office/drawing/2014/main" id="{ECAA67A3-44D4-4819-B1FE-7B4AC8CC351C}"/>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Arrow Connector 42">
            <a:extLst>
              <a:ext uri="{FF2B5EF4-FFF2-40B4-BE49-F238E27FC236}">
                <a16:creationId xmlns:a16="http://schemas.microsoft.com/office/drawing/2014/main" id="{DD000AA1-CAFC-43E0-AD16-3EB3237B5213}"/>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150ECFB-E496-46C5-9351-CB41BB1B4DEE}"/>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65191D7-7D20-48B1-9EF9-BE6483CC9355}"/>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6" name="Picture 2" descr="Indyme, LLC lock-icon &amp;gt;">
            <a:extLst>
              <a:ext uri="{FF2B5EF4-FFF2-40B4-BE49-F238E27FC236}">
                <a16:creationId xmlns:a16="http://schemas.microsoft.com/office/drawing/2014/main" id="{357EE893-9842-4A0F-869B-D58C4C76819D}"/>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D4DEF648-9FC7-47D6-9814-7EDC2DC11876}"/>
              </a:ext>
            </a:extLst>
          </p:cNvPr>
          <p:cNvGrpSpPr/>
          <p:nvPr/>
        </p:nvGrpSpPr>
        <p:grpSpPr>
          <a:xfrm>
            <a:off x="7465160" y="2776313"/>
            <a:ext cx="768569" cy="562660"/>
            <a:chOff x="9305048" y="2377393"/>
            <a:chExt cx="768569" cy="562660"/>
          </a:xfrm>
        </p:grpSpPr>
        <p:pic>
          <p:nvPicPr>
            <p:cNvPr id="48" name="Picture 2" descr="Indyme, LLC lock-icon &amp;gt;">
              <a:extLst>
                <a:ext uri="{FF2B5EF4-FFF2-40B4-BE49-F238E27FC236}">
                  <a16:creationId xmlns:a16="http://schemas.microsoft.com/office/drawing/2014/main" id="{18A6739E-BB47-45A1-8021-154D320A7668}"/>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ndyme, LLC lock-icon &amp;gt;">
              <a:extLst>
                <a:ext uri="{FF2B5EF4-FFF2-40B4-BE49-F238E27FC236}">
                  <a16:creationId xmlns:a16="http://schemas.microsoft.com/office/drawing/2014/main" id="{2682CEC7-A5D2-4896-9D41-9887C249CD0D}"/>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Straight Arrow Connector 49">
            <a:extLst>
              <a:ext uri="{FF2B5EF4-FFF2-40B4-BE49-F238E27FC236}">
                <a16:creationId xmlns:a16="http://schemas.microsoft.com/office/drawing/2014/main" id="{0EFE3A7E-9C93-4EF1-96F6-AEE972AC87DA}"/>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55FCD-7C79-4276-9FF1-432B5AA25E15}"/>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087ADB6-77CC-475E-ACB2-4C798CDA1B35}"/>
              </a:ext>
            </a:extLst>
          </p:cNvPr>
          <p:cNvGrpSpPr/>
          <p:nvPr/>
        </p:nvGrpSpPr>
        <p:grpSpPr>
          <a:xfrm>
            <a:off x="1628641" y="2326287"/>
            <a:ext cx="258171" cy="518615"/>
            <a:chOff x="1628641" y="2326287"/>
            <a:chExt cx="258171" cy="518615"/>
          </a:xfrm>
        </p:grpSpPr>
        <p:sp>
          <p:nvSpPr>
            <p:cNvPr id="53" name="Rectangle 52">
              <a:extLst>
                <a:ext uri="{FF2B5EF4-FFF2-40B4-BE49-F238E27FC236}">
                  <a16:creationId xmlns:a16="http://schemas.microsoft.com/office/drawing/2014/main" id="{91CC7F2A-8935-483B-B099-71BF81A0B46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4B2194A-1C31-4AA2-9807-6A2569C23E6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52D6C29A-5DFC-4E7C-A3CF-DC7F2092241F}"/>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56" name="TextBox 55">
            <a:extLst>
              <a:ext uri="{FF2B5EF4-FFF2-40B4-BE49-F238E27FC236}">
                <a16:creationId xmlns:a16="http://schemas.microsoft.com/office/drawing/2014/main" id="{A0042283-B433-4B6A-94FC-17C1595928F3}"/>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57" name="Straight Connector 56">
            <a:extLst>
              <a:ext uri="{FF2B5EF4-FFF2-40B4-BE49-F238E27FC236}">
                <a16:creationId xmlns:a16="http://schemas.microsoft.com/office/drawing/2014/main" id="{CA33809D-03ED-4DD9-B8F6-97529C43B2EC}"/>
              </a:ext>
            </a:extLst>
          </p:cNvPr>
          <p:cNvCxnSpPr/>
          <p:nvPr/>
        </p:nvCxnSpPr>
        <p:spPr>
          <a:xfrm>
            <a:off x="4318630" y="1799656"/>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39D367-A4F1-4CC3-8379-A8A7689E9947}"/>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1F99389-DFC1-45CD-8563-E45B2A792675}"/>
              </a:ext>
            </a:extLst>
          </p:cNvPr>
          <p:cNvCxnSpPr/>
          <p:nvPr/>
        </p:nvCxnSpPr>
        <p:spPr>
          <a:xfrm>
            <a:off x="5357832" y="1799656"/>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09B50AB2-48DF-4DE2-BF03-4760A581813C}"/>
              </a:ext>
            </a:extLst>
          </p:cNvPr>
          <p:cNvGrpSpPr/>
          <p:nvPr/>
        </p:nvGrpSpPr>
        <p:grpSpPr>
          <a:xfrm>
            <a:off x="5126279" y="2807574"/>
            <a:ext cx="258171" cy="518615"/>
            <a:chOff x="1628641" y="2326287"/>
            <a:chExt cx="258171" cy="518615"/>
          </a:xfrm>
        </p:grpSpPr>
        <p:sp>
          <p:nvSpPr>
            <p:cNvPr id="61" name="Rectangle 60">
              <a:extLst>
                <a:ext uri="{FF2B5EF4-FFF2-40B4-BE49-F238E27FC236}">
                  <a16:creationId xmlns:a16="http://schemas.microsoft.com/office/drawing/2014/main" id="{5467A82C-FB36-4773-865C-177FD7A80741}"/>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DF60126-601D-40C5-B672-BF245249958E}"/>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77F0DFDF-A834-4859-9BE6-6F21788C3365}"/>
              </a:ext>
            </a:extLst>
          </p:cNvPr>
          <p:cNvGrpSpPr/>
          <p:nvPr/>
        </p:nvGrpSpPr>
        <p:grpSpPr>
          <a:xfrm>
            <a:off x="4870100" y="2807573"/>
            <a:ext cx="258171" cy="518615"/>
            <a:chOff x="1628641" y="2326287"/>
            <a:chExt cx="258171" cy="518615"/>
          </a:xfrm>
        </p:grpSpPr>
        <p:sp>
          <p:nvSpPr>
            <p:cNvPr id="64" name="Rectangle 63">
              <a:extLst>
                <a:ext uri="{FF2B5EF4-FFF2-40B4-BE49-F238E27FC236}">
                  <a16:creationId xmlns:a16="http://schemas.microsoft.com/office/drawing/2014/main" id="{B610A698-0B48-4337-81BE-0EAF0B122611}"/>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F30D54CD-201F-405A-8118-4A49EBEB2F1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CBF1F874-8172-4AA2-989D-3416B20F19B4}"/>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3287EAA-69F7-48B5-AEEB-769A44FD3186}"/>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3C89D2-AA0E-4800-A7C5-385DD50B0AD4}"/>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CC66A71-62D1-4B44-8FEB-732AC0FBF40F}"/>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itle 1">
            <a:extLst>
              <a:ext uri="{FF2B5EF4-FFF2-40B4-BE49-F238E27FC236}">
                <a16:creationId xmlns:a16="http://schemas.microsoft.com/office/drawing/2014/main" id="{1A18D4D0-8C65-49B1-AEC9-C57845B55BC2}"/>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cxnSp>
        <p:nvCxnSpPr>
          <p:cNvPr id="86" name="Straight Connector 85">
            <a:extLst>
              <a:ext uri="{FF2B5EF4-FFF2-40B4-BE49-F238E27FC236}">
                <a16:creationId xmlns:a16="http://schemas.microsoft.com/office/drawing/2014/main" id="{2E727928-C4E9-40E3-B162-5AA0EEC4FFAE}"/>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0C2763-A2CE-4E79-A70F-6BD31A00DF7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88" name="Straight Connector 87">
            <a:extLst>
              <a:ext uri="{FF2B5EF4-FFF2-40B4-BE49-F238E27FC236}">
                <a16:creationId xmlns:a16="http://schemas.microsoft.com/office/drawing/2014/main" id="{BAB20FA3-813F-4BC0-AEC4-9CC407253EC6}"/>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50EAD19-4EC0-46D7-87CA-2674723854F5}"/>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90" name="Straight Connector 89">
            <a:extLst>
              <a:ext uri="{FF2B5EF4-FFF2-40B4-BE49-F238E27FC236}">
                <a16:creationId xmlns:a16="http://schemas.microsoft.com/office/drawing/2014/main" id="{4E186200-F052-40CF-846C-1905195E2B8F}"/>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83236A6-49FA-4AAF-BC36-17DD1E6440C0}"/>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75" name="Oval 74">
            <a:extLst>
              <a:ext uri="{FF2B5EF4-FFF2-40B4-BE49-F238E27FC236}">
                <a16:creationId xmlns:a16="http://schemas.microsoft.com/office/drawing/2014/main" id="{4C3C2F86-EE62-4F23-95D3-02139EEA456A}"/>
              </a:ext>
            </a:extLst>
          </p:cNvPr>
          <p:cNvSpPr/>
          <p:nvPr/>
        </p:nvSpPr>
        <p:spPr>
          <a:xfrm rot="20450983">
            <a:off x="2902080" y="5086350"/>
            <a:ext cx="381714" cy="227987"/>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81469A7-EB1D-4962-B8B0-8CE97C575C20}"/>
              </a:ext>
            </a:extLst>
          </p:cNvPr>
          <p:cNvSpPr/>
          <p:nvPr/>
        </p:nvSpPr>
        <p:spPr>
          <a:xfrm>
            <a:off x="7613529" y="5686425"/>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39BB360-91BE-497B-AB6A-094E597F94E8}"/>
              </a:ext>
            </a:extLst>
          </p:cNvPr>
          <p:cNvSpPr/>
          <p:nvPr/>
        </p:nvSpPr>
        <p:spPr>
          <a:xfrm>
            <a:off x="4657880" y="2753882"/>
            <a:ext cx="951601" cy="633885"/>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B84B6A8-C2A8-483F-909D-191269AEEC8F}"/>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spTree>
    <p:extLst>
      <p:ext uri="{BB962C8B-B14F-4D97-AF65-F5344CB8AC3E}">
        <p14:creationId xmlns:p14="http://schemas.microsoft.com/office/powerpoint/2010/main" val="217549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Rounded Corners 33">
            <a:extLst>
              <a:ext uri="{FF2B5EF4-FFF2-40B4-BE49-F238E27FC236}">
                <a16:creationId xmlns:a16="http://schemas.microsoft.com/office/drawing/2014/main" id="{C95D48EC-F863-4EB2-A149-4D09ECB96F2E}"/>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CBFF701-A6EB-4A10-ACF6-D051A100B525}"/>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36" name="Picture 2" descr="Indyme, LLC lock-icon &amp;gt;">
            <a:extLst>
              <a:ext uri="{FF2B5EF4-FFF2-40B4-BE49-F238E27FC236}">
                <a16:creationId xmlns:a16="http://schemas.microsoft.com/office/drawing/2014/main" id="{1BB7004A-10B1-4C3C-BBEA-A54391507666}"/>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1FC92F37-7146-4482-9EF6-BC81DAB3BC19}"/>
              </a:ext>
            </a:extLst>
          </p:cNvPr>
          <p:cNvGrpSpPr/>
          <p:nvPr/>
        </p:nvGrpSpPr>
        <p:grpSpPr>
          <a:xfrm>
            <a:off x="7465159" y="1763627"/>
            <a:ext cx="768569" cy="562660"/>
            <a:chOff x="9305048" y="2377393"/>
            <a:chExt cx="768569" cy="562660"/>
          </a:xfrm>
        </p:grpSpPr>
        <p:pic>
          <p:nvPicPr>
            <p:cNvPr id="41" name="Picture 2" descr="Indyme, LLC lock-icon &amp;gt;">
              <a:extLst>
                <a:ext uri="{FF2B5EF4-FFF2-40B4-BE49-F238E27FC236}">
                  <a16:creationId xmlns:a16="http://schemas.microsoft.com/office/drawing/2014/main" id="{40E34B7D-48E8-4CCE-BE78-A2A9F9A90379}"/>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ndyme, LLC lock-icon &amp;gt;">
              <a:extLst>
                <a:ext uri="{FF2B5EF4-FFF2-40B4-BE49-F238E27FC236}">
                  <a16:creationId xmlns:a16="http://schemas.microsoft.com/office/drawing/2014/main" id="{ECAA67A3-44D4-4819-B1FE-7B4AC8CC351C}"/>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Arrow Connector 42">
            <a:extLst>
              <a:ext uri="{FF2B5EF4-FFF2-40B4-BE49-F238E27FC236}">
                <a16:creationId xmlns:a16="http://schemas.microsoft.com/office/drawing/2014/main" id="{DD000AA1-CAFC-43E0-AD16-3EB3237B5213}"/>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150ECFB-E496-46C5-9351-CB41BB1B4DEE}"/>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65191D7-7D20-48B1-9EF9-BE6483CC9355}"/>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6" name="Picture 2" descr="Indyme, LLC lock-icon &amp;gt;">
            <a:extLst>
              <a:ext uri="{FF2B5EF4-FFF2-40B4-BE49-F238E27FC236}">
                <a16:creationId xmlns:a16="http://schemas.microsoft.com/office/drawing/2014/main" id="{357EE893-9842-4A0F-869B-D58C4C76819D}"/>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D4DEF648-9FC7-47D6-9814-7EDC2DC11876}"/>
              </a:ext>
            </a:extLst>
          </p:cNvPr>
          <p:cNvGrpSpPr/>
          <p:nvPr/>
        </p:nvGrpSpPr>
        <p:grpSpPr>
          <a:xfrm>
            <a:off x="7465160" y="2776313"/>
            <a:ext cx="768569" cy="562660"/>
            <a:chOff x="9305048" y="2377393"/>
            <a:chExt cx="768569" cy="562660"/>
          </a:xfrm>
        </p:grpSpPr>
        <p:pic>
          <p:nvPicPr>
            <p:cNvPr id="48" name="Picture 2" descr="Indyme, LLC lock-icon &amp;gt;">
              <a:extLst>
                <a:ext uri="{FF2B5EF4-FFF2-40B4-BE49-F238E27FC236}">
                  <a16:creationId xmlns:a16="http://schemas.microsoft.com/office/drawing/2014/main" id="{18A6739E-BB47-45A1-8021-154D320A7668}"/>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ndyme, LLC lock-icon &amp;gt;">
              <a:extLst>
                <a:ext uri="{FF2B5EF4-FFF2-40B4-BE49-F238E27FC236}">
                  <a16:creationId xmlns:a16="http://schemas.microsoft.com/office/drawing/2014/main" id="{2682CEC7-A5D2-4896-9D41-9887C249CD0D}"/>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Straight Arrow Connector 49">
            <a:extLst>
              <a:ext uri="{FF2B5EF4-FFF2-40B4-BE49-F238E27FC236}">
                <a16:creationId xmlns:a16="http://schemas.microsoft.com/office/drawing/2014/main" id="{0EFE3A7E-9C93-4EF1-96F6-AEE972AC87DA}"/>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55FCD-7C79-4276-9FF1-432B5AA25E15}"/>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087ADB6-77CC-475E-ACB2-4C798CDA1B35}"/>
              </a:ext>
            </a:extLst>
          </p:cNvPr>
          <p:cNvGrpSpPr/>
          <p:nvPr/>
        </p:nvGrpSpPr>
        <p:grpSpPr>
          <a:xfrm>
            <a:off x="1628641" y="2326287"/>
            <a:ext cx="258171" cy="518615"/>
            <a:chOff x="1628641" y="2326287"/>
            <a:chExt cx="258171" cy="518615"/>
          </a:xfrm>
        </p:grpSpPr>
        <p:sp>
          <p:nvSpPr>
            <p:cNvPr id="53" name="Rectangle 52">
              <a:extLst>
                <a:ext uri="{FF2B5EF4-FFF2-40B4-BE49-F238E27FC236}">
                  <a16:creationId xmlns:a16="http://schemas.microsoft.com/office/drawing/2014/main" id="{91CC7F2A-8935-483B-B099-71BF81A0B46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4B2194A-1C31-4AA2-9807-6A2569C23E6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52D6C29A-5DFC-4E7C-A3CF-DC7F2092241F}"/>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56" name="TextBox 55">
            <a:extLst>
              <a:ext uri="{FF2B5EF4-FFF2-40B4-BE49-F238E27FC236}">
                <a16:creationId xmlns:a16="http://schemas.microsoft.com/office/drawing/2014/main" id="{A0042283-B433-4B6A-94FC-17C1595928F3}"/>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sp>
        <p:nvSpPr>
          <p:cNvPr id="79" name="Title 1">
            <a:extLst>
              <a:ext uri="{FF2B5EF4-FFF2-40B4-BE49-F238E27FC236}">
                <a16:creationId xmlns:a16="http://schemas.microsoft.com/office/drawing/2014/main" id="{1A18D4D0-8C65-49B1-AEC9-C57845B55BC2}"/>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cxnSp>
        <p:nvCxnSpPr>
          <p:cNvPr id="86" name="Straight Connector 85">
            <a:extLst>
              <a:ext uri="{FF2B5EF4-FFF2-40B4-BE49-F238E27FC236}">
                <a16:creationId xmlns:a16="http://schemas.microsoft.com/office/drawing/2014/main" id="{2E727928-C4E9-40E3-B162-5AA0EEC4FFAE}"/>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0C2763-A2CE-4E79-A70F-6BD31A00DF7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88" name="Straight Connector 87">
            <a:extLst>
              <a:ext uri="{FF2B5EF4-FFF2-40B4-BE49-F238E27FC236}">
                <a16:creationId xmlns:a16="http://schemas.microsoft.com/office/drawing/2014/main" id="{BAB20FA3-813F-4BC0-AEC4-9CC407253EC6}"/>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50EAD19-4EC0-46D7-87CA-2674723854F5}"/>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90" name="Straight Connector 89">
            <a:extLst>
              <a:ext uri="{FF2B5EF4-FFF2-40B4-BE49-F238E27FC236}">
                <a16:creationId xmlns:a16="http://schemas.microsoft.com/office/drawing/2014/main" id="{4E186200-F052-40CF-846C-1905195E2B8F}"/>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83236A6-49FA-4AAF-BC36-17DD1E6440C0}"/>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76" name="Oval 75">
            <a:extLst>
              <a:ext uri="{FF2B5EF4-FFF2-40B4-BE49-F238E27FC236}">
                <a16:creationId xmlns:a16="http://schemas.microsoft.com/office/drawing/2014/main" id="{481469A7-EB1D-4962-B8B0-8CE97C575C20}"/>
              </a:ext>
            </a:extLst>
          </p:cNvPr>
          <p:cNvSpPr/>
          <p:nvPr/>
        </p:nvSpPr>
        <p:spPr>
          <a:xfrm>
            <a:off x="10015462" y="4590053"/>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D33B9B7-C92B-4924-8382-6C4439489809}"/>
              </a:ext>
            </a:extLst>
          </p:cNvPr>
          <p:cNvSpPr/>
          <p:nvPr/>
        </p:nvSpPr>
        <p:spPr>
          <a:xfrm>
            <a:off x="5203704" y="4781550"/>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D150E14D-B21C-4441-B37C-74EE2F7E4394}"/>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A7666159-0285-4538-A5C0-0815289C495A}"/>
              </a:ext>
            </a:extLst>
          </p:cNvPr>
          <p:cNvGrpSpPr/>
          <p:nvPr/>
        </p:nvGrpSpPr>
        <p:grpSpPr>
          <a:xfrm>
            <a:off x="5126279" y="2807574"/>
            <a:ext cx="258171" cy="518615"/>
            <a:chOff x="1628641" y="2326287"/>
            <a:chExt cx="258171" cy="518615"/>
          </a:xfrm>
        </p:grpSpPr>
        <p:sp>
          <p:nvSpPr>
            <p:cNvPr id="92" name="Rectangle 91">
              <a:extLst>
                <a:ext uri="{FF2B5EF4-FFF2-40B4-BE49-F238E27FC236}">
                  <a16:creationId xmlns:a16="http://schemas.microsoft.com/office/drawing/2014/main" id="{70AF168D-8F2D-43B7-9654-FFFF56019F92}"/>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9CB4E07B-7F82-484E-9A4E-CDDA6D222B46}"/>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E1CFFE99-73B2-4E11-BCD9-4AFBCDEBF3B3}"/>
              </a:ext>
            </a:extLst>
          </p:cNvPr>
          <p:cNvGrpSpPr/>
          <p:nvPr/>
        </p:nvGrpSpPr>
        <p:grpSpPr>
          <a:xfrm>
            <a:off x="4870100" y="2807573"/>
            <a:ext cx="258171" cy="518615"/>
            <a:chOff x="1628641" y="2326287"/>
            <a:chExt cx="258171" cy="518615"/>
          </a:xfrm>
        </p:grpSpPr>
        <p:sp>
          <p:nvSpPr>
            <p:cNvPr id="95" name="Rectangle 94">
              <a:extLst>
                <a:ext uri="{FF2B5EF4-FFF2-40B4-BE49-F238E27FC236}">
                  <a16:creationId xmlns:a16="http://schemas.microsoft.com/office/drawing/2014/main" id="{53E3820B-4974-40DD-934F-899F72082D0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68B255E8-C385-427D-B158-4FC16E319167}"/>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A1B6936B-7C15-4E27-9196-34920DD9FD7D}"/>
              </a:ext>
            </a:extLst>
          </p:cNvPr>
          <p:cNvGrpSpPr/>
          <p:nvPr/>
        </p:nvGrpSpPr>
        <p:grpSpPr>
          <a:xfrm>
            <a:off x="4616531" y="2807572"/>
            <a:ext cx="258171" cy="518615"/>
            <a:chOff x="1628641" y="2326287"/>
            <a:chExt cx="258171" cy="518615"/>
          </a:xfrm>
        </p:grpSpPr>
        <p:sp>
          <p:nvSpPr>
            <p:cNvPr id="98" name="Rectangle 97">
              <a:extLst>
                <a:ext uri="{FF2B5EF4-FFF2-40B4-BE49-F238E27FC236}">
                  <a16:creationId xmlns:a16="http://schemas.microsoft.com/office/drawing/2014/main" id="{0CF95B58-F346-400A-A51D-29E597D76857}"/>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D78F93F8-4C20-4C68-9F57-7310190C392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A177EB62-C306-43D5-9246-FE35DC0D0C64}"/>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130AD-3D0D-4932-834F-ED2C4731E12E}"/>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29D34-4F73-4A39-BD22-C11A80957073}"/>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A226606-9A4A-41D7-B03E-0AF8E467AF32}"/>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6A92ADB-BF8B-437C-BBE2-8B0F39C8A820}"/>
              </a:ext>
            </a:extLst>
          </p:cNvPr>
          <p:cNvCxnSpPr/>
          <p:nvPr/>
        </p:nvCxnSpPr>
        <p:spPr>
          <a:xfrm>
            <a:off x="4870301" y="281650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74C15F4-D8E4-49D0-AB31-74771E5B597C}"/>
              </a:ext>
            </a:extLst>
          </p:cNvPr>
          <p:cNvSpPr txBox="1"/>
          <p:nvPr/>
        </p:nvSpPr>
        <p:spPr>
          <a:xfrm>
            <a:off x="4202767" y="2735021"/>
            <a:ext cx="433132" cy="523220"/>
          </a:xfrm>
          <a:prstGeom prst="rect">
            <a:avLst/>
          </a:prstGeom>
          <a:noFill/>
        </p:spPr>
        <p:txBody>
          <a:bodyPr wrap="none" rtlCol="0">
            <a:spAutoFit/>
          </a:bodyPr>
          <a:lstStyle/>
          <a:p>
            <a:r>
              <a:rPr lang="en-US" sz="2800" dirty="0"/>
              <a:t>…</a:t>
            </a:r>
          </a:p>
        </p:txBody>
      </p:sp>
      <p:grpSp>
        <p:nvGrpSpPr>
          <p:cNvPr id="109" name="Group 108">
            <a:extLst>
              <a:ext uri="{FF2B5EF4-FFF2-40B4-BE49-F238E27FC236}">
                <a16:creationId xmlns:a16="http://schemas.microsoft.com/office/drawing/2014/main" id="{6FC9F518-4A20-4CB1-8CD1-C8FF71ED7628}"/>
              </a:ext>
            </a:extLst>
          </p:cNvPr>
          <p:cNvGrpSpPr/>
          <p:nvPr/>
        </p:nvGrpSpPr>
        <p:grpSpPr>
          <a:xfrm>
            <a:off x="5108715" y="1806654"/>
            <a:ext cx="258171" cy="518615"/>
            <a:chOff x="1628641" y="2326287"/>
            <a:chExt cx="258171" cy="518615"/>
          </a:xfrm>
        </p:grpSpPr>
        <p:sp>
          <p:nvSpPr>
            <p:cNvPr id="110" name="Rectangle 109">
              <a:extLst>
                <a:ext uri="{FF2B5EF4-FFF2-40B4-BE49-F238E27FC236}">
                  <a16:creationId xmlns:a16="http://schemas.microsoft.com/office/drawing/2014/main" id="{20B2F205-F736-4F9D-82BD-104B5BAFE04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A74C3EB9-E62E-4FEE-B863-40909007BD6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0E6FF9D9-1416-4A73-8841-1640D450B1D3}"/>
              </a:ext>
            </a:extLst>
          </p:cNvPr>
          <p:cNvGrpSpPr/>
          <p:nvPr/>
        </p:nvGrpSpPr>
        <p:grpSpPr>
          <a:xfrm>
            <a:off x="4852536" y="1806653"/>
            <a:ext cx="258171" cy="518615"/>
            <a:chOff x="1628641" y="2326287"/>
            <a:chExt cx="258171" cy="518615"/>
          </a:xfrm>
        </p:grpSpPr>
        <p:sp>
          <p:nvSpPr>
            <p:cNvPr id="113" name="Rectangle 112">
              <a:extLst>
                <a:ext uri="{FF2B5EF4-FFF2-40B4-BE49-F238E27FC236}">
                  <a16:creationId xmlns:a16="http://schemas.microsoft.com/office/drawing/2014/main" id="{34A7923E-E46D-4EF8-975E-7C86AC5100A7}"/>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4CD57104-F891-4AA2-9A41-B73EA0F66B1F}"/>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Straight Connector 117">
            <a:extLst>
              <a:ext uri="{FF2B5EF4-FFF2-40B4-BE49-F238E27FC236}">
                <a16:creationId xmlns:a16="http://schemas.microsoft.com/office/drawing/2014/main" id="{B2733C93-B8F4-4D1E-8E69-8B9F359A45C1}"/>
              </a:ext>
            </a:extLst>
          </p:cNvPr>
          <p:cNvCxnSpPr/>
          <p:nvPr/>
        </p:nvCxnSpPr>
        <p:spPr>
          <a:xfrm>
            <a:off x="4321641" y="180149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AD732F7-EB05-4C9D-86A1-4104E474262C}"/>
              </a:ext>
            </a:extLst>
          </p:cNvPr>
          <p:cNvCxnSpPr/>
          <p:nvPr/>
        </p:nvCxnSpPr>
        <p:spPr>
          <a:xfrm>
            <a:off x="4321641" y="232294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BF19F5C-61CB-4998-8F8A-8091AADC6630}"/>
              </a:ext>
            </a:extLst>
          </p:cNvPr>
          <p:cNvCxnSpPr/>
          <p:nvPr/>
        </p:nvCxnSpPr>
        <p:spPr>
          <a:xfrm>
            <a:off x="5360843"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86543B8-CEB5-4F9F-A1B6-41D2D3588D7F}"/>
              </a:ext>
            </a:extLst>
          </p:cNvPr>
          <p:cNvCxnSpPr/>
          <p:nvPr/>
        </p:nvCxnSpPr>
        <p:spPr>
          <a:xfrm>
            <a:off x="5108715"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D62FBAD-7E84-46EC-A3F9-001F9BFDB3C7}"/>
              </a:ext>
            </a:extLst>
          </p:cNvPr>
          <p:cNvCxnSpPr/>
          <p:nvPr/>
        </p:nvCxnSpPr>
        <p:spPr>
          <a:xfrm>
            <a:off x="4852737" y="181558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FED90CF4-A533-484A-9609-BA3C04182C7B}"/>
              </a:ext>
            </a:extLst>
          </p:cNvPr>
          <p:cNvSpPr/>
          <p:nvPr/>
        </p:nvSpPr>
        <p:spPr>
          <a:xfrm>
            <a:off x="4498646" y="2753517"/>
            <a:ext cx="951601" cy="633885"/>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BFB3CDB-0702-44F2-8423-97E3F08850E7}"/>
              </a:ext>
            </a:extLst>
          </p:cNvPr>
          <p:cNvSpPr/>
          <p:nvPr/>
        </p:nvSpPr>
        <p:spPr>
          <a:xfrm>
            <a:off x="4513089" y="1751115"/>
            <a:ext cx="951601" cy="633885"/>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BD51D3F1-D0A3-4128-81EB-4AC047712AA7}"/>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spTree>
    <p:extLst>
      <p:ext uri="{BB962C8B-B14F-4D97-AF65-F5344CB8AC3E}">
        <p14:creationId xmlns:p14="http://schemas.microsoft.com/office/powerpoint/2010/main" val="335761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1218" y="1422779"/>
            <a:ext cx="3467988" cy="584775"/>
          </a:xfrm>
          <a:prstGeom prst="rect">
            <a:avLst/>
          </a:prstGeom>
          <a:noFill/>
        </p:spPr>
        <p:txBody>
          <a:bodyPr wrap="square" rtlCol="0">
            <a:spAutoFit/>
          </a:bodyPr>
          <a:lstStyle/>
          <a:p>
            <a:pPr algn="ctr"/>
            <a:r>
              <a:rPr lang="en-US" sz="3200" dirty="0">
                <a:latin typeface="Helvetica" pitchFamily="2" charset="0"/>
              </a:rPr>
              <a:t>Load Imbalance</a:t>
            </a:r>
          </a:p>
        </p:txBody>
      </p:sp>
      <p:sp>
        <p:nvSpPr>
          <p:cNvPr id="8" name="TextBox 7"/>
          <p:cNvSpPr txBox="1"/>
          <p:nvPr/>
        </p:nvSpPr>
        <p:spPr>
          <a:xfrm>
            <a:off x="5675032" y="1422779"/>
            <a:ext cx="4750982" cy="584775"/>
          </a:xfrm>
          <a:prstGeom prst="rect">
            <a:avLst/>
          </a:prstGeom>
          <a:noFill/>
        </p:spPr>
        <p:txBody>
          <a:bodyPr wrap="square" rtlCol="0">
            <a:spAutoFit/>
          </a:bodyPr>
          <a:lstStyle/>
          <a:p>
            <a:pPr algn="ctr"/>
            <a:r>
              <a:rPr lang="en-US" sz="3200" dirty="0">
                <a:latin typeface="Helvetica" pitchFamily="2" charset="0"/>
              </a:rPr>
              <a:t>Unexpected user traffic</a:t>
            </a:r>
          </a:p>
        </p:txBody>
      </p:sp>
      <p:sp>
        <p:nvSpPr>
          <p:cNvPr id="9" name="TextBox 8"/>
          <p:cNvSpPr txBox="1"/>
          <p:nvPr/>
        </p:nvSpPr>
        <p:spPr>
          <a:xfrm>
            <a:off x="1135455" y="4024182"/>
            <a:ext cx="3467988" cy="584775"/>
          </a:xfrm>
          <a:prstGeom prst="rect">
            <a:avLst/>
          </a:prstGeom>
          <a:noFill/>
        </p:spPr>
        <p:txBody>
          <a:bodyPr wrap="square" rtlCol="0">
            <a:spAutoFit/>
          </a:bodyPr>
          <a:lstStyle/>
          <a:p>
            <a:pPr algn="ctr"/>
            <a:r>
              <a:rPr lang="en-US" sz="3200" dirty="0">
                <a:latin typeface="Helvetica" pitchFamily="2" charset="0"/>
              </a:rPr>
              <a:t>Packet bursts</a:t>
            </a:r>
          </a:p>
        </p:txBody>
      </p:sp>
      <p:sp>
        <p:nvSpPr>
          <p:cNvPr id="10" name="TextBox 9"/>
          <p:cNvSpPr txBox="1"/>
          <p:nvPr/>
        </p:nvSpPr>
        <p:spPr>
          <a:xfrm>
            <a:off x="5279617" y="4066292"/>
            <a:ext cx="5872231" cy="584775"/>
          </a:xfrm>
          <a:prstGeom prst="rect">
            <a:avLst/>
          </a:prstGeom>
          <a:noFill/>
        </p:spPr>
        <p:txBody>
          <a:bodyPr wrap="square" rtlCol="0">
            <a:spAutoFit/>
          </a:bodyPr>
          <a:lstStyle/>
          <a:p>
            <a:pPr algn="ctr"/>
            <a:r>
              <a:rPr lang="en-US" sz="3200" dirty="0">
                <a:latin typeface="Helvetica" pitchFamily="2" charset="0"/>
              </a:rPr>
              <a:t>Redirected traffic due to failure</a:t>
            </a:r>
          </a:p>
        </p:txBody>
      </p:sp>
      <p:grpSp>
        <p:nvGrpSpPr>
          <p:cNvPr id="4" name="Group 3"/>
          <p:cNvGrpSpPr/>
          <p:nvPr/>
        </p:nvGrpSpPr>
        <p:grpSpPr>
          <a:xfrm>
            <a:off x="1654686" y="5241794"/>
            <a:ext cx="2610913" cy="407668"/>
            <a:chOff x="1639811" y="5243526"/>
            <a:chExt cx="3230405" cy="504395"/>
          </a:xfrm>
        </p:grpSpPr>
        <p:cxnSp>
          <p:nvCxnSpPr>
            <p:cNvPr id="69" name="Straight Connector 68"/>
            <p:cNvCxnSpPr/>
            <p:nvPr/>
          </p:nvCxnSpPr>
          <p:spPr>
            <a:xfrm>
              <a:off x="1639811" y="5747921"/>
              <a:ext cx="3230405" cy="0"/>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70" name="Rectangle 2069"/>
            <p:cNvSpPr/>
            <p:nvPr/>
          </p:nvSpPr>
          <p:spPr>
            <a:xfrm>
              <a:off x="4357937"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2" name="Rectangle 71"/>
            <p:cNvSpPr/>
            <p:nvPr/>
          </p:nvSpPr>
          <p:spPr>
            <a:xfrm>
              <a:off x="3725903"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3" name="Rectangle 72"/>
            <p:cNvSpPr/>
            <p:nvPr/>
          </p:nvSpPr>
          <p:spPr>
            <a:xfrm>
              <a:off x="3520562"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4" name="Rectangle 73"/>
            <p:cNvSpPr/>
            <p:nvPr/>
          </p:nvSpPr>
          <p:spPr>
            <a:xfrm>
              <a:off x="3315221"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5" name="Rectangle 74"/>
            <p:cNvSpPr/>
            <p:nvPr/>
          </p:nvSpPr>
          <p:spPr>
            <a:xfrm>
              <a:off x="3109880"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6" name="Rectangle 75"/>
            <p:cNvSpPr/>
            <p:nvPr/>
          </p:nvSpPr>
          <p:spPr>
            <a:xfrm>
              <a:off x="2904539"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7" name="Rectangle 76"/>
            <p:cNvSpPr/>
            <p:nvPr/>
          </p:nvSpPr>
          <p:spPr>
            <a:xfrm>
              <a:off x="2699198"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8" name="Rectangle 77"/>
            <p:cNvSpPr/>
            <p:nvPr/>
          </p:nvSpPr>
          <p:spPr>
            <a:xfrm>
              <a:off x="2493857"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79" name="Rectangle 78"/>
            <p:cNvSpPr/>
            <p:nvPr/>
          </p:nvSpPr>
          <p:spPr>
            <a:xfrm>
              <a:off x="2288516"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80" name="Rectangle 79"/>
            <p:cNvSpPr/>
            <p:nvPr/>
          </p:nvSpPr>
          <p:spPr>
            <a:xfrm>
              <a:off x="1732601" y="5243526"/>
              <a:ext cx="147155" cy="422034"/>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grpSp>
      <p:grpSp>
        <p:nvGrpSpPr>
          <p:cNvPr id="6" name="Group 5"/>
          <p:cNvGrpSpPr/>
          <p:nvPr/>
        </p:nvGrpSpPr>
        <p:grpSpPr>
          <a:xfrm>
            <a:off x="7207342" y="5041846"/>
            <a:ext cx="2126017" cy="821245"/>
            <a:chOff x="6836221" y="5413711"/>
            <a:chExt cx="2763090" cy="1067335"/>
          </a:xfrm>
        </p:grpSpPr>
        <p:grpSp>
          <p:nvGrpSpPr>
            <p:cNvPr id="11" name="그룹 93"/>
            <p:cNvGrpSpPr/>
            <p:nvPr/>
          </p:nvGrpSpPr>
          <p:grpSpPr>
            <a:xfrm>
              <a:off x="6854154" y="5845461"/>
              <a:ext cx="1264071" cy="628142"/>
              <a:chOff x="8061569" y="5115043"/>
              <a:chExt cx="1481868" cy="736370"/>
            </a:xfrm>
          </p:grpSpPr>
          <p:sp>
            <p:nvSpPr>
              <p:cNvPr id="12" name="모서리가 둥근 직사각형 94"/>
              <p:cNvSpPr/>
              <p:nvPr/>
            </p:nvSpPr>
            <p:spPr>
              <a:xfrm>
                <a:off x="8061569" y="5115043"/>
                <a:ext cx="1481868" cy="368185"/>
              </a:xfrm>
              <a:prstGeom prst="roundRect">
                <a:avLst>
                  <a:gd name="adj" fmla="val 50000"/>
                </a:avLst>
              </a:prstGeom>
              <a:solidFill>
                <a:schemeClr val="bg1">
                  <a:alpha val="30196"/>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elvetica" pitchFamily="2" charset="0"/>
                </a:endParaRPr>
              </a:p>
            </p:txBody>
          </p:sp>
          <p:cxnSp>
            <p:nvCxnSpPr>
              <p:cNvPr id="13" name="직선 연결선 95"/>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모서리가 둥근 직사각형 98"/>
              <p:cNvSpPr/>
              <p:nvPr/>
            </p:nvSpPr>
            <p:spPr>
              <a:xfrm>
                <a:off x="8061569" y="5483228"/>
                <a:ext cx="1481868" cy="368185"/>
              </a:xfrm>
              <a:prstGeom prst="roundRect">
                <a:avLst>
                  <a:gd name="adj" fmla="val 50000"/>
                </a:avLst>
              </a:prstGeom>
              <a:solidFill>
                <a:schemeClr val="bg1">
                  <a:alpha val="30196"/>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elvetica" pitchFamily="2" charset="0"/>
                </a:endParaRPr>
              </a:p>
            </p:txBody>
          </p:sp>
          <p:cxnSp>
            <p:nvCxnSpPr>
              <p:cNvPr id="17" name="직선 연결선 99"/>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그룹 93"/>
            <p:cNvGrpSpPr/>
            <p:nvPr/>
          </p:nvGrpSpPr>
          <p:grpSpPr>
            <a:xfrm>
              <a:off x="8335240" y="5845461"/>
              <a:ext cx="1264071" cy="628142"/>
              <a:chOff x="8061569" y="5115043"/>
              <a:chExt cx="1481868" cy="736370"/>
            </a:xfrm>
          </p:grpSpPr>
          <p:sp>
            <p:nvSpPr>
              <p:cNvPr id="25" name="모서리가 둥근 직사각형 94"/>
              <p:cNvSpPr/>
              <p:nvPr/>
            </p:nvSpPr>
            <p:spPr>
              <a:xfrm>
                <a:off x="8061569" y="511504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elvetica" pitchFamily="2" charset="0"/>
                </a:endParaRPr>
              </a:p>
            </p:txBody>
          </p:sp>
          <p:cxnSp>
            <p:nvCxnSpPr>
              <p:cNvPr id="26" name="직선 연결선 95"/>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타원 96"/>
              <p:cNvSpPr/>
              <p:nvPr/>
            </p:nvSpPr>
            <p:spPr>
              <a:xfrm>
                <a:off x="903462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elvetica" pitchFamily="2" charset="0"/>
                </a:endParaRPr>
              </a:p>
            </p:txBody>
          </p:sp>
          <p:sp>
            <p:nvSpPr>
              <p:cNvPr id="28" name="타원 97"/>
              <p:cNvSpPr/>
              <p:nvPr/>
            </p:nvSpPr>
            <p:spPr>
              <a:xfrm>
                <a:off x="925034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elvetica" pitchFamily="2" charset="0"/>
                </a:endParaRPr>
              </a:p>
            </p:txBody>
          </p:sp>
          <p:sp>
            <p:nvSpPr>
              <p:cNvPr id="29" name="모서리가 둥근 직사각형 98"/>
              <p:cNvSpPr/>
              <p:nvPr/>
            </p:nvSpPr>
            <p:spPr>
              <a:xfrm>
                <a:off x="8061569" y="5483228"/>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elvetica" pitchFamily="2" charset="0"/>
                </a:endParaRPr>
              </a:p>
            </p:txBody>
          </p:sp>
          <p:cxnSp>
            <p:nvCxnSpPr>
              <p:cNvPr id="30" name="직선 연결선 99"/>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타원 100"/>
              <p:cNvSpPr/>
              <p:nvPr/>
            </p:nvSpPr>
            <p:spPr>
              <a:xfrm>
                <a:off x="903462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elvetica" pitchFamily="2" charset="0"/>
                </a:endParaRPr>
              </a:p>
            </p:txBody>
          </p:sp>
          <p:sp>
            <p:nvSpPr>
              <p:cNvPr id="32" name="타원 101"/>
              <p:cNvSpPr/>
              <p:nvPr/>
            </p:nvSpPr>
            <p:spPr>
              <a:xfrm>
                <a:off x="925034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elvetica" pitchFamily="2" charset="0"/>
                </a:endParaRPr>
              </a:p>
            </p:txBody>
          </p:sp>
        </p:grpSp>
        <p:cxnSp>
          <p:nvCxnSpPr>
            <p:cNvPr id="5" name="Straight Connector 4"/>
            <p:cNvCxnSpPr/>
            <p:nvPr/>
          </p:nvCxnSpPr>
          <p:spPr>
            <a:xfrm>
              <a:off x="6836221" y="5413711"/>
              <a:ext cx="274515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p:cNvCxnSpPr>
              <a:stCxn id="12" idx="0"/>
            </p:cNvCxnSpPr>
            <p:nvPr/>
          </p:nvCxnSpPr>
          <p:spPr>
            <a:xfrm flipV="1">
              <a:off x="7486190" y="5413711"/>
              <a:ext cx="0" cy="431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5" idx="0"/>
            </p:cNvCxnSpPr>
            <p:nvPr/>
          </p:nvCxnSpPr>
          <p:spPr>
            <a:xfrm flipV="1">
              <a:off x="8967276" y="5413711"/>
              <a:ext cx="0" cy="4317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071" name="Freeform 2070"/>
            <p:cNvSpPr/>
            <p:nvPr/>
          </p:nvSpPr>
          <p:spPr>
            <a:xfrm>
              <a:off x="7580376" y="5486218"/>
              <a:ext cx="1200067" cy="307345"/>
            </a:xfrm>
            <a:custGeom>
              <a:avLst/>
              <a:gdLst>
                <a:gd name="connsiteX0" fmla="*/ 0 w 1713559"/>
                <a:gd name="connsiteY0" fmla="*/ 35347 h 327955"/>
                <a:gd name="connsiteX1" fmla="*/ 1444752 w 1713559"/>
                <a:gd name="connsiteY1" fmla="*/ 26203 h 327955"/>
                <a:gd name="connsiteX2" fmla="*/ 1709928 w 1713559"/>
                <a:gd name="connsiteY2" fmla="*/ 327955 h 327955"/>
              </a:gdLst>
              <a:ahLst/>
              <a:cxnLst>
                <a:cxn ang="0">
                  <a:pos x="connsiteX0" y="connsiteY0"/>
                </a:cxn>
                <a:cxn ang="0">
                  <a:pos x="connsiteX1" y="connsiteY1"/>
                </a:cxn>
                <a:cxn ang="0">
                  <a:pos x="connsiteX2" y="connsiteY2"/>
                </a:cxn>
              </a:cxnLst>
              <a:rect l="l" t="t" r="r" b="b"/>
              <a:pathLst>
                <a:path w="1713559" h="327955">
                  <a:moveTo>
                    <a:pt x="0" y="35347"/>
                  </a:moveTo>
                  <a:cubicBezTo>
                    <a:pt x="579882" y="6391"/>
                    <a:pt x="1159764" y="-22565"/>
                    <a:pt x="1444752" y="26203"/>
                  </a:cubicBezTo>
                  <a:cubicBezTo>
                    <a:pt x="1729740" y="74971"/>
                    <a:pt x="1719834" y="201463"/>
                    <a:pt x="1709928" y="32795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14" name="Isosceles Triangle 13"/>
            <p:cNvSpPr/>
            <p:nvPr/>
          </p:nvSpPr>
          <p:spPr>
            <a:xfrm>
              <a:off x="7664231" y="5843680"/>
              <a:ext cx="318237" cy="274342"/>
            </a:xfrm>
            <a:prstGeom prst="triangle">
              <a:avLst/>
            </a:prstGeom>
            <a:noFill/>
            <a:ln w="31750"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784807" y="5869665"/>
              <a:ext cx="77084" cy="280003"/>
            </a:xfrm>
            <a:prstGeom prst="rect">
              <a:avLst/>
            </a:prstGeom>
            <a:noFill/>
          </p:spPr>
          <p:txBody>
            <a:bodyPr wrap="none" lIns="0" tIns="0" rIns="0" bIns="0" rtlCol="0">
              <a:spAutoFit/>
            </a:bodyPr>
            <a:lstStyle/>
            <a:p>
              <a:pPr algn="ctr"/>
              <a:r>
                <a:rPr lang="en-US" sz="1400" b="1" dirty="0">
                  <a:solidFill>
                    <a:srgbClr val="FF0000"/>
                  </a:solidFill>
                  <a:latin typeface="Helvetica" pitchFamily="2" charset="0"/>
                </a:rPr>
                <a:t>!</a:t>
              </a:r>
            </a:p>
          </p:txBody>
        </p:sp>
        <p:sp>
          <p:nvSpPr>
            <p:cNvPr id="55" name="Isosceles Triangle 54"/>
            <p:cNvSpPr/>
            <p:nvPr/>
          </p:nvSpPr>
          <p:spPr>
            <a:xfrm>
              <a:off x="7683840" y="6179261"/>
              <a:ext cx="318237" cy="274342"/>
            </a:xfrm>
            <a:prstGeom prst="triangle">
              <a:avLst/>
            </a:prstGeom>
            <a:noFill/>
            <a:ln w="31750"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804415" y="6201043"/>
              <a:ext cx="77084" cy="280003"/>
            </a:xfrm>
            <a:prstGeom prst="rect">
              <a:avLst/>
            </a:prstGeom>
            <a:noFill/>
          </p:spPr>
          <p:txBody>
            <a:bodyPr wrap="none" lIns="0" tIns="0" rIns="0" bIns="0" rtlCol="0">
              <a:spAutoFit/>
            </a:bodyPr>
            <a:lstStyle/>
            <a:p>
              <a:pPr algn="ctr"/>
              <a:r>
                <a:rPr lang="en-US" sz="1400" b="1" dirty="0">
                  <a:solidFill>
                    <a:srgbClr val="FF0000"/>
                  </a:solidFill>
                  <a:latin typeface="Helvetica" pitchFamily="2" charset="0"/>
                </a:rPr>
                <a:t>!</a:t>
              </a:r>
            </a:p>
          </p:txBody>
        </p:sp>
      </p:grpSp>
      <p:sp>
        <p:nvSpPr>
          <p:cNvPr id="60" name="Title 1"/>
          <p:cNvSpPr>
            <a:spLocks noGrp="1"/>
          </p:cNvSpPr>
          <p:nvPr>
            <p:ph type="title"/>
          </p:nvPr>
        </p:nvSpPr>
        <p:spPr>
          <a:xfrm>
            <a:off x="404552" y="173617"/>
            <a:ext cx="10515600" cy="1325563"/>
          </a:xfrm>
        </p:spPr>
        <p:txBody>
          <a:bodyPr/>
          <a:lstStyle/>
          <a:p>
            <a:r>
              <a:rPr lang="en-US" b="1" dirty="0">
                <a:latin typeface="Helvetica" pitchFamily="2" charset="0"/>
              </a:rPr>
              <a:t>Server Overload</a:t>
            </a:r>
          </a:p>
        </p:txBody>
      </p:sp>
      <p:cxnSp>
        <p:nvCxnSpPr>
          <p:cNvPr id="3" name="Straight Connector 2"/>
          <p:cNvCxnSpPr/>
          <p:nvPr/>
        </p:nvCxnSpPr>
        <p:spPr>
          <a:xfrm>
            <a:off x="1813507" y="3429000"/>
            <a:ext cx="1990725"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808869" y="2601605"/>
            <a:ext cx="0" cy="827395"/>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06198" y="2387764"/>
            <a:ext cx="205341" cy="205341"/>
          </a:xfrm>
          <a:prstGeom prst="ellipse">
            <a:avLst/>
          </a:prstGeom>
          <a:noFill/>
          <a:ln w="571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2925906" y="2306333"/>
            <a:ext cx="559351" cy="1555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144778" y="2523840"/>
            <a:ext cx="559351" cy="1555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p:cNvCxnSpPr/>
          <p:nvPr/>
        </p:nvCxnSpPr>
        <p:spPr>
          <a:xfrm flipH="1">
            <a:off x="3326945" y="2306333"/>
            <a:ext cx="158312" cy="373037"/>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483268" y="2306333"/>
            <a:ext cx="181249" cy="373037"/>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055" name="Arc 2054"/>
          <p:cNvSpPr/>
          <p:nvPr/>
        </p:nvSpPr>
        <p:spPr>
          <a:xfrm>
            <a:off x="3258592" y="2429491"/>
            <a:ext cx="479755" cy="479755"/>
          </a:xfrm>
          <a:prstGeom prst="arc">
            <a:avLst>
              <a:gd name="adj1" fmla="val 21276832"/>
              <a:gd name="adj2" fmla="val 1079351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Connector 60"/>
          <p:cNvCxnSpPr/>
          <p:nvPr/>
        </p:nvCxnSpPr>
        <p:spPr>
          <a:xfrm flipH="1">
            <a:off x="1993428" y="2676831"/>
            <a:ext cx="158312" cy="373037"/>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49751" y="2676831"/>
            <a:ext cx="181249" cy="373037"/>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Arc 62"/>
          <p:cNvSpPr/>
          <p:nvPr/>
        </p:nvSpPr>
        <p:spPr>
          <a:xfrm>
            <a:off x="1925075" y="2799989"/>
            <a:ext cx="479755" cy="479755"/>
          </a:xfrm>
          <a:prstGeom prst="arc">
            <a:avLst>
              <a:gd name="adj1" fmla="val 21276832"/>
              <a:gd name="adj2" fmla="val 10793516"/>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 name="Group 1"/>
          <p:cNvGrpSpPr/>
          <p:nvPr/>
        </p:nvGrpSpPr>
        <p:grpSpPr>
          <a:xfrm>
            <a:off x="6836465" y="2154272"/>
            <a:ext cx="2675901" cy="1377638"/>
            <a:chOff x="6489380" y="2246806"/>
            <a:chExt cx="3368786" cy="1734357"/>
          </a:xfrm>
        </p:grpSpPr>
        <p:grpSp>
          <p:nvGrpSpPr>
            <p:cNvPr id="52" name="그룹 75"/>
            <p:cNvGrpSpPr/>
            <p:nvPr/>
          </p:nvGrpSpPr>
          <p:grpSpPr>
            <a:xfrm>
              <a:off x="6489380" y="2315578"/>
              <a:ext cx="3368786" cy="1455487"/>
              <a:chOff x="7055793" y="2789751"/>
              <a:chExt cx="3368786" cy="1166704"/>
            </a:xfrm>
          </p:grpSpPr>
          <p:cxnSp>
            <p:nvCxnSpPr>
              <p:cNvPr id="53" name="직선 연결선 38"/>
              <p:cNvCxnSpPr/>
              <p:nvPr/>
            </p:nvCxnSpPr>
            <p:spPr>
              <a:xfrm flipV="1">
                <a:off x="7055793" y="2805535"/>
                <a:ext cx="994540" cy="1146271"/>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직선 연결선 42"/>
              <p:cNvCxnSpPr/>
              <p:nvPr/>
            </p:nvCxnSpPr>
            <p:spPr>
              <a:xfrm flipH="1" flipV="1">
                <a:off x="9400750" y="2789751"/>
                <a:ext cx="1023829" cy="1166704"/>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직선 연결선 47"/>
              <p:cNvCxnSpPr/>
              <p:nvPr/>
            </p:nvCxnSpPr>
            <p:spPr>
              <a:xfrm flipH="1" flipV="1">
                <a:off x="8775212" y="2801513"/>
                <a:ext cx="16990" cy="1141751"/>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2062" name="Group 2061"/>
            <p:cNvGrpSpPr/>
            <p:nvPr/>
          </p:nvGrpSpPr>
          <p:grpSpPr>
            <a:xfrm>
              <a:off x="7468382" y="2246806"/>
              <a:ext cx="591714" cy="403690"/>
              <a:chOff x="5225669" y="2575994"/>
              <a:chExt cx="794260" cy="541875"/>
            </a:xfrm>
          </p:grpSpPr>
          <p:sp>
            <p:nvSpPr>
              <p:cNvPr id="2057" name="Trapezoid 2056"/>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apezoid 80"/>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ounded Rectangle 2057"/>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Oval 2058"/>
              <p:cNvSpPr/>
              <p:nvPr/>
            </p:nvSpPr>
            <p:spPr>
              <a:xfrm>
                <a:off x="5342765" y="285652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812216" y="285540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ounded Rectangle 2059"/>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8327255" y="2259755"/>
              <a:ext cx="591714" cy="403690"/>
              <a:chOff x="5225669" y="2575994"/>
              <a:chExt cx="794260" cy="541875"/>
            </a:xfrm>
          </p:grpSpPr>
          <p:sp>
            <p:nvSpPr>
              <p:cNvPr id="86" name="Trapezoid 85"/>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rapezoid 86"/>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342765" y="285652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812216" y="285540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213968" y="2496854"/>
              <a:ext cx="833816" cy="568861"/>
              <a:chOff x="5225669" y="2575994"/>
              <a:chExt cx="794260" cy="541875"/>
            </a:xfrm>
          </p:grpSpPr>
          <p:sp>
            <p:nvSpPr>
              <p:cNvPr id="95" name="Trapezoid 94"/>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rapezoid 95"/>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5342765" y="2856525"/>
                <a:ext cx="110220" cy="11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5812216" y="285540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8305858" y="2494203"/>
              <a:ext cx="833816" cy="568861"/>
              <a:chOff x="5225669" y="2575994"/>
              <a:chExt cx="794260" cy="541875"/>
            </a:xfrm>
          </p:grpSpPr>
          <p:sp>
            <p:nvSpPr>
              <p:cNvPr id="104" name="Trapezoid 103"/>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rapezoid 104"/>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342765" y="285652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812216" y="2855405"/>
                <a:ext cx="110220" cy="11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6920959" y="2763675"/>
              <a:ext cx="1119639" cy="763860"/>
              <a:chOff x="5225669" y="2575994"/>
              <a:chExt cx="794260" cy="541875"/>
            </a:xfrm>
          </p:grpSpPr>
          <p:sp>
            <p:nvSpPr>
              <p:cNvPr id="113" name="Trapezoid 112"/>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rapezoid 113"/>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5342765" y="2856525"/>
                <a:ext cx="110220" cy="11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812216" y="285540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291346" y="2767424"/>
              <a:ext cx="1119639" cy="763860"/>
              <a:chOff x="5225669" y="2575994"/>
              <a:chExt cx="794260" cy="541875"/>
            </a:xfrm>
          </p:grpSpPr>
          <p:sp>
            <p:nvSpPr>
              <p:cNvPr id="122" name="Trapezoid 121"/>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rapezoid 122"/>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342765" y="285652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12216" y="2855405"/>
                <a:ext cx="110220" cy="11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6701056" y="3033580"/>
              <a:ext cx="1370311" cy="934878"/>
              <a:chOff x="5225669" y="2575994"/>
              <a:chExt cx="794260" cy="541875"/>
            </a:xfrm>
          </p:grpSpPr>
          <p:sp>
            <p:nvSpPr>
              <p:cNvPr id="131" name="Trapezoid 130"/>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342765" y="285652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5812216" y="285540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8338792" y="3046285"/>
              <a:ext cx="1370311" cy="934878"/>
              <a:chOff x="5225669" y="2575994"/>
              <a:chExt cx="794260" cy="541875"/>
            </a:xfrm>
          </p:grpSpPr>
          <p:sp>
            <p:nvSpPr>
              <p:cNvPr id="140" name="Trapezoid 139"/>
              <p:cNvSpPr/>
              <p:nvPr/>
            </p:nvSpPr>
            <p:spPr>
              <a:xfrm>
                <a:off x="5279492" y="2575994"/>
                <a:ext cx="686614" cy="280532"/>
              </a:xfrm>
              <a:prstGeom prst="trapezoid">
                <a:avLst>
                  <a:gd name="adj" fmla="val 394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p:cNvSpPr/>
              <p:nvPr/>
            </p:nvSpPr>
            <p:spPr>
              <a:xfrm>
                <a:off x="5342765" y="2620032"/>
                <a:ext cx="563192" cy="178592"/>
              </a:xfrm>
              <a:prstGeom prst="trapezoid">
                <a:avLst>
                  <a:gd name="adj" fmla="val 394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a:off x="5225669" y="2837337"/>
                <a:ext cx="794260" cy="16700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342765" y="285652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812216" y="2855405"/>
                <a:ext cx="110220" cy="11022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a:off x="5279492" y="2990960"/>
                <a:ext cx="86811" cy="118614"/>
              </a:xfrm>
              <a:prstGeom prst="roundRect">
                <a:avLst>
                  <a:gd name="adj" fmla="val 33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a:off x="5882421" y="2988086"/>
                <a:ext cx="86811" cy="129783"/>
              </a:xfrm>
              <a:prstGeom prst="roundRect">
                <a:avLst>
                  <a:gd name="adj" fmla="val 386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677535" y="2641558"/>
                <a:ext cx="173931" cy="1739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9" name="TextBox 148">
            <a:extLst>
              <a:ext uri="{FF2B5EF4-FFF2-40B4-BE49-F238E27FC236}">
                <a16:creationId xmlns:a16="http://schemas.microsoft.com/office/drawing/2014/main" id="{442EFAD9-98B6-44BC-997F-6A632EFD6F46}"/>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2</a:t>
            </a:r>
          </a:p>
        </p:txBody>
      </p:sp>
    </p:spTree>
    <p:extLst>
      <p:ext uri="{BB962C8B-B14F-4D97-AF65-F5344CB8AC3E}">
        <p14:creationId xmlns:p14="http://schemas.microsoft.com/office/powerpoint/2010/main" val="3545886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Rounded Corners 33">
            <a:extLst>
              <a:ext uri="{FF2B5EF4-FFF2-40B4-BE49-F238E27FC236}">
                <a16:creationId xmlns:a16="http://schemas.microsoft.com/office/drawing/2014/main" id="{C95D48EC-F863-4EB2-A149-4D09ECB96F2E}"/>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CBFF701-A6EB-4A10-ACF6-D051A100B525}"/>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36" name="Picture 2" descr="Indyme, LLC lock-icon &amp;gt;">
            <a:extLst>
              <a:ext uri="{FF2B5EF4-FFF2-40B4-BE49-F238E27FC236}">
                <a16:creationId xmlns:a16="http://schemas.microsoft.com/office/drawing/2014/main" id="{1BB7004A-10B1-4C3C-BBEA-A54391507666}"/>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1FC92F37-7146-4482-9EF6-BC81DAB3BC19}"/>
              </a:ext>
            </a:extLst>
          </p:cNvPr>
          <p:cNvGrpSpPr/>
          <p:nvPr/>
        </p:nvGrpSpPr>
        <p:grpSpPr>
          <a:xfrm>
            <a:off x="7465159" y="1763627"/>
            <a:ext cx="768569" cy="562660"/>
            <a:chOff x="9305048" y="2377393"/>
            <a:chExt cx="768569" cy="562660"/>
          </a:xfrm>
        </p:grpSpPr>
        <p:pic>
          <p:nvPicPr>
            <p:cNvPr id="41" name="Picture 2" descr="Indyme, LLC lock-icon &amp;gt;">
              <a:extLst>
                <a:ext uri="{FF2B5EF4-FFF2-40B4-BE49-F238E27FC236}">
                  <a16:creationId xmlns:a16="http://schemas.microsoft.com/office/drawing/2014/main" id="{40E34B7D-48E8-4CCE-BE78-A2A9F9A90379}"/>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ndyme, LLC lock-icon &amp;gt;">
              <a:extLst>
                <a:ext uri="{FF2B5EF4-FFF2-40B4-BE49-F238E27FC236}">
                  <a16:creationId xmlns:a16="http://schemas.microsoft.com/office/drawing/2014/main" id="{ECAA67A3-44D4-4819-B1FE-7B4AC8CC351C}"/>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Arrow Connector 42">
            <a:extLst>
              <a:ext uri="{FF2B5EF4-FFF2-40B4-BE49-F238E27FC236}">
                <a16:creationId xmlns:a16="http://schemas.microsoft.com/office/drawing/2014/main" id="{DD000AA1-CAFC-43E0-AD16-3EB3237B5213}"/>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150ECFB-E496-46C5-9351-CB41BB1B4DEE}"/>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65191D7-7D20-48B1-9EF9-BE6483CC9355}"/>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6" name="Picture 2" descr="Indyme, LLC lock-icon &amp;gt;">
            <a:extLst>
              <a:ext uri="{FF2B5EF4-FFF2-40B4-BE49-F238E27FC236}">
                <a16:creationId xmlns:a16="http://schemas.microsoft.com/office/drawing/2014/main" id="{357EE893-9842-4A0F-869B-D58C4C76819D}"/>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D4DEF648-9FC7-47D6-9814-7EDC2DC11876}"/>
              </a:ext>
            </a:extLst>
          </p:cNvPr>
          <p:cNvGrpSpPr/>
          <p:nvPr/>
        </p:nvGrpSpPr>
        <p:grpSpPr>
          <a:xfrm>
            <a:off x="7465160" y="2776313"/>
            <a:ext cx="768569" cy="562660"/>
            <a:chOff x="9305048" y="2377393"/>
            <a:chExt cx="768569" cy="562660"/>
          </a:xfrm>
        </p:grpSpPr>
        <p:pic>
          <p:nvPicPr>
            <p:cNvPr id="48" name="Picture 2" descr="Indyme, LLC lock-icon &amp;gt;">
              <a:extLst>
                <a:ext uri="{FF2B5EF4-FFF2-40B4-BE49-F238E27FC236}">
                  <a16:creationId xmlns:a16="http://schemas.microsoft.com/office/drawing/2014/main" id="{18A6739E-BB47-45A1-8021-154D320A7668}"/>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ndyme, LLC lock-icon &amp;gt;">
              <a:extLst>
                <a:ext uri="{FF2B5EF4-FFF2-40B4-BE49-F238E27FC236}">
                  <a16:creationId xmlns:a16="http://schemas.microsoft.com/office/drawing/2014/main" id="{2682CEC7-A5D2-4896-9D41-9887C249CD0D}"/>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Straight Arrow Connector 49">
            <a:extLst>
              <a:ext uri="{FF2B5EF4-FFF2-40B4-BE49-F238E27FC236}">
                <a16:creationId xmlns:a16="http://schemas.microsoft.com/office/drawing/2014/main" id="{0EFE3A7E-9C93-4EF1-96F6-AEE972AC87DA}"/>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55FCD-7C79-4276-9FF1-432B5AA25E15}"/>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087ADB6-77CC-475E-ACB2-4C798CDA1B35}"/>
              </a:ext>
            </a:extLst>
          </p:cNvPr>
          <p:cNvGrpSpPr/>
          <p:nvPr/>
        </p:nvGrpSpPr>
        <p:grpSpPr>
          <a:xfrm>
            <a:off x="1628641" y="2326287"/>
            <a:ext cx="258171" cy="518615"/>
            <a:chOff x="1628641" y="2326287"/>
            <a:chExt cx="258171" cy="518615"/>
          </a:xfrm>
        </p:grpSpPr>
        <p:sp>
          <p:nvSpPr>
            <p:cNvPr id="53" name="Rectangle 52">
              <a:extLst>
                <a:ext uri="{FF2B5EF4-FFF2-40B4-BE49-F238E27FC236}">
                  <a16:creationId xmlns:a16="http://schemas.microsoft.com/office/drawing/2014/main" id="{91CC7F2A-8935-483B-B099-71BF81A0B46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4B2194A-1C31-4AA2-9807-6A2569C23E6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52D6C29A-5DFC-4E7C-A3CF-DC7F2092241F}"/>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56" name="TextBox 55">
            <a:extLst>
              <a:ext uri="{FF2B5EF4-FFF2-40B4-BE49-F238E27FC236}">
                <a16:creationId xmlns:a16="http://schemas.microsoft.com/office/drawing/2014/main" id="{A0042283-B433-4B6A-94FC-17C1595928F3}"/>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sp>
        <p:nvSpPr>
          <p:cNvPr id="79" name="Title 1">
            <a:extLst>
              <a:ext uri="{FF2B5EF4-FFF2-40B4-BE49-F238E27FC236}">
                <a16:creationId xmlns:a16="http://schemas.microsoft.com/office/drawing/2014/main" id="{1A18D4D0-8C65-49B1-AEC9-C57845B55BC2}"/>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 with Lock Contention</a:t>
            </a:r>
            <a:endParaRPr lang="en-US" b="1" dirty="0">
              <a:latin typeface="Helvetica" pitchFamily="2" charset="0"/>
            </a:endParaRPr>
          </a:p>
        </p:txBody>
      </p:sp>
      <p:cxnSp>
        <p:nvCxnSpPr>
          <p:cNvPr id="86" name="Straight Connector 85">
            <a:extLst>
              <a:ext uri="{FF2B5EF4-FFF2-40B4-BE49-F238E27FC236}">
                <a16:creationId xmlns:a16="http://schemas.microsoft.com/office/drawing/2014/main" id="{2E727928-C4E9-40E3-B162-5AA0EEC4FFAE}"/>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0C2763-A2CE-4E79-A70F-6BD31A00DF7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88" name="Straight Connector 87">
            <a:extLst>
              <a:ext uri="{FF2B5EF4-FFF2-40B4-BE49-F238E27FC236}">
                <a16:creationId xmlns:a16="http://schemas.microsoft.com/office/drawing/2014/main" id="{BAB20FA3-813F-4BC0-AEC4-9CC407253EC6}"/>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50EAD19-4EC0-46D7-87CA-2674723854F5}"/>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90" name="Straight Connector 89">
            <a:extLst>
              <a:ext uri="{FF2B5EF4-FFF2-40B4-BE49-F238E27FC236}">
                <a16:creationId xmlns:a16="http://schemas.microsoft.com/office/drawing/2014/main" id="{4E186200-F052-40CF-846C-1905195E2B8F}"/>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83236A6-49FA-4AAF-BC36-17DD1E6440C0}"/>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76" name="Oval 75">
            <a:extLst>
              <a:ext uri="{FF2B5EF4-FFF2-40B4-BE49-F238E27FC236}">
                <a16:creationId xmlns:a16="http://schemas.microsoft.com/office/drawing/2014/main" id="{481469A7-EB1D-4962-B8B0-8CE97C575C20}"/>
              </a:ext>
            </a:extLst>
          </p:cNvPr>
          <p:cNvSpPr/>
          <p:nvPr/>
        </p:nvSpPr>
        <p:spPr>
          <a:xfrm>
            <a:off x="10015462" y="4590053"/>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D33B9B7-C92B-4924-8382-6C4439489809}"/>
              </a:ext>
            </a:extLst>
          </p:cNvPr>
          <p:cNvSpPr/>
          <p:nvPr/>
        </p:nvSpPr>
        <p:spPr>
          <a:xfrm>
            <a:off x="5203704" y="4781550"/>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D150E14D-B21C-4441-B37C-74EE2F7E4394}"/>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A7666159-0285-4538-A5C0-0815289C495A}"/>
              </a:ext>
            </a:extLst>
          </p:cNvPr>
          <p:cNvGrpSpPr/>
          <p:nvPr/>
        </p:nvGrpSpPr>
        <p:grpSpPr>
          <a:xfrm>
            <a:off x="5126279" y="2807574"/>
            <a:ext cx="258171" cy="518615"/>
            <a:chOff x="1628641" y="2326287"/>
            <a:chExt cx="258171" cy="518615"/>
          </a:xfrm>
        </p:grpSpPr>
        <p:sp>
          <p:nvSpPr>
            <p:cNvPr id="92" name="Rectangle 91">
              <a:extLst>
                <a:ext uri="{FF2B5EF4-FFF2-40B4-BE49-F238E27FC236}">
                  <a16:creationId xmlns:a16="http://schemas.microsoft.com/office/drawing/2014/main" id="{70AF168D-8F2D-43B7-9654-FFFF56019F92}"/>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9CB4E07B-7F82-484E-9A4E-CDDA6D222B46}"/>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E1CFFE99-73B2-4E11-BCD9-4AFBCDEBF3B3}"/>
              </a:ext>
            </a:extLst>
          </p:cNvPr>
          <p:cNvGrpSpPr/>
          <p:nvPr/>
        </p:nvGrpSpPr>
        <p:grpSpPr>
          <a:xfrm>
            <a:off x="4870100" y="2807573"/>
            <a:ext cx="258171" cy="518615"/>
            <a:chOff x="1628641" y="2326287"/>
            <a:chExt cx="258171" cy="518615"/>
          </a:xfrm>
        </p:grpSpPr>
        <p:sp>
          <p:nvSpPr>
            <p:cNvPr id="95" name="Rectangle 94">
              <a:extLst>
                <a:ext uri="{FF2B5EF4-FFF2-40B4-BE49-F238E27FC236}">
                  <a16:creationId xmlns:a16="http://schemas.microsoft.com/office/drawing/2014/main" id="{53E3820B-4974-40DD-934F-899F72082D0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68B255E8-C385-427D-B158-4FC16E319167}"/>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A1B6936B-7C15-4E27-9196-34920DD9FD7D}"/>
              </a:ext>
            </a:extLst>
          </p:cNvPr>
          <p:cNvGrpSpPr/>
          <p:nvPr/>
        </p:nvGrpSpPr>
        <p:grpSpPr>
          <a:xfrm>
            <a:off x="4616531" y="2807572"/>
            <a:ext cx="258171" cy="518615"/>
            <a:chOff x="1628641" y="2326287"/>
            <a:chExt cx="258171" cy="518615"/>
          </a:xfrm>
        </p:grpSpPr>
        <p:sp>
          <p:nvSpPr>
            <p:cNvPr id="98" name="Rectangle 97">
              <a:extLst>
                <a:ext uri="{FF2B5EF4-FFF2-40B4-BE49-F238E27FC236}">
                  <a16:creationId xmlns:a16="http://schemas.microsoft.com/office/drawing/2014/main" id="{0CF95B58-F346-400A-A51D-29E597D76857}"/>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D78F93F8-4C20-4C68-9F57-7310190C392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A177EB62-C306-43D5-9246-FE35DC0D0C64}"/>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130AD-3D0D-4932-834F-ED2C4731E12E}"/>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29D34-4F73-4A39-BD22-C11A80957073}"/>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A226606-9A4A-41D7-B03E-0AF8E467AF32}"/>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6A92ADB-BF8B-437C-BBE2-8B0F39C8A820}"/>
              </a:ext>
            </a:extLst>
          </p:cNvPr>
          <p:cNvCxnSpPr/>
          <p:nvPr/>
        </p:nvCxnSpPr>
        <p:spPr>
          <a:xfrm>
            <a:off x="4870301" y="281650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74C15F4-D8E4-49D0-AB31-74771E5B597C}"/>
              </a:ext>
            </a:extLst>
          </p:cNvPr>
          <p:cNvSpPr txBox="1"/>
          <p:nvPr/>
        </p:nvSpPr>
        <p:spPr>
          <a:xfrm>
            <a:off x="4202767" y="2735021"/>
            <a:ext cx="433132" cy="523220"/>
          </a:xfrm>
          <a:prstGeom prst="rect">
            <a:avLst/>
          </a:prstGeom>
          <a:noFill/>
        </p:spPr>
        <p:txBody>
          <a:bodyPr wrap="none" rtlCol="0">
            <a:spAutoFit/>
          </a:bodyPr>
          <a:lstStyle/>
          <a:p>
            <a:r>
              <a:rPr lang="en-US" sz="2800" dirty="0"/>
              <a:t>…</a:t>
            </a:r>
          </a:p>
        </p:txBody>
      </p:sp>
      <p:grpSp>
        <p:nvGrpSpPr>
          <p:cNvPr id="109" name="Group 108">
            <a:extLst>
              <a:ext uri="{FF2B5EF4-FFF2-40B4-BE49-F238E27FC236}">
                <a16:creationId xmlns:a16="http://schemas.microsoft.com/office/drawing/2014/main" id="{6FC9F518-4A20-4CB1-8CD1-C8FF71ED7628}"/>
              </a:ext>
            </a:extLst>
          </p:cNvPr>
          <p:cNvGrpSpPr/>
          <p:nvPr/>
        </p:nvGrpSpPr>
        <p:grpSpPr>
          <a:xfrm>
            <a:off x="5108715" y="1806654"/>
            <a:ext cx="258171" cy="518615"/>
            <a:chOff x="1628641" y="2326287"/>
            <a:chExt cx="258171" cy="518615"/>
          </a:xfrm>
        </p:grpSpPr>
        <p:sp>
          <p:nvSpPr>
            <p:cNvPr id="110" name="Rectangle 109">
              <a:extLst>
                <a:ext uri="{FF2B5EF4-FFF2-40B4-BE49-F238E27FC236}">
                  <a16:creationId xmlns:a16="http://schemas.microsoft.com/office/drawing/2014/main" id="{20B2F205-F736-4F9D-82BD-104B5BAFE04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A74C3EB9-E62E-4FEE-B863-40909007BD6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0E6FF9D9-1416-4A73-8841-1640D450B1D3}"/>
              </a:ext>
            </a:extLst>
          </p:cNvPr>
          <p:cNvGrpSpPr/>
          <p:nvPr/>
        </p:nvGrpSpPr>
        <p:grpSpPr>
          <a:xfrm>
            <a:off x="4852536" y="1806653"/>
            <a:ext cx="258171" cy="518615"/>
            <a:chOff x="1628641" y="2326287"/>
            <a:chExt cx="258171" cy="518615"/>
          </a:xfrm>
        </p:grpSpPr>
        <p:sp>
          <p:nvSpPr>
            <p:cNvPr id="113" name="Rectangle 112">
              <a:extLst>
                <a:ext uri="{FF2B5EF4-FFF2-40B4-BE49-F238E27FC236}">
                  <a16:creationId xmlns:a16="http://schemas.microsoft.com/office/drawing/2014/main" id="{34A7923E-E46D-4EF8-975E-7C86AC5100A7}"/>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4CD57104-F891-4AA2-9A41-B73EA0F66B1F}"/>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F2CB833B-1227-4515-A8FC-558D3BF75B85}"/>
              </a:ext>
            </a:extLst>
          </p:cNvPr>
          <p:cNvGrpSpPr/>
          <p:nvPr/>
        </p:nvGrpSpPr>
        <p:grpSpPr>
          <a:xfrm>
            <a:off x="4598967" y="1806652"/>
            <a:ext cx="258171" cy="518615"/>
            <a:chOff x="1628641" y="2326287"/>
            <a:chExt cx="258171" cy="518615"/>
          </a:xfrm>
        </p:grpSpPr>
        <p:sp>
          <p:nvSpPr>
            <p:cNvPr id="116" name="Rectangle 115">
              <a:extLst>
                <a:ext uri="{FF2B5EF4-FFF2-40B4-BE49-F238E27FC236}">
                  <a16:creationId xmlns:a16="http://schemas.microsoft.com/office/drawing/2014/main" id="{42348B46-25D6-411F-BE83-F5433AA2836B}"/>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641FB83B-5BFA-4089-BC12-709A4FDEDCBD}"/>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Straight Connector 117">
            <a:extLst>
              <a:ext uri="{FF2B5EF4-FFF2-40B4-BE49-F238E27FC236}">
                <a16:creationId xmlns:a16="http://schemas.microsoft.com/office/drawing/2014/main" id="{B2733C93-B8F4-4D1E-8E69-8B9F359A45C1}"/>
              </a:ext>
            </a:extLst>
          </p:cNvPr>
          <p:cNvCxnSpPr/>
          <p:nvPr/>
        </p:nvCxnSpPr>
        <p:spPr>
          <a:xfrm>
            <a:off x="4321641" y="180149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AD732F7-EB05-4C9D-86A1-4104E474262C}"/>
              </a:ext>
            </a:extLst>
          </p:cNvPr>
          <p:cNvCxnSpPr/>
          <p:nvPr/>
        </p:nvCxnSpPr>
        <p:spPr>
          <a:xfrm>
            <a:off x="4321641" y="232294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BF19F5C-61CB-4998-8F8A-8091AADC6630}"/>
              </a:ext>
            </a:extLst>
          </p:cNvPr>
          <p:cNvCxnSpPr/>
          <p:nvPr/>
        </p:nvCxnSpPr>
        <p:spPr>
          <a:xfrm>
            <a:off x="5360843"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86543B8-CEB5-4F9F-A1B6-41D2D3588D7F}"/>
              </a:ext>
            </a:extLst>
          </p:cNvPr>
          <p:cNvCxnSpPr/>
          <p:nvPr/>
        </p:nvCxnSpPr>
        <p:spPr>
          <a:xfrm>
            <a:off x="5108715"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D62FBAD-7E84-46EC-A3F9-001F9BFDB3C7}"/>
              </a:ext>
            </a:extLst>
          </p:cNvPr>
          <p:cNvCxnSpPr/>
          <p:nvPr/>
        </p:nvCxnSpPr>
        <p:spPr>
          <a:xfrm>
            <a:off x="4852737" y="181558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395B543F-5F2A-4AD1-9C85-C0FFD1D4F0BB}"/>
              </a:ext>
            </a:extLst>
          </p:cNvPr>
          <p:cNvSpPr txBox="1"/>
          <p:nvPr/>
        </p:nvSpPr>
        <p:spPr>
          <a:xfrm>
            <a:off x="4185203" y="1734101"/>
            <a:ext cx="433132" cy="523220"/>
          </a:xfrm>
          <a:prstGeom prst="rect">
            <a:avLst/>
          </a:prstGeom>
          <a:noFill/>
        </p:spPr>
        <p:txBody>
          <a:bodyPr wrap="none" rtlCol="0">
            <a:spAutoFit/>
          </a:bodyPr>
          <a:lstStyle/>
          <a:p>
            <a:r>
              <a:rPr lang="en-US" sz="2800" dirty="0"/>
              <a:t>…</a:t>
            </a:r>
          </a:p>
        </p:txBody>
      </p:sp>
      <p:sp>
        <p:nvSpPr>
          <p:cNvPr id="128" name="Oval 127">
            <a:extLst>
              <a:ext uri="{FF2B5EF4-FFF2-40B4-BE49-F238E27FC236}">
                <a16:creationId xmlns:a16="http://schemas.microsoft.com/office/drawing/2014/main" id="{FED90CF4-A533-484A-9609-BA3C04182C7B}"/>
              </a:ext>
            </a:extLst>
          </p:cNvPr>
          <p:cNvSpPr/>
          <p:nvPr/>
        </p:nvSpPr>
        <p:spPr>
          <a:xfrm>
            <a:off x="4498646" y="2753517"/>
            <a:ext cx="951601" cy="633885"/>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BFB3CDB-0702-44F2-8423-97E3F08850E7}"/>
              </a:ext>
            </a:extLst>
          </p:cNvPr>
          <p:cNvSpPr/>
          <p:nvPr/>
        </p:nvSpPr>
        <p:spPr>
          <a:xfrm>
            <a:off x="4513089" y="1751115"/>
            <a:ext cx="951601" cy="633885"/>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직사각형 17">
            <a:extLst>
              <a:ext uri="{FF2B5EF4-FFF2-40B4-BE49-F238E27FC236}">
                <a16:creationId xmlns:a16="http://schemas.microsoft.com/office/drawing/2014/main" id="{83ED971F-5DC3-48A9-9D55-FC49D46A6A6C}"/>
              </a:ext>
            </a:extLst>
          </p:cNvPr>
          <p:cNvSpPr/>
          <p:nvPr/>
        </p:nvSpPr>
        <p:spPr>
          <a:xfrm>
            <a:off x="0" y="2259"/>
            <a:ext cx="12192000" cy="6858000"/>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7" name="TextBox 66">
            <a:extLst>
              <a:ext uri="{FF2B5EF4-FFF2-40B4-BE49-F238E27FC236}">
                <a16:creationId xmlns:a16="http://schemas.microsoft.com/office/drawing/2014/main" id="{69E6D421-84A3-439C-A3DC-B5385E21FDF5}"/>
              </a:ext>
            </a:extLst>
          </p:cNvPr>
          <p:cNvSpPr txBox="1"/>
          <p:nvPr/>
        </p:nvSpPr>
        <p:spPr>
          <a:xfrm>
            <a:off x="232651" y="3048508"/>
            <a:ext cx="11687720" cy="1764263"/>
          </a:xfrm>
          <a:prstGeom prst="roundRect">
            <a:avLst/>
          </a:prstGeom>
          <a:solidFill>
            <a:schemeClr val="bg1"/>
          </a:solidFill>
          <a:ln w="76200">
            <a:solidFill>
              <a:schemeClr val="tx1"/>
            </a:solidFill>
          </a:ln>
        </p:spPr>
        <p:txBody>
          <a:bodyPr wrap="square" lIns="180000" tIns="180000" rIns="180000" bIns="180000" rtlCol="0">
            <a:spAutoFit/>
          </a:bodyPr>
          <a:lstStyle/>
          <a:p>
            <a:pPr algn="ctr"/>
            <a:r>
              <a:rPr lang="en-US" altLang="ko-KR" sz="4000" b="1" dirty="0">
                <a:latin typeface="Helvetica" pitchFamily="2" charset="0"/>
              </a:rPr>
              <a:t>How can we achieve both </a:t>
            </a:r>
            <a:r>
              <a:rPr lang="en-US" altLang="ko-KR" sz="4000" b="1" dirty="0">
                <a:solidFill>
                  <a:srgbClr val="C00000"/>
                </a:solidFill>
                <a:latin typeface="Helvetica" pitchFamily="2" charset="0"/>
              </a:rPr>
              <a:t>high throughput </a:t>
            </a:r>
            <a:r>
              <a:rPr lang="en-US" altLang="ko-KR" sz="4000" b="1" dirty="0">
                <a:latin typeface="Helvetica" pitchFamily="2" charset="0"/>
              </a:rPr>
              <a:t>and </a:t>
            </a:r>
            <a:r>
              <a:rPr lang="en-US" altLang="ko-KR" sz="4000" b="1" dirty="0">
                <a:solidFill>
                  <a:srgbClr val="C00000"/>
                </a:solidFill>
                <a:latin typeface="Helvetica" pitchFamily="2" charset="0"/>
              </a:rPr>
              <a:t>low tail latency</a:t>
            </a:r>
            <a:r>
              <a:rPr lang="en-US" altLang="ko-KR" sz="4000" b="1" dirty="0">
                <a:latin typeface="Helvetica" pitchFamily="2" charset="0"/>
              </a:rPr>
              <a:t>?</a:t>
            </a:r>
            <a:endParaRPr lang="ko-KR" altLang="en-US" sz="4000" b="1" dirty="0">
              <a:latin typeface="Helvetica" pitchFamily="2" charset="0"/>
            </a:endParaRPr>
          </a:p>
        </p:txBody>
      </p:sp>
      <p:sp>
        <p:nvSpPr>
          <p:cNvPr id="69" name="TextBox 68">
            <a:extLst>
              <a:ext uri="{FF2B5EF4-FFF2-40B4-BE49-F238E27FC236}">
                <a16:creationId xmlns:a16="http://schemas.microsoft.com/office/drawing/2014/main" id="{957F749A-7252-4762-A4BF-FBA0DFED1B86}"/>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9</a:t>
            </a:r>
          </a:p>
        </p:txBody>
      </p:sp>
    </p:spTree>
    <p:extLst>
      <p:ext uri="{BB962C8B-B14F-4D97-AF65-F5344CB8AC3E}">
        <p14:creationId xmlns:p14="http://schemas.microsoft.com/office/powerpoint/2010/main" val="2837435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6DDACE-6A50-4980-A4B1-9A2D1A05B10C}"/>
              </a:ext>
            </a:extLst>
          </p:cNvPr>
          <p:cNvSpPr>
            <a:spLocks noGrp="1"/>
          </p:cNvSpPr>
          <p:nvPr>
            <p:ph type="title"/>
          </p:nvPr>
        </p:nvSpPr>
        <p:spPr>
          <a:xfrm>
            <a:off x="447675" y="365126"/>
            <a:ext cx="10515600" cy="951884"/>
          </a:xfrm>
        </p:spPr>
        <p:txBody>
          <a:bodyPr/>
          <a:lstStyle/>
          <a:p>
            <a:r>
              <a:rPr lang="en-US" b="1" dirty="0" err="1">
                <a:latin typeface="Helvetica" pitchFamily="2" charset="0"/>
              </a:rPr>
              <a:t>Protego</a:t>
            </a:r>
            <a:endParaRPr lang="en-US" b="1" dirty="0">
              <a:latin typeface="Helvetica" pitchFamily="2" charset="0"/>
            </a:endParaRPr>
          </a:p>
        </p:txBody>
      </p:sp>
      <p:sp>
        <p:nvSpPr>
          <p:cNvPr id="5" name="Content Placeholder 2">
            <a:extLst>
              <a:ext uri="{FF2B5EF4-FFF2-40B4-BE49-F238E27FC236}">
                <a16:creationId xmlns:a16="http://schemas.microsoft.com/office/drawing/2014/main" id="{0C9FDC6C-C3A6-404E-B370-D2F1A4DDA5F2}"/>
              </a:ext>
            </a:extLst>
          </p:cNvPr>
          <p:cNvSpPr>
            <a:spLocks noGrp="1"/>
          </p:cNvSpPr>
          <p:nvPr>
            <p:ph idx="1"/>
          </p:nvPr>
        </p:nvSpPr>
        <p:spPr>
          <a:xfrm>
            <a:off x="1204110" y="1317010"/>
            <a:ext cx="10149689" cy="4859953"/>
          </a:xfrm>
        </p:spPr>
        <p:txBody>
          <a:bodyPr>
            <a:normAutofit/>
          </a:bodyPr>
          <a:lstStyle/>
          <a:p>
            <a:pPr marL="0" indent="0">
              <a:buNone/>
            </a:pPr>
            <a:r>
              <a:rPr lang="en-US" sz="3200" dirty="0">
                <a:latin typeface="Helvetica" pitchFamily="2" charset="0"/>
              </a:rPr>
              <a:t>Overload control for applications with unpredictable lock contention</a:t>
            </a:r>
          </a:p>
        </p:txBody>
      </p:sp>
      <p:graphicFrame>
        <p:nvGraphicFramePr>
          <p:cNvPr id="6" name="Table 5">
            <a:extLst>
              <a:ext uri="{FF2B5EF4-FFF2-40B4-BE49-F238E27FC236}">
                <a16:creationId xmlns:a16="http://schemas.microsoft.com/office/drawing/2014/main" id="{101F74FC-5371-46DE-8DA6-673EA6D34D8A}"/>
              </a:ext>
            </a:extLst>
          </p:cNvPr>
          <p:cNvGraphicFramePr>
            <a:graphicFrameLocks noGrp="1"/>
          </p:cNvGraphicFramePr>
          <p:nvPr>
            <p:extLst>
              <p:ext uri="{D42A27DB-BD31-4B8C-83A1-F6EECF244321}">
                <p14:modId xmlns:p14="http://schemas.microsoft.com/office/powerpoint/2010/main" val="2179346053"/>
              </p:ext>
            </p:extLst>
          </p:nvPr>
        </p:nvGraphicFramePr>
        <p:xfrm>
          <a:off x="1337459" y="2596515"/>
          <a:ext cx="9306964" cy="3147060"/>
        </p:xfrm>
        <a:graphic>
          <a:graphicData uri="http://schemas.openxmlformats.org/drawingml/2006/table">
            <a:tbl>
              <a:tblPr firstRow="1" bandRow="1">
                <a:tableStyleId>{7E9639D4-E3E2-4D34-9284-5A2195B3D0D7}</a:tableStyleId>
              </a:tblPr>
              <a:tblGrid>
                <a:gridCol w="4158466">
                  <a:extLst>
                    <a:ext uri="{9D8B030D-6E8A-4147-A177-3AD203B41FA5}">
                      <a16:colId xmlns:a16="http://schemas.microsoft.com/office/drawing/2014/main" val="4085630183"/>
                    </a:ext>
                  </a:extLst>
                </a:gridCol>
                <a:gridCol w="5148498">
                  <a:extLst>
                    <a:ext uri="{9D8B030D-6E8A-4147-A177-3AD203B41FA5}">
                      <a16:colId xmlns:a16="http://schemas.microsoft.com/office/drawing/2014/main" val="81955245"/>
                    </a:ext>
                  </a:extLst>
                </a:gridCol>
              </a:tblGrid>
              <a:tr h="644579">
                <a:tc>
                  <a:txBody>
                    <a:bodyPr/>
                    <a:lstStyle/>
                    <a:p>
                      <a:pPr algn="ctr"/>
                      <a:r>
                        <a:rPr lang="en-US" sz="2800" dirty="0"/>
                        <a:t>Component</a:t>
                      </a:r>
                      <a:endParaRPr lang="en-US" sz="2800" dirty="0">
                        <a:latin typeface="Helvetica" pitchFamily="2" charset="0"/>
                      </a:endParaRPr>
                    </a:p>
                  </a:txBody>
                  <a:tcPr anchor="ctr"/>
                </a:tc>
                <a:tc>
                  <a:txBody>
                    <a:bodyPr/>
                    <a:lstStyle/>
                    <a:p>
                      <a:pPr algn="ctr"/>
                      <a:r>
                        <a:rPr lang="en-US" sz="2800" dirty="0">
                          <a:latin typeface="Helvetica" pitchFamily="2" charset="0"/>
                        </a:rPr>
                        <a:t>Role</a:t>
                      </a:r>
                    </a:p>
                  </a:txBody>
                  <a:tcPr anchor="ctr"/>
                </a:tc>
                <a:extLst>
                  <a:ext uri="{0D108BD9-81ED-4DB2-BD59-A6C34878D82A}">
                    <a16:rowId xmlns:a16="http://schemas.microsoft.com/office/drawing/2014/main" val="2288172186"/>
                  </a:ext>
                </a:extLst>
              </a:tr>
              <a:tr h="1478739">
                <a:tc>
                  <a:txBody>
                    <a:bodyPr/>
                    <a:lstStyle/>
                    <a:p>
                      <a:r>
                        <a:rPr lang="en-US" sz="2800" dirty="0">
                          <a:latin typeface="Helvetica" pitchFamily="2" charset="0"/>
                        </a:rPr>
                        <a:t>Active Synchronization Queue Management (ASQM)</a:t>
                      </a:r>
                    </a:p>
                  </a:txBody>
                  <a:tcPr anchor="ctr"/>
                </a:tc>
                <a:tc>
                  <a:txBody>
                    <a:bodyPr/>
                    <a:lstStyle/>
                    <a:p>
                      <a:r>
                        <a:rPr lang="en-US" sz="2800" dirty="0">
                          <a:latin typeface="Helvetica" pitchFamily="2" charset="0"/>
                        </a:rPr>
                        <a:t>Ensure low latency for all the </a:t>
                      </a:r>
                      <a:r>
                        <a:rPr lang="en-US" sz="2800" dirty="0" err="1">
                          <a:latin typeface="Helvetica" pitchFamily="2" charset="0"/>
                        </a:rPr>
                        <a:t>datapath</a:t>
                      </a:r>
                      <a:endParaRPr lang="en-US" sz="2800" dirty="0">
                        <a:latin typeface="Helvetica" pitchFamily="2" charset="0"/>
                      </a:endParaRPr>
                    </a:p>
                  </a:txBody>
                  <a:tcPr anchor="ctr"/>
                </a:tc>
                <a:extLst>
                  <a:ext uri="{0D108BD9-81ED-4DB2-BD59-A6C34878D82A}">
                    <a16:rowId xmlns:a16="http://schemas.microsoft.com/office/drawing/2014/main" val="1324607651"/>
                  </a:ext>
                </a:extLst>
              </a:tr>
              <a:tr h="1023742">
                <a:tc>
                  <a:txBody>
                    <a:bodyPr/>
                    <a:lstStyle/>
                    <a:p>
                      <a:r>
                        <a:rPr lang="en-US" sz="2800" dirty="0">
                          <a:latin typeface="Helvetica" pitchFamily="2" charset="0"/>
                        </a:rPr>
                        <a:t>Performance-driven Admission Control</a:t>
                      </a:r>
                    </a:p>
                  </a:txBody>
                  <a:tcPr anchor="ctr"/>
                </a:tc>
                <a:tc>
                  <a:txBody>
                    <a:bodyPr/>
                    <a:lstStyle/>
                    <a:p>
                      <a:r>
                        <a:rPr lang="en-US" sz="2800" dirty="0">
                          <a:latin typeface="Helvetica" pitchFamily="2" charset="0"/>
                        </a:rPr>
                        <a:t>Achieve high throughput with efficient resource usage</a:t>
                      </a:r>
                    </a:p>
                  </a:txBody>
                  <a:tcPr anchor="ctr"/>
                </a:tc>
                <a:extLst>
                  <a:ext uri="{0D108BD9-81ED-4DB2-BD59-A6C34878D82A}">
                    <a16:rowId xmlns:a16="http://schemas.microsoft.com/office/drawing/2014/main" val="714785340"/>
                  </a:ext>
                </a:extLst>
              </a:tr>
            </a:tbl>
          </a:graphicData>
        </a:graphic>
      </p:graphicFrame>
      <p:sp>
        <p:nvSpPr>
          <p:cNvPr id="8" name="TextBox 7">
            <a:extLst>
              <a:ext uri="{FF2B5EF4-FFF2-40B4-BE49-F238E27FC236}">
                <a16:creationId xmlns:a16="http://schemas.microsoft.com/office/drawing/2014/main" id="{7B6075B2-532E-48F6-BDBC-6789FB560A51}"/>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10</a:t>
            </a:r>
          </a:p>
        </p:txBody>
      </p:sp>
    </p:spTree>
    <p:extLst>
      <p:ext uri="{BB962C8B-B14F-4D97-AF65-F5344CB8AC3E}">
        <p14:creationId xmlns:p14="http://schemas.microsoft.com/office/powerpoint/2010/main" val="298801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Rounded Corners 33">
            <a:extLst>
              <a:ext uri="{FF2B5EF4-FFF2-40B4-BE49-F238E27FC236}">
                <a16:creationId xmlns:a16="http://schemas.microsoft.com/office/drawing/2014/main" id="{C95D48EC-F863-4EB2-A149-4D09ECB96F2E}"/>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CBFF701-A6EB-4A10-ACF6-D051A100B525}"/>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36" name="Picture 2" descr="Indyme, LLC lock-icon &amp;gt;">
            <a:extLst>
              <a:ext uri="{FF2B5EF4-FFF2-40B4-BE49-F238E27FC236}">
                <a16:creationId xmlns:a16="http://schemas.microsoft.com/office/drawing/2014/main" id="{1BB7004A-10B1-4C3C-BBEA-A54391507666}"/>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1FC92F37-7146-4482-9EF6-BC81DAB3BC19}"/>
              </a:ext>
            </a:extLst>
          </p:cNvPr>
          <p:cNvGrpSpPr/>
          <p:nvPr/>
        </p:nvGrpSpPr>
        <p:grpSpPr>
          <a:xfrm>
            <a:off x="7465159" y="1763627"/>
            <a:ext cx="768569" cy="562660"/>
            <a:chOff x="9305048" y="2377393"/>
            <a:chExt cx="768569" cy="562660"/>
          </a:xfrm>
        </p:grpSpPr>
        <p:pic>
          <p:nvPicPr>
            <p:cNvPr id="41" name="Picture 2" descr="Indyme, LLC lock-icon &amp;gt;">
              <a:extLst>
                <a:ext uri="{FF2B5EF4-FFF2-40B4-BE49-F238E27FC236}">
                  <a16:creationId xmlns:a16="http://schemas.microsoft.com/office/drawing/2014/main" id="{40E34B7D-48E8-4CCE-BE78-A2A9F9A90379}"/>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ndyme, LLC lock-icon &amp;gt;">
              <a:extLst>
                <a:ext uri="{FF2B5EF4-FFF2-40B4-BE49-F238E27FC236}">
                  <a16:creationId xmlns:a16="http://schemas.microsoft.com/office/drawing/2014/main" id="{ECAA67A3-44D4-4819-B1FE-7B4AC8CC351C}"/>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Arrow Connector 42">
            <a:extLst>
              <a:ext uri="{FF2B5EF4-FFF2-40B4-BE49-F238E27FC236}">
                <a16:creationId xmlns:a16="http://schemas.microsoft.com/office/drawing/2014/main" id="{DD000AA1-CAFC-43E0-AD16-3EB3237B5213}"/>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150ECFB-E496-46C5-9351-CB41BB1B4DEE}"/>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65191D7-7D20-48B1-9EF9-BE6483CC9355}"/>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6" name="Picture 2" descr="Indyme, LLC lock-icon &amp;gt;">
            <a:extLst>
              <a:ext uri="{FF2B5EF4-FFF2-40B4-BE49-F238E27FC236}">
                <a16:creationId xmlns:a16="http://schemas.microsoft.com/office/drawing/2014/main" id="{357EE893-9842-4A0F-869B-D58C4C76819D}"/>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D4DEF648-9FC7-47D6-9814-7EDC2DC11876}"/>
              </a:ext>
            </a:extLst>
          </p:cNvPr>
          <p:cNvGrpSpPr/>
          <p:nvPr/>
        </p:nvGrpSpPr>
        <p:grpSpPr>
          <a:xfrm>
            <a:off x="7465160" y="2776313"/>
            <a:ext cx="768569" cy="562660"/>
            <a:chOff x="9305048" y="2377393"/>
            <a:chExt cx="768569" cy="562660"/>
          </a:xfrm>
        </p:grpSpPr>
        <p:pic>
          <p:nvPicPr>
            <p:cNvPr id="48" name="Picture 2" descr="Indyme, LLC lock-icon &amp;gt;">
              <a:extLst>
                <a:ext uri="{FF2B5EF4-FFF2-40B4-BE49-F238E27FC236}">
                  <a16:creationId xmlns:a16="http://schemas.microsoft.com/office/drawing/2014/main" id="{18A6739E-BB47-45A1-8021-154D320A7668}"/>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ndyme, LLC lock-icon &amp;gt;">
              <a:extLst>
                <a:ext uri="{FF2B5EF4-FFF2-40B4-BE49-F238E27FC236}">
                  <a16:creationId xmlns:a16="http://schemas.microsoft.com/office/drawing/2014/main" id="{2682CEC7-A5D2-4896-9D41-9887C249CD0D}"/>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Straight Arrow Connector 49">
            <a:extLst>
              <a:ext uri="{FF2B5EF4-FFF2-40B4-BE49-F238E27FC236}">
                <a16:creationId xmlns:a16="http://schemas.microsoft.com/office/drawing/2014/main" id="{0EFE3A7E-9C93-4EF1-96F6-AEE972AC87DA}"/>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55FCD-7C79-4276-9FF1-432B5AA25E15}"/>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087ADB6-77CC-475E-ACB2-4C798CDA1B35}"/>
              </a:ext>
            </a:extLst>
          </p:cNvPr>
          <p:cNvGrpSpPr/>
          <p:nvPr/>
        </p:nvGrpSpPr>
        <p:grpSpPr>
          <a:xfrm>
            <a:off x="1628641" y="2326287"/>
            <a:ext cx="258171" cy="518615"/>
            <a:chOff x="1628641" y="2326287"/>
            <a:chExt cx="258171" cy="518615"/>
          </a:xfrm>
        </p:grpSpPr>
        <p:sp>
          <p:nvSpPr>
            <p:cNvPr id="53" name="Rectangle 52">
              <a:extLst>
                <a:ext uri="{FF2B5EF4-FFF2-40B4-BE49-F238E27FC236}">
                  <a16:creationId xmlns:a16="http://schemas.microsoft.com/office/drawing/2014/main" id="{91CC7F2A-8935-483B-B099-71BF81A0B46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4B2194A-1C31-4AA2-9807-6A2569C23E6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52D6C29A-5DFC-4E7C-A3CF-DC7F2092241F}"/>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56" name="TextBox 55">
            <a:extLst>
              <a:ext uri="{FF2B5EF4-FFF2-40B4-BE49-F238E27FC236}">
                <a16:creationId xmlns:a16="http://schemas.microsoft.com/office/drawing/2014/main" id="{A0042283-B433-4B6A-94FC-17C1595928F3}"/>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sp>
        <p:nvSpPr>
          <p:cNvPr id="79" name="Title 1">
            <a:extLst>
              <a:ext uri="{FF2B5EF4-FFF2-40B4-BE49-F238E27FC236}">
                <a16:creationId xmlns:a16="http://schemas.microsoft.com/office/drawing/2014/main" id="{1A18D4D0-8C65-49B1-AEC9-C57845B55BC2}"/>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Request Drop is Inevitable</a:t>
            </a:r>
          </a:p>
        </p:txBody>
      </p:sp>
      <p:cxnSp>
        <p:nvCxnSpPr>
          <p:cNvPr id="86" name="Straight Connector 85">
            <a:extLst>
              <a:ext uri="{FF2B5EF4-FFF2-40B4-BE49-F238E27FC236}">
                <a16:creationId xmlns:a16="http://schemas.microsoft.com/office/drawing/2014/main" id="{2E727928-C4E9-40E3-B162-5AA0EEC4FFAE}"/>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0C2763-A2CE-4E79-A70F-6BD31A00DF7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88" name="Straight Connector 87">
            <a:extLst>
              <a:ext uri="{FF2B5EF4-FFF2-40B4-BE49-F238E27FC236}">
                <a16:creationId xmlns:a16="http://schemas.microsoft.com/office/drawing/2014/main" id="{BAB20FA3-813F-4BC0-AEC4-9CC407253EC6}"/>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50EAD19-4EC0-46D7-87CA-2674723854F5}"/>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90" name="Straight Connector 89">
            <a:extLst>
              <a:ext uri="{FF2B5EF4-FFF2-40B4-BE49-F238E27FC236}">
                <a16:creationId xmlns:a16="http://schemas.microsoft.com/office/drawing/2014/main" id="{4E186200-F052-40CF-846C-1905195E2B8F}"/>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83236A6-49FA-4AAF-BC36-17DD1E6440C0}"/>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76" name="Oval 75">
            <a:extLst>
              <a:ext uri="{FF2B5EF4-FFF2-40B4-BE49-F238E27FC236}">
                <a16:creationId xmlns:a16="http://schemas.microsoft.com/office/drawing/2014/main" id="{481469A7-EB1D-4962-B8B0-8CE97C575C20}"/>
              </a:ext>
            </a:extLst>
          </p:cNvPr>
          <p:cNvSpPr/>
          <p:nvPr/>
        </p:nvSpPr>
        <p:spPr>
          <a:xfrm>
            <a:off x="10015462" y="4590053"/>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D33B9B7-C92B-4924-8382-6C4439489809}"/>
              </a:ext>
            </a:extLst>
          </p:cNvPr>
          <p:cNvSpPr/>
          <p:nvPr/>
        </p:nvSpPr>
        <p:spPr>
          <a:xfrm>
            <a:off x="5203704" y="4781550"/>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D150E14D-B21C-4441-B37C-74EE2F7E4394}"/>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A7666159-0285-4538-A5C0-0815289C495A}"/>
              </a:ext>
            </a:extLst>
          </p:cNvPr>
          <p:cNvGrpSpPr/>
          <p:nvPr/>
        </p:nvGrpSpPr>
        <p:grpSpPr>
          <a:xfrm>
            <a:off x="5126279" y="2807574"/>
            <a:ext cx="258171" cy="518615"/>
            <a:chOff x="1628641" y="2326287"/>
            <a:chExt cx="258171" cy="518615"/>
          </a:xfrm>
        </p:grpSpPr>
        <p:sp>
          <p:nvSpPr>
            <p:cNvPr id="92" name="Rectangle 91">
              <a:extLst>
                <a:ext uri="{FF2B5EF4-FFF2-40B4-BE49-F238E27FC236}">
                  <a16:creationId xmlns:a16="http://schemas.microsoft.com/office/drawing/2014/main" id="{70AF168D-8F2D-43B7-9654-FFFF56019F92}"/>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9CB4E07B-7F82-484E-9A4E-CDDA6D222B46}"/>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E1CFFE99-73B2-4E11-BCD9-4AFBCDEBF3B3}"/>
              </a:ext>
            </a:extLst>
          </p:cNvPr>
          <p:cNvGrpSpPr/>
          <p:nvPr/>
        </p:nvGrpSpPr>
        <p:grpSpPr>
          <a:xfrm>
            <a:off x="4870100" y="2807573"/>
            <a:ext cx="258171" cy="518615"/>
            <a:chOff x="1628641" y="2326287"/>
            <a:chExt cx="258171" cy="518615"/>
          </a:xfrm>
        </p:grpSpPr>
        <p:sp>
          <p:nvSpPr>
            <p:cNvPr id="95" name="Rectangle 94">
              <a:extLst>
                <a:ext uri="{FF2B5EF4-FFF2-40B4-BE49-F238E27FC236}">
                  <a16:creationId xmlns:a16="http://schemas.microsoft.com/office/drawing/2014/main" id="{53E3820B-4974-40DD-934F-899F72082D0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68B255E8-C385-427D-B158-4FC16E319167}"/>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A1B6936B-7C15-4E27-9196-34920DD9FD7D}"/>
              </a:ext>
            </a:extLst>
          </p:cNvPr>
          <p:cNvGrpSpPr/>
          <p:nvPr/>
        </p:nvGrpSpPr>
        <p:grpSpPr>
          <a:xfrm>
            <a:off x="4616531" y="2807572"/>
            <a:ext cx="258171" cy="518615"/>
            <a:chOff x="1628641" y="2326287"/>
            <a:chExt cx="258171" cy="518615"/>
          </a:xfrm>
        </p:grpSpPr>
        <p:sp>
          <p:nvSpPr>
            <p:cNvPr id="98" name="Rectangle 97">
              <a:extLst>
                <a:ext uri="{FF2B5EF4-FFF2-40B4-BE49-F238E27FC236}">
                  <a16:creationId xmlns:a16="http://schemas.microsoft.com/office/drawing/2014/main" id="{0CF95B58-F346-400A-A51D-29E597D76857}"/>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D78F93F8-4C20-4C68-9F57-7310190C392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A177EB62-C306-43D5-9246-FE35DC0D0C64}"/>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130AD-3D0D-4932-834F-ED2C4731E12E}"/>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29D34-4F73-4A39-BD22-C11A80957073}"/>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A226606-9A4A-41D7-B03E-0AF8E467AF32}"/>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6A92ADB-BF8B-437C-BBE2-8B0F39C8A820}"/>
              </a:ext>
            </a:extLst>
          </p:cNvPr>
          <p:cNvCxnSpPr/>
          <p:nvPr/>
        </p:nvCxnSpPr>
        <p:spPr>
          <a:xfrm>
            <a:off x="4870301" y="281650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6FC9F518-4A20-4CB1-8CD1-C8FF71ED7628}"/>
              </a:ext>
            </a:extLst>
          </p:cNvPr>
          <p:cNvGrpSpPr/>
          <p:nvPr/>
        </p:nvGrpSpPr>
        <p:grpSpPr>
          <a:xfrm>
            <a:off x="5108715" y="1806654"/>
            <a:ext cx="258171" cy="518615"/>
            <a:chOff x="1628641" y="2326287"/>
            <a:chExt cx="258171" cy="518615"/>
          </a:xfrm>
        </p:grpSpPr>
        <p:sp>
          <p:nvSpPr>
            <p:cNvPr id="110" name="Rectangle 109">
              <a:extLst>
                <a:ext uri="{FF2B5EF4-FFF2-40B4-BE49-F238E27FC236}">
                  <a16:creationId xmlns:a16="http://schemas.microsoft.com/office/drawing/2014/main" id="{20B2F205-F736-4F9D-82BD-104B5BAFE04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A74C3EB9-E62E-4FEE-B863-40909007BD6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Straight Connector 117">
            <a:extLst>
              <a:ext uri="{FF2B5EF4-FFF2-40B4-BE49-F238E27FC236}">
                <a16:creationId xmlns:a16="http://schemas.microsoft.com/office/drawing/2014/main" id="{B2733C93-B8F4-4D1E-8E69-8B9F359A45C1}"/>
              </a:ext>
            </a:extLst>
          </p:cNvPr>
          <p:cNvCxnSpPr/>
          <p:nvPr/>
        </p:nvCxnSpPr>
        <p:spPr>
          <a:xfrm>
            <a:off x="4321641" y="180149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AD732F7-EB05-4C9D-86A1-4104E474262C}"/>
              </a:ext>
            </a:extLst>
          </p:cNvPr>
          <p:cNvCxnSpPr/>
          <p:nvPr/>
        </p:nvCxnSpPr>
        <p:spPr>
          <a:xfrm>
            <a:off x="4321641" y="232294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BF19F5C-61CB-4998-8F8A-8091AADC6630}"/>
              </a:ext>
            </a:extLst>
          </p:cNvPr>
          <p:cNvCxnSpPr/>
          <p:nvPr/>
        </p:nvCxnSpPr>
        <p:spPr>
          <a:xfrm>
            <a:off x="5360843"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86543B8-CEB5-4F9F-A1B6-41D2D3588D7F}"/>
              </a:ext>
            </a:extLst>
          </p:cNvPr>
          <p:cNvCxnSpPr/>
          <p:nvPr/>
        </p:nvCxnSpPr>
        <p:spPr>
          <a:xfrm>
            <a:off x="5108715"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AFA33C3-D037-44AD-A77C-319200E00947}"/>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11</a:t>
            </a:r>
          </a:p>
        </p:txBody>
      </p:sp>
    </p:spTree>
    <p:extLst>
      <p:ext uri="{BB962C8B-B14F-4D97-AF65-F5344CB8AC3E}">
        <p14:creationId xmlns:p14="http://schemas.microsoft.com/office/powerpoint/2010/main" val="3463178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B7CB626-A729-AA4B-A9DB-2C8CB24DA89A}"/>
              </a:ext>
            </a:extLst>
          </p:cNvPr>
          <p:cNvGraphicFramePr>
            <a:graphicFrameLocks/>
          </p:cNvGraphicFramePr>
          <p:nvPr/>
        </p:nvGraphicFramePr>
        <p:xfrm>
          <a:off x="1220272" y="4231053"/>
          <a:ext cx="4633546" cy="2261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93C8C3-AA8A-4DF4-B68F-603FC0664C00}"/>
              </a:ext>
            </a:extLst>
          </p:cNvPr>
          <p:cNvGraphicFramePr>
            <a:graphicFrameLocks/>
          </p:cNvGraphicFramePr>
          <p:nvPr/>
        </p:nvGraphicFramePr>
        <p:xfrm>
          <a:off x="6096000" y="4231053"/>
          <a:ext cx="4554416" cy="2261821"/>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Rounded Corners 33">
            <a:extLst>
              <a:ext uri="{FF2B5EF4-FFF2-40B4-BE49-F238E27FC236}">
                <a16:creationId xmlns:a16="http://schemas.microsoft.com/office/drawing/2014/main" id="{C95D48EC-F863-4EB2-A149-4D09ECB96F2E}"/>
              </a:ext>
            </a:extLst>
          </p:cNvPr>
          <p:cNvSpPr/>
          <p:nvPr/>
        </p:nvSpPr>
        <p:spPr>
          <a:xfrm>
            <a:off x="1368870" y="1456328"/>
            <a:ext cx="8980227" cy="2261821"/>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CBFF701-A6EB-4A10-ACF6-D051A100B525}"/>
              </a:ext>
            </a:extLst>
          </p:cNvPr>
          <p:cNvSpPr/>
          <p:nvPr/>
        </p:nvSpPr>
        <p:spPr>
          <a:xfrm>
            <a:off x="6027807" y="1564887"/>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36" name="Picture 2" descr="Indyme, LLC lock-icon &amp;gt;">
            <a:extLst>
              <a:ext uri="{FF2B5EF4-FFF2-40B4-BE49-F238E27FC236}">
                <a16:creationId xmlns:a16="http://schemas.microsoft.com/office/drawing/2014/main" id="{1BB7004A-10B1-4C3C-BBEA-A54391507666}"/>
              </a:ext>
            </a:extLst>
          </p:cNvPr>
          <p:cNvPicPr>
            <a:picLocks noChangeAspect="1" noChangeArrowheads="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69390" y="1781897"/>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1FC92F37-7146-4482-9EF6-BC81DAB3BC19}"/>
              </a:ext>
            </a:extLst>
          </p:cNvPr>
          <p:cNvGrpSpPr/>
          <p:nvPr/>
        </p:nvGrpSpPr>
        <p:grpSpPr>
          <a:xfrm>
            <a:off x="7465159" y="1763627"/>
            <a:ext cx="768569" cy="562660"/>
            <a:chOff x="9305048" y="2377393"/>
            <a:chExt cx="768569" cy="562660"/>
          </a:xfrm>
        </p:grpSpPr>
        <p:pic>
          <p:nvPicPr>
            <p:cNvPr id="41" name="Picture 2" descr="Indyme, LLC lock-icon &amp;gt;">
              <a:extLst>
                <a:ext uri="{FF2B5EF4-FFF2-40B4-BE49-F238E27FC236}">
                  <a16:creationId xmlns:a16="http://schemas.microsoft.com/office/drawing/2014/main" id="{40E34B7D-48E8-4CCE-BE78-A2A9F9A90379}"/>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ndyme, LLC lock-icon &amp;gt;">
              <a:extLst>
                <a:ext uri="{FF2B5EF4-FFF2-40B4-BE49-F238E27FC236}">
                  <a16:creationId xmlns:a16="http://schemas.microsoft.com/office/drawing/2014/main" id="{ECAA67A3-44D4-4819-B1FE-7B4AC8CC351C}"/>
                </a:ext>
              </a:extLst>
            </p:cNvPr>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Arrow Connector 42">
            <a:extLst>
              <a:ext uri="{FF2B5EF4-FFF2-40B4-BE49-F238E27FC236}">
                <a16:creationId xmlns:a16="http://schemas.microsoft.com/office/drawing/2014/main" id="{DD000AA1-CAFC-43E0-AD16-3EB3237B5213}"/>
              </a:ext>
            </a:extLst>
          </p:cNvPr>
          <p:cNvCxnSpPr>
            <a:cxnSpLocks/>
          </p:cNvCxnSpPr>
          <p:nvPr/>
        </p:nvCxnSpPr>
        <p:spPr>
          <a:xfrm>
            <a:off x="2186940" y="2079076"/>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150ECFB-E496-46C5-9351-CB41BB1B4DEE}"/>
              </a:ext>
            </a:extLst>
          </p:cNvPr>
          <p:cNvCxnSpPr>
            <a:cxnSpLocks/>
          </p:cNvCxnSpPr>
          <p:nvPr/>
        </p:nvCxnSpPr>
        <p:spPr>
          <a:xfrm>
            <a:off x="8233728" y="2124029"/>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65191D7-7D20-48B1-9EF9-BE6483CC9355}"/>
              </a:ext>
            </a:extLst>
          </p:cNvPr>
          <p:cNvSpPr/>
          <p:nvPr/>
        </p:nvSpPr>
        <p:spPr>
          <a:xfrm>
            <a:off x="6027807" y="2651856"/>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6" name="Picture 2" descr="Indyme, LLC lock-icon &amp;gt;">
            <a:extLst>
              <a:ext uri="{FF2B5EF4-FFF2-40B4-BE49-F238E27FC236}">
                <a16:creationId xmlns:a16="http://schemas.microsoft.com/office/drawing/2014/main" id="{357EE893-9842-4A0F-869B-D58C4C76819D}"/>
              </a:ext>
            </a:extLst>
          </p:cNvPr>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69391" y="2794583"/>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D4DEF648-9FC7-47D6-9814-7EDC2DC11876}"/>
              </a:ext>
            </a:extLst>
          </p:cNvPr>
          <p:cNvGrpSpPr/>
          <p:nvPr/>
        </p:nvGrpSpPr>
        <p:grpSpPr>
          <a:xfrm>
            <a:off x="7465160" y="2776313"/>
            <a:ext cx="768569" cy="562660"/>
            <a:chOff x="9305048" y="2377393"/>
            <a:chExt cx="768569" cy="562660"/>
          </a:xfrm>
        </p:grpSpPr>
        <p:pic>
          <p:nvPicPr>
            <p:cNvPr id="48" name="Picture 2" descr="Indyme, LLC lock-icon &amp;gt;">
              <a:extLst>
                <a:ext uri="{FF2B5EF4-FFF2-40B4-BE49-F238E27FC236}">
                  <a16:creationId xmlns:a16="http://schemas.microsoft.com/office/drawing/2014/main" id="{18A6739E-BB47-45A1-8021-154D320A7668}"/>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ndyme, LLC lock-icon &amp;gt;">
              <a:extLst>
                <a:ext uri="{FF2B5EF4-FFF2-40B4-BE49-F238E27FC236}">
                  <a16:creationId xmlns:a16="http://schemas.microsoft.com/office/drawing/2014/main" id="{2682CEC7-A5D2-4896-9D41-9887C249CD0D}"/>
                </a:ext>
              </a:extLst>
            </p:cNvPr>
            <p:cNvPicPr>
              <a:picLocks noChangeAspect="1" noChangeArrowheads="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Straight Arrow Connector 49">
            <a:extLst>
              <a:ext uri="{FF2B5EF4-FFF2-40B4-BE49-F238E27FC236}">
                <a16:creationId xmlns:a16="http://schemas.microsoft.com/office/drawing/2014/main" id="{0EFE3A7E-9C93-4EF1-96F6-AEE972AC87DA}"/>
              </a:ext>
            </a:extLst>
          </p:cNvPr>
          <p:cNvCxnSpPr>
            <a:cxnSpLocks/>
          </p:cNvCxnSpPr>
          <p:nvPr/>
        </p:nvCxnSpPr>
        <p:spPr>
          <a:xfrm>
            <a:off x="2186941" y="3091762"/>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BF55FCD-7C79-4276-9FF1-432B5AA25E15}"/>
              </a:ext>
            </a:extLst>
          </p:cNvPr>
          <p:cNvCxnSpPr>
            <a:cxnSpLocks/>
          </p:cNvCxnSpPr>
          <p:nvPr/>
        </p:nvCxnSpPr>
        <p:spPr>
          <a:xfrm>
            <a:off x="8233728" y="3136715"/>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087ADB6-77CC-475E-ACB2-4C798CDA1B35}"/>
              </a:ext>
            </a:extLst>
          </p:cNvPr>
          <p:cNvGrpSpPr/>
          <p:nvPr/>
        </p:nvGrpSpPr>
        <p:grpSpPr>
          <a:xfrm>
            <a:off x="1628641" y="2326287"/>
            <a:ext cx="258171" cy="518615"/>
            <a:chOff x="1628641" y="2326287"/>
            <a:chExt cx="258171" cy="518615"/>
          </a:xfrm>
        </p:grpSpPr>
        <p:sp>
          <p:nvSpPr>
            <p:cNvPr id="53" name="Rectangle 52">
              <a:extLst>
                <a:ext uri="{FF2B5EF4-FFF2-40B4-BE49-F238E27FC236}">
                  <a16:creationId xmlns:a16="http://schemas.microsoft.com/office/drawing/2014/main" id="{91CC7F2A-8935-483B-B099-71BF81A0B46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4B2194A-1C31-4AA2-9807-6A2569C23E64}"/>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52D6C29A-5DFC-4E7C-A3CF-DC7F2092241F}"/>
              </a:ext>
            </a:extLst>
          </p:cNvPr>
          <p:cNvSpPr txBox="1"/>
          <p:nvPr/>
        </p:nvSpPr>
        <p:spPr>
          <a:xfrm>
            <a:off x="2794166" y="1619145"/>
            <a:ext cx="801823" cy="461665"/>
          </a:xfrm>
          <a:prstGeom prst="rect">
            <a:avLst/>
          </a:prstGeom>
          <a:noFill/>
        </p:spPr>
        <p:txBody>
          <a:bodyPr wrap="none" rtlCol="0">
            <a:spAutoFit/>
          </a:bodyPr>
          <a:lstStyle/>
          <a:p>
            <a:r>
              <a:rPr lang="en-US" sz="2400" dirty="0">
                <a:latin typeface="Helvetica" pitchFamily="2" charset="0"/>
              </a:rPr>
              <a:t>20%</a:t>
            </a:r>
          </a:p>
        </p:txBody>
      </p:sp>
      <p:sp>
        <p:nvSpPr>
          <p:cNvPr id="56" name="TextBox 55">
            <a:extLst>
              <a:ext uri="{FF2B5EF4-FFF2-40B4-BE49-F238E27FC236}">
                <a16:creationId xmlns:a16="http://schemas.microsoft.com/office/drawing/2014/main" id="{A0042283-B433-4B6A-94FC-17C1595928F3}"/>
              </a:ext>
            </a:extLst>
          </p:cNvPr>
          <p:cNvSpPr txBox="1"/>
          <p:nvPr/>
        </p:nvSpPr>
        <p:spPr>
          <a:xfrm>
            <a:off x="2818391" y="2633333"/>
            <a:ext cx="801823" cy="461665"/>
          </a:xfrm>
          <a:prstGeom prst="rect">
            <a:avLst/>
          </a:prstGeom>
          <a:noFill/>
        </p:spPr>
        <p:txBody>
          <a:bodyPr wrap="none" rtlCol="0">
            <a:spAutoFit/>
          </a:bodyPr>
          <a:lstStyle/>
          <a:p>
            <a:r>
              <a:rPr lang="en-US" sz="2400" dirty="0">
                <a:latin typeface="Helvetica" pitchFamily="2" charset="0"/>
              </a:rPr>
              <a:t>80%</a:t>
            </a:r>
          </a:p>
        </p:txBody>
      </p:sp>
      <p:sp>
        <p:nvSpPr>
          <p:cNvPr id="79" name="Title 1">
            <a:extLst>
              <a:ext uri="{FF2B5EF4-FFF2-40B4-BE49-F238E27FC236}">
                <a16:creationId xmlns:a16="http://schemas.microsoft.com/office/drawing/2014/main" id="{1A18D4D0-8C65-49B1-AEC9-C57845B55BC2}"/>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Request Drop is Inevitable</a:t>
            </a:r>
          </a:p>
        </p:txBody>
      </p:sp>
      <p:cxnSp>
        <p:nvCxnSpPr>
          <p:cNvPr id="86" name="Straight Connector 85">
            <a:extLst>
              <a:ext uri="{FF2B5EF4-FFF2-40B4-BE49-F238E27FC236}">
                <a16:creationId xmlns:a16="http://schemas.microsoft.com/office/drawing/2014/main" id="{2E727928-C4E9-40E3-B162-5AA0EEC4FFAE}"/>
              </a:ext>
            </a:extLst>
          </p:cNvPr>
          <p:cNvCxnSpPr>
            <a:cxnSpLocks/>
          </p:cNvCxnSpPr>
          <p:nvPr/>
        </p:nvCxnSpPr>
        <p:spPr>
          <a:xfrm>
            <a:off x="7149151" y="4065815"/>
            <a:ext cx="48995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0C2763-A2CE-4E79-A70F-6BD31A00DF78}"/>
              </a:ext>
            </a:extLst>
          </p:cNvPr>
          <p:cNvSpPr txBox="1"/>
          <p:nvPr/>
        </p:nvSpPr>
        <p:spPr>
          <a:xfrm>
            <a:off x="7674926" y="3836433"/>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2</a:t>
            </a:r>
          </a:p>
        </p:txBody>
      </p:sp>
      <p:cxnSp>
        <p:nvCxnSpPr>
          <p:cNvPr id="88" name="Straight Connector 87">
            <a:extLst>
              <a:ext uri="{FF2B5EF4-FFF2-40B4-BE49-F238E27FC236}">
                <a16:creationId xmlns:a16="http://schemas.microsoft.com/office/drawing/2014/main" id="{BAB20FA3-813F-4BC0-AEC4-9CC407253EC6}"/>
              </a:ext>
            </a:extLst>
          </p:cNvPr>
          <p:cNvCxnSpPr>
            <a:cxnSpLocks/>
          </p:cNvCxnSpPr>
          <p:nvPr/>
        </p:nvCxnSpPr>
        <p:spPr>
          <a:xfrm>
            <a:off x="4798056" y="4054457"/>
            <a:ext cx="4899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50EAD19-4EC0-46D7-87CA-2674723854F5}"/>
              </a:ext>
            </a:extLst>
          </p:cNvPr>
          <p:cNvSpPr txBox="1"/>
          <p:nvPr/>
        </p:nvSpPr>
        <p:spPr>
          <a:xfrm>
            <a:off x="5323831" y="3825075"/>
            <a:ext cx="169148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Datapath 1</a:t>
            </a:r>
          </a:p>
        </p:txBody>
      </p:sp>
      <p:cxnSp>
        <p:nvCxnSpPr>
          <p:cNvPr id="90" name="Straight Connector 89">
            <a:extLst>
              <a:ext uri="{FF2B5EF4-FFF2-40B4-BE49-F238E27FC236}">
                <a16:creationId xmlns:a16="http://schemas.microsoft.com/office/drawing/2014/main" id="{4E186200-F052-40CF-846C-1905195E2B8F}"/>
              </a:ext>
            </a:extLst>
          </p:cNvPr>
          <p:cNvCxnSpPr>
            <a:cxnSpLocks/>
          </p:cNvCxnSpPr>
          <p:nvPr/>
        </p:nvCxnSpPr>
        <p:spPr>
          <a:xfrm>
            <a:off x="3202866" y="4037913"/>
            <a:ext cx="4899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83236A6-49FA-4AAF-BC36-17DD1E6440C0}"/>
              </a:ext>
            </a:extLst>
          </p:cNvPr>
          <p:cNvSpPr txBox="1"/>
          <p:nvPr/>
        </p:nvSpPr>
        <p:spPr>
          <a:xfrm>
            <a:off x="3728641" y="3808531"/>
            <a:ext cx="869149" cy="461665"/>
          </a:xfrm>
          <a:prstGeom prst="rect">
            <a:avLst/>
          </a:prstGeom>
          <a:noFill/>
        </p:spPr>
        <p:txBody>
          <a:bodyPr wrap="none" rtlCol="0">
            <a:spAutoFit/>
          </a:bodyPr>
          <a:lstStyle/>
          <a:p>
            <a:r>
              <a:rPr lang="en-US" sz="2400" dirty="0">
                <a:latin typeface="Helvetica" pitchFamily="2" charset="0"/>
                <a:cs typeface="Times New Roman" panose="02020603050405020304" pitchFamily="18" charset="0"/>
              </a:rPr>
              <a:t>Total</a:t>
            </a:r>
          </a:p>
        </p:txBody>
      </p:sp>
      <p:sp>
        <p:nvSpPr>
          <p:cNvPr id="76" name="Oval 75">
            <a:extLst>
              <a:ext uri="{FF2B5EF4-FFF2-40B4-BE49-F238E27FC236}">
                <a16:creationId xmlns:a16="http://schemas.microsoft.com/office/drawing/2014/main" id="{481469A7-EB1D-4962-B8B0-8CE97C575C20}"/>
              </a:ext>
            </a:extLst>
          </p:cNvPr>
          <p:cNvSpPr/>
          <p:nvPr/>
        </p:nvSpPr>
        <p:spPr>
          <a:xfrm>
            <a:off x="10015462" y="4590053"/>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D33B9B7-C92B-4924-8382-6C4439489809}"/>
              </a:ext>
            </a:extLst>
          </p:cNvPr>
          <p:cNvSpPr/>
          <p:nvPr/>
        </p:nvSpPr>
        <p:spPr>
          <a:xfrm>
            <a:off x="5203704" y="4781550"/>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D150E14D-B21C-4441-B37C-74EE2F7E4394}"/>
              </a:ext>
            </a:extLst>
          </p:cNvPr>
          <p:cNvCxnSpPr/>
          <p:nvPr/>
        </p:nvCxnSpPr>
        <p:spPr>
          <a:xfrm>
            <a:off x="4318630" y="23211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A7666159-0285-4538-A5C0-0815289C495A}"/>
              </a:ext>
            </a:extLst>
          </p:cNvPr>
          <p:cNvGrpSpPr/>
          <p:nvPr/>
        </p:nvGrpSpPr>
        <p:grpSpPr>
          <a:xfrm>
            <a:off x="5126279" y="2807574"/>
            <a:ext cx="258171" cy="518615"/>
            <a:chOff x="1628641" y="2326287"/>
            <a:chExt cx="258171" cy="518615"/>
          </a:xfrm>
        </p:grpSpPr>
        <p:sp>
          <p:nvSpPr>
            <p:cNvPr id="92" name="Rectangle 91">
              <a:extLst>
                <a:ext uri="{FF2B5EF4-FFF2-40B4-BE49-F238E27FC236}">
                  <a16:creationId xmlns:a16="http://schemas.microsoft.com/office/drawing/2014/main" id="{70AF168D-8F2D-43B7-9654-FFFF56019F92}"/>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9CB4E07B-7F82-484E-9A4E-CDDA6D222B46}"/>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E1CFFE99-73B2-4E11-BCD9-4AFBCDEBF3B3}"/>
              </a:ext>
            </a:extLst>
          </p:cNvPr>
          <p:cNvGrpSpPr/>
          <p:nvPr/>
        </p:nvGrpSpPr>
        <p:grpSpPr>
          <a:xfrm>
            <a:off x="4870100" y="2807573"/>
            <a:ext cx="258171" cy="518615"/>
            <a:chOff x="1628641" y="2326287"/>
            <a:chExt cx="258171" cy="518615"/>
          </a:xfrm>
        </p:grpSpPr>
        <p:sp>
          <p:nvSpPr>
            <p:cNvPr id="95" name="Rectangle 94">
              <a:extLst>
                <a:ext uri="{FF2B5EF4-FFF2-40B4-BE49-F238E27FC236}">
                  <a16:creationId xmlns:a16="http://schemas.microsoft.com/office/drawing/2014/main" id="{53E3820B-4974-40DD-934F-899F72082D0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68B255E8-C385-427D-B158-4FC16E319167}"/>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A1B6936B-7C15-4E27-9196-34920DD9FD7D}"/>
              </a:ext>
            </a:extLst>
          </p:cNvPr>
          <p:cNvGrpSpPr/>
          <p:nvPr/>
        </p:nvGrpSpPr>
        <p:grpSpPr>
          <a:xfrm>
            <a:off x="4616531" y="2807572"/>
            <a:ext cx="258171" cy="518615"/>
            <a:chOff x="1628641" y="2326287"/>
            <a:chExt cx="258171" cy="518615"/>
          </a:xfrm>
        </p:grpSpPr>
        <p:sp>
          <p:nvSpPr>
            <p:cNvPr id="98" name="Rectangle 97">
              <a:extLst>
                <a:ext uri="{FF2B5EF4-FFF2-40B4-BE49-F238E27FC236}">
                  <a16:creationId xmlns:a16="http://schemas.microsoft.com/office/drawing/2014/main" id="{0CF95B58-F346-400A-A51D-29E597D76857}"/>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D78F93F8-4C20-4C68-9F57-7310190C392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A177EB62-C306-43D5-9246-FE35DC0D0C64}"/>
              </a:ext>
            </a:extLst>
          </p:cNvPr>
          <p:cNvCxnSpPr/>
          <p:nvPr/>
        </p:nvCxnSpPr>
        <p:spPr>
          <a:xfrm>
            <a:off x="4339205" y="280241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130AD-3D0D-4932-834F-ED2C4731E12E}"/>
              </a:ext>
            </a:extLst>
          </p:cNvPr>
          <p:cNvCxnSpPr/>
          <p:nvPr/>
        </p:nvCxnSpPr>
        <p:spPr>
          <a:xfrm>
            <a:off x="4339205" y="332386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29D34-4F73-4A39-BD22-C11A80957073}"/>
              </a:ext>
            </a:extLst>
          </p:cNvPr>
          <p:cNvCxnSpPr/>
          <p:nvPr/>
        </p:nvCxnSpPr>
        <p:spPr>
          <a:xfrm>
            <a:off x="5378407"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A226606-9A4A-41D7-B03E-0AF8E467AF32}"/>
              </a:ext>
            </a:extLst>
          </p:cNvPr>
          <p:cNvCxnSpPr/>
          <p:nvPr/>
        </p:nvCxnSpPr>
        <p:spPr>
          <a:xfrm>
            <a:off x="5126279" y="280241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6A92ADB-BF8B-437C-BBE2-8B0F39C8A820}"/>
              </a:ext>
            </a:extLst>
          </p:cNvPr>
          <p:cNvCxnSpPr/>
          <p:nvPr/>
        </p:nvCxnSpPr>
        <p:spPr>
          <a:xfrm>
            <a:off x="4870301" y="2816500"/>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6FC9F518-4A20-4CB1-8CD1-C8FF71ED7628}"/>
              </a:ext>
            </a:extLst>
          </p:cNvPr>
          <p:cNvGrpSpPr/>
          <p:nvPr/>
        </p:nvGrpSpPr>
        <p:grpSpPr>
          <a:xfrm>
            <a:off x="5108715" y="1806654"/>
            <a:ext cx="258171" cy="518615"/>
            <a:chOff x="1628641" y="2326287"/>
            <a:chExt cx="258171" cy="518615"/>
          </a:xfrm>
        </p:grpSpPr>
        <p:sp>
          <p:nvSpPr>
            <p:cNvPr id="110" name="Rectangle 109">
              <a:extLst>
                <a:ext uri="{FF2B5EF4-FFF2-40B4-BE49-F238E27FC236}">
                  <a16:creationId xmlns:a16="http://schemas.microsoft.com/office/drawing/2014/main" id="{20B2F205-F736-4F9D-82BD-104B5BAFE04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A74C3EB9-E62E-4FEE-B863-40909007BD6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Straight Connector 117">
            <a:extLst>
              <a:ext uri="{FF2B5EF4-FFF2-40B4-BE49-F238E27FC236}">
                <a16:creationId xmlns:a16="http://schemas.microsoft.com/office/drawing/2014/main" id="{B2733C93-B8F4-4D1E-8E69-8B9F359A45C1}"/>
              </a:ext>
            </a:extLst>
          </p:cNvPr>
          <p:cNvCxnSpPr/>
          <p:nvPr/>
        </p:nvCxnSpPr>
        <p:spPr>
          <a:xfrm>
            <a:off x="4321641" y="180149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AD732F7-EB05-4C9D-86A1-4104E474262C}"/>
              </a:ext>
            </a:extLst>
          </p:cNvPr>
          <p:cNvCxnSpPr/>
          <p:nvPr/>
        </p:nvCxnSpPr>
        <p:spPr>
          <a:xfrm>
            <a:off x="4321641" y="232294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BF19F5C-61CB-4998-8F8A-8091AADC6630}"/>
              </a:ext>
            </a:extLst>
          </p:cNvPr>
          <p:cNvCxnSpPr/>
          <p:nvPr/>
        </p:nvCxnSpPr>
        <p:spPr>
          <a:xfrm>
            <a:off x="5360843"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86543B8-CEB5-4F9F-A1B6-41D2D3588D7F}"/>
              </a:ext>
            </a:extLst>
          </p:cNvPr>
          <p:cNvCxnSpPr/>
          <p:nvPr/>
        </p:nvCxnSpPr>
        <p:spPr>
          <a:xfrm>
            <a:off x="5108715" y="180149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Arrow: Down 65">
            <a:extLst>
              <a:ext uri="{FF2B5EF4-FFF2-40B4-BE49-F238E27FC236}">
                <a16:creationId xmlns:a16="http://schemas.microsoft.com/office/drawing/2014/main" id="{078E4DF8-4938-4B8F-A8C6-7DC8029FF00D}"/>
              </a:ext>
            </a:extLst>
          </p:cNvPr>
          <p:cNvSpPr/>
          <p:nvPr/>
        </p:nvSpPr>
        <p:spPr>
          <a:xfrm>
            <a:off x="10134146" y="4880017"/>
            <a:ext cx="214951" cy="9048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E2D0D6E-35CA-47B5-AB18-6A37C181786F}"/>
              </a:ext>
            </a:extLst>
          </p:cNvPr>
          <p:cNvCxnSpPr>
            <a:cxnSpLocks/>
          </p:cNvCxnSpPr>
          <p:nvPr/>
        </p:nvCxnSpPr>
        <p:spPr>
          <a:xfrm>
            <a:off x="5019584" y="3200169"/>
            <a:ext cx="0" cy="45350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9C0B95B-E5A6-422A-AD42-20AAADEC5B22}"/>
              </a:ext>
            </a:extLst>
          </p:cNvPr>
          <p:cNvSpPr txBox="1"/>
          <p:nvPr/>
        </p:nvSpPr>
        <p:spPr>
          <a:xfrm>
            <a:off x="4577305" y="3462841"/>
            <a:ext cx="1024448" cy="584775"/>
          </a:xfrm>
          <a:prstGeom prst="rect">
            <a:avLst/>
          </a:prstGeom>
          <a:noFill/>
        </p:spPr>
        <p:txBody>
          <a:bodyPr wrap="none" rtlCol="0">
            <a:spAutoFit/>
          </a:bodyPr>
          <a:lstStyle/>
          <a:p>
            <a:r>
              <a:rPr lang="en-US" sz="3200" b="1" dirty="0">
                <a:solidFill>
                  <a:srgbClr val="C00000"/>
                </a:solidFill>
              </a:rPr>
              <a:t>Drop</a:t>
            </a:r>
          </a:p>
        </p:txBody>
      </p:sp>
      <p:sp>
        <p:nvSpPr>
          <p:cNvPr id="122" name="TextBox 121">
            <a:extLst>
              <a:ext uri="{FF2B5EF4-FFF2-40B4-BE49-F238E27FC236}">
                <a16:creationId xmlns:a16="http://schemas.microsoft.com/office/drawing/2014/main" id="{418138AC-49DC-4CF1-B201-CB6E3AE3F03D}"/>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11</a:t>
            </a:r>
          </a:p>
        </p:txBody>
      </p:sp>
    </p:spTree>
    <p:extLst>
      <p:ext uri="{BB962C8B-B14F-4D97-AF65-F5344CB8AC3E}">
        <p14:creationId xmlns:p14="http://schemas.microsoft.com/office/powerpoint/2010/main" val="1479713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peech Bubble: Rectangle 66">
            <a:extLst>
              <a:ext uri="{FF2B5EF4-FFF2-40B4-BE49-F238E27FC236}">
                <a16:creationId xmlns:a16="http://schemas.microsoft.com/office/drawing/2014/main" id="{44D2A1E9-5EEB-476E-84DB-793464DBBA48}"/>
              </a:ext>
            </a:extLst>
          </p:cNvPr>
          <p:cNvSpPr/>
          <p:nvPr/>
        </p:nvSpPr>
        <p:spPr>
          <a:xfrm>
            <a:off x="878815" y="2324361"/>
            <a:ext cx="8227078" cy="1111059"/>
          </a:xfrm>
          <a:prstGeom prst="wedgeRectCallout">
            <a:avLst>
              <a:gd name="adj1" fmla="val -41658"/>
              <a:gd name="adj2" fmla="val 9765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ourier New" panose="02070309020205020404" pitchFamily="49" charset="0"/>
                <a:cs typeface="Courier New" panose="02070309020205020404" pitchFamily="49" charset="0"/>
              </a:rPr>
              <a:t>At request arrival:</a:t>
            </a:r>
          </a:p>
          <a:p>
            <a:r>
              <a:rPr lang="en-US" sz="2400" dirty="0">
                <a:solidFill>
                  <a:schemeClr val="tx1"/>
                </a:solidFill>
                <a:latin typeface="Courier New" panose="02070309020205020404" pitchFamily="49" charset="0"/>
                <a:cs typeface="Courier New" panose="02070309020205020404" pitchFamily="49" charset="0"/>
              </a:rPr>
              <a:t>budget := target – p99_network – p99_service</a:t>
            </a:r>
          </a:p>
        </p:txBody>
      </p:sp>
      <p:sp>
        <p:nvSpPr>
          <p:cNvPr id="71" name="Rectangle: Rounded Corners 70">
            <a:extLst>
              <a:ext uri="{FF2B5EF4-FFF2-40B4-BE49-F238E27FC236}">
                <a16:creationId xmlns:a16="http://schemas.microsoft.com/office/drawing/2014/main" id="{FC71A3ED-6802-4850-98B8-C874D03712D6}"/>
              </a:ext>
            </a:extLst>
          </p:cNvPr>
          <p:cNvSpPr/>
          <p:nvPr/>
        </p:nvSpPr>
        <p:spPr>
          <a:xfrm>
            <a:off x="6194371" y="4005689"/>
            <a:ext cx="1213989" cy="625663"/>
          </a:xfrm>
          <a:prstGeom prst="round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A7A0075-19C6-4D42-87DF-8690FC8A7A2E}"/>
              </a:ext>
            </a:extLst>
          </p:cNvPr>
          <p:cNvSpPr/>
          <p:nvPr/>
        </p:nvSpPr>
        <p:spPr>
          <a:xfrm>
            <a:off x="7996927" y="3825999"/>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sp>
        <p:nvSpPr>
          <p:cNvPr id="73" name="Rectangle 72">
            <a:extLst>
              <a:ext uri="{FF2B5EF4-FFF2-40B4-BE49-F238E27FC236}">
                <a16:creationId xmlns:a16="http://schemas.microsoft.com/office/drawing/2014/main" id="{9CB675DF-E48F-43AD-8058-9A6B10687B8B}"/>
              </a:ext>
            </a:extLst>
          </p:cNvPr>
          <p:cNvSpPr/>
          <p:nvPr/>
        </p:nvSpPr>
        <p:spPr>
          <a:xfrm>
            <a:off x="1366266" y="4049298"/>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166016C-0316-4768-A8D4-3AB23E5AE0DB}"/>
              </a:ext>
            </a:extLst>
          </p:cNvPr>
          <p:cNvSpPr/>
          <p:nvPr/>
        </p:nvSpPr>
        <p:spPr>
          <a:xfrm>
            <a:off x="1429730" y="4106469"/>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descr="Indyme, LLC lock-icon &amp;gt;">
            <a:extLst>
              <a:ext uri="{FF2B5EF4-FFF2-40B4-BE49-F238E27FC236}">
                <a16:creationId xmlns:a16="http://schemas.microsoft.com/office/drawing/2014/main" id="{D2BAF7E5-0DD0-48AC-8DFA-1522D01047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8510" y="4043009"/>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EDABA0AA-06B9-427E-A370-B40568BDF152}"/>
              </a:ext>
            </a:extLst>
          </p:cNvPr>
          <p:cNvGrpSpPr/>
          <p:nvPr/>
        </p:nvGrpSpPr>
        <p:grpSpPr>
          <a:xfrm>
            <a:off x="9434279" y="4024739"/>
            <a:ext cx="768569" cy="562660"/>
            <a:chOff x="9305048" y="2377393"/>
            <a:chExt cx="768569" cy="562660"/>
          </a:xfrm>
        </p:grpSpPr>
        <p:pic>
          <p:nvPicPr>
            <p:cNvPr id="77" name="Picture 2" descr="Indyme, LLC lock-icon &amp;gt;">
              <a:extLst>
                <a:ext uri="{FF2B5EF4-FFF2-40B4-BE49-F238E27FC236}">
                  <a16:creationId xmlns:a16="http://schemas.microsoft.com/office/drawing/2014/main" id="{3216F596-C36D-4733-9D43-81F347FA4A6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Indyme, LLC lock-icon &amp;gt;">
              <a:extLst>
                <a:ext uri="{FF2B5EF4-FFF2-40B4-BE49-F238E27FC236}">
                  <a16:creationId xmlns:a16="http://schemas.microsoft.com/office/drawing/2014/main" id="{A24514B3-5A28-4E78-923C-EDE4ABACED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a:extLst>
              <a:ext uri="{FF2B5EF4-FFF2-40B4-BE49-F238E27FC236}">
                <a16:creationId xmlns:a16="http://schemas.microsoft.com/office/drawing/2014/main" id="{20D8FC1B-4E6A-425A-9E17-CED9416229BF}"/>
              </a:ext>
            </a:extLst>
          </p:cNvPr>
          <p:cNvCxnSpPr>
            <a:cxnSpLocks/>
          </p:cNvCxnSpPr>
          <p:nvPr/>
        </p:nvCxnSpPr>
        <p:spPr>
          <a:xfrm>
            <a:off x="5233416" y="4340188"/>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5DE48E5-D398-466A-B83F-04BBE7D89044}"/>
              </a:ext>
            </a:extLst>
          </p:cNvPr>
          <p:cNvCxnSpPr>
            <a:cxnSpLocks/>
          </p:cNvCxnSpPr>
          <p:nvPr/>
        </p:nvCxnSpPr>
        <p:spPr>
          <a:xfrm>
            <a:off x="10408588" y="4385141"/>
            <a:ext cx="68270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962D01C-35D4-4D03-B92B-59EEE979C25B}"/>
              </a:ext>
            </a:extLst>
          </p:cNvPr>
          <p:cNvGrpSpPr/>
          <p:nvPr/>
        </p:nvGrpSpPr>
        <p:grpSpPr>
          <a:xfrm>
            <a:off x="7098928" y="4068784"/>
            <a:ext cx="258171" cy="518615"/>
            <a:chOff x="1628641" y="2326287"/>
            <a:chExt cx="258171" cy="518615"/>
          </a:xfrm>
        </p:grpSpPr>
        <p:sp>
          <p:nvSpPr>
            <p:cNvPr id="82" name="Rectangle 81">
              <a:extLst>
                <a:ext uri="{FF2B5EF4-FFF2-40B4-BE49-F238E27FC236}">
                  <a16:creationId xmlns:a16="http://schemas.microsoft.com/office/drawing/2014/main" id="{5174F293-A4ED-4821-BB85-06A726285050}"/>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868C384D-CECA-4490-8F36-A19FCDD1B287}"/>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4" name="Straight Connector 83">
            <a:extLst>
              <a:ext uri="{FF2B5EF4-FFF2-40B4-BE49-F238E27FC236}">
                <a16:creationId xmlns:a16="http://schemas.microsoft.com/office/drawing/2014/main" id="{5E6EFE93-0ACC-422E-AE1A-D9D2192884F9}"/>
              </a:ext>
            </a:extLst>
          </p:cNvPr>
          <p:cNvCxnSpPr/>
          <p:nvPr/>
        </p:nvCxnSpPr>
        <p:spPr>
          <a:xfrm>
            <a:off x="6311854" y="406362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6B1C2FB-C46E-4C27-8070-1419B7A9DD54}"/>
              </a:ext>
            </a:extLst>
          </p:cNvPr>
          <p:cNvCxnSpPr/>
          <p:nvPr/>
        </p:nvCxnSpPr>
        <p:spPr>
          <a:xfrm>
            <a:off x="6311854" y="458507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1D71317-5C72-4519-8D17-A2B2873F9702}"/>
              </a:ext>
            </a:extLst>
          </p:cNvPr>
          <p:cNvCxnSpPr/>
          <p:nvPr/>
        </p:nvCxnSpPr>
        <p:spPr>
          <a:xfrm>
            <a:off x="7351056"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C232CC7-8377-4E81-BE21-A28BD0386637}"/>
              </a:ext>
            </a:extLst>
          </p:cNvPr>
          <p:cNvCxnSpPr/>
          <p:nvPr/>
        </p:nvCxnSpPr>
        <p:spPr>
          <a:xfrm>
            <a:off x="7098928"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229DC39-4A14-4BE5-8BFF-5A6218367426}"/>
              </a:ext>
            </a:extLst>
          </p:cNvPr>
          <p:cNvCxnSpPr>
            <a:cxnSpLocks/>
          </p:cNvCxnSpPr>
          <p:nvPr/>
        </p:nvCxnSpPr>
        <p:spPr>
          <a:xfrm>
            <a:off x="1871091" y="4296934"/>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C213630F-0A0C-4CC3-A99F-1FA1F176CCFB}"/>
              </a:ext>
            </a:extLst>
          </p:cNvPr>
          <p:cNvGrpSpPr/>
          <p:nvPr/>
        </p:nvGrpSpPr>
        <p:grpSpPr>
          <a:xfrm>
            <a:off x="4100866" y="3900140"/>
            <a:ext cx="925668" cy="893585"/>
            <a:chOff x="2615102" y="3409899"/>
            <a:chExt cx="447443" cy="431935"/>
          </a:xfrm>
        </p:grpSpPr>
        <p:cxnSp>
          <p:nvCxnSpPr>
            <p:cNvPr id="90" name="Straight Connector 89">
              <a:extLst>
                <a:ext uri="{FF2B5EF4-FFF2-40B4-BE49-F238E27FC236}">
                  <a16:creationId xmlns:a16="http://schemas.microsoft.com/office/drawing/2014/main" id="{54FE9DDC-F465-4935-A4ED-D7660A4A88CA}"/>
                </a:ext>
              </a:extLst>
            </p:cNvPr>
            <p:cNvCxnSpPr/>
            <p:nvPr/>
          </p:nvCxnSpPr>
          <p:spPr>
            <a:xfrm>
              <a:off x="2757838"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A7745EF-E4DE-4A87-A65D-A0E5B2F66ADF}"/>
                </a:ext>
              </a:extLst>
            </p:cNvPr>
            <p:cNvCxnSpPr/>
            <p:nvPr/>
          </p:nvCxnSpPr>
          <p:spPr>
            <a:xfrm>
              <a:off x="283777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CFFF101-D548-49F7-9F46-39FE555421A0}"/>
                </a:ext>
              </a:extLst>
            </p:cNvPr>
            <p:cNvCxnSpPr/>
            <p:nvPr/>
          </p:nvCxnSpPr>
          <p:spPr>
            <a:xfrm>
              <a:off x="291771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B78ECE0-AD26-4B62-B6E7-0E612A262D34}"/>
                </a:ext>
              </a:extLst>
            </p:cNvPr>
            <p:cNvCxnSpPr/>
            <p:nvPr/>
          </p:nvCxnSpPr>
          <p:spPr>
            <a:xfrm>
              <a:off x="2764359"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FE2E1CB-8DF6-4DBB-9EC7-BC5CA1E81608}"/>
                </a:ext>
              </a:extLst>
            </p:cNvPr>
            <p:cNvCxnSpPr/>
            <p:nvPr/>
          </p:nvCxnSpPr>
          <p:spPr>
            <a:xfrm>
              <a:off x="284429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3108567-3D4D-43D7-83F5-C0F7E8E4264F}"/>
                </a:ext>
              </a:extLst>
            </p:cNvPr>
            <p:cNvCxnSpPr/>
            <p:nvPr/>
          </p:nvCxnSpPr>
          <p:spPr>
            <a:xfrm>
              <a:off x="292423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025A559-40E8-4446-95EB-D0DE68548158}"/>
                </a:ext>
              </a:extLst>
            </p:cNvPr>
            <p:cNvCxnSpPr>
              <a:cxnSpLocks/>
            </p:cNvCxnSpPr>
            <p:nvPr/>
          </p:nvCxnSpPr>
          <p:spPr>
            <a:xfrm flipH="1">
              <a:off x="2959512" y="3546608"/>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53DC213-71EB-4182-8F99-8B45B75F6685}"/>
                </a:ext>
              </a:extLst>
            </p:cNvPr>
            <p:cNvCxnSpPr>
              <a:cxnSpLocks/>
            </p:cNvCxnSpPr>
            <p:nvPr/>
          </p:nvCxnSpPr>
          <p:spPr>
            <a:xfrm flipH="1">
              <a:off x="2959512" y="362867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B4558D0-AB96-4AA1-9FB6-34B551369119}"/>
                </a:ext>
              </a:extLst>
            </p:cNvPr>
            <p:cNvCxnSpPr>
              <a:cxnSpLocks/>
            </p:cNvCxnSpPr>
            <p:nvPr/>
          </p:nvCxnSpPr>
          <p:spPr>
            <a:xfrm flipH="1">
              <a:off x="2959512" y="3710732"/>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31552C4-27A9-40F3-A0CF-F2FBD55ADB73}"/>
                </a:ext>
              </a:extLst>
            </p:cNvPr>
            <p:cNvCxnSpPr>
              <a:cxnSpLocks/>
            </p:cNvCxnSpPr>
            <p:nvPr/>
          </p:nvCxnSpPr>
          <p:spPr>
            <a:xfrm flipH="1">
              <a:off x="2615102" y="354436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8A57B6-1E92-4D36-82F2-7A88B5B41C91}"/>
                </a:ext>
              </a:extLst>
            </p:cNvPr>
            <p:cNvCxnSpPr>
              <a:cxnSpLocks/>
            </p:cNvCxnSpPr>
            <p:nvPr/>
          </p:nvCxnSpPr>
          <p:spPr>
            <a:xfrm flipH="1">
              <a:off x="2615102" y="3626423"/>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FE1402-1E5F-4400-A8B2-4F4A187DF4E3}"/>
                </a:ext>
              </a:extLst>
            </p:cNvPr>
            <p:cNvCxnSpPr>
              <a:cxnSpLocks/>
            </p:cNvCxnSpPr>
            <p:nvPr/>
          </p:nvCxnSpPr>
          <p:spPr>
            <a:xfrm flipH="1">
              <a:off x="2615102" y="3708485"/>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02" name="Rectangle: Rounded Corners 101">
              <a:extLst>
                <a:ext uri="{FF2B5EF4-FFF2-40B4-BE49-F238E27FC236}">
                  <a16:creationId xmlns:a16="http://schemas.microsoft.com/office/drawing/2014/main" id="{A2AC9B9F-AA1C-466D-A676-600DAD97837B}"/>
                </a:ext>
              </a:extLst>
            </p:cNvPr>
            <p:cNvSpPr/>
            <p:nvPr/>
          </p:nvSpPr>
          <p:spPr>
            <a:xfrm>
              <a:off x="2651443" y="3437646"/>
              <a:ext cx="377129" cy="37713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3D3045F3-C4A9-4730-89F8-451265077843}"/>
                </a:ext>
              </a:extLst>
            </p:cNvPr>
            <p:cNvSpPr/>
            <p:nvPr/>
          </p:nvSpPr>
          <p:spPr>
            <a:xfrm>
              <a:off x="2729384" y="3515586"/>
              <a:ext cx="220746" cy="2207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a:extLst>
              <a:ext uri="{FF2B5EF4-FFF2-40B4-BE49-F238E27FC236}">
                <a16:creationId xmlns:a16="http://schemas.microsoft.com/office/drawing/2014/main" id="{836595F4-5759-4AC2-9C89-DEF0760A6BEB}"/>
              </a:ext>
            </a:extLst>
          </p:cNvPr>
          <p:cNvGrpSpPr/>
          <p:nvPr/>
        </p:nvGrpSpPr>
        <p:grpSpPr>
          <a:xfrm>
            <a:off x="3650780" y="4060749"/>
            <a:ext cx="258171" cy="518615"/>
            <a:chOff x="1628641" y="2326287"/>
            <a:chExt cx="258171" cy="518615"/>
          </a:xfrm>
        </p:grpSpPr>
        <p:sp>
          <p:nvSpPr>
            <p:cNvPr id="105" name="Rectangle 104">
              <a:extLst>
                <a:ext uri="{FF2B5EF4-FFF2-40B4-BE49-F238E27FC236}">
                  <a16:creationId xmlns:a16="http://schemas.microsoft.com/office/drawing/2014/main" id="{93D344C5-3084-4B14-BC46-1C9C97F74732}"/>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41F1C7B8-4CBA-4C00-ABCE-E2150B2150F9}"/>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Connector 106">
            <a:extLst>
              <a:ext uri="{FF2B5EF4-FFF2-40B4-BE49-F238E27FC236}">
                <a16:creationId xmlns:a16="http://schemas.microsoft.com/office/drawing/2014/main" id="{4D9C600E-297D-49C6-884E-D6709DB089F3}"/>
              </a:ext>
            </a:extLst>
          </p:cNvPr>
          <p:cNvCxnSpPr>
            <a:cxnSpLocks/>
          </p:cNvCxnSpPr>
          <p:nvPr/>
        </p:nvCxnSpPr>
        <p:spPr>
          <a:xfrm>
            <a:off x="2863706" y="4055587"/>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548480A-2FFE-4E2A-ABCF-C176676EAFD6}"/>
              </a:ext>
            </a:extLst>
          </p:cNvPr>
          <p:cNvCxnSpPr>
            <a:cxnSpLocks/>
          </p:cNvCxnSpPr>
          <p:nvPr/>
        </p:nvCxnSpPr>
        <p:spPr>
          <a:xfrm>
            <a:off x="2863706" y="45770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A7D4151-19EB-46EA-9D4E-0766FBB81E2F}"/>
              </a:ext>
            </a:extLst>
          </p:cNvPr>
          <p:cNvCxnSpPr>
            <a:cxnSpLocks/>
          </p:cNvCxnSpPr>
          <p:nvPr/>
        </p:nvCxnSpPr>
        <p:spPr>
          <a:xfrm>
            <a:off x="3902908"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2DC95A0-119E-416A-9BD8-294F704B6C56}"/>
              </a:ext>
            </a:extLst>
          </p:cNvPr>
          <p:cNvCxnSpPr>
            <a:cxnSpLocks/>
          </p:cNvCxnSpPr>
          <p:nvPr/>
        </p:nvCxnSpPr>
        <p:spPr>
          <a:xfrm>
            <a:off x="3650780"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144772D-17CD-445F-8437-6AAE76BBF3BA}"/>
              </a:ext>
            </a:extLst>
          </p:cNvPr>
          <p:cNvSpPr txBox="1"/>
          <p:nvPr/>
        </p:nvSpPr>
        <p:spPr>
          <a:xfrm>
            <a:off x="838200" y="4605600"/>
            <a:ext cx="1385316" cy="523220"/>
          </a:xfrm>
          <a:prstGeom prst="rect">
            <a:avLst/>
          </a:prstGeom>
          <a:noFill/>
        </p:spPr>
        <p:txBody>
          <a:bodyPr wrap="none" rtlCol="0">
            <a:spAutoFit/>
          </a:bodyPr>
          <a:lstStyle/>
          <a:p>
            <a:r>
              <a:rPr lang="en-US" sz="2800" dirty="0">
                <a:latin typeface="Helvetica" pitchFamily="2" charset="0"/>
              </a:rPr>
              <a:t>request</a:t>
            </a:r>
          </a:p>
        </p:txBody>
      </p:sp>
      <p:sp>
        <p:nvSpPr>
          <p:cNvPr id="112" name="TextBox 111">
            <a:extLst>
              <a:ext uri="{FF2B5EF4-FFF2-40B4-BE49-F238E27FC236}">
                <a16:creationId xmlns:a16="http://schemas.microsoft.com/office/drawing/2014/main" id="{3CA93031-7D82-4BA6-8807-EAEF391495AB}"/>
              </a:ext>
            </a:extLst>
          </p:cNvPr>
          <p:cNvSpPr txBox="1"/>
          <p:nvPr/>
        </p:nvSpPr>
        <p:spPr>
          <a:xfrm>
            <a:off x="4108134" y="4801433"/>
            <a:ext cx="942887" cy="523220"/>
          </a:xfrm>
          <a:prstGeom prst="rect">
            <a:avLst/>
          </a:prstGeom>
          <a:noFill/>
        </p:spPr>
        <p:txBody>
          <a:bodyPr wrap="none" rtlCol="0">
            <a:spAutoFit/>
          </a:bodyPr>
          <a:lstStyle/>
          <a:p>
            <a:r>
              <a:rPr lang="en-US" sz="2800" dirty="0">
                <a:latin typeface="Helvetica" pitchFamily="2" charset="0"/>
              </a:rPr>
              <a:t>CPU</a:t>
            </a:r>
          </a:p>
        </p:txBody>
      </p:sp>
      <p:sp>
        <p:nvSpPr>
          <p:cNvPr id="117" name="Title 1">
            <a:extLst>
              <a:ext uri="{FF2B5EF4-FFF2-40B4-BE49-F238E27FC236}">
                <a16:creationId xmlns:a16="http://schemas.microsoft.com/office/drawing/2014/main" id="{4224C814-2AC6-4FE9-8ABB-0A4DB7C40DD3}"/>
              </a:ext>
            </a:extLst>
          </p:cNvPr>
          <p:cNvSpPr>
            <a:spLocks noGrp="1"/>
          </p:cNvSpPr>
          <p:nvPr>
            <p:ph type="title"/>
          </p:nvPr>
        </p:nvSpPr>
        <p:spPr>
          <a:xfrm>
            <a:off x="447674" y="584201"/>
            <a:ext cx="10982323" cy="951884"/>
          </a:xfrm>
        </p:spPr>
        <p:txBody>
          <a:bodyPr>
            <a:normAutofit fontScale="90000"/>
          </a:bodyPr>
          <a:lstStyle/>
          <a:p>
            <a:r>
              <a:rPr lang="en-US" b="1" dirty="0">
                <a:latin typeface="Helvetica" pitchFamily="2" charset="0"/>
              </a:rPr>
              <a:t>Active Synchronization Queue Management (ASQM)</a:t>
            </a:r>
          </a:p>
        </p:txBody>
      </p:sp>
      <p:sp>
        <p:nvSpPr>
          <p:cNvPr id="47" name="TextBox 46">
            <a:extLst>
              <a:ext uri="{FF2B5EF4-FFF2-40B4-BE49-F238E27FC236}">
                <a16:creationId xmlns:a16="http://schemas.microsoft.com/office/drawing/2014/main" id="{AB09E30A-67A4-4AF9-AF1B-11DCA695752C}"/>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12</a:t>
            </a:r>
          </a:p>
        </p:txBody>
      </p:sp>
    </p:spTree>
    <p:extLst>
      <p:ext uri="{BB962C8B-B14F-4D97-AF65-F5344CB8AC3E}">
        <p14:creationId xmlns:p14="http://schemas.microsoft.com/office/powerpoint/2010/main" val="269271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7B90DF56-17E4-4CE2-8BB7-AE701A2F519D}"/>
              </a:ext>
            </a:extLst>
          </p:cNvPr>
          <p:cNvSpPr/>
          <p:nvPr/>
        </p:nvSpPr>
        <p:spPr>
          <a:xfrm>
            <a:off x="6194371" y="4005689"/>
            <a:ext cx="1213989" cy="625663"/>
          </a:xfrm>
          <a:prstGeom prst="round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4C8B07A-5834-4596-8C41-2E0C60A220D5}"/>
              </a:ext>
            </a:extLst>
          </p:cNvPr>
          <p:cNvSpPr/>
          <p:nvPr/>
        </p:nvSpPr>
        <p:spPr>
          <a:xfrm>
            <a:off x="7996927" y="3825999"/>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sp>
        <p:nvSpPr>
          <p:cNvPr id="6" name="Rectangle 5">
            <a:extLst>
              <a:ext uri="{FF2B5EF4-FFF2-40B4-BE49-F238E27FC236}">
                <a16:creationId xmlns:a16="http://schemas.microsoft.com/office/drawing/2014/main" id="{8212B81D-D654-441E-8A43-9F13F60FEB12}"/>
              </a:ext>
            </a:extLst>
          </p:cNvPr>
          <p:cNvSpPr/>
          <p:nvPr/>
        </p:nvSpPr>
        <p:spPr>
          <a:xfrm>
            <a:off x="1366266" y="4049298"/>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7FC3BA3-FBD1-4D70-A9A1-9D02E9D992B6}"/>
              </a:ext>
            </a:extLst>
          </p:cNvPr>
          <p:cNvSpPr/>
          <p:nvPr/>
        </p:nvSpPr>
        <p:spPr>
          <a:xfrm>
            <a:off x="1429730" y="4106469"/>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Indyme, LLC lock-icon &amp;gt;">
            <a:extLst>
              <a:ext uri="{FF2B5EF4-FFF2-40B4-BE49-F238E27FC236}">
                <a16:creationId xmlns:a16="http://schemas.microsoft.com/office/drawing/2014/main" id="{08EF8090-681C-45C2-9078-C40B1BA44D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8510" y="4043009"/>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5D485FF-BD29-41ED-B015-468A7EB88D7F}"/>
              </a:ext>
            </a:extLst>
          </p:cNvPr>
          <p:cNvGrpSpPr/>
          <p:nvPr/>
        </p:nvGrpSpPr>
        <p:grpSpPr>
          <a:xfrm>
            <a:off x="9434279" y="4024739"/>
            <a:ext cx="768569" cy="562660"/>
            <a:chOff x="9305048" y="2377393"/>
            <a:chExt cx="768569" cy="562660"/>
          </a:xfrm>
        </p:grpSpPr>
        <p:pic>
          <p:nvPicPr>
            <p:cNvPr id="10" name="Picture 2" descr="Indyme, LLC lock-icon &amp;gt;">
              <a:extLst>
                <a:ext uri="{FF2B5EF4-FFF2-40B4-BE49-F238E27FC236}">
                  <a16:creationId xmlns:a16="http://schemas.microsoft.com/office/drawing/2014/main" id="{F13507BB-F2BF-4C5A-A9C6-9AAECAC40CC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ndyme, LLC lock-icon &amp;gt;">
              <a:extLst>
                <a:ext uri="{FF2B5EF4-FFF2-40B4-BE49-F238E27FC236}">
                  <a16:creationId xmlns:a16="http://schemas.microsoft.com/office/drawing/2014/main" id="{869FEB01-F782-4C68-92A4-C1E7AE82B29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a:extLst>
              <a:ext uri="{FF2B5EF4-FFF2-40B4-BE49-F238E27FC236}">
                <a16:creationId xmlns:a16="http://schemas.microsoft.com/office/drawing/2014/main" id="{15F6EE80-1B85-49EB-AB52-31F4F4980A32}"/>
              </a:ext>
            </a:extLst>
          </p:cNvPr>
          <p:cNvCxnSpPr>
            <a:cxnSpLocks/>
          </p:cNvCxnSpPr>
          <p:nvPr/>
        </p:nvCxnSpPr>
        <p:spPr>
          <a:xfrm>
            <a:off x="5233416" y="4340188"/>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F9DC23-3E3E-43F0-AE2D-CD1831748CC4}"/>
              </a:ext>
            </a:extLst>
          </p:cNvPr>
          <p:cNvCxnSpPr>
            <a:cxnSpLocks/>
          </p:cNvCxnSpPr>
          <p:nvPr/>
        </p:nvCxnSpPr>
        <p:spPr>
          <a:xfrm>
            <a:off x="10408588" y="4385141"/>
            <a:ext cx="68270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97483D7-55C3-4277-8041-B7F1C6E74DAF}"/>
              </a:ext>
            </a:extLst>
          </p:cNvPr>
          <p:cNvGrpSpPr/>
          <p:nvPr/>
        </p:nvGrpSpPr>
        <p:grpSpPr>
          <a:xfrm>
            <a:off x="7098928" y="4068784"/>
            <a:ext cx="258171" cy="518615"/>
            <a:chOff x="1628641" y="2326287"/>
            <a:chExt cx="258171" cy="518615"/>
          </a:xfrm>
        </p:grpSpPr>
        <p:sp>
          <p:nvSpPr>
            <p:cNvPr id="15" name="Rectangle 14">
              <a:extLst>
                <a:ext uri="{FF2B5EF4-FFF2-40B4-BE49-F238E27FC236}">
                  <a16:creationId xmlns:a16="http://schemas.microsoft.com/office/drawing/2014/main" id="{CB7B3451-DE66-4E9A-BEC4-B6D9BA1315D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D94BABF-E543-4E57-B50F-BEBB85BA47B2}"/>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F8C1B774-7CE3-49BD-A2D3-3CB0DC91BE34}"/>
              </a:ext>
            </a:extLst>
          </p:cNvPr>
          <p:cNvCxnSpPr/>
          <p:nvPr/>
        </p:nvCxnSpPr>
        <p:spPr>
          <a:xfrm>
            <a:off x="6311854" y="406362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131672-1408-4E7B-ACE4-7D1EF5EB73F8}"/>
              </a:ext>
            </a:extLst>
          </p:cNvPr>
          <p:cNvCxnSpPr/>
          <p:nvPr/>
        </p:nvCxnSpPr>
        <p:spPr>
          <a:xfrm>
            <a:off x="6311854" y="458507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D20FAB-91A2-44A0-A77C-E3A371A40A52}"/>
              </a:ext>
            </a:extLst>
          </p:cNvPr>
          <p:cNvCxnSpPr/>
          <p:nvPr/>
        </p:nvCxnSpPr>
        <p:spPr>
          <a:xfrm>
            <a:off x="7351056"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AB459AF-3DF8-4C51-9A67-77C2A41BBA8E}"/>
              </a:ext>
            </a:extLst>
          </p:cNvPr>
          <p:cNvCxnSpPr/>
          <p:nvPr/>
        </p:nvCxnSpPr>
        <p:spPr>
          <a:xfrm>
            <a:off x="7098928"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9A6DB77-842E-42CD-833A-6D658DA5EF2C}"/>
              </a:ext>
            </a:extLst>
          </p:cNvPr>
          <p:cNvCxnSpPr>
            <a:cxnSpLocks/>
          </p:cNvCxnSpPr>
          <p:nvPr/>
        </p:nvCxnSpPr>
        <p:spPr>
          <a:xfrm>
            <a:off x="1871091" y="4296934"/>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087AD39A-FC03-4171-8D47-79E7D2011DF1}"/>
              </a:ext>
            </a:extLst>
          </p:cNvPr>
          <p:cNvGrpSpPr/>
          <p:nvPr/>
        </p:nvGrpSpPr>
        <p:grpSpPr>
          <a:xfrm>
            <a:off x="4100866" y="3900140"/>
            <a:ext cx="925668" cy="893585"/>
            <a:chOff x="2615102" y="3409899"/>
            <a:chExt cx="447443" cy="431935"/>
          </a:xfrm>
        </p:grpSpPr>
        <p:cxnSp>
          <p:nvCxnSpPr>
            <p:cNvPr id="33" name="Straight Connector 32">
              <a:extLst>
                <a:ext uri="{FF2B5EF4-FFF2-40B4-BE49-F238E27FC236}">
                  <a16:creationId xmlns:a16="http://schemas.microsoft.com/office/drawing/2014/main" id="{41A4624B-6C52-4A0F-9714-E29EF68BC039}"/>
                </a:ext>
              </a:extLst>
            </p:cNvPr>
            <p:cNvCxnSpPr/>
            <p:nvPr/>
          </p:nvCxnSpPr>
          <p:spPr>
            <a:xfrm>
              <a:off x="2757838"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5F077D-3088-4330-BC09-C73546D10D3F}"/>
                </a:ext>
              </a:extLst>
            </p:cNvPr>
            <p:cNvCxnSpPr/>
            <p:nvPr/>
          </p:nvCxnSpPr>
          <p:spPr>
            <a:xfrm>
              <a:off x="283777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FCE1E5-FB5C-49FD-9986-A7BBA872B97A}"/>
                </a:ext>
              </a:extLst>
            </p:cNvPr>
            <p:cNvCxnSpPr/>
            <p:nvPr/>
          </p:nvCxnSpPr>
          <p:spPr>
            <a:xfrm>
              <a:off x="291771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553C73-82F7-4F28-B616-C8094D2CA30E}"/>
                </a:ext>
              </a:extLst>
            </p:cNvPr>
            <p:cNvCxnSpPr/>
            <p:nvPr/>
          </p:nvCxnSpPr>
          <p:spPr>
            <a:xfrm>
              <a:off x="2764359"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BEEF4F-02A1-41ED-A258-0571512796DE}"/>
                </a:ext>
              </a:extLst>
            </p:cNvPr>
            <p:cNvCxnSpPr/>
            <p:nvPr/>
          </p:nvCxnSpPr>
          <p:spPr>
            <a:xfrm>
              <a:off x="284429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7A9780-03D1-4E0D-9FE8-0A89F97AB732}"/>
                </a:ext>
              </a:extLst>
            </p:cNvPr>
            <p:cNvCxnSpPr/>
            <p:nvPr/>
          </p:nvCxnSpPr>
          <p:spPr>
            <a:xfrm>
              <a:off x="292423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5689EA-D9ED-4CC1-B8DB-411FE344B66D}"/>
                </a:ext>
              </a:extLst>
            </p:cNvPr>
            <p:cNvCxnSpPr>
              <a:cxnSpLocks/>
            </p:cNvCxnSpPr>
            <p:nvPr/>
          </p:nvCxnSpPr>
          <p:spPr>
            <a:xfrm flipH="1">
              <a:off x="2959512" y="3546608"/>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32612C-8720-493F-8891-440BCED148C2}"/>
                </a:ext>
              </a:extLst>
            </p:cNvPr>
            <p:cNvCxnSpPr>
              <a:cxnSpLocks/>
            </p:cNvCxnSpPr>
            <p:nvPr/>
          </p:nvCxnSpPr>
          <p:spPr>
            <a:xfrm flipH="1">
              <a:off x="2959512" y="362867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AB8D2BA-197B-4BFA-8583-748CF026D12F}"/>
                </a:ext>
              </a:extLst>
            </p:cNvPr>
            <p:cNvCxnSpPr>
              <a:cxnSpLocks/>
            </p:cNvCxnSpPr>
            <p:nvPr/>
          </p:nvCxnSpPr>
          <p:spPr>
            <a:xfrm flipH="1">
              <a:off x="2959512" y="3710732"/>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12E1EB-D51C-41C3-A762-9533E85D8311}"/>
                </a:ext>
              </a:extLst>
            </p:cNvPr>
            <p:cNvCxnSpPr>
              <a:cxnSpLocks/>
            </p:cNvCxnSpPr>
            <p:nvPr/>
          </p:nvCxnSpPr>
          <p:spPr>
            <a:xfrm flipH="1">
              <a:off x="2615102" y="354436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103B413-8A5A-416E-80EE-5C97307C466E}"/>
                </a:ext>
              </a:extLst>
            </p:cNvPr>
            <p:cNvCxnSpPr>
              <a:cxnSpLocks/>
            </p:cNvCxnSpPr>
            <p:nvPr/>
          </p:nvCxnSpPr>
          <p:spPr>
            <a:xfrm flipH="1">
              <a:off x="2615102" y="3626423"/>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1BAB1D8-3E66-428D-B7F3-119B96D511BB}"/>
                </a:ext>
              </a:extLst>
            </p:cNvPr>
            <p:cNvCxnSpPr>
              <a:cxnSpLocks/>
            </p:cNvCxnSpPr>
            <p:nvPr/>
          </p:nvCxnSpPr>
          <p:spPr>
            <a:xfrm flipH="1">
              <a:off x="2615102" y="3708485"/>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7A513DAA-9B85-4DA5-B11C-DF3879E50A97}"/>
                </a:ext>
              </a:extLst>
            </p:cNvPr>
            <p:cNvSpPr/>
            <p:nvPr/>
          </p:nvSpPr>
          <p:spPr>
            <a:xfrm>
              <a:off x="2651443" y="3437646"/>
              <a:ext cx="377129" cy="37713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E1EE6352-F21E-4F92-B2A8-1175FF278BB3}"/>
                </a:ext>
              </a:extLst>
            </p:cNvPr>
            <p:cNvSpPr/>
            <p:nvPr/>
          </p:nvSpPr>
          <p:spPr>
            <a:xfrm>
              <a:off x="2729384" y="3515586"/>
              <a:ext cx="220746" cy="2207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153C8401-A201-4500-B075-93E2F93DF1DA}"/>
              </a:ext>
            </a:extLst>
          </p:cNvPr>
          <p:cNvGrpSpPr/>
          <p:nvPr/>
        </p:nvGrpSpPr>
        <p:grpSpPr>
          <a:xfrm>
            <a:off x="3650780" y="4060749"/>
            <a:ext cx="258171" cy="518615"/>
            <a:chOff x="1628641" y="2326287"/>
            <a:chExt cx="258171" cy="518615"/>
          </a:xfrm>
        </p:grpSpPr>
        <p:sp>
          <p:nvSpPr>
            <p:cNvPr id="48" name="Rectangle 47">
              <a:extLst>
                <a:ext uri="{FF2B5EF4-FFF2-40B4-BE49-F238E27FC236}">
                  <a16:creationId xmlns:a16="http://schemas.microsoft.com/office/drawing/2014/main" id="{6F9FB833-C483-44EC-BCD0-2DC8283F6C3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F9D10145-2D8C-43F9-84E1-22EBD80A1E4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a:extLst>
              <a:ext uri="{FF2B5EF4-FFF2-40B4-BE49-F238E27FC236}">
                <a16:creationId xmlns:a16="http://schemas.microsoft.com/office/drawing/2014/main" id="{8AAAFA6D-E93A-4E70-8C11-83878727DA1F}"/>
              </a:ext>
            </a:extLst>
          </p:cNvPr>
          <p:cNvCxnSpPr>
            <a:cxnSpLocks/>
          </p:cNvCxnSpPr>
          <p:nvPr/>
        </p:nvCxnSpPr>
        <p:spPr>
          <a:xfrm>
            <a:off x="2863706" y="4055587"/>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6560AB-AE97-40BA-84E8-FC1A13DAAEB0}"/>
              </a:ext>
            </a:extLst>
          </p:cNvPr>
          <p:cNvCxnSpPr>
            <a:cxnSpLocks/>
          </p:cNvCxnSpPr>
          <p:nvPr/>
        </p:nvCxnSpPr>
        <p:spPr>
          <a:xfrm>
            <a:off x="2863706" y="45770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4936323-F48E-4A66-A499-31177E366F1A}"/>
              </a:ext>
            </a:extLst>
          </p:cNvPr>
          <p:cNvCxnSpPr>
            <a:cxnSpLocks/>
          </p:cNvCxnSpPr>
          <p:nvPr/>
        </p:nvCxnSpPr>
        <p:spPr>
          <a:xfrm>
            <a:off x="3902908"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C7D2D7-7D33-449C-BC04-0E5DDACC263A}"/>
              </a:ext>
            </a:extLst>
          </p:cNvPr>
          <p:cNvCxnSpPr>
            <a:cxnSpLocks/>
          </p:cNvCxnSpPr>
          <p:nvPr/>
        </p:nvCxnSpPr>
        <p:spPr>
          <a:xfrm>
            <a:off x="3650780"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BE783EB-E9E9-4760-AD9A-FC57C977F9E7}"/>
              </a:ext>
            </a:extLst>
          </p:cNvPr>
          <p:cNvSpPr txBox="1"/>
          <p:nvPr/>
        </p:nvSpPr>
        <p:spPr>
          <a:xfrm>
            <a:off x="838200" y="4605600"/>
            <a:ext cx="1385316" cy="523220"/>
          </a:xfrm>
          <a:prstGeom prst="rect">
            <a:avLst/>
          </a:prstGeom>
          <a:noFill/>
        </p:spPr>
        <p:txBody>
          <a:bodyPr wrap="none" rtlCol="0">
            <a:spAutoFit/>
          </a:bodyPr>
          <a:lstStyle/>
          <a:p>
            <a:r>
              <a:rPr lang="en-US" sz="2800" dirty="0">
                <a:latin typeface="Helvetica" pitchFamily="2" charset="0"/>
              </a:rPr>
              <a:t>request</a:t>
            </a:r>
          </a:p>
        </p:txBody>
      </p:sp>
      <p:sp>
        <p:nvSpPr>
          <p:cNvPr id="69" name="TextBox 68">
            <a:extLst>
              <a:ext uri="{FF2B5EF4-FFF2-40B4-BE49-F238E27FC236}">
                <a16:creationId xmlns:a16="http://schemas.microsoft.com/office/drawing/2014/main" id="{21136D46-DB1D-4AFE-BDA0-3E23C4D1C33A}"/>
              </a:ext>
            </a:extLst>
          </p:cNvPr>
          <p:cNvSpPr txBox="1"/>
          <p:nvPr/>
        </p:nvSpPr>
        <p:spPr>
          <a:xfrm>
            <a:off x="4108134" y="4801433"/>
            <a:ext cx="942887" cy="523220"/>
          </a:xfrm>
          <a:prstGeom prst="rect">
            <a:avLst/>
          </a:prstGeom>
          <a:noFill/>
        </p:spPr>
        <p:txBody>
          <a:bodyPr wrap="none" rtlCol="0">
            <a:spAutoFit/>
          </a:bodyPr>
          <a:lstStyle/>
          <a:p>
            <a:r>
              <a:rPr lang="en-US" sz="2800" dirty="0">
                <a:latin typeface="Helvetica" pitchFamily="2" charset="0"/>
              </a:rPr>
              <a:t>CPU</a:t>
            </a:r>
          </a:p>
        </p:txBody>
      </p:sp>
      <p:sp>
        <p:nvSpPr>
          <p:cNvPr id="52" name="Speech Bubble: Rectangle 51">
            <a:extLst>
              <a:ext uri="{FF2B5EF4-FFF2-40B4-BE49-F238E27FC236}">
                <a16:creationId xmlns:a16="http://schemas.microsoft.com/office/drawing/2014/main" id="{9F59B51B-E945-47D8-A815-9FD713D4BCD5}"/>
              </a:ext>
            </a:extLst>
          </p:cNvPr>
          <p:cNvSpPr/>
          <p:nvPr/>
        </p:nvSpPr>
        <p:spPr>
          <a:xfrm>
            <a:off x="5233416" y="1304803"/>
            <a:ext cx="6399202" cy="2336112"/>
          </a:xfrm>
          <a:prstGeom prst="wedgeRectCallout">
            <a:avLst>
              <a:gd name="adj1" fmla="val -33282"/>
              <a:gd name="adj2" fmla="val 6027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ourier New" panose="02070309020205020404" pitchFamily="49" charset="0"/>
                <a:cs typeface="Courier New" panose="02070309020205020404" pitchFamily="49" charset="0"/>
              </a:rPr>
              <a:t>At enqueue:</a:t>
            </a:r>
          </a:p>
          <a:p>
            <a:r>
              <a:rPr lang="en-US" sz="2400" dirty="0" err="1">
                <a:solidFill>
                  <a:schemeClr val="tx1"/>
                </a:solidFill>
                <a:latin typeface="Courier New" panose="02070309020205020404" pitchFamily="49" charset="0"/>
                <a:cs typeface="Courier New" panose="02070309020205020404" pitchFamily="49" charset="0"/>
              </a:rPr>
              <a:t>qdelay</a:t>
            </a:r>
            <a:r>
              <a:rPr lang="en-US" sz="2400" dirty="0">
                <a:solidFill>
                  <a:schemeClr val="tx1"/>
                </a:solidFill>
                <a:latin typeface="Courier New" panose="02070309020205020404" pitchFamily="49" charset="0"/>
                <a:cs typeface="Courier New" panose="02070309020205020404" pitchFamily="49" charset="0"/>
              </a:rPr>
              <a:t> = now – </a:t>
            </a:r>
            <a:r>
              <a:rPr lang="en-US" sz="2400" dirty="0" err="1">
                <a:solidFill>
                  <a:schemeClr val="tx1"/>
                </a:solidFill>
                <a:latin typeface="Courier New" panose="02070309020205020404" pitchFamily="49" charset="0"/>
                <a:cs typeface="Courier New" panose="02070309020205020404" pitchFamily="49" charset="0"/>
              </a:rPr>
              <a:t>oldest.enque_tsc</a:t>
            </a:r>
            <a:endParaRPr lang="en-US" sz="2400" dirty="0">
              <a:solidFill>
                <a:schemeClr val="tx1"/>
              </a:solidFill>
              <a:latin typeface="Courier New" panose="02070309020205020404" pitchFamily="49" charset="0"/>
              <a:cs typeface="Courier New" panose="02070309020205020404" pitchFamily="49" charset="0"/>
            </a:endParaRPr>
          </a:p>
          <a:p>
            <a:r>
              <a:rPr lang="en-US" sz="2400" dirty="0">
                <a:solidFill>
                  <a:schemeClr val="tx1"/>
                </a:solidFill>
                <a:latin typeface="Courier New" panose="02070309020205020404" pitchFamily="49" charset="0"/>
                <a:cs typeface="Courier New" panose="02070309020205020404" pitchFamily="49" charset="0"/>
              </a:rPr>
              <a:t>if budget &gt;= </a:t>
            </a:r>
            <a:r>
              <a:rPr lang="en-US" sz="2400" dirty="0" err="1">
                <a:solidFill>
                  <a:schemeClr val="tx1"/>
                </a:solidFill>
                <a:latin typeface="Courier New" panose="02070309020205020404" pitchFamily="49" charset="0"/>
                <a:cs typeface="Courier New" panose="02070309020205020404" pitchFamily="49" charset="0"/>
              </a:rPr>
              <a:t>qdelay</a:t>
            </a:r>
            <a:r>
              <a:rPr lang="en-US" sz="2400" dirty="0">
                <a:solidFill>
                  <a:schemeClr val="tx1"/>
                </a:solidFill>
                <a:latin typeface="Courier New" panose="02070309020205020404" pitchFamily="49" charset="0"/>
                <a:cs typeface="Courier New" panose="02070309020205020404" pitchFamily="49" charset="0"/>
              </a:rPr>
              <a:t>:</a:t>
            </a:r>
          </a:p>
          <a:p>
            <a:r>
              <a:rPr lang="en-US" sz="2400" dirty="0">
                <a:solidFill>
                  <a:schemeClr val="tx1"/>
                </a:solidFill>
                <a:latin typeface="Courier New" panose="02070309020205020404" pitchFamily="49" charset="0"/>
                <a:cs typeface="Courier New" panose="02070309020205020404" pitchFamily="49" charset="0"/>
              </a:rPr>
              <a:t>  enqueue</a:t>
            </a:r>
          </a:p>
          <a:p>
            <a:endParaRPr lang="en-US" sz="2400" dirty="0">
              <a:solidFill>
                <a:schemeClr val="tx1"/>
              </a:solidFill>
              <a:latin typeface="Courier New" panose="02070309020205020404" pitchFamily="49" charset="0"/>
              <a:cs typeface="Courier New" panose="02070309020205020404" pitchFamily="49" charset="0"/>
            </a:endParaRPr>
          </a:p>
          <a:p>
            <a:endParaRPr lang="en-US" sz="2400" dirty="0">
              <a:solidFill>
                <a:schemeClr val="tx1"/>
              </a:solidFill>
              <a:latin typeface="Courier New" panose="02070309020205020404" pitchFamily="49" charset="0"/>
              <a:cs typeface="Courier New" panose="02070309020205020404" pitchFamily="49" charset="0"/>
            </a:endParaRPr>
          </a:p>
        </p:txBody>
      </p:sp>
      <p:sp>
        <p:nvSpPr>
          <p:cNvPr id="103" name="Title 1">
            <a:extLst>
              <a:ext uri="{FF2B5EF4-FFF2-40B4-BE49-F238E27FC236}">
                <a16:creationId xmlns:a16="http://schemas.microsoft.com/office/drawing/2014/main" id="{555C2FC0-1BB9-4C42-B147-AC66F2573B11}"/>
              </a:ext>
            </a:extLst>
          </p:cNvPr>
          <p:cNvSpPr>
            <a:spLocks noGrp="1"/>
          </p:cNvSpPr>
          <p:nvPr>
            <p:ph type="title"/>
          </p:nvPr>
        </p:nvSpPr>
        <p:spPr>
          <a:xfrm>
            <a:off x="447674" y="584201"/>
            <a:ext cx="10982323" cy="951884"/>
          </a:xfrm>
        </p:spPr>
        <p:txBody>
          <a:bodyPr>
            <a:normAutofit fontScale="90000"/>
          </a:bodyPr>
          <a:lstStyle/>
          <a:p>
            <a:r>
              <a:rPr lang="en-US" b="1" dirty="0">
                <a:latin typeface="Helvetica" pitchFamily="2" charset="0"/>
              </a:rPr>
              <a:t>Active Synchronization Queue Management (ASQM)</a:t>
            </a:r>
          </a:p>
        </p:txBody>
      </p:sp>
      <p:sp>
        <p:nvSpPr>
          <p:cNvPr id="53" name="TextBox 52">
            <a:extLst>
              <a:ext uri="{FF2B5EF4-FFF2-40B4-BE49-F238E27FC236}">
                <a16:creationId xmlns:a16="http://schemas.microsoft.com/office/drawing/2014/main" id="{8CF67822-9872-47BE-BA93-7C0721EBE4B3}"/>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12</a:t>
            </a:r>
          </a:p>
        </p:txBody>
      </p:sp>
    </p:spTree>
    <p:extLst>
      <p:ext uri="{BB962C8B-B14F-4D97-AF65-F5344CB8AC3E}">
        <p14:creationId xmlns:p14="http://schemas.microsoft.com/office/powerpoint/2010/main" val="62289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7B90DF56-17E4-4CE2-8BB7-AE701A2F519D}"/>
              </a:ext>
            </a:extLst>
          </p:cNvPr>
          <p:cNvSpPr/>
          <p:nvPr/>
        </p:nvSpPr>
        <p:spPr>
          <a:xfrm>
            <a:off x="6194371" y="4005689"/>
            <a:ext cx="1213989" cy="625663"/>
          </a:xfrm>
          <a:prstGeom prst="round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4C8B07A-5834-4596-8C41-2E0C60A220D5}"/>
              </a:ext>
            </a:extLst>
          </p:cNvPr>
          <p:cNvSpPr/>
          <p:nvPr/>
        </p:nvSpPr>
        <p:spPr>
          <a:xfrm>
            <a:off x="7996927" y="3825999"/>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sp>
        <p:nvSpPr>
          <p:cNvPr id="6" name="Rectangle 5">
            <a:extLst>
              <a:ext uri="{FF2B5EF4-FFF2-40B4-BE49-F238E27FC236}">
                <a16:creationId xmlns:a16="http://schemas.microsoft.com/office/drawing/2014/main" id="{8212B81D-D654-441E-8A43-9F13F60FEB12}"/>
              </a:ext>
            </a:extLst>
          </p:cNvPr>
          <p:cNvSpPr/>
          <p:nvPr/>
        </p:nvSpPr>
        <p:spPr>
          <a:xfrm>
            <a:off x="1366266" y="4049298"/>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7FC3BA3-FBD1-4D70-A9A1-9D02E9D992B6}"/>
              </a:ext>
            </a:extLst>
          </p:cNvPr>
          <p:cNvSpPr/>
          <p:nvPr/>
        </p:nvSpPr>
        <p:spPr>
          <a:xfrm>
            <a:off x="1429730" y="4106469"/>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Indyme, LLC lock-icon &amp;gt;">
            <a:extLst>
              <a:ext uri="{FF2B5EF4-FFF2-40B4-BE49-F238E27FC236}">
                <a16:creationId xmlns:a16="http://schemas.microsoft.com/office/drawing/2014/main" id="{08EF8090-681C-45C2-9078-C40B1BA44D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8510" y="4043009"/>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5D485FF-BD29-41ED-B015-468A7EB88D7F}"/>
              </a:ext>
            </a:extLst>
          </p:cNvPr>
          <p:cNvGrpSpPr/>
          <p:nvPr/>
        </p:nvGrpSpPr>
        <p:grpSpPr>
          <a:xfrm>
            <a:off x="9434279" y="4024739"/>
            <a:ext cx="768569" cy="562660"/>
            <a:chOff x="9305048" y="2377393"/>
            <a:chExt cx="768569" cy="562660"/>
          </a:xfrm>
        </p:grpSpPr>
        <p:pic>
          <p:nvPicPr>
            <p:cNvPr id="10" name="Picture 2" descr="Indyme, LLC lock-icon &amp;gt;">
              <a:extLst>
                <a:ext uri="{FF2B5EF4-FFF2-40B4-BE49-F238E27FC236}">
                  <a16:creationId xmlns:a16="http://schemas.microsoft.com/office/drawing/2014/main" id="{F13507BB-F2BF-4C5A-A9C6-9AAECAC40CC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ndyme, LLC lock-icon &amp;gt;">
              <a:extLst>
                <a:ext uri="{FF2B5EF4-FFF2-40B4-BE49-F238E27FC236}">
                  <a16:creationId xmlns:a16="http://schemas.microsoft.com/office/drawing/2014/main" id="{869FEB01-F782-4C68-92A4-C1E7AE82B29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a:extLst>
              <a:ext uri="{FF2B5EF4-FFF2-40B4-BE49-F238E27FC236}">
                <a16:creationId xmlns:a16="http://schemas.microsoft.com/office/drawing/2014/main" id="{15F6EE80-1B85-49EB-AB52-31F4F4980A32}"/>
              </a:ext>
            </a:extLst>
          </p:cNvPr>
          <p:cNvCxnSpPr>
            <a:cxnSpLocks/>
          </p:cNvCxnSpPr>
          <p:nvPr/>
        </p:nvCxnSpPr>
        <p:spPr>
          <a:xfrm>
            <a:off x="5233416" y="4340188"/>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F9DC23-3E3E-43F0-AE2D-CD1831748CC4}"/>
              </a:ext>
            </a:extLst>
          </p:cNvPr>
          <p:cNvCxnSpPr>
            <a:cxnSpLocks/>
          </p:cNvCxnSpPr>
          <p:nvPr/>
        </p:nvCxnSpPr>
        <p:spPr>
          <a:xfrm>
            <a:off x="10408588" y="4385141"/>
            <a:ext cx="68270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97483D7-55C3-4277-8041-B7F1C6E74DAF}"/>
              </a:ext>
            </a:extLst>
          </p:cNvPr>
          <p:cNvGrpSpPr/>
          <p:nvPr/>
        </p:nvGrpSpPr>
        <p:grpSpPr>
          <a:xfrm>
            <a:off x="7098928" y="4068784"/>
            <a:ext cx="258171" cy="518615"/>
            <a:chOff x="1628641" y="2326287"/>
            <a:chExt cx="258171" cy="518615"/>
          </a:xfrm>
        </p:grpSpPr>
        <p:sp>
          <p:nvSpPr>
            <p:cNvPr id="15" name="Rectangle 14">
              <a:extLst>
                <a:ext uri="{FF2B5EF4-FFF2-40B4-BE49-F238E27FC236}">
                  <a16:creationId xmlns:a16="http://schemas.microsoft.com/office/drawing/2014/main" id="{CB7B3451-DE66-4E9A-BEC4-B6D9BA1315D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D94BABF-E543-4E57-B50F-BEBB85BA47B2}"/>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F8C1B774-7CE3-49BD-A2D3-3CB0DC91BE34}"/>
              </a:ext>
            </a:extLst>
          </p:cNvPr>
          <p:cNvCxnSpPr/>
          <p:nvPr/>
        </p:nvCxnSpPr>
        <p:spPr>
          <a:xfrm>
            <a:off x="6311854" y="406362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131672-1408-4E7B-ACE4-7D1EF5EB73F8}"/>
              </a:ext>
            </a:extLst>
          </p:cNvPr>
          <p:cNvCxnSpPr/>
          <p:nvPr/>
        </p:nvCxnSpPr>
        <p:spPr>
          <a:xfrm>
            <a:off x="6311854" y="458507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D20FAB-91A2-44A0-A77C-E3A371A40A52}"/>
              </a:ext>
            </a:extLst>
          </p:cNvPr>
          <p:cNvCxnSpPr/>
          <p:nvPr/>
        </p:nvCxnSpPr>
        <p:spPr>
          <a:xfrm>
            <a:off x="7351056"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AB459AF-3DF8-4C51-9A67-77C2A41BBA8E}"/>
              </a:ext>
            </a:extLst>
          </p:cNvPr>
          <p:cNvCxnSpPr/>
          <p:nvPr/>
        </p:nvCxnSpPr>
        <p:spPr>
          <a:xfrm>
            <a:off x="7098928"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9A6DB77-842E-42CD-833A-6D658DA5EF2C}"/>
              </a:ext>
            </a:extLst>
          </p:cNvPr>
          <p:cNvCxnSpPr>
            <a:cxnSpLocks/>
          </p:cNvCxnSpPr>
          <p:nvPr/>
        </p:nvCxnSpPr>
        <p:spPr>
          <a:xfrm>
            <a:off x="1871091" y="4296934"/>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087AD39A-FC03-4171-8D47-79E7D2011DF1}"/>
              </a:ext>
            </a:extLst>
          </p:cNvPr>
          <p:cNvGrpSpPr/>
          <p:nvPr/>
        </p:nvGrpSpPr>
        <p:grpSpPr>
          <a:xfrm>
            <a:off x="4100866" y="3900140"/>
            <a:ext cx="925668" cy="893585"/>
            <a:chOff x="2615102" y="3409899"/>
            <a:chExt cx="447443" cy="431935"/>
          </a:xfrm>
        </p:grpSpPr>
        <p:cxnSp>
          <p:nvCxnSpPr>
            <p:cNvPr id="33" name="Straight Connector 32">
              <a:extLst>
                <a:ext uri="{FF2B5EF4-FFF2-40B4-BE49-F238E27FC236}">
                  <a16:creationId xmlns:a16="http://schemas.microsoft.com/office/drawing/2014/main" id="{41A4624B-6C52-4A0F-9714-E29EF68BC039}"/>
                </a:ext>
              </a:extLst>
            </p:cNvPr>
            <p:cNvCxnSpPr/>
            <p:nvPr/>
          </p:nvCxnSpPr>
          <p:spPr>
            <a:xfrm>
              <a:off x="2757838"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5F077D-3088-4330-BC09-C73546D10D3F}"/>
                </a:ext>
              </a:extLst>
            </p:cNvPr>
            <p:cNvCxnSpPr/>
            <p:nvPr/>
          </p:nvCxnSpPr>
          <p:spPr>
            <a:xfrm>
              <a:off x="283777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FCE1E5-FB5C-49FD-9986-A7BBA872B97A}"/>
                </a:ext>
              </a:extLst>
            </p:cNvPr>
            <p:cNvCxnSpPr/>
            <p:nvPr/>
          </p:nvCxnSpPr>
          <p:spPr>
            <a:xfrm>
              <a:off x="291771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553C73-82F7-4F28-B616-C8094D2CA30E}"/>
                </a:ext>
              </a:extLst>
            </p:cNvPr>
            <p:cNvCxnSpPr/>
            <p:nvPr/>
          </p:nvCxnSpPr>
          <p:spPr>
            <a:xfrm>
              <a:off x="2764359"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BEEF4F-02A1-41ED-A258-0571512796DE}"/>
                </a:ext>
              </a:extLst>
            </p:cNvPr>
            <p:cNvCxnSpPr/>
            <p:nvPr/>
          </p:nvCxnSpPr>
          <p:spPr>
            <a:xfrm>
              <a:off x="284429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7A9780-03D1-4E0D-9FE8-0A89F97AB732}"/>
                </a:ext>
              </a:extLst>
            </p:cNvPr>
            <p:cNvCxnSpPr/>
            <p:nvPr/>
          </p:nvCxnSpPr>
          <p:spPr>
            <a:xfrm>
              <a:off x="292423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5689EA-D9ED-4CC1-B8DB-411FE344B66D}"/>
                </a:ext>
              </a:extLst>
            </p:cNvPr>
            <p:cNvCxnSpPr>
              <a:cxnSpLocks/>
            </p:cNvCxnSpPr>
            <p:nvPr/>
          </p:nvCxnSpPr>
          <p:spPr>
            <a:xfrm flipH="1">
              <a:off x="2959512" y="3546608"/>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32612C-8720-493F-8891-440BCED148C2}"/>
                </a:ext>
              </a:extLst>
            </p:cNvPr>
            <p:cNvCxnSpPr>
              <a:cxnSpLocks/>
            </p:cNvCxnSpPr>
            <p:nvPr/>
          </p:nvCxnSpPr>
          <p:spPr>
            <a:xfrm flipH="1">
              <a:off x="2959512" y="362867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AB8D2BA-197B-4BFA-8583-748CF026D12F}"/>
                </a:ext>
              </a:extLst>
            </p:cNvPr>
            <p:cNvCxnSpPr>
              <a:cxnSpLocks/>
            </p:cNvCxnSpPr>
            <p:nvPr/>
          </p:nvCxnSpPr>
          <p:spPr>
            <a:xfrm flipH="1">
              <a:off x="2959512" y="3710732"/>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12E1EB-D51C-41C3-A762-9533E85D8311}"/>
                </a:ext>
              </a:extLst>
            </p:cNvPr>
            <p:cNvCxnSpPr>
              <a:cxnSpLocks/>
            </p:cNvCxnSpPr>
            <p:nvPr/>
          </p:nvCxnSpPr>
          <p:spPr>
            <a:xfrm flipH="1">
              <a:off x="2615102" y="354436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103B413-8A5A-416E-80EE-5C97307C466E}"/>
                </a:ext>
              </a:extLst>
            </p:cNvPr>
            <p:cNvCxnSpPr>
              <a:cxnSpLocks/>
            </p:cNvCxnSpPr>
            <p:nvPr/>
          </p:nvCxnSpPr>
          <p:spPr>
            <a:xfrm flipH="1">
              <a:off x="2615102" y="3626423"/>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1BAB1D8-3E66-428D-B7F3-119B96D511BB}"/>
                </a:ext>
              </a:extLst>
            </p:cNvPr>
            <p:cNvCxnSpPr>
              <a:cxnSpLocks/>
            </p:cNvCxnSpPr>
            <p:nvPr/>
          </p:nvCxnSpPr>
          <p:spPr>
            <a:xfrm flipH="1">
              <a:off x="2615102" y="3708485"/>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7A513DAA-9B85-4DA5-B11C-DF3879E50A97}"/>
                </a:ext>
              </a:extLst>
            </p:cNvPr>
            <p:cNvSpPr/>
            <p:nvPr/>
          </p:nvSpPr>
          <p:spPr>
            <a:xfrm>
              <a:off x="2651443" y="3437646"/>
              <a:ext cx="377129" cy="37713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E1EE6352-F21E-4F92-B2A8-1175FF278BB3}"/>
                </a:ext>
              </a:extLst>
            </p:cNvPr>
            <p:cNvSpPr/>
            <p:nvPr/>
          </p:nvSpPr>
          <p:spPr>
            <a:xfrm>
              <a:off x="2729384" y="3515586"/>
              <a:ext cx="220746" cy="2207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153C8401-A201-4500-B075-93E2F93DF1DA}"/>
              </a:ext>
            </a:extLst>
          </p:cNvPr>
          <p:cNvGrpSpPr/>
          <p:nvPr/>
        </p:nvGrpSpPr>
        <p:grpSpPr>
          <a:xfrm>
            <a:off x="3650780" y="4060749"/>
            <a:ext cx="258171" cy="518615"/>
            <a:chOff x="1628641" y="2326287"/>
            <a:chExt cx="258171" cy="518615"/>
          </a:xfrm>
        </p:grpSpPr>
        <p:sp>
          <p:nvSpPr>
            <p:cNvPr id="48" name="Rectangle 47">
              <a:extLst>
                <a:ext uri="{FF2B5EF4-FFF2-40B4-BE49-F238E27FC236}">
                  <a16:creationId xmlns:a16="http://schemas.microsoft.com/office/drawing/2014/main" id="{6F9FB833-C483-44EC-BCD0-2DC8283F6C3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F9D10145-2D8C-43F9-84E1-22EBD80A1E4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a:extLst>
              <a:ext uri="{FF2B5EF4-FFF2-40B4-BE49-F238E27FC236}">
                <a16:creationId xmlns:a16="http://schemas.microsoft.com/office/drawing/2014/main" id="{8AAAFA6D-E93A-4E70-8C11-83878727DA1F}"/>
              </a:ext>
            </a:extLst>
          </p:cNvPr>
          <p:cNvCxnSpPr>
            <a:cxnSpLocks/>
          </p:cNvCxnSpPr>
          <p:nvPr/>
        </p:nvCxnSpPr>
        <p:spPr>
          <a:xfrm>
            <a:off x="2863706" y="4055587"/>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6560AB-AE97-40BA-84E8-FC1A13DAAEB0}"/>
              </a:ext>
            </a:extLst>
          </p:cNvPr>
          <p:cNvCxnSpPr>
            <a:cxnSpLocks/>
          </p:cNvCxnSpPr>
          <p:nvPr/>
        </p:nvCxnSpPr>
        <p:spPr>
          <a:xfrm>
            <a:off x="2863706" y="45770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4936323-F48E-4A66-A499-31177E366F1A}"/>
              </a:ext>
            </a:extLst>
          </p:cNvPr>
          <p:cNvCxnSpPr>
            <a:cxnSpLocks/>
          </p:cNvCxnSpPr>
          <p:nvPr/>
        </p:nvCxnSpPr>
        <p:spPr>
          <a:xfrm>
            <a:off x="3902908"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C7D2D7-7D33-449C-BC04-0E5DDACC263A}"/>
              </a:ext>
            </a:extLst>
          </p:cNvPr>
          <p:cNvCxnSpPr>
            <a:cxnSpLocks/>
          </p:cNvCxnSpPr>
          <p:nvPr/>
        </p:nvCxnSpPr>
        <p:spPr>
          <a:xfrm>
            <a:off x="3650780"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BE783EB-E9E9-4760-AD9A-FC57C977F9E7}"/>
              </a:ext>
            </a:extLst>
          </p:cNvPr>
          <p:cNvSpPr txBox="1"/>
          <p:nvPr/>
        </p:nvSpPr>
        <p:spPr>
          <a:xfrm>
            <a:off x="838200" y="4605600"/>
            <a:ext cx="1385316" cy="523220"/>
          </a:xfrm>
          <a:prstGeom prst="rect">
            <a:avLst/>
          </a:prstGeom>
          <a:noFill/>
        </p:spPr>
        <p:txBody>
          <a:bodyPr wrap="none" rtlCol="0">
            <a:spAutoFit/>
          </a:bodyPr>
          <a:lstStyle/>
          <a:p>
            <a:r>
              <a:rPr lang="en-US" sz="2800" dirty="0">
                <a:latin typeface="Helvetica" pitchFamily="2" charset="0"/>
              </a:rPr>
              <a:t>request</a:t>
            </a:r>
          </a:p>
        </p:txBody>
      </p:sp>
      <p:sp>
        <p:nvSpPr>
          <p:cNvPr id="69" name="TextBox 68">
            <a:extLst>
              <a:ext uri="{FF2B5EF4-FFF2-40B4-BE49-F238E27FC236}">
                <a16:creationId xmlns:a16="http://schemas.microsoft.com/office/drawing/2014/main" id="{21136D46-DB1D-4AFE-BDA0-3E23C4D1C33A}"/>
              </a:ext>
            </a:extLst>
          </p:cNvPr>
          <p:cNvSpPr txBox="1"/>
          <p:nvPr/>
        </p:nvSpPr>
        <p:spPr>
          <a:xfrm>
            <a:off x="4108134" y="4801433"/>
            <a:ext cx="942887" cy="523220"/>
          </a:xfrm>
          <a:prstGeom prst="rect">
            <a:avLst/>
          </a:prstGeom>
          <a:noFill/>
        </p:spPr>
        <p:txBody>
          <a:bodyPr wrap="none" rtlCol="0">
            <a:spAutoFit/>
          </a:bodyPr>
          <a:lstStyle/>
          <a:p>
            <a:r>
              <a:rPr lang="en-US" sz="2800" dirty="0">
                <a:latin typeface="Helvetica" pitchFamily="2" charset="0"/>
              </a:rPr>
              <a:t>CPU</a:t>
            </a:r>
          </a:p>
        </p:txBody>
      </p:sp>
      <p:sp>
        <p:nvSpPr>
          <p:cNvPr id="52" name="Speech Bubble: Rectangle 51">
            <a:extLst>
              <a:ext uri="{FF2B5EF4-FFF2-40B4-BE49-F238E27FC236}">
                <a16:creationId xmlns:a16="http://schemas.microsoft.com/office/drawing/2014/main" id="{9F59B51B-E945-47D8-A815-9FD713D4BCD5}"/>
              </a:ext>
            </a:extLst>
          </p:cNvPr>
          <p:cNvSpPr/>
          <p:nvPr/>
        </p:nvSpPr>
        <p:spPr>
          <a:xfrm>
            <a:off x="5233416" y="1304803"/>
            <a:ext cx="6399202" cy="2336112"/>
          </a:xfrm>
          <a:prstGeom prst="wedgeRectCallout">
            <a:avLst>
              <a:gd name="adj1" fmla="val -33282"/>
              <a:gd name="adj2" fmla="val 6027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ourier New" panose="02070309020205020404" pitchFamily="49" charset="0"/>
                <a:cs typeface="Courier New" panose="02070309020205020404" pitchFamily="49" charset="0"/>
              </a:rPr>
              <a:t>At enqueue:</a:t>
            </a:r>
          </a:p>
          <a:p>
            <a:r>
              <a:rPr lang="en-US" sz="2400" dirty="0" err="1">
                <a:solidFill>
                  <a:schemeClr val="tx1"/>
                </a:solidFill>
                <a:latin typeface="Courier New" panose="02070309020205020404" pitchFamily="49" charset="0"/>
                <a:cs typeface="Courier New" panose="02070309020205020404" pitchFamily="49" charset="0"/>
              </a:rPr>
              <a:t>qdelay</a:t>
            </a:r>
            <a:r>
              <a:rPr lang="en-US" sz="2400" dirty="0">
                <a:solidFill>
                  <a:schemeClr val="tx1"/>
                </a:solidFill>
                <a:latin typeface="Courier New" panose="02070309020205020404" pitchFamily="49" charset="0"/>
                <a:cs typeface="Courier New" panose="02070309020205020404" pitchFamily="49" charset="0"/>
              </a:rPr>
              <a:t> = now – </a:t>
            </a:r>
            <a:r>
              <a:rPr lang="en-US" sz="2400" dirty="0" err="1">
                <a:solidFill>
                  <a:schemeClr val="tx1"/>
                </a:solidFill>
                <a:latin typeface="Courier New" panose="02070309020205020404" pitchFamily="49" charset="0"/>
                <a:cs typeface="Courier New" panose="02070309020205020404" pitchFamily="49" charset="0"/>
              </a:rPr>
              <a:t>oldest.enque_tsc</a:t>
            </a:r>
            <a:endParaRPr lang="en-US" sz="2400" dirty="0">
              <a:solidFill>
                <a:schemeClr val="tx1"/>
              </a:solidFill>
              <a:latin typeface="Courier New" panose="02070309020205020404" pitchFamily="49" charset="0"/>
              <a:cs typeface="Courier New" panose="02070309020205020404" pitchFamily="49" charset="0"/>
            </a:endParaRPr>
          </a:p>
          <a:p>
            <a:r>
              <a:rPr lang="en-US" sz="2400" dirty="0">
                <a:solidFill>
                  <a:schemeClr val="tx1"/>
                </a:solidFill>
                <a:latin typeface="Courier New" panose="02070309020205020404" pitchFamily="49" charset="0"/>
                <a:cs typeface="Courier New" panose="02070309020205020404" pitchFamily="49" charset="0"/>
              </a:rPr>
              <a:t>if budget &gt;= </a:t>
            </a:r>
            <a:r>
              <a:rPr lang="en-US" sz="2400" dirty="0" err="1">
                <a:solidFill>
                  <a:schemeClr val="tx1"/>
                </a:solidFill>
                <a:latin typeface="Courier New" panose="02070309020205020404" pitchFamily="49" charset="0"/>
                <a:cs typeface="Courier New" panose="02070309020205020404" pitchFamily="49" charset="0"/>
              </a:rPr>
              <a:t>qdelay</a:t>
            </a:r>
            <a:r>
              <a:rPr lang="en-US" sz="2400" dirty="0">
                <a:solidFill>
                  <a:schemeClr val="tx1"/>
                </a:solidFill>
                <a:latin typeface="Courier New" panose="02070309020205020404" pitchFamily="49" charset="0"/>
                <a:cs typeface="Courier New" panose="02070309020205020404" pitchFamily="49" charset="0"/>
              </a:rPr>
              <a:t>:</a:t>
            </a:r>
          </a:p>
          <a:p>
            <a:r>
              <a:rPr lang="en-US" sz="2400" dirty="0">
                <a:solidFill>
                  <a:schemeClr val="tx1"/>
                </a:solidFill>
                <a:latin typeface="Courier New" panose="02070309020205020404" pitchFamily="49" charset="0"/>
                <a:cs typeface="Courier New" panose="02070309020205020404" pitchFamily="49" charset="0"/>
              </a:rPr>
              <a:t>  enqueue</a:t>
            </a:r>
          </a:p>
          <a:p>
            <a:r>
              <a:rPr lang="en-US" sz="2400" dirty="0">
                <a:solidFill>
                  <a:schemeClr val="tx1"/>
                </a:solidFill>
                <a:latin typeface="Courier New" panose="02070309020205020404" pitchFamily="49" charset="0"/>
                <a:cs typeface="Courier New" panose="02070309020205020404" pitchFamily="49" charset="0"/>
              </a:rPr>
              <a:t>else:</a:t>
            </a:r>
          </a:p>
          <a:p>
            <a:r>
              <a:rPr lang="en-US" sz="2400" dirty="0">
                <a:solidFill>
                  <a:schemeClr val="tx1"/>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drop</a:t>
            </a:r>
            <a:r>
              <a:rPr lang="en-US" sz="2400" dirty="0">
                <a:solidFill>
                  <a:schemeClr val="tx1"/>
                </a:solidFill>
                <a:latin typeface="Courier New" panose="02070309020205020404" pitchFamily="49" charset="0"/>
                <a:cs typeface="Courier New" panose="02070309020205020404" pitchFamily="49" charset="0"/>
              </a:rPr>
              <a:t> the request</a:t>
            </a:r>
          </a:p>
        </p:txBody>
      </p:sp>
      <p:cxnSp>
        <p:nvCxnSpPr>
          <p:cNvPr id="55" name="Straight Arrow Connector 54">
            <a:extLst>
              <a:ext uri="{FF2B5EF4-FFF2-40B4-BE49-F238E27FC236}">
                <a16:creationId xmlns:a16="http://schemas.microsoft.com/office/drawing/2014/main" id="{13438B67-A7E0-43C8-9EA2-013CCC499C46}"/>
              </a:ext>
            </a:extLst>
          </p:cNvPr>
          <p:cNvCxnSpPr>
            <a:cxnSpLocks/>
            <a:endCxn id="60" idx="0"/>
          </p:cNvCxnSpPr>
          <p:nvPr/>
        </p:nvCxnSpPr>
        <p:spPr>
          <a:xfrm>
            <a:off x="7243727" y="4570100"/>
            <a:ext cx="0" cy="766909"/>
          </a:xfrm>
          <a:prstGeom prst="straightConnector1">
            <a:avLst/>
          </a:prstGeom>
          <a:ln w="38100">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2C6771E-0891-411C-89BF-5A18083CCFD9}"/>
              </a:ext>
            </a:extLst>
          </p:cNvPr>
          <p:cNvSpPr txBox="1"/>
          <p:nvPr/>
        </p:nvSpPr>
        <p:spPr>
          <a:xfrm>
            <a:off x="6731503" y="5337009"/>
            <a:ext cx="1024448" cy="584775"/>
          </a:xfrm>
          <a:prstGeom prst="rect">
            <a:avLst/>
          </a:prstGeom>
          <a:noFill/>
        </p:spPr>
        <p:txBody>
          <a:bodyPr wrap="none" rtlCol="0">
            <a:spAutoFit/>
          </a:bodyPr>
          <a:lstStyle/>
          <a:p>
            <a:r>
              <a:rPr lang="en-US" sz="3200" b="1" dirty="0">
                <a:solidFill>
                  <a:srgbClr val="C00000"/>
                </a:solidFill>
              </a:rPr>
              <a:t>Drop</a:t>
            </a:r>
          </a:p>
        </p:txBody>
      </p:sp>
      <p:cxnSp>
        <p:nvCxnSpPr>
          <p:cNvPr id="61" name="Straight Arrow Connector 60">
            <a:extLst>
              <a:ext uri="{FF2B5EF4-FFF2-40B4-BE49-F238E27FC236}">
                <a16:creationId xmlns:a16="http://schemas.microsoft.com/office/drawing/2014/main" id="{0F8D75A7-C28D-4DCC-A403-EBA80A4EDAF3}"/>
              </a:ext>
            </a:extLst>
          </p:cNvPr>
          <p:cNvCxnSpPr>
            <a:cxnSpLocks/>
          </p:cNvCxnSpPr>
          <p:nvPr/>
        </p:nvCxnSpPr>
        <p:spPr>
          <a:xfrm flipH="1">
            <a:off x="1871091" y="5636900"/>
            <a:ext cx="4733161" cy="0"/>
          </a:xfrm>
          <a:prstGeom prst="straightConnector1">
            <a:avLst/>
          </a:prstGeom>
          <a:ln w="38100">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BFB9FCB-EBC4-4501-A42D-66AA1D7076DA}"/>
              </a:ext>
            </a:extLst>
          </p:cNvPr>
          <p:cNvSpPr/>
          <p:nvPr/>
        </p:nvSpPr>
        <p:spPr>
          <a:xfrm>
            <a:off x="1366266" y="5324653"/>
            <a:ext cx="258171" cy="518615"/>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49D693E-C21F-409F-AF2F-BCBFDD61ED77}"/>
              </a:ext>
            </a:extLst>
          </p:cNvPr>
          <p:cNvSpPr txBox="1"/>
          <p:nvPr/>
        </p:nvSpPr>
        <p:spPr>
          <a:xfrm>
            <a:off x="899541" y="5777491"/>
            <a:ext cx="1165704" cy="523220"/>
          </a:xfrm>
          <a:prstGeom prst="rect">
            <a:avLst/>
          </a:prstGeom>
          <a:noFill/>
        </p:spPr>
        <p:txBody>
          <a:bodyPr wrap="none" rtlCol="0">
            <a:spAutoFit/>
          </a:bodyPr>
          <a:lstStyle/>
          <a:p>
            <a:r>
              <a:rPr lang="en-US" sz="2800" dirty="0">
                <a:latin typeface="Helvetica" pitchFamily="2" charset="0"/>
              </a:rPr>
              <a:t>failure</a:t>
            </a:r>
          </a:p>
        </p:txBody>
      </p:sp>
      <p:sp>
        <p:nvSpPr>
          <p:cNvPr id="66" name="Title 1">
            <a:extLst>
              <a:ext uri="{FF2B5EF4-FFF2-40B4-BE49-F238E27FC236}">
                <a16:creationId xmlns:a16="http://schemas.microsoft.com/office/drawing/2014/main" id="{800AE881-368F-4E6B-9AF8-38325DFCA7BE}"/>
              </a:ext>
            </a:extLst>
          </p:cNvPr>
          <p:cNvSpPr>
            <a:spLocks noGrp="1"/>
          </p:cNvSpPr>
          <p:nvPr>
            <p:ph type="title"/>
          </p:nvPr>
        </p:nvSpPr>
        <p:spPr>
          <a:xfrm>
            <a:off x="447674" y="584201"/>
            <a:ext cx="10982323" cy="951884"/>
          </a:xfrm>
        </p:spPr>
        <p:txBody>
          <a:bodyPr>
            <a:normAutofit fontScale="90000"/>
          </a:bodyPr>
          <a:lstStyle/>
          <a:p>
            <a:r>
              <a:rPr lang="en-US" b="1" dirty="0">
                <a:latin typeface="Helvetica" pitchFamily="2" charset="0"/>
              </a:rPr>
              <a:t>Active Synchronization Queue Management (ASQM)</a:t>
            </a:r>
          </a:p>
        </p:txBody>
      </p:sp>
      <p:sp>
        <p:nvSpPr>
          <p:cNvPr id="54" name="TextBox 53">
            <a:extLst>
              <a:ext uri="{FF2B5EF4-FFF2-40B4-BE49-F238E27FC236}">
                <a16:creationId xmlns:a16="http://schemas.microsoft.com/office/drawing/2014/main" id="{00A234E1-61B4-4EBC-AE19-2EA2AB3DEA6A}"/>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12</a:t>
            </a:r>
          </a:p>
        </p:txBody>
      </p:sp>
    </p:spTree>
    <p:extLst>
      <p:ext uri="{BB962C8B-B14F-4D97-AF65-F5344CB8AC3E}">
        <p14:creationId xmlns:p14="http://schemas.microsoft.com/office/powerpoint/2010/main" val="683208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peech Bubble: Rectangle 52">
            <a:extLst>
              <a:ext uri="{FF2B5EF4-FFF2-40B4-BE49-F238E27FC236}">
                <a16:creationId xmlns:a16="http://schemas.microsoft.com/office/drawing/2014/main" id="{928A5FC8-66D2-4AFE-A6F5-826D0C12FB83}"/>
              </a:ext>
            </a:extLst>
          </p:cNvPr>
          <p:cNvSpPr/>
          <p:nvPr/>
        </p:nvSpPr>
        <p:spPr>
          <a:xfrm>
            <a:off x="5384919" y="2160462"/>
            <a:ext cx="5442916" cy="1313466"/>
          </a:xfrm>
          <a:prstGeom prst="wedgeRectCallout">
            <a:avLst>
              <a:gd name="adj1" fmla="val -13497"/>
              <a:gd name="adj2" fmla="val 842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ourier New" panose="02070309020205020404" pitchFamily="49" charset="0"/>
                <a:cs typeface="Courier New" panose="02070309020205020404" pitchFamily="49" charset="0"/>
              </a:rPr>
              <a:t>At dequeue:</a:t>
            </a:r>
          </a:p>
          <a:p>
            <a:r>
              <a:rPr lang="en-US" sz="2400" dirty="0">
                <a:solidFill>
                  <a:schemeClr val="tx1"/>
                </a:solidFill>
                <a:latin typeface="Courier New" panose="02070309020205020404" pitchFamily="49" charset="0"/>
                <a:cs typeface="Courier New" panose="02070309020205020404" pitchFamily="49" charset="0"/>
              </a:rPr>
              <a:t>budget -= queueing delay</a:t>
            </a:r>
          </a:p>
        </p:txBody>
      </p:sp>
      <p:sp>
        <p:nvSpPr>
          <p:cNvPr id="55" name="Rectangle: Rounded Corners 54">
            <a:extLst>
              <a:ext uri="{FF2B5EF4-FFF2-40B4-BE49-F238E27FC236}">
                <a16:creationId xmlns:a16="http://schemas.microsoft.com/office/drawing/2014/main" id="{193CE809-43F4-4952-9D8B-8B9480B089E6}"/>
              </a:ext>
            </a:extLst>
          </p:cNvPr>
          <p:cNvSpPr/>
          <p:nvPr/>
        </p:nvSpPr>
        <p:spPr>
          <a:xfrm>
            <a:off x="6194371" y="4005689"/>
            <a:ext cx="1213989" cy="625663"/>
          </a:xfrm>
          <a:prstGeom prst="round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3445718-8C0C-4629-B761-46F8DDFC1FA4}"/>
              </a:ext>
            </a:extLst>
          </p:cNvPr>
          <p:cNvSpPr/>
          <p:nvPr/>
        </p:nvSpPr>
        <p:spPr>
          <a:xfrm>
            <a:off x="7996927" y="3825999"/>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sp>
        <p:nvSpPr>
          <p:cNvPr id="61" name="Rectangle 60">
            <a:extLst>
              <a:ext uri="{FF2B5EF4-FFF2-40B4-BE49-F238E27FC236}">
                <a16:creationId xmlns:a16="http://schemas.microsoft.com/office/drawing/2014/main" id="{B3B0B141-C07C-4281-8CCE-26DAD0E4C878}"/>
              </a:ext>
            </a:extLst>
          </p:cNvPr>
          <p:cNvSpPr/>
          <p:nvPr/>
        </p:nvSpPr>
        <p:spPr>
          <a:xfrm>
            <a:off x="1366266" y="4049298"/>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D0924008-1BB1-4CE1-9425-3FB56D844CAA}"/>
              </a:ext>
            </a:extLst>
          </p:cNvPr>
          <p:cNvSpPr/>
          <p:nvPr/>
        </p:nvSpPr>
        <p:spPr>
          <a:xfrm>
            <a:off x="1429730" y="4106469"/>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descr="Indyme, LLC lock-icon &amp;gt;">
            <a:extLst>
              <a:ext uri="{FF2B5EF4-FFF2-40B4-BE49-F238E27FC236}">
                <a16:creationId xmlns:a16="http://schemas.microsoft.com/office/drawing/2014/main" id="{45CFA1F8-58D7-4E1B-B726-E8A9241970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8510" y="4043009"/>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Group 63">
            <a:extLst>
              <a:ext uri="{FF2B5EF4-FFF2-40B4-BE49-F238E27FC236}">
                <a16:creationId xmlns:a16="http://schemas.microsoft.com/office/drawing/2014/main" id="{D1F4A943-D28A-49FF-805E-297530766A7E}"/>
              </a:ext>
            </a:extLst>
          </p:cNvPr>
          <p:cNvGrpSpPr/>
          <p:nvPr/>
        </p:nvGrpSpPr>
        <p:grpSpPr>
          <a:xfrm>
            <a:off x="9434279" y="4024739"/>
            <a:ext cx="768569" cy="562660"/>
            <a:chOff x="9305048" y="2377393"/>
            <a:chExt cx="768569" cy="562660"/>
          </a:xfrm>
        </p:grpSpPr>
        <p:pic>
          <p:nvPicPr>
            <p:cNvPr id="65" name="Picture 2" descr="Indyme, LLC lock-icon &amp;gt;">
              <a:extLst>
                <a:ext uri="{FF2B5EF4-FFF2-40B4-BE49-F238E27FC236}">
                  <a16:creationId xmlns:a16="http://schemas.microsoft.com/office/drawing/2014/main" id="{1033A8D9-41B9-4819-9804-0A70E9A97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Indyme, LLC lock-icon &amp;gt;">
              <a:extLst>
                <a:ext uri="{FF2B5EF4-FFF2-40B4-BE49-F238E27FC236}">
                  <a16:creationId xmlns:a16="http://schemas.microsoft.com/office/drawing/2014/main" id="{EF26F104-05F3-41CB-95D2-9EEB7F216B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7" name="Straight Arrow Connector 66">
            <a:extLst>
              <a:ext uri="{FF2B5EF4-FFF2-40B4-BE49-F238E27FC236}">
                <a16:creationId xmlns:a16="http://schemas.microsoft.com/office/drawing/2014/main" id="{2142D241-F722-4356-B5E7-CA766DA65784}"/>
              </a:ext>
            </a:extLst>
          </p:cNvPr>
          <p:cNvCxnSpPr>
            <a:cxnSpLocks/>
          </p:cNvCxnSpPr>
          <p:nvPr/>
        </p:nvCxnSpPr>
        <p:spPr>
          <a:xfrm>
            <a:off x="5233416" y="4340188"/>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6BC0E00-F2A7-49B0-9BB3-AB9A232DDA14}"/>
              </a:ext>
            </a:extLst>
          </p:cNvPr>
          <p:cNvCxnSpPr>
            <a:cxnSpLocks/>
          </p:cNvCxnSpPr>
          <p:nvPr/>
        </p:nvCxnSpPr>
        <p:spPr>
          <a:xfrm>
            <a:off x="10408588" y="4385141"/>
            <a:ext cx="68270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0D32B216-01BD-4A95-AE26-A44FB11D5B5F}"/>
              </a:ext>
            </a:extLst>
          </p:cNvPr>
          <p:cNvGrpSpPr/>
          <p:nvPr/>
        </p:nvGrpSpPr>
        <p:grpSpPr>
          <a:xfrm>
            <a:off x="7098928" y="4068784"/>
            <a:ext cx="258171" cy="518615"/>
            <a:chOff x="1628641" y="2326287"/>
            <a:chExt cx="258171" cy="518615"/>
          </a:xfrm>
        </p:grpSpPr>
        <p:sp>
          <p:nvSpPr>
            <p:cNvPr id="72" name="Rectangle 71">
              <a:extLst>
                <a:ext uri="{FF2B5EF4-FFF2-40B4-BE49-F238E27FC236}">
                  <a16:creationId xmlns:a16="http://schemas.microsoft.com/office/drawing/2014/main" id="{98B4B533-7B9B-4463-9A76-A3EB43B2805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0460F12-2C18-4787-A964-F5A077A38B8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7AE79431-373D-4563-A4AF-53D5F3A07BCB}"/>
              </a:ext>
            </a:extLst>
          </p:cNvPr>
          <p:cNvCxnSpPr/>
          <p:nvPr/>
        </p:nvCxnSpPr>
        <p:spPr>
          <a:xfrm>
            <a:off x="6311854" y="406362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670A29-7AEA-4411-AFF4-B8D1746CFA87}"/>
              </a:ext>
            </a:extLst>
          </p:cNvPr>
          <p:cNvCxnSpPr/>
          <p:nvPr/>
        </p:nvCxnSpPr>
        <p:spPr>
          <a:xfrm>
            <a:off x="6311854" y="458507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FF31FFD-E8BB-42BE-A354-51A9C549E687}"/>
              </a:ext>
            </a:extLst>
          </p:cNvPr>
          <p:cNvCxnSpPr/>
          <p:nvPr/>
        </p:nvCxnSpPr>
        <p:spPr>
          <a:xfrm>
            <a:off x="7351056"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CB8D35-8900-4173-BFC8-30E9C067EAA0}"/>
              </a:ext>
            </a:extLst>
          </p:cNvPr>
          <p:cNvCxnSpPr/>
          <p:nvPr/>
        </p:nvCxnSpPr>
        <p:spPr>
          <a:xfrm>
            <a:off x="7098928"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CADE80E-832C-4473-AB3D-DAB56A5F5976}"/>
              </a:ext>
            </a:extLst>
          </p:cNvPr>
          <p:cNvCxnSpPr>
            <a:cxnSpLocks/>
          </p:cNvCxnSpPr>
          <p:nvPr/>
        </p:nvCxnSpPr>
        <p:spPr>
          <a:xfrm>
            <a:off x="1871091" y="4296934"/>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536FDDA6-2DC4-4B19-8F06-8631150536C3}"/>
              </a:ext>
            </a:extLst>
          </p:cNvPr>
          <p:cNvGrpSpPr/>
          <p:nvPr/>
        </p:nvGrpSpPr>
        <p:grpSpPr>
          <a:xfrm>
            <a:off x="4100866" y="3900140"/>
            <a:ext cx="925668" cy="893585"/>
            <a:chOff x="2615102" y="3409899"/>
            <a:chExt cx="447443" cy="431935"/>
          </a:xfrm>
        </p:grpSpPr>
        <p:cxnSp>
          <p:nvCxnSpPr>
            <p:cNvPr id="80" name="Straight Connector 79">
              <a:extLst>
                <a:ext uri="{FF2B5EF4-FFF2-40B4-BE49-F238E27FC236}">
                  <a16:creationId xmlns:a16="http://schemas.microsoft.com/office/drawing/2014/main" id="{B4A4DA65-7386-4856-91FB-2A4BD1C1456B}"/>
                </a:ext>
              </a:extLst>
            </p:cNvPr>
            <p:cNvCxnSpPr/>
            <p:nvPr/>
          </p:nvCxnSpPr>
          <p:spPr>
            <a:xfrm>
              <a:off x="2757838"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197F581-3E02-45D7-BC4F-495C6D712B36}"/>
                </a:ext>
              </a:extLst>
            </p:cNvPr>
            <p:cNvCxnSpPr/>
            <p:nvPr/>
          </p:nvCxnSpPr>
          <p:spPr>
            <a:xfrm>
              <a:off x="283777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127C67-BB3A-49CF-9F8F-A6368C87371A}"/>
                </a:ext>
              </a:extLst>
            </p:cNvPr>
            <p:cNvCxnSpPr/>
            <p:nvPr/>
          </p:nvCxnSpPr>
          <p:spPr>
            <a:xfrm>
              <a:off x="291771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AEC6397-E482-424A-95B3-C286B0537F9D}"/>
                </a:ext>
              </a:extLst>
            </p:cNvPr>
            <p:cNvCxnSpPr/>
            <p:nvPr/>
          </p:nvCxnSpPr>
          <p:spPr>
            <a:xfrm>
              <a:off x="2764359"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AF3BCE8-C982-4B27-88E8-E5C913A8B309}"/>
                </a:ext>
              </a:extLst>
            </p:cNvPr>
            <p:cNvCxnSpPr/>
            <p:nvPr/>
          </p:nvCxnSpPr>
          <p:spPr>
            <a:xfrm>
              <a:off x="284429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1E87D58-7DBB-472C-8EEE-768F337EBBDC}"/>
                </a:ext>
              </a:extLst>
            </p:cNvPr>
            <p:cNvCxnSpPr/>
            <p:nvPr/>
          </p:nvCxnSpPr>
          <p:spPr>
            <a:xfrm>
              <a:off x="292423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F8C7A13-03B0-4A99-9A64-04A815812C03}"/>
                </a:ext>
              </a:extLst>
            </p:cNvPr>
            <p:cNvCxnSpPr>
              <a:cxnSpLocks/>
            </p:cNvCxnSpPr>
            <p:nvPr/>
          </p:nvCxnSpPr>
          <p:spPr>
            <a:xfrm flipH="1">
              <a:off x="2959512" y="3546608"/>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C68B5BE-23E6-4542-8514-FF1A72D24A6A}"/>
                </a:ext>
              </a:extLst>
            </p:cNvPr>
            <p:cNvCxnSpPr>
              <a:cxnSpLocks/>
            </p:cNvCxnSpPr>
            <p:nvPr/>
          </p:nvCxnSpPr>
          <p:spPr>
            <a:xfrm flipH="1">
              <a:off x="2959512" y="362867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931D7F4-E16C-468A-B17E-0265AA9BE3BB}"/>
                </a:ext>
              </a:extLst>
            </p:cNvPr>
            <p:cNvCxnSpPr>
              <a:cxnSpLocks/>
            </p:cNvCxnSpPr>
            <p:nvPr/>
          </p:nvCxnSpPr>
          <p:spPr>
            <a:xfrm flipH="1">
              <a:off x="2959512" y="3710732"/>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153E92-5D04-4A9D-BCDE-B8F004F99274}"/>
                </a:ext>
              </a:extLst>
            </p:cNvPr>
            <p:cNvCxnSpPr>
              <a:cxnSpLocks/>
            </p:cNvCxnSpPr>
            <p:nvPr/>
          </p:nvCxnSpPr>
          <p:spPr>
            <a:xfrm flipH="1">
              <a:off x="2615102" y="354436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915D54-6D75-454F-B523-717208737949}"/>
                </a:ext>
              </a:extLst>
            </p:cNvPr>
            <p:cNvCxnSpPr>
              <a:cxnSpLocks/>
            </p:cNvCxnSpPr>
            <p:nvPr/>
          </p:nvCxnSpPr>
          <p:spPr>
            <a:xfrm flipH="1">
              <a:off x="2615102" y="3626423"/>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5355EC-11AC-48FC-A5C0-33D2CA76240B}"/>
                </a:ext>
              </a:extLst>
            </p:cNvPr>
            <p:cNvCxnSpPr>
              <a:cxnSpLocks/>
            </p:cNvCxnSpPr>
            <p:nvPr/>
          </p:nvCxnSpPr>
          <p:spPr>
            <a:xfrm flipH="1">
              <a:off x="2615102" y="3708485"/>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2FE54D5D-45ED-4841-A7AF-20E057C75834}"/>
                </a:ext>
              </a:extLst>
            </p:cNvPr>
            <p:cNvSpPr/>
            <p:nvPr/>
          </p:nvSpPr>
          <p:spPr>
            <a:xfrm>
              <a:off x="2651443" y="3437646"/>
              <a:ext cx="377129" cy="37713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D9806A22-7E38-4505-9579-A98032EEE1C6}"/>
                </a:ext>
              </a:extLst>
            </p:cNvPr>
            <p:cNvSpPr/>
            <p:nvPr/>
          </p:nvSpPr>
          <p:spPr>
            <a:xfrm>
              <a:off x="2729384" y="3515586"/>
              <a:ext cx="220746" cy="2207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a:extLst>
              <a:ext uri="{FF2B5EF4-FFF2-40B4-BE49-F238E27FC236}">
                <a16:creationId xmlns:a16="http://schemas.microsoft.com/office/drawing/2014/main" id="{D23FEAC7-0F6C-4BFF-9CE6-C32372382E49}"/>
              </a:ext>
            </a:extLst>
          </p:cNvPr>
          <p:cNvGrpSpPr/>
          <p:nvPr/>
        </p:nvGrpSpPr>
        <p:grpSpPr>
          <a:xfrm>
            <a:off x="3650780" y="4060749"/>
            <a:ext cx="258171" cy="518615"/>
            <a:chOff x="1628641" y="2326287"/>
            <a:chExt cx="258171" cy="518615"/>
          </a:xfrm>
        </p:grpSpPr>
        <p:sp>
          <p:nvSpPr>
            <p:cNvPr id="95" name="Rectangle 94">
              <a:extLst>
                <a:ext uri="{FF2B5EF4-FFF2-40B4-BE49-F238E27FC236}">
                  <a16:creationId xmlns:a16="http://schemas.microsoft.com/office/drawing/2014/main" id="{69DFAAAD-0BF1-475A-A4DE-38947B93F0B0}"/>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5718F69B-DC27-4FD4-ADA9-7C8A44D4021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7" name="Straight Connector 96">
            <a:extLst>
              <a:ext uri="{FF2B5EF4-FFF2-40B4-BE49-F238E27FC236}">
                <a16:creationId xmlns:a16="http://schemas.microsoft.com/office/drawing/2014/main" id="{FADF440B-C17C-4886-8E4B-446F8A2C391C}"/>
              </a:ext>
            </a:extLst>
          </p:cNvPr>
          <p:cNvCxnSpPr>
            <a:cxnSpLocks/>
          </p:cNvCxnSpPr>
          <p:nvPr/>
        </p:nvCxnSpPr>
        <p:spPr>
          <a:xfrm>
            <a:off x="2863706" y="4055587"/>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0358264-619B-42CA-A4E8-B769DA245947}"/>
              </a:ext>
            </a:extLst>
          </p:cNvPr>
          <p:cNvCxnSpPr>
            <a:cxnSpLocks/>
          </p:cNvCxnSpPr>
          <p:nvPr/>
        </p:nvCxnSpPr>
        <p:spPr>
          <a:xfrm>
            <a:off x="2863706" y="45770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E5575FD-D4AF-4246-B2C9-1BD7E7ACFBAC}"/>
              </a:ext>
            </a:extLst>
          </p:cNvPr>
          <p:cNvCxnSpPr>
            <a:cxnSpLocks/>
          </p:cNvCxnSpPr>
          <p:nvPr/>
        </p:nvCxnSpPr>
        <p:spPr>
          <a:xfrm>
            <a:off x="3902908"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59D103E-D5F3-4762-8D82-8985B5F69ABF}"/>
              </a:ext>
            </a:extLst>
          </p:cNvPr>
          <p:cNvCxnSpPr>
            <a:cxnSpLocks/>
          </p:cNvCxnSpPr>
          <p:nvPr/>
        </p:nvCxnSpPr>
        <p:spPr>
          <a:xfrm>
            <a:off x="3650780"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17591CD0-2CE6-439C-B76A-311C0A33937E}"/>
              </a:ext>
            </a:extLst>
          </p:cNvPr>
          <p:cNvSpPr txBox="1"/>
          <p:nvPr/>
        </p:nvSpPr>
        <p:spPr>
          <a:xfrm>
            <a:off x="838200" y="4605600"/>
            <a:ext cx="1385316" cy="523220"/>
          </a:xfrm>
          <a:prstGeom prst="rect">
            <a:avLst/>
          </a:prstGeom>
          <a:noFill/>
        </p:spPr>
        <p:txBody>
          <a:bodyPr wrap="none" rtlCol="0">
            <a:spAutoFit/>
          </a:bodyPr>
          <a:lstStyle/>
          <a:p>
            <a:r>
              <a:rPr lang="en-US" sz="2800" dirty="0">
                <a:latin typeface="Helvetica" pitchFamily="2" charset="0"/>
              </a:rPr>
              <a:t>request</a:t>
            </a:r>
          </a:p>
        </p:txBody>
      </p:sp>
      <p:sp>
        <p:nvSpPr>
          <p:cNvPr id="102" name="TextBox 101">
            <a:extLst>
              <a:ext uri="{FF2B5EF4-FFF2-40B4-BE49-F238E27FC236}">
                <a16:creationId xmlns:a16="http://schemas.microsoft.com/office/drawing/2014/main" id="{7D6A68D6-1913-4D0B-BED7-B317A3F42199}"/>
              </a:ext>
            </a:extLst>
          </p:cNvPr>
          <p:cNvSpPr txBox="1"/>
          <p:nvPr/>
        </p:nvSpPr>
        <p:spPr>
          <a:xfrm>
            <a:off x="4108134" y="4801433"/>
            <a:ext cx="942887" cy="523220"/>
          </a:xfrm>
          <a:prstGeom prst="rect">
            <a:avLst/>
          </a:prstGeom>
          <a:noFill/>
        </p:spPr>
        <p:txBody>
          <a:bodyPr wrap="none" rtlCol="0">
            <a:spAutoFit/>
          </a:bodyPr>
          <a:lstStyle/>
          <a:p>
            <a:r>
              <a:rPr lang="en-US" sz="2800" dirty="0">
                <a:latin typeface="Helvetica" pitchFamily="2" charset="0"/>
              </a:rPr>
              <a:t>CPU</a:t>
            </a:r>
          </a:p>
        </p:txBody>
      </p:sp>
      <p:sp>
        <p:nvSpPr>
          <p:cNvPr id="105" name="Title 1">
            <a:extLst>
              <a:ext uri="{FF2B5EF4-FFF2-40B4-BE49-F238E27FC236}">
                <a16:creationId xmlns:a16="http://schemas.microsoft.com/office/drawing/2014/main" id="{0E57F99B-22B8-4F5C-A536-BB5A092636D0}"/>
              </a:ext>
            </a:extLst>
          </p:cNvPr>
          <p:cNvSpPr>
            <a:spLocks noGrp="1"/>
          </p:cNvSpPr>
          <p:nvPr>
            <p:ph type="title"/>
          </p:nvPr>
        </p:nvSpPr>
        <p:spPr>
          <a:xfrm>
            <a:off x="447674" y="584201"/>
            <a:ext cx="10982323" cy="951884"/>
          </a:xfrm>
        </p:spPr>
        <p:txBody>
          <a:bodyPr>
            <a:normAutofit fontScale="90000"/>
          </a:bodyPr>
          <a:lstStyle/>
          <a:p>
            <a:r>
              <a:rPr lang="en-US" b="1" dirty="0">
                <a:latin typeface="Helvetica" pitchFamily="2" charset="0"/>
              </a:rPr>
              <a:t>Active Synchronization Queue Management (ASQM)</a:t>
            </a:r>
          </a:p>
        </p:txBody>
      </p:sp>
      <p:sp>
        <p:nvSpPr>
          <p:cNvPr id="47" name="TextBox 46">
            <a:extLst>
              <a:ext uri="{FF2B5EF4-FFF2-40B4-BE49-F238E27FC236}">
                <a16:creationId xmlns:a16="http://schemas.microsoft.com/office/drawing/2014/main" id="{353FB226-8B45-43D0-9242-11C4ACF16668}"/>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12</a:t>
            </a:r>
          </a:p>
        </p:txBody>
      </p:sp>
    </p:spTree>
    <p:extLst>
      <p:ext uri="{BB962C8B-B14F-4D97-AF65-F5344CB8AC3E}">
        <p14:creationId xmlns:p14="http://schemas.microsoft.com/office/powerpoint/2010/main" val="1651228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BCD70BE0-B5EC-43A6-88DB-F7A12B5A2224}"/>
              </a:ext>
            </a:extLst>
          </p:cNvPr>
          <p:cNvSpPr/>
          <p:nvPr/>
        </p:nvSpPr>
        <p:spPr>
          <a:xfrm>
            <a:off x="2755757" y="4005689"/>
            <a:ext cx="1213989" cy="625663"/>
          </a:xfrm>
          <a:prstGeom prst="round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4" y="584201"/>
            <a:ext cx="10982323" cy="951884"/>
          </a:xfrm>
        </p:spPr>
        <p:txBody>
          <a:bodyPr>
            <a:normAutofit fontScale="90000"/>
          </a:bodyPr>
          <a:lstStyle/>
          <a:p>
            <a:r>
              <a:rPr lang="en-US" b="1" dirty="0">
                <a:latin typeface="Helvetica" pitchFamily="2" charset="0"/>
              </a:rPr>
              <a:t>Active Synchronization Queue Management (ASQM)</a:t>
            </a:r>
          </a:p>
        </p:txBody>
      </p:sp>
      <p:sp>
        <p:nvSpPr>
          <p:cNvPr id="53" name="Speech Bubble: Rectangle 52">
            <a:extLst>
              <a:ext uri="{FF2B5EF4-FFF2-40B4-BE49-F238E27FC236}">
                <a16:creationId xmlns:a16="http://schemas.microsoft.com/office/drawing/2014/main" id="{928A5FC8-66D2-4AFE-A6F5-826D0C12FB83}"/>
              </a:ext>
            </a:extLst>
          </p:cNvPr>
          <p:cNvSpPr/>
          <p:nvPr/>
        </p:nvSpPr>
        <p:spPr>
          <a:xfrm>
            <a:off x="5384919" y="2160462"/>
            <a:ext cx="5442916" cy="1313466"/>
          </a:xfrm>
          <a:prstGeom prst="wedgeRectCallout">
            <a:avLst>
              <a:gd name="adj1" fmla="val -13497"/>
              <a:gd name="adj2" fmla="val 842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ourier New" panose="02070309020205020404" pitchFamily="49" charset="0"/>
                <a:cs typeface="Courier New" panose="02070309020205020404" pitchFamily="49" charset="0"/>
              </a:rPr>
              <a:t>At dequeue:</a:t>
            </a:r>
          </a:p>
          <a:p>
            <a:r>
              <a:rPr lang="en-US" sz="2400" dirty="0">
                <a:solidFill>
                  <a:schemeClr val="tx1"/>
                </a:solidFill>
                <a:latin typeface="Courier New" panose="02070309020205020404" pitchFamily="49" charset="0"/>
                <a:cs typeface="Courier New" panose="02070309020205020404" pitchFamily="49" charset="0"/>
              </a:rPr>
              <a:t>budget -= queueing delay</a:t>
            </a:r>
          </a:p>
        </p:txBody>
      </p:sp>
      <p:sp>
        <p:nvSpPr>
          <p:cNvPr id="55" name="Rectangle: Rounded Corners 54">
            <a:extLst>
              <a:ext uri="{FF2B5EF4-FFF2-40B4-BE49-F238E27FC236}">
                <a16:creationId xmlns:a16="http://schemas.microsoft.com/office/drawing/2014/main" id="{193CE809-43F4-4952-9D8B-8B9480B089E6}"/>
              </a:ext>
            </a:extLst>
          </p:cNvPr>
          <p:cNvSpPr/>
          <p:nvPr/>
        </p:nvSpPr>
        <p:spPr>
          <a:xfrm>
            <a:off x="6194371" y="4005689"/>
            <a:ext cx="1213989" cy="625663"/>
          </a:xfrm>
          <a:prstGeom prst="round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3445718-8C0C-4629-B761-46F8DDFC1FA4}"/>
              </a:ext>
            </a:extLst>
          </p:cNvPr>
          <p:cNvSpPr/>
          <p:nvPr/>
        </p:nvSpPr>
        <p:spPr>
          <a:xfrm>
            <a:off x="7996927" y="3825999"/>
            <a:ext cx="1339379" cy="978411"/>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sp>
        <p:nvSpPr>
          <p:cNvPr id="61" name="Rectangle 60">
            <a:extLst>
              <a:ext uri="{FF2B5EF4-FFF2-40B4-BE49-F238E27FC236}">
                <a16:creationId xmlns:a16="http://schemas.microsoft.com/office/drawing/2014/main" id="{B3B0B141-C07C-4281-8CCE-26DAD0E4C878}"/>
              </a:ext>
            </a:extLst>
          </p:cNvPr>
          <p:cNvSpPr/>
          <p:nvPr/>
        </p:nvSpPr>
        <p:spPr>
          <a:xfrm>
            <a:off x="1366266" y="4049298"/>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D0924008-1BB1-4CE1-9425-3FB56D844CAA}"/>
              </a:ext>
            </a:extLst>
          </p:cNvPr>
          <p:cNvSpPr/>
          <p:nvPr/>
        </p:nvSpPr>
        <p:spPr>
          <a:xfrm>
            <a:off x="1429730" y="4106469"/>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descr="Indyme, LLC lock-icon &amp;gt;">
            <a:extLst>
              <a:ext uri="{FF2B5EF4-FFF2-40B4-BE49-F238E27FC236}">
                <a16:creationId xmlns:a16="http://schemas.microsoft.com/office/drawing/2014/main" id="{45CFA1F8-58D7-4E1B-B726-E8A9241970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8510" y="4043009"/>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Group 63">
            <a:extLst>
              <a:ext uri="{FF2B5EF4-FFF2-40B4-BE49-F238E27FC236}">
                <a16:creationId xmlns:a16="http://schemas.microsoft.com/office/drawing/2014/main" id="{D1F4A943-D28A-49FF-805E-297530766A7E}"/>
              </a:ext>
            </a:extLst>
          </p:cNvPr>
          <p:cNvGrpSpPr/>
          <p:nvPr/>
        </p:nvGrpSpPr>
        <p:grpSpPr>
          <a:xfrm>
            <a:off x="9434279" y="4024739"/>
            <a:ext cx="768569" cy="562660"/>
            <a:chOff x="9305048" y="2377393"/>
            <a:chExt cx="768569" cy="562660"/>
          </a:xfrm>
        </p:grpSpPr>
        <p:pic>
          <p:nvPicPr>
            <p:cNvPr id="65" name="Picture 2" descr="Indyme, LLC lock-icon &amp;gt;">
              <a:extLst>
                <a:ext uri="{FF2B5EF4-FFF2-40B4-BE49-F238E27FC236}">
                  <a16:creationId xmlns:a16="http://schemas.microsoft.com/office/drawing/2014/main" id="{1033A8D9-41B9-4819-9804-0A70E9A97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Indyme, LLC lock-icon &amp;gt;">
              <a:extLst>
                <a:ext uri="{FF2B5EF4-FFF2-40B4-BE49-F238E27FC236}">
                  <a16:creationId xmlns:a16="http://schemas.microsoft.com/office/drawing/2014/main" id="{EF26F104-05F3-41CB-95D2-9EEB7F216B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7" name="Straight Arrow Connector 66">
            <a:extLst>
              <a:ext uri="{FF2B5EF4-FFF2-40B4-BE49-F238E27FC236}">
                <a16:creationId xmlns:a16="http://schemas.microsoft.com/office/drawing/2014/main" id="{2142D241-F722-4356-B5E7-CA766DA65784}"/>
              </a:ext>
            </a:extLst>
          </p:cNvPr>
          <p:cNvCxnSpPr>
            <a:cxnSpLocks/>
          </p:cNvCxnSpPr>
          <p:nvPr/>
        </p:nvCxnSpPr>
        <p:spPr>
          <a:xfrm>
            <a:off x="5233416" y="4340188"/>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6BC0E00-F2A7-49B0-9BB3-AB9A232DDA14}"/>
              </a:ext>
            </a:extLst>
          </p:cNvPr>
          <p:cNvCxnSpPr>
            <a:cxnSpLocks/>
          </p:cNvCxnSpPr>
          <p:nvPr/>
        </p:nvCxnSpPr>
        <p:spPr>
          <a:xfrm>
            <a:off x="10408588" y="4385141"/>
            <a:ext cx="68270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0D32B216-01BD-4A95-AE26-A44FB11D5B5F}"/>
              </a:ext>
            </a:extLst>
          </p:cNvPr>
          <p:cNvGrpSpPr/>
          <p:nvPr/>
        </p:nvGrpSpPr>
        <p:grpSpPr>
          <a:xfrm>
            <a:off x="7098928" y="4068784"/>
            <a:ext cx="258171" cy="518615"/>
            <a:chOff x="1628641" y="2326287"/>
            <a:chExt cx="258171" cy="518615"/>
          </a:xfrm>
        </p:grpSpPr>
        <p:sp>
          <p:nvSpPr>
            <p:cNvPr id="72" name="Rectangle 71">
              <a:extLst>
                <a:ext uri="{FF2B5EF4-FFF2-40B4-BE49-F238E27FC236}">
                  <a16:creationId xmlns:a16="http://schemas.microsoft.com/office/drawing/2014/main" id="{98B4B533-7B9B-4463-9A76-A3EB43B2805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0460F12-2C18-4787-A964-F5A077A38B83}"/>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7AE79431-373D-4563-A4AF-53D5F3A07BCB}"/>
              </a:ext>
            </a:extLst>
          </p:cNvPr>
          <p:cNvCxnSpPr/>
          <p:nvPr/>
        </p:nvCxnSpPr>
        <p:spPr>
          <a:xfrm>
            <a:off x="6311854" y="4063622"/>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670A29-7AEA-4411-AFF4-B8D1746CFA87}"/>
              </a:ext>
            </a:extLst>
          </p:cNvPr>
          <p:cNvCxnSpPr/>
          <p:nvPr/>
        </p:nvCxnSpPr>
        <p:spPr>
          <a:xfrm>
            <a:off x="6311854" y="4585079"/>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FF31FFD-E8BB-42BE-A354-51A9C549E687}"/>
              </a:ext>
            </a:extLst>
          </p:cNvPr>
          <p:cNvCxnSpPr/>
          <p:nvPr/>
        </p:nvCxnSpPr>
        <p:spPr>
          <a:xfrm>
            <a:off x="7351056"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CB8D35-8900-4173-BFC8-30E9C067EAA0}"/>
              </a:ext>
            </a:extLst>
          </p:cNvPr>
          <p:cNvCxnSpPr/>
          <p:nvPr/>
        </p:nvCxnSpPr>
        <p:spPr>
          <a:xfrm>
            <a:off x="7098928" y="406362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CADE80E-832C-4473-AB3D-DAB56A5F5976}"/>
              </a:ext>
            </a:extLst>
          </p:cNvPr>
          <p:cNvCxnSpPr>
            <a:cxnSpLocks/>
          </p:cNvCxnSpPr>
          <p:nvPr/>
        </p:nvCxnSpPr>
        <p:spPr>
          <a:xfrm>
            <a:off x="1871091" y="4296934"/>
            <a:ext cx="7048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536FDDA6-2DC4-4B19-8F06-8631150536C3}"/>
              </a:ext>
            </a:extLst>
          </p:cNvPr>
          <p:cNvGrpSpPr/>
          <p:nvPr/>
        </p:nvGrpSpPr>
        <p:grpSpPr>
          <a:xfrm>
            <a:off x="4100866" y="3900140"/>
            <a:ext cx="925668" cy="893585"/>
            <a:chOff x="2615102" y="3409899"/>
            <a:chExt cx="447443" cy="431935"/>
          </a:xfrm>
        </p:grpSpPr>
        <p:cxnSp>
          <p:nvCxnSpPr>
            <p:cNvPr id="80" name="Straight Connector 79">
              <a:extLst>
                <a:ext uri="{FF2B5EF4-FFF2-40B4-BE49-F238E27FC236}">
                  <a16:creationId xmlns:a16="http://schemas.microsoft.com/office/drawing/2014/main" id="{B4A4DA65-7386-4856-91FB-2A4BD1C1456B}"/>
                </a:ext>
              </a:extLst>
            </p:cNvPr>
            <p:cNvCxnSpPr/>
            <p:nvPr/>
          </p:nvCxnSpPr>
          <p:spPr>
            <a:xfrm>
              <a:off x="2757838"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197F581-3E02-45D7-BC4F-495C6D712B36}"/>
                </a:ext>
              </a:extLst>
            </p:cNvPr>
            <p:cNvCxnSpPr/>
            <p:nvPr/>
          </p:nvCxnSpPr>
          <p:spPr>
            <a:xfrm>
              <a:off x="283777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127C67-BB3A-49CF-9F8F-A6368C87371A}"/>
                </a:ext>
              </a:extLst>
            </p:cNvPr>
            <p:cNvCxnSpPr/>
            <p:nvPr/>
          </p:nvCxnSpPr>
          <p:spPr>
            <a:xfrm>
              <a:off x="2917717" y="3409899"/>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AEC6397-E482-424A-95B3-C286B0537F9D}"/>
                </a:ext>
              </a:extLst>
            </p:cNvPr>
            <p:cNvCxnSpPr/>
            <p:nvPr/>
          </p:nvCxnSpPr>
          <p:spPr>
            <a:xfrm>
              <a:off x="2764359"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AF3BCE8-C982-4B27-88E8-E5C913A8B309}"/>
                </a:ext>
              </a:extLst>
            </p:cNvPr>
            <p:cNvCxnSpPr/>
            <p:nvPr/>
          </p:nvCxnSpPr>
          <p:spPr>
            <a:xfrm>
              <a:off x="284429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1E87D58-7DBB-472C-8EEE-768F337EBBDC}"/>
                </a:ext>
              </a:extLst>
            </p:cNvPr>
            <p:cNvCxnSpPr/>
            <p:nvPr/>
          </p:nvCxnSpPr>
          <p:spPr>
            <a:xfrm>
              <a:off x="2924238" y="3757886"/>
              <a:ext cx="0" cy="8394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F8C7A13-03B0-4A99-9A64-04A815812C03}"/>
                </a:ext>
              </a:extLst>
            </p:cNvPr>
            <p:cNvCxnSpPr>
              <a:cxnSpLocks/>
            </p:cNvCxnSpPr>
            <p:nvPr/>
          </p:nvCxnSpPr>
          <p:spPr>
            <a:xfrm flipH="1">
              <a:off x="2959512" y="3546608"/>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C68B5BE-23E6-4542-8514-FF1A72D24A6A}"/>
                </a:ext>
              </a:extLst>
            </p:cNvPr>
            <p:cNvCxnSpPr>
              <a:cxnSpLocks/>
            </p:cNvCxnSpPr>
            <p:nvPr/>
          </p:nvCxnSpPr>
          <p:spPr>
            <a:xfrm flipH="1">
              <a:off x="2959512" y="362867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931D7F4-E16C-468A-B17E-0265AA9BE3BB}"/>
                </a:ext>
              </a:extLst>
            </p:cNvPr>
            <p:cNvCxnSpPr>
              <a:cxnSpLocks/>
            </p:cNvCxnSpPr>
            <p:nvPr/>
          </p:nvCxnSpPr>
          <p:spPr>
            <a:xfrm flipH="1">
              <a:off x="2959512" y="3710732"/>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153E92-5D04-4A9D-BCDE-B8F004F99274}"/>
                </a:ext>
              </a:extLst>
            </p:cNvPr>
            <p:cNvCxnSpPr>
              <a:cxnSpLocks/>
            </p:cNvCxnSpPr>
            <p:nvPr/>
          </p:nvCxnSpPr>
          <p:spPr>
            <a:xfrm flipH="1">
              <a:off x="2615102" y="3544361"/>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915D54-6D75-454F-B523-717208737949}"/>
                </a:ext>
              </a:extLst>
            </p:cNvPr>
            <p:cNvCxnSpPr>
              <a:cxnSpLocks/>
            </p:cNvCxnSpPr>
            <p:nvPr/>
          </p:nvCxnSpPr>
          <p:spPr>
            <a:xfrm flipH="1">
              <a:off x="2615102" y="3626423"/>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5355EC-11AC-48FC-A5C0-33D2CA76240B}"/>
                </a:ext>
              </a:extLst>
            </p:cNvPr>
            <p:cNvCxnSpPr>
              <a:cxnSpLocks/>
            </p:cNvCxnSpPr>
            <p:nvPr/>
          </p:nvCxnSpPr>
          <p:spPr>
            <a:xfrm flipH="1">
              <a:off x="2615102" y="3708485"/>
              <a:ext cx="103033" cy="0"/>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2FE54D5D-45ED-4841-A7AF-20E057C75834}"/>
                </a:ext>
              </a:extLst>
            </p:cNvPr>
            <p:cNvSpPr/>
            <p:nvPr/>
          </p:nvSpPr>
          <p:spPr>
            <a:xfrm>
              <a:off x="2651443" y="3437646"/>
              <a:ext cx="377129" cy="37713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D9806A22-7E38-4505-9579-A98032EEE1C6}"/>
                </a:ext>
              </a:extLst>
            </p:cNvPr>
            <p:cNvSpPr/>
            <p:nvPr/>
          </p:nvSpPr>
          <p:spPr>
            <a:xfrm>
              <a:off x="2729384" y="3515586"/>
              <a:ext cx="220746" cy="2207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a:extLst>
              <a:ext uri="{FF2B5EF4-FFF2-40B4-BE49-F238E27FC236}">
                <a16:creationId xmlns:a16="http://schemas.microsoft.com/office/drawing/2014/main" id="{D23FEAC7-0F6C-4BFF-9CE6-C32372382E49}"/>
              </a:ext>
            </a:extLst>
          </p:cNvPr>
          <p:cNvGrpSpPr/>
          <p:nvPr/>
        </p:nvGrpSpPr>
        <p:grpSpPr>
          <a:xfrm>
            <a:off x="3650780" y="4060749"/>
            <a:ext cx="258171" cy="518615"/>
            <a:chOff x="1628641" y="2326287"/>
            <a:chExt cx="258171" cy="518615"/>
          </a:xfrm>
        </p:grpSpPr>
        <p:sp>
          <p:nvSpPr>
            <p:cNvPr id="95" name="Rectangle 94">
              <a:extLst>
                <a:ext uri="{FF2B5EF4-FFF2-40B4-BE49-F238E27FC236}">
                  <a16:creationId xmlns:a16="http://schemas.microsoft.com/office/drawing/2014/main" id="{69DFAAAD-0BF1-475A-A4DE-38947B93F0B0}"/>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5718F69B-DC27-4FD4-ADA9-7C8A44D4021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7" name="Straight Connector 96">
            <a:extLst>
              <a:ext uri="{FF2B5EF4-FFF2-40B4-BE49-F238E27FC236}">
                <a16:creationId xmlns:a16="http://schemas.microsoft.com/office/drawing/2014/main" id="{FADF440B-C17C-4886-8E4B-446F8A2C391C}"/>
              </a:ext>
            </a:extLst>
          </p:cNvPr>
          <p:cNvCxnSpPr>
            <a:cxnSpLocks/>
          </p:cNvCxnSpPr>
          <p:nvPr/>
        </p:nvCxnSpPr>
        <p:spPr>
          <a:xfrm>
            <a:off x="2863706" y="4055587"/>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0358264-619B-42CA-A4E8-B769DA245947}"/>
              </a:ext>
            </a:extLst>
          </p:cNvPr>
          <p:cNvCxnSpPr>
            <a:cxnSpLocks/>
          </p:cNvCxnSpPr>
          <p:nvPr/>
        </p:nvCxnSpPr>
        <p:spPr>
          <a:xfrm>
            <a:off x="2863706" y="45770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E5575FD-D4AF-4246-B2C9-1BD7E7ACFBAC}"/>
              </a:ext>
            </a:extLst>
          </p:cNvPr>
          <p:cNvCxnSpPr>
            <a:cxnSpLocks/>
          </p:cNvCxnSpPr>
          <p:nvPr/>
        </p:nvCxnSpPr>
        <p:spPr>
          <a:xfrm>
            <a:off x="3902908"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59D103E-D5F3-4762-8D82-8985B5F69ABF}"/>
              </a:ext>
            </a:extLst>
          </p:cNvPr>
          <p:cNvCxnSpPr>
            <a:cxnSpLocks/>
          </p:cNvCxnSpPr>
          <p:nvPr/>
        </p:nvCxnSpPr>
        <p:spPr>
          <a:xfrm>
            <a:off x="3650780" y="4055587"/>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17591CD0-2CE6-439C-B76A-311C0A33937E}"/>
              </a:ext>
            </a:extLst>
          </p:cNvPr>
          <p:cNvSpPr txBox="1"/>
          <p:nvPr/>
        </p:nvSpPr>
        <p:spPr>
          <a:xfrm>
            <a:off x="838200" y="4605600"/>
            <a:ext cx="1385316" cy="523220"/>
          </a:xfrm>
          <a:prstGeom prst="rect">
            <a:avLst/>
          </a:prstGeom>
          <a:noFill/>
        </p:spPr>
        <p:txBody>
          <a:bodyPr wrap="none" rtlCol="0">
            <a:spAutoFit/>
          </a:bodyPr>
          <a:lstStyle/>
          <a:p>
            <a:r>
              <a:rPr lang="en-US" sz="2800" dirty="0">
                <a:latin typeface="Helvetica" pitchFamily="2" charset="0"/>
              </a:rPr>
              <a:t>request</a:t>
            </a:r>
          </a:p>
        </p:txBody>
      </p:sp>
      <p:sp>
        <p:nvSpPr>
          <p:cNvPr id="102" name="TextBox 101">
            <a:extLst>
              <a:ext uri="{FF2B5EF4-FFF2-40B4-BE49-F238E27FC236}">
                <a16:creationId xmlns:a16="http://schemas.microsoft.com/office/drawing/2014/main" id="{7D6A68D6-1913-4D0B-BED7-B317A3F42199}"/>
              </a:ext>
            </a:extLst>
          </p:cNvPr>
          <p:cNvSpPr txBox="1"/>
          <p:nvPr/>
        </p:nvSpPr>
        <p:spPr>
          <a:xfrm>
            <a:off x="4108134" y="4801433"/>
            <a:ext cx="942887" cy="523220"/>
          </a:xfrm>
          <a:prstGeom prst="rect">
            <a:avLst/>
          </a:prstGeom>
          <a:noFill/>
        </p:spPr>
        <p:txBody>
          <a:bodyPr wrap="none" rtlCol="0">
            <a:spAutoFit/>
          </a:bodyPr>
          <a:lstStyle/>
          <a:p>
            <a:r>
              <a:rPr lang="en-US" sz="2800" dirty="0">
                <a:latin typeface="Helvetica" pitchFamily="2" charset="0"/>
              </a:rPr>
              <a:t>CPU</a:t>
            </a:r>
          </a:p>
        </p:txBody>
      </p:sp>
      <p:sp>
        <p:nvSpPr>
          <p:cNvPr id="48" name="TextBox 47">
            <a:extLst>
              <a:ext uri="{FF2B5EF4-FFF2-40B4-BE49-F238E27FC236}">
                <a16:creationId xmlns:a16="http://schemas.microsoft.com/office/drawing/2014/main" id="{60B936A8-8CCC-433D-88D8-3ECFAB0A947B}"/>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12</a:t>
            </a:r>
          </a:p>
        </p:txBody>
      </p:sp>
    </p:spTree>
    <p:extLst>
      <p:ext uri="{BB962C8B-B14F-4D97-AF65-F5344CB8AC3E}">
        <p14:creationId xmlns:p14="http://schemas.microsoft.com/office/powerpoint/2010/main" val="372378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5" y="365126"/>
            <a:ext cx="10515600" cy="951884"/>
          </a:xfrm>
        </p:spPr>
        <p:txBody>
          <a:bodyPr>
            <a:normAutofit/>
          </a:bodyPr>
          <a:lstStyle/>
          <a:p>
            <a:r>
              <a:rPr lang="en-US" b="1" dirty="0">
                <a:latin typeface="Helvetica" pitchFamily="2" charset="0"/>
              </a:rPr>
              <a:t>Performance with ASQM</a:t>
            </a:r>
          </a:p>
        </p:txBody>
      </p:sp>
      <p:sp>
        <p:nvSpPr>
          <p:cNvPr id="47" name="Rectangle: Rounded Corners 46">
            <a:extLst>
              <a:ext uri="{FF2B5EF4-FFF2-40B4-BE49-F238E27FC236}">
                <a16:creationId xmlns:a16="http://schemas.microsoft.com/office/drawing/2014/main" id="{EC4FEAB9-7CB0-41DD-96AC-B0DFD8AA8514}"/>
              </a:ext>
            </a:extLst>
          </p:cNvPr>
          <p:cNvSpPr/>
          <p:nvPr/>
        </p:nvSpPr>
        <p:spPr>
          <a:xfrm>
            <a:off x="1478455" y="1212256"/>
            <a:ext cx="8980227" cy="1616669"/>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F2F10AF-DF08-491A-B734-E1F11B079109}"/>
              </a:ext>
            </a:extLst>
          </p:cNvPr>
          <p:cNvSpPr/>
          <p:nvPr/>
        </p:nvSpPr>
        <p:spPr>
          <a:xfrm>
            <a:off x="6137392" y="1263645"/>
            <a:ext cx="1339379" cy="67895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9" name="Picture 2" descr="Indyme, LLC lock-icon &amp;gt;">
            <a:extLst>
              <a:ext uri="{FF2B5EF4-FFF2-40B4-BE49-F238E27FC236}">
                <a16:creationId xmlns:a16="http://schemas.microsoft.com/office/drawing/2014/main" id="{A60D31B2-AA80-4039-AF45-984A90A10848}"/>
              </a:ext>
            </a:extLst>
          </p:cNvPr>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478975" y="1480654"/>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1DCC34B3-F957-44EE-895D-A98CB0EC648E}"/>
              </a:ext>
            </a:extLst>
          </p:cNvPr>
          <p:cNvGrpSpPr/>
          <p:nvPr/>
        </p:nvGrpSpPr>
        <p:grpSpPr>
          <a:xfrm>
            <a:off x="7574744" y="1462384"/>
            <a:ext cx="768569" cy="562660"/>
            <a:chOff x="9305048" y="2377393"/>
            <a:chExt cx="768569" cy="562660"/>
          </a:xfrm>
        </p:grpSpPr>
        <p:pic>
          <p:nvPicPr>
            <p:cNvPr id="51" name="Picture 2" descr="Indyme, LLC lock-icon &amp;gt;">
              <a:extLst>
                <a:ext uri="{FF2B5EF4-FFF2-40B4-BE49-F238E27FC236}">
                  <a16:creationId xmlns:a16="http://schemas.microsoft.com/office/drawing/2014/main" id="{E655AF2A-4667-43C9-883A-5C686F54E399}"/>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ndyme, LLC lock-icon &amp;gt;">
              <a:extLst>
                <a:ext uri="{FF2B5EF4-FFF2-40B4-BE49-F238E27FC236}">
                  <a16:creationId xmlns:a16="http://schemas.microsoft.com/office/drawing/2014/main" id="{A3DABCC6-C609-4C6F-BBF7-CB20E3589C37}"/>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74D4BD70-6056-49C9-A04E-11BC0AB263E2}"/>
              </a:ext>
            </a:extLst>
          </p:cNvPr>
          <p:cNvCxnSpPr>
            <a:cxnSpLocks/>
          </p:cNvCxnSpPr>
          <p:nvPr/>
        </p:nvCxnSpPr>
        <p:spPr>
          <a:xfrm>
            <a:off x="2296525" y="1777833"/>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58534B-7041-4B15-82DD-0397EFE454DE}"/>
              </a:ext>
            </a:extLst>
          </p:cNvPr>
          <p:cNvCxnSpPr>
            <a:cxnSpLocks/>
          </p:cNvCxnSpPr>
          <p:nvPr/>
        </p:nvCxnSpPr>
        <p:spPr>
          <a:xfrm>
            <a:off x="8343313" y="1822786"/>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BCD692A-4FC6-4D7F-B2C7-556B339F3DB7}"/>
              </a:ext>
            </a:extLst>
          </p:cNvPr>
          <p:cNvSpPr/>
          <p:nvPr/>
        </p:nvSpPr>
        <p:spPr>
          <a:xfrm>
            <a:off x="6137392" y="2106657"/>
            <a:ext cx="1339379" cy="65484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8" name="Picture 2" descr="Indyme, LLC lock-icon &amp;gt;">
            <a:extLst>
              <a:ext uri="{FF2B5EF4-FFF2-40B4-BE49-F238E27FC236}">
                <a16:creationId xmlns:a16="http://schemas.microsoft.com/office/drawing/2014/main" id="{478FF468-423F-4A60-8790-5214087740DF}"/>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78976" y="2217115"/>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C414DFDA-F4C2-449F-9671-42628E1FE13F}"/>
              </a:ext>
            </a:extLst>
          </p:cNvPr>
          <p:cNvGrpSpPr/>
          <p:nvPr/>
        </p:nvGrpSpPr>
        <p:grpSpPr>
          <a:xfrm>
            <a:off x="7574745" y="2198845"/>
            <a:ext cx="768569" cy="562660"/>
            <a:chOff x="9305048" y="2377393"/>
            <a:chExt cx="768569" cy="562660"/>
          </a:xfrm>
        </p:grpSpPr>
        <p:pic>
          <p:nvPicPr>
            <p:cNvPr id="68" name="Picture 2" descr="Indyme, LLC lock-icon &amp;gt;">
              <a:extLst>
                <a:ext uri="{FF2B5EF4-FFF2-40B4-BE49-F238E27FC236}">
                  <a16:creationId xmlns:a16="http://schemas.microsoft.com/office/drawing/2014/main" id="{4558C222-9D30-4721-8EC3-BDB4E0EB6713}"/>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Indyme, LLC lock-icon &amp;gt;">
              <a:extLst>
                <a:ext uri="{FF2B5EF4-FFF2-40B4-BE49-F238E27FC236}">
                  <a16:creationId xmlns:a16="http://schemas.microsoft.com/office/drawing/2014/main" id="{3889C14F-CFBD-4CCC-9645-275380CA0EE6}"/>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 name="Straight Arrow Connector 102">
            <a:extLst>
              <a:ext uri="{FF2B5EF4-FFF2-40B4-BE49-F238E27FC236}">
                <a16:creationId xmlns:a16="http://schemas.microsoft.com/office/drawing/2014/main" id="{B2C6EF18-9A42-453A-A569-D124319C3057}"/>
              </a:ext>
            </a:extLst>
          </p:cNvPr>
          <p:cNvCxnSpPr>
            <a:cxnSpLocks/>
          </p:cNvCxnSpPr>
          <p:nvPr/>
        </p:nvCxnSpPr>
        <p:spPr>
          <a:xfrm>
            <a:off x="2296526" y="2514294"/>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1C37CA3-52EB-47D1-87A0-5D7DF2C5DB57}"/>
              </a:ext>
            </a:extLst>
          </p:cNvPr>
          <p:cNvCxnSpPr>
            <a:cxnSpLocks/>
          </p:cNvCxnSpPr>
          <p:nvPr/>
        </p:nvCxnSpPr>
        <p:spPr>
          <a:xfrm>
            <a:off x="8343313" y="2559247"/>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CAC65EF3-2102-41A8-A074-72A8B1ACD6D2}"/>
              </a:ext>
            </a:extLst>
          </p:cNvPr>
          <p:cNvGrpSpPr/>
          <p:nvPr/>
        </p:nvGrpSpPr>
        <p:grpSpPr>
          <a:xfrm>
            <a:off x="1738226" y="1891694"/>
            <a:ext cx="258171" cy="518615"/>
            <a:chOff x="1628641" y="2326287"/>
            <a:chExt cx="258171" cy="518615"/>
          </a:xfrm>
        </p:grpSpPr>
        <p:sp>
          <p:nvSpPr>
            <p:cNvPr id="106" name="Rectangle 105">
              <a:extLst>
                <a:ext uri="{FF2B5EF4-FFF2-40B4-BE49-F238E27FC236}">
                  <a16:creationId xmlns:a16="http://schemas.microsoft.com/office/drawing/2014/main" id="{0ACD0152-F47B-45EF-A2CD-A3726AC98FD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8ACEAF19-E4C6-4A86-A673-71397999014C}"/>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9FD4E15-863F-475D-AB30-9C0B3C55410E}"/>
              </a:ext>
            </a:extLst>
          </p:cNvPr>
          <p:cNvSpPr txBox="1"/>
          <p:nvPr/>
        </p:nvSpPr>
        <p:spPr>
          <a:xfrm>
            <a:off x="2903751" y="1317902"/>
            <a:ext cx="801823" cy="461665"/>
          </a:xfrm>
          <a:prstGeom prst="rect">
            <a:avLst/>
          </a:prstGeom>
          <a:noFill/>
        </p:spPr>
        <p:txBody>
          <a:bodyPr wrap="none" rtlCol="0">
            <a:spAutoFit/>
          </a:bodyPr>
          <a:lstStyle/>
          <a:p>
            <a:r>
              <a:rPr lang="en-US" sz="2400" dirty="0">
                <a:latin typeface="Helvetica" pitchFamily="2" charset="0"/>
              </a:rPr>
              <a:t>20%</a:t>
            </a:r>
          </a:p>
        </p:txBody>
      </p:sp>
      <p:sp>
        <p:nvSpPr>
          <p:cNvPr id="109" name="TextBox 108">
            <a:extLst>
              <a:ext uri="{FF2B5EF4-FFF2-40B4-BE49-F238E27FC236}">
                <a16:creationId xmlns:a16="http://schemas.microsoft.com/office/drawing/2014/main" id="{14CB42F1-0A53-40EB-88A5-8D6011000BE0}"/>
              </a:ext>
            </a:extLst>
          </p:cNvPr>
          <p:cNvSpPr txBox="1"/>
          <p:nvPr/>
        </p:nvSpPr>
        <p:spPr>
          <a:xfrm>
            <a:off x="2927976" y="2055865"/>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110" name="Straight Connector 109">
            <a:extLst>
              <a:ext uri="{FF2B5EF4-FFF2-40B4-BE49-F238E27FC236}">
                <a16:creationId xmlns:a16="http://schemas.microsoft.com/office/drawing/2014/main" id="{5F3E3B8B-2050-47DC-BAF4-5668963F73A6}"/>
              </a:ext>
            </a:extLst>
          </p:cNvPr>
          <p:cNvCxnSpPr/>
          <p:nvPr/>
        </p:nvCxnSpPr>
        <p:spPr>
          <a:xfrm>
            <a:off x="4428215" y="14984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40B6BBA-CC09-478D-B836-0186F762F539}"/>
              </a:ext>
            </a:extLst>
          </p:cNvPr>
          <p:cNvCxnSpPr/>
          <p:nvPr/>
        </p:nvCxnSpPr>
        <p:spPr>
          <a:xfrm>
            <a:off x="4428215" y="2019870"/>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8E66D26-3581-438E-A60A-806C56F31DC4}"/>
              </a:ext>
            </a:extLst>
          </p:cNvPr>
          <p:cNvCxnSpPr/>
          <p:nvPr/>
        </p:nvCxnSpPr>
        <p:spPr>
          <a:xfrm>
            <a:off x="5467417" y="1498413"/>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B8D1F93-C463-4867-B6A1-E68F1DD76F50}"/>
              </a:ext>
            </a:extLst>
          </p:cNvPr>
          <p:cNvCxnSpPr/>
          <p:nvPr/>
        </p:nvCxnSpPr>
        <p:spPr>
          <a:xfrm>
            <a:off x="4448790" y="22249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013436-F778-4069-84C1-7EB196050666}"/>
              </a:ext>
            </a:extLst>
          </p:cNvPr>
          <p:cNvCxnSpPr/>
          <p:nvPr/>
        </p:nvCxnSpPr>
        <p:spPr>
          <a:xfrm>
            <a:off x="4448790" y="274640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86802B-51ED-44FC-B4FD-C1D920626DEC}"/>
              </a:ext>
            </a:extLst>
          </p:cNvPr>
          <p:cNvCxnSpPr/>
          <p:nvPr/>
        </p:nvCxnSpPr>
        <p:spPr>
          <a:xfrm>
            <a:off x="5487992"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C7403A20-A634-47E2-B4E9-878A65B0844F}"/>
              </a:ext>
            </a:extLst>
          </p:cNvPr>
          <p:cNvSpPr txBox="1"/>
          <p:nvPr/>
        </p:nvSpPr>
        <p:spPr>
          <a:xfrm>
            <a:off x="1991795" y="1838607"/>
            <a:ext cx="375424" cy="584775"/>
          </a:xfrm>
          <a:prstGeom prst="rect">
            <a:avLst/>
          </a:prstGeom>
          <a:noFill/>
        </p:spPr>
        <p:txBody>
          <a:bodyPr wrap="none" rtlCol="0">
            <a:spAutoFit/>
          </a:bodyPr>
          <a:lstStyle/>
          <a:p>
            <a:r>
              <a:rPr lang="en-US" sz="3200" b="1" dirty="0">
                <a:solidFill>
                  <a:srgbClr val="C00000"/>
                </a:solidFill>
              </a:rPr>
              <a:t>?</a:t>
            </a:r>
          </a:p>
        </p:txBody>
      </p:sp>
      <p:graphicFrame>
        <p:nvGraphicFramePr>
          <p:cNvPr id="129" name="Chart 128">
            <a:extLst>
              <a:ext uri="{FF2B5EF4-FFF2-40B4-BE49-F238E27FC236}">
                <a16:creationId xmlns:a16="http://schemas.microsoft.com/office/drawing/2014/main" id="{C8332017-9CEB-4C47-BA41-8E33F59B8150}"/>
              </a:ext>
            </a:extLst>
          </p:cNvPr>
          <p:cNvGraphicFramePr>
            <a:graphicFrameLocks/>
          </p:cNvGraphicFramePr>
          <p:nvPr>
            <p:extLst>
              <p:ext uri="{D42A27DB-BD31-4B8C-83A1-F6EECF244321}">
                <p14:modId xmlns:p14="http://schemas.microsoft.com/office/powerpoint/2010/main" val="3606570641"/>
              </p:ext>
            </p:extLst>
          </p:nvPr>
        </p:nvGraphicFramePr>
        <p:xfrm>
          <a:off x="817394" y="3624267"/>
          <a:ext cx="3845543" cy="2698750"/>
        </p:xfrm>
        <a:graphic>
          <a:graphicData uri="http://schemas.openxmlformats.org/drawingml/2006/chart">
            <c:chart xmlns:c="http://schemas.openxmlformats.org/drawingml/2006/chart" xmlns:r="http://schemas.openxmlformats.org/officeDocument/2006/relationships" r:id="rId4"/>
          </a:graphicData>
        </a:graphic>
      </p:graphicFrame>
      <p:sp>
        <p:nvSpPr>
          <p:cNvPr id="130" name="TextBox 129">
            <a:extLst>
              <a:ext uri="{FF2B5EF4-FFF2-40B4-BE49-F238E27FC236}">
                <a16:creationId xmlns:a16="http://schemas.microsoft.com/office/drawing/2014/main" id="{0320C69A-24A6-447C-A510-0769E9BA3D4C}"/>
              </a:ext>
            </a:extLst>
          </p:cNvPr>
          <p:cNvSpPr txBox="1"/>
          <p:nvPr/>
        </p:nvSpPr>
        <p:spPr>
          <a:xfrm rot="16200000">
            <a:off x="-466131" y="4276215"/>
            <a:ext cx="1766830" cy="800219"/>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131" name="TextBox 130">
            <a:extLst>
              <a:ext uri="{FF2B5EF4-FFF2-40B4-BE49-F238E27FC236}">
                <a16:creationId xmlns:a16="http://schemas.microsoft.com/office/drawing/2014/main" id="{D2FA382C-9159-46A1-8B02-0804D58AD3EC}"/>
              </a:ext>
            </a:extLst>
          </p:cNvPr>
          <p:cNvSpPr txBox="1"/>
          <p:nvPr/>
        </p:nvSpPr>
        <p:spPr>
          <a:xfrm>
            <a:off x="1223893" y="6114743"/>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132" name="Chart 131">
            <a:extLst>
              <a:ext uri="{FF2B5EF4-FFF2-40B4-BE49-F238E27FC236}">
                <a16:creationId xmlns:a16="http://schemas.microsoft.com/office/drawing/2014/main" id="{413ACE58-B5EB-4B9A-9FC3-40D0C5F80AD1}"/>
              </a:ext>
            </a:extLst>
          </p:cNvPr>
          <p:cNvGraphicFramePr>
            <a:graphicFrameLocks/>
          </p:cNvGraphicFramePr>
          <p:nvPr>
            <p:extLst>
              <p:ext uri="{D42A27DB-BD31-4B8C-83A1-F6EECF244321}">
                <p14:modId xmlns:p14="http://schemas.microsoft.com/office/powerpoint/2010/main" val="332142556"/>
              </p:ext>
            </p:extLst>
          </p:nvPr>
        </p:nvGraphicFramePr>
        <p:xfrm>
          <a:off x="4766945" y="3633391"/>
          <a:ext cx="3677363" cy="2701925"/>
        </p:xfrm>
        <a:graphic>
          <a:graphicData uri="http://schemas.openxmlformats.org/drawingml/2006/chart">
            <c:chart xmlns:c="http://schemas.openxmlformats.org/drawingml/2006/chart" xmlns:r="http://schemas.openxmlformats.org/officeDocument/2006/relationships" r:id="rId5"/>
          </a:graphicData>
        </a:graphic>
      </p:graphicFrame>
      <p:sp>
        <p:nvSpPr>
          <p:cNvPr id="133" name="TextBox 132">
            <a:extLst>
              <a:ext uri="{FF2B5EF4-FFF2-40B4-BE49-F238E27FC236}">
                <a16:creationId xmlns:a16="http://schemas.microsoft.com/office/drawing/2014/main" id="{721B5EFF-4CF1-46E5-AC59-7B35B27BDBF9}"/>
              </a:ext>
            </a:extLst>
          </p:cNvPr>
          <p:cNvSpPr txBox="1"/>
          <p:nvPr/>
        </p:nvSpPr>
        <p:spPr>
          <a:xfrm>
            <a:off x="5168767" y="6104483"/>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134" name="TextBox 133">
            <a:extLst>
              <a:ext uri="{FF2B5EF4-FFF2-40B4-BE49-F238E27FC236}">
                <a16:creationId xmlns:a16="http://schemas.microsoft.com/office/drawing/2014/main" id="{A31B5C3C-17F9-48DD-813B-40A9E2F7F8BC}"/>
              </a:ext>
            </a:extLst>
          </p:cNvPr>
          <p:cNvSpPr txBox="1"/>
          <p:nvPr/>
        </p:nvSpPr>
        <p:spPr>
          <a:xfrm rot="16200000">
            <a:off x="3350373" y="4511967"/>
            <a:ext cx="234391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p99 Latency </a:t>
            </a:r>
            <a:r>
              <a:rPr lang="en-US" sz="2000" dirty="0">
                <a:latin typeface="Helvetica" pitchFamily="2" charset="0"/>
                <a:cs typeface="Times New Roman" panose="02020603050405020304" pitchFamily="18" charset="0"/>
              </a:rPr>
              <a:t>(us)</a:t>
            </a:r>
            <a:endParaRPr lang="en-US" sz="2400" dirty="0">
              <a:latin typeface="Helvetica" pitchFamily="2" charset="0"/>
              <a:cs typeface="Times New Roman" panose="02020603050405020304" pitchFamily="18" charset="0"/>
            </a:endParaRPr>
          </a:p>
        </p:txBody>
      </p:sp>
      <p:sp>
        <p:nvSpPr>
          <p:cNvPr id="135" name="Rectangle 134">
            <a:extLst>
              <a:ext uri="{FF2B5EF4-FFF2-40B4-BE49-F238E27FC236}">
                <a16:creationId xmlns:a16="http://schemas.microsoft.com/office/drawing/2014/main" id="{7A8CD58C-3FFB-4ED8-8638-FB8D7EB1C17C}"/>
              </a:ext>
            </a:extLst>
          </p:cNvPr>
          <p:cNvSpPr/>
          <p:nvPr/>
        </p:nvSpPr>
        <p:spPr>
          <a:xfrm>
            <a:off x="1536228" y="3624267"/>
            <a:ext cx="2422031"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AD9D086-6C12-4858-BFBF-17CDE2114E94}"/>
              </a:ext>
            </a:extLst>
          </p:cNvPr>
          <p:cNvSpPr/>
          <p:nvPr/>
        </p:nvSpPr>
        <p:spPr>
          <a:xfrm>
            <a:off x="5463157" y="3668414"/>
            <a:ext cx="2340645"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7" name="Chart 136">
            <a:extLst>
              <a:ext uri="{FF2B5EF4-FFF2-40B4-BE49-F238E27FC236}">
                <a16:creationId xmlns:a16="http://schemas.microsoft.com/office/drawing/2014/main" id="{12B26252-A746-43A5-88F9-3B5F1F43602C}"/>
              </a:ext>
            </a:extLst>
          </p:cNvPr>
          <p:cNvGraphicFramePr>
            <a:graphicFrameLocks/>
          </p:cNvGraphicFramePr>
          <p:nvPr>
            <p:extLst>
              <p:ext uri="{D42A27DB-BD31-4B8C-83A1-F6EECF244321}">
                <p14:modId xmlns:p14="http://schemas.microsoft.com/office/powerpoint/2010/main" val="2418022856"/>
              </p:ext>
            </p:extLst>
          </p:nvPr>
        </p:nvGraphicFramePr>
        <p:xfrm>
          <a:off x="8227263" y="3668414"/>
          <a:ext cx="4117262" cy="2701925"/>
        </p:xfrm>
        <a:graphic>
          <a:graphicData uri="http://schemas.openxmlformats.org/drawingml/2006/chart">
            <c:chart xmlns:c="http://schemas.openxmlformats.org/drawingml/2006/chart" xmlns:r="http://schemas.openxmlformats.org/officeDocument/2006/relationships" r:id="rId6"/>
          </a:graphicData>
        </a:graphic>
      </p:graphicFrame>
      <p:sp>
        <p:nvSpPr>
          <p:cNvPr id="138" name="TextBox 137">
            <a:extLst>
              <a:ext uri="{FF2B5EF4-FFF2-40B4-BE49-F238E27FC236}">
                <a16:creationId xmlns:a16="http://schemas.microsoft.com/office/drawing/2014/main" id="{4C42BD3B-7E5D-4269-BFBF-57AB9AF6DF83}"/>
              </a:ext>
            </a:extLst>
          </p:cNvPr>
          <p:cNvSpPr txBox="1"/>
          <p:nvPr/>
        </p:nvSpPr>
        <p:spPr>
          <a:xfrm>
            <a:off x="8846130" y="6092184"/>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139" name="TextBox 138">
            <a:extLst>
              <a:ext uri="{FF2B5EF4-FFF2-40B4-BE49-F238E27FC236}">
                <a16:creationId xmlns:a16="http://schemas.microsoft.com/office/drawing/2014/main" id="{032B06F5-D2E2-4936-B75D-2F774E10FBB7}"/>
              </a:ext>
            </a:extLst>
          </p:cNvPr>
          <p:cNvSpPr txBox="1"/>
          <p:nvPr/>
        </p:nvSpPr>
        <p:spPr>
          <a:xfrm rot="16200000">
            <a:off x="7354454" y="4529315"/>
            <a:ext cx="153760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sp>
        <p:nvSpPr>
          <p:cNvPr id="140" name="Rectangle 139">
            <a:extLst>
              <a:ext uri="{FF2B5EF4-FFF2-40B4-BE49-F238E27FC236}">
                <a16:creationId xmlns:a16="http://schemas.microsoft.com/office/drawing/2014/main" id="{8FF09AE3-CA1E-4EE8-B816-83986F98E8BF}"/>
              </a:ext>
            </a:extLst>
          </p:cNvPr>
          <p:cNvSpPr/>
          <p:nvPr/>
        </p:nvSpPr>
        <p:spPr>
          <a:xfrm>
            <a:off x="9258932" y="3756223"/>
            <a:ext cx="2335343"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22A83591-E195-4A5C-92D6-8F10539EB160}"/>
              </a:ext>
            </a:extLst>
          </p:cNvPr>
          <p:cNvCxnSpPr/>
          <p:nvPr/>
        </p:nvCxnSpPr>
        <p:spPr>
          <a:xfrm>
            <a:off x="5447960" y="4736949"/>
            <a:ext cx="2355842"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1C6CB9BC-F09E-4FAC-8C5E-1CF7D45B56F8}"/>
              </a:ext>
            </a:extLst>
          </p:cNvPr>
          <p:cNvSpPr txBox="1"/>
          <p:nvPr/>
        </p:nvSpPr>
        <p:spPr>
          <a:xfrm>
            <a:off x="5381771" y="4317829"/>
            <a:ext cx="974947" cy="400110"/>
          </a:xfrm>
          <a:prstGeom prst="rect">
            <a:avLst/>
          </a:prstGeom>
          <a:noFill/>
        </p:spPr>
        <p:txBody>
          <a:bodyPr wrap="none" rtlCol="0">
            <a:spAutoFit/>
          </a:bodyPr>
          <a:lstStyle/>
          <a:p>
            <a:r>
              <a:rPr lang="en-US" sz="2000" b="1" dirty="0">
                <a:latin typeface="Helvetica" pitchFamily="2" charset="0"/>
              </a:rPr>
              <a:t>Target</a:t>
            </a:r>
          </a:p>
        </p:txBody>
      </p:sp>
      <p:sp>
        <p:nvSpPr>
          <p:cNvPr id="45" name="TextBox 44">
            <a:extLst>
              <a:ext uri="{FF2B5EF4-FFF2-40B4-BE49-F238E27FC236}">
                <a16:creationId xmlns:a16="http://schemas.microsoft.com/office/drawing/2014/main" id="{36DB7222-FC57-47C9-B950-C135E471E968}"/>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13</a:t>
            </a:r>
          </a:p>
        </p:txBody>
      </p:sp>
    </p:spTree>
    <p:extLst>
      <p:ext uri="{BB962C8B-B14F-4D97-AF65-F5344CB8AC3E}">
        <p14:creationId xmlns:p14="http://schemas.microsoft.com/office/powerpoint/2010/main" val="226687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08AAB-0551-4DDC-A27E-0C65EC434B78}"/>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Congestion Collapse</a:t>
            </a:r>
          </a:p>
        </p:txBody>
      </p:sp>
      <p:graphicFrame>
        <p:nvGraphicFramePr>
          <p:cNvPr id="5" name="Chart 4">
            <a:extLst>
              <a:ext uri="{FF2B5EF4-FFF2-40B4-BE49-F238E27FC236}">
                <a16:creationId xmlns:a16="http://schemas.microsoft.com/office/drawing/2014/main" id="{EB355308-2434-4339-97FF-BEB2AFADE6C7}"/>
              </a:ext>
            </a:extLst>
          </p:cNvPr>
          <p:cNvGraphicFramePr>
            <a:graphicFrameLocks/>
          </p:cNvGraphicFramePr>
          <p:nvPr>
            <p:extLst>
              <p:ext uri="{D42A27DB-BD31-4B8C-83A1-F6EECF244321}">
                <p14:modId xmlns:p14="http://schemas.microsoft.com/office/powerpoint/2010/main" val="525512065"/>
              </p:ext>
            </p:extLst>
          </p:nvPr>
        </p:nvGraphicFramePr>
        <p:xfrm>
          <a:off x="748748" y="1953136"/>
          <a:ext cx="5071381" cy="32480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7EC5E64-9E98-4208-960D-C238341B16C1}"/>
              </a:ext>
            </a:extLst>
          </p:cNvPr>
          <p:cNvGraphicFramePr>
            <a:graphicFrameLocks/>
          </p:cNvGraphicFramePr>
          <p:nvPr>
            <p:extLst>
              <p:ext uri="{D42A27DB-BD31-4B8C-83A1-F6EECF244321}">
                <p14:modId xmlns:p14="http://schemas.microsoft.com/office/powerpoint/2010/main" val="1389253825"/>
              </p:ext>
            </p:extLst>
          </p:nvPr>
        </p:nvGraphicFramePr>
        <p:xfrm>
          <a:off x="5988707" y="1953136"/>
          <a:ext cx="5251899" cy="324802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579D7ACA-DA7E-4579-83C0-480C61C5A23F}"/>
              </a:ext>
            </a:extLst>
          </p:cNvPr>
          <p:cNvSpPr txBox="1"/>
          <p:nvPr/>
        </p:nvSpPr>
        <p:spPr>
          <a:xfrm>
            <a:off x="8364690" y="3568985"/>
            <a:ext cx="683200" cy="400110"/>
          </a:xfrm>
          <a:prstGeom prst="rect">
            <a:avLst/>
          </a:prstGeom>
          <a:noFill/>
        </p:spPr>
        <p:txBody>
          <a:bodyPr wrap="none" rtlCol="0">
            <a:spAutoFit/>
          </a:bodyPr>
          <a:lstStyle/>
          <a:p>
            <a:r>
              <a:rPr lang="en-US" sz="2000" dirty="0">
                <a:latin typeface="Helvetica" pitchFamily="2" charset="0"/>
              </a:rPr>
              <a:t>99th</a:t>
            </a:r>
          </a:p>
        </p:txBody>
      </p:sp>
      <p:sp>
        <p:nvSpPr>
          <p:cNvPr id="9" name="TextBox 8">
            <a:extLst>
              <a:ext uri="{FF2B5EF4-FFF2-40B4-BE49-F238E27FC236}">
                <a16:creationId xmlns:a16="http://schemas.microsoft.com/office/drawing/2014/main" id="{76634696-155A-4DA7-A9FE-443B94CA69F8}"/>
              </a:ext>
            </a:extLst>
          </p:cNvPr>
          <p:cNvSpPr txBox="1"/>
          <p:nvPr/>
        </p:nvSpPr>
        <p:spPr>
          <a:xfrm>
            <a:off x="9126561" y="3834354"/>
            <a:ext cx="683200" cy="400110"/>
          </a:xfrm>
          <a:prstGeom prst="rect">
            <a:avLst/>
          </a:prstGeom>
          <a:noFill/>
        </p:spPr>
        <p:txBody>
          <a:bodyPr wrap="none" rtlCol="0">
            <a:spAutoFit/>
          </a:bodyPr>
          <a:lstStyle/>
          <a:p>
            <a:r>
              <a:rPr lang="en-US" sz="2000" dirty="0">
                <a:latin typeface="Helvetica" pitchFamily="2" charset="0"/>
              </a:rPr>
              <a:t>50th</a:t>
            </a:r>
          </a:p>
        </p:txBody>
      </p:sp>
      <p:cxnSp>
        <p:nvCxnSpPr>
          <p:cNvPr id="11" name="Straight Connector 10">
            <a:extLst>
              <a:ext uri="{FF2B5EF4-FFF2-40B4-BE49-F238E27FC236}">
                <a16:creationId xmlns:a16="http://schemas.microsoft.com/office/drawing/2014/main" id="{7F1E2F3C-A35D-41B3-8478-9E4694694904}"/>
              </a:ext>
            </a:extLst>
          </p:cNvPr>
          <p:cNvCxnSpPr/>
          <p:nvPr/>
        </p:nvCxnSpPr>
        <p:spPr>
          <a:xfrm>
            <a:off x="7559577" y="3912771"/>
            <a:ext cx="3091543" cy="0"/>
          </a:xfrm>
          <a:prstGeom prst="line">
            <a:avLst/>
          </a:prstGeom>
          <a:ln w="349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C2EDC5-9CF8-45A6-B141-87432DB549D8}"/>
              </a:ext>
            </a:extLst>
          </p:cNvPr>
          <p:cNvSpPr txBox="1"/>
          <p:nvPr/>
        </p:nvSpPr>
        <p:spPr>
          <a:xfrm>
            <a:off x="7513207" y="3527599"/>
            <a:ext cx="713657" cy="400110"/>
          </a:xfrm>
          <a:prstGeom prst="rect">
            <a:avLst/>
          </a:prstGeom>
          <a:noFill/>
        </p:spPr>
        <p:txBody>
          <a:bodyPr wrap="none" rtlCol="0">
            <a:spAutoFit/>
          </a:bodyPr>
          <a:lstStyle/>
          <a:p>
            <a:r>
              <a:rPr lang="en-US" sz="2000" b="1" dirty="0">
                <a:latin typeface="Helvetica" pitchFamily="2" charset="0"/>
              </a:rPr>
              <a:t>SLO</a:t>
            </a:r>
          </a:p>
        </p:txBody>
      </p:sp>
      <p:sp>
        <p:nvSpPr>
          <p:cNvPr id="13" name="Oval 12">
            <a:extLst>
              <a:ext uri="{FF2B5EF4-FFF2-40B4-BE49-F238E27FC236}">
                <a16:creationId xmlns:a16="http://schemas.microsoft.com/office/drawing/2014/main" id="{7103061C-C7A7-4D24-B01D-333F499D9523}"/>
              </a:ext>
            </a:extLst>
          </p:cNvPr>
          <p:cNvSpPr/>
          <p:nvPr/>
        </p:nvSpPr>
        <p:spPr>
          <a:xfrm>
            <a:off x="3807129" y="2331042"/>
            <a:ext cx="1098242" cy="437253"/>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5E26B46-F1C5-4216-A7A9-F6191EEB51F9}"/>
              </a:ext>
            </a:extLst>
          </p:cNvPr>
          <p:cNvSpPr/>
          <p:nvPr/>
        </p:nvSpPr>
        <p:spPr>
          <a:xfrm rot="16200000">
            <a:off x="7888812" y="3013363"/>
            <a:ext cx="2410896" cy="551303"/>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8FC3381-D1D3-4515-A801-3BD533C6068E}"/>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3</a:t>
            </a:r>
          </a:p>
        </p:txBody>
      </p:sp>
    </p:spTree>
    <p:extLst>
      <p:ext uri="{BB962C8B-B14F-4D97-AF65-F5344CB8AC3E}">
        <p14:creationId xmlns:p14="http://schemas.microsoft.com/office/powerpoint/2010/main" val="400716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EC4FEAB9-7CB0-41DD-96AC-B0DFD8AA8514}"/>
              </a:ext>
            </a:extLst>
          </p:cNvPr>
          <p:cNvSpPr/>
          <p:nvPr/>
        </p:nvSpPr>
        <p:spPr>
          <a:xfrm>
            <a:off x="1478455" y="1212256"/>
            <a:ext cx="8980227" cy="1616669"/>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9B1E3554-BD7C-4243-B42D-A2AA29DA8B3F}"/>
              </a:ext>
            </a:extLst>
          </p:cNvPr>
          <p:cNvGrpSpPr/>
          <p:nvPr/>
        </p:nvGrpSpPr>
        <p:grpSpPr>
          <a:xfrm>
            <a:off x="5235864" y="2230106"/>
            <a:ext cx="258171" cy="518615"/>
            <a:chOff x="1628641" y="2326287"/>
            <a:chExt cx="258171" cy="518615"/>
          </a:xfrm>
        </p:grpSpPr>
        <p:sp>
          <p:nvSpPr>
            <p:cNvPr id="76" name="Rectangle 75">
              <a:extLst>
                <a:ext uri="{FF2B5EF4-FFF2-40B4-BE49-F238E27FC236}">
                  <a16:creationId xmlns:a16="http://schemas.microsoft.com/office/drawing/2014/main" id="{709BE7F2-55F8-4082-A02F-0ED5BF55E04D}"/>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CEA20E41-1533-43F9-8AB8-0EA89819796B}"/>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Connector 77">
            <a:extLst>
              <a:ext uri="{FF2B5EF4-FFF2-40B4-BE49-F238E27FC236}">
                <a16:creationId xmlns:a16="http://schemas.microsoft.com/office/drawing/2014/main" id="{609C0A50-138F-4BBE-B316-9FF2D16ABAFE}"/>
              </a:ext>
            </a:extLst>
          </p:cNvPr>
          <p:cNvCxnSpPr/>
          <p:nvPr/>
        </p:nvCxnSpPr>
        <p:spPr>
          <a:xfrm>
            <a:off x="5235864"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4" y="365126"/>
            <a:ext cx="10944225" cy="951884"/>
          </a:xfrm>
        </p:spPr>
        <p:txBody>
          <a:bodyPr>
            <a:normAutofit/>
          </a:bodyPr>
          <a:lstStyle/>
          <a:p>
            <a:r>
              <a:rPr lang="en-US" b="1" dirty="0">
                <a:latin typeface="Helvetica" pitchFamily="2" charset="0"/>
              </a:rPr>
              <a:t>Performance with ASQM (uncongested)</a:t>
            </a:r>
          </a:p>
        </p:txBody>
      </p:sp>
      <p:sp>
        <p:nvSpPr>
          <p:cNvPr id="48" name="Rectangle 47">
            <a:extLst>
              <a:ext uri="{FF2B5EF4-FFF2-40B4-BE49-F238E27FC236}">
                <a16:creationId xmlns:a16="http://schemas.microsoft.com/office/drawing/2014/main" id="{EF2F10AF-DF08-491A-B734-E1F11B079109}"/>
              </a:ext>
            </a:extLst>
          </p:cNvPr>
          <p:cNvSpPr/>
          <p:nvPr/>
        </p:nvSpPr>
        <p:spPr>
          <a:xfrm>
            <a:off x="6137392" y="1263645"/>
            <a:ext cx="1339379" cy="67895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9" name="Picture 2" descr="Indyme, LLC lock-icon &amp;gt;">
            <a:extLst>
              <a:ext uri="{FF2B5EF4-FFF2-40B4-BE49-F238E27FC236}">
                <a16:creationId xmlns:a16="http://schemas.microsoft.com/office/drawing/2014/main" id="{A60D31B2-AA80-4039-AF45-984A90A10848}"/>
              </a:ext>
            </a:extLst>
          </p:cNvPr>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478975" y="1480654"/>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1DCC34B3-F957-44EE-895D-A98CB0EC648E}"/>
              </a:ext>
            </a:extLst>
          </p:cNvPr>
          <p:cNvGrpSpPr/>
          <p:nvPr/>
        </p:nvGrpSpPr>
        <p:grpSpPr>
          <a:xfrm>
            <a:off x="7574744" y="1462384"/>
            <a:ext cx="768569" cy="562660"/>
            <a:chOff x="9305048" y="2377393"/>
            <a:chExt cx="768569" cy="562660"/>
          </a:xfrm>
        </p:grpSpPr>
        <p:pic>
          <p:nvPicPr>
            <p:cNvPr id="51" name="Picture 2" descr="Indyme, LLC lock-icon &amp;gt;">
              <a:extLst>
                <a:ext uri="{FF2B5EF4-FFF2-40B4-BE49-F238E27FC236}">
                  <a16:creationId xmlns:a16="http://schemas.microsoft.com/office/drawing/2014/main" id="{E655AF2A-4667-43C9-883A-5C686F54E399}"/>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ndyme, LLC lock-icon &amp;gt;">
              <a:extLst>
                <a:ext uri="{FF2B5EF4-FFF2-40B4-BE49-F238E27FC236}">
                  <a16:creationId xmlns:a16="http://schemas.microsoft.com/office/drawing/2014/main" id="{A3DABCC6-C609-4C6F-BBF7-CB20E3589C37}"/>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74D4BD70-6056-49C9-A04E-11BC0AB263E2}"/>
              </a:ext>
            </a:extLst>
          </p:cNvPr>
          <p:cNvCxnSpPr>
            <a:cxnSpLocks/>
          </p:cNvCxnSpPr>
          <p:nvPr/>
        </p:nvCxnSpPr>
        <p:spPr>
          <a:xfrm>
            <a:off x="2296525" y="1777833"/>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58534B-7041-4B15-82DD-0397EFE454DE}"/>
              </a:ext>
            </a:extLst>
          </p:cNvPr>
          <p:cNvCxnSpPr>
            <a:cxnSpLocks/>
          </p:cNvCxnSpPr>
          <p:nvPr/>
        </p:nvCxnSpPr>
        <p:spPr>
          <a:xfrm>
            <a:off x="8343313" y="1822786"/>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BCD692A-4FC6-4D7F-B2C7-556B339F3DB7}"/>
              </a:ext>
            </a:extLst>
          </p:cNvPr>
          <p:cNvSpPr/>
          <p:nvPr/>
        </p:nvSpPr>
        <p:spPr>
          <a:xfrm>
            <a:off x="6137392" y="2106657"/>
            <a:ext cx="1339379" cy="65484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8" name="Picture 2" descr="Indyme, LLC lock-icon &amp;gt;">
            <a:extLst>
              <a:ext uri="{FF2B5EF4-FFF2-40B4-BE49-F238E27FC236}">
                <a16:creationId xmlns:a16="http://schemas.microsoft.com/office/drawing/2014/main" id="{478FF468-423F-4A60-8790-5214087740DF}"/>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78976" y="2217115"/>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C414DFDA-F4C2-449F-9671-42628E1FE13F}"/>
              </a:ext>
            </a:extLst>
          </p:cNvPr>
          <p:cNvGrpSpPr/>
          <p:nvPr/>
        </p:nvGrpSpPr>
        <p:grpSpPr>
          <a:xfrm>
            <a:off x="7574745" y="2198845"/>
            <a:ext cx="768569" cy="562660"/>
            <a:chOff x="9305048" y="2377393"/>
            <a:chExt cx="768569" cy="562660"/>
          </a:xfrm>
        </p:grpSpPr>
        <p:pic>
          <p:nvPicPr>
            <p:cNvPr id="68" name="Picture 2" descr="Indyme, LLC lock-icon &amp;gt;">
              <a:extLst>
                <a:ext uri="{FF2B5EF4-FFF2-40B4-BE49-F238E27FC236}">
                  <a16:creationId xmlns:a16="http://schemas.microsoft.com/office/drawing/2014/main" id="{4558C222-9D30-4721-8EC3-BDB4E0EB6713}"/>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Indyme, LLC lock-icon &amp;gt;">
              <a:extLst>
                <a:ext uri="{FF2B5EF4-FFF2-40B4-BE49-F238E27FC236}">
                  <a16:creationId xmlns:a16="http://schemas.microsoft.com/office/drawing/2014/main" id="{3889C14F-CFBD-4CCC-9645-275380CA0EE6}"/>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 name="Straight Arrow Connector 102">
            <a:extLst>
              <a:ext uri="{FF2B5EF4-FFF2-40B4-BE49-F238E27FC236}">
                <a16:creationId xmlns:a16="http://schemas.microsoft.com/office/drawing/2014/main" id="{B2C6EF18-9A42-453A-A569-D124319C3057}"/>
              </a:ext>
            </a:extLst>
          </p:cNvPr>
          <p:cNvCxnSpPr>
            <a:cxnSpLocks/>
          </p:cNvCxnSpPr>
          <p:nvPr/>
        </p:nvCxnSpPr>
        <p:spPr>
          <a:xfrm>
            <a:off x="2296526" y="2514294"/>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1C37CA3-52EB-47D1-87A0-5D7DF2C5DB57}"/>
              </a:ext>
            </a:extLst>
          </p:cNvPr>
          <p:cNvCxnSpPr>
            <a:cxnSpLocks/>
          </p:cNvCxnSpPr>
          <p:nvPr/>
        </p:nvCxnSpPr>
        <p:spPr>
          <a:xfrm>
            <a:off x="8343313" y="2559247"/>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CAC65EF3-2102-41A8-A074-72A8B1ACD6D2}"/>
              </a:ext>
            </a:extLst>
          </p:cNvPr>
          <p:cNvGrpSpPr/>
          <p:nvPr/>
        </p:nvGrpSpPr>
        <p:grpSpPr>
          <a:xfrm>
            <a:off x="1738226" y="1891694"/>
            <a:ext cx="258171" cy="518615"/>
            <a:chOff x="1628641" y="2326287"/>
            <a:chExt cx="258171" cy="518615"/>
          </a:xfrm>
        </p:grpSpPr>
        <p:sp>
          <p:nvSpPr>
            <p:cNvPr id="106" name="Rectangle 105">
              <a:extLst>
                <a:ext uri="{FF2B5EF4-FFF2-40B4-BE49-F238E27FC236}">
                  <a16:creationId xmlns:a16="http://schemas.microsoft.com/office/drawing/2014/main" id="{0ACD0152-F47B-45EF-A2CD-A3726AC98FD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8ACEAF19-E4C6-4A86-A673-71397999014C}"/>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9FD4E15-863F-475D-AB30-9C0B3C55410E}"/>
              </a:ext>
            </a:extLst>
          </p:cNvPr>
          <p:cNvSpPr txBox="1"/>
          <p:nvPr/>
        </p:nvSpPr>
        <p:spPr>
          <a:xfrm>
            <a:off x="2903751" y="1317902"/>
            <a:ext cx="801823" cy="461665"/>
          </a:xfrm>
          <a:prstGeom prst="rect">
            <a:avLst/>
          </a:prstGeom>
          <a:noFill/>
        </p:spPr>
        <p:txBody>
          <a:bodyPr wrap="none" rtlCol="0">
            <a:spAutoFit/>
          </a:bodyPr>
          <a:lstStyle/>
          <a:p>
            <a:r>
              <a:rPr lang="en-US" sz="2400" dirty="0">
                <a:latin typeface="Helvetica" pitchFamily="2" charset="0"/>
              </a:rPr>
              <a:t>20%</a:t>
            </a:r>
          </a:p>
        </p:txBody>
      </p:sp>
      <p:sp>
        <p:nvSpPr>
          <p:cNvPr id="109" name="TextBox 108">
            <a:extLst>
              <a:ext uri="{FF2B5EF4-FFF2-40B4-BE49-F238E27FC236}">
                <a16:creationId xmlns:a16="http://schemas.microsoft.com/office/drawing/2014/main" id="{14CB42F1-0A53-40EB-88A5-8D6011000BE0}"/>
              </a:ext>
            </a:extLst>
          </p:cNvPr>
          <p:cNvSpPr txBox="1"/>
          <p:nvPr/>
        </p:nvSpPr>
        <p:spPr>
          <a:xfrm>
            <a:off x="2927976" y="2055865"/>
            <a:ext cx="801823" cy="461665"/>
          </a:xfrm>
          <a:prstGeom prst="rect">
            <a:avLst/>
          </a:prstGeom>
          <a:noFill/>
        </p:spPr>
        <p:txBody>
          <a:bodyPr wrap="none" rtlCol="0">
            <a:spAutoFit/>
          </a:bodyPr>
          <a:lstStyle/>
          <a:p>
            <a:r>
              <a:rPr lang="en-US" sz="2400" dirty="0">
                <a:latin typeface="Helvetica" pitchFamily="2" charset="0"/>
              </a:rPr>
              <a:t>80%</a:t>
            </a:r>
          </a:p>
        </p:txBody>
      </p:sp>
      <p:cxnSp>
        <p:nvCxnSpPr>
          <p:cNvPr id="110" name="Straight Connector 109">
            <a:extLst>
              <a:ext uri="{FF2B5EF4-FFF2-40B4-BE49-F238E27FC236}">
                <a16:creationId xmlns:a16="http://schemas.microsoft.com/office/drawing/2014/main" id="{5F3E3B8B-2050-47DC-BAF4-5668963F73A6}"/>
              </a:ext>
            </a:extLst>
          </p:cNvPr>
          <p:cNvCxnSpPr/>
          <p:nvPr/>
        </p:nvCxnSpPr>
        <p:spPr>
          <a:xfrm>
            <a:off x="4428215" y="14984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40B6BBA-CC09-478D-B836-0186F762F539}"/>
              </a:ext>
            </a:extLst>
          </p:cNvPr>
          <p:cNvCxnSpPr/>
          <p:nvPr/>
        </p:nvCxnSpPr>
        <p:spPr>
          <a:xfrm>
            <a:off x="4428215" y="2019870"/>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8E66D26-3581-438E-A60A-806C56F31DC4}"/>
              </a:ext>
            </a:extLst>
          </p:cNvPr>
          <p:cNvCxnSpPr/>
          <p:nvPr/>
        </p:nvCxnSpPr>
        <p:spPr>
          <a:xfrm>
            <a:off x="5467417" y="1498413"/>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B8D1F93-C463-4867-B6A1-E68F1DD76F50}"/>
              </a:ext>
            </a:extLst>
          </p:cNvPr>
          <p:cNvCxnSpPr/>
          <p:nvPr/>
        </p:nvCxnSpPr>
        <p:spPr>
          <a:xfrm>
            <a:off x="4448790" y="22249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013436-F778-4069-84C1-7EB196050666}"/>
              </a:ext>
            </a:extLst>
          </p:cNvPr>
          <p:cNvCxnSpPr/>
          <p:nvPr/>
        </p:nvCxnSpPr>
        <p:spPr>
          <a:xfrm>
            <a:off x="4448790" y="274640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86802B-51ED-44FC-B4FD-C1D920626DEC}"/>
              </a:ext>
            </a:extLst>
          </p:cNvPr>
          <p:cNvCxnSpPr/>
          <p:nvPr/>
        </p:nvCxnSpPr>
        <p:spPr>
          <a:xfrm>
            <a:off x="5487992"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C7403A20-A634-47E2-B4E9-878A65B0844F}"/>
              </a:ext>
            </a:extLst>
          </p:cNvPr>
          <p:cNvSpPr txBox="1"/>
          <p:nvPr/>
        </p:nvSpPr>
        <p:spPr>
          <a:xfrm>
            <a:off x="1991795" y="1838607"/>
            <a:ext cx="375424" cy="584775"/>
          </a:xfrm>
          <a:prstGeom prst="rect">
            <a:avLst/>
          </a:prstGeom>
          <a:noFill/>
        </p:spPr>
        <p:txBody>
          <a:bodyPr wrap="none" rtlCol="0">
            <a:spAutoFit/>
          </a:bodyPr>
          <a:lstStyle/>
          <a:p>
            <a:r>
              <a:rPr lang="en-US" sz="3200" b="1" dirty="0">
                <a:solidFill>
                  <a:srgbClr val="C00000"/>
                </a:solidFill>
              </a:rPr>
              <a:t>?</a:t>
            </a:r>
          </a:p>
        </p:txBody>
      </p:sp>
      <p:graphicFrame>
        <p:nvGraphicFramePr>
          <p:cNvPr id="53" name="Chart 52">
            <a:extLst>
              <a:ext uri="{FF2B5EF4-FFF2-40B4-BE49-F238E27FC236}">
                <a16:creationId xmlns:a16="http://schemas.microsoft.com/office/drawing/2014/main" id="{BBC71A8A-B547-47E3-BABC-334C90579D48}"/>
              </a:ext>
            </a:extLst>
          </p:cNvPr>
          <p:cNvGraphicFramePr>
            <a:graphicFrameLocks/>
          </p:cNvGraphicFramePr>
          <p:nvPr>
            <p:extLst>
              <p:ext uri="{D42A27DB-BD31-4B8C-83A1-F6EECF244321}">
                <p14:modId xmlns:p14="http://schemas.microsoft.com/office/powerpoint/2010/main" val="858039461"/>
              </p:ext>
            </p:extLst>
          </p:nvPr>
        </p:nvGraphicFramePr>
        <p:xfrm>
          <a:off x="811792" y="3627041"/>
          <a:ext cx="3845543" cy="2698750"/>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a:extLst>
              <a:ext uri="{FF2B5EF4-FFF2-40B4-BE49-F238E27FC236}">
                <a16:creationId xmlns:a16="http://schemas.microsoft.com/office/drawing/2014/main" id="{9AFA476A-EC91-4A3D-92C2-976FA6F1E0C3}"/>
              </a:ext>
            </a:extLst>
          </p:cNvPr>
          <p:cNvSpPr txBox="1"/>
          <p:nvPr/>
        </p:nvSpPr>
        <p:spPr>
          <a:xfrm rot="16200000">
            <a:off x="-471733" y="4278989"/>
            <a:ext cx="1766830" cy="800219"/>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60" name="TextBox 59">
            <a:extLst>
              <a:ext uri="{FF2B5EF4-FFF2-40B4-BE49-F238E27FC236}">
                <a16:creationId xmlns:a16="http://schemas.microsoft.com/office/drawing/2014/main" id="{8866EB85-B0B7-4BC7-AED1-DF48FEF3909A}"/>
              </a:ext>
            </a:extLst>
          </p:cNvPr>
          <p:cNvSpPr txBox="1"/>
          <p:nvPr/>
        </p:nvSpPr>
        <p:spPr>
          <a:xfrm>
            <a:off x="1218291" y="611751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61" name="Chart 60">
            <a:extLst>
              <a:ext uri="{FF2B5EF4-FFF2-40B4-BE49-F238E27FC236}">
                <a16:creationId xmlns:a16="http://schemas.microsoft.com/office/drawing/2014/main" id="{3E305782-AD97-498E-B04D-6F59E8E16CF4}"/>
              </a:ext>
            </a:extLst>
          </p:cNvPr>
          <p:cNvGraphicFramePr>
            <a:graphicFrameLocks/>
          </p:cNvGraphicFramePr>
          <p:nvPr>
            <p:extLst>
              <p:ext uri="{D42A27DB-BD31-4B8C-83A1-F6EECF244321}">
                <p14:modId xmlns:p14="http://schemas.microsoft.com/office/powerpoint/2010/main" val="1730359243"/>
              </p:ext>
            </p:extLst>
          </p:nvPr>
        </p:nvGraphicFramePr>
        <p:xfrm>
          <a:off x="4761343" y="3636165"/>
          <a:ext cx="3677363" cy="2701925"/>
        </p:xfrm>
        <a:graphic>
          <a:graphicData uri="http://schemas.openxmlformats.org/drawingml/2006/chart">
            <c:chart xmlns:c="http://schemas.openxmlformats.org/drawingml/2006/chart" xmlns:r="http://schemas.openxmlformats.org/officeDocument/2006/relationships" r:id="rId5"/>
          </a:graphicData>
        </a:graphic>
      </p:graphicFrame>
      <p:sp>
        <p:nvSpPr>
          <p:cNvPr id="62" name="TextBox 61">
            <a:extLst>
              <a:ext uri="{FF2B5EF4-FFF2-40B4-BE49-F238E27FC236}">
                <a16:creationId xmlns:a16="http://schemas.microsoft.com/office/drawing/2014/main" id="{626D875A-7CFB-4C7E-A2E2-E873DE720C29}"/>
              </a:ext>
            </a:extLst>
          </p:cNvPr>
          <p:cNvSpPr txBox="1"/>
          <p:nvPr/>
        </p:nvSpPr>
        <p:spPr>
          <a:xfrm>
            <a:off x="5163165" y="610725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63" name="TextBox 62">
            <a:extLst>
              <a:ext uri="{FF2B5EF4-FFF2-40B4-BE49-F238E27FC236}">
                <a16:creationId xmlns:a16="http://schemas.microsoft.com/office/drawing/2014/main" id="{DA5F5D15-D7B1-4524-9615-C6B7B6744D18}"/>
              </a:ext>
            </a:extLst>
          </p:cNvPr>
          <p:cNvSpPr txBox="1"/>
          <p:nvPr/>
        </p:nvSpPr>
        <p:spPr>
          <a:xfrm rot="16200000">
            <a:off x="3344771" y="4514741"/>
            <a:ext cx="234391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p99 Latency </a:t>
            </a:r>
            <a:r>
              <a:rPr lang="en-US" sz="2000" dirty="0">
                <a:latin typeface="Helvetica" pitchFamily="2" charset="0"/>
                <a:cs typeface="Times New Roman" panose="02020603050405020304" pitchFamily="18" charset="0"/>
              </a:rPr>
              <a:t>(us)</a:t>
            </a:r>
            <a:endParaRPr lang="en-US" sz="2400" dirty="0">
              <a:latin typeface="Helvetica" pitchFamily="2" charset="0"/>
              <a:cs typeface="Times New Roman" panose="02020603050405020304" pitchFamily="18" charset="0"/>
            </a:endParaRPr>
          </a:p>
        </p:txBody>
      </p:sp>
      <p:graphicFrame>
        <p:nvGraphicFramePr>
          <p:cNvPr id="64" name="Chart 63">
            <a:extLst>
              <a:ext uri="{FF2B5EF4-FFF2-40B4-BE49-F238E27FC236}">
                <a16:creationId xmlns:a16="http://schemas.microsoft.com/office/drawing/2014/main" id="{D04BC741-F334-48E6-9C2F-3E5E4A43FFB8}"/>
              </a:ext>
            </a:extLst>
          </p:cNvPr>
          <p:cNvGraphicFramePr>
            <a:graphicFrameLocks/>
          </p:cNvGraphicFramePr>
          <p:nvPr>
            <p:extLst>
              <p:ext uri="{D42A27DB-BD31-4B8C-83A1-F6EECF244321}">
                <p14:modId xmlns:p14="http://schemas.microsoft.com/office/powerpoint/2010/main" val="3680525151"/>
              </p:ext>
            </p:extLst>
          </p:nvPr>
        </p:nvGraphicFramePr>
        <p:xfrm>
          <a:off x="8221661" y="3671188"/>
          <a:ext cx="4117262" cy="2701925"/>
        </p:xfrm>
        <a:graphic>
          <a:graphicData uri="http://schemas.openxmlformats.org/drawingml/2006/chart">
            <c:chart xmlns:c="http://schemas.openxmlformats.org/drawingml/2006/chart" xmlns:r="http://schemas.openxmlformats.org/officeDocument/2006/relationships" r:id="rId6"/>
          </a:graphicData>
        </a:graphic>
      </p:graphicFrame>
      <p:sp>
        <p:nvSpPr>
          <p:cNvPr id="65" name="TextBox 64">
            <a:extLst>
              <a:ext uri="{FF2B5EF4-FFF2-40B4-BE49-F238E27FC236}">
                <a16:creationId xmlns:a16="http://schemas.microsoft.com/office/drawing/2014/main" id="{6DA30524-715E-475F-B130-09D0FAED7092}"/>
              </a:ext>
            </a:extLst>
          </p:cNvPr>
          <p:cNvSpPr txBox="1"/>
          <p:nvPr/>
        </p:nvSpPr>
        <p:spPr>
          <a:xfrm>
            <a:off x="8840528" y="6094958"/>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66" name="TextBox 65">
            <a:extLst>
              <a:ext uri="{FF2B5EF4-FFF2-40B4-BE49-F238E27FC236}">
                <a16:creationId xmlns:a16="http://schemas.microsoft.com/office/drawing/2014/main" id="{52354CFF-94D6-4E10-A091-D42608A85B48}"/>
              </a:ext>
            </a:extLst>
          </p:cNvPr>
          <p:cNvSpPr txBox="1"/>
          <p:nvPr/>
        </p:nvSpPr>
        <p:spPr>
          <a:xfrm rot="16200000">
            <a:off x="7348852" y="4532089"/>
            <a:ext cx="153760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sp>
        <p:nvSpPr>
          <p:cNvPr id="67" name="Rectangle 66">
            <a:extLst>
              <a:ext uri="{FF2B5EF4-FFF2-40B4-BE49-F238E27FC236}">
                <a16:creationId xmlns:a16="http://schemas.microsoft.com/office/drawing/2014/main" id="{4B3976CD-ADE6-4B10-9AB0-AE9384D0F5CE}"/>
              </a:ext>
            </a:extLst>
          </p:cNvPr>
          <p:cNvSpPr/>
          <p:nvPr/>
        </p:nvSpPr>
        <p:spPr>
          <a:xfrm>
            <a:off x="1659834" y="3627041"/>
            <a:ext cx="2292823"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08CFD53-CED9-4D93-B0E8-5263A126E0F8}"/>
              </a:ext>
            </a:extLst>
          </p:cNvPr>
          <p:cNvSpPr/>
          <p:nvPr/>
        </p:nvSpPr>
        <p:spPr>
          <a:xfrm>
            <a:off x="5648325" y="3671188"/>
            <a:ext cx="2149875"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F7378F8-7FBD-4D06-A192-0D1309A2B6C3}"/>
              </a:ext>
            </a:extLst>
          </p:cNvPr>
          <p:cNvSpPr/>
          <p:nvPr/>
        </p:nvSpPr>
        <p:spPr>
          <a:xfrm>
            <a:off x="9382539" y="3758997"/>
            <a:ext cx="2206134"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001CA6FE-9B23-4B11-9B2C-C981A4251A03}"/>
              </a:ext>
            </a:extLst>
          </p:cNvPr>
          <p:cNvCxnSpPr/>
          <p:nvPr/>
        </p:nvCxnSpPr>
        <p:spPr>
          <a:xfrm>
            <a:off x="5442358" y="4739723"/>
            <a:ext cx="2355842"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798145D2-0FAD-4C66-8EE9-11FCD2D8BDAD}"/>
              </a:ext>
            </a:extLst>
          </p:cNvPr>
          <p:cNvSpPr txBox="1"/>
          <p:nvPr/>
        </p:nvSpPr>
        <p:spPr>
          <a:xfrm>
            <a:off x="5376169" y="4320603"/>
            <a:ext cx="974947" cy="400110"/>
          </a:xfrm>
          <a:prstGeom prst="rect">
            <a:avLst/>
          </a:prstGeom>
          <a:noFill/>
        </p:spPr>
        <p:txBody>
          <a:bodyPr wrap="none" rtlCol="0">
            <a:spAutoFit/>
          </a:bodyPr>
          <a:lstStyle/>
          <a:p>
            <a:r>
              <a:rPr lang="en-US" sz="2000" b="1" dirty="0">
                <a:latin typeface="Helvetica" pitchFamily="2" charset="0"/>
              </a:rPr>
              <a:t>Target</a:t>
            </a:r>
          </a:p>
        </p:txBody>
      </p:sp>
      <p:sp>
        <p:nvSpPr>
          <p:cNvPr id="84" name="Rectangle 83">
            <a:extLst>
              <a:ext uri="{FF2B5EF4-FFF2-40B4-BE49-F238E27FC236}">
                <a16:creationId xmlns:a16="http://schemas.microsoft.com/office/drawing/2014/main" id="{B07E2AD0-90C8-4655-88BA-DC4CA7C236FF}"/>
              </a:ext>
            </a:extLst>
          </p:cNvPr>
          <p:cNvSpPr/>
          <p:nvPr/>
        </p:nvSpPr>
        <p:spPr>
          <a:xfrm>
            <a:off x="1575938" y="3678401"/>
            <a:ext cx="96590"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2D060C6-83CF-4EEF-AEA8-9306A1262FFD}"/>
              </a:ext>
            </a:extLst>
          </p:cNvPr>
          <p:cNvSpPr/>
          <p:nvPr/>
        </p:nvSpPr>
        <p:spPr>
          <a:xfrm>
            <a:off x="5518989" y="3729030"/>
            <a:ext cx="119811"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49FB8944-C927-49B6-B055-711ED2E6C08D}"/>
              </a:ext>
            </a:extLst>
          </p:cNvPr>
          <p:cNvSpPr/>
          <p:nvPr/>
        </p:nvSpPr>
        <p:spPr>
          <a:xfrm>
            <a:off x="9276930" y="3741544"/>
            <a:ext cx="96590"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E4282DA0-5CC6-4297-AE17-F9670D4BFD9D}"/>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13</a:t>
            </a:r>
          </a:p>
        </p:txBody>
      </p:sp>
    </p:spTree>
    <p:extLst>
      <p:ext uri="{BB962C8B-B14F-4D97-AF65-F5344CB8AC3E}">
        <p14:creationId xmlns:p14="http://schemas.microsoft.com/office/powerpoint/2010/main" val="3720566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4" y="365126"/>
            <a:ext cx="11277599" cy="951884"/>
          </a:xfrm>
        </p:spPr>
        <p:txBody>
          <a:bodyPr>
            <a:normAutofit fontScale="90000"/>
          </a:bodyPr>
          <a:lstStyle/>
          <a:p>
            <a:r>
              <a:rPr lang="en-US" b="1" dirty="0">
                <a:latin typeface="Helvetica" pitchFamily="2" charset="0"/>
              </a:rPr>
              <a:t>Performance with ASQM (partially congested)</a:t>
            </a:r>
          </a:p>
        </p:txBody>
      </p:sp>
      <p:sp>
        <p:nvSpPr>
          <p:cNvPr id="47" name="Rectangle: Rounded Corners 46">
            <a:extLst>
              <a:ext uri="{FF2B5EF4-FFF2-40B4-BE49-F238E27FC236}">
                <a16:creationId xmlns:a16="http://schemas.microsoft.com/office/drawing/2014/main" id="{EC4FEAB9-7CB0-41DD-96AC-B0DFD8AA8514}"/>
              </a:ext>
            </a:extLst>
          </p:cNvPr>
          <p:cNvSpPr/>
          <p:nvPr/>
        </p:nvSpPr>
        <p:spPr>
          <a:xfrm>
            <a:off x="1478455" y="1212256"/>
            <a:ext cx="8980227" cy="1616669"/>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F2F10AF-DF08-491A-B734-E1F11B079109}"/>
              </a:ext>
            </a:extLst>
          </p:cNvPr>
          <p:cNvSpPr/>
          <p:nvPr/>
        </p:nvSpPr>
        <p:spPr>
          <a:xfrm>
            <a:off x="6137392" y="1263645"/>
            <a:ext cx="1339379" cy="67895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9" name="Picture 2" descr="Indyme, LLC lock-icon &amp;gt;">
            <a:extLst>
              <a:ext uri="{FF2B5EF4-FFF2-40B4-BE49-F238E27FC236}">
                <a16:creationId xmlns:a16="http://schemas.microsoft.com/office/drawing/2014/main" id="{A60D31B2-AA80-4039-AF45-984A90A10848}"/>
              </a:ext>
            </a:extLst>
          </p:cNvPr>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478975" y="1480654"/>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1DCC34B3-F957-44EE-895D-A98CB0EC648E}"/>
              </a:ext>
            </a:extLst>
          </p:cNvPr>
          <p:cNvGrpSpPr/>
          <p:nvPr/>
        </p:nvGrpSpPr>
        <p:grpSpPr>
          <a:xfrm>
            <a:off x="7574744" y="1462384"/>
            <a:ext cx="768569" cy="562660"/>
            <a:chOff x="9305048" y="2377393"/>
            <a:chExt cx="768569" cy="562660"/>
          </a:xfrm>
        </p:grpSpPr>
        <p:pic>
          <p:nvPicPr>
            <p:cNvPr id="51" name="Picture 2" descr="Indyme, LLC lock-icon &amp;gt;">
              <a:extLst>
                <a:ext uri="{FF2B5EF4-FFF2-40B4-BE49-F238E27FC236}">
                  <a16:creationId xmlns:a16="http://schemas.microsoft.com/office/drawing/2014/main" id="{E655AF2A-4667-43C9-883A-5C686F54E399}"/>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ndyme, LLC lock-icon &amp;gt;">
              <a:extLst>
                <a:ext uri="{FF2B5EF4-FFF2-40B4-BE49-F238E27FC236}">
                  <a16:creationId xmlns:a16="http://schemas.microsoft.com/office/drawing/2014/main" id="{A3DABCC6-C609-4C6F-BBF7-CB20E3589C37}"/>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74D4BD70-6056-49C9-A04E-11BC0AB263E2}"/>
              </a:ext>
            </a:extLst>
          </p:cNvPr>
          <p:cNvCxnSpPr>
            <a:cxnSpLocks/>
          </p:cNvCxnSpPr>
          <p:nvPr/>
        </p:nvCxnSpPr>
        <p:spPr>
          <a:xfrm>
            <a:off x="2296525" y="1777833"/>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58534B-7041-4B15-82DD-0397EFE454DE}"/>
              </a:ext>
            </a:extLst>
          </p:cNvPr>
          <p:cNvCxnSpPr>
            <a:cxnSpLocks/>
          </p:cNvCxnSpPr>
          <p:nvPr/>
        </p:nvCxnSpPr>
        <p:spPr>
          <a:xfrm>
            <a:off x="8343313" y="1822786"/>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BCD692A-4FC6-4D7F-B2C7-556B339F3DB7}"/>
              </a:ext>
            </a:extLst>
          </p:cNvPr>
          <p:cNvSpPr/>
          <p:nvPr/>
        </p:nvSpPr>
        <p:spPr>
          <a:xfrm>
            <a:off x="6137392" y="2106657"/>
            <a:ext cx="1339379" cy="65484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8" name="Picture 2" descr="Indyme, LLC lock-icon &amp;gt;">
            <a:extLst>
              <a:ext uri="{FF2B5EF4-FFF2-40B4-BE49-F238E27FC236}">
                <a16:creationId xmlns:a16="http://schemas.microsoft.com/office/drawing/2014/main" id="{478FF468-423F-4A60-8790-5214087740DF}"/>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78976" y="2217115"/>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C414DFDA-F4C2-449F-9671-42628E1FE13F}"/>
              </a:ext>
            </a:extLst>
          </p:cNvPr>
          <p:cNvGrpSpPr/>
          <p:nvPr/>
        </p:nvGrpSpPr>
        <p:grpSpPr>
          <a:xfrm>
            <a:off x="7574745" y="2198845"/>
            <a:ext cx="768569" cy="562660"/>
            <a:chOff x="9305048" y="2377393"/>
            <a:chExt cx="768569" cy="562660"/>
          </a:xfrm>
        </p:grpSpPr>
        <p:pic>
          <p:nvPicPr>
            <p:cNvPr id="68" name="Picture 2" descr="Indyme, LLC lock-icon &amp;gt;">
              <a:extLst>
                <a:ext uri="{FF2B5EF4-FFF2-40B4-BE49-F238E27FC236}">
                  <a16:creationId xmlns:a16="http://schemas.microsoft.com/office/drawing/2014/main" id="{4558C222-9D30-4721-8EC3-BDB4E0EB6713}"/>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Indyme, LLC lock-icon &amp;gt;">
              <a:extLst>
                <a:ext uri="{FF2B5EF4-FFF2-40B4-BE49-F238E27FC236}">
                  <a16:creationId xmlns:a16="http://schemas.microsoft.com/office/drawing/2014/main" id="{3889C14F-CFBD-4CCC-9645-275380CA0EE6}"/>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 name="Straight Arrow Connector 102">
            <a:extLst>
              <a:ext uri="{FF2B5EF4-FFF2-40B4-BE49-F238E27FC236}">
                <a16:creationId xmlns:a16="http://schemas.microsoft.com/office/drawing/2014/main" id="{B2C6EF18-9A42-453A-A569-D124319C3057}"/>
              </a:ext>
            </a:extLst>
          </p:cNvPr>
          <p:cNvCxnSpPr>
            <a:cxnSpLocks/>
          </p:cNvCxnSpPr>
          <p:nvPr/>
        </p:nvCxnSpPr>
        <p:spPr>
          <a:xfrm>
            <a:off x="2296526" y="2514294"/>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1C37CA3-52EB-47D1-87A0-5D7DF2C5DB57}"/>
              </a:ext>
            </a:extLst>
          </p:cNvPr>
          <p:cNvCxnSpPr>
            <a:cxnSpLocks/>
          </p:cNvCxnSpPr>
          <p:nvPr/>
        </p:nvCxnSpPr>
        <p:spPr>
          <a:xfrm>
            <a:off x="8343313" y="2559247"/>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CAC65EF3-2102-41A8-A074-72A8B1ACD6D2}"/>
              </a:ext>
            </a:extLst>
          </p:cNvPr>
          <p:cNvGrpSpPr/>
          <p:nvPr/>
        </p:nvGrpSpPr>
        <p:grpSpPr>
          <a:xfrm>
            <a:off x="1738226" y="1891694"/>
            <a:ext cx="258171" cy="518615"/>
            <a:chOff x="1628641" y="2326287"/>
            <a:chExt cx="258171" cy="518615"/>
          </a:xfrm>
        </p:grpSpPr>
        <p:sp>
          <p:nvSpPr>
            <p:cNvPr id="106" name="Rectangle 105">
              <a:extLst>
                <a:ext uri="{FF2B5EF4-FFF2-40B4-BE49-F238E27FC236}">
                  <a16:creationId xmlns:a16="http://schemas.microsoft.com/office/drawing/2014/main" id="{0ACD0152-F47B-45EF-A2CD-A3726AC98FD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8ACEAF19-E4C6-4A86-A673-71397999014C}"/>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9FD4E15-863F-475D-AB30-9C0B3C55410E}"/>
              </a:ext>
            </a:extLst>
          </p:cNvPr>
          <p:cNvSpPr txBox="1"/>
          <p:nvPr/>
        </p:nvSpPr>
        <p:spPr>
          <a:xfrm>
            <a:off x="2903751" y="1317902"/>
            <a:ext cx="801823" cy="461665"/>
          </a:xfrm>
          <a:prstGeom prst="rect">
            <a:avLst/>
          </a:prstGeom>
          <a:noFill/>
        </p:spPr>
        <p:txBody>
          <a:bodyPr wrap="none" rtlCol="0">
            <a:spAutoFit/>
          </a:bodyPr>
          <a:lstStyle/>
          <a:p>
            <a:r>
              <a:rPr lang="en-US" sz="2400" dirty="0">
                <a:latin typeface="Helvetica" pitchFamily="2" charset="0"/>
              </a:rPr>
              <a:t>20%</a:t>
            </a:r>
          </a:p>
        </p:txBody>
      </p:sp>
      <p:sp>
        <p:nvSpPr>
          <p:cNvPr id="109" name="TextBox 108">
            <a:extLst>
              <a:ext uri="{FF2B5EF4-FFF2-40B4-BE49-F238E27FC236}">
                <a16:creationId xmlns:a16="http://schemas.microsoft.com/office/drawing/2014/main" id="{14CB42F1-0A53-40EB-88A5-8D6011000BE0}"/>
              </a:ext>
            </a:extLst>
          </p:cNvPr>
          <p:cNvSpPr txBox="1"/>
          <p:nvPr/>
        </p:nvSpPr>
        <p:spPr>
          <a:xfrm>
            <a:off x="2927976" y="2055865"/>
            <a:ext cx="801823" cy="461665"/>
          </a:xfrm>
          <a:prstGeom prst="rect">
            <a:avLst/>
          </a:prstGeom>
          <a:noFill/>
        </p:spPr>
        <p:txBody>
          <a:bodyPr wrap="none" rtlCol="0">
            <a:spAutoFit/>
          </a:bodyPr>
          <a:lstStyle/>
          <a:p>
            <a:r>
              <a:rPr lang="en-US" sz="2400" dirty="0">
                <a:latin typeface="Helvetica" pitchFamily="2" charset="0"/>
              </a:rPr>
              <a:t>80%</a:t>
            </a:r>
          </a:p>
        </p:txBody>
      </p:sp>
      <p:grpSp>
        <p:nvGrpSpPr>
          <p:cNvPr id="113" name="Group 112">
            <a:extLst>
              <a:ext uri="{FF2B5EF4-FFF2-40B4-BE49-F238E27FC236}">
                <a16:creationId xmlns:a16="http://schemas.microsoft.com/office/drawing/2014/main" id="{4EFF6940-E347-4133-A6B2-124669D99FEC}"/>
              </a:ext>
            </a:extLst>
          </p:cNvPr>
          <p:cNvGrpSpPr/>
          <p:nvPr/>
        </p:nvGrpSpPr>
        <p:grpSpPr>
          <a:xfrm>
            <a:off x="5235864" y="2230106"/>
            <a:ext cx="258171" cy="518615"/>
            <a:chOff x="1628641" y="2326287"/>
            <a:chExt cx="258171" cy="518615"/>
          </a:xfrm>
        </p:grpSpPr>
        <p:sp>
          <p:nvSpPr>
            <p:cNvPr id="114" name="Rectangle 113">
              <a:extLst>
                <a:ext uri="{FF2B5EF4-FFF2-40B4-BE49-F238E27FC236}">
                  <a16:creationId xmlns:a16="http://schemas.microsoft.com/office/drawing/2014/main" id="{D8977E12-EA1F-445D-B2CD-EFF68F5FE1E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C8BD0626-2655-4518-A629-E643D8F25B6A}"/>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92872884-45C9-4D35-BF09-676E5834DB56}"/>
              </a:ext>
            </a:extLst>
          </p:cNvPr>
          <p:cNvGrpSpPr/>
          <p:nvPr/>
        </p:nvGrpSpPr>
        <p:grpSpPr>
          <a:xfrm>
            <a:off x="4979685" y="2230105"/>
            <a:ext cx="258171" cy="518615"/>
            <a:chOff x="1628641" y="2326287"/>
            <a:chExt cx="258171" cy="518615"/>
          </a:xfrm>
        </p:grpSpPr>
        <p:sp>
          <p:nvSpPr>
            <p:cNvPr id="117" name="Rectangle 116">
              <a:extLst>
                <a:ext uri="{FF2B5EF4-FFF2-40B4-BE49-F238E27FC236}">
                  <a16:creationId xmlns:a16="http://schemas.microsoft.com/office/drawing/2014/main" id="{712CFD2E-0468-4EEB-99E9-133B8DB818B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81EE0F2-20BF-4BFC-AC2C-468D5A2A022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2" name="Straight Connector 121">
            <a:extLst>
              <a:ext uri="{FF2B5EF4-FFF2-40B4-BE49-F238E27FC236}">
                <a16:creationId xmlns:a16="http://schemas.microsoft.com/office/drawing/2014/main" id="{4B8D1F93-C463-4867-B6A1-E68F1DD76F50}"/>
              </a:ext>
            </a:extLst>
          </p:cNvPr>
          <p:cNvCxnSpPr/>
          <p:nvPr/>
        </p:nvCxnSpPr>
        <p:spPr>
          <a:xfrm>
            <a:off x="4448790" y="22249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013436-F778-4069-84C1-7EB196050666}"/>
              </a:ext>
            </a:extLst>
          </p:cNvPr>
          <p:cNvCxnSpPr/>
          <p:nvPr/>
        </p:nvCxnSpPr>
        <p:spPr>
          <a:xfrm>
            <a:off x="4448790" y="274640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86802B-51ED-44FC-B4FD-C1D920626DEC}"/>
              </a:ext>
            </a:extLst>
          </p:cNvPr>
          <p:cNvCxnSpPr/>
          <p:nvPr/>
        </p:nvCxnSpPr>
        <p:spPr>
          <a:xfrm>
            <a:off x="5487992"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18755BB-E01B-4D41-A60A-5105B61FE5D3}"/>
              </a:ext>
            </a:extLst>
          </p:cNvPr>
          <p:cNvCxnSpPr/>
          <p:nvPr/>
        </p:nvCxnSpPr>
        <p:spPr>
          <a:xfrm>
            <a:off x="5235864"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8164856-0382-4420-895D-6D24162145E8}"/>
              </a:ext>
            </a:extLst>
          </p:cNvPr>
          <p:cNvCxnSpPr>
            <a:cxnSpLocks/>
          </p:cNvCxnSpPr>
          <p:nvPr/>
        </p:nvCxnSpPr>
        <p:spPr>
          <a:xfrm>
            <a:off x="4871708" y="2599292"/>
            <a:ext cx="0" cy="45350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252D45F-5168-4DD1-8419-C40FB81B6E72}"/>
              </a:ext>
            </a:extLst>
          </p:cNvPr>
          <p:cNvSpPr txBox="1"/>
          <p:nvPr/>
        </p:nvSpPr>
        <p:spPr>
          <a:xfrm>
            <a:off x="4328090" y="2892971"/>
            <a:ext cx="1024448" cy="584775"/>
          </a:xfrm>
          <a:prstGeom prst="rect">
            <a:avLst/>
          </a:prstGeom>
          <a:noFill/>
        </p:spPr>
        <p:txBody>
          <a:bodyPr wrap="none" rtlCol="0">
            <a:spAutoFit/>
          </a:bodyPr>
          <a:lstStyle/>
          <a:p>
            <a:r>
              <a:rPr lang="en-US" sz="3200" b="1" dirty="0">
                <a:solidFill>
                  <a:srgbClr val="C00000"/>
                </a:solidFill>
              </a:rPr>
              <a:t>Drop</a:t>
            </a:r>
          </a:p>
        </p:txBody>
      </p:sp>
      <p:sp>
        <p:nvSpPr>
          <p:cNvPr id="128" name="TextBox 127">
            <a:extLst>
              <a:ext uri="{FF2B5EF4-FFF2-40B4-BE49-F238E27FC236}">
                <a16:creationId xmlns:a16="http://schemas.microsoft.com/office/drawing/2014/main" id="{C7403A20-A634-47E2-B4E9-878A65B0844F}"/>
              </a:ext>
            </a:extLst>
          </p:cNvPr>
          <p:cNvSpPr txBox="1"/>
          <p:nvPr/>
        </p:nvSpPr>
        <p:spPr>
          <a:xfrm>
            <a:off x="1991795" y="1838607"/>
            <a:ext cx="375424" cy="584775"/>
          </a:xfrm>
          <a:prstGeom prst="rect">
            <a:avLst/>
          </a:prstGeom>
          <a:noFill/>
        </p:spPr>
        <p:txBody>
          <a:bodyPr wrap="none" rtlCol="0">
            <a:spAutoFit/>
          </a:bodyPr>
          <a:lstStyle/>
          <a:p>
            <a:r>
              <a:rPr lang="en-US" sz="3200" b="1" dirty="0">
                <a:solidFill>
                  <a:srgbClr val="C00000"/>
                </a:solidFill>
              </a:rPr>
              <a:t>?</a:t>
            </a:r>
          </a:p>
        </p:txBody>
      </p:sp>
      <p:graphicFrame>
        <p:nvGraphicFramePr>
          <p:cNvPr id="75" name="Chart 74">
            <a:extLst>
              <a:ext uri="{FF2B5EF4-FFF2-40B4-BE49-F238E27FC236}">
                <a16:creationId xmlns:a16="http://schemas.microsoft.com/office/drawing/2014/main" id="{2DF4D72B-04F8-46E0-9AA4-C040F4CF8EB5}"/>
              </a:ext>
            </a:extLst>
          </p:cNvPr>
          <p:cNvGraphicFramePr>
            <a:graphicFrameLocks/>
          </p:cNvGraphicFramePr>
          <p:nvPr>
            <p:extLst>
              <p:ext uri="{D42A27DB-BD31-4B8C-83A1-F6EECF244321}">
                <p14:modId xmlns:p14="http://schemas.microsoft.com/office/powerpoint/2010/main" val="3643625114"/>
              </p:ext>
            </p:extLst>
          </p:nvPr>
        </p:nvGraphicFramePr>
        <p:xfrm>
          <a:off x="811792" y="3627041"/>
          <a:ext cx="3845543" cy="2698750"/>
        </p:xfrm>
        <a:graphic>
          <a:graphicData uri="http://schemas.openxmlformats.org/drawingml/2006/chart">
            <c:chart xmlns:c="http://schemas.openxmlformats.org/drawingml/2006/chart" xmlns:r="http://schemas.openxmlformats.org/officeDocument/2006/relationships" r:id="rId4"/>
          </a:graphicData>
        </a:graphic>
      </p:graphicFrame>
      <p:sp>
        <p:nvSpPr>
          <p:cNvPr id="76" name="TextBox 75">
            <a:extLst>
              <a:ext uri="{FF2B5EF4-FFF2-40B4-BE49-F238E27FC236}">
                <a16:creationId xmlns:a16="http://schemas.microsoft.com/office/drawing/2014/main" id="{9CC640E6-3D11-49B6-87A4-AB7DD8B8A7A1}"/>
              </a:ext>
            </a:extLst>
          </p:cNvPr>
          <p:cNvSpPr txBox="1"/>
          <p:nvPr/>
        </p:nvSpPr>
        <p:spPr>
          <a:xfrm rot="16200000">
            <a:off x="-471733" y="4278989"/>
            <a:ext cx="1766830" cy="800219"/>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77" name="TextBox 76">
            <a:extLst>
              <a:ext uri="{FF2B5EF4-FFF2-40B4-BE49-F238E27FC236}">
                <a16:creationId xmlns:a16="http://schemas.microsoft.com/office/drawing/2014/main" id="{D2E983BB-26E8-47F9-B0EF-D1C5165CA330}"/>
              </a:ext>
            </a:extLst>
          </p:cNvPr>
          <p:cNvSpPr txBox="1"/>
          <p:nvPr/>
        </p:nvSpPr>
        <p:spPr>
          <a:xfrm>
            <a:off x="1218291" y="611751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78" name="Chart 77">
            <a:extLst>
              <a:ext uri="{FF2B5EF4-FFF2-40B4-BE49-F238E27FC236}">
                <a16:creationId xmlns:a16="http://schemas.microsoft.com/office/drawing/2014/main" id="{B0EAB868-296A-4861-A35B-409DB17EDC7B}"/>
              </a:ext>
            </a:extLst>
          </p:cNvPr>
          <p:cNvGraphicFramePr>
            <a:graphicFrameLocks/>
          </p:cNvGraphicFramePr>
          <p:nvPr>
            <p:extLst>
              <p:ext uri="{D42A27DB-BD31-4B8C-83A1-F6EECF244321}">
                <p14:modId xmlns:p14="http://schemas.microsoft.com/office/powerpoint/2010/main" val="1466102237"/>
              </p:ext>
            </p:extLst>
          </p:nvPr>
        </p:nvGraphicFramePr>
        <p:xfrm>
          <a:off x="4761343" y="3636165"/>
          <a:ext cx="3677363" cy="2701925"/>
        </p:xfrm>
        <a:graphic>
          <a:graphicData uri="http://schemas.openxmlformats.org/drawingml/2006/chart">
            <c:chart xmlns:c="http://schemas.openxmlformats.org/drawingml/2006/chart" xmlns:r="http://schemas.openxmlformats.org/officeDocument/2006/relationships" r:id="rId5"/>
          </a:graphicData>
        </a:graphic>
      </p:graphicFrame>
      <p:sp>
        <p:nvSpPr>
          <p:cNvPr id="79" name="TextBox 78">
            <a:extLst>
              <a:ext uri="{FF2B5EF4-FFF2-40B4-BE49-F238E27FC236}">
                <a16:creationId xmlns:a16="http://schemas.microsoft.com/office/drawing/2014/main" id="{F6A50F4D-09EA-474F-9EEC-9A55974A4AB5}"/>
              </a:ext>
            </a:extLst>
          </p:cNvPr>
          <p:cNvSpPr txBox="1"/>
          <p:nvPr/>
        </p:nvSpPr>
        <p:spPr>
          <a:xfrm>
            <a:off x="5163165" y="610725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80" name="TextBox 79">
            <a:extLst>
              <a:ext uri="{FF2B5EF4-FFF2-40B4-BE49-F238E27FC236}">
                <a16:creationId xmlns:a16="http://schemas.microsoft.com/office/drawing/2014/main" id="{9F755FD8-2048-402A-B3AF-FCCD6E532A9F}"/>
              </a:ext>
            </a:extLst>
          </p:cNvPr>
          <p:cNvSpPr txBox="1"/>
          <p:nvPr/>
        </p:nvSpPr>
        <p:spPr>
          <a:xfrm rot="16200000">
            <a:off x="3344771" y="4514741"/>
            <a:ext cx="234391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p99 Latency </a:t>
            </a:r>
            <a:r>
              <a:rPr lang="en-US" sz="2000" dirty="0">
                <a:latin typeface="Helvetica" pitchFamily="2" charset="0"/>
                <a:cs typeface="Times New Roman" panose="02020603050405020304" pitchFamily="18" charset="0"/>
              </a:rPr>
              <a:t>(us)</a:t>
            </a:r>
            <a:endParaRPr lang="en-US" sz="2400" dirty="0">
              <a:latin typeface="Helvetica" pitchFamily="2" charset="0"/>
              <a:cs typeface="Times New Roman" panose="02020603050405020304" pitchFamily="18" charset="0"/>
            </a:endParaRPr>
          </a:p>
        </p:txBody>
      </p:sp>
      <p:graphicFrame>
        <p:nvGraphicFramePr>
          <p:cNvPr id="81" name="Chart 80">
            <a:extLst>
              <a:ext uri="{FF2B5EF4-FFF2-40B4-BE49-F238E27FC236}">
                <a16:creationId xmlns:a16="http://schemas.microsoft.com/office/drawing/2014/main" id="{B9975886-7E34-48F7-A9E0-69EB69E7D1F2}"/>
              </a:ext>
            </a:extLst>
          </p:cNvPr>
          <p:cNvGraphicFramePr>
            <a:graphicFrameLocks/>
          </p:cNvGraphicFramePr>
          <p:nvPr>
            <p:extLst>
              <p:ext uri="{D42A27DB-BD31-4B8C-83A1-F6EECF244321}">
                <p14:modId xmlns:p14="http://schemas.microsoft.com/office/powerpoint/2010/main" val="1929009087"/>
              </p:ext>
            </p:extLst>
          </p:nvPr>
        </p:nvGraphicFramePr>
        <p:xfrm>
          <a:off x="8221661" y="3671188"/>
          <a:ext cx="4117262" cy="2701925"/>
        </p:xfrm>
        <a:graphic>
          <a:graphicData uri="http://schemas.openxmlformats.org/drawingml/2006/chart">
            <c:chart xmlns:c="http://schemas.openxmlformats.org/drawingml/2006/chart" xmlns:r="http://schemas.openxmlformats.org/officeDocument/2006/relationships" r:id="rId6"/>
          </a:graphicData>
        </a:graphic>
      </p:graphicFrame>
      <p:sp>
        <p:nvSpPr>
          <p:cNvPr id="82" name="TextBox 81">
            <a:extLst>
              <a:ext uri="{FF2B5EF4-FFF2-40B4-BE49-F238E27FC236}">
                <a16:creationId xmlns:a16="http://schemas.microsoft.com/office/drawing/2014/main" id="{0EF3440C-FD2A-4C76-A09D-3601420998A2}"/>
              </a:ext>
            </a:extLst>
          </p:cNvPr>
          <p:cNvSpPr txBox="1"/>
          <p:nvPr/>
        </p:nvSpPr>
        <p:spPr>
          <a:xfrm>
            <a:off x="8840528" y="6094958"/>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83" name="TextBox 82">
            <a:extLst>
              <a:ext uri="{FF2B5EF4-FFF2-40B4-BE49-F238E27FC236}">
                <a16:creationId xmlns:a16="http://schemas.microsoft.com/office/drawing/2014/main" id="{3CA4C1F0-E624-4FC9-B73F-2C3507785C26}"/>
              </a:ext>
            </a:extLst>
          </p:cNvPr>
          <p:cNvSpPr txBox="1"/>
          <p:nvPr/>
        </p:nvSpPr>
        <p:spPr>
          <a:xfrm rot="16200000">
            <a:off x="7348852" y="4532089"/>
            <a:ext cx="153760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sp>
        <p:nvSpPr>
          <p:cNvPr id="84" name="Rectangle 83">
            <a:extLst>
              <a:ext uri="{FF2B5EF4-FFF2-40B4-BE49-F238E27FC236}">
                <a16:creationId xmlns:a16="http://schemas.microsoft.com/office/drawing/2014/main" id="{61A26E1F-9DC9-4BAC-93C1-4BBF6FE6F60A}"/>
              </a:ext>
            </a:extLst>
          </p:cNvPr>
          <p:cNvSpPr/>
          <p:nvPr/>
        </p:nvSpPr>
        <p:spPr>
          <a:xfrm>
            <a:off x="3200399" y="3627041"/>
            <a:ext cx="752258"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8669FDD-C531-48F9-AFFA-62EE9E4843ED}"/>
              </a:ext>
            </a:extLst>
          </p:cNvPr>
          <p:cNvSpPr/>
          <p:nvPr/>
        </p:nvSpPr>
        <p:spPr>
          <a:xfrm>
            <a:off x="7010400" y="3671188"/>
            <a:ext cx="787799"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0C47951-3290-4C20-A440-23C8D098F95F}"/>
              </a:ext>
            </a:extLst>
          </p:cNvPr>
          <p:cNvSpPr/>
          <p:nvPr/>
        </p:nvSpPr>
        <p:spPr>
          <a:xfrm>
            <a:off x="10915650" y="3758997"/>
            <a:ext cx="673023"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FAA1BC-996A-4421-A985-47D39A915DB7}"/>
              </a:ext>
            </a:extLst>
          </p:cNvPr>
          <p:cNvCxnSpPr/>
          <p:nvPr/>
        </p:nvCxnSpPr>
        <p:spPr>
          <a:xfrm>
            <a:off x="5442358" y="4739723"/>
            <a:ext cx="2355842"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965B3475-04F2-466F-ACF0-267CD76D204A}"/>
              </a:ext>
            </a:extLst>
          </p:cNvPr>
          <p:cNvSpPr txBox="1"/>
          <p:nvPr/>
        </p:nvSpPr>
        <p:spPr>
          <a:xfrm>
            <a:off x="5376169" y="4320603"/>
            <a:ext cx="974947" cy="400110"/>
          </a:xfrm>
          <a:prstGeom prst="rect">
            <a:avLst/>
          </a:prstGeom>
          <a:noFill/>
        </p:spPr>
        <p:txBody>
          <a:bodyPr wrap="none" rtlCol="0">
            <a:spAutoFit/>
          </a:bodyPr>
          <a:lstStyle/>
          <a:p>
            <a:r>
              <a:rPr lang="en-US" sz="2000" b="1" dirty="0">
                <a:latin typeface="Helvetica" pitchFamily="2" charset="0"/>
              </a:rPr>
              <a:t>Target</a:t>
            </a:r>
          </a:p>
        </p:txBody>
      </p:sp>
      <p:grpSp>
        <p:nvGrpSpPr>
          <p:cNvPr id="89" name="Group 88">
            <a:extLst>
              <a:ext uri="{FF2B5EF4-FFF2-40B4-BE49-F238E27FC236}">
                <a16:creationId xmlns:a16="http://schemas.microsoft.com/office/drawing/2014/main" id="{5DC782B2-B4B7-4EF1-820A-9F1F2DFE1680}"/>
              </a:ext>
            </a:extLst>
          </p:cNvPr>
          <p:cNvGrpSpPr/>
          <p:nvPr/>
        </p:nvGrpSpPr>
        <p:grpSpPr>
          <a:xfrm>
            <a:off x="5196518" y="1496904"/>
            <a:ext cx="258171" cy="518615"/>
            <a:chOff x="1628641" y="2326287"/>
            <a:chExt cx="258171" cy="518615"/>
          </a:xfrm>
        </p:grpSpPr>
        <p:sp>
          <p:nvSpPr>
            <p:cNvPr id="90" name="Rectangle 89">
              <a:extLst>
                <a:ext uri="{FF2B5EF4-FFF2-40B4-BE49-F238E27FC236}">
                  <a16:creationId xmlns:a16="http://schemas.microsoft.com/office/drawing/2014/main" id="{CFEC7AC0-CF64-4B5B-BC8A-7A3C99B9FC9D}"/>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47FE9A16-3C13-4B99-A18B-53BA88D02109}"/>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Connector 91">
            <a:extLst>
              <a:ext uri="{FF2B5EF4-FFF2-40B4-BE49-F238E27FC236}">
                <a16:creationId xmlns:a16="http://schemas.microsoft.com/office/drawing/2014/main" id="{DBE26904-2834-4C61-A05F-8BFDF78517A0}"/>
              </a:ext>
            </a:extLst>
          </p:cNvPr>
          <p:cNvCxnSpPr/>
          <p:nvPr/>
        </p:nvCxnSpPr>
        <p:spPr>
          <a:xfrm>
            <a:off x="5196518" y="149174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F3E3B8B-2050-47DC-BAF4-5668963F73A6}"/>
              </a:ext>
            </a:extLst>
          </p:cNvPr>
          <p:cNvCxnSpPr/>
          <p:nvPr/>
        </p:nvCxnSpPr>
        <p:spPr>
          <a:xfrm>
            <a:off x="4428215" y="14984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40B6BBA-CC09-478D-B836-0186F762F539}"/>
              </a:ext>
            </a:extLst>
          </p:cNvPr>
          <p:cNvCxnSpPr/>
          <p:nvPr/>
        </p:nvCxnSpPr>
        <p:spPr>
          <a:xfrm>
            <a:off x="4428215" y="2019870"/>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8E66D26-3581-438E-A60A-806C56F31DC4}"/>
              </a:ext>
            </a:extLst>
          </p:cNvPr>
          <p:cNvCxnSpPr/>
          <p:nvPr/>
        </p:nvCxnSpPr>
        <p:spPr>
          <a:xfrm>
            <a:off x="5467417" y="1498413"/>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CEA09442-5EC9-4AAF-BACC-5ED030505443}"/>
              </a:ext>
            </a:extLst>
          </p:cNvPr>
          <p:cNvSpPr/>
          <p:nvPr/>
        </p:nvSpPr>
        <p:spPr>
          <a:xfrm flipH="1">
            <a:off x="1672526" y="3678401"/>
            <a:ext cx="1527873"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4F388B9-5711-42BD-B939-0DB036C2C3E6}"/>
              </a:ext>
            </a:extLst>
          </p:cNvPr>
          <p:cNvSpPr/>
          <p:nvPr/>
        </p:nvSpPr>
        <p:spPr>
          <a:xfrm flipH="1">
            <a:off x="5668458" y="3709980"/>
            <a:ext cx="1341941"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1618BDB-E9A1-4E94-B718-CD386DDACF31}"/>
              </a:ext>
            </a:extLst>
          </p:cNvPr>
          <p:cNvSpPr/>
          <p:nvPr/>
        </p:nvSpPr>
        <p:spPr>
          <a:xfrm flipH="1">
            <a:off x="9400038" y="3750270"/>
            <a:ext cx="1515612"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150FB2-C332-4DC6-8A54-4FEA73C0B108}"/>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13</a:t>
            </a:r>
          </a:p>
        </p:txBody>
      </p:sp>
    </p:spTree>
    <p:extLst>
      <p:ext uri="{BB962C8B-B14F-4D97-AF65-F5344CB8AC3E}">
        <p14:creationId xmlns:p14="http://schemas.microsoft.com/office/powerpoint/2010/main" val="1197406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5" y="365126"/>
            <a:ext cx="10515600" cy="951884"/>
          </a:xfrm>
        </p:spPr>
        <p:txBody>
          <a:bodyPr>
            <a:normAutofit/>
          </a:bodyPr>
          <a:lstStyle/>
          <a:p>
            <a:r>
              <a:rPr lang="en-US" b="1" dirty="0">
                <a:latin typeface="Helvetica" pitchFamily="2" charset="0"/>
              </a:rPr>
              <a:t>Performance with ASQM (congested)</a:t>
            </a:r>
          </a:p>
        </p:txBody>
      </p:sp>
      <p:sp>
        <p:nvSpPr>
          <p:cNvPr id="47" name="Rectangle: Rounded Corners 46">
            <a:extLst>
              <a:ext uri="{FF2B5EF4-FFF2-40B4-BE49-F238E27FC236}">
                <a16:creationId xmlns:a16="http://schemas.microsoft.com/office/drawing/2014/main" id="{EC4FEAB9-7CB0-41DD-96AC-B0DFD8AA8514}"/>
              </a:ext>
            </a:extLst>
          </p:cNvPr>
          <p:cNvSpPr/>
          <p:nvPr/>
        </p:nvSpPr>
        <p:spPr>
          <a:xfrm>
            <a:off x="1478455" y="1212256"/>
            <a:ext cx="8980227" cy="1616669"/>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F2F10AF-DF08-491A-B734-E1F11B079109}"/>
              </a:ext>
            </a:extLst>
          </p:cNvPr>
          <p:cNvSpPr/>
          <p:nvPr/>
        </p:nvSpPr>
        <p:spPr>
          <a:xfrm>
            <a:off x="6137392" y="1263645"/>
            <a:ext cx="1339379" cy="67895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9" name="Picture 2" descr="Indyme, LLC lock-icon &amp;gt;">
            <a:extLst>
              <a:ext uri="{FF2B5EF4-FFF2-40B4-BE49-F238E27FC236}">
                <a16:creationId xmlns:a16="http://schemas.microsoft.com/office/drawing/2014/main" id="{A60D31B2-AA80-4039-AF45-984A90A10848}"/>
              </a:ext>
            </a:extLst>
          </p:cNvPr>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478975" y="1480654"/>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1DCC34B3-F957-44EE-895D-A98CB0EC648E}"/>
              </a:ext>
            </a:extLst>
          </p:cNvPr>
          <p:cNvGrpSpPr/>
          <p:nvPr/>
        </p:nvGrpSpPr>
        <p:grpSpPr>
          <a:xfrm>
            <a:off x="7574744" y="1462384"/>
            <a:ext cx="768569" cy="562660"/>
            <a:chOff x="9305048" y="2377393"/>
            <a:chExt cx="768569" cy="562660"/>
          </a:xfrm>
        </p:grpSpPr>
        <p:pic>
          <p:nvPicPr>
            <p:cNvPr id="51" name="Picture 2" descr="Indyme, LLC lock-icon &amp;gt;">
              <a:extLst>
                <a:ext uri="{FF2B5EF4-FFF2-40B4-BE49-F238E27FC236}">
                  <a16:creationId xmlns:a16="http://schemas.microsoft.com/office/drawing/2014/main" id="{E655AF2A-4667-43C9-883A-5C686F54E399}"/>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ndyme, LLC lock-icon &amp;gt;">
              <a:extLst>
                <a:ext uri="{FF2B5EF4-FFF2-40B4-BE49-F238E27FC236}">
                  <a16:creationId xmlns:a16="http://schemas.microsoft.com/office/drawing/2014/main" id="{A3DABCC6-C609-4C6F-BBF7-CB20E3589C37}"/>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74D4BD70-6056-49C9-A04E-11BC0AB263E2}"/>
              </a:ext>
            </a:extLst>
          </p:cNvPr>
          <p:cNvCxnSpPr>
            <a:cxnSpLocks/>
          </p:cNvCxnSpPr>
          <p:nvPr/>
        </p:nvCxnSpPr>
        <p:spPr>
          <a:xfrm>
            <a:off x="2296525" y="1777833"/>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58534B-7041-4B15-82DD-0397EFE454DE}"/>
              </a:ext>
            </a:extLst>
          </p:cNvPr>
          <p:cNvCxnSpPr>
            <a:cxnSpLocks/>
          </p:cNvCxnSpPr>
          <p:nvPr/>
        </p:nvCxnSpPr>
        <p:spPr>
          <a:xfrm>
            <a:off x="8343313" y="1822786"/>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BCD692A-4FC6-4D7F-B2C7-556B339F3DB7}"/>
              </a:ext>
            </a:extLst>
          </p:cNvPr>
          <p:cNvSpPr/>
          <p:nvPr/>
        </p:nvSpPr>
        <p:spPr>
          <a:xfrm>
            <a:off x="6137392" y="2106657"/>
            <a:ext cx="1339379" cy="65484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8" name="Picture 2" descr="Indyme, LLC lock-icon &amp;gt;">
            <a:extLst>
              <a:ext uri="{FF2B5EF4-FFF2-40B4-BE49-F238E27FC236}">
                <a16:creationId xmlns:a16="http://schemas.microsoft.com/office/drawing/2014/main" id="{478FF468-423F-4A60-8790-5214087740DF}"/>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78976" y="2217115"/>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C414DFDA-F4C2-449F-9671-42628E1FE13F}"/>
              </a:ext>
            </a:extLst>
          </p:cNvPr>
          <p:cNvGrpSpPr/>
          <p:nvPr/>
        </p:nvGrpSpPr>
        <p:grpSpPr>
          <a:xfrm>
            <a:off x="7574745" y="2198845"/>
            <a:ext cx="768569" cy="562660"/>
            <a:chOff x="9305048" y="2377393"/>
            <a:chExt cx="768569" cy="562660"/>
          </a:xfrm>
        </p:grpSpPr>
        <p:pic>
          <p:nvPicPr>
            <p:cNvPr id="68" name="Picture 2" descr="Indyme, LLC lock-icon &amp;gt;">
              <a:extLst>
                <a:ext uri="{FF2B5EF4-FFF2-40B4-BE49-F238E27FC236}">
                  <a16:creationId xmlns:a16="http://schemas.microsoft.com/office/drawing/2014/main" id="{4558C222-9D30-4721-8EC3-BDB4E0EB6713}"/>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Indyme, LLC lock-icon &amp;gt;">
              <a:extLst>
                <a:ext uri="{FF2B5EF4-FFF2-40B4-BE49-F238E27FC236}">
                  <a16:creationId xmlns:a16="http://schemas.microsoft.com/office/drawing/2014/main" id="{3889C14F-CFBD-4CCC-9645-275380CA0EE6}"/>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 name="Straight Arrow Connector 102">
            <a:extLst>
              <a:ext uri="{FF2B5EF4-FFF2-40B4-BE49-F238E27FC236}">
                <a16:creationId xmlns:a16="http://schemas.microsoft.com/office/drawing/2014/main" id="{B2C6EF18-9A42-453A-A569-D124319C3057}"/>
              </a:ext>
            </a:extLst>
          </p:cNvPr>
          <p:cNvCxnSpPr>
            <a:cxnSpLocks/>
          </p:cNvCxnSpPr>
          <p:nvPr/>
        </p:nvCxnSpPr>
        <p:spPr>
          <a:xfrm>
            <a:off x="2296526" y="2514294"/>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1C37CA3-52EB-47D1-87A0-5D7DF2C5DB57}"/>
              </a:ext>
            </a:extLst>
          </p:cNvPr>
          <p:cNvCxnSpPr>
            <a:cxnSpLocks/>
          </p:cNvCxnSpPr>
          <p:nvPr/>
        </p:nvCxnSpPr>
        <p:spPr>
          <a:xfrm>
            <a:off x="8343313" y="2559247"/>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CAC65EF3-2102-41A8-A074-72A8B1ACD6D2}"/>
              </a:ext>
            </a:extLst>
          </p:cNvPr>
          <p:cNvGrpSpPr/>
          <p:nvPr/>
        </p:nvGrpSpPr>
        <p:grpSpPr>
          <a:xfrm>
            <a:off x="1738226" y="1891694"/>
            <a:ext cx="258171" cy="518615"/>
            <a:chOff x="1628641" y="2326287"/>
            <a:chExt cx="258171" cy="518615"/>
          </a:xfrm>
        </p:grpSpPr>
        <p:sp>
          <p:nvSpPr>
            <p:cNvPr id="106" name="Rectangle 105">
              <a:extLst>
                <a:ext uri="{FF2B5EF4-FFF2-40B4-BE49-F238E27FC236}">
                  <a16:creationId xmlns:a16="http://schemas.microsoft.com/office/drawing/2014/main" id="{0ACD0152-F47B-45EF-A2CD-A3726AC98FD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8ACEAF19-E4C6-4A86-A673-71397999014C}"/>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9FD4E15-863F-475D-AB30-9C0B3C55410E}"/>
              </a:ext>
            </a:extLst>
          </p:cNvPr>
          <p:cNvSpPr txBox="1"/>
          <p:nvPr/>
        </p:nvSpPr>
        <p:spPr>
          <a:xfrm>
            <a:off x="2903751" y="1317902"/>
            <a:ext cx="801823" cy="461665"/>
          </a:xfrm>
          <a:prstGeom prst="rect">
            <a:avLst/>
          </a:prstGeom>
          <a:noFill/>
        </p:spPr>
        <p:txBody>
          <a:bodyPr wrap="none" rtlCol="0">
            <a:spAutoFit/>
          </a:bodyPr>
          <a:lstStyle/>
          <a:p>
            <a:r>
              <a:rPr lang="en-US" sz="2400" dirty="0">
                <a:latin typeface="Helvetica" pitchFamily="2" charset="0"/>
              </a:rPr>
              <a:t>20%</a:t>
            </a:r>
          </a:p>
        </p:txBody>
      </p:sp>
      <p:sp>
        <p:nvSpPr>
          <p:cNvPr id="109" name="TextBox 108">
            <a:extLst>
              <a:ext uri="{FF2B5EF4-FFF2-40B4-BE49-F238E27FC236}">
                <a16:creationId xmlns:a16="http://schemas.microsoft.com/office/drawing/2014/main" id="{14CB42F1-0A53-40EB-88A5-8D6011000BE0}"/>
              </a:ext>
            </a:extLst>
          </p:cNvPr>
          <p:cNvSpPr txBox="1"/>
          <p:nvPr/>
        </p:nvSpPr>
        <p:spPr>
          <a:xfrm>
            <a:off x="2927976" y="2055865"/>
            <a:ext cx="801823" cy="461665"/>
          </a:xfrm>
          <a:prstGeom prst="rect">
            <a:avLst/>
          </a:prstGeom>
          <a:noFill/>
        </p:spPr>
        <p:txBody>
          <a:bodyPr wrap="none" rtlCol="0">
            <a:spAutoFit/>
          </a:bodyPr>
          <a:lstStyle/>
          <a:p>
            <a:r>
              <a:rPr lang="en-US" sz="2400" dirty="0">
                <a:latin typeface="Helvetica" pitchFamily="2" charset="0"/>
              </a:rPr>
              <a:t>80%</a:t>
            </a:r>
          </a:p>
        </p:txBody>
      </p:sp>
      <p:grpSp>
        <p:nvGrpSpPr>
          <p:cNvPr id="113" name="Group 112">
            <a:extLst>
              <a:ext uri="{FF2B5EF4-FFF2-40B4-BE49-F238E27FC236}">
                <a16:creationId xmlns:a16="http://schemas.microsoft.com/office/drawing/2014/main" id="{4EFF6940-E347-4133-A6B2-124669D99FEC}"/>
              </a:ext>
            </a:extLst>
          </p:cNvPr>
          <p:cNvGrpSpPr/>
          <p:nvPr/>
        </p:nvGrpSpPr>
        <p:grpSpPr>
          <a:xfrm>
            <a:off x="5235864" y="2230106"/>
            <a:ext cx="258171" cy="518615"/>
            <a:chOff x="1628641" y="2326287"/>
            <a:chExt cx="258171" cy="518615"/>
          </a:xfrm>
        </p:grpSpPr>
        <p:sp>
          <p:nvSpPr>
            <p:cNvPr id="114" name="Rectangle 113">
              <a:extLst>
                <a:ext uri="{FF2B5EF4-FFF2-40B4-BE49-F238E27FC236}">
                  <a16:creationId xmlns:a16="http://schemas.microsoft.com/office/drawing/2014/main" id="{D8977E12-EA1F-445D-B2CD-EFF68F5FE1E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C8BD0626-2655-4518-A629-E643D8F25B6A}"/>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92872884-45C9-4D35-BF09-676E5834DB56}"/>
              </a:ext>
            </a:extLst>
          </p:cNvPr>
          <p:cNvGrpSpPr/>
          <p:nvPr/>
        </p:nvGrpSpPr>
        <p:grpSpPr>
          <a:xfrm>
            <a:off x="4979685" y="2230105"/>
            <a:ext cx="258171" cy="518615"/>
            <a:chOff x="1628641" y="2326287"/>
            <a:chExt cx="258171" cy="518615"/>
          </a:xfrm>
        </p:grpSpPr>
        <p:sp>
          <p:nvSpPr>
            <p:cNvPr id="117" name="Rectangle 116">
              <a:extLst>
                <a:ext uri="{FF2B5EF4-FFF2-40B4-BE49-F238E27FC236}">
                  <a16:creationId xmlns:a16="http://schemas.microsoft.com/office/drawing/2014/main" id="{712CFD2E-0468-4EEB-99E9-133B8DB818B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81EE0F2-20BF-4BFC-AC2C-468D5A2A022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2" name="Straight Connector 121">
            <a:extLst>
              <a:ext uri="{FF2B5EF4-FFF2-40B4-BE49-F238E27FC236}">
                <a16:creationId xmlns:a16="http://schemas.microsoft.com/office/drawing/2014/main" id="{4B8D1F93-C463-4867-B6A1-E68F1DD76F50}"/>
              </a:ext>
            </a:extLst>
          </p:cNvPr>
          <p:cNvCxnSpPr/>
          <p:nvPr/>
        </p:nvCxnSpPr>
        <p:spPr>
          <a:xfrm>
            <a:off x="4448790" y="22249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013436-F778-4069-84C1-7EB196050666}"/>
              </a:ext>
            </a:extLst>
          </p:cNvPr>
          <p:cNvCxnSpPr/>
          <p:nvPr/>
        </p:nvCxnSpPr>
        <p:spPr>
          <a:xfrm>
            <a:off x="4448790" y="274640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86802B-51ED-44FC-B4FD-C1D920626DEC}"/>
              </a:ext>
            </a:extLst>
          </p:cNvPr>
          <p:cNvCxnSpPr/>
          <p:nvPr/>
        </p:nvCxnSpPr>
        <p:spPr>
          <a:xfrm>
            <a:off x="5487992"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18755BB-E01B-4D41-A60A-5105B61FE5D3}"/>
              </a:ext>
            </a:extLst>
          </p:cNvPr>
          <p:cNvCxnSpPr/>
          <p:nvPr/>
        </p:nvCxnSpPr>
        <p:spPr>
          <a:xfrm>
            <a:off x="5235864"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8164856-0382-4420-895D-6D24162145E8}"/>
              </a:ext>
            </a:extLst>
          </p:cNvPr>
          <p:cNvCxnSpPr>
            <a:cxnSpLocks/>
          </p:cNvCxnSpPr>
          <p:nvPr/>
        </p:nvCxnSpPr>
        <p:spPr>
          <a:xfrm>
            <a:off x="4871708" y="2599292"/>
            <a:ext cx="0" cy="45350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252D45F-5168-4DD1-8419-C40FB81B6E72}"/>
              </a:ext>
            </a:extLst>
          </p:cNvPr>
          <p:cNvSpPr txBox="1"/>
          <p:nvPr/>
        </p:nvSpPr>
        <p:spPr>
          <a:xfrm>
            <a:off x="4328090" y="2892971"/>
            <a:ext cx="1024448" cy="584775"/>
          </a:xfrm>
          <a:prstGeom prst="rect">
            <a:avLst/>
          </a:prstGeom>
          <a:noFill/>
        </p:spPr>
        <p:txBody>
          <a:bodyPr wrap="none" rtlCol="0">
            <a:spAutoFit/>
          </a:bodyPr>
          <a:lstStyle/>
          <a:p>
            <a:r>
              <a:rPr lang="en-US" sz="3200" b="1" dirty="0">
                <a:solidFill>
                  <a:srgbClr val="C00000"/>
                </a:solidFill>
              </a:rPr>
              <a:t>Drop</a:t>
            </a:r>
          </a:p>
        </p:txBody>
      </p:sp>
      <p:sp>
        <p:nvSpPr>
          <p:cNvPr id="128" name="TextBox 127">
            <a:extLst>
              <a:ext uri="{FF2B5EF4-FFF2-40B4-BE49-F238E27FC236}">
                <a16:creationId xmlns:a16="http://schemas.microsoft.com/office/drawing/2014/main" id="{C7403A20-A634-47E2-B4E9-878A65B0844F}"/>
              </a:ext>
            </a:extLst>
          </p:cNvPr>
          <p:cNvSpPr txBox="1"/>
          <p:nvPr/>
        </p:nvSpPr>
        <p:spPr>
          <a:xfrm>
            <a:off x="1991795" y="1838607"/>
            <a:ext cx="375424" cy="584775"/>
          </a:xfrm>
          <a:prstGeom prst="rect">
            <a:avLst/>
          </a:prstGeom>
          <a:noFill/>
        </p:spPr>
        <p:txBody>
          <a:bodyPr wrap="none" rtlCol="0">
            <a:spAutoFit/>
          </a:bodyPr>
          <a:lstStyle/>
          <a:p>
            <a:r>
              <a:rPr lang="en-US" sz="3200" b="1" dirty="0">
                <a:solidFill>
                  <a:srgbClr val="C00000"/>
                </a:solidFill>
              </a:rPr>
              <a:t>?</a:t>
            </a:r>
          </a:p>
        </p:txBody>
      </p:sp>
      <p:graphicFrame>
        <p:nvGraphicFramePr>
          <p:cNvPr id="55" name="Chart 54">
            <a:extLst>
              <a:ext uri="{FF2B5EF4-FFF2-40B4-BE49-F238E27FC236}">
                <a16:creationId xmlns:a16="http://schemas.microsoft.com/office/drawing/2014/main" id="{98755B26-C76C-4B1D-9A8D-769D430D7D54}"/>
              </a:ext>
            </a:extLst>
          </p:cNvPr>
          <p:cNvGraphicFramePr>
            <a:graphicFrameLocks/>
          </p:cNvGraphicFramePr>
          <p:nvPr>
            <p:extLst>
              <p:ext uri="{D42A27DB-BD31-4B8C-83A1-F6EECF244321}">
                <p14:modId xmlns:p14="http://schemas.microsoft.com/office/powerpoint/2010/main" val="2578636356"/>
              </p:ext>
            </p:extLst>
          </p:nvPr>
        </p:nvGraphicFramePr>
        <p:xfrm>
          <a:off x="811792" y="3627041"/>
          <a:ext cx="3845543" cy="2698750"/>
        </p:xfrm>
        <a:graphic>
          <a:graphicData uri="http://schemas.openxmlformats.org/drawingml/2006/chart">
            <c:chart xmlns:c="http://schemas.openxmlformats.org/drawingml/2006/chart" xmlns:r="http://schemas.openxmlformats.org/officeDocument/2006/relationships" r:id="rId4"/>
          </a:graphicData>
        </a:graphic>
      </p:graphicFrame>
      <p:sp>
        <p:nvSpPr>
          <p:cNvPr id="60" name="TextBox 59">
            <a:extLst>
              <a:ext uri="{FF2B5EF4-FFF2-40B4-BE49-F238E27FC236}">
                <a16:creationId xmlns:a16="http://schemas.microsoft.com/office/drawing/2014/main" id="{31493B59-F766-439D-ABAD-02BBC4B01B76}"/>
              </a:ext>
            </a:extLst>
          </p:cNvPr>
          <p:cNvSpPr txBox="1"/>
          <p:nvPr/>
        </p:nvSpPr>
        <p:spPr>
          <a:xfrm rot="16200000">
            <a:off x="-471733" y="4278989"/>
            <a:ext cx="1766830" cy="800219"/>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61" name="TextBox 60">
            <a:extLst>
              <a:ext uri="{FF2B5EF4-FFF2-40B4-BE49-F238E27FC236}">
                <a16:creationId xmlns:a16="http://schemas.microsoft.com/office/drawing/2014/main" id="{9580BB82-95DC-4DAB-B8E0-39AB437ABFDF}"/>
              </a:ext>
            </a:extLst>
          </p:cNvPr>
          <p:cNvSpPr txBox="1"/>
          <p:nvPr/>
        </p:nvSpPr>
        <p:spPr>
          <a:xfrm>
            <a:off x="1218291" y="611751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62" name="Chart 61">
            <a:extLst>
              <a:ext uri="{FF2B5EF4-FFF2-40B4-BE49-F238E27FC236}">
                <a16:creationId xmlns:a16="http://schemas.microsoft.com/office/drawing/2014/main" id="{43F5E30E-2883-4C48-A9D0-3B95B1A02E81}"/>
              </a:ext>
            </a:extLst>
          </p:cNvPr>
          <p:cNvGraphicFramePr>
            <a:graphicFrameLocks/>
          </p:cNvGraphicFramePr>
          <p:nvPr>
            <p:extLst>
              <p:ext uri="{D42A27DB-BD31-4B8C-83A1-F6EECF244321}">
                <p14:modId xmlns:p14="http://schemas.microsoft.com/office/powerpoint/2010/main" val="3886384610"/>
              </p:ext>
            </p:extLst>
          </p:nvPr>
        </p:nvGraphicFramePr>
        <p:xfrm>
          <a:off x="4761343" y="3636165"/>
          <a:ext cx="3677363" cy="2701925"/>
        </p:xfrm>
        <a:graphic>
          <a:graphicData uri="http://schemas.openxmlformats.org/drawingml/2006/chart">
            <c:chart xmlns:c="http://schemas.openxmlformats.org/drawingml/2006/chart" xmlns:r="http://schemas.openxmlformats.org/officeDocument/2006/relationships" r:id="rId5"/>
          </a:graphicData>
        </a:graphic>
      </p:graphicFrame>
      <p:sp>
        <p:nvSpPr>
          <p:cNvPr id="63" name="TextBox 62">
            <a:extLst>
              <a:ext uri="{FF2B5EF4-FFF2-40B4-BE49-F238E27FC236}">
                <a16:creationId xmlns:a16="http://schemas.microsoft.com/office/drawing/2014/main" id="{8FD40C48-9AEB-41F1-B6C0-9C4ECBA30C1E}"/>
              </a:ext>
            </a:extLst>
          </p:cNvPr>
          <p:cNvSpPr txBox="1"/>
          <p:nvPr/>
        </p:nvSpPr>
        <p:spPr>
          <a:xfrm>
            <a:off x="5163165" y="610725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64" name="TextBox 63">
            <a:extLst>
              <a:ext uri="{FF2B5EF4-FFF2-40B4-BE49-F238E27FC236}">
                <a16:creationId xmlns:a16="http://schemas.microsoft.com/office/drawing/2014/main" id="{781C209A-09F0-44C8-972B-A1808A960739}"/>
              </a:ext>
            </a:extLst>
          </p:cNvPr>
          <p:cNvSpPr txBox="1"/>
          <p:nvPr/>
        </p:nvSpPr>
        <p:spPr>
          <a:xfrm rot="16200000">
            <a:off x="3344771" y="4514741"/>
            <a:ext cx="234391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p99 Latency </a:t>
            </a:r>
            <a:r>
              <a:rPr lang="en-US" sz="2000" dirty="0">
                <a:latin typeface="Helvetica" pitchFamily="2" charset="0"/>
                <a:cs typeface="Times New Roman" panose="02020603050405020304" pitchFamily="18" charset="0"/>
              </a:rPr>
              <a:t>(us)</a:t>
            </a:r>
            <a:endParaRPr lang="en-US" sz="2400" dirty="0">
              <a:latin typeface="Helvetica" pitchFamily="2" charset="0"/>
              <a:cs typeface="Times New Roman" panose="02020603050405020304" pitchFamily="18" charset="0"/>
            </a:endParaRPr>
          </a:p>
        </p:txBody>
      </p:sp>
      <p:graphicFrame>
        <p:nvGraphicFramePr>
          <p:cNvPr id="65" name="Chart 64">
            <a:extLst>
              <a:ext uri="{FF2B5EF4-FFF2-40B4-BE49-F238E27FC236}">
                <a16:creationId xmlns:a16="http://schemas.microsoft.com/office/drawing/2014/main" id="{59787578-7610-4AF7-AA7D-144198049CEA}"/>
              </a:ext>
            </a:extLst>
          </p:cNvPr>
          <p:cNvGraphicFramePr>
            <a:graphicFrameLocks/>
          </p:cNvGraphicFramePr>
          <p:nvPr>
            <p:extLst>
              <p:ext uri="{D42A27DB-BD31-4B8C-83A1-F6EECF244321}">
                <p14:modId xmlns:p14="http://schemas.microsoft.com/office/powerpoint/2010/main" val="598527895"/>
              </p:ext>
            </p:extLst>
          </p:nvPr>
        </p:nvGraphicFramePr>
        <p:xfrm>
          <a:off x="8221661" y="3671188"/>
          <a:ext cx="4117262" cy="2701925"/>
        </p:xfrm>
        <a:graphic>
          <a:graphicData uri="http://schemas.openxmlformats.org/drawingml/2006/chart">
            <c:chart xmlns:c="http://schemas.openxmlformats.org/drawingml/2006/chart" xmlns:r="http://schemas.openxmlformats.org/officeDocument/2006/relationships" r:id="rId6"/>
          </a:graphicData>
        </a:graphic>
      </p:graphicFrame>
      <p:sp>
        <p:nvSpPr>
          <p:cNvPr id="66" name="TextBox 65">
            <a:extLst>
              <a:ext uri="{FF2B5EF4-FFF2-40B4-BE49-F238E27FC236}">
                <a16:creationId xmlns:a16="http://schemas.microsoft.com/office/drawing/2014/main" id="{7DAD8DCD-5A18-4231-B0F7-4D3ECF061DA2}"/>
              </a:ext>
            </a:extLst>
          </p:cNvPr>
          <p:cNvSpPr txBox="1"/>
          <p:nvPr/>
        </p:nvSpPr>
        <p:spPr>
          <a:xfrm>
            <a:off x="8840528" y="6094958"/>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67" name="TextBox 66">
            <a:extLst>
              <a:ext uri="{FF2B5EF4-FFF2-40B4-BE49-F238E27FC236}">
                <a16:creationId xmlns:a16="http://schemas.microsoft.com/office/drawing/2014/main" id="{8833465C-E397-4D26-991A-56D826B15C34}"/>
              </a:ext>
            </a:extLst>
          </p:cNvPr>
          <p:cNvSpPr txBox="1"/>
          <p:nvPr/>
        </p:nvSpPr>
        <p:spPr>
          <a:xfrm rot="16200000">
            <a:off x="7348852" y="4532089"/>
            <a:ext cx="153760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sp>
        <p:nvSpPr>
          <p:cNvPr id="70" name="Rectangle 69">
            <a:extLst>
              <a:ext uri="{FF2B5EF4-FFF2-40B4-BE49-F238E27FC236}">
                <a16:creationId xmlns:a16="http://schemas.microsoft.com/office/drawing/2014/main" id="{3B4AFC89-D789-4B83-9284-90D016EB5E94}"/>
              </a:ext>
            </a:extLst>
          </p:cNvPr>
          <p:cNvSpPr/>
          <p:nvPr/>
        </p:nvSpPr>
        <p:spPr>
          <a:xfrm>
            <a:off x="3399183" y="3627041"/>
            <a:ext cx="553474"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E9AAA39-B9DF-4582-B965-4C1083111B51}"/>
              </a:ext>
            </a:extLst>
          </p:cNvPr>
          <p:cNvSpPr/>
          <p:nvPr/>
        </p:nvSpPr>
        <p:spPr>
          <a:xfrm>
            <a:off x="7201666" y="3671188"/>
            <a:ext cx="596534"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49360F4-B84B-4237-A298-B2ED33ECE6C2}"/>
              </a:ext>
            </a:extLst>
          </p:cNvPr>
          <p:cNvSpPr/>
          <p:nvPr/>
        </p:nvSpPr>
        <p:spPr>
          <a:xfrm>
            <a:off x="11121887" y="3758997"/>
            <a:ext cx="466786" cy="1873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9AD213DF-9EC5-43A9-9909-7D0CAE4F3706}"/>
              </a:ext>
            </a:extLst>
          </p:cNvPr>
          <p:cNvCxnSpPr/>
          <p:nvPr/>
        </p:nvCxnSpPr>
        <p:spPr>
          <a:xfrm>
            <a:off x="5442358" y="4739723"/>
            <a:ext cx="2355842"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AB32BC8-2069-4324-94B8-AFFC4BA3624D}"/>
              </a:ext>
            </a:extLst>
          </p:cNvPr>
          <p:cNvSpPr txBox="1"/>
          <p:nvPr/>
        </p:nvSpPr>
        <p:spPr>
          <a:xfrm>
            <a:off x="5376169" y="4320603"/>
            <a:ext cx="974947" cy="400110"/>
          </a:xfrm>
          <a:prstGeom prst="rect">
            <a:avLst/>
          </a:prstGeom>
          <a:noFill/>
        </p:spPr>
        <p:txBody>
          <a:bodyPr wrap="none" rtlCol="0">
            <a:spAutoFit/>
          </a:bodyPr>
          <a:lstStyle/>
          <a:p>
            <a:r>
              <a:rPr lang="en-US" sz="2000" b="1" dirty="0">
                <a:latin typeface="Helvetica" pitchFamily="2" charset="0"/>
              </a:rPr>
              <a:t>Target</a:t>
            </a:r>
          </a:p>
        </p:txBody>
      </p:sp>
      <p:grpSp>
        <p:nvGrpSpPr>
          <p:cNvPr id="96" name="Group 95">
            <a:extLst>
              <a:ext uri="{FF2B5EF4-FFF2-40B4-BE49-F238E27FC236}">
                <a16:creationId xmlns:a16="http://schemas.microsoft.com/office/drawing/2014/main" id="{B1D78190-0D58-4F75-8F67-A79EAA610DDD}"/>
              </a:ext>
            </a:extLst>
          </p:cNvPr>
          <p:cNvGrpSpPr/>
          <p:nvPr/>
        </p:nvGrpSpPr>
        <p:grpSpPr>
          <a:xfrm>
            <a:off x="5235864" y="1486776"/>
            <a:ext cx="258171" cy="518615"/>
            <a:chOff x="1628641" y="2326287"/>
            <a:chExt cx="258171" cy="518615"/>
          </a:xfrm>
        </p:grpSpPr>
        <p:sp>
          <p:nvSpPr>
            <p:cNvPr id="97" name="Rectangle 96">
              <a:extLst>
                <a:ext uri="{FF2B5EF4-FFF2-40B4-BE49-F238E27FC236}">
                  <a16:creationId xmlns:a16="http://schemas.microsoft.com/office/drawing/2014/main" id="{E004AE39-75D1-4880-A2E7-1A049E90AAA9}"/>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224F8B23-7C66-4F8A-83C7-203396E87C7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293630DC-1A5C-4654-8649-E60411E1F2AE}"/>
              </a:ext>
            </a:extLst>
          </p:cNvPr>
          <p:cNvGrpSpPr/>
          <p:nvPr/>
        </p:nvGrpSpPr>
        <p:grpSpPr>
          <a:xfrm>
            <a:off x="4979685" y="1486775"/>
            <a:ext cx="258171" cy="518615"/>
            <a:chOff x="1628641" y="2326287"/>
            <a:chExt cx="258171" cy="518615"/>
          </a:xfrm>
        </p:grpSpPr>
        <p:sp>
          <p:nvSpPr>
            <p:cNvPr id="100" name="Rectangle 99">
              <a:extLst>
                <a:ext uri="{FF2B5EF4-FFF2-40B4-BE49-F238E27FC236}">
                  <a16:creationId xmlns:a16="http://schemas.microsoft.com/office/drawing/2014/main" id="{E5234D8D-F023-4C5A-8386-9D14978AAB3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49EE3B45-0590-4903-AF21-A293BB9FFAE1}"/>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B2206C95-ACC4-486D-91ED-70EC8086FA3D}"/>
              </a:ext>
            </a:extLst>
          </p:cNvPr>
          <p:cNvCxnSpPr/>
          <p:nvPr/>
        </p:nvCxnSpPr>
        <p:spPr>
          <a:xfrm>
            <a:off x="4448790" y="148161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4EBB0C-2E1C-4A42-B726-3F64CBAD0F34}"/>
              </a:ext>
            </a:extLst>
          </p:cNvPr>
          <p:cNvCxnSpPr/>
          <p:nvPr/>
        </p:nvCxnSpPr>
        <p:spPr>
          <a:xfrm>
            <a:off x="4448790" y="200307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5C271F-ACA8-4B21-B2DB-AC8C999B9C4B}"/>
              </a:ext>
            </a:extLst>
          </p:cNvPr>
          <p:cNvCxnSpPr/>
          <p:nvPr/>
        </p:nvCxnSpPr>
        <p:spPr>
          <a:xfrm>
            <a:off x="5487992" y="148161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892FCFD-1C47-46F6-8B90-25E02ADCF172}"/>
              </a:ext>
            </a:extLst>
          </p:cNvPr>
          <p:cNvCxnSpPr/>
          <p:nvPr/>
        </p:nvCxnSpPr>
        <p:spPr>
          <a:xfrm>
            <a:off x="5235864" y="148161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C4EFDC7-80C6-4390-8436-EF898C5AC5B2}"/>
              </a:ext>
            </a:extLst>
          </p:cNvPr>
          <p:cNvCxnSpPr>
            <a:cxnSpLocks/>
          </p:cNvCxnSpPr>
          <p:nvPr/>
        </p:nvCxnSpPr>
        <p:spPr>
          <a:xfrm>
            <a:off x="4871708" y="1855962"/>
            <a:ext cx="0" cy="45350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C780739D-1BAE-4534-8284-5D0D006BECF8}"/>
              </a:ext>
            </a:extLst>
          </p:cNvPr>
          <p:cNvSpPr/>
          <p:nvPr/>
        </p:nvSpPr>
        <p:spPr>
          <a:xfrm>
            <a:off x="3190875" y="3678401"/>
            <a:ext cx="208307"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0CF6225E-9FAD-4242-AA43-36B29D37D3E4}"/>
              </a:ext>
            </a:extLst>
          </p:cNvPr>
          <p:cNvSpPr/>
          <p:nvPr/>
        </p:nvSpPr>
        <p:spPr>
          <a:xfrm>
            <a:off x="7031118" y="3703029"/>
            <a:ext cx="158941"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896D2B6-06E1-4C86-9C55-6F8E3FC7423B}"/>
              </a:ext>
            </a:extLst>
          </p:cNvPr>
          <p:cNvSpPr/>
          <p:nvPr/>
        </p:nvSpPr>
        <p:spPr>
          <a:xfrm>
            <a:off x="10887074" y="3750270"/>
            <a:ext cx="223205"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0CC1D0D1-F0DB-4AA0-A0CE-912B48105B6F}"/>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13</a:t>
            </a:r>
          </a:p>
        </p:txBody>
      </p:sp>
    </p:spTree>
    <p:extLst>
      <p:ext uri="{BB962C8B-B14F-4D97-AF65-F5344CB8AC3E}">
        <p14:creationId xmlns:p14="http://schemas.microsoft.com/office/powerpoint/2010/main" val="1493455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4" y="365126"/>
            <a:ext cx="11591925" cy="951884"/>
          </a:xfrm>
        </p:spPr>
        <p:txBody>
          <a:bodyPr>
            <a:normAutofit fontScale="90000"/>
          </a:bodyPr>
          <a:lstStyle/>
          <a:p>
            <a:r>
              <a:rPr lang="en-US" b="1" dirty="0">
                <a:latin typeface="Helvetica" pitchFamily="2" charset="0"/>
              </a:rPr>
              <a:t>Performance with ASQM (congestion collapse)</a:t>
            </a:r>
          </a:p>
        </p:txBody>
      </p:sp>
      <p:sp>
        <p:nvSpPr>
          <p:cNvPr id="47" name="Rectangle: Rounded Corners 46">
            <a:extLst>
              <a:ext uri="{FF2B5EF4-FFF2-40B4-BE49-F238E27FC236}">
                <a16:creationId xmlns:a16="http://schemas.microsoft.com/office/drawing/2014/main" id="{EC4FEAB9-7CB0-41DD-96AC-B0DFD8AA8514}"/>
              </a:ext>
            </a:extLst>
          </p:cNvPr>
          <p:cNvSpPr/>
          <p:nvPr/>
        </p:nvSpPr>
        <p:spPr>
          <a:xfrm>
            <a:off x="1478455" y="1212256"/>
            <a:ext cx="8980227" cy="1616669"/>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F2F10AF-DF08-491A-B734-E1F11B079109}"/>
              </a:ext>
            </a:extLst>
          </p:cNvPr>
          <p:cNvSpPr/>
          <p:nvPr/>
        </p:nvSpPr>
        <p:spPr>
          <a:xfrm>
            <a:off x="6137392" y="1263645"/>
            <a:ext cx="1339379" cy="67895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9" name="Picture 2" descr="Indyme, LLC lock-icon &amp;gt;">
            <a:extLst>
              <a:ext uri="{FF2B5EF4-FFF2-40B4-BE49-F238E27FC236}">
                <a16:creationId xmlns:a16="http://schemas.microsoft.com/office/drawing/2014/main" id="{A60D31B2-AA80-4039-AF45-984A90A10848}"/>
              </a:ext>
            </a:extLst>
          </p:cNvPr>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478975" y="1480654"/>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1DCC34B3-F957-44EE-895D-A98CB0EC648E}"/>
              </a:ext>
            </a:extLst>
          </p:cNvPr>
          <p:cNvGrpSpPr/>
          <p:nvPr/>
        </p:nvGrpSpPr>
        <p:grpSpPr>
          <a:xfrm>
            <a:off x="7574744" y="1462384"/>
            <a:ext cx="768569" cy="562660"/>
            <a:chOff x="9305048" y="2377393"/>
            <a:chExt cx="768569" cy="562660"/>
          </a:xfrm>
        </p:grpSpPr>
        <p:pic>
          <p:nvPicPr>
            <p:cNvPr id="51" name="Picture 2" descr="Indyme, LLC lock-icon &amp;gt;">
              <a:extLst>
                <a:ext uri="{FF2B5EF4-FFF2-40B4-BE49-F238E27FC236}">
                  <a16:creationId xmlns:a16="http://schemas.microsoft.com/office/drawing/2014/main" id="{E655AF2A-4667-43C9-883A-5C686F54E399}"/>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ndyme, LLC lock-icon &amp;gt;">
              <a:extLst>
                <a:ext uri="{FF2B5EF4-FFF2-40B4-BE49-F238E27FC236}">
                  <a16:creationId xmlns:a16="http://schemas.microsoft.com/office/drawing/2014/main" id="{A3DABCC6-C609-4C6F-BBF7-CB20E3589C37}"/>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74D4BD70-6056-49C9-A04E-11BC0AB263E2}"/>
              </a:ext>
            </a:extLst>
          </p:cNvPr>
          <p:cNvCxnSpPr>
            <a:cxnSpLocks/>
          </p:cNvCxnSpPr>
          <p:nvPr/>
        </p:nvCxnSpPr>
        <p:spPr>
          <a:xfrm>
            <a:off x="2296525" y="1777833"/>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58534B-7041-4B15-82DD-0397EFE454DE}"/>
              </a:ext>
            </a:extLst>
          </p:cNvPr>
          <p:cNvCxnSpPr>
            <a:cxnSpLocks/>
          </p:cNvCxnSpPr>
          <p:nvPr/>
        </p:nvCxnSpPr>
        <p:spPr>
          <a:xfrm>
            <a:off x="8343313" y="1822786"/>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BCD692A-4FC6-4D7F-B2C7-556B339F3DB7}"/>
              </a:ext>
            </a:extLst>
          </p:cNvPr>
          <p:cNvSpPr/>
          <p:nvPr/>
        </p:nvSpPr>
        <p:spPr>
          <a:xfrm>
            <a:off x="6137392" y="2106657"/>
            <a:ext cx="1339379" cy="65484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8" name="Picture 2" descr="Indyme, LLC lock-icon &amp;gt;">
            <a:extLst>
              <a:ext uri="{FF2B5EF4-FFF2-40B4-BE49-F238E27FC236}">
                <a16:creationId xmlns:a16="http://schemas.microsoft.com/office/drawing/2014/main" id="{478FF468-423F-4A60-8790-5214087740DF}"/>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78976" y="2217115"/>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C414DFDA-F4C2-449F-9671-42628E1FE13F}"/>
              </a:ext>
            </a:extLst>
          </p:cNvPr>
          <p:cNvGrpSpPr/>
          <p:nvPr/>
        </p:nvGrpSpPr>
        <p:grpSpPr>
          <a:xfrm>
            <a:off x="7574745" y="2198845"/>
            <a:ext cx="768569" cy="562660"/>
            <a:chOff x="9305048" y="2377393"/>
            <a:chExt cx="768569" cy="562660"/>
          </a:xfrm>
        </p:grpSpPr>
        <p:pic>
          <p:nvPicPr>
            <p:cNvPr id="68" name="Picture 2" descr="Indyme, LLC lock-icon &amp;gt;">
              <a:extLst>
                <a:ext uri="{FF2B5EF4-FFF2-40B4-BE49-F238E27FC236}">
                  <a16:creationId xmlns:a16="http://schemas.microsoft.com/office/drawing/2014/main" id="{4558C222-9D30-4721-8EC3-BDB4E0EB6713}"/>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Indyme, LLC lock-icon &amp;gt;">
              <a:extLst>
                <a:ext uri="{FF2B5EF4-FFF2-40B4-BE49-F238E27FC236}">
                  <a16:creationId xmlns:a16="http://schemas.microsoft.com/office/drawing/2014/main" id="{3889C14F-CFBD-4CCC-9645-275380CA0EE6}"/>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 name="Straight Arrow Connector 102">
            <a:extLst>
              <a:ext uri="{FF2B5EF4-FFF2-40B4-BE49-F238E27FC236}">
                <a16:creationId xmlns:a16="http://schemas.microsoft.com/office/drawing/2014/main" id="{B2C6EF18-9A42-453A-A569-D124319C3057}"/>
              </a:ext>
            </a:extLst>
          </p:cNvPr>
          <p:cNvCxnSpPr>
            <a:cxnSpLocks/>
          </p:cNvCxnSpPr>
          <p:nvPr/>
        </p:nvCxnSpPr>
        <p:spPr>
          <a:xfrm>
            <a:off x="2296526" y="2514294"/>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1C37CA3-52EB-47D1-87A0-5D7DF2C5DB57}"/>
              </a:ext>
            </a:extLst>
          </p:cNvPr>
          <p:cNvCxnSpPr>
            <a:cxnSpLocks/>
          </p:cNvCxnSpPr>
          <p:nvPr/>
        </p:nvCxnSpPr>
        <p:spPr>
          <a:xfrm>
            <a:off x="8343313" y="2559247"/>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CAC65EF3-2102-41A8-A074-72A8B1ACD6D2}"/>
              </a:ext>
            </a:extLst>
          </p:cNvPr>
          <p:cNvGrpSpPr/>
          <p:nvPr/>
        </p:nvGrpSpPr>
        <p:grpSpPr>
          <a:xfrm>
            <a:off x="1738226" y="1891694"/>
            <a:ext cx="258171" cy="518615"/>
            <a:chOff x="1628641" y="2326287"/>
            <a:chExt cx="258171" cy="518615"/>
          </a:xfrm>
        </p:grpSpPr>
        <p:sp>
          <p:nvSpPr>
            <p:cNvPr id="106" name="Rectangle 105">
              <a:extLst>
                <a:ext uri="{FF2B5EF4-FFF2-40B4-BE49-F238E27FC236}">
                  <a16:creationId xmlns:a16="http://schemas.microsoft.com/office/drawing/2014/main" id="{0ACD0152-F47B-45EF-A2CD-A3726AC98FD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8ACEAF19-E4C6-4A86-A673-71397999014C}"/>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9FD4E15-863F-475D-AB30-9C0B3C55410E}"/>
              </a:ext>
            </a:extLst>
          </p:cNvPr>
          <p:cNvSpPr txBox="1"/>
          <p:nvPr/>
        </p:nvSpPr>
        <p:spPr>
          <a:xfrm>
            <a:off x="2903751" y="1317902"/>
            <a:ext cx="801823" cy="461665"/>
          </a:xfrm>
          <a:prstGeom prst="rect">
            <a:avLst/>
          </a:prstGeom>
          <a:noFill/>
        </p:spPr>
        <p:txBody>
          <a:bodyPr wrap="none" rtlCol="0">
            <a:spAutoFit/>
          </a:bodyPr>
          <a:lstStyle/>
          <a:p>
            <a:r>
              <a:rPr lang="en-US" sz="2400" dirty="0">
                <a:latin typeface="Helvetica" pitchFamily="2" charset="0"/>
              </a:rPr>
              <a:t>20%</a:t>
            </a:r>
          </a:p>
        </p:txBody>
      </p:sp>
      <p:sp>
        <p:nvSpPr>
          <p:cNvPr id="109" name="TextBox 108">
            <a:extLst>
              <a:ext uri="{FF2B5EF4-FFF2-40B4-BE49-F238E27FC236}">
                <a16:creationId xmlns:a16="http://schemas.microsoft.com/office/drawing/2014/main" id="{14CB42F1-0A53-40EB-88A5-8D6011000BE0}"/>
              </a:ext>
            </a:extLst>
          </p:cNvPr>
          <p:cNvSpPr txBox="1"/>
          <p:nvPr/>
        </p:nvSpPr>
        <p:spPr>
          <a:xfrm>
            <a:off x="2927976" y="2055865"/>
            <a:ext cx="801823" cy="461665"/>
          </a:xfrm>
          <a:prstGeom prst="rect">
            <a:avLst/>
          </a:prstGeom>
          <a:noFill/>
        </p:spPr>
        <p:txBody>
          <a:bodyPr wrap="none" rtlCol="0">
            <a:spAutoFit/>
          </a:bodyPr>
          <a:lstStyle/>
          <a:p>
            <a:r>
              <a:rPr lang="en-US" sz="2400" dirty="0">
                <a:latin typeface="Helvetica" pitchFamily="2" charset="0"/>
              </a:rPr>
              <a:t>80%</a:t>
            </a:r>
          </a:p>
        </p:txBody>
      </p:sp>
      <p:grpSp>
        <p:nvGrpSpPr>
          <p:cNvPr id="113" name="Group 112">
            <a:extLst>
              <a:ext uri="{FF2B5EF4-FFF2-40B4-BE49-F238E27FC236}">
                <a16:creationId xmlns:a16="http://schemas.microsoft.com/office/drawing/2014/main" id="{4EFF6940-E347-4133-A6B2-124669D99FEC}"/>
              </a:ext>
            </a:extLst>
          </p:cNvPr>
          <p:cNvGrpSpPr/>
          <p:nvPr/>
        </p:nvGrpSpPr>
        <p:grpSpPr>
          <a:xfrm>
            <a:off x="5235864" y="2230106"/>
            <a:ext cx="258171" cy="518615"/>
            <a:chOff x="1628641" y="2326287"/>
            <a:chExt cx="258171" cy="518615"/>
          </a:xfrm>
        </p:grpSpPr>
        <p:sp>
          <p:nvSpPr>
            <p:cNvPr id="114" name="Rectangle 113">
              <a:extLst>
                <a:ext uri="{FF2B5EF4-FFF2-40B4-BE49-F238E27FC236}">
                  <a16:creationId xmlns:a16="http://schemas.microsoft.com/office/drawing/2014/main" id="{D8977E12-EA1F-445D-B2CD-EFF68F5FE1E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C8BD0626-2655-4518-A629-E643D8F25B6A}"/>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92872884-45C9-4D35-BF09-676E5834DB56}"/>
              </a:ext>
            </a:extLst>
          </p:cNvPr>
          <p:cNvGrpSpPr/>
          <p:nvPr/>
        </p:nvGrpSpPr>
        <p:grpSpPr>
          <a:xfrm>
            <a:off x="4979685" y="2230105"/>
            <a:ext cx="258171" cy="518615"/>
            <a:chOff x="1628641" y="2326287"/>
            <a:chExt cx="258171" cy="518615"/>
          </a:xfrm>
        </p:grpSpPr>
        <p:sp>
          <p:nvSpPr>
            <p:cNvPr id="117" name="Rectangle 116">
              <a:extLst>
                <a:ext uri="{FF2B5EF4-FFF2-40B4-BE49-F238E27FC236}">
                  <a16:creationId xmlns:a16="http://schemas.microsoft.com/office/drawing/2014/main" id="{712CFD2E-0468-4EEB-99E9-133B8DB818B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81EE0F2-20BF-4BFC-AC2C-468D5A2A022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2" name="Straight Connector 121">
            <a:extLst>
              <a:ext uri="{FF2B5EF4-FFF2-40B4-BE49-F238E27FC236}">
                <a16:creationId xmlns:a16="http://schemas.microsoft.com/office/drawing/2014/main" id="{4B8D1F93-C463-4867-B6A1-E68F1DD76F50}"/>
              </a:ext>
            </a:extLst>
          </p:cNvPr>
          <p:cNvCxnSpPr/>
          <p:nvPr/>
        </p:nvCxnSpPr>
        <p:spPr>
          <a:xfrm>
            <a:off x="4448790" y="22249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013436-F778-4069-84C1-7EB196050666}"/>
              </a:ext>
            </a:extLst>
          </p:cNvPr>
          <p:cNvCxnSpPr/>
          <p:nvPr/>
        </p:nvCxnSpPr>
        <p:spPr>
          <a:xfrm>
            <a:off x="4448790" y="274640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86802B-51ED-44FC-B4FD-C1D920626DEC}"/>
              </a:ext>
            </a:extLst>
          </p:cNvPr>
          <p:cNvCxnSpPr/>
          <p:nvPr/>
        </p:nvCxnSpPr>
        <p:spPr>
          <a:xfrm>
            <a:off x="5487992"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18755BB-E01B-4D41-A60A-5105B61FE5D3}"/>
              </a:ext>
            </a:extLst>
          </p:cNvPr>
          <p:cNvCxnSpPr/>
          <p:nvPr/>
        </p:nvCxnSpPr>
        <p:spPr>
          <a:xfrm>
            <a:off x="5235864"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8164856-0382-4420-895D-6D24162145E8}"/>
              </a:ext>
            </a:extLst>
          </p:cNvPr>
          <p:cNvCxnSpPr>
            <a:cxnSpLocks/>
          </p:cNvCxnSpPr>
          <p:nvPr/>
        </p:nvCxnSpPr>
        <p:spPr>
          <a:xfrm>
            <a:off x="4871708" y="2599292"/>
            <a:ext cx="0" cy="45350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252D45F-5168-4DD1-8419-C40FB81B6E72}"/>
              </a:ext>
            </a:extLst>
          </p:cNvPr>
          <p:cNvSpPr txBox="1"/>
          <p:nvPr/>
        </p:nvSpPr>
        <p:spPr>
          <a:xfrm>
            <a:off x="4328090" y="2892971"/>
            <a:ext cx="1024448" cy="584775"/>
          </a:xfrm>
          <a:prstGeom prst="rect">
            <a:avLst/>
          </a:prstGeom>
          <a:noFill/>
        </p:spPr>
        <p:txBody>
          <a:bodyPr wrap="none" rtlCol="0">
            <a:spAutoFit/>
          </a:bodyPr>
          <a:lstStyle/>
          <a:p>
            <a:r>
              <a:rPr lang="en-US" sz="3200" b="1" dirty="0">
                <a:solidFill>
                  <a:srgbClr val="C00000"/>
                </a:solidFill>
              </a:rPr>
              <a:t>Drop</a:t>
            </a:r>
          </a:p>
        </p:txBody>
      </p:sp>
      <p:sp>
        <p:nvSpPr>
          <p:cNvPr id="128" name="TextBox 127">
            <a:extLst>
              <a:ext uri="{FF2B5EF4-FFF2-40B4-BE49-F238E27FC236}">
                <a16:creationId xmlns:a16="http://schemas.microsoft.com/office/drawing/2014/main" id="{C7403A20-A634-47E2-B4E9-878A65B0844F}"/>
              </a:ext>
            </a:extLst>
          </p:cNvPr>
          <p:cNvSpPr txBox="1"/>
          <p:nvPr/>
        </p:nvSpPr>
        <p:spPr>
          <a:xfrm>
            <a:off x="1991795" y="1838607"/>
            <a:ext cx="375424" cy="584775"/>
          </a:xfrm>
          <a:prstGeom prst="rect">
            <a:avLst/>
          </a:prstGeom>
          <a:noFill/>
        </p:spPr>
        <p:txBody>
          <a:bodyPr wrap="none" rtlCol="0">
            <a:spAutoFit/>
          </a:bodyPr>
          <a:lstStyle/>
          <a:p>
            <a:r>
              <a:rPr lang="en-US" sz="3200" b="1" dirty="0">
                <a:solidFill>
                  <a:srgbClr val="C00000"/>
                </a:solidFill>
              </a:rPr>
              <a:t>?</a:t>
            </a:r>
          </a:p>
        </p:txBody>
      </p:sp>
      <p:grpSp>
        <p:nvGrpSpPr>
          <p:cNvPr id="96" name="Group 95">
            <a:extLst>
              <a:ext uri="{FF2B5EF4-FFF2-40B4-BE49-F238E27FC236}">
                <a16:creationId xmlns:a16="http://schemas.microsoft.com/office/drawing/2014/main" id="{B1D78190-0D58-4F75-8F67-A79EAA610DDD}"/>
              </a:ext>
            </a:extLst>
          </p:cNvPr>
          <p:cNvGrpSpPr/>
          <p:nvPr/>
        </p:nvGrpSpPr>
        <p:grpSpPr>
          <a:xfrm>
            <a:off x="5235864" y="1486776"/>
            <a:ext cx="258171" cy="518615"/>
            <a:chOff x="1628641" y="2326287"/>
            <a:chExt cx="258171" cy="518615"/>
          </a:xfrm>
        </p:grpSpPr>
        <p:sp>
          <p:nvSpPr>
            <p:cNvPr id="97" name="Rectangle 96">
              <a:extLst>
                <a:ext uri="{FF2B5EF4-FFF2-40B4-BE49-F238E27FC236}">
                  <a16:creationId xmlns:a16="http://schemas.microsoft.com/office/drawing/2014/main" id="{E004AE39-75D1-4880-A2E7-1A049E90AAA9}"/>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224F8B23-7C66-4F8A-83C7-203396E87C7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293630DC-1A5C-4654-8649-E60411E1F2AE}"/>
              </a:ext>
            </a:extLst>
          </p:cNvPr>
          <p:cNvGrpSpPr/>
          <p:nvPr/>
        </p:nvGrpSpPr>
        <p:grpSpPr>
          <a:xfrm>
            <a:off x="4979685" y="1486775"/>
            <a:ext cx="258171" cy="518615"/>
            <a:chOff x="1628641" y="2326287"/>
            <a:chExt cx="258171" cy="518615"/>
          </a:xfrm>
        </p:grpSpPr>
        <p:sp>
          <p:nvSpPr>
            <p:cNvPr id="100" name="Rectangle 99">
              <a:extLst>
                <a:ext uri="{FF2B5EF4-FFF2-40B4-BE49-F238E27FC236}">
                  <a16:creationId xmlns:a16="http://schemas.microsoft.com/office/drawing/2014/main" id="{E5234D8D-F023-4C5A-8386-9D14978AAB3E}"/>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49EE3B45-0590-4903-AF21-A293BB9FFAE1}"/>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B2206C95-ACC4-486D-91ED-70EC8086FA3D}"/>
              </a:ext>
            </a:extLst>
          </p:cNvPr>
          <p:cNvCxnSpPr/>
          <p:nvPr/>
        </p:nvCxnSpPr>
        <p:spPr>
          <a:xfrm>
            <a:off x="4448790" y="148161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24EBB0C-2E1C-4A42-B726-3F64CBAD0F34}"/>
              </a:ext>
            </a:extLst>
          </p:cNvPr>
          <p:cNvCxnSpPr/>
          <p:nvPr/>
        </p:nvCxnSpPr>
        <p:spPr>
          <a:xfrm>
            <a:off x="4448790" y="200307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5C271F-ACA8-4B21-B2DB-AC8C999B9C4B}"/>
              </a:ext>
            </a:extLst>
          </p:cNvPr>
          <p:cNvCxnSpPr/>
          <p:nvPr/>
        </p:nvCxnSpPr>
        <p:spPr>
          <a:xfrm>
            <a:off x="5487992" y="148161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892FCFD-1C47-46F6-8B90-25E02ADCF172}"/>
              </a:ext>
            </a:extLst>
          </p:cNvPr>
          <p:cNvCxnSpPr/>
          <p:nvPr/>
        </p:nvCxnSpPr>
        <p:spPr>
          <a:xfrm>
            <a:off x="5235864" y="148161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C4EFDC7-80C6-4390-8436-EF898C5AC5B2}"/>
              </a:ext>
            </a:extLst>
          </p:cNvPr>
          <p:cNvCxnSpPr>
            <a:cxnSpLocks/>
          </p:cNvCxnSpPr>
          <p:nvPr/>
        </p:nvCxnSpPr>
        <p:spPr>
          <a:xfrm>
            <a:off x="4871708" y="1855962"/>
            <a:ext cx="0" cy="45350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74" name="Chart 73">
            <a:extLst>
              <a:ext uri="{FF2B5EF4-FFF2-40B4-BE49-F238E27FC236}">
                <a16:creationId xmlns:a16="http://schemas.microsoft.com/office/drawing/2014/main" id="{0C03B193-E1CC-408A-B773-B242F9F8FC26}"/>
              </a:ext>
            </a:extLst>
          </p:cNvPr>
          <p:cNvGraphicFramePr>
            <a:graphicFrameLocks/>
          </p:cNvGraphicFramePr>
          <p:nvPr>
            <p:extLst>
              <p:ext uri="{D42A27DB-BD31-4B8C-83A1-F6EECF244321}">
                <p14:modId xmlns:p14="http://schemas.microsoft.com/office/powerpoint/2010/main" val="1293679729"/>
              </p:ext>
            </p:extLst>
          </p:nvPr>
        </p:nvGraphicFramePr>
        <p:xfrm>
          <a:off x="811792" y="3627041"/>
          <a:ext cx="3845543" cy="2698750"/>
        </p:xfrm>
        <a:graphic>
          <a:graphicData uri="http://schemas.openxmlformats.org/drawingml/2006/chart">
            <c:chart xmlns:c="http://schemas.openxmlformats.org/drawingml/2006/chart" xmlns:r="http://schemas.openxmlformats.org/officeDocument/2006/relationships" r:id="rId4"/>
          </a:graphicData>
        </a:graphic>
      </p:graphicFrame>
      <p:sp>
        <p:nvSpPr>
          <p:cNvPr id="75" name="TextBox 74">
            <a:extLst>
              <a:ext uri="{FF2B5EF4-FFF2-40B4-BE49-F238E27FC236}">
                <a16:creationId xmlns:a16="http://schemas.microsoft.com/office/drawing/2014/main" id="{B1D76491-E7E9-423C-9FA7-68154A9E62C3}"/>
              </a:ext>
            </a:extLst>
          </p:cNvPr>
          <p:cNvSpPr txBox="1"/>
          <p:nvPr/>
        </p:nvSpPr>
        <p:spPr>
          <a:xfrm rot="16200000">
            <a:off x="-471733" y="4278989"/>
            <a:ext cx="1766830" cy="800219"/>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76" name="TextBox 75">
            <a:extLst>
              <a:ext uri="{FF2B5EF4-FFF2-40B4-BE49-F238E27FC236}">
                <a16:creationId xmlns:a16="http://schemas.microsoft.com/office/drawing/2014/main" id="{30530E75-4841-45C0-9B5A-2E7909207BD0}"/>
              </a:ext>
            </a:extLst>
          </p:cNvPr>
          <p:cNvSpPr txBox="1"/>
          <p:nvPr/>
        </p:nvSpPr>
        <p:spPr>
          <a:xfrm>
            <a:off x="1218291" y="611751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77" name="Chart 76">
            <a:extLst>
              <a:ext uri="{FF2B5EF4-FFF2-40B4-BE49-F238E27FC236}">
                <a16:creationId xmlns:a16="http://schemas.microsoft.com/office/drawing/2014/main" id="{C51E6851-0A2F-4506-9D3A-DE04CDDC2224}"/>
              </a:ext>
            </a:extLst>
          </p:cNvPr>
          <p:cNvGraphicFramePr>
            <a:graphicFrameLocks/>
          </p:cNvGraphicFramePr>
          <p:nvPr>
            <p:extLst>
              <p:ext uri="{D42A27DB-BD31-4B8C-83A1-F6EECF244321}">
                <p14:modId xmlns:p14="http://schemas.microsoft.com/office/powerpoint/2010/main" val="447493260"/>
              </p:ext>
            </p:extLst>
          </p:nvPr>
        </p:nvGraphicFramePr>
        <p:xfrm>
          <a:off x="4761343" y="3636165"/>
          <a:ext cx="3677363" cy="2701925"/>
        </p:xfrm>
        <a:graphic>
          <a:graphicData uri="http://schemas.openxmlformats.org/drawingml/2006/chart">
            <c:chart xmlns:c="http://schemas.openxmlformats.org/drawingml/2006/chart" xmlns:r="http://schemas.openxmlformats.org/officeDocument/2006/relationships" r:id="rId5"/>
          </a:graphicData>
        </a:graphic>
      </p:graphicFrame>
      <p:sp>
        <p:nvSpPr>
          <p:cNvPr id="78" name="TextBox 77">
            <a:extLst>
              <a:ext uri="{FF2B5EF4-FFF2-40B4-BE49-F238E27FC236}">
                <a16:creationId xmlns:a16="http://schemas.microsoft.com/office/drawing/2014/main" id="{B1058886-0C37-42C7-BB98-C1C88E3F17CE}"/>
              </a:ext>
            </a:extLst>
          </p:cNvPr>
          <p:cNvSpPr txBox="1"/>
          <p:nvPr/>
        </p:nvSpPr>
        <p:spPr>
          <a:xfrm>
            <a:off x="5163165" y="610725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79" name="TextBox 78">
            <a:extLst>
              <a:ext uri="{FF2B5EF4-FFF2-40B4-BE49-F238E27FC236}">
                <a16:creationId xmlns:a16="http://schemas.microsoft.com/office/drawing/2014/main" id="{0C33DD8A-15CC-4B62-B687-2EEC14285F55}"/>
              </a:ext>
            </a:extLst>
          </p:cNvPr>
          <p:cNvSpPr txBox="1"/>
          <p:nvPr/>
        </p:nvSpPr>
        <p:spPr>
          <a:xfrm rot="16200000">
            <a:off x="3344771" y="4514741"/>
            <a:ext cx="234391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p99 Latency </a:t>
            </a:r>
            <a:r>
              <a:rPr lang="en-US" sz="2000" dirty="0">
                <a:latin typeface="Helvetica" pitchFamily="2" charset="0"/>
                <a:cs typeface="Times New Roman" panose="02020603050405020304" pitchFamily="18" charset="0"/>
              </a:rPr>
              <a:t>(us)</a:t>
            </a:r>
            <a:endParaRPr lang="en-US" sz="2400" dirty="0">
              <a:latin typeface="Helvetica" pitchFamily="2" charset="0"/>
              <a:cs typeface="Times New Roman" panose="02020603050405020304" pitchFamily="18" charset="0"/>
            </a:endParaRPr>
          </a:p>
        </p:txBody>
      </p:sp>
      <p:graphicFrame>
        <p:nvGraphicFramePr>
          <p:cNvPr id="80" name="Chart 79">
            <a:extLst>
              <a:ext uri="{FF2B5EF4-FFF2-40B4-BE49-F238E27FC236}">
                <a16:creationId xmlns:a16="http://schemas.microsoft.com/office/drawing/2014/main" id="{A281B927-8F9C-4EF4-B82C-CCC0C158544B}"/>
              </a:ext>
            </a:extLst>
          </p:cNvPr>
          <p:cNvGraphicFramePr>
            <a:graphicFrameLocks/>
          </p:cNvGraphicFramePr>
          <p:nvPr>
            <p:extLst>
              <p:ext uri="{D42A27DB-BD31-4B8C-83A1-F6EECF244321}">
                <p14:modId xmlns:p14="http://schemas.microsoft.com/office/powerpoint/2010/main" val="424513619"/>
              </p:ext>
            </p:extLst>
          </p:nvPr>
        </p:nvGraphicFramePr>
        <p:xfrm>
          <a:off x="8221661" y="3671188"/>
          <a:ext cx="4117262" cy="2701925"/>
        </p:xfrm>
        <a:graphic>
          <a:graphicData uri="http://schemas.openxmlformats.org/drawingml/2006/chart">
            <c:chart xmlns:c="http://schemas.openxmlformats.org/drawingml/2006/chart" xmlns:r="http://schemas.openxmlformats.org/officeDocument/2006/relationships" r:id="rId6"/>
          </a:graphicData>
        </a:graphic>
      </p:graphicFrame>
      <p:sp>
        <p:nvSpPr>
          <p:cNvPr id="81" name="TextBox 80">
            <a:extLst>
              <a:ext uri="{FF2B5EF4-FFF2-40B4-BE49-F238E27FC236}">
                <a16:creationId xmlns:a16="http://schemas.microsoft.com/office/drawing/2014/main" id="{A1A68908-3343-473E-BEB8-BC3CA8E79003}"/>
              </a:ext>
            </a:extLst>
          </p:cNvPr>
          <p:cNvSpPr txBox="1"/>
          <p:nvPr/>
        </p:nvSpPr>
        <p:spPr>
          <a:xfrm>
            <a:off x="8840528" y="6094958"/>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82" name="TextBox 81">
            <a:extLst>
              <a:ext uri="{FF2B5EF4-FFF2-40B4-BE49-F238E27FC236}">
                <a16:creationId xmlns:a16="http://schemas.microsoft.com/office/drawing/2014/main" id="{BCDE2EE9-E94F-41F0-A3C7-BD0060A825CB}"/>
              </a:ext>
            </a:extLst>
          </p:cNvPr>
          <p:cNvSpPr txBox="1"/>
          <p:nvPr/>
        </p:nvSpPr>
        <p:spPr>
          <a:xfrm rot="16200000">
            <a:off x="7348852" y="4532089"/>
            <a:ext cx="153760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332D99AE-5772-423B-908C-7429D9D26F13}"/>
              </a:ext>
            </a:extLst>
          </p:cNvPr>
          <p:cNvCxnSpPr/>
          <p:nvPr/>
        </p:nvCxnSpPr>
        <p:spPr>
          <a:xfrm>
            <a:off x="5442358" y="4739723"/>
            <a:ext cx="2355842"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7591B47-0B91-4078-8976-251B16CBDFAA}"/>
              </a:ext>
            </a:extLst>
          </p:cNvPr>
          <p:cNvSpPr txBox="1"/>
          <p:nvPr/>
        </p:nvSpPr>
        <p:spPr>
          <a:xfrm>
            <a:off x="5376169" y="4320603"/>
            <a:ext cx="974947" cy="400110"/>
          </a:xfrm>
          <a:prstGeom prst="rect">
            <a:avLst/>
          </a:prstGeom>
          <a:noFill/>
        </p:spPr>
        <p:txBody>
          <a:bodyPr wrap="none" rtlCol="0">
            <a:spAutoFit/>
          </a:bodyPr>
          <a:lstStyle/>
          <a:p>
            <a:r>
              <a:rPr lang="en-US" sz="2000" b="1" dirty="0">
                <a:latin typeface="Helvetica" pitchFamily="2" charset="0"/>
              </a:rPr>
              <a:t>Target</a:t>
            </a:r>
          </a:p>
        </p:txBody>
      </p:sp>
      <p:sp>
        <p:nvSpPr>
          <p:cNvPr id="86" name="Rectangle 85">
            <a:extLst>
              <a:ext uri="{FF2B5EF4-FFF2-40B4-BE49-F238E27FC236}">
                <a16:creationId xmlns:a16="http://schemas.microsoft.com/office/drawing/2014/main" id="{AA4FFA18-E5BD-4D92-9034-4A37E855FC06}"/>
              </a:ext>
            </a:extLst>
          </p:cNvPr>
          <p:cNvSpPr/>
          <p:nvPr/>
        </p:nvSpPr>
        <p:spPr>
          <a:xfrm flipH="1">
            <a:off x="3399182" y="3678401"/>
            <a:ext cx="500279"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413A4B78-98D6-4A67-AABC-62D82358204B}"/>
              </a:ext>
            </a:extLst>
          </p:cNvPr>
          <p:cNvSpPr/>
          <p:nvPr/>
        </p:nvSpPr>
        <p:spPr>
          <a:xfrm flipH="1">
            <a:off x="7272012" y="3703029"/>
            <a:ext cx="430890"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AD073D9-3D97-4F46-8F65-2EAC018CB5B1}"/>
              </a:ext>
            </a:extLst>
          </p:cNvPr>
          <p:cNvSpPr/>
          <p:nvPr/>
        </p:nvSpPr>
        <p:spPr>
          <a:xfrm flipH="1">
            <a:off x="11163220" y="3740780"/>
            <a:ext cx="430890"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FD6B525E-71B9-4E45-93B3-20054A0BE6D0}"/>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13</a:t>
            </a:r>
          </a:p>
        </p:txBody>
      </p:sp>
    </p:spTree>
    <p:extLst>
      <p:ext uri="{BB962C8B-B14F-4D97-AF65-F5344CB8AC3E}">
        <p14:creationId xmlns:p14="http://schemas.microsoft.com/office/powerpoint/2010/main" val="2220431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4" y="365126"/>
            <a:ext cx="11277599" cy="951884"/>
          </a:xfrm>
        </p:spPr>
        <p:txBody>
          <a:bodyPr>
            <a:normAutofit/>
          </a:bodyPr>
          <a:lstStyle/>
          <a:p>
            <a:r>
              <a:rPr lang="en-US" b="1" dirty="0">
                <a:latin typeface="Helvetica" pitchFamily="2" charset="0"/>
              </a:rPr>
              <a:t>Ideal Operation Point</a:t>
            </a:r>
          </a:p>
        </p:txBody>
      </p:sp>
      <p:sp>
        <p:nvSpPr>
          <p:cNvPr id="47" name="Rectangle: Rounded Corners 46">
            <a:extLst>
              <a:ext uri="{FF2B5EF4-FFF2-40B4-BE49-F238E27FC236}">
                <a16:creationId xmlns:a16="http://schemas.microsoft.com/office/drawing/2014/main" id="{EC4FEAB9-7CB0-41DD-96AC-B0DFD8AA8514}"/>
              </a:ext>
            </a:extLst>
          </p:cNvPr>
          <p:cNvSpPr/>
          <p:nvPr/>
        </p:nvSpPr>
        <p:spPr>
          <a:xfrm>
            <a:off x="1478455" y="1212256"/>
            <a:ext cx="8980227" cy="1616669"/>
          </a:xfrm>
          <a:prstGeom prst="roundRect">
            <a:avLst>
              <a:gd name="adj" fmla="val 994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F2F10AF-DF08-491A-B734-E1F11B079109}"/>
              </a:ext>
            </a:extLst>
          </p:cNvPr>
          <p:cNvSpPr/>
          <p:nvPr/>
        </p:nvSpPr>
        <p:spPr>
          <a:xfrm>
            <a:off x="6137392" y="1263645"/>
            <a:ext cx="1339379" cy="67895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49" name="Picture 2" descr="Indyme, LLC lock-icon &amp;gt;">
            <a:extLst>
              <a:ext uri="{FF2B5EF4-FFF2-40B4-BE49-F238E27FC236}">
                <a16:creationId xmlns:a16="http://schemas.microsoft.com/office/drawing/2014/main" id="{A60D31B2-AA80-4039-AF45-984A90A10848}"/>
              </a:ext>
            </a:extLst>
          </p:cNvPr>
          <p:cNvPicPr>
            <a:picLocks noChangeAspect="1" noChangeArrowheads="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478975" y="1480654"/>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1DCC34B3-F957-44EE-895D-A98CB0EC648E}"/>
              </a:ext>
            </a:extLst>
          </p:cNvPr>
          <p:cNvGrpSpPr/>
          <p:nvPr/>
        </p:nvGrpSpPr>
        <p:grpSpPr>
          <a:xfrm>
            <a:off x="7574744" y="1462384"/>
            <a:ext cx="768569" cy="562660"/>
            <a:chOff x="9305048" y="2377393"/>
            <a:chExt cx="768569" cy="562660"/>
          </a:xfrm>
        </p:grpSpPr>
        <p:pic>
          <p:nvPicPr>
            <p:cNvPr id="51" name="Picture 2" descr="Indyme, LLC lock-icon &amp;gt;">
              <a:extLst>
                <a:ext uri="{FF2B5EF4-FFF2-40B4-BE49-F238E27FC236}">
                  <a16:creationId xmlns:a16="http://schemas.microsoft.com/office/drawing/2014/main" id="{E655AF2A-4667-43C9-883A-5C686F54E399}"/>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ndyme, LLC lock-icon &amp;gt;">
              <a:extLst>
                <a:ext uri="{FF2B5EF4-FFF2-40B4-BE49-F238E27FC236}">
                  <a16:creationId xmlns:a16="http://schemas.microsoft.com/office/drawing/2014/main" id="{A3DABCC6-C609-4C6F-BBF7-CB20E3589C37}"/>
                </a:ext>
              </a:extLst>
            </p:cNvPr>
            <p:cNvPicPr>
              <a:picLocks noChangeAspect="1" noChangeArrowheads="1"/>
            </p:cNvPicPr>
            <p:nvPr/>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74D4BD70-6056-49C9-A04E-11BC0AB263E2}"/>
              </a:ext>
            </a:extLst>
          </p:cNvPr>
          <p:cNvCxnSpPr>
            <a:cxnSpLocks/>
          </p:cNvCxnSpPr>
          <p:nvPr/>
        </p:nvCxnSpPr>
        <p:spPr>
          <a:xfrm>
            <a:off x="2296525" y="1777833"/>
            <a:ext cx="1945344"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58534B-7041-4B15-82DD-0397EFE454DE}"/>
              </a:ext>
            </a:extLst>
          </p:cNvPr>
          <p:cNvCxnSpPr>
            <a:cxnSpLocks/>
          </p:cNvCxnSpPr>
          <p:nvPr/>
        </p:nvCxnSpPr>
        <p:spPr>
          <a:xfrm>
            <a:off x="8343313" y="1822786"/>
            <a:ext cx="1573212"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BCD692A-4FC6-4D7F-B2C7-556B339F3DB7}"/>
              </a:ext>
            </a:extLst>
          </p:cNvPr>
          <p:cNvSpPr/>
          <p:nvPr/>
        </p:nvSpPr>
        <p:spPr>
          <a:xfrm>
            <a:off x="6137392" y="2106657"/>
            <a:ext cx="1339379" cy="654848"/>
          </a:xfrm>
          <a:prstGeom prst="rect">
            <a:avLst/>
          </a:prstGeom>
          <a:solidFill>
            <a:srgbClr val="FF0000">
              <a:alpha val="12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Shared</a:t>
            </a:r>
          </a:p>
          <a:p>
            <a:pPr algn="ctr"/>
            <a:r>
              <a:rPr lang="en-US" sz="2400" dirty="0">
                <a:solidFill>
                  <a:schemeClr val="tx1"/>
                </a:solidFill>
                <a:latin typeface="Helvetica" pitchFamily="2" charset="0"/>
              </a:rPr>
              <a:t>Data</a:t>
            </a:r>
          </a:p>
        </p:txBody>
      </p:sp>
      <p:pic>
        <p:nvPicPr>
          <p:cNvPr id="58" name="Picture 2" descr="Indyme, LLC lock-icon &amp;gt;">
            <a:extLst>
              <a:ext uri="{FF2B5EF4-FFF2-40B4-BE49-F238E27FC236}">
                <a16:creationId xmlns:a16="http://schemas.microsoft.com/office/drawing/2014/main" id="{478FF468-423F-4A60-8790-5214087740DF}"/>
              </a:ext>
            </a:extLst>
          </p:cNvPr>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78976" y="2217115"/>
            <a:ext cx="544390" cy="544390"/>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C414DFDA-F4C2-449F-9671-42628E1FE13F}"/>
              </a:ext>
            </a:extLst>
          </p:cNvPr>
          <p:cNvGrpSpPr/>
          <p:nvPr/>
        </p:nvGrpSpPr>
        <p:grpSpPr>
          <a:xfrm>
            <a:off x="7574745" y="2198845"/>
            <a:ext cx="768569" cy="562660"/>
            <a:chOff x="9305048" y="2377393"/>
            <a:chExt cx="768569" cy="562660"/>
          </a:xfrm>
        </p:grpSpPr>
        <p:pic>
          <p:nvPicPr>
            <p:cNvPr id="68" name="Picture 2" descr="Indyme, LLC lock-icon &amp;gt;">
              <a:extLst>
                <a:ext uri="{FF2B5EF4-FFF2-40B4-BE49-F238E27FC236}">
                  <a16:creationId xmlns:a16="http://schemas.microsoft.com/office/drawing/2014/main" id="{4558C222-9D30-4721-8EC3-BDB4E0EB6713}"/>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46644"/>
            <a:stretch/>
          </p:blipFill>
          <p:spPr bwMode="auto">
            <a:xfrm>
              <a:off x="9305048" y="2649588"/>
              <a:ext cx="544390" cy="29046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Indyme, LLC lock-icon &amp;gt;">
              <a:extLst>
                <a:ext uri="{FF2B5EF4-FFF2-40B4-BE49-F238E27FC236}">
                  <a16:creationId xmlns:a16="http://schemas.microsoft.com/office/drawing/2014/main" id="{3889C14F-CFBD-4CCC-9645-275380CA0EE6}"/>
                </a:ext>
              </a:extLst>
            </p:cNvPr>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b="54728"/>
            <a:stretch/>
          </p:blipFill>
          <p:spPr bwMode="auto">
            <a:xfrm>
              <a:off x="9513819" y="2377393"/>
              <a:ext cx="559798" cy="2721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 name="Straight Arrow Connector 102">
            <a:extLst>
              <a:ext uri="{FF2B5EF4-FFF2-40B4-BE49-F238E27FC236}">
                <a16:creationId xmlns:a16="http://schemas.microsoft.com/office/drawing/2014/main" id="{B2C6EF18-9A42-453A-A569-D124319C3057}"/>
              </a:ext>
            </a:extLst>
          </p:cNvPr>
          <p:cNvCxnSpPr>
            <a:cxnSpLocks/>
          </p:cNvCxnSpPr>
          <p:nvPr/>
        </p:nvCxnSpPr>
        <p:spPr>
          <a:xfrm>
            <a:off x="2296526" y="2514294"/>
            <a:ext cx="1945344"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1C37CA3-52EB-47D1-87A0-5D7DF2C5DB57}"/>
              </a:ext>
            </a:extLst>
          </p:cNvPr>
          <p:cNvCxnSpPr>
            <a:cxnSpLocks/>
          </p:cNvCxnSpPr>
          <p:nvPr/>
        </p:nvCxnSpPr>
        <p:spPr>
          <a:xfrm>
            <a:off x="8343313" y="2559247"/>
            <a:ext cx="1573213"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CAC65EF3-2102-41A8-A074-72A8B1ACD6D2}"/>
              </a:ext>
            </a:extLst>
          </p:cNvPr>
          <p:cNvGrpSpPr/>
          <p:nvPr/>
        </p:nvGrpSpPr>
        <p:grpSpPr>
          <a:xfrm>
            <a:off x="1738226" y="1891694"/>
            <a:ext cx="258171" cy="518615"/>
            <a:chOff x="1628641" y="2326287"/>
            <a:chExt cx="258171" cy="518615"/>
          </a:xfrm>
        </p:grpSpPr>
        <p:sp>
          <p:nvSpPr>
            <p:cNvPr id="106" name="Rectangle 105">
              <a:extLst>
                <a:ext uri="{FF2B5EF4-FFF2-40B4-BE49-F238E27FC236}">
                  <a16:creationId xmlns:a16="http://schemas.microsoft.com/office/drawing/2014/main" id="{0ACD0152-F47B-45EF-A2CD-A3726AC98FD4}"/>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8ACEAF19-E4C6-4A86-A673-71397999014C}"/>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9FD4E15-863F-475D-AB30-9C0B3C55410E}"/>
              </a:ext>
            </a:extLst>
          </p:cNvPr>
          <p:cNvSpPr txBox="1"/>
          <p:nvPr/>
        </p:nvSpPr>
        <p:spPr>
          <a:xfrm>
            <a:off x="2903751" y="1317902"/>
            <a:ext cx="801823" cy="461665"/>
          </a:xfrm>
          <a:prstGeom prst="rect">
            <a:avLst/>
          </a:prstGeom>
          <a:noFill/>
        </p:spPr>
        <p:txBody>
          <a:bodyPr wrap="none" rtlCol="0">
            <a:spAutoFit/>
          </a:bodyPr>
          <a:lstStyle/>
          <a:p>
            <a:r>
              <a:rPr lang="en-US" sz="2400" dirty="0">
                <a:latin typeface="Helvetica" pitchFamily="2" charset="0"/>
              </a:rPr>
              <a:t>20%</a:t>
            </a:r>
          </a:p>
        </p:txBody>
      </p:sp>
      <p:sp>
        <p:nvSpPr>
          <p:cNvPr id="109" name="TextBox 108">
            <a:extLst>
              <a:ext uri="{FF2B5EF4-FFF2-40B4-BE49-F238E27FC236}">
                <a16:creationId xmlns:a16="http://schemas.microsoft.com/office/drawing/2014/main" id="{14CB42F1-0A53-40EB-88A5-8D6011000BE0}"/>
              </a:ext>
            </a:extLst>
          </p:cNvPr>
          <p:cNvSpPr txBox="1"/>
          <p:nvPr/>
        </p:nvSpPr>
        <p:spPr>
          <a:xfrm>
            <a:off x="2927976" y="2055865"/>
            <a:ext cx="801823" cy="461665"/>
          </a:xfrm>
          <a:prstGeom prst="rect">
            <a:avLst/>
          </a:prstGeom>
          <a:noFill/>
        </p:spPr>
        <p:txBody>
          <a:bodyPr wrap="none" rtlCol="0">
            <a:spAutoFit/>
          </a:bodyPr>
          <a:lstStyle/>
          <a:p>
            <a:r>
              <a:rPr lang="en-US" sz="2400" dirty="0">
                <a:latin typeface="Helvetica" pitchFamily="2" charset="0"/>
              </a:rPr>
              <a:t>80%</a:t>
            </a:r>
          </a:p>
        </p:txBody>
      </p:sp>
      <p:grpSp>
        <p:nvGrpSpPr>
          <p:cNvPr id="113" name="Group 112">
            <a:extLst>
              <a:ext uri="{FF2B5EF4-FFF2-40B4-BE49-F238E27FC236}">
                <a16:creationId xmlns:a16="http://schemas.microsoft.com/office/drawing/2014/main" id="{4EFF6940-E347-4133-A6B2-124669D99FEC}"/>
              </a:ext>
            </a:extLst>
          </p:cNvPr>
          <p:cNvGrpSpPr/>
          <p:nvPr/>
        </p:nvGrpSpPr>
        <p:grpSpPr>
          <a:xfrm>
            <a:off x="5235864" y="2230106"/>
            <a:ext cx="258171" cy="518615"/>
            <a:chOff x="1628641" y="2326287"/>
            <a:chExt cx="258171" cy="518615"/>
          </a:xfrm>
        </p:grpSpPr>
        <p:sp>
          <p:nvSpPr>
            <p:cNvPr id="114" name="Rectangle 113">
              <a:extLst>
                <a:ext uri="{FF2B5EF4-FFF2-40B4-BE49-F238E27FC236}">
                  <a16:creationId xmlns:a16="http://schemas.microsoft.com/office/drawing/2014/main" id="{D8977E12-EA1F-445D-B2CD-EFF68F5FE1E5}"/>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C8BD0626-2655-4518-A629-E643D8F25B6A}"/>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92872884-45C9-4D35-BF09-676E5834DB56}"/>
              </a:ext>
            </a:extLst>
          </p:cNvPr>
          <p:cNvGrpSpPr/>
          <p:nvPr/>
        </p:nvGrpSpPr>
        <p:grpSpPr>
          <a:xfrm>
            <a:off x="4979685" y="2230105"/>
            <a:ext cx="258171" cy="518615"/>
            <a:chOff x="1628641" y="2326287"/>
            <a:chExt cx="258171" cy="518615"/>
          </a:xfrm>
        </p:grpSpPr>
        <p:sp>
          <p:nvSpPr>
            <p:cNvPr id="117" name="Rectangle 116">
              <a:extLst>
                <a:ext uri="{FF2B5EF4-FFF2-40B4-BE49-F238E27FC236}">
                  <a16:creationId xmlns:a16="http://schemas.microsoft.com/office/drawing/2014/main" id="{712CFD2E-0468-4EEB-99E9-133B8DB818B6}"/>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81EE0F2-20BF-4BFC-AC2C-468D5A2A0220}"/>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2" name="Straight Connector 121">
            <a:extLst>
              <a:ext uri="{FF2B5EF4-FFF2-40B4-BE49-F238E27FC236}">
                <a16:creationId xmlns:a16="http://schemas.microsoft.com/office/drawing/2014/main" id="{4B8D1F93-C463-4867-B6A1-E68F1DD76F50}"/>
              </a:ext>
            </a:extLst>
          </p:cNvPr>
          <p:cNvCxnSpPr/>
          <p:nvPr/>
        </p:nvCxnSpPr>
        <p:spPr>
          <a:xfrm>
            <a:off x="4448790" y="2224944"/>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F013436-F778-4069-84C1-7EB196050666}"/>
              </a:ext>
            </a:extLst>
          </p:cNvPr>
          <p:cNvCxnSpPr/>
          <p:nvPr/>
        </p:nvCxnSpPr>
        <p:spPr>
          <a:xfrm>
            <a:off x="4448790" y="2746401"/>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86802B-51ED-44FC-B4FD-C1D920626DEC}"/>
              </a:ext>
            </a:extLst>
          </p:cNvPr>
          <p:cNvCxnSpPr/>
          <p:nvPr/>
        </p:nvCxnSpPr>
        <p:spPr>
          <a:xfrm>
            <a:off x="5487992"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18755BB-E01B-4D41-A60A-5105B61FE5D3}"/>
              </a:ext>
            </a:extLst>
          </p:cNvPr>
          <p:cNvCxnSpPr/>
          <p:nvPr/>
        </p:nvCxnSpPr>
        <p:spPr>
          <a:xfrm>
            <a:off x="5235864" y="2224944"/>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8164856-0382-4420-895D-6D24162145E8}"/>
              </a:ext>
            </a:extLst>
          </p:cNvPr>
          <p:cNvCxnSpPr>
            <a:cxnSpLocks/>
          </p:cNvCxnSpPr>
          <p:nvPr/>
        </p:nvCxnSpPr>
        <p:spPr>
          <a:xfrm>
            <a:off x="4871708" y="2599292"/>
            <a:ext cx="0" cy="45350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252D45F-5168-4DD1-8419-C40FB81B6E72}"/>
              </a:ext>
            </a:extLst>
          </p:cNvPr>
          <p:cNvSpPr txBox="1"/>
          <p:nvPr/>
        </p:nvSpPr>
        <p:spPr>
          <a:xfrm>
            <a:off x="4328090" y="2892971"/>
            <a:ext cx="1024448" cy="584775"/>
          </a:xfrm>
          <a:prstGeom prst="rect">
            <a:avLst/>
          </a:prstGeom>
          <a:noFill/>
        </p:spPr>
        <p:txBody>
          <a:bodyPr wrap="none" rtlCol="0">
            <a:spAutoFit/>
          </a:bodyPr>
          <a:lstStyle/>
          <a:p>
            <a:r>
              <a:rPr lang="en-US" sz="3200" b="1" dirty="0">
                <a:solidFill>
                  <a:srgbClr val="C00000"/>
                </a:solidFill>
              </a:rPr>
              <a:t>Drop</a:t>
            </a:r>
          </a:p>
        </p:txBody>
      </p:sp>
      <p:sp>
        <p:nvSpPr>
          <p:cNvPr id="128" name="TextBox 127">
            <a:extLst>
              <a:ext uri="{FF2B5EF4-FFF2-40B4-BE49-F238E27FC236}">
                <a16:creationId xmlns:a16="http://schemas.microsoft.com/office/drawing/2014/main" id="{C7403A20-A634-47E2-B4E9-878A65B0844F}"/>
              </a:ext>
            </a:extLst>
          </p:cNvPr>
          <p:cNvSpPr txBox="1"/>
          <p:nvPr/>
        </p:nvSpPr>
        <p:spPr>
          <a:xfrm>
            <a:off x="1991795" y="1838607"/>
            <a:ext cx="375424" cy="584775"/>
          </a:xfrm>
          <a:prstGeom prst="rect">
            <a:avLst/>
          </a:prstGeom>
          <a:noFill/>
        </p:spPr>
        <p:txBody>
          <a:bodyPr wrap="none" rtlCol="0">
            <a:spAutoFit/>
          </a:bodyPr>
          <a:lstStyle/>
          <a:p>
            <a:r>
              <a:rPr lang="en-US" sz="3200" b="1" dirty="0">
                <a:solidFill>
                  <a:srgbClr val="C00000"/>
                </a:solidFill>
              </a:rPr>
              <a:t>?</a:t>
            </a:r>
          </a:p>
        </p:txBody>
      </p:sp>
      <p:graphicFrame>
        <p:nvGraphicFramePr>
          <p:cNvPr id="75" name="Chart 74">
            <a:extLst>
              <a:ext uri="{FF2B5EF4-FFF2-40B4-BE49-F238E27FC236}">
                <a16:creationId xmlns:a16="http://schemas.microsoft.com/office/drawing/2014/main" id="{2DF4D72B-04F8-46E0-9AA4-C040F4CF8EB5}"/>
              </a:ext>
            </a:extLst>
          </p:cNvPr>
          <p:cNvGraphicFramePr>
            <a:graphicFrameLocks/>
          </p:cNvGraphicFramePr>
          <p:nvPr/>
        </p:nvGraphicFramePr>
        <p:xfrm>
          <a:off x="811792" y="3627041"/>
          <a:ext cx="3845543" cy="2698750"/>
        </p:xfrm>
        <a:graphic>
          <a:graphicData uri="http://schemas.openxmlformats.org/drawingml/2006/chart">
            <c:chart xmlns:c="http://schemas.openxmlformats.org/drawingml/2006/chart" xmlns:r="http://schemas.openxmlformats.org/officeDocument/2006/relationships" r:id="rId4"/>
          </a:graphicData>
        </a:graphic>
      </p:graphicFrame>
      <p:sp>
        <p:nvSpPr>
          <p:cNvPr id="76" name="TextBox 75">
            <a:extLst>
              <a:ext uri="{FF2B5EF4-FFF2-40B4-BE49-F238E27FC236}">
                <a16:creationId xmlns:a16="http://schemas.microsoft.com/office/drawing/2014/main" id="{9CC640E6-3D11-49B6-87A4-AB7DD8B8A7A1}"/>
              </a:ext>
            </a:extLst>
          </p:cNvPr>
          <p:cNvSpPr txBox="1"/>
          <p:nvPr/>
        </p:nvSpPr>
        <p:spPr>
          <a:xfrm rot="16200000">
            <a:off x="-471733" y="4278989"/>
            <a:ext cx="1766830" cy="800219"/>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77" name="TextBox 76">
            <a:extLst>
              <a:ext uri="{FF2B5EF4-FFF2-40B4-BE49-F238E27FC236}">
                <a16:creationId xmlns:a16="http://schemas.microsoft.com/office/drawing/2014/main" id="{D2E983BB-26E8-47F9-B0EF-D1C5165CA330}"/>
              </a:ext>
            </a:extLst>
          </p:cNvPr>
          <p:cNvSpPr txBox="1"/>
          <p:nvPr/>
        </p:nvSpPr>
        <p:spPr>
          <a:xfrm>
            <a:off x="1218291" y="611751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78" name="Chart 77">
            <a:extLst>
              <a:ext uri="{FF2B5EF4-FFF2-40B4-BE49-F238E27FC236}">
                <a16:creationId xmlns:a16="http://schemas.microsoft.com/office/drawing/2014/main" id="{B0EAB868-296A-4861-A35B-409DB17EDC7B}"/>
              </a:ext>
            </a:extLst>
          </p:cNvPr>
          <p:cNvGraphicFramePr>
            <a:graphicFrameLocks/>
          </p:cNvGraphicFramePr>
          <p:nvPr/>
        </p:nvGraphicFramePr>
        <p:xfrm>
          <a:off x="4761343" y="3636165"/>
          <a:ext cx="3677363" cy="2701925"/>
        </p:xfrm>
        <a:graphic>
          <a:graphicData uri="http://schemas.openxmlformats.org/drawingml/2006/chart">
            <c:chart xmlns:c="http://schemas.openxmlformats.org/drawingml/2006/chart" xmlns:r="http://schemas.openxmlformats.org/officeDocument/2006/relationships" r:id="rId5"/>
          </a:graphicData>
        </a:graphic>
      </p:graphicFrame>
      <p:sp>
        <p:nvSpPr>
          <p:cNvPr id="79" name="TextBox 78">
            <a:extLst>
              <a:ext uri="{FF2B5EF4-FFF2-40B4-BE49-F238E27FC236}">
                <a16:creationId xmlns:a16="http://schemas.microsoft.com/office/drawing/2014/main" id="{F6A50F4D-09EA-474F-9EEC-9A55974A4AB5}"/>
              </a:ext>
            </a:extLst>
          </p:cNvPr>
          <p:cNvSpPr txBox="1"/>
          <p:nvPr/>
        </p:nvSpPr>
        <p:spPr>
          <a:xfrm>
            <a:off x="5163165" y="6107257"/>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80" name="TextBox 79">
            <a:extLst>
              <a:ext uri="{FF2B5EF4-FFF2-40B4-BE49-F238E27FC236}">
                <a16:creationId xmlns:a16="http://schemas.microsoft.com/office/drawing/2014/main" id="{9F755FD8-2048-402A-B3AF-FCCD6E532A9F}"/>
              </a:ext>
            </a:extLst>
          </p:cNvPr>
          <p:cNvSpPr txBox="1"/>
          <p:nvPr/>
        </p:nvSpPr>
        <p:spPr>
          <a:xfrm rot="16200000">
            <a:off x="3344771" y="4514741"/>
            <a:ext cx="234391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p99 Latency </a:t>
            </a:r>
            <a:r>
              <a:rPr lang="en-US" sz="2000" dirty="0">
                <a:latin typeface="Helvetica" pitchFamily="2" charset="0"/>
                <a:cs typeface="Times New Roman" panose="02020603050405020304" pitchFamily="18" charset="0"/>
              </a:rPr>
              <a:t>(us)</a:t>
            </a:r>
            <a:endParaRPr lang="en-US" sz="2400" dirty="0">
              <a:latin typeface="Helvetica" pitchFamily="2" charset="0"/>
              <a:cs typeface="Times New Roman" panose="02020603050405020304" pitchFamily="18" charset="0"/>
            </a:endParaRPr>
          </a:p>
        </p:txBody>
      </p:sp>
      <p:graphicFrame>
        <p:nvGraphicFramePr>
          <p:cNvPr id="81" name="Chart 80">
            <a:extLst>
              <a:ext uri="{FF2B5EF4-FFF2-40B4-BE49-F238E27FC236}">
                <a16:creationId xmlns:a16="http://schemas.microsoft.com/office/drawing/2014/main" id="{B9975886-7E34-48F7-A9E0-69EB69E7D1F2}"/>
              </a:ext>
            </a:extLst>
          </p:cNvPr>
          <p:cNvGraphicFramePr>
            <a:graphicFrameLocks/>
          </p:cNvGraphicFramePr>
          <p:nvPr/>
        </p:nvGraphicFramePr>
        <p:xfrm>
          <a:off x="8221661" y="3671188"/>
          <a:ext cx="4117262" cy="2701925"/>
        </p:xfrm>
        <a:graphic>
          <a:graphicData uri="http://schemas.openxmlformats.org/drawingml/2006/chart">
            <c:chart xmlns:c="http://schemas.openxmlformats.org/drawingml/2006/chart" xmlns:r="http://schemas.openxmlformats.org/officeDocument/2006/relationships" r:id="rId6"/>
          </a:graphicData>
        </a:graphic>
      </p:graphicFrame>
      <p:sp>
        <p:nvSpPr>
          <p:cNvPr id="82" name="TextBox 81">
            <a:extLst>
              <a:ext uri="{FF2B5EF4-FFF2-40B4-BE49-F238E27FC236}">
                <a16:creationId xmlns:a16="http://schemas.microsoft.com/office/drawing/2014/main" id="{0EF3440C-FD2A-4C76-A09D-3601420998A2}"/>
              </a:ext>
            </a:extLst>
          </p:cNvPr>
          <p:cNvSpPr txBox="1"/>
          <p:nvPr/>
        </p:nvSpPr>
        <p:spPr>
          <a:xfrm>
            <a:off x="8840528" y="6094958"/>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83" name="TextBox 82">
            <a:extLst>
              <a:ext uri="{FF2B5EF4-FFF2-40B4-BE49-F238E27FC236}">
                <a16:creationId xmlns:a16="http://schemas.microsoft.com/office/drawing/2014/main" id="{3CA4C1F0-E624-4FC9-B73F-2C3507785C26}"/>
              </a:ext>
            </a:extLst>
          </p:cNvPr>
          <p:cNvSpPr txBox="1"/>
          <p:nvPr/>
        </p:nvSpPr>
        <p:spPr>
          <a:xfrm rot="16200000">
            <a:off x="7348852" y="4532089"/>
            <a:ext cx="1537601" cy="430887"/>
          </a:xfrm>
          <a:prstGeom prst="rect">
            <a:avLst/>
          </a:prstGeom>
          <a:noFill/>
        </p:spPr>
        <p:txBody>
          <a:bodyPr wrap="none" rtlCol="0">
            <a:spAutoFit/>
          </a:bodyPr>
          <a:lstStyle/>
          <a:p>
            <a:pPr algn="ctr"/>
            <a:r>
              <a:rPr lang="en-US" sz="22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04FAA1BC-996A-4421-A985-47D39A915DB7}"/>
              </a:ext>
            </a:extLst>
          </p:cNvPr>
          <p:cNvCxnSpPr/>
          <p:nvPr/>
        </p:nvCxnSpPr>
        <p:spPr>
          <a:xfrm>
            <a:off x="5442358" y="4739723"/>
            <a:ext cx="2355842"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965B3475-04F2-466F-ACF0-267CD76D204A}"/>
              </a:ext>
            </a:extLst>
          </p:cNvPr>
          <p:cNvSpPr txBox="1"/>
          <p:nvPr/>
        </p:nvSpPr>
        <p:spPr>
          <a:xfrm>
            <a:off x="5376169" y="4320603"/>
            <a:ext cx="974947" cy="400110"/>
          </a:xfrm>
          <a:prstGeom prst="rect">
            <a:avLst/>
          </a:prstGeom>
          <a:noFill/>
        </p:spPr>
        <p:txBody>
          <a:bodyPr wrap="none" rtlCol="0">
            <a:spAutoFit/>
          </a:bodyPr>
          <a:lstStyle/>
          <a:p>
            <a:r>
              <a:rPr lang="en-US" sz="2000" b="1" dirty="0">
                <a:latin typeface="Helvetica" pitchFamily="2" charset="0"/>
              </a:rPr>
              <a:t>Target</a:t>
            </a:r>
          </a:p>
        </p:txBody>
      </p:sp>
      <p:grpSp>
        <p:nvGrpSpPr>
          <p:cNvPr id="89" name="Group 88">
            <a:extLst>
              <a:ext uri="{FF2B5EF4-FFF2-40B4-BE49-F238E27FC236}">
                <a16:creationId xmlns:a16="http://schemas.microsoft.com/office/drawing/2014/main" id="{5DC782B2-B4B7-4EF1-820A-9F1F2DFE1680}"/>
              </a:ext>
            </a:extLst>
          </p:cNvPr>
          <p:cNvGrpSpPr/>
          <p:nvPr/>
        </p:nvGrpSpPr>
        <p:grpSpPr>
          <a:xfrm>
            <a:off x="5196518" y="1496904"/>
            <a:ext cx="258171" cy="518615"/>
            <a:chOff x="1628641" y="2326287"/>
            <a:chExt cx="258171" cy="518615"/>
          </a:xfrm>
        </p:grpSpPr>
        <p:sp>
          <p:nvSpPr>
            <p:cNvPr id="90" name="Rectangle 89">
              <a:extLst>
                <a:ext uri="{FF2B5EF4-FFF2-40B4-BE49-F238E27FC236}">
                  <a16:creationId xmlns:a16="http://schemas.microsoft.com/office/drawing/2014/main" id="{CFEC7AC0-CF64-4B5B-BC8A-7A3C99B9FC9D}"/>
                </a:ext>
              </a:extLst>
            </p:cNvPr>
            <p:cNvSpPr/>
            <p:nvPr/>
          </p:nvSpPr>
          <p:spPr>
            <a:xfrm>
              <a:off x="1628641" y="2326287"/>
              <a:ext cx="258171" cy="518615"/>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47FE9A16-3C13-4B99-A18B-53BA88D02109}"/>
                </a:ext>
              </a:extLst>
            </p:cNvPr>
            <p:cNvSpPr/>
            <p:nvPr/>
          </p:nvSpPr>
          <p:spPr>
            <a:xfrm>
              <a:off x="1692105" y="2383458"/>
              <a:ext cx="134296" cy="441960"/>
            </a:xfrm>
            <a:custGeom>
              <a:avLst/>
              <a:gdLst>
                <a:gd name="connsiteX0" fmla="*/ 91808 w 130034"/>
                <a:gd name="connsiteY0" fmla="*/ 0 h 746760"/>
                <a:gd name="connsiteX1" fmla="*/ 368 w 130034"/>
                <a:gd name="connsiteY1" fmla="*/ 152400 h 746760"/>
                <a:gd name="connsiteX2" fmla="*/ 122288 w 130034"/>
                <a:gd name="connsiteY2" fmla="*/ 236220 h 746760"/>
                <a:gd name="connsiteX3" fmla="*/ 7988 w 130034"/>
                <a:gd name="connsiteY3" fmla="*/ 335280 h 746760"/>
                <a:gd name="connsiteX4" fmla="*/ 129908 w 130034"/>
                <a:gd name="connsiteY4" fmla="*/ 426720 h 746760"/>
                <a:gd name="connsiteX5" fmla="*/ 23228 w 130034"/>
                <a:gd name="connsiteY5" fmla="*/ 502920 h 746760"/>
                <a:gd name="connsiteX6" fmla="*/ 129908 w 130034"/>
                <a:gd name="connsiteY6" fmla="*/ 579120 h 746760"/>
                <a:gd name="connsiteX7" fmla="*/ 46088 w 130034"/>
                <a:gd name="connsiteY7" fmla="*/ 662940 h 746760"/>
                <a:gd name="connsiteX8" fmla="*/ 107048 w 130034"/>
                <a:gd name="connsiteY8" fmla="*/ 746760 h 74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034" h="746760">
                  <a:moveTo>
                    <a:pt x="91808" y="0"/>
                  </a:moveTo>
                  <a:cubicBezTo>
                    <a:pt x="43548" y="56515"/>
                    <a:pt x="-4712" y="113030"/>
                    <a:pt x="368" y="152400"/>
                  </a:cubicBezTo>
                  <a:cubicBezTo>
                    <a:pt x="5448" y="191770"/>
                    <a:pt x="121018" y="205740"/>
                    <a:pt x="122288" y="236220"/>
                  </a:cubicBezTo>
                  <a:cubicBezTo>
                    <a:pt x="123558" y="266700"/>
                    <a:pt x="6718" y="303530"/>
                    <a:pt x="7988" y="335280"/>
                  </a:cubicBezTo>
                  <a:cubicBezTo>
                    <a:pt x="9258" y="367030"/>
                    <a:pt x="127368" y="398780"/>
                    <a:pt x="129908" y="426720"/>
                  </a:cubicBezTo>
                  <a:cubicBezTo>
                    <a:pt x="132448" y="454660"/>
                    <a:pt x="23228" y="477520"/>
                    <a:pt x="23228" y="502920"/>
                  </a:cubicBezTo>
                  <a:cubicBezTo>
                    <a:pt x="23228" y="528320"/>
                    <a:pt x="126098" y="552450"/>
                    <a:pt x="129908" y="579120"/>
                  </a:cubicBezTo>
                  <a:cubicBezTo>
                    <a:pt x="133718" y="605790"/>
                    <a:pt x="49898" y="635000"/>
                    <a:pt x="46088" y="662940"/>
                  </a:cubicBezTo>
                  <a:cubicBezTo>
                    <a:pt x="42278" y="690880"/>
                    <a:pt x="74663" y="718820"/>
                    <a:pt x="107048" y="7467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Connector 91">
            <a:extLst>
              <a:ext uri="{FF2B5EF4-FFF2-40B4-BE49-F238E27FC236}">
                <a16:creationId xmlns:a16="http://schemas.microsoft.com/office/drawing/2014/main" id="{DBE26904-2834-4C61-A05F-8BFDF78517A0}"/>
              </a:ext>
            </a:extLst>
          </p:cNvPr>
          <p:cNvCxnSpPr/>
          <p:nvPr/>
        </p:nvCxnSpPr>
        <p:spPr>
          <a:xfrm>
            <a:off x="5196518" y="1491742"/>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F3E3B8B-2050-47DC-BAF4-5668963F73A6}"/>
              </a:ext>
            </a:extLst>
          </p:cNvPr>
          <p:cNvCxnSpPr/>
          <p:nvPr/>
        </p:nvCxnSpPr>
        <p:spPr>
          <a:xfrm>
            <a:off x="4428215" y="1498413"/>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40B6BBA-CC09-478D-B836-0186F762F539}"/>
              </a:ext>
            </a:extLst>
          </p:cNvPr>
          <p:cNvCxnSpPr/>
          <p:nvPr/>
        </p:nvCxnSpPr>
        <p:spPr>
          <a:xfrm>
            <a:off x="4428215" y="2019870"/>
            <a:ext cx="1048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8E66D26-3581-438E-A60A-806C56F31DC4}"/>
              </a:ext>
            </a:extLst>
          </p:cNvPr>
          <p:cNvCxnSpPr/>
          <p:nvPr/>
        </p:nvCxnSpPr>
        <p:spPr>
          <a:xfrm>
            <a:off x="5467417" y="1498413"/>
            <a:ext cx="0" cy="521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CEA09442-5EC9-4AAF-BACC-5ED030505443}"/>
              </a:ext>
            </a:extLst>
          </p:cNvPr>
          <p:cNvSpPr/>
          <p:nvPr/>
        </p:nvSpPr>
        <p:spPr>
          <a:xfrm flipH="1">
            <a:off x="1672526" y="3678401"/>
            <a:ext cx="1489773"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4F388B9-5711-42BD-B939-0DB036C2C3E6}"/>
              </a:ext>
            </a:extLst>
          </p:cNvPr>
          <p:cNvSpPr/>
          <p:nvPr/>
        </p:nvSpPr>
        <p:spPr>
          <a:xfrm flipH="1">
            <a:off x="5668460" y="3709980"/>
            <a:ext cx="1332414"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1618BDB-E9A1-4E94-B718-CD386DDACF31}"/>
              </a:ext>
            </a:extLst>
          </p:cNvPr>
          <p:cNvSpPr/>
          <p:nvPr/>
        </p:nvSpPr>
        <p:spPr>
          <a:xfrm flipH="1">
            <a:off x="9400038" y="3750270"/>
            <a:ext cx="1477512"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DA977B8-3B64-481C-A112-055BD352D884}"/>
              </a:ext>
            </a:extLst>
          </p:cNvPr>
          <p:cNvSpPr/>
          <p:nvPr/>
        </p:nvSpPr>
        <p:spPr>
          <a:xfrm rot="20806247">
            <a:off x="2856925" y="3963178"/>
            <a:ext cx="381714" cy="229498"/>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87C8B0F-DF73-4C3D-BEB6-B9A2E31EF23F}"/>
              </a:ext>
            </a:extLst>
          </p:cNvPr>
          <p:cNvSpPr/>
          <p:nvPr/>
        </p:nvSpPr>
        <p:spPr>
          <a:xfrm>
            <a:off x="6608112" y="4623163"/>
            <a:ext cx="381714" cy="214042"/>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374225F-FCC2-4DAF-9CE3-A1E8DA81AB64}"/>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13</a:t>
            </a:r>
          </a:p>
        </p:txBody>
      </p:sp>
    </p:spTree>
    <p:extLst>
      <p:ext uri="{BB962C8B-B14F-4D97-AF65-F5344CB8AC3E}">
        <p14:creationId xmlns:p14="http://schemas.microsoft.com/office/powerpoint/2010/main" val="3103422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394E9-6F63-4524-A85C-9E33AE514328}"/>
              </a:ext>
            </a:extLst>
          </p:cNvPr>
          <p:cNvSpPr>
            <a:spLocks noGrp="1"/>
          </p:cNvSpPr>
          <p:nvPr>
            <p:ph type="title"/>
          </p:nvPr>
        </p:nvSpPr>
        <p:spPr>
          <a:xfrm>
            <a:off x="447675" y="365126"/>
            <a:ext cx="11353800" cy="951884"/>
          </a:xfrm>
        </p:spPr>
        <p:txBody>
          <a:bodyPr>
            <a:normAutofit/>
          </a:bodyPr>
          <a:lstStyle/>
          <a:p>
            <a:r>
              <a:rPr lang="en-US" b="1" dirty="0">
                <a:latin typeface="Helvetica" pitchFamily="2" charset="0"/>
              </a:rPr>
              <a:t>Performance-driven Admission Control</a:t>
            </a:r>
          </a:p>
        </p:txBody>
      </p:sp>
      <p:graphicFrame>
        <p:nvGraphicFramePr>
          <p:cNvPr id="47" name="Chart 46">
            <a:extLst>
              <a:ext uri="{FF2B5EF4-FFF2-40B4-BE49-F238E27FC236}">
                <a16:creationId xmlns:a16="http://schemas.microsoft.com/office/drawing/2014/main" id="{476AF6CE-ACC6-42AB-B192-7F601CDA43FE}"/>
              </a:ext>
            </a:extLst>
          </p:cNvPr>
          <p:cNvGraphicFramePr>
            <a:graphicFrameLocks/>
          </p:cNvGraphicFramePr>
          <p:nvPr/>
        </p:nvGraphicFramePr>
        <p:xfrm>
          <a:off x="1418079" y="2356075"/>
          <a:ext cx="3845543" cy="2698750"/>
        </p:xfrm>
        <a:graphic>
          <a:graphicData uri="http://schemas.openxmlformats.org/drawingml/2006/chart">
            <c:chart xmlns:c="http://schemas.openxmlformats.org/drawingml/2006/chart" xmlns:r="http://schemas.openxmlformats.org/officeDocument/2006/relationships" r:id="rId3"/>
          </a:graphicData>
        </a:graphic>
      </p:graphicFrame>
      <p:sp>
        <p:nvSpPr>
          <p:cNvPr id="48" name="TextBox 47">
            <a:extLst>
              <a:ext uri="{FF2B5EF4-FFF2-40B4-BE49-F238E27FC236}">
                <a16:creationId xmlns:a16="http://schemas.microsoft.com/office/drawing/2014/main" id="{772D931D-2159-458F-A094-07C892256CD8}"/>
              </a:ext>
            </a:extLst>
          </p:cNvPr>
          <p:cNvSpPr txBox="1"/>
          <p:nvPr/>
        </p:nvSpPr>
        <p:spPr>
          <a:xfrm rot="16200000">
            <a:off x="134554" y="3008023"/>
            <a:ext cx="1766830" cy="800219"/>
          </a:xfrm>
          <a:prstGeom prst="rect">
            <a:avLst/>
          </a:prstGeom>
          <a:noFill/>
        </p:spPr>
        <p:txBody>
          <a:bodyPr wrap="squar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49" name="TextBox 48">
            <a:extLst>
              <a:ext uri="{FF2B5EF4-FFF2-40B4-BE49-F238E27FC236}">
                <a16:creationId xmlns:a16="http://schemas.microsoft.com/office/drawing/2014/main" id="{B7619830-3572-488D-A8C7-F5339129020E}"/>
              </a:ext>
            </a:extLst>
          </p:cNvPr>
          <p:cNvSpPr txBox="1"/>
          <p:nvPr/>
        </p:nvSpPr>
        <p:spPr>
          <a:xfrm>
            <a:off x="1824578" y="4846551"/>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50" name="Rectangle 49">
            <a:extLst>
              <a:ext uri="{FF2B5EF4-FFF2-40B4-BE49-F238E27FC236}">
                <a16:creationId xmlns:a16="http://schemas.microsoft.com/office/drawing/2014/main" id="{C3095E24-19BD-45E2-8469-BC38B03470D9}"/>
              </a:ext>
            </a:extLst>
          </p:cNvPr>
          <p:cNvSpPr/>
          <p:nvPr/>
        </p:nvSpPr>
        <p:spPr>
          <a:xfrm>
            <a:off x="2286001" y="2400222"/>
            <a:ext cx="1533524"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FFFF59C4-51B0-48FA-B2D4-6B31B870DC6F}"/>
              </a:ext>
            </a:extLst>
          </p:cNvPr>
          <p:cNvCxnSpPr>
            <a:cxnSpLocks/>
          </p:cNvCxnSpPr>
          <p:nvPr/>
        </p:nvCxnSpPr>
        <p:spPr>
          <a:xfrm flipV="1">
            <a:off x="2454966" y="2961861"/>
            <a:ext cx="486494" cy="29817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Speech Bubble: Rectangle 51">
                <a:extLst>
                  <a:ext uri="{FF2B5EF4-FFF2-40B4-BE49-F238E27FC236}">
                    <a16:creationId xmlns:a16="http://schemas.microsoft.com/office/drawing/2014/main" id="{BC233483-C803-44CD-AD89-EC735D3F3ECA}"/>
                  </a:ext>
                </a:extLst>
              </p:cNvPr>
              <p:cNvSpPr/>
              <p:nvPr/>
            </p:nvSpPr>
            <p:spPr>
              <a:xfrm>
                <a:off x="5081412" y="2175223"/>
                <a:ext cx="5851632" cy="1253777"/>
              </a:xfrm>
              <a:prstGeom prst="wedgeRectCallout">
                <a:avLst>
                  <a:gd name="adj1" fmla="val -56264"/>
                  <a:gd name="adj2" fmla="val -190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ourier New" panose="02070309020205020404" pitchFamily="49" charset="0"/>
                    <a:cs typeface="Courier New" panose="02070309020205020404" pitchFamily="49" charset="0"/>
                  </a:rPr>
                  <a:t>Efficiency</a:t>
                </a:r>
                <a:r>
                  <a:rPr lang="en-US" sz="3200" dirty="0">
                    <a:solidFill>
                      <a:schemeClr val="tx1"/>
                    </a:solidFill>
                    <a:latin typeface="Courier New" panose="02070309020205020404" pitchFamily="49" charset="0"/>
                    <a:cs typeface="Courier New" panose="02070309020205020404" pitchFamily="49" charset="0"/>
                  </a:rPr>
                  <a:t> = </a:t>
                </a:r>
                <a14:m>
                  <m:oMath xmlns:m="http://schemas.openxmlformats.org/officeDocument/2006/math">
                    <m:f>
                      <m:fPr>
                        <m:ctrlPr>
                          <a:rPr lang="en-US" sz="3200" i="1" smtClean="0">
                            <a:solidFill>
                              <a:schemeClr val="tx1"/>
                            </a:solidFill>
                            <a:latin typeface="Cambria Math" panose="02040503050406030204" pitchFamily="18" charset="0"/>
                            <a:cs typeface="Courier New" panose="02070309020205020404" pitchFamily="49" charset="0"/>
                          </a:rPr>
                        </m:ctrlPr>
                      </m:fPr>
                      <m:num>
                        <m:r>
                          <a:rPr lang="en-US" sz="320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 </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𝑜𝑢𝑡</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_</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𝑟𝑒𝑠𝑝</m:t>
                        </m:r>
                      </m:num>
                      <m:den>
                        <m:r>
                          <a:rPr lang="en-US" sz="320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 </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𝑖𝑛</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_</m:t>
                        </m:r>
                        <m:r>
                          <a:rPr lang="en-US" sz="3200" b="0" i="1"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m:t>𝑟𝑒𝑞</m:t>
                        </m:r>
                      </m:den>
                    </m:f>
                  </m:oMath>
                </a14:m>
                <a:endParaRPr lang="en-US" sz="3200" dirty="0">
                  <a:solidFill>
                    <a:schemeClr val="tx1"/>
                  </a:solidFill>
                  <a:latin typeface="Courier New" panose="02070309020205020404" pitchFamily="49" charset="0"/>
                  <a:cs typeface="Courier New" panose="02070309020205020404" pitchFamily="49" charset="0"/>
                </a:endParaRPr>
              </a:p>
            </p:txBody>
          </p:sp>
        </mc:Choice>
        <mc:Fallback xmlns="">
          <p:sp>
            <p:nvSpPr>
              <p:cNvPr id="52" name="Speech Bubble: Rectangle 51">
                <a:extLst>
                  <a:ext uri="{FF2B5EF4-FFF2-40B4-BE49-F238E27FC236}">
                    <a16:creationId xmlns:a16="http://schemas.microsoft.com/office/drawing/2014/main" id="{BC233483-C803-44CD-AD89-EC735D3F3ECA}"/>
                  </a:ext>
                </a:extLst>
              </p:cNvPr>
              <p:cNvSpPr>
                <a:spLocks noRot="1" noChangeAspect="1" noMove="1" noResize="1" noEditPoints="1" noAdjustHandles="1" noChangeArrowheads="1" noChangeShapeType="1" noTextEdit="1"/>
              </p:cNvSpPr>
              <p:nvPr/>
            </p:nvSpPr>
            <p:spPr>
              <a:xfrm>
                <a:off x="5081412" y="2175223"/>
                <a:ext cx="5851632" cy="1253777"/>
              </a:xfrm>
              <a:prstGeom prst="wedgeRectCallout">
                <a:avLst>
                  <a:gd name="adj1" fmla="val -56264"/>
                  <a:gd name="adj2" fmla="val -19024"/>
                </a:avLst>
              </a:prstGeom>
              <a:blipFill>
                <a:blip r:embed="rId4"/>
                <a:stretch>
                  <a:fillRect/>
                </a:stretch>
              </a:blipFill>
              <a:ln>
                <a:solidFill>
                  <a:schemeClr val="tx1"/>
                </a:solidFill>
              </a:ln>
            </p:spPr>
            <p:txBody>
              <a:bodyPr/>
              <a:lstStyle/>
              <a:p>
                <a:r>
                  <a:rPr lang="en-US">
                    <a:noFill/>
                  </a:rPr>
                  <a:t> </a:t>
                </a:r>
              </a:p>
            </p:txBody>
          </p:sp>
        </mc:Fallback>
      </mc:AlternateContent>
      <p:sp>
        <p:nvSpPr>
          <p:cNvPr id="56" name="Oval 55">
            <a:extLst>
              <a:ext uri="{FF2B5EF4-FFF2-40B4-BE49-F238E27FC236}">
                <a16:creationId xmlns:a16="http://schemas.microsoft.com/office/drawing/2014/main" id="{352E827B-C33F-4FBF-A2B0-2DA77B4C5EFE}"/>
              </a:ext>
            </a:extLst>
          </p:cNvPr>
          <p:cNvSpPr/>
          <p:nvPr/>
        </p:nvSpPr>
        <p:spPr>
          <a:xfrm>
            <a:off x="2660748" y="3079832"/>
            <a:ext cx="88818" cy="88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D7BE00A-BCD5-4793-8360-A10306B24C65}"/>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14</a:t>
            </a:r>
          </a:p>
        </p:txBody>
      </p:sp>
      <p:cxnSp>
        <p:nvCxnSpPr>
          <p:cNvPr id="11" name="Straight Connector 10">
            <a:extLst>
              <a:ext uri="{FF2B5EF4-FFF2-40B4-BE49-F238E27FC236}">
                <a16:creationId xmlns:a16="http://schemas.microsoft.com/office/drawing/2014/main" id="{871E5094-5792-4469-8578-5EEA8DFA4AE4}"/>
              </a:ext>
            </a:extLst>
          </p:cNvPr>
          <p:cNvCxnSpPr>
            <a:cxnSpLocks/>
          </p:cNvCxnSpPr>
          <p:nvPr/>
        </p:nvCxnSpPr>
        <p:spPr>
          <a:xfrm flipV="1">
            <a:off x="2218299" y="3451894"/>
            <a:ext cx="97760" cy="35559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AB7DFBF-2AE7-4830-97AF-1B2446E2DB2A}"/>
              </a:ext>
            </a:extLst>
          </p:cNvPr>
          <p:cNvSpPr/>
          <p:nvPr/>
        </p:nvSpPr>
        <p:spPr>
          <a:xfrm>
            <a:off x="2232253" y="3579034"/>
            <a:ext cx="88818" cy="88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5CA8667-9349-4FB9-879F-89853338C6DE}"/>
              </a:ext>
            </a:extLst>
          </p:cNvPr>
          <p:cNvSpPr txBox="1"/>
          <p:nvPr/>
        </p:nvSpPr>
        <p:spPr>
          <a:xfrm>
            <a:off x="2263159" y="3471681"/>
            <a:ext cx="1755609" cy="369332"/>
          </a:xfrm>
          <a:prstGeom prst="rect">
            <a:avLst/>
          </a:prstGeom>
          <a:noFill/>
        </p:spPr>
        <p:txBody>
          <a:bodyPr wrap="none" rtlCol="0">
            <a:spAutoFit/>
          </a:bodyPr>
          <a:lstStyle/>
          <a:p>
            <a:r>
              <a:rPr lang="en-US" dirty="0">
                <a:solidFill>
                  <a:srgbClr val="C00000"/>
                </a:solidFill>
                <a:latin typeface="Helvetica" pitchFamily="2" charset="0"/>
              </a:rPr>
              <a:t>Efficiency = 1.0</a:t>
            </a:r>
          </a:p>
        </p:txBody>
      </p:sp>
      <p:cxnSp>
        <p:nvCxnSpPr>
          <p:cNvPr id="14" name="Straight Connector 13">
            <a:extLst>
              <a:ext uri="{FF2B5EF4-FFF2-40B4-BE49-F238E27FC236}">
                <a16:creationId xmlns:a16="http://schemas.microsoft.com/office/drawing/2014/main" id="{DC036B7B-918D-46F4-A7A4-71053700DD0A}"/>
              </a:ext>
            </a:extLst>
          </p:cNvPr>
          <p:cNvCxnSpPr>
            <a:cxnSpLocks/>
          </p:cNvCxnSpPr>
          <p:nvPr/>
        </p:nvCxnSpPr>
        <p:spPr>
          <a:xfrm flipV="1">
            <a:off x="3601840" y="2783725"/>
            <a:ext cx="422600"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2840037-C7AB-4ED5-95BD-D9C3032451B8}"/>
              </a:ext>
            </a:extLst>
          </p:cNvPr>
          <p:cNvSpPr/>
          <p:nvPr/>
        </p:nvSpPr>
        <p:spPr>
          <a:xfrm>
            <a:off x="3768124" y="2746658"/>
            <a:ext cx="88818" cy="88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645B00C-7622-44D9-856B-6C3B3C5DBF9F}"/>
              </a:ext>
            </a:extLst>
          </p:cNvPr>
          <p:cNvSpPr txBox="1"/>
          <p:nvPr/>
        </p:nvSpPr>
        <p:spPr>
          <a:xfrm>
            <a:off x="3025948" y="2393318"/>
            <a:ext cx="1563248" cy="369332"/>
          </a:xfrm>
          <a:prstGeom prst="rect">
            <a:avLst/>
          </a:prstGeom>
          <a:noFill/>
        </p:spPr>
        <p:txBody>
          <a:bodyPr wrap="none" rtlCol="0">
            <a:spAutoFit/>
          </a:bodyPr>
          <a:lstStyle/>
          <a:p>
            <a:r>
              <a:rPr lang="en-US" dirty="0">
                <a:solidFill>
                  <a:srgbClr val="C00000"/>
                </a:solidFill>
                <a:latin typeface="Helvetica" pitchFamily="2" charset="0"/>
              </a:rPr>
              <a:t>Efficiency = 0</a:t>
            </a:r>
          </a:p>
        </p:txBody>
      </p:sp>
    </p:spTree>
    <p:extLst>
      <p:ext uri="{BB962C8B-B14F-4D97-AF65-F5344CB8AC3E}">
        <p14:creationId xmlns:p14="http://schemas.microsoft.com/office/powerpoint/2010/main" val="4180356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37B735B6-3113-4692-9453-357BA13D38B4}"/>
              </a:ext>
            </a:extLst>
          </p:cNvPr>
          <p:cNvGraphicFramePr>
            <a:graphicFrameLocks/>
          </p:cNvGraphicFramePr>
          <p:nvPr/>
        </p:nvGraphicFramePr>
        <p:xfrm>
          <a:off x="1418079" y="2356075"/>
          <a:ext cx="3845543" cy="269875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ADB3440F-C4A6-425E-B8C2-6D05BAC09B01}"/>
              </a:ext>
            </a:extLst>
          </p:cNvPr>
          <p:cNvSpPr txBox="1"/>
          <p:nvPr/>
        </p:nvSpPr>
        <p:spPr>
          <a:xfrm rot="16200000">
            <a:off x="134554" y="3008023"/>
            <a:ext cx="1766830" cy="800219"/>
          </a:xfrm>
          <a:prstGeom prst="rect">
            <a:avLst/>
          </a:prstGeom>
          <a:noFill/>
        </p:spPr>
        <p:txBody>
          <a:bodyPr wrap="squar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12" name="TextBox 11">
            <a:extLst>
              <a:ext uri="{FF2B5EF4-FFF2-40B4-BE49-F238E27FC236}">
                <a16:creationId xmlns:a16="http://schemas.microsoft.com/office/drawing/2014/main" id="{F9962800-7BA2-43A6-A01B-9A1F29FA4F4C}"/>
              </a:ext>
            </a:extLst>
          </p:cNvPr>
          <p:cNvSpPr txBox="1"/>
          <p:nvPr/>
        </p:nvSpPr>
        <p:spPr>
          <a:xfrm>
            <a:off x="1824578" y="4846551"/>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19" name="Title 1">
            <a:extLst>
              <a:ext uri="{FF2B5EF4-FFF2-40B4-BE49-F238E27FC236}">
                <a16:creationId xmlns:a16="http://schemas.microsoft.com/office/drawing/2014/main" id="{DDE7F274-23EB-4744-A243-611ADDAF70CB}"/>
              </a:ext>
            </a:extLst>
          </p:cNvPr>
          <p:cNvSpPr txBox="1">
            <a:spLocks/>
          </p:cNvSpPr>
          <p:nvPr/>
        </p:nvSpPr>
        <p:spPr>
          <a:xfrm>
            <a:off x="447675" y="365126"/>
            <a:ext cx="113538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Performance-driven Admission Control</a:t>
            </a:r>
            <a:endParaRPr lang="en-US" b="1" dirty="0">
              <a:latin typeface="Helvetica" pitchFamily="2" charset="0"/>
            </a:endParaRPr>
          </a:p>
        </p:txBody>
      </p:sp>
      <p:sp>
        <p:nvSpPr>
          <p:cNvPr id="20" name="Rectangle 19">
            <a:extLst>
              <a:ext uri="{FF2B5EF4-FFF2-40B4-BE49-F238E27FC236}">
                <a16:creationId xmlns:a16="http://schemas.microsoft.com/office/drawing/2014/main" id="{542BDE9B-EB1C-4A06-A4B5-2996559A6D0E}"/>
              </a:ext>
            </a:extLst>
          </p:cNvPr>
          <p:cNvSpPr/>
          <p:nvPr/>
        </p:nvSpPr>
        <p:spPr>
          <a:xfrm>
            <a:off x="2286001" y="2400222"/>
            <a:ext cx="1533524"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E4DFC08-B77A-4483-8C3E-E654827EF9F0}"/>
              </a:ext>
            </a:extLst>
          </p:cNvPr>
          <p:cNvCxnSpPr>
            <a:cxnSpLocks/>
          </p:cNvCxnSpPr>
          <p:nvPr/>
        </p:nvCxnSpPr>
        <p:spPr>
          <a:xfrm flipV="1">
            <a:off x="3114084" y="2773770"/>
            <a:ext cx="603250" cy="15870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71395EB-A95A-427E-945F-40B9E2A02D72}"/>
              </a:ext>
            </a:extLst>
          </p:cNvPr>
          <p:cNvSpPr/>
          <p:nvPr/>
        </p:nvSpPr>
        <p:spPr>
          <a:xfrm>
            <a:off x="3371300" y="2808715"/>
            <a:ext cx="88818" cy="88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14C9DF0-0084-47D0-B142-D47FFED55456}"/>
              </a:ext>
            </a:extLst>
          </p:cNvPr>
          <p:cNvSpPr txBox="1"/>
          <p:nvPr/>
        </p:nvSpPr>
        <p:spPr>
          <a:xfrm>
            <a:off x="2376902" y="2427100"/>
            <a:ext cx="1755609" cy="369332"/>
          </a:xfrm>
          <a:prstGeom prst="rect">
            <a:avLst/>
          </a:prstGeom>
          <a:noFill/>
        </p:spPr>
        <p:txBody>
          <a:bodyPr wrap="none" rtlCol="0">
            <a:spAutoFit/>
          </a:bodyPr>
          <a:lstStyle/>
          <a:p>
            <a:r>
              <a:rPr lang="en-US" dirty="0">
                <a:solidFill>
                  <a:srgbClr val="C00000"/>
                </a:solidFill>
                <a:latin typeface="Helvetica" pitchFamily="2" charset="0"/>
              </a:rPr>
              <a:t>Efficiency = 0.1</a:t>
            </a:r>
          </a:p>
        </p:txBody>
      </p:sp>
      <p:sp>
        <p:nvSpPr>
          <p:cNvPr id="14" name="TextBox 13">
            <a:extLst>
              <a:ext uri="{FF2B5EF4-FFF2-40B4-BE49-F238E27FC236}">
                <a16:creationId xmlns:a16="http://schemas.microsoft.com/office/drawing/2014/main" id="{82D182AA-E23A-4797-AF6A-9645E437CB3D}"/>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15</a:t>
            </a:r>
          </a:p>
        </p:txBody>
      </p:sp>
    </p:spTree>
    <p:extLst>
      <p:ext uri="{BB962C8B-B14F-4D97-AF65-F5344CB8AC3E}">
        <p14:creationId xmlns:p14="http://schemas.microsoft.com/office/powerpoint/2010/main" val="388825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37B735B6-3113-4692-9453-357BA13D38B4}"/>
              </a:ext>
            </a:extLst>
          </p:cNvPr>
          <p:cNvGraphicFramePr>
            <a:graphicFrameLocks/>
          </p:cNvGraphicFramePr>
          <p:nvPr/>
        </p:nvGraphicFramePr>
        <p:xfrm>
          <a:off x="1418079" y="2356075"/>
          <a:ext cx="3845543" cy="269875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ADB3440F-C4A6-425E-B8C2-6D05BAC09B01}"/>
              </a:ext>
            </a:extLst>
          </p:cNvPr>
          <p:cNvSpPr txBox="1"/>
          <p:nvPr/>
        </p:nvSpPr>
        <p:spPr>
          <a:xfrm rot="16200000">
            <a:off x="134554" y="3008023"/>
            <a:ext cx="1766830" cy="800219"/>
          </a:xfrm>
          <a:prstGeom prst="rect">
            <a:avLst/>
          </a:prstGeom>
          <a:noFill/>
        </p:spPr>
        <p:txBody>
          <a:bodyPr wrap="squar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12" name="TextBox 11">
            <a:extLst>
              <a:ext uri="{FF2B5EF4-FFF2-40B4-BE49-F238E27FC236}">
                <a16:creationId xmlns:a16="http://schemas.microsoft.com/office/drawing/2014/main" id="{F9962800-7BA2-43A6-A01B-9A1F29FA4F4C}"/>
              </a:ext>
            </a:extLst>
          </p:cNvPr>
          <p:cNvSpPr txBox="1"/>
          <p:nvPr/>
        </p:nvSpPr>
        <p:spPr>
          <a:xfrm>
            <a:off x="1824578" y="4846551"/>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14" name="Speech Bubble: Rectangle 13">
            <a:extLst>
              <a:ext uri="{FF2B5EF4-FFF2-40B4-BE49-F238E27FC236}">
                <a16:creationId xmlns:a16="http://schemas.microsoft.com/office/drawing/2014/main" id="{FBBBFF35-7704-45A1-BE34-6E44F24BF9E0}"/>
              </a:ext>
            </a:extLst>
          </p:cNvPr>
          <p:cNvSpPr/>
          <p:nvPr/>
        </p:nvSpPr>
        <p:spPr>
          <a:xfrm>
            <a:off x="5081411" y="2175223"/>
            <a:ext cx="6766831" cy="2116325"/>
          </a:xfrm>
          <a:prstGeom prst="wedgeRectCallout">
            <a:avLst>
              <a:gd name="adj1" fmla="val -56264"/>
              <a:gd name="adj2" fmla="val -190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ourier New" panose="02070309020205020404" pitchFamily="49" charset="0"/>
                <a:cs typeface="Courier New" panose="02070309020205020404" pitchFamily="49" charset="0"/>
              </a:rPr>
              <a:t>For every 4 end-to-end RTTs:</a:t>
            </a:r>
          </a:p>
          <a:p>
            <a:r>
              <a:rPr lang="en-US" sz="2400" dirty="0">
                <a:solidFill>
                  <a:schemeClr val="bg1"/>
                </a:solidFill>
                <a:latin typeface="Courier New" panose="02070309020205020404" pitchFamily="49" charset="0"/>
                <a:cs typeface="Courier New" panose="02070309020205020404" pitchFamily="49" charset="0"/>
              </a:rPr>
              <a:t>  if </a:t>
            </a:r>
            <a:r>
              <a:rPr lang="en-US" sz="2400" b="1" dirty="0">
                <a:solidFill>
                  <a:schemeClr val="bg1"/>
                </a:solidFill>
                <a:latin typeface="Courier New" panose="02070309020205020404" pitchFamily="49" charset="0"/>
                <a:cs typeface="Courier New" panose="02070309020205020404" pitchFamily="49" charset="0"/>
              </a:rPr>
              <a:t>efficiency &gt; threshold (10%):</a:t>
            </a:r>
          </a:p>
          <a:p>
            <a:r>
              <a:rPr lang="en-US" sz="2400" dirty="0">
                <a:solidFill>
                  <a:schemeClr val="bg1"/>
                </a:solidFill>
                <a:latin typeface="Courier New" panose="02070309020205020404" pitchFamily="49" charset="0"/>
                <a:cs typeface="Courier New" panose="02070309020205020404" pitchFamily="49" charset="0"/>
              </a:rPr>
              <a:t>    admit more load</a:t>
            </a:r>
          </a:p>
          <a:p>
            <a:r>
              <a:rPr lang="en-US" sz="2400" dirty="0">
                <a:solidFill>
                  <a:schemeClr val="bg1"/>
                </a:solidFill>
                <a:latin typeface="Courier New" panose="02070309020205020404" pitchFamily="49" charset="0"/>
                <a:cs typeface="Courier New" panose="02070309020205020404" pitchFamily="49" charset="0"/>
              </a:rPr>
              <a:t>  else:</a:t>
            </a:r>
          </a:p>
          <a:p>
            <a:r>
              <a:rPr lang="en-US" sz="2400" dirty="0">
                <a:solidFill>
                  <a:schemeClr val="bg1"/>
                </a:solidFill>
                <a:latin typeface="Courier New" panose="02070309020205020404" pitchFamily="49" charset="0"/>
                <a:cs typeface="Courier New" panose="02070309020205020404" pitchFamily="49" charset="0"/>
              </a:rPr>
              <a:t>    admit less load</a:t>
            </a:r>
          </a:p>
        </p:txBody>
      </p:sp>
      <p:cxnSp>
        <p:nvCxnSpPr>
          <p:cNvPr id="15" name="Straight Connector 14">
            <a:extLst>
              <a:ext uri="{FF2B5EF4-FFF2-40B4-BE49-F238E27FC236}">
                <a16:creationId xmlns:a16="http://schemas.microsoft.com/office/drawing/2014/main" id="{3E4DFC08-B77A-4483-8C3E-E654827EF9F0}"/>
              </a:ext>
            </a:extLst>
          </p:cNvPr>
          <p:cNvCxnSpPr>
            <a:cxnSpLocks/>
          </p:cNvCxnSpPr>
          <p:nvPr/>
        </p:nvCxnSpPr>
        <p:spPr>
          <a:xfrm flipV="1">
            <a:off x="2454966" y="2961861"/>
            <a:ext cx="486494" cy="29817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71395EB-A95A-427E-945F-40B9E2A02D72}"/>
              </a:ext>
            </a:extLst>
          </p:cNvPr>
          <p:cNvSpPr/>
          <p:nvPr/>
        </p:nvSpPr>
        <p:spPr>
          <a:xfrm>
            <a:off x="2660748" y="3079832"/>
            <a:ext cx="88818" cy="88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DDE7F274-23EB-4744-A243-611ADDAF70CB}"/>
              </a:ext>
            </a:extLst>
          </p:cNvPr>
          <p:cNvSpPr txBox="1">
            <a:spLocks/>
          </p:cNvSpPr>
          <p:nvPr/>
        </p:nvSpPr>
        <p:spPr>
          <a:xfrm>
            <a:off x="447675" y="365126"/>
            <a:ext cx="113538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Performance-driven Admission Control</a:t>
            </a:r>
            <a:endParaRPr lang="en-US" b="1" dirty="0">
              <a:latin typeface="Helvetica" pitchFamily="2" charset="0"/>
            </a:endParaRPr>
          </a:p>
        </p:txBody>
      </p:sp>
      <p:sp>
        <p:nvSpPr>
          <p:cNvPr id="20" name="Rectangle 19">
            <a:extLst>
              <a:ext uri="{FF2B5EF4-FFF2-40B4-BE49-F238E27FC236}">
                <a16:creationId xmlns:a16="http://schemas.microsoft.com/office/drawing/2014/main" id="{542BDE9B-EB1C-4A06-A4B5-2996559A6D0E}"/>
              </a:ext>
            </a:extLst>
          </p:cNvPr>
          <p:cNvSpPr/>
          <p:nvPr/>
        </p:nvSpPr>
        <p:spPr>
          <a:xfrm>
            <a:off x="2286001" y="2400222"/>
            <a:ext cx="1533524"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931AEDC-43F4-4F89-BB51-F7DBEA66CEDB}"/>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15</a:t>
            </a:r>
          </a:p>
        </p:txBody>
      </p:sp>
    </p:spTree>
    <p:extLst>
      <p:ext uri="{BB962C8B-B14F-4D97-AF65-F5344CB8AC3E}">
        <p14:creationId xmlns:p14="http://schemas.microsoft.com/office/powerpoint/2010/main" val="691433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9168E50C-A732-407A-B27A-BBABDE914FC3}"/>
              </a:ext>
            </a:extLst>
          </p:cNvPr>
          <p:cNvGraphicFramePr>
            <a:graphicFrameLocks/>
          </p:cNvGraphicFramePr>
          <p:nvPr/>
        </p:nvGraphicFramePr>
        <p:xfrm>
          <a:off x="1418079" y="2356075"/>
          <a:ext cx="3845543" cy="269875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9F986B89-E6CE-47D6-827B-CA6268F2356F}"/>
              </a:ext>
            </a:extLst>
          </p:cNvPr>
          <p:cNvSpPr txBox="1"/>
          <p:nvPr/>
        </p:nvSpPr>
        <p:spPr>
          <a:xfrm rot="16200000">
            <a:off x="134554" y="3008023"/>
            <a:ext cx="1766830" cy="800219"/>
          </a:xfrm>
          <a:prstGeom prst="rect">
            <a:avLst/>
          </a:prstGeom>
          <a:noFill/>
        </p:spPr>
        <p:txBody>
          <a:bodyPr wrap="squar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19" name="TextBox 18">
            <a:extLst>
              <a:ext uri="{FF2B5EF4-FFF2-40B4-BE49-F238E27FC236}">
                <a16:creationId xmlns:a16="http://schemas.microsoft.com/office/drawing/2014/main" id="{7A2DEDCA-B909-4697-B290-D54DC6EACDE1}"/>
              </a:ext>
            </a:extLst>
          </p:cNvPr>
          <p:cNvSpPr txBox="1"/>
          <p:nvPr/>
        </p:nvSpPr>
        <p:spPr>
          <a:xfrm>
            <a:off x="1824578" y="4846551"/>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21" name="Speech Bubble: Rectangle 20">
            <a:extLst>
              <a:ext uri="{FF2B5EF4-FFF2-40B4-BE49-F238E27FC236}">
                <a16:creationId xmlns:a16="http://schemas.microsoft.com/office/drawing/2014/main" id="{E757D9B8-6E18-4718-96A0-DD49C5F10A7D}"/>
              </a:ext>
            </a:extLst>
          </p:cNvPr>
          <p:cNvSpPr/>
          <p:nvPr/>
        </p:nvSpPr>
        <p:spPr>
          <a:xfrm>
            <a:off x="5081411" y="2175223"/>
            <a:ext cx="6766831" cy="2116325"/>
          </a:xfrm>
          <a:prstGeom prst="wedgeRectCallout">
            <a:avLst>
              <a:gd name="adj1" fmla="val -56264"/>
              <a:gd name="adj2" fmla="val -190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ourier New" panose="02070309020205020404" pitchFamily="49" charset="0"/>
                <a:cs typeface="Courier New" panose="02070309020205020404" pitchFamily="49" charset="0"/>
              </a:rPr>
              <a:t>For every 4 end-to-end RTTs:</a:t>
            </a:r>
          </a:p>
          <a:p>
            <a:r>
              <a:rPr lang="en-US" sz="2400" dirty="0">
                <a:solidFill>
                  <a:schemeClr val="tx1"/>
                </a:solidFill>
                <a:latin typeface="Courier New" panose="02070309020205020404" pitchFamily="49" charset="0"/>
                <a:cs typeface="Courier New" panose="02070309020205020404" pitchFamily="49" charset="0"/>
              </a:rPr>
              <a:t>  if </a:t>
            </a:r>
            <a:r>
              <a:rPr lang="en-US" sz="2400" b="1" dirty="0">
                <a:solidFill>
                  <a:schemeClr val="tx1"/>
                </a:solidFill>
                <a:latin typeface="Courier New" panose="02070309020205020404" pitchFamily="49" charset="0"/>
                <a:cs typeface="Courier New" panose="02070309020205020404" pitchFamily="49" charset="0"/>
              </a:rPr>
              <a:t>efficiency &gt; target (10%):</a:t>
            </a:r>
          </a:p>
          <a:p>
            <a:r>
              <a:rPr lang="en-US" sz="2400" dirty="0">
                <a:solidFill>
                  <a:schemeClr val="bg1"/>
                </a:solidFill>
                <a:latin typeface="Courier New" panose="02070309020205020404" pitchFamily="49" charset="0"/>
                <a:cs typeface="Courier New" panose="02070309020205020404" pitchFamily="49" charset="0"/>
              </a:rPr>
              <a:t>    </a:t>
            </a:r>
            <a:r>
              <a:rPr lang="en-US" sz="2400" dirty="0">
                <a:solidFill>
                  <a:schemeClr val="tx1"/>
                </a:solidFill>
                <a:latin typeface="Courier New" panose="02070309020205020404" pitchFamily="49" charset="0"/>
                <a:cs typeface="Courier New" panose="02070309020205020404" pitchFamily="49" charset="0"/>
              </a:rPr>
              <a:t>admit more load</a:t>
            </a:r>
            <a:r>
              <a:rPr lang="en-US" sz="2400" dirty="0">
                <a:solidFill>
                  <a:schemeClr val="bg1"/>
                </a:solidFill>
                <a:latin typeface="Courier New" panose="02070309020205020404" pitchFamily="49" charset="0"/>
                <a:cs typeface="Courier New" panose="02070309020205020404" pitchFamily="49" charset="0"/>
              </a:rPr>
              <a:t>  else:</a:t>
            </a:r>
          </a:p>
          <a:p>
            <a:r>
              <a:rPr lang="en-US" sz="2400" dirty="0">
                <a:solidFill>
                  <a:schemeClr val="bg1"/>
                </a:solidFill>
                <a:latin typeface="Courier New" panose="02070309020205020404" pitchFamily="49" charset="0"/>
                <a:cs typeface="Courier New" panose="02070309020205020404" pitchFamily="49" charset="0"/>
              </a:rPr>
              <a:t>    </a:t>
            </a:r>
          </a:p>
          <a:p>
            <a:r>
              <a:rPr lang="en-US" sz="2400" dirty="0">
                <a:solidFill>
                  <a:schemeClr val="bg1"/>
                </a:solidFill>
                <a:latin typeface="Courier New" panose="02070309020205020404" pitchFamily="49" charset="0"/>
                <a:cs typeface="Courier New" panose="02070309020205020404" pitchFamily="49" charset="0"/>
              </a:rPr>
              <a:t>admit less load</a:t>
            </a:r>
          </a:p>
        </p:txBody>
      </p:sp>
      <p:cxnSp>
        <p:nvCxnSpPr>
          <p:cNvPr id="22" name="Straight Connector 21">
            <a:extLst>
              <a:ext uri="{FF2B5EF4-FFF2-40B4-BE49-F238E27FC236}">
                <a16:creationId xmlns:a16="http://schemas.microsoft.com/office/drawing/2014/main" id="{3C510DB2-02AD-49AC-BE83-81ED27B2B89B}"/>
              </a:ext>
            </a:extLst>
          </p:cNvPr>
          <p:cNvCxnSpPr>
            <a:cxnSpLocks/>
          </p:cNvCxnSpPr>
          <p:nvPr/>
        </p:nvCxnSpPr>
        <p:spPr>
          <a:xfrm flipV="1">
            <a:off x="2454966" y="2961861"/>
            <a:ext cx="486494" cy="29817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349E3DB-3634-4F63-8A5B-754A880190AC}"/>
              </a:ext>
            </a:extLst>
          </p:cNvPr>
          <p:cNvSpPr/>
          <p:nvPr/>
        </p:nvSpPr>
        <p:spPr>
          <a:xfrm>
            <a:off x="2660748" y="3079832"/>
            <a:ext cx="88818" cy="88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9040370-B548-44EB-9C41-A3656206F62C}"/>
              </a:ext>
            </a:extLst>
          </p:cNvPr>
          <p:cNvSpPr/>
          <p:nvPr/>
        </p:nvSpPr>
        <p:spPr>
          <a:xfrm>
            <a:off x="2717799" y="2826441"/>
            <a:ext cx="311151" cy="253309"/>
          </a:xfrm>
          <a:custGeom>
            <a:avLst/>
            <a:gdLst>
              <a:gd name="connsiteX0" fmla="*/ 0 w 298450"/>
              <a:gd name="connsiteY0" fmla="*/ 300723 h 300723"/>
              <a:gd name="connsiteX1" fmla="*/ 82550 w 298450"/>
              <a:gd name="connsiteY1" fmla="*/ 14973 h 300723"/>
              <a:gd name="connsiteX2" fmla="*/ 298450 w 298450"/>
              <a:gd name="connsiteY2" fmla="*/ 65773 h 300723"/>
            </a:gdLst>
            <a:ahLst/>
            <a:cxnLst>
              <a:cxn ang="0">
                <a:pos x="connsiteX0" y="connsiteY0"/>
              </a:cxn>
              <a:cxn ang="0">
                <a:pos x="connsiteX1" y="connsiteY1"/>
              </a:cxn>
              <a:cxn ang="0">
                <a:pos x="connsiteX2" y="connsiteY2"/>
              </a:cxn>
            </a:cxnLst>
            <a:rect l="l" t="t" r="r" b="b"/>
            <a:pathLst>
              <a:path w="298450" h="300723">
                <a:moveTo>
                  <a:pt x="0" y="300723"/>
                </a:moveTo>
                <a:cubicBezTo>
                  <a:pt x="16404" y="177427"/>
                  <a:pt x="32808" y="54131"/>
                  <a:pt x="82550" y="14973"/>
                </a:cubicBezTo>
                <a:cubicBezTo>
                  <a:pt x="132292" y="-24185"/>
                  <a:pt x="215371" y="20794"/>
                  <a:pt x="298450" y="65773"/>
                </a:cubicBezTo>
              </a:path>
            </a:pathLst>
          </a:custGeom>
          <a:noFill/>
          <a:ln w="1587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FDCDD749-2E17-4129-8056-B8B564041013}"/>
              </a:ext>
            </a:extLst>
          </p:cNvPr>
          <p:cNvSpPr>
            <a:spLocks noGrp="1"/>
          </p:cNvSpPr>
          <p:nvPr>
            <p:ph type="title"/>
          </p:nvPr>
        </p:nvSpPr>
        <p:spPr>
          <a:xfrm>
            <a:off x="447675" y="365126"/>
            <a:ext cx="11353800" cy="951884"/>
          </a:xfrm>
        </p:spPr>
        <p:txBody>
          <a:bodyPr>
            <a:normAutofit/>
          </a:bodyPr>
          <a:lstStyle/>
          <a:p>
            <a:r>
              <a:rPr lang="en-US" b="1" dirty="0">
                <a:latin typeface="Helvetica" pitchFamily="2" charset="0"/>
              </a:rPr>
              <a:t>Performance-driven Admission Control</a:t>
            </a:r>
          </a:p>
        </p:txBody>
      </p:sp>
      <p:sp>
        <p:nvSpPr>
          <p:cNvPr id="26" name="Rectangle 25">
            <a:extLst>
              <a:ext uri="{FF2B5EF4-FFF2-40B4-BE49-F238E27FC236}">
                <a16:creationId xmlns:a16="http://schemas.microsoft.com/office/drawing/2014/main" id="{BF9DEB78-FAA7-4128-8C59-FE2D96701FB5}"/>
              </a:ext>
            </a:extLst>
          </p:cNvPr>
          <p:cNvSpPr/>
          <p:nvPr/>
        </p:nvSpPr>
        <p:spPr>
          <a:xfrm>
            <a:off x="2286001" y="2400222"/>
            <a:ext cx="1533524"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5A5D9C-A5D8-48D2-A6B6-DEF2798C177F}"/>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15</a:t>
            </a:r>
          </a:p>
        </p:txBody>
      </p:sp>
    </p:spTree>
    <p:extLst>
      <p:ext uri="{BB962C8B-B14F-4D97-AF65-F5344CB8AC3E}">
        <p14:creationId xmlns:p14="http://schemas.microsoft.com/office/powerpoint/2010/main" val="2445815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8219EC80-4995-4FE7-B28A-F0822B90B238}"/>
              </a:ext>
            </a:extLst>
          </p:cNvPr>
          <p:cNvGraphicFramePr>
            <a:graphicFrameLocks/>
          </p:cNvGraphicFramePr>
          <p:nvPr/>
        </p:nvGraphicFramePr>
        <p:xfrm>
          <a:off x="1418079" y="2356075"/>
          <a:ext cx="3845543" cy="26987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1E6A6995-8486-457B-8516-656CE1CB88E5}"/>
              </a:ext>
            </a:extLst>
          </p:cNvPr>
          <p:cNvSpPr txBox="1"/>
          <p:nvPr/>
        </p:nvSpPr>
        <p:spPr>
          <a:xfrm rot="16200000">
            <a:off x="134554" y="3008023"/>
            <a:ext cx="1766830" cy="800219"/>
          </a:xfrm>
          <a:prstGeom prst="rect">
            <a:avLst/>
          </a:prstGeom>
          <a:noFill/>
        </p:spPr>
        <p:txBody>
          <a:bodyPr wrap="square" rtlCol="0">
            <a:spAutoFit/>
          </a:bodyPr>
          <a:lstStyle/>
          <a:p>
            <a:pPr algn="ctr"/>
            <a:r>
              <a:rPr lang="en-US" sz="2200" b="1" dirty="0">
                <a:latin typeface="Helvetica" pitchFamily="2" charset="0"/>
                <a:cs typeface="Times New Roman" panose="02020603050405020304" pitchFamily="18" charset="0"/>
              </a:rPr>
              <a:t>Throughput</a:t>
            </a:r>
          </a:p>
          <a:p>
            <a:pPr algn="ctr"/>
            <a:r>
              <a:rPr lang="en-US" sz="2400" dirty="0">
                <a:latin typeface="Helvetica" pitchFamily="2" charset="0"/>
                <a:cs typeface="Times New Roman" panose="02020603050405020304" pitchFamily="18" charset="0"/>
              </a:rPr>
              <a:t>(RPS)</a:t>
            </a:r>
          </a:p>
        </p:txBody>
      </p:sp>
      <p:sp>
        <p:nvSpPr>
          <p:cNvPr id="13" name="TextBox 12">
            <a:extLst>
              <a:ext uri="{FF2B5EF4-FFF2-40B4-BE49-F238E27FC236}">
                <a16:creationId xmlns:a16="http://schemas.microsoft.com/office/drawing/2014/main" id="{1ADF32DD-3A8F-43D3-BBBD-0ED5CA544D84}"/>
              </a:ext>
            </a:extLst>
          </p:cNvPr>
          <p:cNvSpPr txBox="1"/>
          <p:nvPr/>
        </p:nvSpPr>
        <p:spPr>
          <a:xfrm>
            <a:off x="1824578" y="4846551"/>
            <a:ext cx="3203121"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Offered Load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15" name="Speech Bubble: Rectangle 14">
            <a:extLst>
              <a:ext uri="{FF2B5EF4-FFF2-40B4-BE49-F238E27FC236}">
                <a16:creationId xmlns:a16="http://schemas.microsoft.com/office/drawing/2014/main" id="{9D15B772-0C85-4BFF-8374-E57D5E6CD399}"/>
              </a:ext>
            </a:extLst>
          </p:cNvPr>
          <p:cNvSpPr/>
          <p:nvPr/>
        </p:nvSpPr>
        <p:spPr>
          <a:xfrm>
            <a:off x="5081411" y="2175223"/>
            <a:ext cx="6766831" cy="2116325"/>
          </a:xfrm>
          <a:prstGeom prst="wedgeRectCallout">
            <a:avLst>
              <a:gd name="adj1" fmla="val -56264"/>
              <a:gd name="adj2" fmla="val -190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ourier New" panose="02070309020205020404" pitchFamily="49" charset="0"/>
                <a:cs typeface="Courier New" panose="02070309020205020404" pitchFamily="49" charset="0"/>
              </a:rPr>
              <a:t>For every 4 end-to-end RTTs:</a:t>
            </a:r>
          </a:p>
          <a:p>
            <a:r>
              <a:rPr lang="en-US" sz="2400" dirty="0">
                <a:solidFill>
                  <a:schemeClr val="tx1"/>
                </a:solidFill>
                <a:latin typeface="Courier New" panose="02070309020205020404" pitchFamily="49" charset="0"/>
                <a:cs typeface="Courier New" panose="02070309020205020404" pitchFamily="49" charset="0"/>
              </a:rPr>
              <a:t>  if efficiency &gt; target (10%):</a:t>
            </a:r>
          </a:p>
          <a:p>
            <a:r>
              <a:rPr lang="en-US" sz="2400" dirty="0">
                <a:solidFill>
                  <a:schemeClr val="bg1"/>
                </a:solidFill>
                <a:latin typeface="Courier New" panose="02070309020205020404" pitchFamily="49" charset="0"/>
                <a:cs typeface="Courier New" panose="02070309020205020404" pitchFamily="49" charset="0"/>
              </a:rPr>
              <a:t>    </a:t>
            </a:r>
            <a:r>
              <a:rPr lang="en-US" sz="2400" dirty="0">
                <a:solidFill>
                  <a:schemeClr val="tx1"/>
                </a:solidFill>
                <a:latin typeface="Courier New" panose="02070309020205020404" pitchFamily="49" charset="0"/>
                <a:cs typeface="Courier New" panose="02070309020205020404" pitchFamily="49" charset="0"/>
              </a:rPr>
              <a:t>admit more load</a:t>
            </a:r>
          </a:p>
          <a:p>
            <a:r>
              <a:rPr lang="en-US" sz="2400" dirty="0">
                <a:solidFill>
                  <a:schemeClr val="tx1"/>
                </a:solidFill>
                <a:latin typeface="Courier New" panose="02070309020205020404" pitchFamily="49" charset="0"/>
                <a:cs typeface="Courier New" panose="02070309020205020404" pitchFamily="49" charset="0"/>
              </a:rPr>
              <a:t>  </a:t>
            </a:r>
            <a:r>
              <a:rPr lang="en-US" sz="2400" b="1" dirty="0">
                <a:solidFill>
                  <a:schemeClr val="tx1"/>
                </a:solidFill>
                <a:latin typeface="Courier New" panose="02070309020205020404" pitchFamily="49" charset="0"/>
                <a:cs typeface="Courier New" panose="02070309020205020404" pitchFamily="49" charset="0"/>
              </a:rPr>
              <a:t>else: # efficiency &lt;= target (10%)</a:t>
            </a:r>
          </a:p>
          <a:p>
            <a:r>
              <a:rPr lang="en-US" sz="2400" dirty="0">
                <a:solidFill>
                  <a:schemeClr val="tx1"/>
                </a:solidFill>
                <a:latin typeface="Courier New" panose="02070309020205020404" pitchFamily="49" charset="0"/>
                <a:cs typeface="Courier New" panose="02070309020205020404" pitchFamily="49" charset="0"/>
              </a:rPr>
              <a:t>    admit less load</a:t>
            </a:r>
          </a:p>
        </p:txBody>
      </p:sp>
      <p:cxnSp>
        <p:nvCxnSpPr>
          <p:cNvPr id="16" name="Straight Connector 15">
            <a:extLst>
              <a:ext uri="{FF2B5EF4-FFF2-40B4-BE49-F238E27FC236}">
                <a16:creationId xmlns:a16="http://schemas.microsoft.com/office/drawing/2014/main" id="{24513D70-6A16-4D58-A827-258A38038F70}"/>
              </a:ext>
            </a:extLst>
          </p:cNvPr>
          <p:cNvCxnSpPr>
            <a:cxnSpLocks/>
          </p:cNvCxnSpPr>
          <p:nvPr/>
        </p:nvCxnSpPr>
        <p:spPr>
          <a:xfrm flipV="1">
            <a:off x="3373391" y="2762250"/>
            <a:ext cx="560434" cy="8821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40E5625-0C14-4BD2-8277-BB211FE3EA93}"/>
              </a:ext>
            </a:extLst>
          </p:cNvPr>
          <p:cNvSpPr/>
          <p:nvPr/>
        </p:nvSpPr>
        <p:spPr>
          <a:xfrm>
            <a:off x="3609199" y="2771816"/>
            <a:ext cx="88818" cy="88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3D4B713-4BAD-44A2-84F0-60FB6CD9ECE1}"/>
              </a:ext>
            </a:extLst>
          </p:cNvPr>
          <p:cNvSpPr/>
          <p:nvPr/>
        </p:nvSpPr>
        <p:spPr>
          <a:xfrm>
            <a:off x="3238500" y="2665714"/>
            <a:ext cx="396240" cy="194920"/>
          </a:xfrm>
          <a:custGeom>
            <a:avLst/>
            <a:gdLst>
              <a:gd name="connsiteX0" fmla="*/ 495300 w 495300"/>
              <a:gd name="connsiteY0" fmla="*/ 69866 h 123206"/>
              <a:gd name="connsiteX1" fmla="*/ 121920 w 495300"/>
              <a:gd name="connsiteY1" fmla="*/ 1286 h 123206"/>
              <a:gd name="connsiteX2" fmla="*/ 0 w 495300"/>
              <a:gd name="connsiteY2" fmla="*/ 123206 h 123206"/>
              <a:gd name="connsiteX3" fmla="*/ 0 w 495300"/>
              <a:gd name="connsiteY3" fmla="*/ 123206 h 123206"/>
            </a:gdLst>
            <a:ahLst/>
            <a:cxnLst>
              <a:cxn ang="0">
                <a:pos x="connsiteX0" y="connsiteY0"/>
              </a:cxn>
              <a:cxn ang="0">
                <a:pos x="connsiteX1" y="connsiteY1"/>
              </a:cxn>
              <a:cxn ang="0">
                <a:pos x="connsiteX2" y="connsiteY2"/>
              </a:cxn>
              <a:cxn ang="0">
                <a:pos x="connsiteX3" y="connsiteY3"/>
              </a:cxn>
            </a:cxnLst>
            <a:rect l="l" t="t" r="r" b="b"/>
            <a:pathLst>
              <a:path w="495300" h="123206">
                <a:moveTo>
                  <a:pt x="495300" y="69866"/>
                </a:moveTo>
                <a:cubicBezTo>
                  <a:pt x="349885" y="31131"/>
                  <a:pt x="204470" y="-7604"/>
                  <a:pt x="121920" y="1286"/>
                </a:cubicBezTo>
                <a:cubicBezTo>
                  <a:pt x="39370" y="10176"/>
                  <a:pt x="0" y="123206"/>
                  <a:pt x="0" y="123206"/>
                </a:cubicBezTo>
                <a:lnTo>
                  <a:pt x="0" y="123206"/>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DBCA353-2C4F-4822-8388-C7DB03C450B1}"/>
              </a:ext>
            </a:extLst>
          </p:cNvPr>
          <p:cNvSpPr txBox="1">
            <a:spLocks/>
          </p:cNvSpPr>
          <p:nvPr/>
        </p:nvSpPr>
        <p:spPr>
          <a:xfrm>
            <a:off x="447675" y="365126"/>
            <a:ext cx="113538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Helvetica" pitchFamily="2" charset="0"/>
              </a:rPr>
              <a:t>Performance-driven Admission Control</a:t>
            </a:r>
            <a:endParaRPr lang="en-US" b="1" dirty="0">
              <a:latin typeface="Helvetica" pitchFamily="2" charset="0"/>
            </a:endParaRPr>
          </a:p>
        </p:txBody>
      </p:sp>
      <p:sp>
        <p:nvSpPr>
          <p:cNvPr id="28" name="Rectangle 27">
            <a:extLst>
              <a:ext uri="{FF2B5EF4-FFF2-40B4-BE49-F238E27FC236}">
                <a16:creationId xmlns:a16="http://schemas.microsoft.com/office/drawing/2014/main" id="{AC4B7F74-FE63-4C78-82F2-C1DD734EDE7D}"/>
              </a:ext>
            </a:extLst>
          </p:cNvPr>
          <p:cNvSpPr/>
          <p:nvPr/>
        </p:nvSpPr>
        <p:spPr>
          <a:xfrm>
            <a:off x="2286001" y="2400222"/>
            <a:ext cx="1533524" cy="1891326"/>
          </a:xfrm>
          <a:prstGeom prst="rect">
            <a:avLst/>
          </a:prstGeom>
          <a:solidFill>
            <a:srgbClr val="FFC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65A19F4-7A65-41C9-B0F5-EB181CA0DFC2}"/>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15</a:t>
            </a:r>
          </a:p>
        </p:txBody>
      </p:sp>
    </p:spTree>
    <p:extLst>
      <p:ext uri="{BB962C8B-B14F-4D97-AF65-F5344CB8AC3E}">
        <p14:creationId xmlns:p14="http://schemas.microsoft.com/office/powerpoint/2010/main" val="326102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08AAB-0551-4DDC-A27E-0C65EC434B78}"/>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Overload Control</a:t>
            </a:r>
          </a:p>
        </p:txBody>
      </p:sp>
      <p:graphicFrame>
        <p:nvGraphicFramePr>
          <p:cNvPr id="5" name="Chart 4">
            <a:extLst>
              <a:ext uri="{FF2B5EF4-FFF2-40B4-BE49-F238E27FC236}">
                <a16:creationId xmlns:a16="http://schemas.microsoft.com/office/drawing/2014/main" id="{EB355308-2434-4339-97FF-BEB2AFADE6C7}"/>
              </a:ext>
            </a:extLst>
          </p:cNvPr>
          <p:cNvGraphicFramePr>
            <a:graphicFrameLocks/>
          </p:cNvGraphicFramePr>
          <p:nvPr/>
        </p:nvGraphicFramePr>
        <p:xfrm>
          <a:off x="748748" y="1953136"/>
          <a:ext cx="5071381" cy="3248026"/>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EC8B82B5-09D3-4E18-815E-D6D7F94812A0}"/>
              </a:ext>
            </a:extLst>
          </p:cNvPr>
          <p:cNvSpPr/>
          <p:nvPr/>
        </p:nvSpPr>
        <p:spPr>
          <a:xfrm>
            <a:off x="2457974" y="2265027"/>
            <a:ext cx="1258349" cy="2048555"/>
          </a:xfrm>
          <a:prstGeom prst="rect">
            <a:avLst/>
          </a:prstGeom>
          <a:solidFill>
            <a:srgbClr val="00B05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hart 5">
            <a:extLst>
              <a:ext uri="{FF2B5EF4-FFF2-40B4-BE49-F238E27FC236}">
                <a16:creationId xmlns:a16="http://schemas.microsoft.com/office/drawing/2014/main" id="{47EC5E64-9E98-4208-960D-C238341B16C1}"/>
              </a:ext>
            </a:extLst>
          </p:cNvPr>
          <p:cNvGraphicFramePr>
            <a:graphicFrameLocks/>
          </p:cNvGraphicFramePr>
          <p:nvPr/>
        </p:nvGraphicFramePr>
        <p:xfrm>
          <a:off x="5988707" y="1953136"/>
          <a:ext cx="5251899" cy="3248026"/>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a:extLst>
              <a:ext uri="{FF2B5EF4-FFF2-40B4-BE49-F238E27FC236}">
                <a16:creationId xmlns:a16="http://schemas.microsoft.com/office/drawing/2014/main" id="{904872B1-5618-4F0E-AFA1-E834BC82CA83}"/>
              </a:ext>
            </a:extLst>
          </p:cNvPr>
          <p:cNvSpPr/>
          <p:nvPr/>
        </p:nvSpPr>
        <p:spPr>
          <a:xfrm>
            <a:off x="7523331" y="2265027"/>
            <a:ext cx="1434652" cy="2048555"/>
          </a:xfrm>
          <a:prstGeom prst="rect">
            <a:avLst/>
          </a:prstGeom>
          <a:solidFill>
            <a:srgbClr val="00B05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9D7ACA-DA7E-4579-83C0-480C61C5A23F}"/>
              </a:ext>
            </a:extLst>
          </p:cNvPr>
          <p:cNvSpPr txBox="1"/>
          <p:nvPr/>
        </p:nvSpPr>
        <p:spPr>
          <a:xfrm>
            <a:off x="8364690" y="3568985"/>
            <a:ext cx="683200" cy="400110"/>
          </a:xfrm>
          <a:prstGeom prst="rect">
            <a:avLst/>
          </a:prstGeom>
          <a:noFill/>
        </p:spPr>
        <p:txBody>
          <a:bodyPr wrap="none" rtlCol="0">
            <a:spAutoFit/>
          </a:bodyPr>
          <a:lstStyle/>
          <a:p>
            <a:r>
              <a:rPr lang="en-US" sz="2000" dirty="0">
                <a:latin typeface="Helvetica" pitchFamily="2" charset="0"/>
              </a:rPr>
              <a:t>99th</a:t>
            </a:r>
          </a:p>
        </p:txBody>
      </p:sp>
      <p:sp>
        <p:nvSpPr>
          <p:cNvPr id="9" name="TextBox 8">
            <a:extLst>
              <a:ext uri="{FF2B5EF4-FFF2-40B4-BE49-F238E27FC236}">
                <a16:creationId xmlns:a16="http://schemas.microsoft.com/office/drawing/2014/main" id="{76634696-155A-4DA7-A9FE-443B94CA69F8}"/>
              </a:ext>
            </a:extLst>
          </p:cNvPr>
          <p:cNvSpPr txBox="1"/>
          <p:nvPr/>
        </p:nvSpPr>
        <p:spPr>
          <a:xfrm>
            <a:off x="9126561" y="3834354"/>
            <a:ext cx="683200" cy="400110"/>
          </a:xfrm>
          <a:prstGeom prst="rect">
            <a:avLst/>
          </a:prstGeom>
          <a:noFill/>
        </p:spPr>
        <p:txBody>
          <a:bodyPr wrap="none" rtlCol="0">
            <a:spAutoFit/>
          </a:bodyPr>
          <a:lstStyle/>
          <a:p>
            <a:r>
              <a:rPr lang="en-US" sz="2000" dirty="0">
                <a:latin typeface="Helvetica" pitchFamily="2" charset="0"/>
              </a:rPr>
              <a:t>50th</a:t>
            </a:r>
          </a:p>
        </p:txBody>
      </p:sp>
      <p:cxnSp>
        <p:nvCxnSpPr>
          <p:cNvPr id="11" name="Straight Connector 10">
            <a:extLst>
              <a:ext uri="{FF2B5EF4-FFF2-40B4-BE49-F238E27FC236}">
                <a16:creationId xmlns:a16="http://schemas.microsoft.com/office/drawing/2014/main" id="{7F1E2F3C-A35D-41B3-8478-9E4694694904}"/>
              </a:ext>
            </a:extLst>
          </p:cNvPr>
          <p:cNvCxnSpPr/>
          <p:nvPr/>
        </p:nvCxnSpPr>
        <p:spPr>
          <a:xfrm>
            <a:off x="7559577" y="3912771"/>
            <a:ext cx="3091543" cy="0"/>
          </a:xfrm>
          <a:prstGeom prst="line">
            <a:avLst/>
          </a:prstGeom>
          <a:ln w="349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C2EDC5-9CF8-45A6-B141-87432DB549D8}"/>
              </a:ext>
            </a:extLst>
          </p:cNvPr>
          <p:cNvSpPr txBox="1"/>
          <p:nvPr/>
        </p:nvSpPr>
        <p:spPr>
          <a:xfrm>
            <a:off x="7513207" y="3527599"/>
            <a:ext cx="713657" cy="400110"/>
          </a:xfrm>
          <a:prstGeom prst="rect">
            <a:avLst/>
          </a:prstGeom>
          <a:noFill/>
        </p:spPr>
        <p:txBody>
          <a:bodyPr wrap="none" rtlCol="0">
            <a:spAutoFit/>
          </a:bodyPr>
          <a:lstStyle/>
          <a:p>
            <a:r>
              <a:rPr lang="en-US" sz="2000" b="1" dirty="0">
                <a:latin typeface="Helvetica" pitchFamily="2" charset="0"/>
              </a:rPr>
              <a:t>SLO</a:t>
            </a:r>
          </a:p>
        </p:txBody>
      </p:sp>
      <p:sp>
        <p:nvSpPr>
          <p:cNvPr id="14" name="TextBox 13">
            <a:extLst>
              <a:ext uri="{FF2B5EF4-FFF2-40B4-BE49-F238E27FC236}">
                <a16:creationId xmlns:a16="http://schemas.microsoft.com/office/drawing/2014/main" id="{A43170BD-D70D-47E3-BFB6-C8E7E536CBBF}"/>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3</a:t>
            </a:r>
          </a:p>
        </p:txBody>
      </p:sp>
    </p:spTree>
    <p:extLst>
      <p:ext uri="{BB962C8B-B14F-4D97-AF65-F5344CB8AC3E}">
        <p14:creationId xmlns:p14="http://schemas.microsoft.com/office/powerpoint/2010/main" val="2997923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D8AF-391C-4EBA-8D7D-50B08098E248}"/>
              </a:ext>
            </a:extLst>
          </p:cNvPr>
          <p:cNvSpPr>
            <a:spLocks noGrp="1"/>
          </p:cNvSpPr>
          <p:nvPr>
            <p:ph type="title"/>
          </p:nvPr>
        </p:nvSpPr>
        <p:spPr>
          <a:xfrm>
            <a:off x="441960" y="365126"/>
            <a:ext cx="10515600" cy="951884"/>
          </a:xfrm>
        </p:spPr>
        <p:txBody>
          <a:bodyPr/>
          <a:lstStyle/>
          <a:p>
            <a:r>
              <a:rPr lang="en-US" b="1" dirty="0">
                <a:latin typeface="Helvetica" pitchFamily="2" charset="0"/>
              </a:rPr>
              <a:t>Evaluation</a:t>
            </a:r>
          </a:p>
        </p:txBody>
      </p:sp>
      <p:sp>
        <p:nvSpPr>
          <p:cNvPr id="4" name="Content Placeholder 2">
            <a:extLst>
              <a:ext uri="{FF2B5EF4-FFF2-40B4-BE49-F238E27FC236}">
                <a16:creationId xmlns:a16="http://schemas.microsoft.com/office/drawing/2014/main" id="{8B13897B-4DB3-4014-8DBF-3C0387CD1EF8}"/>
              </a:ext>
            </a:extLst>
          </p:cNvPr>
          <p:cNvSpPr>
            <a:spLocks noGrp="1"/>
          </p:cNvSpPr>
          <p:nvPr>
            <p:ph idx="1"/>
          </p:nvPr>
        </p:nvSpPr>
        <p:spPr>
          <a:xfrm>
            <a:off x="838200" y="1317010"/>
            <a:ext cx="10515600" cy="4859953"/>
          </a:xfrm>
        </p:spPr>
        <p:txBody>
          <a:bodyPr/>
          <a:lstStyle/>
          <a:p>
            <a:pPr marL="0" indent="0">
              <a:buNone/>
            </a:pPr>
            <a:r>
              <a:rPr lang="en-US" b="1" dirty="0">
                <a:latin typeface="Helvetica" pitchFamily="2" charset="0"/>
              </a:rPr>
              <a:t>Testbed Setup</a:t>
            </a:r>
          </a:p>
          <a:p>
            <a:pPr marL="0" indent="0">
              <a:spcBef>
                <a:spcPts val="600"/>
              </a:spcBef>
              <a:buNone/>
            </a:pPr>
            <a:r>
              <a:rPr lang="en-US" dirty="0">
                <a:latin typeface="Helvetica" pitchFamily="2" charset="0"/>
              </a:rPr>
              <a:t>    - xl170 in </a:t>
            </a:r>
            <a:r>
              <a:rPr lang="en-US" dirty="0" err="1">
                <a:latin typeface="Helvetica" pitchFamily="2" charset="0"/>
              </a:rPr>
              <a:t>Cloudlab</a:t>
            </a:r>
            <a:endParaRPr lang="en-US" dirty="0">
              <a:latin typeface="Helvetica" pitchFamily="2" charset="0"/>
            </a:endParaRPr>
          </a:p>
          <a:p>
            <a:pPr marL="0" indent="0">
              <a:spcBef>
                <a:spcPts val="600"/>
              </a:spcBef>
              <a:buNone/>
            </a:pPr>
            <a:r>
              <a:rPr lang="en-US" dirty="0">
                <a:latin typeface="Helvetica" pitchFamily="2" charset="0"/>
              </a:rPr>
              <a:t>    - 11 machines are connected to a single switch</a:t>
            </a:r>
          </a:p>
          <a:p>
            <a:pPr marL="0" indent="0">
              <a:spcBef>
                <a:spcPts val="600"/>
              </a:spcBef>
              <a:buNone/>
            </a:pPr>
            <a:r>
              <a:rPr lang="en-US" dirty="0">
                <a:latin typeface="Helvetica" pitchFamily="2" charset="0"/>
              </a:rPr>
              <a:t>    - 10 client machines / 1 server machine</a:t>
            </a:r>
          </a:p>
          <a:p>
            <a:pPr marL="0" indent="0">
              <a:spcBef>
                <a:spcPts val="600"/>
              </a:spcBef>
              <a:buNone/>
            </a:pPr>
            <a:r>
              <a:rPr lang="en-US" dirty="0">
                <a:latin typeface="Helvetica" pitchFamily="2" charset="0"/>
              </a:rPr>
              <a:t>    - Implementation on </a:t>
            </a:r>
            <a:r>
              <a:rPr lang="en-US" dirty="0" err="1">
                <a:latin typeface="Helvetica" pitchFamily="2" charset="0"/>
              </a:rPr>
              <a:t>Shenango</a:t>
            </a:r>
            <a:r>
              <a:rPr lang="en-US" dirty="0">
                <a:latin typeface="Helvetica" pitchFamily="2" charset="0"/>
              </a:rPr>
              <a:t> as a RPC layer</a:t>
            </a:r>
          </a:p>
          <a:p>
            <a:pPr marL="0" indent="0">
              <a:spcBef>
                <a:spcPts val="600"/>
              </a:spcBef>
              <a:buNone/>
            </a:pPr>
            <a:endParaRPr lang="en-US" dirty="0">
              <a:latin typeface="Helvetica" pitchFamily="2" charset="0"/>
            </a:endParaRPr>
          </a:p>
          <a:p>
            <a:pPr marL="0" indent="0">
              <a:buNone/>
            </a:pPr>
            <a:r>
              <a:rPr lang="en-US" b="1" dirty="0">
                <a:latin typeface="Helvetica" pitchFamily="2" charset="0"/>
              </a:rPr>
              <a:t>Metric</a:t>
            </a:r>
          </a:p>
          <a:p>
            <a:pPr marL="0" indent="0">
              <a:spcBef>
                <a:spcPts val="600"/>
              </a:spcBef>
              <a:buNone/>
            </a:pPr>
            <a:r>
              <a:rPr lang="en-US" dirty="0">
                <a:latin typeface="Helvetica" pitchFamily="2" charset="0"/>
              </a:rPr>
              <a:t>    - </a:t>
            </a:r>
            <a:r>
              <a:rPr lang="en-US" b="1" dirty="0">
                <a:latin typeface="Helvetica" pitchFamily="2" charset="0"/>
              </a:rPr>
              <a:t>Goodput: </a:t>
            </a:r>
            <a:r>
              <a:rPr lang="en-US" dirty="0">
                <a:latin typeface="Helvetica" pitchFamily="2" charset="0"/>
              </a:rPr>
              <a:t>Throughput of the responses whose end-to-end </a:t>
            </a:r>
          </a:p>
          <a:p>
            <a:pPr marL="0" indent="0">
              <a:spcBef>
                <a:spcPts val="600"/>
              </a:spcBef>
              <a:buNone/>
            </a:pPr>
            <a:r>
              <a:rPr lang="en-US" dirty="0">
                <a:latin typeface="Helvetica" pitchFamily="2" charset="0"/>
              </a:rPr>
              <a:t>       latency is less than the target delay</a:t>
            </a:r>
          </a:p>
        </p:txBody>
      </p:sp>
      <p:sp>
        <p:nvSpPr>
          <p:cNvPr id="5" name="TextBox 4">
            <a:extLst>
              <a:ext uri="{FF2B5EF4-FFF2-40B4-BE49-F238E27FC236}">
                <a16:creationId xmlns:a16="http://schemas.microsoft.com/office/drawing/2014/main" id="{4AC05EC9-1D70-4E4C-B70E-B7D6F24A1FFA}"/>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16</a:t>
            </a:r>
          </a:p>
        </p:txBody>
      </p:sp>
    </p:spTree>
    <p:extLst>
      <p:ext uri="{BB962C8B-B14F-4D97-AF65-F5344CB8AC3E}">
        <p14:creationId xmlns:p14="http://schemas.microsoft.com/office/powerpoint/2010/main" val="1825919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D8AF-391C-4EBA-8D7D-50B08098E248}"/>
              </a:ext>
            </a:extLst>
          </p:cNvPr>
          <p:cNvSpPr>
            <a:spLocks noGrp="1"/>
          </p:cNvSpPr>
          <p:nvPr>
            <p:ph type="title"/>
          </p:nvPr>
        </p:nvSpPr>
        <p:spPr>
          <a:xfrm>
            <a:off x="441960" y="365126"/>
            <a:ext cx="10515600" cy="951884"/>
          </a:xfrm>
        </p:spPr>
        <p:txBody>
          <a:bodyPr/>
          <a:lstStyle/>
          <a:p>
            <a:r>
              <a:rPr lang="en-US" b="1" dirty="0">
                <a:latin typeface="Helvetica" pitchFamily="2" charset="0"/>
              </a:rPr>
              <a:t>Evaluation</a:t>
            </a:r>
          </a:p>
        </p:txBody>
      </p:sp>
      <p:sp>
        <p:nvSpPr>
          <p:cNvPr id="4" name="Content Placeholder 2">
            <a:extLst>
              <a:ext uri="{FF2B5EF4-FFF2-40B4-BE49-F238E27FC236}">
                <a16:creationId xmlns:a16="http://schemas.microsoft.com/office/drawing/2014/main" id="{8B13897B-4DB3-4014-8DBF-3C0387CD1EF8}"/>
              </a:ext>
            </a:extLst>
          </p:cNvPr>
          <p:cNvSpPr>
            <a:spLocks noGrp="1"/>
          </p:cNvSpPr>
          <p:nvPr>
            <p:ph idx="1"/>
          </p:nvPr>
        </p:nvSpPr>
        <p:spPr>
          <a:xfrm>
            <a:off x="701040" y="3657599"/>
            <a:ext cx="10904220" cy="2667635"/>
          </a:xfrm>
        </p:spPr>
        <p:txBody>
          <a:bodyPr>
            <a:normAutofit lnSpcReduction="10000"/>
          </a:bodyPr>
          <a:lstStyle/>
          <a:p>
            <a:pPr marL="0" indent="0">
              <a:spcBef>
                <a:spcPts val="600"/>
              </a:spcBef>
              <a:buNone/>
            </a:pPr>
            <a:r>
              <a:rPr lang="en-US" b="1" dirty="0">
                <a:latin typeface="Helvetica" pitchFamily="2" charset="0"/>
              </a:rPr>
              <a:t>Baselines:</a:t>
            </a:r>
          </a:p>
          <a:p>
            <a:pPr marL="0" indent="0">
              <a:spcBef>
                <a:spcPts val="600"/>
              </a:spcBef>
              <a:buNone/>
            </a:pPr>
            <a:r>
              <a:rPr lang="en-US" b="1" dirty="0">
                <a:latin typeface="Helvetica" pitchFamily="2" charset="0"/>
              </a:rPr>
              <a:t>    Breakwater</a:t>
            </a:r>
          </a:p>
          <a:p>
            <a:pPr marL="0" indent="0">
              <a:spcBef>
                <a:spcPts val="600"/>
              </a:spcBef>
              <a:buNone/>
            </a:pPr>
            <a:r>
              <a:rPr lang="en-US" dirty="0">
                <a:latin typeface="Helvetica" pitchFamily="2" charset="0"/>
              </a:rPr>
              <a:t>        credit-based overload control with server-side queueing delay</a:t>
            </a:r>
          </a:p>
          <a:p>
            <a:pPr marL="0" indent="0">
              <a:spcBef>
                <a:spcPts val="600"/>
              </a:spcBef>
              <a:buNone/>
            </a:pPr>
            <a:r>
              <a:rPr lang="en-US" b="1" dirty="0">
                <a:latin typeface="Helvetica" pitchFamily="2" charset="0"/>
              </a:rPr>
              <a:t>    SEDA</a:t>
            </a:r>
          </a:p>
          <a:p>
            <a:pPr marL="0" indent="0">
              <a:spcBef>
                <a:spcPts val="600"/>
              </a:spcBef>
              <a:buNone/>
            </a:pPr>
            <a:r>
              <a:rPr lang="en-US" dirty="0">
                <a:latin typeface="Helvetica" pitchFamily="2" charset="0"/>
              </a:rPr>
              <a:t>        end-to-end latency-based adaptive overload control for staged </a:t>
            </a:r>
          </a:p>
          <a:p>
            <a:pPr marL="0" indent="0">
              <a:spcBef>
                <a:spcPts val="600"/>
              </a:spcBef>
              <a:buNone/>
            </a:pPr>
            <a:r>
              <a:rPr lang="en-US" dirty="0">
                <a:latin typeface="Helvetica" pitchFamily="2" charset="0"/>
              </a:rPr>
              <a:t>        event-driven architecture</a:t>
            </a:r>
          </a:p>
        </p:txBody>
      </p:sp>
      <p:sp>
        <p:nvSpPr>
          <p:cNvPr id="5" name="TextBox 4">
            <a:extLst>
              <a:ext uri="{FF2B5EF4-FFF2-40B4-BE49-F238E27FC236}">
                <a16:creationId xmlns:a16="http://schemas.microsoft.com/office/drawing/2014/main" id="{62C64A37-4ADC-4C20-AC1A-6D598B1CA778}"/>
              </a:ext>
            </a:extLst>
          </p:cNvPr>
          <p:cNvSpPr txBox="1"/>
          <p:nvPr/>
        </p:nvSpPr>
        <p:spPr>
          <a:xfrm>
            <a:off x="701040" y="1188601"/>
            <a:ext cx="11140440" cy="1815882"/>
          </a:xfrm>
          <a:prstGeom prst="rect">
            <a:avLst/>
          </a:prstGeom>
          <a:noFill/>
        </p:spPr>
        <p:txBody>
          <a:bodyPr wrap="square" rtlCol="0">
            <a:spAutoFit/>
          </a:bodyPr>
          <a:lstStyle/>
          <a:p>
            <a:pPr marL="514350" indent="-514350">
              <a:buAutoNum type="arabicParenBoth"/>
            </a:pPr>
            <a:r>
              <a:rPr lang="en-US" sz="2800" dirty="0">
                <a:latin typeface="Helvetica" pitchFamily="2" charset="0"/>
              </a:rPr>
              <a:t>Does </a:t>
            </a:r>
            <a:r>
              <a:rPr lang="en-US" sz="2800" dirty="0" err="1">
                <a:latin typeface="Helvetica" pitchFamily="2" charset="0"/>
              </a:rPr>
              <a:t>Protego</a:t>
            </a:r>
            <a:r>
              <a:rPr lang="en-US" sz="2800" dirty="0">
                <a:latin typeface="Helvetica" pitchFamily="2" charset="0"/>
              </a:rPr>
              <a:t> achieves high throughput and low tail latency under unpredictable lock contention?</a:t>
            </a:r>
          </a:p>
          <a:p>
            <a:pPr marL="514350" indent="-514350">
              <a:buAutoNum type="arabicParenBoth"/>
            </a:pPr>
            <a:r>
              <a:rPr lang="en-US" sz="2800" dirty="0">
                <a:latin typeface="Helvetica" pitchFamily="2" charset="0"/>
              </a:rPr>
              <a:t>How fast the client is notified with the rejected requests?</a:t>
            </a:r>
          </a:p>
          <a:p>
            <a:pPr marL="514350" indent="-514350">
              <a:buFontTx/>
              <a:buAutoNum type="arabicParenBoth"/>
            </a:pPr>
            <a:r>
              <a:rPr lang="en-US" sz="2800" dirty="0">
                <a:latin typeface="Helvetica" pitchFamily="2" charset="0"/>
              </a:rPr>
              <a:t>How request drop affects end-to-end latency?</a:t>
            </a:r>
          </a:p>
        </p:txBody>
      </p:sp>
      <p:sp>
        <p:nvSpPr>
          <p:cNvPr id="6" name="TextBox 5">
            <a:extLst>
              <a:ext uri="{FF2B5EF4-FFF2-40B4-BE49-F238E27FC236}">
                <a16:creationId xmlns:a16="http://schemas.microsoft.com/office/drawing/2014/main" id="{7E0E54F8-7E84-480B-A16C-9D2A27837497}"/>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16</a:t>
            </a:r>
          </a:p>
        </p:txBody>
      </p:sp>
    </p:spTree>
    <p:extLst>
      <p:ext uri="{BB962C8B-B14F-4D97-AF65-F5344CB8AC3E}">
        <p14:creationId xmlns:p14="http://schemas.microsoft.com/office/powerpoint/2010/main" val="651919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Lucene</a:t>
            </a:r>
          </a:p>
        </p:txBody>
      </p:sp>
      <p:sp>
        <p:nvSpPr>
          <p:cNvPr id="5" name="TextBox 4">
            <a:extLst>
              <a:ext uri="{FF2B5EF4-FFF2-40B4-BE49-F238E27FC236}">
                <a16:creationId xmlns:a16="http://schemas.microsoft.com/office/drawing/2014/main" id="{1C86EF23-5E0D-4654-915A-E3E825EC1689}"/>
              </a:ext>
            </a:extLst>
          </p:cNvPr>
          <p:cNvSpPr txBox="1"/>
          <p:nvPr/>
        </p:nvSpPr>
        <p:spPr>
          <a:xfrm>
            <a:off x="646703" y="1253288"/>
            <a:ext cx="10079443" cy="1446550"/>
          </a:xfrm>
          <a:prstGeom prst="rect">
            <a:avLst/>
          </a:prstGeom>
          <a:noFill/>
          <a:ln>
            <a:noFill/>
          </a:ln>
        </p:spPr>
        <p:txBody>
          <a:bodyPr wrap="square" rtlCol="0">
            <a:spAutoFit/>
          </a:bodyPr>
          <a:lstStyle/>
          <a:p>
            <a:r>
              <a:rPr lang="en-US" sz="3200" b="1" dirty="0">
                <a:latin typeface="Helvetica" pitchFamily="2" charset="0"/>
              </a:rPr>
              <a:t>COVID Tweet workload</a:t>
            </a:r>
          </a:p>
          <a:p>
            <a:pPr marL="457200" indent="-457200">
              <a:buFontTx/>
              <a:buChar char="-"/>
            </a:pPr>
            <a:r>
              <a:rPr lang="en-US" sz="2800" dirty="0">
                <a:latin typeface="Helvetica" pitchFamily="2" charset="0"/>
              </a:rPr>
              <a:t>403,619 COVID-related tweets</a:t>
            </a:r>
          </a:p>
          <a:p>
            <a:pPr marL="457200" indent="-457200">
              <a:buFontTx/>
              <a:buChar char="-"/>
            </a:pPr>
            <a:r>
              <a:rPr lang="en-US" sz="2800" dirty="0">
                <a:latin typeface="Helvetica" pitchFamily="2" charset="0"/>
              </a:rPr>
              <a:t>Query word distribution follows word distribution in tweets</a:t>
            </a:r>
          </a:p>
        </p:txBody>
      </p:sp>
      <p:graphicFrame>
        <p:nvGraphicFramePr>
          <p:cNvPr id="6" name="Chart 5">
            <a:extLst>
              <a:ext uri="{FF2B5EF4-FFF2-40B4-BE49-F238E27FC236}">
                <a16:creationId xmlns:a16="http://schemas.microsoft.com/office/drawing/2014/main" id="{F229D367-5ED6-49EC-9376-74CD1B01929E}"/>
              </a:ext>
            </a:extLst>
          </p:cNvPr>
          <p:cNvGraphicFramePr>
            <a:graphicFrameLocks/>
          </p:cNvGraphicFramePr>
          <p:nvPr>
            <p:extLst>
              <p:ext uri="{D42A27DB-BD31-4B8C-83A1-F6EECF244321}">
                <p14:modId xmlns:p14="http://schemas.microsoft.com/office/powerpoint/2010/main" val="215233711"/>
              </p:ext>
            </p:extLst>
          </p:nvPr>
        </p:nvGraphicFramePr>
        <p:xfrm>
          <a:off x="173182" y="3288615"/>
          <a:ext cx="4162172" cy="27876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D2CCECB8-7549-4945-87AB-96E825325A1B}"/>
              </a:ext>
            </a:extLst>
          </p:cNvPr>
          <p:cNvSpPr txBox="1"/>
          <p:nvPr/>
        </p:nvSpPr>
        <p:spPr>
          <a:xfrm>
            <a:off x="519882" y="5845462"/>
            <a:ext cx="3684022"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Clients’ Demand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8" name="TextBox 7">
            <a:extLst>
              <a:ext uri="{FF2B5EF4-FFF2-40B4-BE49-F238E27FC236}">
                <a16:creationId xmlns:a16="http://schemas.microsoft.com/office/drawing/2014/main" id="{95DC2AC0-2DA8-4876-8897-86E7C19DC937}"/>
              </a:ext>
            </a:extLst>
          </p:cNvPr>
          <p:cNvSpPr txBox="1"/>
          <p:nvPr/>
        </p:nvSpPr>
        <p:spPr>
          <a:xfrm rot="16200000">
            <a:off x="-559551" y="4280208"/>
            <a:ext cx="1465466"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Goodput</a:t>
            </a:r>
            <a:endParaRPr lang="en-US" sz="2400" dirty="0">
              <a:latin typeface="Helvetica" pitchFamily="2"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3A9AAEA5-E8EA-4CEF-B4AD-01F5924D8898}"/>
              </a:ext>
            </a:extLst>
          </p:cNvPr>
          <p:cNvGraphicFramePr>
            <a:graphicFrameLocks/>
          </p:cNvGraphicFramePr>
          <p:nvPr>
            <p:extLst>
              <p:ext uri="{D42A27DB-BD31-4B8C-83A1-F6EECF244321}">
                <p14:modId xmlns:p14="http://schemas.microsoft.com/office/powerpoint/2010/main" val="75224446"/>
              </p:ext>
            </p:extLst>
          </p:nvPr>
        </p:nvGraphicFramePr>
        <p:xfrm>
          <a:off x="4177012" y="3372390"/>
          <a:ext cx="4184608" cy="278768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143FF2B9-4A64-45DB-963B-8D8954301D75}"/>
              </a:ext>
            </a:extLst>
          </p:cNvPr>
          <p:cNvSpPr txBox="1"/>
          <p:nvPr/>
        </p:nvSpPr>
        <p:spPr>
          <a:xfrm rot="16200000">
            <a:off x="3141994" y="4284524"/>
            <a:ext cx="1973617"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p99 Latency</a:t>
            </a:r>
            <a:endParaRPr lang="en-US" sz="2400" dirty="0">
              <a:latin typeface="Helvetica"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A06DB6A8-3AB3-4BB4-83ED-74BD552AF2F8}"/>
              </a:ext>
            </a:extLst>
          </p:cNvPr>
          <p:cNvSpPr txBox="1"/>
          <p:nvPr/>
        </p:nvSpPr>
        <p:spPr>
          <a:xfrm>
            <a:off x="776004" y="3211058"/>
            <a:ext cx="841897" cy="400110"/>
          </a:xfrm>
          <a:prstGeom prst="rect">
            <a:avLst/>
          </a:prstGeom>
          <a:noFill/>
        </p:spPr>
        <p:txBody>
          <a:bodyPr wrap="none" rtlCol="0">
            <a:spAutoFit/>
          </a:bodyPr>
          <a:lstStyle/>
          <a:p>
            <a:pPr algn="ctr"/>
            <a:r>
              <a:rPr lang="en-US" sz="2000" dirty="0" err="1">
                <a:latin typeface="Helvetica" pitchFamily="2" charset="0"/>
                <a:cs typeface="Times New Roman" panose="02020603050405020304" pitchFamily="18" charset="0"/>
              </a:rPr>
              <a:t>kRPS</a:t>
            </a:r>
            <a:endParaRPr lang="en-US" sz="2000" dirty="0">
              <a:latin typeface="Helvetica"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5D6E5CE8-536A-43D7-A4DE-7A2C2C68ACA9}"/>
              </a:ext>
            </a:extLst>
          </p:cNvPr>
          <p:cNvSpPr txBox="1"/>
          <p:nvPr/>
        </p:nvSpPr>
        <p:spPr>
          <a:xfrm>
            <a:off x="4933587" y="3282110"/>
            <a:ext cx="526106" cy="400110"/>
          </a:xfrm>
          <a:prstGeom prst="rect">
            <a:avLst/>
          </a:prstGeom>
          <a:noFill/>
        </p:spPr>
        <p:txBody>
          <a:bodyPr wrap="none" rtlCol="0">
            <a:spAutoFit/>
          </a:bodyPr>
          <a:lstStyle/>
          <a:p>
            <a:pPr algn="ctr"/>
            <a:r>
              <a:rPr lang="en-US" sz="2000" dirty="0" err="1">
                <a:latin typeface="Helvetica" pitchFamily="2" charset="0"/>
                <a:cs typeface="Times New Roman" panose="02020603050405020304" pitchFamily="18" charset="0"/>
              </a:rPr>
              <a:t>ms</a:t>
            </a:r>
            <a:endParaRPr lang="en-US" sz="2000" dirty="0">
              <a:latin typeface="Helvetica" pitchFamily="2" charset="0"/>
              <a:cs typeface="Times New Roman" panose="02020603050405020304" pitchFamily="18" charset="0"/>
            </a:endParaRPr>
          </a:p>
        </p:txBody>
      </p:sp>
      <p:sp>
        <p:nvSpPr>
          <p:cNvPr id="13" name="TextBox 12">
            <a:extLst>
              <a:ext uri="{FF2B5EF4-FFF2-40B4-BE49-F238E27FC236}">
                <a16:creationId xmlns:a16="http://schemas.microsoft.com/office/drawing/2014/main" id="{EEE2975B-9CF7-4049-BDD1-938E3F760D9B}"/>
              </a:ext>
            </a:extLst>
          </p:cNvPr>
          <p:cNvSpPr txBox="1"/>
          <p:nvPr/>
        </p:nvSpPr>
        <p:spPr>
          <a:xfrm>
            <a:off x="4677598" y="5880320"/>
            <a:ext cx="3684022"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Clients’ Demand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14" name="Chart 13">
            <a:extLst>
              <a:ext uri="{FF2B5EF4-FFF2-40B4-BE49-F238E27FC236}">
                <a16:creationId xmlns:a16="http://schemas.microsoft.com/office/drawing/2014/main" id="{65251B42-79A4-4E73-A74B-692B1D6A07F4}"/>
              </a:ext>
            </a:extLst>
          </p:cNvPr>
          <p:cNvGraphicFramePr>
            <a:graphicFrameLocks/>
          </p:cNvGraphicFramePr>
          <p:nvPr>
            <p:extLst>
              <p:ext uri="{D42A27DB-BD31-4B8C-83A1-F6EECF244321}">
                <p14:modId xmlns:p14="http://schemas.microsoft.com/office/powerpoint/2010/main" val="541561305"/>
              </p:ext>
            </p:extLst>
          </p:nvPr>
        </p:nvGraphicFramePr>
        <p:xfrm>
          <a:off x="8473935" y="3433841"/>
          <a:ext cx="3674354" cy="279110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08551DE2-1A97-413E-A8FB-1BF833559C77}"/>
              </a:ext>
            </a:extLst>
          </p:cNvPr>
          <p:cNvSpPr txBox="1"/>
          <p:nvPr/>
        </p:nvSpPr>
        <p:spPr>
          <a:xfrm>
            <a:off x="8507978" y="5880320"/>
            <a:ext cx="3684022"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Clients’ Demand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16" name="TextBox 15">
            <a:extLst>
              <a:ext uri="{FF2B5EF4-FFF2-40B4-BE49-F238E27FC236}">
                <a16:creationId xmlns:a16="http://schemas.microsoft.com/office/drawing/2014/main" id="{2B0B0E58-479B-4F58-A688-4BE356580CD7}"/>
              </a:ext>
            </a:extLst>
          </p:cNvPr>
          <p:cNvSpPr txBox="1"/>
          <p:nvPr/>
        </p:nvSpPr>
        <p:spPr>
          <a:xfrm rot="16200000">
            <a:off x="7417884" y="4375649"/>
            <a:ext cx="1659430"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D5BB3C2D-551B-41AE-BB79-1AABC95C0B65}"/>
              </a:ext>
            </a:extLst>
          </p:cNvPr>
          <p:cNvCxnSpPr>
            <a:cxnSpLocks/>
          </p:cNvCxnSpPr>
          <p:nvPr/>
        </p:nvCxnSpPr>
        <p:spPr>
          <a:xfrm>
            <a:off x="3465295" y="3100487"/>
            <a:ext cx="457200" cy="0"/>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03E07E5-6A12-46BB-B1D8-6F0312F76E43}"/>
              </a:ext>
            </a:extLst>
          </p:cNvPr>
          <p:cNvSpPr txBox="1"/>
          <p:nvPr/>
        </p:nvSpPr>
        <p:spPr>
          <a:xfrm>
            <a:off x="3969135" y="2911772"/>
            <a:ext cx="885179" cy="400110"/>
          </a:xfrm>
          <a:prstGeom prst="rect">
            <a:avLst/>
          </a:prstGeom>
          <a:noFill/>
        </p:spPr>
        <p:txBody>
          <a:bodyPr wrap="none" rtlCol="0">
            <a:spAutoFit/>
          </a:bodyPr>
          <a:lstStyle/>
          <a:p>
            <a:r>
              <a:rPr lang="en-US" sz="2000" dirty="0">
                <a:latin typeface="Helvetica" pitchFamily="2" charset="0"/>
              </a:rPr>
              <a:t>SEDA</a:t>
            </a:r>
          </a:p>
        </p:txBody>
      </p:sp>
      <p:cxnSp>
        <p:nvCxnSpPr>
          <p:cNvPr id="19" name="Straight Connector 18">
            <a:extLst>
              <a:ext uri="{FF2B5EF4-FFF2-40B4-BE49-F238E27FC236}">
                <a16:creationId xmlns:a16="http://schemas.microsoft.com/office/drawing/2014/main" id="{9F78D4DA-0BDC-40AE-A80E-9B70267782E7}"/>
              </a:ext>
            </a:extLst>
          </p:cNvPr>
          <p:cNvCxnSpPr>
            <a:cxnSpLocks/>
          </p:cNvCxnSpPr>
          <p:nvPr/>
        </p:nvCxnSpPr>
        <p:spPr>
          <a:xfrm>
            <a:off x="4949746" y="3100487"/>
            <a:ext cx="457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350665-12F1-4D7A-A1C7-BC186C6DC59C}"/>
              </a:ext>
            </a:extLst>
          </p:cNvPr>
          <p:cNvSpPr txBox="1"/>
          <p:nvPr/>
        </p:nvSpPr>
        <p:spPr>
          <a:xfrm>
            <a:off x="5453586" y="2911772"/>
            <a:ext cx="1481496" cy="400110"/>
          </a:xfrm>
          <a:prstGeom prst="rect">
            <a:avLst/>
          </a:prstGeom>
          <a:noFill/>
        </p:spPr>
        <p:txBody>
          <a:bodyPr wrap="none" rtlCol="0">
            <a:spAutoFit/>
          </a:bodyPr>
          <a:lstStyle/>
          <a:p>
            <a:r>
              <a:rPr lang="en-US" sz="2000" dirty="0">
                <a:latin typeface="Helvetica" pitchFamily="2" charset="0"/>
              </a:rPr>
              <a:t>Breakwater</a:t>
            </a:r>
          </a:p>
        </p:txBody>
      </p:sp>
      <p:cxnSp>
        <p:nvCxnSpPr>
          <p:cNvPr id="21" name="Straight Connector 20">
            <a:extLst>
              <a:ext uri="{FF2B5EF4-FFF2-40B4-BE49-F238E27FC236}">
                <a16:creationId xmlns:a16="http://schemas.microsoft.com/office/drawing/2014/main" id="{3DE0910E-A60E-4445-9972-650D7CC3D945}"/>
              </a:ext>
            </a:extLst>
          </p:cNvPr>
          <p:cNvCxnSpPr>
            <a:cxnSpLocks/>
          </p:cNvCxnSpPr>
          <p:nvPr/>
        </p:nvCxnSpPr>
        <p:spPr>
          <a:xfrm>
            <a:off x="7007146" y="3092596"/>
            <a:ext cx="4572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C93263-2210-4D9C-9FB5-464A69C23DAE}"/>
              </a:ext>
            </a:extLst>
          </p:cNvPr>
          <p:cNvSpPr txBox="1"/>
          <p:nvPr/>
        </p:nvSpPr>
        <p:spPr>
          <a:xfrm>
            <a:off x="7586246" y="2911772"/>
            <a:ext cx="1082348" cy="400110"/>
          </a:xfrm>
          <a:prstGeom prst="rect">
            <a:avLst/>
          </a:prstGeom>
          <a:noFill/>
        </p:spPr>
        <p:txBody>
          <a:bodyPr wrap="none" rtlCol="0">
            <a:spAutoFit/>
          </a:bodyPr>
          <a:lstStyle/>
          <a:p>
            <a:r>
              <a:rPr lang="en-US" sz="2000" dirty="0" err="1">
                <a:latin typeface="Helvetica" pitchFamily="2" charset="0"/>
              </a:rPr>
              <a:t>Protego</a:t>
            </a:r>
            <a:endParaRPr lang="en-US" sz="2000" dirty="0">
              <a:latin typeface="Helvetica" pitchFamily="2" charset="0"/>
            </a:endParaRPr>
          </a:p>
        </p:txBody>
      </p:sp>
      <p:cxnSp>
        <p:nvCxnSpPr>
          <p:cNvPr id="23" name="Straight Connector 22">
            <a:extLst>
              <a:ext uri="{FF2B5EF4-FFF2-40B4-BE49-F238E27FC236}">
                <a16:creationId xmlns:a16="http://schemas.microsoft.com/office/drawing/2014/main" id="{1423C32E-3B23-41CF-AFA4-AAF3F7F2A875}"/>
              </a:ext>
            </a:extLst>
          </p:cNvPr>
          <p:cNvCxnSpPr>
            <a:cxnSpLocks/>
          </p:cNvCxnSpPr>
          <p:nvPr/>
        </p:nvCxnSpPr>
        <p:spPr>
          <a:xfrm>
            <a:off x="5178346" y="5320755"/>
            <a:ext cx="283842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9B8C97-DE9F-4AB0-9492-213855D35FD1}"/>
              </a:ext>
            </a:extLst>
          </p:cNvPr>
          <p:cNvSpPr txBox="1"/>
          <p:nvPr/>
        </p:nvSpPr>
        <p:spPr>
          <a:xfrm>
            <a:off x="6113137" y="4920645"/>
            <a:ext cx="838691" cy="400110"/>
          </a:xfrm>
          <a:prstGeom prst="rect">
            <a:avLst/>
          </a:prstGeom>
          <a:noFill/>
        </p:spPr>
        <p:txBody>
          <a:bodyPr wrap="none" rtlCol="0">
            <a:spAutoFit/>
          </a:bodyPr>
          <a:lstStyle/>
          <a:p>
            <a:r>
              <a:rPr lang="en-US" sz="2000" dirty="0">
                <a:latin typeface="Helvetica" pitchFamily="2" charset="0"/>
              </a:rPr>
              <a:t>target</a:t>
            </a:r>
          </a:p>
        </p:txBody>
      </p:sp>
      <p:sp>
        <p:nvSpPr>
          <p:cNvPr id="25" name="TextBox 24">
            <a:extLst>
              <a:ext uri="{FF2B5EF4-FFF2-40B4-BE49-F238E27FC236}">
                <a16:creationId xmlns:a16="http://schemas.microsoft.com/office/drawing/2014/main" id="{EBB2B831-A6F1-47CD-803B-4A66A88E6851}"/>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17</a:t>
            </a:r>
          </a:p>
        </p:txBody>
      </p:sp>
    </p:spTree>
    <p:extLst>
      <p:ext uri="{BB962C8B-B14F-4D97-AF65-F5344CB8AC3E}">
        <p14:creationId xmlns:p14="http://schemas.microsoft.com/office/powerpoint/2010/main" val="3916461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Lucene</a:t>
            </a:r>
          </a:p>
        </p:txBody>
      </p:sp>
      <p:sp>
        <p:nvSpPr>
          <p:cNvPr id="5" name="TextBox 4">
            <a:extLst>
              <a:ext uri="{FF2B5EF4-FFF2-40B4-BE49-F238E27FC236}">
                <a16:creationId xmlns:a16="http://schemas.microsoft.com/office/drawing/2014/main" id="{1C86EF23-5E0D-4654-915A-E3E825EC1689}"/>
              </a:ext>
            </a:extLst>
          </p:cNvPr>
          <p:cNvSpPr txBox="1"/>
          <p:nvPr/>
        </p:nvSpPr>
        <p:spPr>
          <a:xfrm>
            <a:off x="646703" y="1253288"/>
            <a:ext cx="10079443" cy="1446550"/>
          </a:xfrm>
          <a:prstGeom prst="rect">
            <a:avLst/>
          </a:prstGeom>
          <a:noFill/>
          <a:ln>
            <a:noFill/>
          </a:ln>
        </p:spPr>
        <p:txBody>
          <a:bodyPr wrap="square" rtlCol="0">
            <a:spAutoFit/>
          </a:bodyPr>
          <a:lstStyle/>
          <a:p>
            <a:r>
              <a:rPr lang="en-US" sz="3200" b="1" dirty="0">
                <a:latin typeface="Helvetica" pitchFamily="2" charset="0"/>
              </a:rPr>
              <a:t>COVID Tweet workload</a:t>
            </a:r>
          </a:p>
          <a:p>
            <a:pPr marL="457200" indent="-457200">
              <a:buFontTx/>
              <a:buChar char="-"/>
            </a:pPr>
            <a:r>
              <a:rPr lang="en-US" sz="2800" dirty="0">
                <a:latin typeface="Helvetica" pitchFamily="2" charset="0"/>
              </a:rPr>
              <a:t>403,619 COVID-related tweets</a:t>
            </a:r>
          </a:p>
          <a:p>
            <a:pPr marL="457200" indent="-457200">
              <a:buFontTx/>
              <a:buChar char="-"/>
            </a:pPr>
            <a:r>
              <a:rPr lang="en-US" sz="2800" dirty="0">
                <a:latin typeface="Helvetica" pitchFamily="2" charset="0"/>
              </a:rPr>
              <a:t>Query word distribution follows word distribution in tweets</a:t>
            </a:r>
          </a:p>
        </p:txBody>
      </p:sp>
      <p:graphicFrame>
        <p:nvGraphicFramePr>
          <p:cNvPr id="6" name="Chart 5">
            <a:extLst>
              <a:ext uri="{FF2B5EF4-FFF2-40B4-BE49-F238E27FC236}">
                <a16:creationId xmlns:a16="http://schemas.microsoft.com/office/drawing/2014/main" id="{F229D367-5ED6-49EC-9376-74CD1B01929E}"/>
              </a:ext>
            </a:extLst>
          </p:cNvPr>
          <p:cNvGraphicFramePr>
            <a:graphicFrameLocks/>
          </p:cNvGraphicFramePr>
          <p:nvPr/>
        </p:nvGraphicFramePr>
        <p:xfrm>
          <a:off x="173182" y="3288615"/>
          <a:ext cx="4162172" cy="27876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D2CCECB8-7549-4945-87AB-96E825325A1B}"/>
              </a:ext>
            </a:extLst>
          </p:cNvPr>
          <p:cNvSpPr txBox="1"/>
          <p:nvPr/>
        </p:nvSpPr>
        <p:spPr>
          <a:xfrm>
            <a:off x="519882" y="5845462"/>
            <a:ext cx="3684022"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Clients’ Demand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8" name="TextBox 7">
            <a:extLst>
              <a:ext uri="{FF2B5EF4-FFF2-40B4-BE49-F238E27FC236}">
                <a16:creationId xmlns:a16="http://schemas.microsoft.com/office/drawing/2014/main" id="{95DC2AC0-2DA8-4876-8897-86E7C19DC937}"/>
              </a:ext>
            </a:extLst>
          </p:cNvPr>
          <p:cNvSpPr txBox="1"/>
          <p:nvPr/>
        </p:nvSpPr>
        <p:spPr>
          <a:xfrm rot="16200000">
            <a:off x="-559551" y="4280208"/>
            <a:ext cx="1465466"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Goodput</a:t>
            </a:r>
            <a:endParaRPr lang="en-US" sz="2400" dirty="0">
              <a:latin typeface="Helvetica" pitchFamily="2"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3A9AAEA5-E8EA-4CEF-B4AD-01F5924D8898}"/>
              </a:ext>
            </a:extLst>
          </p:cNvPr>
          <p:cNvGraphicFramePr>
            <a:graphicFrameLocks/>
          </p:cNvGraphicFramePr>
          <p:nvPr/>
        </p:nvGraphicFramePr>
        <p:xfrm>
          <a:off x="4177012" y="3372390"/>
          <a:ext cx="4184608" cy="278768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143FF2B9-4A64-45DB-963B-8D8954301D75}"/>
              </a:ext>
            </a:extLst>
          </p:cNvPr>
          <p:cNvSpPr txBox="1"/>
          <p:nvPr/>
        </p:nvSpPr>
        <p:spPr>
          <a:xfrm rot="16200000">
            <a:off x="3141994" y="4284524"/>
            <a:ext cx="1973617"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p99 Latency</a:t>
            </a:r>
            <a:endParaRPr lang="en-US" sz="2400" dirty="0">
              <a:latin typeface="Helvetica"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A06DB6A8-3AB3-4BB4-83ED-74BD552AF2F8}"/>
              </a:ext>
            </a:extLst>
          </p:cNvPr>
          <p:cNvSpPr txBox="1"/>
          <p:nvPr/>
        </p:nvSpPr>
        <p:spPr>
          <a:xfrm>
            <a:off x="776004" y="3211058"/>
            <a:ext cx="841897" cy="400110"/>
          </a:xfrm>
          <a:prstGeom prst="rect">
            <a:avLst/>
          </a:prstGeom>
          <a:noFill/>
        </p:spPr>
        <p:txBody>
          <a:bodyPr wrap="none" rtlCol="0">
            <a:spAutoFit/>
          </a:bodyPr>
          <a:lstStyle/>
          <a:p>
            <a:pPr algn="ctr"/>
            <a:r>
              <a:rPr lang="en-US" sz="2000" dirty="0" err="1">
                <a:latin typeface="Helvetica" pitchFamily="2" charset="0"/>
                <a:cs typeface="Times New Roman" panose="02020603050405020304" pitchFamily="18" charset="0"/>
              </a:rPr>
              <a:t>kRPS</a:t>
            </a:r>
            <a:endParaRPr lang="en-US" sz="2000" dirty="0">
              <a:latin typeface="Helvetica"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5D6E5CE8-536A-43D7-A4DE-7A2C2C68ACA9}"/>
              </a:ext>
            </a:extLst>
          </p:cNvPr>
          <p:cNvSpPr txBox="1"/>
          <p:nvPr/>
        </p:nvSpPr>
        <p:spPr>
          <a:xfrm>
            <a:off x="4933587" y="3282110"/>
            <a:ext cx="526106" cy="400110"/>
          </a:xfrm>
          <a:prstGeom prst="rect">
            <a:avLst/>
          </a:prstGeom>
          <a:noFill/>
        </p:spPr>
        <p:txBody>
          <a:bodyPr wrap="none" rtlCol="0">
            <a:spAutoFit/>
          </a:bodyPr>
          <a:lstStyle/>
          <a:p>
            <a:pPr algn="ctr"/>
            <a:r>
              <a:rPr lang="en-US" sz="2000" dirty="0" err="1">
                <a:latin typeface="Helvetica" pitchFamily="2" charset="0"/>
                <a:cs typeface="Times New Roman" panose="02020603050405020304" pitchFamily="18" charset="0"/>
              </a:rPr>
              <a:t>ms</a:t>
            </a:r>
            <a:endParaRPr lang="en-US" sz="2000" dirty="0">
              <a:latin typeface="Helvetica" pitchFamily="2" charset="0"/>
              <a:cs typeface="Times New Roman" panose="02020603050405020304" pitchFamily="18" charset="0"/>
            </a:endParaRPr>
          </a:p>
        </p:txBody>
      </p:sp>
      <p:sp>
        <p:nvSpPr>
          <p:cNvPr id="13" name="TextBox 12">
            <a:extLst>
              <a:ext uri="{FF2B5EF4-FFF2-40B4-BE49-F238E27FC236}">
                <a16:creationId xmlns:a16="http://schemas.microsoft.com/office/drawing/2014/main" id="{EEE2975B-9CF7-4049-BDD1-938E3F760D9B}"/>
              </a:ext>
            </a:extLst>
          </p:cNvPr>
          <p:cNvSpPr txBox="1"/>
          <p:nvPr/>
        </p:nvSpPr>
        <p:spPr>
          <a:xfrm>
            <a:off x="4677598" y="5880320"/>
            <a:ext cx="3684022"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Clients’ Demand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graphicFrame>
        <p:nvGraphicFramePr>
          <p:cNvPr id="14" name="Chart 13">
            <a:extLst>
              <a:ext uri="{FF2B5EF4-FFF2-40B4-BE49-F238E27FC236}">
                <a16:creationId xmlns:a16="http://schemas.microsoft.com/office/drawing/2014/main" id="{65251B42-79A4-4E73-A74B-692B1D6A07F4}"/>
              </a:ext>
            </a:extLst>
          </p:cNvPr>
          <p:cNvGraphicFramePr>
            <a:graphicFrameLocks/>
          </p:cNvGraphicFramePr>
          <p:nvPr/>
        </p:nvGraphicFramePr>
        <p:xfrm>
          <a:off x="8473935" y="3433841"/>
          <a:ext cx="3674354" cy="279110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08551DE2-1A97-413E-A8FB-1BF833559C77}"/>
              </a:ext>
            </a:extLst>
          </p:cNvPr>
          <p:cNvSpPr txBox="1"/>
          <p:nvPr/>
        </p:nvSpPr>
        <p:spPr>
          <a:xfrm>
            <a:off x="8507978" y="5880320"/>
            <a:ext cx="3684022"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Clients’ Demand </a:t>
            </a:r>
            <a:r>
              <a:rPr lang="en-US" sz="2400" dirty="0">
                <a:latin typeface="Helvetica" pitchFamily="2" charset="0"/>
                <a:cs typeface="Times New Roman" panose="02020603050405020304" pitchFamily="18" charset="0"/>
              </a:rPr>
              <a:t>(</a:t>
            </a:r>
            <a:r>
              <a:rPr lang="en-US" sz="2400" dirty="0" err="1">
                <a:latin typeface="Helvetica" pitchFamily="2" charset="0"/>
                <a:cs typeface="Times New Roman" panose="02020603050405020304" pitchFamily="18" charset="0"/>
              </a:rPr>
              <a:t>kRPS</a:t>
            </a:r>
            <a:r>
              <a:rPr lang="en-US" sz="2400" dirty="0">
                <a:latin typeface="Helvetica" pitchFamily="2" charset="0"/>
                <a:cs typeface="Times New Roman" panose="02020603050405020304" pitchFamily="18" charset="0"/>
              </a:rPr>
              <a:t>)</a:t>
            </a:r>
          </a:p>
        </p:txBody>
      </p:sp>
      <p:sp>
        <p:nvSpPr>
          <p:cNvPr id="16" name="TextBox 15">
            <a:extLst>
              <a:ext uri="{FF2B5EF4-FFF2-40B4-BE49-F238E27FC236}">
                <a16:creationId xmlns:a16="http://schemas.microsoft.com/office/drawing/2014/main" id="{2B0B0E58-479B-4F58-A688-4BE356580CD7}"/>
              </a:ext>
            </a:extLst>
          </p:cNvPr>
          <p:cNvSpPr txBox="1"/>
          <p:nvPr/>
        </p:nvSpPr>
        <p:spPr>
          <a:xfrm rot="16200000">
            <a:off x="7417884" y="4375649"/>
            <a:ext cx="1659430" cy="461665"/>
          </a:xfrm>
          <a:prstGeom prst="rect">
            <a:avLst/>
          </a:prstGeom>
          <a:noFill/>
        </p:spPr>
        <p:txBody>
          <a:bodyPr wrap="none" rtlCol="0">
            <a:spAutoFit/>
          </a:bodyPr>
          <a:lstStyle/>
          <a:p>
            <a:pPr algn="ctr"/>
            <a:r>
              <a:rPr lang="en-US" sz="2400" b="1" dirty="0">
                <a:latin typeface="Helvetica" pitchFamily="2" charset="0"/>
                <a:cs typeface="Times New Roman" panose="02020603050405020304" pitchFamily="18" charset="0"/>
              </a:rPr>
              <a:t>Drop Rate</a:t>
            </a:r>
            <a:endParaRPr lang="en-US" sz="2400" dirty="0">
              <a:latin typeface="Helvetica" pitchFamily="2"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D5BB3C2D-551B-41AE-BB79-1AABC95C0B65}"/>
              </a:ext>
            </a:extLst>
          </p:cNvPr>
          <p:cNvCxnSpPr>
            <a:cxnSpLocks/>
          </p:cNvCxnSpPr>
          <p:nvPr/>
        </p:nvCxnSpPr>
        <p:spPr>
          <a:xfrm>
            <a:off x="3465295" y="3100487"/>
            <a:ext cx="457200" cy="0"/>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03E07E5-6A12-46BB-B1D8-6F0312F76E43}"/>
              </a:ext>
            </a:extLst>
          </p:cNvPr>
          <p:cNvSpPr txBox="1"/>
          <p:nvPr/>
        </p:nvSpPr>
        <p:spPr>
          <a:xfrm>
            <a:off x="3969135" y="2911772"/>
            <a:ext cx="885179" cy="400110"/>
          </a:xfrm>
          <a:prstGeom prst="rect">
            <a:avLst/>
          </a:prstGeom>
          <a:noFill/>
        </p:spPr>
        <p:txBody>
          <a:bodyPr wrap="none" rtlCol="0">
            <a:spAutoFit/>
          </a:bodyPr>
          <a:lstStyle/>
          <a:p>
            <a:r>
              <a:rPr lang="en-US" sz="2000" dirty="0">
                <a:latin typeface="Helvetica" pitchFamily="2" charset="0"/>
              </a:rPr>
              <a:t>SEDA</a:t>
            </a:r>
          </a:p>
        </p:txBody>
      </p:sp>
      <p:cxnSp>
        <p:nvCxnSpPr>
          <p:cNvPr id="19" name="Straight Connector 18">
            <a:extLst>
              <a:ext uri="{FF2B5EF4-FFF2-40B4-BE49-F238E27FC236}">
                <a16:creationId xmlns:a16="http://schemas.microsoft.com/office/drawing/2014/main" id="{9F78D4DA-0BDC-40AE-A80E-9B70267782E7}"/>
              </a:ext>
            </a:extLst>
          </p:cNvPr>
          <p:cNvCxnSpPr>
            <a:cxnSpLocks/>
          </p:cNvCxnSpPr>
          <p:nvPr/>
        </p:nvCxnSpPr>
        <p:spPr>
          <a:xfrm>
            <a:off x="4949746" y="3100487"/>
            <a:ext cx="457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350665-12F1-4D7A-A1C7-BC186C6DC59C}"/>
              </a:ext>
            </a:extLst>
          </p:cNvPr>
          <p:cNvSpPr txBox="1"/>
          <p:nvPr/>
        </p:nvSpPr>
        <p:spPr>
          <a:xfrm>
            <a:off x="5453586" y="2911772"/>
            <a:ext cx="1481496" cy="400110"/>
          </a:xfrm>
          <a:prstGeom prst="rect">
            <a:avLst/>
          </a:prstGeom>
          <a:noFill/>
        </p:spPr>
        <p:txBody>
          <a:bodyPr wrap="none" rtlCol="0">
            <a:spAutoFit/>
          </a:bodyPr>
          <a:lstStyle/>
          <a:p>
            <a:r>
              <a:rPr lang="en-US" sz="2000" dirty="0">
                <a:latin typeface="Helvetica" pitchFamily="2" charset="0"/>
              </a:rPr>
              <a:t>Breakwater</a:t>
            </a:r>
          </a:p>
        </p:txBody>
      </p:sp>
      <p:cxnSp>
        <p:nvCxnSpPr>
          <p:cNvPr id="21" name="Straight Connector 20">
            <a:extLst>
              <a:ext uri="{FF2B5EF4-FFF2-40B4-BE49-F238E27FC236}">
                <a16:creationId xmlns:a16="http://schemas.microsoft.com/office/drawing/2014/main" id="{3DE0910E-A60E-4445-9972-650D7CC3D945}"/>
              </a:ext>
            </a:extLst>
          </p:cNvPr>
          <p:cNvCxnSpPr>
            <a:cxnSpLocks/>
          </p:cNvCxnSpPr>
          <p:nvPr/>
        </p:nvCxnSpPr>
        <p:spPr>
          <a:xfrm>
            <a:off x="7007146" y="3092596"/>
            <a:ext cx="4572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C93263-2210-4D9C-9FB5-464A69C23DAE}"/>
              </a:ext>
            </a:extLst>
          </p:cNvPr>
          <p:cNvSpPr txBox="1"/>
          <p:nvPr/>
        </p:nvSpPr>
        <p:spPr>
          <a:xfrm>
            <a:off x="7586246" y="2911772"/>
            <a:ext cx="1082348" cy="400110"/>
          </a:xfrm>
          <a:prstGeom prst="rect">
            <a:avLst/>
          </a:prstGeom>
          <a:noFill/>
        </p:spPr>
        <p:txBody>
          <a:bodyPr wrap="none" rtlCol="0">
            <a:spAutoFit/>
          </a:bodyPr>
          <a:lstStyle/>
          <a:p>
            <a:r>
              <a:rPr lang="en-US" sz="2000" dirty="0" err="1">
                <a:latin typeface="Helvetica" pitchFamily="2" charset="0"/>
              </a:rPr>
              <a:t>Protego</a:t>
            </a:r>
            <a:endParaRPr lang="en-US" sz="2000" dirty="0">
              <a:latin typeface="Helvetica" pitchFamily="2" charset="0"/>
            </a:endParaRPr>
          </a:p>
        </p:txBody>
      </p:sp>
      <p:cxnSp>
        <p:nvCxnSpPr>
          <p:cNvPr id="23" name="Straight Connector 22">
            <a:extLst>
              <a:ext uri="{FF2B5EF4-FFF2-40B4-BE49-F238E27FC236}">
                <a16:creationId xmlns:a16="http://schemas.microsoft.com/office/drawing/2014/main" id="{1423C32E-3B23-41CF-AFA4-AAF3F7F2A875}"/>
              </a:ext>
            </a:extLst>
          </p:cNvPr>
          <p:cNvCxnSpPr>
            <a:cxnSpLocks/>
          </p:cNvCxnSpPr>
          <p:nvPr/>
        </p:nvCxnSpPr>
        <p:spPr>
          <a:xfrm>
            <a:off x="5178346" y="5320755"/>
            <a:ext cx="283842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9B8C97-DE9F-4AB0-9492-213855D35FD1}"/>
              </a:ext>
            </a:extLst>
          </p:cNvPr>
          <p:cNvSpPr txBox="1"/>
          <p:nvPr/>
        </p:nvSpPr>
        <p:spPr>
          <a:xfrm>
            <a:off x="6113137" y="4920645"/>
            <a:ext cx="838691" cy="400110"/>
          </a:xfrm>
          <a:prstGeom prst="rect">
            <a:avLst/>
          </a:prstGeom>
          <a:noFill/>
        </p:spPr>
        <p:txBody>
          <a:bodyPr wrap="none" rtlCol="0">
            <a:spAutoFit/>
          </a:bodyPr>
          <a:lstStyle/>
          <a:p>
            <a:r>
              <a:rPr lang="en-US" sz="2000" dirty="0">
                <a:latin typeface="Helvetica" pitchFamily="2" charset="0"/>
              </a:rPr>
              <a:t>target</a:t>
            </a:r>
          </a:p>
        </p:txBody>
      </p:sp>
      <p:sp>
        <p:nvSpPr>
          <p:cNvPr id="25" name="Arrow: Up 24">
            <a:extLst>
              <a:ext uri="{FF2B5EF4-FFF2-40B4-BE49-F238E27FC236}">
                <a16:creationId xmlns:a16="http://schemas.microsoft.com/office/drawing/2014/main" id="{24149670-0D15-4077-8DC2-9C91565CCEB4}"/>
              </a:ext>
            </a:extLst>
          </p:cNvPr>
          <p:cNvSpPr/>
          <p:nvPr/>
        </p:nvSpPr>
        <p:spPr>
          <a:xfrm>
            <a:off x="3460314" y="3794016"/>
            <a:ext cx="358718" cy="934299"/>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E95220F-A533-4FD2-96BD-955CE6AC3A84}"/>
              </a:ext>
            </a:extLst>
          </p:cNvPr>
          <p:cNvSpPr txBox="1"/>
          <p:nvPr/>
        </p:nvSpPr>
        <p:spPr>
          <a:xfrm>
            <a:off x="2742677" y="4077705"/>
            <a:ext cx="766557" cy="461665"/>
          </a:xfrm>
          <a:prstGeom prst="rect">
            <a:avLst/>
          </a:prstGeom>
          <a:noFill/>
        </p:spPr>
        <p:txBody>
          <a:bodyPr wrap="none" rtlCol="0">
            <a:spAutoFit/>
          </a:bodyPr>
          <a:lstStyle/>
          <a:p>
            <a:r>
              <a:rPr lang="en-US" sz="2400" dirty="0">
                <a:latin typeface="Helvetica" pitchFamily="2" charset="0"/>
              </a:rPr>
              <a:t>3.3x</a:t>
            </a:r>
          </a:p>
        </p:txBody>
      </p:sp>
      <p:sp>
        <p:nvSpPr>
          <p:cNvPr id="27" name="Arrow: Up 26">
            <a:extLst>
              <a:ext uri="{FF2B5EF4-FFF2-40B4-BE49-F238E27FC236}">
                <a16:creationId xmlns:a16="http://schemas.microsoft.com/office/drawing/2014/main" id="{0FB9326A-16EC-4315-B374-677C0234BC1B}"/>
              </a:ext>
            </a:extLst>
          </p:cNvPr>
          <p:cNvSpPr/>
          <p:nvPr/>
        </p:nvSpPr>
        <p:spPr>
          <a:xfrm flipV="1">
            <a:off x="7658047" y="4680425"/>
            <a:ext cx="358718" cy="589859"/>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EFC93D8-EBE2-4478-830D-0A1F0CD4FECE}"/>
              </a:ext>
            </a:extLst>
          </p:cNvPr>
          <p:cNvSpPr txBox="1"/>
          <p:nvPr/>
        </p:nvSpPr>
        <p:spPr>
          <a:xfrm>
            <a:off x="6787014" y="4758545"/>
            <a:ext cx="938077" cy="461665"/>
          </a:xfrm>
          <a:prstGeom prst="rect">
            <a:avLst/>
          </a:prstGeom>
          <a:noFill/>
        </p:spPr>
        <p:txBody>
          <a:bodyPr wrap="none" rtlCol="0">
            <a:spAutoFit/>
          </a:bodyPr>
          <a:lstStyle/>
          <a:p>
            <a:r>
              <a:rPr lang="en-US" sz="2400" dirty="0">
                <a:latin typeface="Helvetica" pitchFamily="2" charset="0"/>
              </a:rPr>
              <a:t>12.1x</a:t>
            </a:r>
          </a:p>
        </p:txBody>
      </p:sp>
      <p:sp>
        <p:nvSpPr>
          <p:cNvPr id="29" name="TextBox 28">
            <a:extLst>
              <a:ext uri="{FF2B5EF4-FFF2-40B4-BE49-F238E27FC236}">
                <a16:creationId xmlns:a16="http://schemas.microsoft.com/office/drawing/2014/main" id="{FA0DA14F-5A71-4B30-AFEF-24FD5CE9A0A1}"/>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17</a:t>
            </a:r>
          </a:p>
        </p:txBody>
      </p:sp>
    </p:spTree>
    <p:extLst>
      <p:ext uri="{BB962C8B-B14F-4D97-AF65-F5344CB8AC3E}">
        <p14:creationId xmlns:p14="http://schemas.microsoft.com/office/powerpoint/2010/main" val="1775591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Memcached</a:t>
            </a:r>
          </a:p>
        </p:txBody>
      </p:sp>
      <p:grpSp>
        <p:nvGrpSpPr>
          <p:cNvPr id="29" name="그룹 7">
            <a:extLst>
              <a:ext uri="{FF2B5EF4-FFF2-40B4-BE49-F238E27FC236}">
                <a16:creationId xmlns:a16="http://schemas.microsoft.com/office/drawing/2014/main" id="{00D7C862-A896-485C-B999-2A52EA0371B3}"/>
              </a:ext>
            </a:extLst>
          </p:cNvPr>
          <p:cNvGrpSpPr/>
          <p:nvPr/>
        </p:nvGrpSpPr>
        <p:grpSpPr>
          <a:xfrm>
            <a:off x="4385275" y="3121200"/>
            <a:ext cx="1688122" cy="449641"/>
            <a:chOff x="8846235" y="2726787"/>
            <a:chExt cx="2194560" cy="584533"/>
          </a:xfrm>
          <a:solidFill>
            <a:srgbClr val="FF0000">
              <a:alpha val="24000"/>
            </a:srgbClr>
          </a:solidFill>
        </p:grpSpPr>
        <p:grpSp>
          <p:nvGrpSpPr>
            <p:cNvPr id="30" name="그룹 8">
              <a:extLst>
                <a:ext uri="{FF2B5EF4-FFF2-40B4-BE49-F238E27FC236}">
                  <a16:creationId xmlns:a16="http://schemas.microsoft.com/office/drawing/2014/main" id="{68D49585-008D-4881-A034-967B298D8127}"/>
                </a:ext>
              </a:extLst>
            </p:cNvPr>
            <p:cNvGrpSpPr/>
            <p:nvPr/>
          </p:nvGrpSpPr>
          <p:grpSpPr>
            <a:xfrm>
              <a:off x="8846235" y="2726787"/>
              <a:ext cx="2194560" cy="584533"/>
              <a:chOff x="1392702" y="3910818"/>
              <a:chExt cx="3010486" cy="801859"/>
            </a:xfrm>
            <a:grpFill/>
          </p:grpSpPr>
          <p:sp>
            <p:nvSpPr>
              <p:cNvPr id="32" name="모서리가 둥근 직사각형 10">
                <a:extLst>
                  <a:ext uri="{FF2B5EF4-FFF2-40B4-BE49-F238E27FC236}">
                    <a16:creationId xmlns:a16="http://schemas.microsoft.com/office/drawing/2014/main" id="{0C477D32-F4EA-414B-ABC5-BB1C170297DD}"/>
                  </a:ext>
                </a:extLst>
              </p:cNvPr>
              <p:cNvSpPr/>
              <p:nvPr/>
            </p:nvSpPr>
            <p:spPr>
              <a:xfrm>
                <a:off x="1392702" y="3910818"/>
                <a:ext cx="3010486" cy="801859"/>
              </a:xfrm>
              <a:prstGeom prst="roundRect">
                <a:avLst/>
              </a:prstGeom>
              <a:grp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11">
                <a:extLst>
                  <a:ext uri="{FF2B5EF4-FFF2-40B4-BE49-F238E27FC236}">
                    <a16:creationId xmlns:a16="http://schemas.microsoft.com/office/drawing/2014/main" id="{15168502-EEBC-4293-8532-BB6326F60A41}"/>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타원 9">
              <a:extLst>
                <a:ext uri="{FF2B5EF4-FFF2-40B4-BE49-F238E27FC236}">
                  <a16:creationId xmlns:a16="http://schemas.microsoft.com/office/drawing/2014/main" id="{DD8F3A3A-7A88-433D-BB0F-4A376BFFE82F}"/>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7">
            <a:extLst>
              <a:ext uri="{FF2B5EF4-FFF2-40B4-BE49-F238E27FC236}">
                <a16:creationId xmlns:a16="http://schemas.microsoft.com/office/drawing/2014/main" id="{52FB8F61-CDB3-43F0-937B-CE63070533FE}"/>
              </a:ext>
            </a:extLst>
          </p:cNvPr>
          <p:cNvGrpSpPr/>
          <p:nvPr/>
        </p:nvGrpSpPr>
        <p:grpSpPr>
          <a:xfrm>
            <a:off x="1028379" y="4353227"/>
            <a:ext cx="1688122" cy="449641"/>
            <a:chOff x="8846235" y="2726787"/>
            <a:chExt cx="2194560" cy="584533"/>
          </a:xfrm>
        </p:grpSpPr>
        <p:grpSp>
          <p:nvGrpSpPr>
            <p:cNvPr id="35" name="그룹 8">
              <a:extLst>
                <a:ext uri="{FF2B5EF4-FFF2-40B4-BE49-F238E27FC236}">
                  <a16:creationId xmlns:a16="http://schemas.microsoft.com/office/drawing/2014/main" id="{99387B9F-7074-48FB-9B0E-7B87345C52DE}"/>
                </a:ext>
              </a:extLst>
            </p:cNvPr>
            <p:cNvGrpSpPr/>
            <p:nvPr/>
          </p:nvGrpSpPr>
          <p:grpSpPr>
            <a:xfrm>
              <a:off x="8846235" y="2726787"/>
              <a:ext cx="2194560" cy="584533"/>
              <a:chOff x="1392702" y="3910818"/>
              <a:chExt cx="3010486" cy="801859"/>
            </a:xfrm>
          </p:grpSpPr>
          <p:sp>
            <p:nvSpPr>
              <p:cNvPr id="37" name="모서리가 둥근 직사각형 10">
                <a:extLst>
                  <a:ext uri="{FF2B5EF4-FFF2-40B4-BE49-F238E27FC236}">
                    <a16:creationId xmlns:a16="http://schemas.microsoft.com/office/drawing/2014/main" id="{1687AB26-DC29-4E7D-8499-B21A24EC174D}"/>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11">
                <a:extLst>
                  <a:ext uri="{FF2B5EF4-FFF2-40B4-BE49-F238E27FC236}">
                    <a16:creationId xmlns:a16="http://schemas.microsoft.com/office/drawing/2014/main" id="{0EFD4D1B-FBCC-4451-BFBD-1A479E54464D}"/>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타원 9">
              <a:extLst>
                <a:ext uri="{FF2B5EF4-FFF2-40B4-BE49-F238E27FC236}">
                  <a16:creationId xmlns:a16="http://schemas.microsoft.com/office/drawing/2014/main" id="{F974DB26-96F9-49E8-9521-AC25CC4D0CAB}"/>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a:extLst>
              <a:ext uri="{FF2B5EF4-FFF2-40B4-BE49-F238E27FC236}">
                <a16:creationId xmlns:a16="http://schemas.microsoft.com/office/drawing/2014/main" id="{A3459B8A-BCBD-41AF-AE6E-CE5CD1FCE77D}"/>
              </a:ext>
            </a:extLst>
          </p:cNvPr>
          <p:cNvSpPr txBox="1"/>
          <p:nvPr/>
        </p:nvSpPr>
        <p:spPr>
          <a:xfrm>
            <a:off x="1219531" y="4971768"/>
            <a:ext cx="1329210" cy="584775"/>
          </a:xfrm>
          <a:prstGeom prst="rect">
            <a:avLst/>
          </a:prstGeom>
          <a:noFill/>
        </p:spPr>
        <p:txBody>
          <a:bodyPr wrap="none" rtlCol="0">
            <a:spAutoFit/>
          </a:bodyPr>
          <a:lstStyle/>
          <a:p>
            <a:r>
              <a:rPr lang="en-US" sz="3200" b="1" dirty="0">
                <a:latin typeface="Helvetica" pitchFamily="2" charset="0"/>
              </a:rPr>
              <a:t>Client</a:t>
            </a:r>
          </a:p>
        </p:txBody>
      </p:sp>
      <p:sp>
        <p:nvSpPr>
          <p:cNvPr id="40" name="TextBox 39">
            <a:extLst>
              <a:ext uri="{FF2B5EF4-FFF2-40B4-BE49-F238E27FC236}">
                <a16:creationId xmlns:a16="http://schemas.microsoft.com/office/drawing/2014/main" id="{C01C2A25-081E-4A29-BB47-C957971C3AE0}"/>
              </a:ext>
            </a:extLst>
          </p:cNvPr>
          <p:cNvSpPr txBox="1"/>
          <p:nvPr/>
        </p:nvSpPr>
        <p:spPr>
          <a:xfrm>
            <a:off x="4385275" y="3700056"/>
            <a:ext cx="1710725" cy="584775"/>
          </a:xfrm>
          <a:prstGeom prst="rect">
            <a:avLst/>
          </a:prstGeom>
          <a:noFill/>
        </p:spPr>
        <p:txBody>
          <a:bodyPr wrap="none" rtlCol="0">
            <a:spAutoFit/>
          </a:bodyPr>
          <a:lstStyle/>
          <a:p>
            <a:r>
              <a:rPr lang="en-US" sz="3200" b="1" dirty="0">
                <a:latin typeface="Helvetica" pitchFamily="2" charset="0"/>
              </a:rPr>
              <a:t>Server1</a:t>
            </a:r>
          </a:p>
        </p:txBody>
      </p:sp>
      <p:cxnSp>
        <p:nvCxnSpPr>
          <p:cNvPr id="47" name="Straight Arrow Connector 46">
            <a:extLst>
              <a:ext uri="{FF2B5EF4-FFF2-40B4-BE49-F238E27FC236}">
                <a16:creationId xmlns:a16="http://schemas.microsoft.com/office/drawing/2014/main" id="{4654F1D2-B9C8-4835-BD2F-65AC718A11BF}"/>
              </a:ext>
            </a:extLst>
          </p:cNvPr>
          <p:cNvCxnSpPr/>
          <p:nvPr/>
        </p:nvCxnSpPr>
        <p:spPr>
          <a:xfrm flipV="1">
            <a:off x="2837994" y="3290100"/>
            <a:ext cx="1382486" cy="994731"/>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C392D05-27E1-4E7A-8DAA-9F55517EB02A}"/>
              </a:ext>
            </a:extLst>
          </p:cNvPr>
          <p:cNvSpPr txBox="1"/>
          <p:nvPr/>
        </p:nvSpPr>
        <p:spPr>
          <a:xfrm>
            <a:off x="646703" y="1253288"/>
            <a:ext cx="6325597" cy="1877437"/>
          </a:xfrm>
          <a:prstGeom prst="rect">
            <a:avLst/>
          </a:prstGeom>
          <a:noFill/>
        </p:spPr>
        <p:txBody>
          <a:bodyPr wrap="square" rtlCol="0">
            <a:spAutoFit/>
          </a:bodyPr>
          <a:lstStyle/>
          <a:p>
            <a:r>
              <a:rPr lang="en-US" sz="3200" b="1" dirty="0">
                <a:latin typeface="Helvetica" pitchFamily="2" charset="0"/>
              </a:rPr>
              <a:t>SET-heavy workload (VAR)</a:t>
            </a:r>
          </a:p>
          <a:p>
            <a:pPr marL="457200" indent="-457200">
              <a:buFontTx/>
              <a:buChar char="-"/>
            </a:pPr>
            <a:r>
              <a:rPr lang="en-US" sz="2800" dirty="0">
                <a:latin typeface="Helvetica" pitchFamily="2" charset="0"/>
              </a:rPr>
              <a:t>82% SET, 18% GET requests</a:t>
            </a:r>
          </a:p>
          <a:p>
            <a:pPr marL="457200" indent="-457200">
              <a:buFontTx/>
              <a:buChar char="-"/>
            </a:pPr>
            <a:r>
              <a:rPr lang="en-US" sz="2800" dirty="0">
                <a:latin typeface="Helvetica" pitchFamily="2" charset="0"/>
              </a:rPr>
              <a:t>10% of the key used by 90% of the requests</a:t>
            </a:r>
          </a:p>
        </p:txBody>
      </p:sp>
      <p:sp>
        <p:nvSpPr>
          <p:cNvPr id="17" name="TextBox 16">
            <a:extLst>
              <a:ext uri="{FF2B5EF4-FFF2-40B4-BE49-F238E27FC236}">
                <a16:creationId xmlns:a16="http://schemas.microsoft.com/office/drawing/2014/main" id="{DBBF4354-505D-4890-8E58-1C192BE25A9B}"/>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18</a:t>
            </a:r>
          </a:p>
        </p:txBody>
      </p:sp>
    </p:spTree>
    <p:extLst>
      <p:ext uri="{BB962C8B-B14F-4D97-AF65-F5344CB8AC3E}">
        <p14:creationId xmlns:p14="http://schemas.microsoft.com/office/powerpoint/2010/main" val="959346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Memcached</a:t>
            </a:r>
          </a:p>
        </p:txBody>
      </p:sp>
      <p:grpSp>
        <p:nvGrpSpPr>
          <p:cNvPr id="29" name="그룹 7">
            <a:extLst>
              <a:ext uri="{FF2B5EF4-FFF2-40B4-BE49-F238E27FC236}">
                <a16:creationId xmlns:a16="http://schemas.microsoft.com/office/drawing/2014/main" id="{00D7C862-A896-485C-B999-2A52EA0371B3}"/>
              </a:ext>
            </a:extLst>
          </p:cNvPr>
          <p:cNvGrpSpPr/>
          <p:nvPr/>
        </p:nvGrpSpPr>
        <p:grpSpPr>
          <a:xfrm>
            <a:off x="4385275" y="3121200"/>
            <a:ext cx="1688122" cy="449641"/>
            <a:chOff x="8846235" y="2726787"/>
            <a:chExt cx="2194560" cy="584533"/>
          </a:xfrm>
          <a:solidFill>
            <a:srgbClr val="FF0000">
              <a:alpha val="24000"/>
            </a:srgbClr>
          </a:solidFill>
        </p:grpSpPr>
        <p:grpSp>
          <p:nvGrpSpPr>
            <p:cNvPr id="30" name="그룹 8">
              <a:extLst>
                <a:ext uri="{FF2B5EF4-FFF2-40B4-BE49-F238E27FC236}">
                  <a16:creationId xmlns:a16="http://schemas.microsoft.com/office/drawing/2014/main" id="{68D49585-008D-4881-A034-967B298D8127}"/>
                </a:ext>
              </a:extLst>
            </p:cNvPr>
            <p:cNvGrpSpPr/>
            <p:nvPr/>
          </p:nvGrpSpPr>
          <p:grpSpPr>
            <a:xfrm>
              <a:off x="8846235" y="2726787"/>
              <a:ext cx="2194560" cy="584533"/>
              <a:chOff x="1392702" y="3910818"/>
              <a:chExt cx="3010486" cy="801859"/>
            </a:xfrm>
            <a:grpFill/>
          </p:grpSpPr>
          <p:sp>
            <p:nvSpPr>
              <p:cNvPr id="32" name="모서리가 둥근 직사각형 10">
                <a:extLst>
                  <a:ext uri="{FF2B5EF4-FFF2-40B4-BE49-F238E27FC236}">
                    <a16:creationId xmlns:a16="http://schemas.microsoft.com/office/drawing/2014/main" id="{0C477D32-F4EA-414B-ABC5-BB1C170297DD}"/>
                  </a:ext>
                </a:extLst>
              </p:cNvPr>
              <p:cNvSpPr/>
              <p:nvPr/>
            </p:nvSpPr>
            <p:spPr>
              <a:xfrm>
                <a:off x="1392702" y="3910818"/>
                <a:ext cx="3010486" cy="801859"/>
              </a:xfrm>
              <a:prstGeom prst="roundRect">
                <a:avLst/>
              </a:prstGeom>
              <a:grp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11">
                <a:extLst>
                  <a:ext uri="{FF2B5EF4-FFF2-40B4-BE49-F238E27FC236}">
                    <a16:creationId xmlns:a16="http://schemas.microsoft.com/office/drawing/2014/main" id="{15168502-EEBC-4293-8532-BB6326F60A41}"/>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타원 9">
              <a:extLst>
                <a:ext uri="{FF2B5EF4-FFF2-40B4-BE49-F238E27FC236}">
                  <a16:creationId xmlns:a16="http://schemas.microsoft.com/office/drawing/2014/main" id="{DD8F3A3A-7A88-433D-BB0F-4A376BFFE82F}"/>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7">
            <a:extLst>
              <a:ext uri="{FF2B5EF4-FFF2-40B4-BE49-F238E27FC236}">
                <a16:creationId xmlns:a16="http://schemas.microsoft.com/office/drawing/2014/main" id="{52FB8F61-CDB3-43F0-937B-CE63070533FE}"/>
              </a:ext>
            </a:extLst>
          </p:cNvPr>
          <p:cNvGrpSpPr/>
          <p:nvPr/>
        </p:nvGrpSpPr>
        <p:grpSpPr>
          <a:xfrm>
            <a:off x="1028379" y="4353227"/>
            <a:ext cx="1688122" cy="449641"/>
            <a:chOff x="8846235" y="2726787"/>
            <a:chExt cx="2194560" cy="584533"/>
          </a:xfrm>
        </p:grpSpPr>
        <p:grpSp>
          <p:nvGrpSpPr>
            <p:cNvPr id="35" name="그룹 8">
              <a:extLst>
                <a:ext uri="{FF2B5EF4-FFF2-40B4-BE49-F238E27FC236}">
                  <a16:creationId xmlns:a16="http://schemas.microsoft.com/office/drawing/2014/main" id="{99387B9F-7074-48FB-9B0E-7B87345C52DE}"/>
                </a:ext>
              </a:extLst>
            </p:cNvPr>
            <p:cNvGrpSpPr/>
            <p:nvPr/>
          </p:nvGrpSpPr>
          <p:grpSpPr>
            <a:xfrm>
              <a:off x="8846235" y="2726787"/>
              <a:ext cx="2194560" cy="584533"/>
              <a:chOff x="1392702" y="3910818"/>
              <a:chExt cx="3010486" cy="801859"/>
            </a:xfrm>
          </p:grpSpPr>
          <p:sp>
            <p:nvSpPr>
              <p:cNvPr id="37" name="모서리가 둥근 직사각형 10">
                <a:extLst>
                  <a:ext uri="{FF2B5EF4-FFF2-40B4-BE49-F238E27FC236}">
                    <a16:creationId xmlns:a16="http://schemas.microsoft.com/office/drawing/2014/main" id="{1687AB26-DC29-4E7D-8499-B21A24EC174D}"/>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11">
                <a:extLst>
                  <a:ext uri="{FF2B5EF4-FFF2-40B4-BE49-F238E27FC236}">
                    <a16:creationId xmlns:a16="http://schemas.microsoft.com/office/drawing/2014/main" id="{0EFD4D1B-FBCC-4451-BFBD-1A479E54464D}"/>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타원 9">
              <a:extLst>
                <a:ext uri="{FF2B5EF4-FFF2-40B4-BE49-F238E27FC236}">
                  <a16:creationId xmlns:a16="http://schemas.microsoft.com/office/drawing/2014/main" id="{F974DB26-96F9-49E8-9521-AC25CC4D0CAB}"/>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a:extLst>
              <a:ext uri="{FF2B5EF4-FFF2-40B4-BE49-F238E27FC236}">
                <a16:creationId xmlns:a16="http://schemas.microsoft.com/office/drawing/2014/main" id="{A3459B8A-BCBD-41AF-AE6E-CE5CD1FCE77D}"/>
              </a:ext>
            </a:extLst>
          </p:cNvPr>
          <p:cNvSpPr txBox="1"/>
          <p:nvPr/>
        </p:nvSpPr>
        <p:spPr>
          <a:xfrm>
            <a:off x="1219531" y="4971768"/>
            <a:ext cx="1329210" cy="584775"/>
          </a:xfrm>
          <a:prstGeom prst="rect">
            <a:avLst/>
          </a:prstGeom>
          <a:noFill/>
        </p:spPr>
        <p:txBody>
          <a:bodyPr wrap="none" rtlCol="0">
            <a:spAutoFit/>
          </a:bodyPr>
          <a:lstStyle/>
          <a:p>
            <a:r>
              <a:rPr lang="en-US" sz="3200" b="1" dirty="0">
                <a:latin typeface="Helvetica" pitchFamily="2" charset="0"/>
              </a:rPr>
              <a:t>Client</a:t>
            </a:r>
          </a:p>
        </p:txBody>
      </p:sp>
      <p:sp>
        <p:nvSpPr>
          <p:cNvPr id="40" name="TextBox 39">
            <a:extLst>
              <a:ext uri="{FF2B5EF4-FFF2-40B4-BE49-F238E27FC236}">
                <a16:creationId xmlns:a16="http://schemas.microsoft.com/office/drawing/2014/main" id="{C01C2A25-081E-4A29-BB47-C957971C3AE0}"/>
              </a:ext>
            </a:extLst>
          </p:cNvPr>
          <p:cNvSpPr txBox="1"/>
          <p:nvPr/>
        </p:nvSpPr>
        <p:spPr>
          <a:xfrm>
            <a:off x="4385275" y="3700056"/>
            <a:ext cx="1710725" cy="584775"/>
          </a:xfrm>
          <a:prstGeom prst="rect">
            <a:avLst/>
          </a:prstGeom>
          <a:noFill/>
        </p:spPr>
        <p:txBody>
          <a:bodyPr wrap="none" rtlCol="0">
            <a:spAutoFit/>
          </a:bodyPr>
          <a:lstStyle/>
          <a:p>
            <a:r>
              <a:rPr lang="en-US" sz="3200" b="1" dirty="0">
                <a:latin typeface="Helvetica" pitchFamily="2" charset="0"/>
              </a:rPr>
              <a:t>Server1</a:t>
            </a:r>
          </a:p>
        </p:txBody>
      </p:sp>
      <p:cxnSp>
        <p:nvCxnSpPr>
          <p:cNvPr id="47" name="Straight Arrow Connector 46">
            <a:extLst>
              <a:ext uri="{FF2B5EF4-FFF2-40B4-BE49-F238E27FC236}">
                <a16:creationId xmlns:a16="http://schemas.microsoft.com/office/drawing/2014/main" id="{4654F1D2-B9C8-4835-BD2F-65AC718A11BF}"/>
              </a:ext>
            </a:extLst>
          </p:cNvPr>
          <p:cNvCxnSpPr/>
          <p:nvPr/>
        </p:nvCxnSpPr>
        <p:spPr>
          <a:xfrm flipV="1">
            <a:off x="2837994" y="3290100"/>
            <a:ext cx="1382486" cy="994731"/>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C392D05-27E1-4E7A-8DAA-9F55517EB02A}"/>
              </a:ext>
            </a:extLst>
          </p:cNvPr>
          <p:cNvSpPr txBox="1"/>
          <p:nvPr/>
        </p:nvSpPr>
        <p:spPr>
          <a:xfrm>
            <a:off x="646703" y="1253288"/>
            <a:ext cx="6325597" cy="1877437"/>
          </a:xfrm>
          <a:prstGeom prst="rect">
            <a:avLst/>
          </a:prstGeom>
          <a:noFill/>
        </p:spPr>
        <p:txBody>
          <a:bodyPr wrap="square" rtlCol="0">
            <a:spAutoFit/>
          </a:bodyPr>
          <a:lstStyle/>
          <a:p>
            <a:r>
              <a:rPr lang="en-US" sz="3200" b="1" dirty="0">
                <a:latin typeface="Helvetica" pitchFamily="2" charset="0"/>
              </a:rPr>
              <a:t>SET-heavy workload (VAR)</a:t>
            </a:r>
          </a:p>
          <a:p>
            <a:pPr marL="457200" indent="-457200">
              <a:buFontTx/>
              <a:buChar char="-"/>
            </a:pPr>
            <a:r>
              <a:rPr lang="en-US" sz="2800" dirty="0">
                <a:latin typeface="Helvetica" pitchFamily="2" charset="0"/>
              </a:rPr>
              <a:t>82% SET, 18% GET requests</a:t>
            </a:r>
          </a:p>
          <a:p>
            <a:pPr marL="457200" indent="-457200">
              <a:buFontTx/>
              <a:buChar char="-"/>
            </a:pPr>
            <a:r>
              <a:rPr lang="en-US" sz="2800" dirty="0">
                <a:latin typeface="Helvetica" pitchFamily="2" charset="0"/>
              </a:rPr>
              <a:t>10% of the key used by 90% of the requests</a:t>
            </a:r>
          </a:p>
        </p:txBody>
      </p:sp>
      <p:grpSp>
        <p:nvGrpSpPr>
          <p:cNvPr id="17" name="그룹 7">
            <a:extLst>
              <a:ext uri="{FF2B5EF4-FFF2-40B4-BE49-F238E27FC236}">
                <a16:creationId xmlns:a16="http://schemas.microsoft.com/office/drawing/2014/main" id="{75BED2E0-BE8E-475F-B8C4-5810DBB04B5D}"/>
              </a:ext>
            </a:extLst>
          </p:cNvPr>
          <p:cNvGrpSpPr/>
          <p:nvPr/>
        </p:nvGrpSpPr>
        <p:grpSpPr>
          <a:xfrm>
            <a:off x="4318293" y="5106902"/>
            <a:ext cx="1688122" cy="449641"/>
            <a:chOff x="8846235" y="2726787"/>
            <a:chExt cx="2194560" cy="584533"/>
          </a:xfrm>
          <a:solidFill>
            <a:srgbClr val="002060">
              <a:alpha val="16000"/>
            </a:srgbClr>
          </a:solidFill>
        </p:grpSpPr>
        <p:grpSp>
          <p:nvGrpSpPr>
            <p:cNvPr id="18" name="그룹 8">
              <a:extLst>
                <a:ext uri="{FF2B5EF4-FFF2-40B4-BE49-F238E27FC236}">
                  <a16:creationId xmlns:a16="http://schemas.microsoft.com/office/drawing/2014/main" id="{15D40065-D70E-4190-A4D5-BDC802B6F897}"/>
                </a:ext>
              </a:extLst>
            </p:cNvPr>
            <p:cNvGrpSpPr/>
            <p:nvPr/>
          </p:nvGrpSpPr>
          <p:grpSpPr>
            <a:xfrm>
              <a:off x="8846235" y="2726787"/>
              <a:ext cx="2194560" cy="584533"/>
              <a:chOff x="1392702" y="3910818"/>
              <a:chExt cx="3010486" cy="801859"/>
            </a:xfrm>
            <a:grpFill/>
          </p:grpSpPr>
          <p:sp>
            <p:nvSpPr>
              <p:cNvPr id="20" name="모서리가 둥근 직사각형 10">
                <a:extLst>
                  <a:ext uri="{FF2B5EF4-FFF2-40B4-BE49-F238E27FC236}">
                    <a16:creationId xmlns:a16="http://schemas.microsoft.com/office/drawing/2014/main" id="{A3E270A2-20DC-4370-A1E5-7D5FDC25A6F6}"/>
                  </a:ext>
                </a:extLst>
              </p:cNvPr>
              <p:cNvSpPr/>
              <p:nvPr/>
            </p:nvSpPr>
            <p:spPr>
              <a:xfrm>
                <a:off x="1392702" y="3910818"/>
                <a:ext cx="3010486" cy="801859"/>
              </a:xfrm>
              <a:prstGeom prst="roundRect">
                <a:avLst/>
              </a:prstGeom>
              <a:solidFill>
                <a:schemeClr val="accent1">
                  <a:alpha val="32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11">
                <a:extLst>
                  <a:ext uri="{FF2B5EF4-FFF2-40B4-BE49-F238E27FC236}">
                    <a16:creationId xmlns:a16="http://schemas.microsoft.com/office/drawing/2014/main" id="{677DAABF-E45D-49A0-B3F2-275A04AB79BE}"/>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타원 9">
              <a:extLst>
                <a:ext uri="{FF2B5EF4-FFF2-40B4-BE49-F238E27FC236}">
                  <a16:creationId xmlns:a16="http://schemas.microsoft.com/office/drawing/2014/main" id="{2A756BD2-8AA9-4C08-9683-B4D6EAE7C919}"/>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a:extLst>
              <a:ext uri="{FF2B5EF4-FFF2-40B4-BE49-F238E27FC236}">
                <a16:creationId xmlns:a16="http://schemas.microsoft.com/office/drawing/2014/main" id="{2A6EC925-5CF4-4E56-B1C1-925FFCA654DC}"/>
              </a:ext>
            </a:extLst>
          </p:cNvPr>
          <p:cNvSpPr txBox="1"/>
          <p:nvPr/>
        </p:nvSpPr>
        <p:spPr>
          <a:xfrm>
            <a:off x="4318293" y="5685758"/>
            <a:ext cx="1710725" cy="584775"/>
          </a:xfrm>
          <a:prstGeom prst="rect">
            <a:avLst/>
          </a:prstGeom>
          <a:noFill/>
        </p:spPr>
        <p:txBody>
          <a:bodyPr wrap="none" rtlCol="0">
            <a:spAutoFit/>
          </a:bodyPr>
          <a:lstStyle/>
          <a:p>
            <a:r>
              <a:rPr lang="en-US" sz="3200" b="1" dirty="0">
                <a:latin typeface="Helvetica" pitchFamily="2" charset="0"/>
              </a:rPr>
              <a:t>Server2</a:t>
            </a:r>
          </a:p>
        </p:txBody>
      </p:sp>
      <p:cxnSp>
        <p:nvCxnSpPr>
          <p:cNvPr id="23" name="Straight Arrow Connector 22">
            <a:extLst>
              <a:ext uri="{FF2B5EF4-FFF2-40B4-BE49-F238E27FC236}">
                <a16:creationId xmlns:a16="http://schemas.microsoft.com/office/drawing/2014/main" id="{2B74DA37-A2B7-4C44-AAF2-A81DB27E8983}"/>
              </a:ext>
            </a:extLst>
          </p:cNvPr>
          <p:cNvCxnSpPr/>
          <p:nvPr/>
        </p:nvCxnSpPr>
        <p:spPr>
          <a:xfrm flipV="1">
            <a:off x="2861579" y="3468401"/>
            <a:ext cx="1382486" cy="994731"/>
          </a:xfrm>
          <a:prstGeom prst="straightConnector1">
            <a:avLst/>
          </a:prstGeom>
          <a:ln w="19050">
            <a:solidFill>
              <a:schemeClr val="tx1"/>
            </a:solidFill>
            <a:prstDash val="dash"/>
            <a:headEnd type="arrow" w="med" len="med"/>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3AC894-340C-4F75-8F63-74C4B6FD6474}"/>
              </a:ext>
            </a:extLst>
          </p:cNvPr>
          <p:cNvCxnSpPr>
            <a:cxnSpLocks/>
          </p:cNvCxnSpPr>
          <p:nvPr/>
        </p:nvCxnSpPr>
        <p:spPr>
          <a:xfrm>
            <a:off x="2826071" y="4641433"/>
            <a:ext cx="1341707" cy="690288"/>
          </a:xfrm>
          <a:prstGeom prst="straightConnector1">
            <a:avLst/>
          </a:prstGeom>
          <a:ln w="190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EEF487F-807C-42C7-9865-758A579CEFFA}"/>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18</a:t>
            </a:r>
          </a:p>
        </p:txBody>
      </p:sp>
    </p:spTree>
    <p:extLst>
      <p:ext uri="{BB962C8B-B14F-4D97-AF65-F5344CB8AC3E}">
        <p14:creationId xmlns:p14="http://schemas.microsoft.com/office/powerpoint/2010/main" val="792112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Memcached</a:t>
            </a:r>
          </a:p>
        </p:txBody>
      </p:sp>
      <p:grpSp>
        <p:nvGrpSpPr>
          <p:cNvPr id="29" name="그룹 7">
            <a:extLst>
              <a:ext uri="{FF2B5EF4-FFF2-40B4-BE49-F238E27FC236}">
                <a16:creationId xmlns:a16="http://schemas.microsoft.com/office/drawing/2014/main" id="{00D7C862-A896-485C-B999-2A52EA0371B3}"/>
              </a:ext>
            </a:extLst>
          </p:cNvPr>
          <p:cNvGrpSpPr/>
          <p:nvPr/>
        </p:nvGrpSpPr>
        <p:grpSpPr>
          <a:xfrm>
            <a:off x="4385275" y="3121200"/>
            <a:ext cx="1688122" cy="449641"/>
            <a:chOff x="8846235" y="2726787"/>
            <a:chExt cx="2194560" cy="584533"/>
          </a:xfrm>
          <a:solidFill>
            <a:srgbClr val="FF0000">
              <a:alpha val="24000"/>
            </a:srgbClr>
          </a:solidFill>
        </p:grpSpPr>
        <p:grpSp>
          <p:nvGrpSpPr>
            <p:cNvPr id="30" name="그룹 8">
              <a:extLst>
                <a:ext uri="{FF2B5EF4-FFF2-40B4-BE49-F238E27FC236}">
                  <a16:creationId xmlns:a16="http://schemas.microsoft.com/office/drawing/2014/main" id="{68D49585-008D-4881-A034-967B298D8127}"/>
                </a:ext>
              </a:extLst>
            </p:cNvPr>
            <p:cNvGrpSpPr/>
            <p:nvPr/>
          </p:nvGrpSpPr>
          <p:grpSpPr>
            <a:xfrm>
              <a:off x="8846235" y="2726787"/>
              <a:ext cx="2194560" cy="584533"/>
              <a:chOff x="1392702" y="3910818"/>
              <a:chExt cx="3010486" cy="801859"/>
            </a:xfrm>
            <a:grpFill/>
          </p:grpSpPr>
          <p:sp>
            <p:nvSpPr>
              <p:cNvPr id="32" name="모서리가 둥근 직사각형 10">
                <a:extLst>
                  <a:ext uri="{FF2B5EF4-FFF2-40B4-BE49-F238E27FC236}">
                    <a16:creationId xmlns:a16="http://schemas.microsoft.com/office/drawing/2014/main" id="{0C477D32-F4EA-414B-ABC5-BB1C170297DD}"/>
                  </a:ext>
                </a:extLst>
              </p:cNvPr>
              <p:cNvSpPr/>
              <p:nvPr/>
            </p:nvSpPr>
            <p:spPr>
              <a:xfrm>
                <a:off x="1392702" y="3910818"/>
                <a:ext cx="3010486" cy="801859"/>
              </a:xfrm>
              <a:prstGeom prst="roundRect">
                <a:avLst/>
              </a:prstGeom>
              <a:grp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11">
                <a:extLst>
                  <a:ext uri="{FF2B5EF4-FFF2-40B4-BE49-F238E27FC236}">
                    <a16:creationId xmlns:a16="http://schemas.microsoft.com/office/drawing/2014/main" id="{15168502-EEBC-4293-8532-BB6326F60A41}"/>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타원 9">
              <a:extLst>
                <a:ext uri="{FF2B5EF4-FFF2-40B4-BE49-F238E27FC236}">
                  <a16:creationId xmlns:a16="http://schemas.microsoft.com/office/drawing/2014/main" id="{DD8F3A3A-7A88-433D-BB0F-4A376BFFE82F}"/>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7">
            <a:extLst>
              <a:ext uri="{FF2B5EF4-FFF2-40B4-BE49-F238E27FC236}">
                <a16:creationId xmlns:a16="http://schemas.microsoft.com/office/drawing/2014/main" id="{52FB8F61-CDB3-43F0-937B-CE63070533FE}"/>
              </a:ext>
            </a:extLst>
          </p:cNvPr>
          <p:cNvGrpSpPr/>
          <p:nvPr/>
        </p:nvGrpSpPr>
        <p:grpSpPr>
          <a:xfrm>
            <a:off x="1028379" y="4353227"/>
            <a:ext cx="1688122" cy="449641"/>
            <a:chOff x="8846235" y="2726787"/>
            <a:chExt cx="2194560" cy="584533"/>
          </a:xfrm>
        </p:grpSpPr>
        <p:grpSp>
          <p:nvGrpSpPr>
            <p:cNvPr id="35" name="그룹 8">
              <a:extLst>
                <a:ext uri="{FF2B5EF4-FFF2-40B4-BE49-F238E27FC236}">
                  <a16:creationId xmlns:a16="http://schemas.microsoft.com/office/drawing/2014/main" id="{99387B9F-7074-48FB-9B0E-7B87345C52DE}"/>
                </a:ext>
              </a:extLst>
            </p:cNvPr>
            <p:cNvGrpSpPr/>
            <p:nvPr/>
          </p:nvGrpSpPr>
          <p:grpSpPr>
            <a:xfrm>
              <a:off x="8846235" y="2726787"/>
              <a:ext cx="2194560" cy="584533"/>
              <a:chOff x="1392702" y="3910818"/>
              <a:chExt cx="3010486" cy="801859"/>
            </a:xfrm>
          </p:grpSpPr>
          <p:sp>
            <p:nvSpPr>
              <p:cNvPr id="37" name="모서리가 둥근 직사각형 10">
                <a:extLst>
                  <a:ext uri="{FF2B5EF4-FFF2-40B4-BE49-F238E27FC236}">
                    <a16:creationId xmlns:a16="http://schemas.microsoft.com/office/drawing/2014/main" id="{1687AB26-DC29-4E7D-8499-B21A24EC174D}"/>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11">
                <a:extLst>
                  <a:ext uri="{FF2B5EF4-FFF2-40B4-BE49-F238E27FC236}">
                    <a16:creationId xmlns:a16="http://schemas.microsoft.com/office/drawing/2014/main" id="{0EFD4D1B-FBCC-4451-BFBD-1A479E54464D}"/>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타원 9">
              <a:extLst>
                <a:ext uri="{FF2B5EF4-FFF2-40B4-BE49-F238E27FC236}">
                  <a16:creationId xmlns:a16="http://schemas.microsoft.com/office/drawing/2014/main" id="{F974DB26-96F9-49E8-9521-AC25CC4D0CAB}"/>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a:extLst>
              <a:ext uri="{FF2B5EF4-FFF2-40B4-BE49-F238E27FC236}">
                <a16:creationId xmlns:a16="http://schemas.microsoft.com/office/drawing/2014/main" id="{A3459B8A-BCBD-41AF-AE6E-CE5CD1FCE77D}"/>
              </a:ext>
            </a:extLst>
          </p:cNvPr>
          <p:cNvSpPr txBox="1"/>
          <p:nvPr/>
        </p:nvSpPr>
        <p:spPr>
          <a:xfrm>
            <a:off x="1219531" y="4971768"/>
            <a:ext cx="1329210" cy="584775"/>
          </a:xfrm>
          <a:prstGeom prst="rect">
            <a:avLst/>
          </a:prstGeom>
          <a:noFill/>
        </p:spPr>
        <p:txBody>
          <a:bodyPr wrap="none" rtlCol="0">
            <a:spAutoFit/>
          </a:bodyPr>
          <a:lstStyle/>
          <a:p>
            <a:r>
              <a:rPr lang="en-US" sz="3200" b="1" dirty="0">
                <a:latin typeface="Helvetica" pitchFamily="2" charset="0"/>
              </a:rPr>
              <a:t>Client</a:t>
            </a:r>
          </a:p>
        </p:txBody>
      </p:sp>
      <p:sp>
        <p:nvSpPr>
          <p:cNvPr id="40" name="TextBox 39">
            <a:extLst>
              <a:ext uri="{FF2B5EF4-FFF2-40B4-BE49-F238E27FC236}">
                <a16:creationId xmlns:a16="http://schemas.microsoft.com/office/drawing/2014/main" id="{C01C2A25-081E-4A29-BB47-C957971C3AE0}"/>
              </a:ext>
            </a:extLst>
          </p:cNvPr>
          <p:cNvSpPr txBox="1"/>
          <p:nvPr/>
        </p:nvSpPr>
        <p:spPr>
          <a:xfrm>
            <a:off x="4385275" y="3700056"/>
            <a:ext cx="1710725" cy="584775"/>
          </a:xfrm>
          <a:prstGeom prst="rect">
            <a:avLst/>
          </a:prstGeom>
          <a:noFill/>
        </p:spPr>
        <p:txBody>
          <a:bodyPr wrap="none" rtlCol="0">
            <a:spAutoFit/>
          </a:bodyPr>
          <a:lstStyle/>
          <a:p>
            <a:r>
              <a:rPr lang="en-US" sz="3200" b="1" dirty="0">
                <a:latin typeface="Helvetica" pitchFamily="2" charset="0"/>
              </a:rPr>
              <a:t>Server1</a:t>
            </a:r>
          </a:p>
        </p:txBody>
      </p:sp>
      <p:cxnSp>
        <p:nvCxnSpPr>
          <p:cNvPr id="47" name="Straight Arrow Connector 46">
            <a:extLst>
              <a:ext uri="{FF2B5EF4-FFF2-40B4-BE49-F238E27FC236}">
                <a16:creationId xmlns:a16="http://schemas.microsoft.com/office/drawing/2014/main" id="{4654F1D2-B9C8-4835-BD2F-65AC718A11BF}"/>
              </a:ext>
            </a:extLst>
          </p:cNvPr>
          <p:cNvCxnSpPr/>
          <p:nvPr/>
        </p:nvCxnSpPr>
        <p:spPr>
          <a:xfrm flipV="1">
            <a:off x="2837994" y="3290100"/>
            <a:ext cx="1382486" cy="994731"/>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C392D05-27E1-4E7A-8DAA-9F55517EB02A}"/>
              </a:ext>
            </a:extLst>
          </p:cNvPr>
          <p:cNvSpPr txBox="1"/>
          <p:nvPr/>
        </p:nvSpPr>
        <p:spPr>
          <a:xfrm>
            <a:off x="646703" y="1253288"/>
            <a:ext cx="6325597" cy="1877437"/>
          </a:xfrm>
          <a:prstGeom prst="rect">
            <a:avLst/>
          </a:prstGeom>
          <a:noFill/>
        </p:spPr>
        <p:txBody>
          <a:bodyPr wrap="square" rtlCol="0">
            <a:spAutoFit/>
          </a:bodyPr>
          <a:lstStyle/>
          <a:p>
            <a:r>
              <a:rPr lang="en-US" sz="3200" b="1" dirty="0">
                <a:latin typeface="Helvetica" pitchFamily="2" charset="0"/>
              </a:rPr>
              <a:t>SET-heavy workload (VAR)</a:t>
            </a:r>
          </a:p>
          <a:p>
            <a:pPr marL="457200" indent="-457200">
              <a:buFontTx/>
              <a:buChar char="-"/>
            </a:pPr>
            <a:r>
              <a:rPr lang="en-US" sz="2800" dirty="0">
                <a:latin typeface="Helvetica" pitchFamily="2" charset="0"/>
              </a:rPr>
              <a:t>82% SET, 18% GET requests</a:t>
            </a:r>
          </a:p>
          <a:p>
            <a:pPr marL="457200" indent="-457200">
              <a:buFontTx/>
              <a:buChar char="-"/>
            </a:pPr>
            <a:r>
              <a:rPr lang="en-US" sz="2800" dirty="0">
                <a:latin typeface="Helvetica" pitchFamily="2" charset="0"/>
              </a:rPr>
              <a:t>10% of the key used by 90% of the requests</a:t>
            </a:r>
          </a:p>
        </p:txBody>
      </p:sp>
      <p:grpSp>
        <p:nvGrpSpPr>
          <p:cNvPr id="17" name="그룹 7">
            <a:extLst>
              <a:ext uri="{FF2B5EF4-FFF2-40B4-BE49-F238E27FC236}">
                <a16:creationId xmlns:a16="http://schemas.microsoft.com/office/drawing/2014/main" id="{75BED2E0-BE8E-475F-B8C4-5810DBB04B5D}"/>
              </a:ext>
            </a:extLst>
          </p:cNvPr>
          <p:cNvGrpSpPr/>
          <p:nvPr/>
        </p:nvGrpSpPr>
        <p:grpSpPr>
          <a:xfrm>
            <a:off x="4318293" y="5106902"/>
            <a:ext cx="1688122" cy="449641"/>
            <a:chOff x="8846235" y="2726787"/>
            <a:chExt cx="2194560" cy="584533"/>
          </a:xfrm>
          <a:solidFill>
            <a:srgbClr val="002060">
              <a:alpha val="16000"/>
            </a:srgbClr>
          </a:solidFill>
        </p:grpSpPr>
        <p:grpSp>
          <p:nvGrpSpPr>
            <p:cNvPr id="18" name="그룹 8">
              <a:extLst>
                <a:ext uri="{FF2B5EF4-FFF2-40B4-BE49-F238E27FC236}">
                  <a16:creationId xmlns:a16="http://schemas.microsoft.com/office/drawing/2014/main" id="{15D40065-D70E-4190-A4D5-BDC802B6F897}"/>
                </a:ext>
              </a:extLst>
            </p:cNvPr>
            <p:cNvGrpSpPr/>
            <p:nvPr/>
          </p:nvGrpSpPr>
          <p:grpSpPr>
            <a:xfrm>
              <a:off x="8846235" y="2726787"/>
              <a:ext cx="2194560" cy="584533"/>
              <a:chOff x="1392702" y="3910818"/>
              <a:chExt cx="3010486" cy="801859"/>
            </a:xfrm>
            <a:grpFill/>
          </p:grpSpPr>
          <p:sp>
            <p:nvSpPr>
              <p:cNvPr id="20" name="모서리가 둥근 직사각형 10">
                <a:extLst>
                  <a:ext uri="{FF2B5EF4-FFF2-40B4-BE49-F238E27FC236}">
                    <a16:creationId xmlns:a16="http://schemas.microsoft.com/office/drawing/2014/main" id="{A3E270A2-20DC-4370-A1E5-7D5FDC25A6F6}"/>
                  </a:ext>
                </a:extLst>
              </p:cNvPr>
              <p:cNvSpPr/>
              <p:nvPr/>
            </p:nvSpPr>
            <p:spPr>
              <a:xfrm>
                <a:off x="1392702" y="3910818"/>
                <a:ext cx="3010486" cy="801859"/>
              </a:xfrm>
              <a:prstGeom prst="roundRect">
                <a:avLst/>
              </a:prstGeom>
              <a:solidFill>
                <a:schemeClr val="accent1">
                  <a:alpha val="32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11">
                <a:extLst>
                  <a:ext uri="{FF2B5EF4-FFF2-40B4-BE49-F238E27FC236}">
                    <a16:creationId xmlns:a16="http://schemas.microsoft.com/office/drawing/2014/main" id="{677DAABF-E45D-49A0-B3F2-275A04AB79BE}"/>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타원 9">
              <a:extLst>
                <a:ext uri="{FF2B5EF4-FFF2-40B4-BE49-F238E27FC236}">
                  <a16:creationId xmlns:a16="http://schemas.microsoft.com/office/drawing/2014/main" id="{2A756BD2-8AA9-4C08-9683-B4D6EAE7C919}"/>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a:extLst>
              <a:ext uri="{FF2B5EF4-FFF2-40B4-BE49-F238E27FC236}">
                <a16:creationId xmlns:a16="http://schemas.microsoft.com/office/drawing/2014/main" id="{2A6EC925-5CF4-4E56-B1C1-925FFCA654DC}"/>
              </a:ext>
            </a:extLst>
          </p:cNvPr>
          <p:cNvSpPr txBox="1"/>
          <p:nvPr/>
        </p:nvSpPr>
        <p:spPr>
          <a:xfrm>
            <a:off x="4318293" y="5685758"/>
            <a:ext cx="1710725" cy="584775"/>
          </a:xfrm>
          <a:prstGeom prst="rect">
            <a:avLst/>
          </a:prstGeom>
          <a:noFill/>
        </p:spPr>
        <p:txBody>
          <a:bodyPr wrap="none" rtlCol="0">
            <a:spAutoFit/>
          </a:bodyPr>
          <a:lstStyle/>
          <a:p>
            <a:r>
              <a:rPr lang="en-US" sz="3200" b="1" dirty="0">
                <a:latin typeface="Helvetica" pitchFamily="2" charset="0"/>
              </a:rPr>
              <a:t>Server2</a:t>
            </a:r>
          </a:p>
        </p:txBody>
      </p:sp>
      <p:cxnSp>
        <p:nvCxnSpPr>
          <p:cNvPr id="23" name="Straight Arrow Connector 22">
            <a:extLst>
              <a:ext uri="{FF2B5EF4-FFF2-40B4-BE49-F238E27FC236}">
                <a16:creationId xmlns:a16="http://schemas.microsoft.com/office/drawing/2014/main" id="{2B74DA37-A2B7-4C44-AAF2-A81DB27E8983}"/>
              </a:ext>
            </a:extLst>
          </p:cNvPr>
          <p:cNvCxnSpPr/>
          <p:nvPr/>
        </p:nvCxnSpPr>
        <p:spPr>
          <a:xfrm flipV="1">
            <a:off x="2861579" y="3468401"/>
            <a:ext cx="1382486" cy="994731"/>
          </a:xfrm>
          <a:prstGeom prst="straightConnector1">
            <a:avLst/>
          </a:prstGeom>
          <a:ln w="19050">
            <a:solidFill>
              <a:schemeClr val="tx1"/>
            </a:solidFill>
            <a:prstDash val="dash"/>
            <a:headEnd type="arrow" w="med" len="med"/>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3AC894-340C-4F75-8F63-74C4B6FD6474}"/>
              </a:ext>
            </a:extLst>
          </p:cNvPr>
          <p:cNvCxnSpPr>
            <a:cxnSpLocks/>
          </p:cNvCxnSpPr>
          <p:nvPr/>
        </p:nvCxnSpPr>
        <p:spPr>
          <a:xfrm>
            <a:off x="2826071" y="4641433"/>
            <a:ext cx="1341707" cy="690288"/>
          </a:xfrm>
          <a:prstGeom prst="straightConnector1">
            <a:avLst/>
          </a:prstGeom>
          <a:ln w="190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E8D1939-05B3-477E-8D0F-2FB10E498609}"/>
              </a:ext>
            </a:extLst>
          </p:cNvPr>
          <p:cNvGraphicFramePr>
            <a:graphicFrameLocks/>
          </p:cNvGraphicFramePr>
          <p:nvPr/>
        </p:nvGraphicFramePr>
        <p:xfrm>
          <a:off x="7079054" y="1195944"/>
          <a:ext cx="4554918" cy="26960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36B03C8D-8B18-4487-8B96-8DCE4B65791A}"/>
              </a:ext>
            </a:extLst>
          </p:cNvPr>
          <p:cNvGraphicFramePr>
            <a:graphicFrameLocks/>
          </p:cNvGraphicFramePr>
          <p:nvPr>
            <p:extLst>
              <p:ext uri="{D42A27DB-BD31-4B8C-83A1-F6EECF244321}">
                <p14:modId xmlns:p14="http://schemas.microsoft.com/office/powerpoint/2010/main" val="3557959585"/>
              </p:ext>
            </p:extLst>
          </p:nvPr>
        </p:nvGraphicFramePr>
        <p:xfrm>
          <a:off x="7088681" y="3889996"/>
          <a:ext cx="4545291" cy="2725807"/>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922797F7-C3E4-48FE-8724-3B7EF3743646}"/>
              </a:ext>
            </a:extLst>
          </p:cNvPr>
          <p:cNvSpPr/>
          <p:nvPr/>
        </p:nvSpPr>
        <p:spPr>
          <a:xfrm>
            <a:off x="8176525" y="1593240"/>
            <a:ext cx="3091549" cy="152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E6ECABE-0AEE-4CA3-A20E-03F1986C4F52}"/>
              </a:ext>
            </a:extLst>
          </p:cNvPr>
          <p:cNvSpPr/>
          <p:nvPr/>
        </p:nvSpPr>
        <p:spPr>
          <a:xfrm>
            <a:off x="8073088" y="4342922"/>
            <a:ext cx="3091549" cy="152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B3841BA7-B921-49E6-A2DF-0D79EEDCFFF8}"/>
              </a:ext>
            </a:extLst>
          </p:cNvPr>
          <p:cNvCxnSpPr/>
          <p:nvPr/>
        </p:nvCxnSpPr>
        <p:spPr>
          <a:xfrm>
            <a:off x="8050228" y="5198471"/>
            <a:ext cx="310242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2C3BFC-0C49-4FBC-AB26-7AB8F373FF8B}"/>
              </a:ext>
            </a:extLst>
          </p:cNvPr>
          <p:cNvSpPr txBox="1"/>
          <p:nvPr/>
        </p:nvSpPr>
        <p:spPr>
          <a:xfrm>
            <a:off x="8050228" y="4813667"/>
            <a:ext cx="2124299" cy="338554"/>
          </a:xfrm>
          <a:prstGeom prst="rect">
            <a:avLst/>
          </a:prstGeom>
          <a:noFill/>
        </p:spPr>
        <p:txBody>
          <a:bodyPr wrap="none" rtlCol="0">
            <a:spAutoFit/>
          </a:bodyPr>
          <a:lstStyle/>
          <a:p>
            <a:r>
              <a:rPr lang="en-US" sz="1600" b="1" dirty="0">
                <a:latin typeface="Helvetica" pitchFamily="2" charset="0"/>
              </a:rPr>
              <a:t>Single server target</a:t>
            </a:r>
          </a:p>
        </p:txBody>
      </p:sp>
      <p:cxnSp>
        <p:nvCxnSpPr>
          <p:cNvPr id="41" name="Straight Connector 40">
            <a:extLst>
              <a:ext uri="{FF2B5EF4-FFF2-40B4-BE49-F238E27FC236}">
                <a16:creationId xmlns:a16="http://schemas.microsoft.com/office/drawing/2014/main" id="{907DD79A-3238-4E46-87CA-1A5E1DA32FF5}"/>
              </a:ext>
            </a:extLst>
          </p:cNvPr>
          <p:cNvCxnSpPr/>
          <p:nvPr/>
        </p:nvCxnSpPr>
        <p:spPr>
          <a:xfrm>
            <a:off x="8073088" y="4527911"/>
            <a:ext cx="3102428"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B4C68C7-4327-4778-A374-6E284A3D116A}"/>
              </a:ext>
            </a:extLst>
          </p:cNvPr>
          <p:cNvSpPr txBox="1"/>
          <p:nvPr/>
        </p:nvSpPr>
        <p:spPr>
          <a:xfrm>
            <a:off x="8038976" y="4166232"/>
            <a:ext cx="609462" cy="338554"/>
          </a:xfrm>
          <a:prstGeom prst="rect">
            <a:avLst/>
          </a:prstGeom>
          <a:noFill/>
        </p:spPr>
        <p:txBody>
          <a:bodyPr wrap="none" rtlCol="0">
            <a:spAutoFit/>
          </a:bodyPr>
          <a:lstStyle/>
          <a:p>
            <a:r>
              <a:rPr lang="en-US" sz="1600" b="1" dirty="0">
                <a:solidFill>
                  <a:srgbClr val="FF0000"/>
                </a:solidFill>
                <a:latin typeface="Helvetica" pitchFamily="2" charset="0"/>
              </a:rPr>
              <a:t>SLO</a:t>
            </a:r>
          </a:p>
        </p:txBody>
      </p:sp>
      <p:sp>
        <p:nvSpPr>
          <p:cNvPr id="44" name="TextBox 43">
            <a:extLst>
              <a:ext uri="{FF2B5EF4-FFF2-40B4-BE49-F238E27FC236}">
                <a16:creationId xmlns:a16="http://schemas.microsoft.com/office/drawing/2014/main" id="{9858ADDB-EA4B-4FB8-B84A-5057DE2CA249}"/>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18</a:t>
            </a:r>
          </a:p>
        </p:txBody>
      </p:sp>
    </p:spTree>
    <p:extLst>
      <p:ext uri="{BB962C8B-B14F-4D97-AF65-F5344CB8AC3E}">
        <p14:creationId xmlns:p14="http://schemas.microsoft.com/office/powerpoint/2010/main" val="2997048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Memcached</a:t>
            </a:r>
          </a:p>
        </p:txBody>
      </p:sp>
      <p:grpSp>
        <p:nvGrpSpPr>
          <p:cNvPr id="29" name="그룹 7">
            <a:extLst>
              <a:ext uri="{FF2B5EF4-FFF2-40B4-BE49-F238E27FC236}">
                <a16:creationId xmlns:a16="http://schemas.microsoft.com/office/drawing/2014/main" id="{00D7C862-A896-485C-B999-2A52EA0371B3}"/>
              </a:ext>
            </a:extLst>
          </p:cNvPr>
          <p:cNvGrpSpPr/>
          <p:nvPr/>
        </p:nvGrpSpPr>
        <p:grpSpPr>
          <a:xfrm>
            <a:off x="4385275" y="3121200"/>
            <a:ext cx="1688122" cy="449641"/>
            <a:chOff x="8846235" y="2726787"/>
            <a:chExt cx="2194560" cy="584533"/>
          </a:xfrm>
          <a:solidFill>
            <a:srgbClr val="FF0000">
              <a:alpha val="24000"/>
            </a:srgbClr>
          </a:solidFill>
        </p:grpSpPr>
        <p:grpSp>
          <p:nvGrpSpPr>
            <p:cNvPr id="30" name="그룹 8">
              <a:extLst>
                <a:ext uri="{FF2B5EF4-FFF2-40B4-BE49-F238E27FC236}">
                  <a16:creationId xmlns:a16="http://schemas.microsoft.com/office/drawing/2014/main" id="{68D49585-008D-4881-A034-967B298D8127}"/>
                </a:ext>
              </a:extLst>
            </p:cNvPr>
            <p:cNvGrpSpPr/>
            <p:nvPr/>
          </p:nvGrpSpPr>
          <p:grpSpPr>
            <a:xfrm>
              <a:off x="8846235" y="2726787"/>
              <a:ext cx="2194560" cy="584533"/>
              <a:chOff x="1392702" y="3910818"/>
              <a:chExt cx="3010486" cy="801859"/>
            </a:xfrm>
            <a:grpFill/>
          </p:grpSpPr>
          <p:sp>
            <p:nvSpPr>
              <p:cNvPr id="32" name="모서리가 둥근 직사각형 10">
                <a:extLst>
                  <a:ext uri="{FF2B5EF4-FFF2-40B4-BE49-F238E27FC236}">
                    <a16:creationId xmlns:a16="http://schemas.microsoft.com/office/drawing/2014/main" id="{0C477D32-F4EA-414B-ABC5-BB1C170297DD}"/>
                  </a:ext>
                </a:extLst>
              </p:cNvPr>
              <p:cNvSpPr/>
              <p:nvPr/>
            </p:nvSpPr>
            <p:spPr>
              <a:xfrm>
                <a:off x="1392702" y="3910818"/>
                <a:ext cx="3010486" cy="801859"/>
              </a:xfrm>
              <a:prstGeom prst="roundRect">
                <a:avLst/>
              </a:prstGeom>
              <a:grp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11">
                <a:extLst>
                  <a:ext uri="{FF2B5EF4-FFF2-40B4-BE49-F238E27FC236}">
                    <a16:creationId xmlns:a16="http://schemas.microsoft.com/office/drawing/2014/main" id="{15168502-EEBC-4293-8532-BB6326F60A41}"/>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타원 9">
              <a:extLst>
                <a:ext uri="{FF2B5EF4-FFF2-40B4-BE49-F238E27FC236}">
                  <a16:creationId xmlns:a16="http://schemas.microsoft.com/office/drawing/2014/main" id="{DD8F3A3A-7A88-433D-BB0F-4A376BFFE82F}"/>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7">
            <a:extLst>
              <a:ext uri="{FF2B5EF4-FFF2-40B4-BE49-F238E27FC236}">
                <a16:creationId xmlns:a16="http://schemas.microsoft.com/office/drawing/2014/main" id="{52FB8F61-CDB3-43F0-937B-CE63070533FE}"/>
              </a:ext>
            </a:extLst>
          </p:cNvPr>
          <p:cNvGrpSpPr/>
          <p:nvPr/>
        </p:nvGrpSpPr>
        <p:grpSpPr>
          <a:xfrm>
            <a:off x="1028379" y="4353227"/>
            <a:ext cx="1688122" cy="449641"/>
            <a:chOff x="8846235" y="2726787"/>
            <a:chExt cx="2194560" cy="584533"/>
          </a:xfrm>
        </p:grpSpPr>
        <p:grpSp>
          <p:nvGrpSpPr>
            <p:cNvPr id="35" name="그룹 8">
              <a:extLst>
                <a:ext uri="{FF2B5EF4-FFF2-40B4-BE49-F238E27FC236}">
                  <a16:creationId xmlns:a16="http://schemas.microsoft.com/office/drawing/2014/main" id="{99387B9F-7074-48FB-9B0E-7B87345C52DE}"/>
                </a:ext>
              </a:extLst>
            </p:cNvPr>
            <p:cNvGrpSpPr/>
            <p:nvPr/>
          </p:nvGrpSpPr>
          <p:grpSpPr>
            <a:xfrm>
              <a:off x="8846235" y="2726787"/>
              <a:ext cx="2194560" cy="584533"/>
              <a:chOff x="1392702" y="3910818"/>
              <a:chExt cx="3010486" cy="801859"/>
            </a:xfrm>
          </p:grpSpPr>
          <p:sp>
            <p:nvSpPr>
              <p:cNvPr id="37" name="모서리가 둥근 직사각형 10">
                <a:extLst>
                  <a:ext uri="{FF2B5EF4-FFF2-40B4-BE49-F238E27FC236}">
                    <a16:creationId xmlns:a16="http://schemas.microsoft.com/office/drawing/2014/main" id="{1687AB26-DC29-4E7D-8499-B21A24EC174D}"/>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11">
                <a:extLst>
                  <a:ext uri="{FF2B5EF4-FFF2-40B4-BE49-F238E27FC236}">
                    <a16:creationId xmlns:a16="http://schemas.microsoft.com/office/drawing/2014/main" id="{0EFD4D1B-FBCC-4451-BFBD-1A479E54464D}"/>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타원 9">
              <a:extLst>
                <a:ext uri="{FF2B5EF4-FFF2-40B4-BE49-F238E27FC236}">
                  <a16:creationId xmlns:a16="http://schemas.microsoft.com/office/drawing/2014/main" id="{F974DB26-96F9-49E8-9521-AC25CC4D0CAB}"/>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a:extLst>
              <a:ext uri="{FF2B5EF4-FFF2-40B4-BE49-F238E27FC236}">
                <a16:creationId xmlns:a16="http://schemas.microsoft.com/office/drawing/2014/main" id="{A3459B8A-BCBD-41AF-AE6E-CE5CD1FCE77D}"/>
              </a:ext>
            </a:extLst>
          </p:cNvPr>
          <p:cNvSpPr txBox="1"/>
          <p:nvPr/>
        </p:nvSpPr>
        <p:spPr>
          <a:xfrm>
            <a:off x="1219531" y="4971768"/>
            <a:ext cx="1329210" cy="584775"/>
          </a:xfrm>
          <a:prstGeom prst="rect">
            <a:avLst/>
          </a:prstGeom>
          <a:noFill/>
        </p:spPr>
        <p:txBody>
          <a:bodyPr wrap="none" rtlCol="0">
            <a:spAutoFit/>
          </a:bodyPr>
          <a:lstStyle/>
          <a:p>
            <a:r>
              <a:rPr lang="en-US" sz="3200" b="1" dirty="0">
                <a:latin typeface="Helvetica" pitchFamily="2" charset="0"/>
              </a:rPr>
              <a:t>Client</a:t>
            </a:r>
          </a:p>
        </p:txBody>
      </p:sp>
      <p:sp>
        <p:nvSpPr>
          <p:cNvPr id="40" name="TextBox 39">
            <a:extLst>
              <a:ext uri="{FF2B5EF4-FFF2-40B4-BE49-F238E27FC236}">
                <a16:creationId xmlns:a16="http://schemas.microsoft.com/office/drawing/2014/main" id="{C01C2A25-081E-4A29-BB47-C957971C3AE0}"/>
              </a:ext>
            </a:extLst>
          </p:cNvPr>
          <p:cNvSpPr txBox="1"/>
          <p:nvPr/>
        </p:nvSpPr>
        <p:spPr>
          <a:xfrm>
            <a:off x="4385275" y="3700056"/>
            <a:ext cx="1710725" cy="584775"/>
          </a:xfrm>
          <a:prstGeom prst="rect">
            <a:avLst/>
          </a:prstGeom>
          <a:noFill/>
        </p:spPr>
        <p:txBody>
          <a:bodyPr wrap="none" rtlCol="0">
            <a:spAutoFit/>
          </a:bodyPr>
          <a:lstStyle/>
          <a:p>
            <a:r>
              <a:rPr lang="en-US" sz="3200" b="1" dirty="0">
                <a:latin typeface="Helvetica" pitchFamily="2" charset="0"/>
              </a:rPr>
              <a:t>Server1</a:t>
            </a:r>
          </a:p>
        </p:txBody>
      </p:sp>
      <p:cxnSp>
        <p:nvCxnSpPr>
          <p:cNvPr id="47" name="Straight Arrow Connector 46">
            <a:extLst>
              <a:ext uri="{FF2B5EF4-FFF2-40B4-BE49-F238E27FC236}">
                <a16:creationId xmlns:a16="http://schemas.microsoft.com/office/drawing/2014/main" id="{4654F1D2-B9C8-4835-BD2F-65AC718A11BF}"/>
              </a:ext>
            </a:extLst>
          </p:cNvPr>
          <p:cNvCxnSpPr/>
          <p:nvPr/>
        </p:nvCxnSpPr>
        <p:spPr>
          <a:xfrm flipV="1">
            <a:off x="2837994" y="3290100"/>
            <a:ext cx="1382486" cy="994731"/>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C392D05-27E1-4E7A-8DAA-9F55517EB02A}"/>
              </a:ext>
            </a:extLst>
          </p:cNvPr>
          <p:cNvSpPr txBox="1"/>
          <p:nvPr/>
        </p:nvSpPr>
        <p:spPr>
          <a:xfrm>
            <a:off x="646703" y="1253288"/>
            <a:ext cx="6325597" cy="1877437"/>
          </a:xfrm>
          <a:prstGeom prst="rect">
            <a:avLst/>
          </a:prstGeom>
          <a:noFill/>
        </p:spPr>
        <p:txBody>
          <a:bodyPr wrap="square" rtlCol="0">
            <a:spAutoFit/>
          </a:bodyPr>
          <a:lstStyle/>
          <a:p>
            <a:r>
              <a:rPr lang="en-US" sz="3200" b="1" dirty="0">
                <a:latin typeface="Helvetica" pitchFamily="2" charset="0"/>
              </a:rPr>
              <a:t>SET-heavy workload (VAR)</a:t>
            </a:r>
          </a:p>
          <a:p>
            <a:pPr marL="457200" indent="-457200">
              <a:buFontTx/>
              <a:buChar char="-"/>
            </a:pPr>
            <a:r>
              <a:rPr lang="en-US" sz="2800" dirty="0">
                <a:latin typeface="Helvetica" pitchFamily="2" charset="0"/>
              </a:rPr>
              <a:t>82% SET, 18% GET requests</a:t>
            </a:r>
          </a:p>
          <a:p>
            <a:pPr marL="457200" indent="-457200">
              <a:buFontTx/>
              <a:buChar char="-"/>
            </a:pPr>
            <a:r>
              <a:rPr lang="en-US" sz="2800" dirty="0">
                <a:latin typeface="Helvetica" pitchFamily="2" charset="0"/>
              </a:rPr>
              <a:t>10% of the key used by 90% of the requests</a:t>
            </a:r>
          </a:p>
        </p:txBody>
      </p:sp>
      <p:grpSp>
        <p:nvGrpSpPr>
          <p:cNvPr id="17" name="그룹 7">
            <a:extLst>
              <a:ext uri="{FF2B5EF4-FFF2-40B4-BE49-F238E27FC236}">
                <a16:creationId xmlns:a16="http://schemas.microsoft.com/office/drawing/2014/main" id="{75BED2E0-BE8E-475F-B8C4-5810DBB04B5D}"/>
              </a:ext>
            </a:extLst>
          </p:cNvPr>
          <p:cNvGrpSpPr/>
          <p:nvPr/>
        </p:nvGrpSpPr>
        <p:grpSpPr>
          <a:xfrm>
            <a:off x="4318293" y="5106902"/>
            <a:ext cx="1688122" cy="449641"/>
            <a:chOff x="8846235" y="2726787"/>
            <a:chExt cx="2194560" cy="584533"/>
          </a:xfrm>
          <a:solidFill>
            <a:srgbClr val="002060">
              <a:alpha val="16000"/>
            </a:srgbClr>
          </a:solidFill>
        </p:grpSpPr>
        <p:grpSp>
          <p:nvGrpSpPr>
            <p:cNvPr id="18" name="그룹 8">
              <a:extLst>
                <a:ext uri="{FF2B5EF4-FFF2-40B4-BE49-F238E27FC236}">
                  <a16:creationId xmlns:a16="http://schemas.microsoft.com/office/drawing/2014/main" id="{15D40065-D70E-4190-A4D5-BDC802B6F897}"/>
                </a:ext>
              </a:extLst>
            </p:cNvPr>
            <p:cNvGrpSpPr/>
            <p:nvPr/>
          </p:nvGrpSpPr>
          <p:grpSpPr>
            <a:xfrm>
              <a:off x="8846235" y="2726787"/>
              <a:ext cx="2194560" cy="584533"/>
              <a:chOff x="1392702" y="3910818"/>
              <a:chExt cx="3010486" cy="801859"/>
            </a:xfrm>
            <a:grpFill/>
          </p:grpSpPr>
          <p:sp>
            <p:nvSpPr>
              <p:cNvPr id="20" name="모서리가 둥근 직사각형 10">
                <a:extLst>
                  <a:ext uri="{FF2B5EF4-FFF2-40B4-BE49-F238E27FC236}">
                    <a16:creationId xmlns:a16="http://schemas.microsoft.com/office/drawing/2014/main" id="{A3E270A2-20DC-4370-A1E5-7D5FDC25A6F6}"/>
                  </a:ext>
                </a:extLst>
              </p:cNvPr>
              <p:cNvSpPr/>
              <p:nvPr/>
            </p:nvSpPr>
            <p:spPr>
              <a:xfrm>
                <a:off x="1392702" y="3910818"/>
                <a:ext cx="3010486" cy="801859"/>
              </a:xfrm>
              <a:prstGeom prst="roundRect">
                <a:avLst/>
              </a:prstGeom>
              <a:solidFill>
                <a:schemeClr val="accent1">
                  <a:alpha val="32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11">
                <a:extLst>
                  <a:ext uri="{FF2B5EF4-FFF2-40B4-BE49-F238E27FC236}">
                    <a16:creationId xmlns:a16="http://schemas.microsoft.com/office/drawing/2014/main" id="{677DAABF-E45D-49A0-B3F2-275A04AB79BE}"/>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타원 9">
              <a:extLst>
                <a:ext uri="{FF2B5EF4-FFF2-40B4-BE49-F238E27FC236}">
                  <a16:creationId xmlns:a16="http://schemas.microsoft.com/office/drawing/2014/main" id="{2A756BD2-8AA9-4C08-9683-B4D6EAE7C919}"/>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a:extLst>
              <a:ext uri="{FF2B5EF4-FFF2-40B4-BE49-F238E27FC236}">
                <a16:creationId xmlns:a16="http://schemas.microsoft.com/office/drawing/2014/main" id="{2A6EC925-5CF4-4E56-B1C1-925FFCA654DC}"/>
              </a:ext>
            </a:extLst>
          </p:cNvPr>
          <p:cNvSpPr txBox="1"/>
          <p:nvPr/>
        </p:nvSpPr>
        <p:spPr>
          <a:xfrm>
            <a:off x="4318293" y="5685758"/>
            <a:ext cx="1710725" cy="584775"/>
          </a:xfrm>
          <a:prstGeom prst="rect">
            <a:avLst/>
          </a:prstGeom>
          <a:noFill/>
        </p:spPr>
        <p:txBody>
          <a:bodyPr wrap="none" rtlCol="0">
            <a:spAutoFit/>
          </a:bodyPr>
          <a:lstStyle/>
          <a:p>
            <a:r>
              <a:rPr lang="en-US" sz="3200" b="1" dirty="0">
                <a:latin typeface="Helvetica" pitchFamily="2" charset="0"/>
              </a:rPr>
              <a:t>Server2</a:t>
            </a:r>
          </a:p>
        </p:txBody>
      </p:sp>
      <p:cxnSp>
        <p:nvCxnSpPr>
          <p:cNvPr id="23" name="Straight Arrow Connector 22">
            <a:extLst>
              <a:ext uri="{FF2B5EF4-FFF2-40B4-BE49-F238E27FC236}">
                <a16:creationId xmlns:a16="http://schemas.microsoft.com/office/drawing/2014/main" id="{2B74DA37-A2B7-4C44-AAF2-A81DB27E8983}"/>
              </a:ext>
            </a:extLst>
          </p:cNvPr>
          <p:cNvCxnSpPr/>
          <p:nvPr/>
        </p:nvCxnSpPr>
        <p:spPr>
          <a:xfrm flipV="1">
            <a:off x="2861579" y="3468401"/>
            <a:ext cx="1382486" cy="994731"/>
          </a:xfrm>
          <a:prstGeom prst="straightConnector1">
            <a:avLst/>
          </a:prstGeom>
          <a:ln w="19050">
            <a:solidFill>
              <a:schemeClr val="tx1"/>
            </a:solidFill>
            <a:prstDash val="dash"/>
            <a:headEnd type="arrow" w="med" len="med"/>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3AC894-340C-4F75-8F63-74C4B6FD6474}"/>
              </a:ext>
            </a:extLst>
          </p:cNvPr>
          <p:cNvCxnSpPr>
            <a:cxnSpLocks/>
          </p:cNvCxnSpPr>
          <p:nvPr/>
        </p:nvCxnSpPr>
        <p:spPr>
          <a:xfrm>
            <a:off x="2826071" y="4641433"/>
            <a:ext cx="1341707" cy="690288"/>
          </a:xfrm>
          <a:prstGeom prst="straightConnector1">
            <a:avLst/>
          </a:prstGeom>
          <a:ln w="190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E8D1939-05B3-477E-8D0F-2FB10E498609}"/>
              </a:ext>
            </a:extLst>
          </p:cNvPr>
          <p:cNvGraphicFramePr>
            <a:graphicFrameLocks/>
          </p:cNvGraphicFramePr>
          <p:nvPr/>
        </p:nvGraphicFramePr>
        <p:xfrm>
          <a:off x="7079054" y="1195944"/>
          <a:ext cx="4554918" cy="26960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36B03C8D-8B18-4487-8B96-8DCE4B65791A}"/>
              </a:ext>
            </a:extLst>
          </p:cNvPr>
          <p:cNvGraphicFramePr>
            <a:graphicFrameLocks/>
          </p:cNvGraphicFramePr>
          <p:nvPr/>
        </p:nvGraphicFramePr>
        <p:xfrm>
          <a:off x="7088681" y="3889996"/>
          <a:ext cx="4545291" cy="2725807"/>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922797F7-C3E4-48FE-8724-3B7EF3743646}"/>
              </a:ext>
            </a:extLst>
          </p:cNvPr>
          <p:cNvSpPr/>
          <p:nvPr/>
        </p:nvSpPr>
        <p:spPr>
          <a:xfrm>
            <a:off x="10048875" y="1593240"/>
            <a:ext cx="1219199" cy="152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D8748F-1ED7-4BAA-BEDC-D979DAEF7F09}"/>
              </a:ext>
            </a:extLst>
          </p:cNvPr>
          <p:cNvSpPr/>
          <p:nvPr/>
        </p:nvSpPr>
        <p:spPr>
          <a:xfrm>
            <a:off x="9609985" y="4342469"/>
            <a:ext cx="1797189" cy="1527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B3841BA7-B921-49E6-A2DF-0D79EEDCFFF8}"/>
              </a:ext>
            </a:extLst>
          </p:cNvPr>
          <p:cNvCxnSpPr/>
          <p:nvPr/>
        </p:nvCxnSpPr>
        <p:spPr>
          <a:xfrm>
            <a:off x="8050228" y="5198471"/>
            <a:ext cx="310242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2C3BFC-0C49-4FBC-AB26-7AB8F373FF8B}"/>
              </a:ext>
            </a:extLst>
          </p:cNvPr>
          <p:cNvSpPr txBox="1"/>
          <p:nvPr/>
        </p:nvSpPr>
        <p:spPr>
          <a:xfrm>
            <a:off x="8050228" y="4813667"/>
            <a:ext cx="2124299" cy="338554"/>
          </a:xfrm>
          <a:prstGeom prst="rect">
            <a:avLst/>
          </a:prstGeom>
          <a:noFill/>
        </p:spPr>
        <p:txBody>
          <a:bodyPr wrap="none" rtlCol="0">
            <a:spAutoFit/>
          </a:bodyPr>
          <a:lstStyle/>
          <a:p>
            <a:r>
              <a:rPr lang="en-US" sz="1600" b="1" dirty="0">
                <a:latin typeface="Helvetica" pitchFamily="2" charset="0"/>
              </a:rPr>
              <a:t>Single server target</a:t>
            </a:r>
          </a:p>
        </p:txBody>
      </p:sp>
      <p:cxnSp>
        <p:nvCxnSpPr>
          <p:cNvPr id="41" name="Straight Connector 40">
            <a:extLst>
              <a:ext uri="{FF2B5EF4-FFF2-40B4-BE49-F238E27FC236}">
                <a16:creationId xmlns:a16="http://schemas.microsoft.com/office/drawing/2014/main" id="{907DD79A-3238-4E46-87CA-1A5E1DA32FF5}"/>
              </a:ext>
            </a:extLst>
          </p:cNvPr>
          <p:cNvCxnSpPr/>
          <p:nvPr/>
        </p:nvCxnSpPr>
        <p:spPr>
          <a:xfrm>
            <a:off x="8073088" y="4527911"/>
            <a:ext cx="3102428"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B4C68C7-4327-4778-A374-6E284A3D116A}"/>
              </a:ext>
            </a:extLst>
          </p:cNvPr>
          <p:cNvSpPr txBox="1"/>
          <p:nvPr/>
        </p:nvSpPr>
        <p:spPr>
          <a:xfrm>
            <a:off x="8038976" y="4166232"/>
            <a:ext cx="609462" cy="338554"/>
          </a:xfrm>
          <a:prstGeom prst="rect">
            <a:avLst/>
          </a:prstGeom>
          <a:noFill/>
        </p:spPr>
        <p:txBody>
          <a:bodyPr wrap="none" rtlCol="0">
            <a:spAutoFit/>
          </a:bodyPr>
          <a:lstStyle/>
          <a:p>
            <a:r>
              <a:rPr lang="en-US" sz="1600" b="1" dirty="0">
                <a:solidFill>
                  <a:srgbClr val="FF0000"/>
                </a:solidFill>
                <a:latin typeface="Helvetica" pitchFamily="2" charset="0"/>
              </a:rPr>
              <a:t>SLO</a:t>
            </a:r>
          </a:p>
        </p:txBody>
      </p:sp>
      <p:sp>
        <p:nvSpPr>
          <p:cNvPr id="44" name="TextBox 43">
            <a:extLst>
              <a:ext uri="{FF2B5EF4-FFF2-40B4-BE49-F238E27FC236}">
                <a16:creationId xmlns:a16="http://schemas.microsoft.com/office/drawing/2014/main" id="{B4A8FC0A-8372-4745-8402-DB1C3F1228D6}"/>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18</a:t>
            </a:r>
          </a:p>
        </p:txBody>
      </p:sp>
    </p:spTree>
    <p:extLst>
      <p:ext uri="{BB962C8B-B14F-4D97-AF65-F5344CB8AC3E}">
        <p14:creationId xmlns:p14="http://schemas.microsoft.com/office/powerpoint/2010/main" val="635215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Memcached</a:t>
            </a:r>
          </a:p>
        </p:txBody>
      </p:sp>
      <p:grpSp>
        <p:nvGrpSpPr>
          <p:cNvPr id="29" name="그룹 7">
            <a:extLst>
              <a:ext uri="{FF2B5EF4-FFF2-40B4-BE49-F238E27FC236}">
                <a16:creationId xmlns:a16="http://schemas.microsoft.com/office/drawing/2014/main" id="{00D7C862-A896-485C-B999-2A52EA0371B3}"/>
              </a:ext>
            </a:extLst>
          </p:cNvPr>
          <p:cNvGrpSpPr/>
          <p:nvPr/>
        </p:nvGrpSpPr>
        <p:grpSpPr>
          <a:xfrm>
            <a:off x="4385275" y="3121200"/>
            <a:ext cx="1688122" cy="449641"/>
            <a:chOff x="8846235" y="2726787"/>
            <a:chExt cx="2194560" cy="584533"/>
          </a:xfrm>
          <a:solidFill>
            <a:srgbClr val="FF0000">
              <a:alpha val="24000"/>
            </a:srgbClr>
          </a:solidFill>
        </p:grpSpPr>
        <p:grpSp>
          <p:nvGrpSpPr>
            <p:cNvPr id="30" name="그룹 8">
              <a:extLst>
                <a:ext uri="{FF2B5EF4-FFF2-40B4-BE49-F238E27FC236}">
                  <a16:creationId xmlns:a16="http://schemas.microsoft.com/office/drawing/2014/main" id="{68D49585-008D-4881-A034-967B298D8127}"/>
                </a:ext>
              </a:extLst>
            </p:cNvPr>
            <p:cNvGrpSpPr/>
            <p:nvPr/>
          </p:nvGrpSpPr>
          <p:grpSpPr>
            <a:xfrm>
              <a:off x="8846235" y="2726787"/>
              <a:ext cx="2194560" cy="584533"/>
              <a:chOff x="1392702" y="3910818"/>
              <a:chExt cx="3010486" cy="801859"/>
            </a:xfrm>
            <a:grpFill/>
          </p:grpSpPr>
          <p:sp>
            <p:nvSpPr>
              <p:cNvPr id="32" name="모서리가 둥근 직사각형 10">
                <a:extLst>
                  <a:ext uri="{FF2B5EF4-FFF2-40B4-BE49-F238E27FC236}">
                    <a16:creationId xmlns:a16="http://schemas.microsoft.com/office/drawing/2014/main" id="{0C477D32-F4EA-414B-ABC5-BB1C170297DD}"/>
                  </a:ext>
                </a:extLst>
              </p:cNvPr>
              <p:cNvSpPr/>
              <p:nvPr/>
            </p:nvSpPr>
            <p:spPr>
              <a:xfrm>
                <a:off x="1392702" y="3910818"/>
                <a:ext cx="3010486" cy="801859"/>
              </a:xfrm>
              <a:prstGeom prst="roundRect">
                <a:avLst/>
              </a:prstGeom>
              <a:grp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11">
                <a:extLst>
                  <a:ext uri="{FF2B5EF4-FFF2-40B4-BE49-F238E27FC236}">
                    <a16:creationId xmlns:a16="http://schemas.microsoft.com/office/drawing/2014/main" id="{15168502-EEBC-4293-8532-BB6326F60A41}"/>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타원 9">
              <a:extLst>
                <a:ext uri="{FF2B5EF4-FFF2-40B4-BE49-F238E27FC236}">
                  <a16:creationId xmlns:a16="http://schemas.microsoft.com/office/drawing/2014/main" id="{DD8F3A3A-7A88-433D-BB0F-4A376BFFE82F}"/>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7">
            <a:extLst>
              <a:ext uri="{FF2B5EF4-FFF2-40B4-BE49-F238E27FC236}">
                <a16:creationId xmlns:a16="http://schemas.microsoft.com/office/drawing/2014/main" id="{52FB8F61-CDB3-43F0-937B-CE63070533FE}"/>
              </a:ext>
            </a:extLst>
          </p:cNvPr>
          <p:cNvGrpSpPr/>
          <p:nvPr/>
        </p:nvGrpSpPr>
        <p:grpSpPr>
          <a:xfrm>
            <a:off x="1028379" y="4353227"/>
            <a:ext cx="1688122" cy="449641"/>
            <a:chOff x="8846235" y="2726787"/>
            <a:chExt cx="2194560" cy="584533"/>
          </a:xfrm>
        </p:grpSpPr>
        <p:grpSp>
          <p:nvGrpSpPr>
            <p:cNvPr id="35" name="그룹 8">
              <a:extLst>
                <a:ext uri="{FF2B5EF4-FFF2-40B4-BE49-F238E27FC236}">
                  <a16:creationId xmlns:a16="http://schemas.microsoft.com/office/drawing/2014/main" id="{99387B9F-7074-48FB-9B0E-7B87345C52DE}"/>
                </a:ext>
              </a:extLst>
            </p:cNvPr>
            <p:cNvGrpSpPr/>
            <p:nvPr/>
          </p:nvGrpSpPr>
          <p:grpSpPr>
            <a:xfrm>
              <a:off x="8846235" y="2726787"/>
              <a:ext cx="2194560" cy="584533"/>
              <a:chOff x="1392702" y="3910818"/>
              <a:chExt cx="3010486" cy="801859"/>
            </a:xfrm>
          </p:grpSpPr>
          <p:sp>
            <p:nvSpPr>
              <p:cNvPr id="37" name="모서리가 둥근 직사각형 10">
                <a:extLst>
                  <a:ext uri="{FF2B5EF4-FFF2-40B4-BE49-F238E27FC236}">
                    <a16:creationId xmlns:a16="http://schemas.microsoft.com/office/drawing/2014/main" id="{1687AB26-DC29-4E7D-8499-B21A24EC174D}"/>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11">
                <a:extLst>
                  <a:ext uri="{FF2B5EF4-FFF2-40B4-BE49-F238E27FC236}">
                    <a16:creationId xmlns:a16="http://schemas.microsoft.com/office/drawing/2014/main" id="{0EFD4D1B-FBCC-4451-BFBD-1A479E54464D}"/>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타원 9">
              <a:extLst>
                <a:ext uri="{FF2B5EF4-FFF2-40B4-BE49-F238E27FC236}">
                  <a16:creationId xmlns:a16="http://schemas.microsoft.com/office/drawing/2014/main" id="{F974DB26-96F9-49E8-9521-AC25CC4D0CAB}"/>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a:extLst>
              <a:ext uri="{FF2B5EF4-FFF2-40B4-BE49-F238E27FC236}">
                <a16:creationId xmlns:a16="http://schemas.microsoft.com/office/drawing/2014/main" id="{A3459B8A-BCBD-41AF-AE6E-CE5CD1FCE77D}"/>
              </a:ext>
            </a:extLst>
          </p:cNvPr>
          <p:cNvSpPr txBox="1"/>
          <p:nvPr/>
        </p:nvSpPr>
        <p:spPr>
          <a:xfrm>
            <a:off x="1219531" y="4971768"/>
            <a:ext cx="1329210" cy="584775"/>
          </a:xfrm>
          <a:prstGeom prst="rect">
            <a:avLst/>
          </a:prstGeom>
          <a:noFill/>
        </p:spPr>
        <p:txBody>
          <a:bodyPr wrap="none" rtlCol="0">
            <a:spAutoFit/>
          </a:bodyPr>
          <a:lstStyle/>
          <a:p>
            <a:r>
              <a:rPr lang="en-US" sz="3200" b="1" dirty="0">
                <a:latin typeface="Helvetica" pitchFamily="2" charset="0"/>
              </a:rPr>
              <a:t>Client</a:t>
            </a:r>
          </a:p>
        </p:txBody>
      </p:sp>
      <p:sp>
        <p:nvSpPr>
          <p:cNvPr id="40" name="TextBox 39">
            <a:extLst>
              <a:ext uri="{FF2B5EF4-FFF2-40B4-BE49-F238E27FC236}">
                <a16:creationId xmlns:a16="http://schemas.microsoft.com/office/drawing/2014/main" id="{C01C2A25-081E-4A29-BB47-C957971C3AE0}"/>
              </a:ext>
            </a:extLst>
          </p:cNvPr>
          <p:cNvSpPr txBox="1"/>
          <p:nvPr/>
        </p:nvSpPr>
        <p:spPr>
          <a:xfrm>
            <a:off x="4385275" y="3700056"/>
            <a:ext cx="1710725" cy="584775"/>
          </a:xfrm>
          <a:prstGeom prst="rect">
            <a:avLst/>
          </a:prstGeom>
          <a:noFill/>
        </p:spPr>
        <p:txBody>
          <a:bodyPr wrap="none" rtlCol="0">
            <a:spAutoFit/>
          </a:bodyPr>
          <a:lstStyle/>
          <a:p>
            <a:r>
              <a:rPr lang="en-US" sz="3200" b="1" dirty="0">
                <a:latin typeface="Helvetica" pitchFamily="2" charset="0"/>
              </a:rPr>
              <a:t>Server1</a:t>
            </a:r>
          </a:p>
        </p:txBody>
      </p:sp>
      <p:cxnSp>
        <p:nvCxnSpPr>
          <p:cNvPr id="47" name="Straight Arrow Connector 46">
            <a:extLst>
              <a:ext uri="{FF2B5EF4-FFF2-40B4-BE49-F238E27FC236}">
                <a16:creationId xmlns:a16="http://schemas.microsoft.com/office/drawing/2014/main" id="{4654F1D2-B9C8-4835-BD2F-65AC718A11BF}"/>
              </a:ext>
            </a:extLst>
          </p:cNvPr>
          <p:cNvCxnSpPr/>
          <p:nvPr/>
        </p:nvCxnSpPr>
        <p:spPr>
          <a:xfrm flipV="1">
            <a:off x="2837994" y="3290100"/>
            <a:ext cx="1382486" cy="994731"/>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C392D05-27E1-4E7A-8DAA-9F55517EB02A}"/>
              </a:ext>
            </a:extLst>
          </p:cNvPr>
          <p:cNvSpPr txBox="1"/>
          <p:nvPr/>
        </p:nvSpPr>
        <p:spPr>
          <a:xfrm>
            <a:off x="646703" y="1253288"/>
            <a:ext cx="6325597" cy="1877437"/>
          </a:xfrm>
          <a:prstGeom prst="rect">
            <a:avLst/>
          </a:prstGeom>
          <a:noFill/>
        </p:spPr>
        <p:txBody>
          <a:bodyPr wrap="square" rtlCol="0">
            <a:spAutoFit/>
          </a:bodyPr>
          <a:lstStyle/>
          <a:p>
            <a:r>
              <a:rPr lang="en-US" sz="3200" b="1" dirty="0">
                <a:latin typeface="Helvetica" pitchFamily="2" charset="0"/>
              </a:rPr>
              <a:t>SET-heavy workload (VAR)</a:t>
            </a:r>
          </a:p>
          <a:p>
            <a:pPr marL="457200" indent="-457200">
              <a:buFontTx/>
              <a:buChar char="-"/>
            </a:pPr>
            <a:r>
              <a:rPr lang="en-US" sz="2800" dirty="0">
                <a:latin typeface="Helvetica" pitchFamily="2" charset="0"/>
              </a:rPr>
              <a:t>82% SET, 18% GET requests</a:t>
            </a:r>
          </a:p>
          <a:p>
            <a:pPr marL="457200" indent="-457200">
              <a:buFontTx/>
              <a:buChar char="-"/>
            </a:pPr>
            <a:r>
              <a:rPr lang="en-US" sz="2800" dirty="0">
                <a:latin typeface="Helvetica" pitchFamily="2" charset="0"/>
              </a:rPr>
              <a:t>10% of the key used by 90% of the requests</a:t>
            </a:r>
          </a:p>
        </p:txBody>
      </p:sp>
      <p:grpSp>
        <p:nvGrpSpPr>
          <p:cNvPr id="17" name="그룹 7">
            <a:extLst>
              <a:ext uri="{FF2B5EF4-FFF2-40B4-BE49-F238E27FC236}">
                <a16:creationId xmlns:a16="http://schemas.microsoft.com/office/drawing/2014/main" id="{75BED2E0-BE8E-475F-B8C4-5810DBB04B5D}"/>
              </a:ext>
            </a:extLst>
          </p:cNvPr>
          <p:cNvGrpSpPr/>
          <p:nvPr/>
        </p:nvGrpSpPr>
        <p:grpSpPr>
          <a:xfrm>
            <a:off x="4318293" y="5106902"/>
            <a:ext cx="1688122" cy="449641"/>
            <a:chOff x="8846235" y="2726787"/>
            <a:chExt cx="2194560" cy="584533"/>
          </a:xfrm>
          <a:solidFill>
            <a:srgbClr val="002060">
              <a:alpha val="16000"/>
            </a:srgbClr>
          </a:solidFill>
        </p:grpSpPr>
        <p:grpSp>
          <p:nvGrpSpPr>
            <p:cNvPr id="18" name="그룹 8">
              <a:extLst>
                <a:ext uri="{FF2B5EF4-FFF2-40B4-BE49-F238E27FC236}">
                  <a16:creationId xmlns:a16="http://schemas.microsoft.com/office/drawing/2014/main" id="{15D40065-D70E-4190-A4D5-BDC802B6F897}"/>
                </a:ext>
              </a:extLst>
            </p:cNvPr>
            <p:cNvGrpSpPr/>
            <p:nvPr/>
          </p:nvGrpSpPr>
          <p:grpSpPr>
            <a:xfrm>
              <a:off x="8846235" y="2726787"/>
              <a:ext cx="2194560" cy="584533"/>
              <a:chOff x="1392702" y="3910818"/>
              <a:chExt cx="3010486" cy="801859"/>
            </a:xfrm>
            <a:grpFill/>
          </p:grpSpPr>
          <p:sp>
            <p:nvSpPr>
              <p:cNvPr id="20" name="모서리가 둥근 직사각형 10">
                <a:extLst>
                  <a:ext uri="{FF2B5EF4-FFF2-40B4-BE49-F238E27FC236}">
                    <a16:creationId xmlns:a16="http://schemas.microsoft.com/office/drawing/2014/main" id="{A3E270A2-20DC-4370-A1E5-7D5FDC25A6F6}"/>
                  </a:ext>
                </a:extLst>
              </p:cNvPr>
              <p:cNvSpPr/>
              <p:nvPr/>
            </p:nvSpPr>
            <p:spPr>
              <a:xfrm>
                <a:off x="1392702" y="3910818"/>
                <a:ext cx="3010486" cy="801859"/>
              </a:xfrm>
              <a:prstGeom prst="roundRect">
                <a:avLst/>
              </a:prstGeom>
              <a:solidFill>
                <a:schemeClr val="accent1">
                  <a:alpha val="32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11">
                <a:extLst>
                  <a:ext uri="{FF2B5EF4-FFF2-40B4-BE49-F238E27FC236}">
                    <a16:creationId xmlns:a16="http://schemas.microsoft.com/office/drawing/2014/main" id="{677DAABF-E45D-49A0-B3F2-275A04AB79BE}"/>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타원 9">
              <a:extLst>
                <a:ext uri="{FF2B5EF4-FFF2-40B4-BE49-F238E27FC236}">
                  <a16:creationId xmlns:a16="http://schemas.microsoft.com/office/drawing/2014/main" id="{2A756BD2-8AA9-4C08-9683-B4D6EAE7C919}"/>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a:extLst>
              <a:ext uri="{FF2B5EF4-FFF2-40B4-BE49-F238E27FC236}">
                <a16:creationId xmlns:a16="http://schemas.microsoft.com/office/drawing/2014/main" id="{2A6EC925-5CF4-4E56-B1C1-925FFCA654DC}"/>
              </a:ext>
            </a:extLst>
          </p:cNvPr>
          <p:cNvSpPr txBox="1"/>
          <p:nvPr/>
        </p:nvSpPr>
        <p:spPr>
          <a:xfrm>
            <a:off x="4318293" y="5685758"/>
            <a:ext cx="1710725" cy="584775"/>
          </a:xfrm>
          <a:prstGeom prst="rect">
            <a:avLst/>
          </a:prstGeom>
          <a:noFill/>
        </p:spPr>
        <p:txBody>
          <a:bodyPr wrap="none" rtlCol="0">
            <a:spAutoFit/>
          </a:bodyPr>
          <a:lstStyle/>
          <a:p>
            <a:r>
              <a:rPr lang="en-US" sz="3200" b="1" dirty="0">
                <a:latin typeface="Helvetica" pitchFamily="2" charset="0"/>
              </a:rPr>
              <a:t>Server2</a:t>
            </a:r>
          </a:p>
        </p:txBody>
      </p:sp>
      <p:cxnSp>
        <p:nvCxnSpPr>
          <p:cNvPr id="23" name="Straight Arrow Connector 22">
            <a:extLst>
              <a:ext uri="{FF2B5EF4-FFF2-40B4-BE49-F238E27FC236}">
                <a16:creationId xmlns:a16="http://schemas.microsoft.com/office/drawing/2014/main" id="{2B74DA37-A2B7-4C44-AAF2-A81DB27E8983}"/>
              </a:ext>
            </a:extLst>
          </p:cNvPr>
          <p:cNvCxnSpPr/>
          <p:nvPr/>
        </p:nvCxnSpPr>
        <p:spPr>
          <a:xfrm flipV="1">
            <a:off x="2861579" y="3468401"/>
            <a:ext cx="1382486" cy="994731"/>
          </a:xfrm>
          <a:prstGeom prst="straightConnector1">
            <a:avLst/>
          </a:prstGeom>
          <a:ln w="19050">
            <a:solidFill>
              <a:schemeClr val="tx1"/>
            </a:solidFill>
            <a:prstDash val="dash"/>
            <a:headEnd type="arrow" w="med" len="med"/>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3AC894-340C-4F75-8F63-74C4B6FD6474}"/>
              </a:ext>
            </a:extLst>
          </p:cNvPr>
          <p:cNvCxnSpPr>
            <a:cxnSpLocks/>
          </p:cNvCxnSpPr>
          <p:nvPr/>
        </p:nvCxnSpPr>
        <p:spPr>
          <a:xfrm>
            <a:off x="2826071" y="4641433"/>
            <a:ext cx="1341707" cy="690288"/>
          </a:xfrm>
          <a:prstGeom prst="straightConnector1">
            <a:avLst/>
          </a:prstGeom>
          <a:ln w="190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E8D1939-05B3-477E-8D0F-2FB10E498609}"/>
              </a:ext>
            </a:extLst>
          </p:cNvPr>
          <p:cNvGraphicFramePr>
            <a:graphicFrameLocks/>
          </p:cNvGraphicFramePr>
          <p:nvPr/>
        </p:nvGraphicFramePr>
        <p:xfrm>
          <a:off x="7079054" y="1195944"/>
          <a:ext cx="4554918" cy="26960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36B03C8D-8B18-4487-8B96-8DCE4B65791A}"/>
              </a:ext>
            </a:extLst>
          </p:cNvPr>
          <p:cNvGraphicFramePr>
            <a:graphicFrameLocks/>
          </p:cNvGraphicFramePr>
          <p:nvPr>
            <p:extLst>
              <p:ext uri="{D42A27DB-BD31-4B8C-83A1-F6EECF244321}">
                <p14:modId xmlns:p14="http://schemas.microsoft.com/office/powerpoint/2010/main" val="2843853966"/>
              </p:ext>
            </p:extLst>
          </p:nvPr>
        </p:nvGraphicFramePr>
        <p:xfrm>
          <a:off x="7088681" y="3889996"/>
          <a:ext cx="4545291" cy="2725807"/>
        </p:xfrm>
        <a:graphic>
          <a:graphicData uri="http://schemas.openxmlformats.org/drawingml/2006/chart">
            <c:chart xmlns:c="http://schemas.openxmlformats.org/drawingml/2006/chart" xmlns:r="http://schemas.openxmlformats.org/officeDocument/2006/relationships" r:id="rId4"/>
          </a:graphicData>
        </a:graphic>
      </p:graphicFrame>
      <p:sp>
        <p:nvSpPr>
          <p:cNvPr id="42" name="TextBox 41">
            <a:extLst>
              <a:ext uri="{FF2B5EF4-FFF2-40B4-BE49-F238E27FC236}">
                <a16:creationId xmlns:a16="http://schemas.microsoft.com/office/drawing/2014/main" id="{EB4C68C7-4327-4778-A374-6E284A3D116A}"/>
              </a:ext>
            </a:extLst>
          </p:cNvPr>
          <p:cNvSpPr txBox="1"/>
          <p:nvPr/>
        </p:nvSpPr>
        <p:spPr>
          <a:xfrm>
            <a:off x="8038976" y="4166232"/>
            <a:ext cx="609462" cy="338554"/>
          </a:xfrm>
          <a:prstGeom prst="rect">
            <a:avLst/>
          </a:prstGeom>
          <a:noFill/>
        </p:spPr>
        <p:txBody>
          <a:bodyPr wrap="none" rtlCol="0">
            <a:spAutoFit/>
          </a:bodyPr>
          <a:lstStyle/>
          <a:p>
            <a:r>
              <a:rPr lang="en-US" sz="1600" b="1" dirty="0">
                <a:solidFill>
                  <a:srgbClr val="FF0000"/>
                </a:solidFill>
                <a:latin typeface="Helvetica" pitchFamily="2" charset="0"/>
              </a:rPr>
              <a:t>SLO</a:t>
            </a:r>
          </a:p>
        </p:txBody>
      </p:sp>
      <p:sp>
        <p:nvSpPr>
          <p:cNvPr id="28" name="TextBox 27">
            <a:extLst>
              <a:ext uri="{FF2B5EF4-FFF2-40B4-BE49-F238E27FC236}">
                <a16:creationId xmlns:a16="http://schemas.microsoft.com/office/drawing/2014/main" id="{652C3BFC-0C49-4FBC-AB26-7AB8F373FF8B}"/>
              </a:ext>
            </a:extLst>
          </p:cNvPr>
          <p:cNvSpPr txBox="1"/>
          <p:nvPr/>
        </p:nvSpPr>
        <p:spPr>
          <a:xfrm>
            <a:off x="8050228" y="4813667"/>
            <a:ext cx="2124299" cy="338554"/>
          </a:xfrm>
          <a:prstGeom prst="rect">
            <a:avLst/>
          </a:prstGeom>
          <a:noFill/>
        </p:spPr>
        <p:txBody>
          <a:bodyPr wrap="none" rtlCol="0">
            <a:spAutoFit/>
          </a:bodyPr>
          <a:lstStyle/>
          <a:p>
            <a:r>
              <a:rPr lang="en-US" sz="1600" b="1" dirty="0">
                <a:latin typeface="Helvetica" pitchFamily="2" charset="0"/>
              </a:rPr>
              <a:t>Single server target</a:t>
            </a:r>
          </a:p>
        </p:txBody>
      </p:sp>
      <p:cxnSp>
        <p:nvCxnSpPr>
          <p:cNvPr id="41" name="Straight Connector 40">
            <a:extLst>
              <a:ext uri="{FF2B5EF4-FFF2-40B4-BE49-F238E27FC236}">
                <a16:creationId xmlns:a16="http://schemas.microsoft.com/office/drawing/2014/main" id="{907DD79A-3238-4E46-87CA-1A5E1DA32FF5}"/>
              </a:ext>
            </a:extLst>
          </p:cNvPr>
          <p:cNvCxnSpPr/>
          <p:nvPr/>
        </p:nvCxnSpPr>
        <p:spPr>
          <a:xfrm>
            <a:off x="8073088" y="4527911"/>
            <a:ext cx="3102428"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29F254B-2C61-4A8C-B17F-CD99147620D2}"/>
              </a:ext>
            </a:extLst>
          </p:cNvPr>
          <p:cNvCxnSpPr/>
          <p:nvPr/>
        </p:nvCxnSpPr>
        <p:spPr>
          <a:xfrm>
            <a:off x="8050228" y="5198471"/>
            <a:ext cx="310242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9071D15-A45A-4D88-B813-7F3361358FAC}"/>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18</a:t>
            </a:r>
          </a:p>
        </p:txBody>
      </p:sp>
    </p:spTree>
    <p:extLst>
      <p:ext uri="{BB962C8B-B14F-4D97-AF65-F5344CB8AC3E}">
        <p14:creationId xmlns:p14="http://schemas.microsoft.com/office/powerpoint/2010/main" val="2530631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80A6D-B0C7-4935-B4A4-50E412668926}"/>
              </a:ext>
            </a:extLst>
          </p:cNvPr>
          <p:cNvSpPr>
            <a:spLocks noGrp="1"/>
          </p:cNvSpPr>
          <p:nvPr>
            <p:ph type="title"/>
          </p:nvPr>
        </p:nvSpPr>
        <p:spPr>
          <a:xfrm>
            <a:off x="441960" y="365126"/>
            <a:ext cx="10515600" cy="951884"/>
          </a:xfrm>
        </p:spPr>
        <p:txBody>
          <a:bodyPr/>
          <a:lstStyle/>
          <a:p>
            <a:r>
              <a:rPr lang="en-US" b="1" dirty="0">
                <a:latin typeface="Helvetica" pitchFamily="2" charset="0"/>
              </a:rPr>
              <a:t>Evaluation: Memcached</a:t>
            </a:r>
          </a:p>
        </p:txBody>
      </p:sp>
      <p:grpSp>
        <p:nvGrpSpPr>
          <p:cNvPr id="29" name="그룹 7">
            <a:extLst>
              <a:ext uri="{FF2B5EF4-FFF2-40B4-BE49-F238E27FC236}">
                <a16:creationId xmlns:a16="http://schemas.microsoft.com/office/drawing/2014/main" id="{00D7C862-A896-485C-B999-2A52EA0371B3}"/>
              </a:ext>
            </a:extLst>
          </p:cNvPr>
          <p:cNvGrpSpPr/>
          <p:nvPr/>
        </p:nvGrpSpPr>
        <p:grpSpPr>
          <a:xfrm>
            <a:off x="4385275" y="3121200"/>
            <a:ext cx="1688122" cy="449641"/>
            <a:chOff x="8846235" y="2726787"/>
            <a:chExt cx="2194560" cy="584533"/>
          </a:xfrm>
          <a:solidFill>
            <a:srgbClr val="FF0000">
              <a:alpha val="24000"/>
            </a:srgbClr>
          </a:solidFill>
        </p:grpSpPr>
        <p:grpSp>
          <p:nvGrpSpPr>
            <p:cNvPr id="30" name="그룹 8">
              <a:extLst>
                <a:ext uri="{FF2B5EF4-FFF2-40B4-BE49-F238E27FC236}">
                  <a16:creationId xmlns:a16="http://schemas.microsoft.com/office/drawing/2014/main" id="{68D49585-008D-4881-A034-967B298D8127}"/>
                </a:ext>
              </a:extLst>
            </p:cNvPr>
            <p:cNvGrpSpPr/>
            <p:nvPr/>
          </p:nvGrpSpPr>
          <p:grpSpPr>
            <a:xfrm>
              <a:off x="8846235" y="2726787"/>
              <a:ext cx="2194560" cy="584533"/>
              <a:chOff x="1392702" y="3910818"/>
              <a:chExt cx="3010486" cy="801859"/>
            </a:xfrm>
            <a:grpFill/>
          </p:grpSpPr>
          <p:sp>
            <p:nvSpPr>
              <p:cNvPr id="32" name="모서리가 둥근 직사각형 10">
                <a:extLst>
                  <a:ext uri="{FF2B5EF4-FFF2-40B4-BE49-F238E27FC236}">
                    <a16:creationId xmlns:a16="http://schemas.microsoft.com/office/drawing/2014/main" id="{0C477D32-F4EA-414B-ABC5-BB1C170297DD}"/>
                  </a:ext>
                </a:extLst>
              </p:cNvPr>
              <p:cNvSpPr/>
              <p:nvPr/>
            </p:nvSpPr>
            <p:spPr>
              <a:xfrm>
                <a:off x="1392702" y="3910818"/>
                <a:ext cx="3010486" cy="801859"/>
              </a:xfrm>
              <a:prstGeom prst="roundRect">
                <a:avLst/>
              </a:prstGeom>
              <a:grp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연결선 11">
                <a:extLst>
                  <a:ext uri="{FF2B5EF4-FFF2-40B4-BE49-F238E27FC236}">
                    <a16:creationId xmlns:a16="http://schemas.microsoft.com/office/drawing/2014/main" id="{15168502-EEBC-4293-8532-BB6326F60A41}"/>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타원 9">
              <a:extLst>
                <a:ext uri="{FF2B5EF4-FFF2-40B4-BE49-F238E27FC236}">
                  <a16:creationId xmlns:a16="http://schemas.microsoft.com/office/drawing/2014/main" id="{DD8F3A3A-7A88-433D-BB0F-4A376BFFE82F}"/>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7">
            <a:extLst>
              <a:ext uri="{FF2B5EF4-FFF2-40B4-BE49-F238E27FC236}">
                <a16:creationId xmlns:a16="http://schemas.microsoft.com/office/drawing/2014/main" id="{52FB8F61-CDB3-43F0-937B-CE63070533FE}"/>
              </a:ext>
            </a:extLst>
          </p:cNvPr>
          <p:cNvGrpSpPr/>
          <p:nvPr/>
        </p:nvGrpSpPr>
        <p:grpSpPr>
          <a:xfrm>
            <a:off x="1028379" y="4353227"/>
            <a:ext cx="1688122" cy="449641"/>
            <a:chOff x="8846235" y="2726787"/>
            <a:chExt cx="2194560" cy="584533"/>
          </a:xfrm>
        </p:grpSpPr>
        <p:grpSp>
          <p:nvGrpSpPr>
            <p:cNvPr id="35" name="그룹 8">
              <a:extLst>
                <a:ext uri="{FF2B5EF4-FFF2-40B4-BE49-F238E27FC236}">
                  <a16:creationId xmlns:a16="http://schemas.microsoft.com/office/drawing/2014/main" id="{99387B9F-7074-48FB-9B0E-7B87345C52DE}"/>
                </a:ext>
              </a:extLst>
            </p:cNvPr>
            <p:cNvGrpSpPr/>
            <p:nvPr/>
          </p:nvGrpSpPr>
          <p:grpSpPr>
            <a:xfrm>
              <a:off x="8846235" y="2726787"/>
              <a:ext cx="2194560" cy="584533"/>
              <a:chOff x="1392702" y="3910818"/>
              <a:chExt cx="3010486" cy="801859"/>
            </a:xfrm>
          </p:grpSpPr>
          <p:sp>
            <p:nvSpPr>
              <p:cNvPr id="37" name="모서리가 둥근 직사각형 10">
                <a:extLst>
                  <a:ext uri="{FF2B5EF4-FFF2-40B4-BE49-F238E27FC236}">
                    <a16:creationId xmlns:a16="http://schemas.microsoft.com/office/drawing/2014/main" id="{1687AB26-DC29-4E7D-8499-B21A24EC174D}"/>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11">
                <a:extLst>
                  <a:ext uri="{FF2B5EF4-FFF2-40B4-BE49-F238E27FC236}">
                    <a16:creationId xmlns:a16="http://schemas.microsoft.com/office/drawing/2014/main" id="{0EFD4D1B-FBCC-4451-BFBD-1A479E54464D}"/>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타원 9">
              <a:extLst>
                <a:ext uri="{FF2B5EF4-FFF2-40B4-BE49-F238E27FC236}">
                  <a16:creationId xmlns:a16="http://schemas.microsoft.com/office/drawing/2014/main" id="{F974DB26-96F9-49E8-9521-AC25CC4D0CAB}"/>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TextBox 38">
            <a:extLst>
              <a:ext uri="{FF2B5EF4-FFF2-40B4-BE49-F238E27FC236}">
                <a16:creationId xmlns:a16="http://schemas.microsoft.com/office/drawing/2014/main" id="{A3459B8A-BCBD-41AF-AE6E-CE5CD1FCE77D}"/>
              </a:ext>
            </a:extLst>
          </p:cNvPr>
          <p:cNvSpPr txBox="1"/>
          <p:nvPr/>
        </p:nvSpPr>
        <p:spPr>
          <a:xfrm>
            <a:off x="1219531" y="4971768"/>
            <a:ext cx="1329210" cy="584775"/>
          </a:xfrm>
          <a:prstGeom prst="rect">
            <a:avLst/>
          </a:prstGeom>
          <a:noFill/>
        </p:spPr>
        <p:txBody>
          <a:bodyPr wrap="none" rtlCol="0">
            <a:spAutoFit/>
          </a:bodyPr>
          <a:lstStyle/>
          <a:p>
            <a:r>
              <a:rPr lang="en-US" sz="3200" b="1" dirty="0">
                <a:latin typeface="Helvetica" pitchFamily="2" charset="0"/>
              </a:rPr>
              <a:t>Client</a:t>
            </a:r>
          </a:p>
        </p:txBody>
      </p:sp>
      <p:sp>
        <p:nvSpPr>
          <p:cNvPr id="40" name="TextBox 39">
            <a:extLst>
              <a:ext uri="{FF2B5EF4-FFF2-40B4-BE49-F238E27FC236}">
                <a16:creationId xmlns:a16="http://schemas.microsoft.com/office/drawing/2014/main" id="{C01C2A25-081E-4A29-BB47-C957971C3AE0}"/>
              </a:ext>
            </a:extLst>
          </p:cNvPr>
          <p:cNvSpPr txBox="1"/>
          <p:nvPr/>
        </p:nvSpPr>
        <p:spPr>
          <a:xfrm>
            <a:off x="4385275" y="3700056"/>
            <a:ext cx="1710725" cy="584775"/>
          </a:xfrm>
          <a:prstGeom prst="rect">
            <a:avLst/>
          </a:prstGeom>
          <a:noFill/>
        </p:spPr>
        <p:txBody>
          <a:bodyPr wrap="none" rtlCol="0">
            <a:spAutoFit/>
          </a:bodyPr>
          <a:lstStyle/>
          <a:p>
            <a:r>
              <a:rPr lang="en-US" sz="3200" b="1" dirty="0">
                <a:latin typeface="Helvetica" pitchFamily="2" charset="0"/>
              </a:rPr>
              <a:t>Server1</a:t>
            </a:r>
          </a:p>
        </p:txBody>
      </p:sp>
      <p:cxnSp>
        <p:nvCxnSpPr>
          <p:cNvPr id="47" name="Straight Arrow Connector 46">
            <a:extLst>
              <a:ext uri="{FF2B5EF4-FFF2-40B4-BE49-F238E27FC236}">
                <a16:creationId xmlns:a16="http://schemas.microsoft.com/office/drawing/2014/main" id="{4654F1D2-B9C8-4835-BD2F-65AC718A11BF}"/>
              </a:ext>
            </a:extLst>
          </p:cNvPr>
          <p:cNvCxnSpPr/>
          <p:nvPr/>
        </p:nvCxnSpPr>
        <p:spPr>
          <a:xfrm flipV="1">
            <a:off x="2837994" y="3290100"/>
            <a:ext cx="1382486" cy="994731"/>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C392D05-27E1-4E7A-8DAA-9F55517EB02A}"/>
              </a:ext>
            </a:extLst>
          </p:cNvPr>
          <p:cNvSpPr txBox="1"/>
          <p:nvPr/>
        </p:nvSpPr>
        <p:spPr>
          <a:xfrm>
            <a:off x="646703" y="1253288"/>
            <a:ext cx="6325597" cy="1877437"/>
          </a:xfrm>
          <a:prstGeom prst="rect">
            <a:avLst/>
          </a:prstGeom>
          <a:noFill/>
        </p:spPr>
        <p:txBody>
          <a:bodyPr wrap="square" rtlCol="0">
            <a:spAutoFit/>
          </a:bodyPr>
          <a:lstStyle/>
          <a:p>
            <a:r>
              <a:rPr lang="en-US" sz="3200" b="1" dirty="0">
                <a:latin typeface="Helvetica" pitchFamily="2" charset="0"/>
              </a:rPr>
              <a:t>SET-heavy workload (VAR)</a:t>
            </a:r>
          </a:p>
          <a:p>
            <a:pPr marL="457200" indent="-457200">
              <a:buFontTx/>
              <a:buChar char="-"/>
            </a:pPr>
            <a:r>
              <a:rPr lang="en-US" sz="2800" dirty="0">
                <a:latin typeface="Helvetica" pitchFamily="2" charset="0"/>
              </a:rPr>
              <a:t>82% SET, 18% GET requests</a:t>
            </a:r>
          </a:p>
          <a:p>
            <a:pPr marL="457200" indent="-457200">
              <a:buFontTx/>
              <a:buChar char="-"/>
            </a:pPr>
            <a:r>
              <a:rPr lang="en-US" sz="2800" dirty="0">
                <a:latin typeface="Helvetica" pitchFamily="2" charset="0"/>
              </a:rPr>
              <a:t>10% of the key used by 90% of the requests</a:t>
            </a:r>
          </a:p>
        </p:txBody>
      </p:sp>
      <p:grpSp>
        <p:nvGrpSpPr>
          <p:cNvPr id="17" name="그룹 7">
            <a:extLst>
              <a:ext uri="{FF2B5EF4-FFF2-40B4-BE49-F238E27FC236}">
                <a16:creationId xmlns:a16="http://schemas.microsoft.com/office/drawing/2014/main" id="{75BED2E0-BE8E-475F-B8C4-5810DBB04B5D}"/>
              </a:ext>
            </a:extLst>
          </p:cNvPr>
          <p:cNvGrpSpPr/>
          <p:nvPr/>
        </p:nvGrpSpPr>
        <p:grpSpPr>
          <a:xfrm>
            <a:off x="4318293" y="5106902"/>
            <a:ext cx="1688122" cy="449641"/>
            <a:chOff x="8846235" y="2726787"/>
            <a:chExt cx="2194560" cy="584533"/>
          </a:xfrm>
          <a:solidFill>
            <a:srgbClr val="002060">
              <a:alpha val="16000"/>
            </a:srgbClr>
          </a:solidFill>
        </p:grpSpPr>
        <p:grpSp>
          <p:nvGrpSpPr>
            <p:cNvPr id="18" name="그룹 8">
              <a:extLst>
                <a:ext uri="{FF2B5EF4-FFF2-40B4-BE49-F238E27FC236}">
                  <a16:creationId xmlns:a16="http://schemas.microsoft.com/office/drawing/2014/main" id="{15D40065-D70E-4190-A4D5-BDC802B6F897}"/>
                </a:ext>
              </a:extLst>
            </p:cNvPr>
            <p:cNvGrpSpPr/>
            <p:nvPr/>
          </p:nvGrpSpPr>
          <p:grpSpPr>
            <a:xfrm>
              <a:off x="8846235" y="2726787"/>
              <a:ext cx="2194560" cy="584533"/>
              <a:chOff x="1392702" y="3910818"/>
              <a:chExt cx="3010486" cy="801859"/>
            </a:xfrm>
            <a:grpFill/>
          </p:grpSpPr>
          <p:sp>
            <p:nvSpPr>
              <p:cNvPr id="20" name="모서리가 둥근 직사각형 10">
                <a:extLst>
                  <a:ext uri="{FF2B5EF4-FFF2-40B4-BE49-F238E27FC236}">
                    <a16:creationId xmlns:a16="http://schemas.microsoft.com/office/drawing/2014/main" id="{A3E270A2-20DC-4370-A1E5-7D5FDC25A6F6}"/>
                  </a:ext>
                </a:extLst>
              </p:cNvPr>
              <p:cNvSpPr/>
              <p:nvPr/>
            </p:nvSpPr>
            <p:spPr>
              <a:xfrm>
                <a:off x="1392702" y="3910818"/>
                <a:ext cx="3010486" cy="801859"/>
              </a:xfrm>
              <a:prstGeom prst="roundRect">
                <a:avLst/>
              </a:prstGeom>
              <a:solidFill>
                <a:schemeClr val="accent1">
                  <a:alpha val="32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11">
                <a:extLst>
                  <a:ext uri="{FF2B5EF4-FFF2-40B4-BE49-F238E27FC236}">
                    <a16:creationId xmlns:a16="http://schemas.microsoft.com/office/drawing/2014/main" id="{677DAABF-E45D-49A0-B3F2-275A04AB79BE}"/>
                  </a:ext>
                </a:extLst>
              </p:cNvPr>
              <p:cNvCxnSpPr/>
              <p:nvPr/>
            </p:nvCxnSpPr>
            <p:spPr>
              <a:xfrm>
                <a:off x="1603717" y="4311747"/>
                <a:ext cx="1947125"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타원 9">
              <a:extLst>
                <a:ext uri="{FF2B5EF4-FFF2-40B4-BE49-F238E27FC236}">
                  <a16:creationId xmlns:a16="http://schemas.microsoft.com/office/drawing/2014/main" id="{2A756BD2-8AA9-4C08-9683-B4D6EAE7C919}"/>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a:extLst>
              <a:ext uri="{FF2B5EF4-FFF2-40B4-BE49-F238E27FC236}">
                <a16:creationId xmlns:a16="http://schemas.microsoft.com/office/drawing/2014/main" id="{2A6EC925-5CF4-4E56-B1C1-925FFCA654DC}"/>
              </a:ext>
            </a:extLst>
          </p:cNvPr>
          <p:cNvSpPr txBox="1"/>
          <p:nvPr/>
        </p:nvSpPr>
        <p:spPr>
          <a:xfrm>
            <a:off x="4318293" y="5685758"/>
            <a:ext cx="1710725" cy="584775"/>
          </a:xfrm>
          <a:prstGeom prst="rect">
            <a:avLst/>
          </a:prstGeom>
          <a:noFill/>
        </p:spPr>
        <p:txBody>
          <a:bodyPr wrap="none" rtlCol="0">
            <a:spAutoFit/>
          </a:bodyPr>
          <a:lstStyle/>
          <a:p>
            <a:r>
              <a:rPr lang="en-US" sz="3200" b="1" dirty="0">
                <a:latin typeface="Helvetica" pitchFamily="2" charset="0"/>
              </a:rPr>
              <a:t>Server2</a:t>
            </a:r>
          </a:p>
        </p:txBody>
      </p:sp>
      <p:cxnSp>
        <p:nvCxnSpPr>
          <p:cNvPr id="23" name="Straight Arrow Connector 22">
            <a:extLst>
              <a:ext uri="{FF2B5EF4-FFF2-40B4-BE49-F238E27FC236}">
                <a16:creationId xmlns:a16="http://schemas.microsoft.com/office/drawing/2014/main" id="{2B74DA37-A2B7-4C44-AAF2-A81DB27E8983}"/>
              </a:ext>
            </a:extLst>
          </p:cNvPr>
          <p:cNvCxnSpPr/>
          <p:nvPr/>
        </p:nvCxnSpPr>
        <p:spPr>
          <a:xfrm flipV="1">
            <a:off x="2861579" y="3468401"/>
            <a:ext cx="1382486" cy="994731"/>
          </a:xfrm>
          <a:prstGeom prst="straightConnector1">
            <a:avLst/>
          </a:prstGeom>
          <a:ln w="19050">
            <a:solidFill>
              <a:schemeClr val="tx1"/>
            </a:solidFill>
            <a:prstDash val="dash"/>
            <a:headEnd type="arrow" w="med" len="med"/>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3AC894-340C-4F75-8F63-74C4B6FD6474}"/>
              </a:ext>
            </a:extLst>
          </p:cNvPr>
          <p:cNvCxnSpPr>
            <a:cxnSpLocks/>
          </p:cNvCxnSpPr>
          <p:nvPr/>
        </p:nvCxnSpPr>
        <p:spPr>
          <a:xfrm>
            <a:off x="2826071" y="4641433"/>
            <a:ext cx="1341707" cy="690288"/>
          </a:xfrm>
          <a:prstGeom prst="straightConnector1">
            <a:avLst/>
          </a:prstGeom>
          <a:ln w="190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E8D1939-05B3-477E-8D0F-2FB10E498609}"/>
              </a:ext>
            </a:extLst>
          </p:cNvPr>
          <p:cNvGraphicFramePr>
            <a:graphicFrameLocks/>
          </p:cNvGraphicFramePr>
          <p:nvPr/>
        </p:nvGraphicFramePr>
        <p:xfrm>
          <a:off x="7079054" y="1195944"/>
          <a:ext cx="4554918" cy="26960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36B03C8D-8B18-4487-8B96-8DCE4B65791A}"/>
              </a:ext>
            </a:extLst>
          </p:cNvPr>
          <p:cNvGraphicFramePr>
            <a:graphicFrameLocks/>
          </p:cNvGraphicFramePr>
          <p:nvPr/>
        </p:nvGraphicFramePr>
        <p:xfrm>
          <a:off x="7088681" y="3889996"/>
          <a:ext cx="4545291" cy="2725807"/>
        </p:xfrm>
        <a:graphic>
          <a:graphicData uri="http://schemas.openxmlformats.org/drawingml/2006/chart">
            <c:chart xmlns:c="http://schemas.openxmlformats.org/drawingml/2006/chart" xmlns:r="http://schemas.openxmlformats.org/officeDocument/2006/relationships" r:id="rId4"/>
          </a:graphicData>
        </a:graphic>
      </p:graphicFrame>
      <p:cxnSp>
        <p:nvCxnSpPr>
          <p:cNvPr id="27" name="Straight Connector 26">
            <a:extLst>
              <a:ext uri="{FF2B5EF4-FFF2-40B4-BE49-F238E27FC236}">
                <a16:creationId xmlns:a16="http://schemas.microsoft.com/office/drawing/2014/main" id="{B3841BA7-B921-49E6-A2DF-0D79EEDCFFF8}"/>
              </a:ext>
            </a:extLst>
          </p:cNvPr>
          <p:cNvCxnSpPr/>
          <p:nvPr/>
        </p:nvCxnSpPr>
        <p:spPr>
          <a:xfrm>
            <a:off x="8050228" y="5198471"/>
            <a:ext cx="310242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2C3BFC-0C49-4FBC-AB26-7AB8F373FF8B}"/>
              </a:ext>
            </a:extLst>
          </p:cNvPr>
          <p:cNvSpPr txBox="1"/>
          <p:nvPr/>
        </p:nvSpPr>
        <p:spPr>
          <a:xfrm>
            <a:off x="8050228" y="4813667"/>
            <a:ext cx="2124299" cy="338554"/>
          </a:xfrm>
          <a:prstGeom prst="rect">
            <a:avLst/>
          </a:prstGeom>
          <a:noFill/>
        </p:spPr>
        <p:txBody>
          <a:bodyPr wrap="none" rtlCol="0">
            <a:spAutoFit/>
          </a:bodyPr>
          <a:lstStyle/>
          <a:p>
            <a:r>
              <a:rPr lang="en-US" sz="1600" b="1" dirty="0">
                <a:latin typeface="Helvetica" pitchFamily="2" charset="0"/>
              </a:rPr>
              <a:t>Single server target</a:t>
            </a:r>
          </a:p>
        </p:txBody>
      </p:sp>
      <p:cxnSp>
        <p:nvCxnSpPr>
          <p:cNvPr id="41" name="Straight Connector 40">
            <a:extLst>
              <a:ext uri="{FF2B5EF4-FFF2-40B4-BE49-F238E27FC236}">
                <a16:creationId xmlns:a16="http://schemas.microsoft.com/office/drawing/2014/main" id="{907DD79A-3238-4E46-87CA-1A5E1DA32FF5}"/>
              </a:ext>
            </a:extLst>
          </p:cNvPr>
          <p:cNvCxnSpPr/>
          <p:nvPr/>
        </p:nvCxnSpPr>
        <p:spPr>
          <a:xfrm>
            <a:off x="8073088" y="4527911"/>
            <a:ext cx="3102428"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B4C68C7-4327-4778-A374-6E284A3D116A}"/>
              </a:ext>
            </a:extLst>
          </p:cNvPr>
          <p:cNvSpPr txBox="1"/>
          <p:nvPr/>
        </p:nvSpPr>
        <p:spPr>
          <a:xfrm>
            <a:off x="8038976" y="4166232"/>
            <a:ext cx="609462" cy="338554"/>
          </a:xfrm>
          <a:prstGeom prst="rect">
            <a:avLst/>
          </a:prstGeom>
          <a:noFill/>
        </p:spPr>
        <p:txBody>
          <a:bodyPr wrap="none" rtlCol="0">
            <a:spAutoFit/>
          </a:bodyPr>
          <a:lstStyle/>
          <a:p>
            <a:r>
              <a:rPr lang="en-US" sz="1600" b="1" dirty="0">
                <a:solidFill>
                  <a:srgbClr val="FF0000"/>
                </a:solidFill>
                <a:latin typeface="Helvetica" pitchFamily="2" charset="0"/>
              </a:rPr>
              <a:t>SLO</a:t>
            </a:r>
          </a:p>
        </p:txBody>
      </p:sp>
      <p:sp>
        <p:nvSpPr>
          <p:cNvPr id="43" name="TextBox 42">
            <a:extLst>
              <a:ext uri="{FF2B5EF4-FFF2-40B4-BE49-F238E27FC236}">
                <a16:creationId xmlns:a16="http://schemas.microsoft.com/office/drawing/2014/main" id="{AA4ABC9D-580D-4562-B02C-4812C5C1E8F9}"/>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18</a:t>
            </a:r>
          </a:p>
        </p:txBody>
      </p:sp>
    </p:spTree>
    <p:extLst>
      <p:ext uri="{BB962C8B-B14F-4D97-AF65-F5344CB8AC3E}">
        <p14:creationId xmlns:p14="http://schemas.microsoft.com/office/powerpoint/2010/main" val="370152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08AAB-0551-4DDC-A27E-0C65EC434B78}"/>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Delay as Congestion Control Signals</a:t>
            </a:r>
          </a:p>
        </p:txBody>
      </p:sp>
      <p:sp>
        <p:nvSpPr>
          <p:cNvPr id="8" name="TextBox 7">
            <a:extLst>
              <a:ext uri="{FF2B5EF4-FFF2-40B4-BE49-F238E27FC236}">
                <a16:creationId xmlns:a16="http://schemas.microsoft.com/office/drawing/2014/main" id="{2EC42D62-13D9-4638-89F9-9245094F5C47}"/>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4</a:t>
            </a:r>
          </a:p>
        </p:txBody>
      </p:sp>
      <p:grpSp>
        <p:nvGrpSpPr>
          <p:cNvPr id="13" name="그룹 7">
            <a:extLst>
              <a:ext uri="{FF2B5EF4-FFF2-40B4-BE49-F238E27FC236}">
                <a16:creationId xmlns:a16="http://schemas.microsoft.com/office/drawing/2014/main" id="{73AB2B15-F406-4952-961F-4A17F3936131}"/>
              </a:ext>
            </a:extLst>
          </p:cNvPr>
          <p:cNvGrpSpPr/>
          <p:nvPr/>
        </p:nvGrpSpPr>
        <p:grpSpPr>
          <a:xfrm>
            <a:off x="9528007" y="3327016"/>
            <a:ext cx="1688122" cy="449641"/>
            <a:chOff x="8846235" y="2726787"/>
            <a:chExt cx="2194560" cy="584533"/>
          </a:xfrm>
        </p:grpSpPr>
        <p:grpSp>
          <p:nvGrpSpPr>
            <p:cNvPr id="14" name="그룹 8">
              <a:extLst>
                <a:ext uri="{FF2B5EF4-FFF2-40B4-BE49-F238E27FC236}">
                  <a16:creationId xmlns:a16="http://schemas.microsoft.com/office/drawing/2014/main" id="{1AC22130-702B-42D3-A89E-433007C6CA59}"/>
                </a:ext>
              </a:extLst>
            </p:cNvPr>
            <p:cNvGrpSpPr/>
            <p:nvPr/>
          </p:nvGrpSpPr>
          <p:grpSpPr>
            <a:xfrm>
              <a:off x="8846235" y="2726787"/>
              <a:ext cx="2194560" cy="584533"/>
              <a:chOff x="1392702" y="3910818"/>
              <a:chExt cx="3010486" cy="801859"/>
            </a:xfrm>
          </p:grpSpPr>
          <p:sp>
            <p:nvSpPr>
              <p:cNvPr id="16" name="모서리가 둥근 직사각형 10">
                <a:extLst>
                  <a:ext uri="{FF2B5EF4-FFF2-40B4-BE49-F238E27FC236}">
                    <a16:creationId xmlns:a16="http://schemas.microsoft.com/office/drawing/2014/main" id="{77A05F23-4F53-48B8-BFCA-9231C911737A}"/>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1">
                <a:extLst>
                  <a:ext uri="{FF2B5EF4-FFF2-40B4-BE49-F238E27FC236}">
                    <a16:creationId xmlns:a16="http://schemas.microsoft.com/office/drawing/2014/main" id="{C10ECAA9-DC45-4525-A632-EFEA4E2FAD32}"/>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타원 9">
              <a:extLst>
                <a:ext uri="{FF2B5EF4-FFF2-40B4-BE49-F238E27FC236}">
                  <a16:creationId xmlns:a16="http://schemas.microsoft.com/office/drawing/2014/main" id="{6BE5DA9A-5295-4EA0-A374-BC8FA2295D40}"/>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그룹 7">
            <a:extLst>
              <a:ext uri="{FF2B5EF4-FFF2-40B4-BE49-F238E27FC236}">
                <a16:creationId xmlns:a16="http://schemas.microsoft.com/office/drawing/2014/main" id="{EB3539FB-4C1A-499C-BB76-AE820982A583}"/>
              </a:ext>
            </a:extLst>
          </p:cNvPr>
          <p:cNvGrpSpPr/>
          <p:nvPr/>
        </p:nvGrpSpPr>
        <p:grpSpPr>
          <a:xfrm>
            <a:off x="2007875" y="2161478"/>
            <a:ext cx="1688122" cy="449641"/>
            <a:chOff x="8846235" y="2726787"/>
            <a:chExt cx="2194560" cy="584533"/>
          </a:xfrm>
        </p:grpSpPr>
        <p:grpSp>
          <p:nvGrpSpPr>
            <p:cNvPr id="19" name="그룹 8">
              <a:extLst>
                <a:ext uri="{FF2B5EF4-FFF2-40B4-BE49-F238E27FC236}">
                  <a16:creationId xmlns:a16="http://schemas.microsoft.com/office/drawing/2014/main" id="{D566F27C-3699-4FAA-8699-B760E8381E7F}"/>
                </a:ext>
              </a:extLst>
            </p:cNvPr>
            <p:cNvGrpSpPr/>
            <p:nvPr/>
          </p:nvGrpSpPr>
          <p:grpSpPr>
            <a:xfrm>
              <a:off x="8846235" y="2726787"/>
              <a:ext cx="2194560" cy="584533"/>
              <a:chOff x="1392702" y="3910818"/>
              <a:chExt cx="3010486" cy="801859"/>
            </a:xfrm>
          </p:grpSpPr>
          <p:sp>
            <p:nvSpPr>
              <p:cNvPr id="21" name="모서리가 둥근 직사각형 10">
                <a:extLst>
                  <a:ext uri="{FF2B5EF4-FFF2-40B4-BE49-F238E27FC236}">
                    <a16:creationId xmlns:a16="http://schemas.microsoft.com/office/drawing/2014/main" id="{2B233446-1763-491E-9F72-965322F8DE11}"/>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11">
                <a:extLst>
                  <a:ext uri="{FF2B5EF4-FFF2-40B4-BE49-F238E27FC236}">
                    <a16:creationId xmlns:a16="http://schemas.microsoft.com/office/drawing/2014/main" id="{2C894F9F-2282-4FF1-B103-BE3590997EF0}"/>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타원 9">
              <a:extLst>
                <a:ext uri="{FF2B5EF4-FFF2-40B4-BE49-F238E27FC236}">
                  <a16:creationId xmlns:a16="http://schemas.microsoft.com/office/drawing/2014/main" id="{02893439-29AF-4B61-972E-10A819B8BE9F}"/>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3" name="그룹 7">
            <a:extLst>
              <a:ext uri="{FF2B5EF4-FFF2-40B4-BE49-F238E27FC236}">
                <a16:creationId xmlns:a16="http://schemas.microsoft.com/office/drawing/2014/main" id="{EBD6BE05-7536-4137-937F-24D35AA45F2D}"/>
              </a:ext>
            </a:extLst>
          </p:cNvPr>
          <p:cNvGrpSpPr/>
          <p:nvPr/>
        </p:nvGrpSpPr>
        <p:grpSpPr>
          <a:xfrm>
            <a:off x="2007875" y="2943619"/>
            <a:ext cx="1688122" cy="449641"/>
            <a:chOff x="8846235" y="2726787"/>
            <a:chExt cx="2194560" cy="584533"/>
          </a:xfrm>
        </p:grpSpPr>
        <p:grpSp>
          <p:nvGrpSpPr>
            <p:cNvPr id="24" name="그룹 8">
              <a:extLst>
                <a:ext uri="{FF2B5EF4-FFF2-40B4-BE49-F238E27FC236}">
                  <a16:creationId xmlns:a16="http://schemas.microsoft.com/office/drawing/2014/main" id="{D38EE8B0-400E-4A5D-8226-6A513C5064E6}"/>
                </a:ext>
              </a:extLst>
            </p:cNvPr>
            <p:cNvGrpSpPr/>
            <p:nvPr/>
          </p:nvGrpSpPr>
          <p:grpSpPr>
            <a:xfrm>
              <a:off x="8846235" y="2726787"/>
              <a:ext cx="2194560" cy="584533"/>
              <a:chOff x="1392702" y="3910818"/>
              <a:chExt cx="3010486" cy="801859"/>
            </a:xfrm>
          </p:grpSpPr>
          <p:sp>
            <p:nvSpPr>
              <p:cNvPr id="26" name="모서리가 둥근 직사각형 10">
                <a:extLst>
                  <a:ext uri="{FF2B5EF4-FFF2-40B4-BE49-F238E27FC236}">
                    <a16:creationId xmlns:a16="http://schemas.microsoft.com/office/drawing/2014/main" id="{3C1F85DC-757D-4ED9-8C46-75669A1E97D3}"/>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11">
                <a:extLst>
                  <a:ext uri="{FF2B5EF4-FFF2-40B4-BE49-F238E27FC236}">
                    <a16:creationId xmlns:a16="http://schemas.microsoft.com/office/drawing/2014/main" id="{5FDFF1E3-229C-49CB-86C7-0DEEC55F1DBA}"/>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타원 9">
              <a:extLst>
                <a:ext uri="{FF2B5EF4-FFF2-40B4-BE49-F238E27FC236}">
                  <a16:creationId xmlns:a16="http://schemas.microsoft.com/office/drawing/2014/main" id="{5FF02460-FCB8-4812-A243-A00C798AF953}"/>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7">
            <a:extLst>
              <a:ext uri="{FF2B5EF4-FFF2-40B4-BE49-F238E27FC236}">
                <a16:creationId xmlns:a16="http://schemas.microsoft.com/office/drawing/2014/main" id="{7F9D7A3F-84AE-46DD-BC9B-BDBAFA76058B}"/>
              </a:ext>
            </a:extLst>
          </p:cNvPr>
          <p:cNvGrpSpPr/>
          <p:nvPr/>
        </p:nvGrpSpPr>
        <p:grpSpPr>
          <a:xfrm>
            <a:off x="2007875" y="3725760"/>
            <a:ext cx="1688122" cy="449641"/>
            <a:chOff x="8846235" y="2726787"/>
            <a:chExt cx="2194560" cy="584533"/>
          </a:xfrm>
        </p:grpSpPr>
        <p:grpSp>
          <p:nvGrpSpPr>
            <p:cNvPr id="29" name="그룹 8">
              <a:extLst>
                <a:ext uri="{FF2B5EF4-FFF2-40B4-BE49-F238E27FC236}">
                  <a16:creationId xmlns:a16="http://schemas.microsoft.com/office/drawing/2014/main" id="{6E08DA51-A93A-48AA-9DFD-1775AD723CFA}"/>
                </a:ext>
              </a:extLst>
            </p:cNvPr>
            <p:cNvGrpSpPr/>
            <p:nvPr/>
          </p:nvGrpSpPr>
          <p:grpSpPr>
            <a:xfrm>
              <a:off x="8846235" y="2726787"/>
              <a:ext cx="2194560" cy="584533"/>
              <a:chOff x="1392702" y="3910818"/>
              <a:chExt cx="3010486" cy="801859"/>
            </a:xfrm>
          </p:grpSpPr>
          <p:sp>
            <p:nvSpPr>
              <p:cNvPr id="31" name="모서리가 둥근 직사각형 10">
                <a:extLst>
                  <a:ext uri="{FF2B5EF4-FFF2-40B4-BE49-F238E27FC236}">
                    <a16:creationId xmlns:a16="http://schemas.microsoft.com/office/drawing/2014/main" id="{27CB0743-D69E-4A76-9E59-97F516231864}"/>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11">
                <a:extLst>
                  <a:ext uri="{FF2B5EF4-FFF2-40B4-BE49-F238E27FC236}">
                    <a16:creationId xmlns:a16="http://schemas.microsoft.com/office/drawing/2014/main" id="{F1369B9E-4DF7-4D26-97C1-ACEE85B79D21}"/>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타원 9">
              <a:extLst>
                <a:ext uri="{FF2B5EF4-FFF2-40B4-BE49-F238E27FC236}">
                  <a16:creationId xmlns:a16="http://schemas.microsoft.com/office/drawing/2014/main" id="{B7C817C0-A6DE-492B-B163-AFCBD53AE60E}"/>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 name="그룹 7">
            <a:extLst>
              <a:ext uri="{FF2B5EF4-FFF2-40B4-BE49-F238E27FC236}">
                <a16:creationId xmlns:a16="http://schemas.microsoft.com/office/drawing/2014/main" id="{05B177A8-31E1-4AAF-9425-0EAEA990CBCD}"/>
              </a:ext>
            </a:extLst>
          </p:cNvPr>
          <p:cNvGrpSpPr/>
          <p:nvPr/>
        </p:nvGrpSpPr>
        <p:grpSpPr>
          <a:xfrm>
            <a:off x="2007875" y="4507901"/>
            <a:ext cx="1688122" cy="449641"/>
            <a:chOff x="8846235" y="2726787"/>
            <a:chExt cx="2194560" cy="584533"/>
          </a:xfrm>
        </p:grpSpPr>
        <p:grpSp>
          <p:nvGrpSpPr>
            <p:cNvPr id="34" name="그룹 8">
              <a:extLst>
                <a:ext uri="{FF2B5EF4-FFF2-40B4-BE49-F238E27FC236}">
                  <a16:creationId xmlns:a16="http://schemas.microsoft.com/office/drawing/2014/main" id="{D4CCB865-EB3B-4AEF-B7CD-76D27E668CEB}"/>
                </a:ext>
              </a:extLst>
            </p:cNvPr>
            <p:cNvGrpSpPr/>
            <p:nvPr/>
          </p:nvGrpSpPr>
          <p:grpSpPr>
            <a:xfrm>
              <a:off x="8846235" y="2726787"/>
              <a:ext cx="2194560" cy="584533"/>
              <a:chOff x="1392702" y="3910818"/>
              <a:chExt cx="3010486" cy="801859"/>
            </a:xfrm>
          </p:grpSpPr>
          <p:sp>
            <p:nvSpPr>
              <p:cNvPr id="36" name="모서리가 둥근 직사각형 10">
                <a:extLst>
                  <a:ext uri="{FF2B5EF4-FFF2-40B4-BE49-F238E27FC236}">
                    <a16:creationId xmlns:a16="http://schemas.microsoft.com/office/drawing/2014/main" id="{42536AB2-46C8-4746-BAAB-F04F5C7FB918}"/>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11">
                <a:extLst>
                  <a:ext uri="{FF2B5EF4-FFF2-40B4-BE49-F238E27FC236}">
                    <a16:creationId xmlns:a16="http://schemas.microsoft.com/office/drawing/2014/main" id="{1C0C9D3E-3A8D-4C23-8C20-719E2A7F5609}"/>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타원 9">
              <a:extLst>
                <a:ext uri="{FF2B5EF4-FFF2-40B4-BE49-F238E27FC236}">
                  <a16:creationId xmlns:a16="http://schemas.microsoft.com/office/drawing/2014/main" id="{DA3AE486-875D-4857-9824-EFCB2003BA60}"/>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2" name="TextBox 41">
            <a:extLst>
              <a:ext uri="{FF2B5EF4-FFF2-40B4-BE49-F238E27FC236}">
                <a16:creationId xmlns:a16="http://schemas.microsoft.com/office/drawing/2014/main" id="{1993EC66-3FCB-4A5F-9151-AE8C3A25AD9C}"/>
              </a:ext>
            </a:extLst>
          </p:cNvPr>
          <p:cNvSpPr txBox="1"/>
          <p:nvPr/>
        </p:nvSpPr>
        <p:spPr>
          <a:xfrm>
            <a:off x="9749942" y="3776655"/>
            <a:ext cx="1244251" cy="523220"/>
          </a:xfrm>
          <a:prstGeom prst="rect">
            <a:avLst/>
          </a:prstGeom>
          <a:noFill/>
        </p:spPr>
        <p:txBody>
          <a:bodyPr wrap="none" rtlCol="0">
            <a:spAutoFit/>
          </a:bodyPr>
          <a:lstStyle/>
          <a:p>
            <a:r>
              <a:rPr lang="en-US" sz="2800" dirty="0">
                <a:latin typeface="Helvetica" pitchFamily="2" charset="0"/>
              </a:rPr>
              <a:t>Server</a:t>
            </a:r>
          </a:p>
        </p:txBody>
      </p:sp>
      <p:sp>
        <p:nvSpPr>
          <p:cNvPr id="43" name="TextBox 42">
            <a:extLst>
              <a:ext uri="{FF2B5EF4-FFF2-40B4-BE49-F238E27FC236}">
                <a16:creationId xmlns:a16="http://schemas.microsoft.com/office/drawing/2014/main" id="{ECE0D423-52D6-4947-A3A9-2BFD7F23038F}"/>
              </a:ext>
            </a:extLst>
          </p:cNvPr>
          <p:cNvSpPr txBox="1"/>
          <p:nvPr/>
        </p:nvSpPr>
        <p:spPr>
          <a:xfrm>
            <a:off x="2187991" y="5126442"/>
            <a:ext cx="1284326" cy="523220"/>
          </a:xfrm>
          <a:prstGeom prst="rect">
            <a:avLst/>
          </a:prstGeom>
          <a:noFill/>
        </p:spPr>
        <p:txBody>
          <a:bodyPr wrap="none" rtlCol="0">
            <a:spAutoFit/>
          </a:bodyPr>
          <a:lstStyle/>
          <a:p>
            <a:r>
              <a:rPr lang="en-US" sz="2800" dirty="0">
                <a:latin typeface="Helvetica" pitchFamily="2" charset="0"/>
              </a:rPr>
              <a:t>Clients</a:t>
            </a:r>
          </a:p>
        </p:txBody>
      </p:sp>
      <p:sp>
        <p:nvSpPr>
          <p:cNvPr id="44" name="Rectangle 43">
            <a:extLst>
              <a:ext uri="{FF2B5EF4-FFF2-40B4-BE49-F238E27FC236}">
                <a16:creationId xmlns:a16="http://schemas.microsoft.com/office/drawing/2014/main" id="{4F4004C0-44BA-43DA-A67A-A176D9BA687E}"/>
              </a:ext>
            </a:extLst>
          </p:cNvPr>
          <p:cNvSpPr/>
          <p:nvPr/>
        </p:nvSpPr>
        <p:spPr>
          <a:xfrm>
            <a:off x="6612805" y="5233334"/>
            <a:ext cx="141083" cy="304657"/>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13D3DA9-BDC8-4A6A-9CFB-789E0D4C8593}"/>
              </a:ext>
            </a:extLst>
          </p:cNvPr>
          <p:cNvSpPr txBox="1"/>
          <p:nvPr/>
        </p:nvSpPr>
        <p:spPr>
          <a:xfrm>
            <a:off x="6795186" y="5124052"/>
            <a:ext cx="1524776" cy="523220"/>
          </a:xfrm>
          <a:prstGeom prst="rect">
            <a:avLst/>
          </a:prstGeom>
          <a:noFill/>
        </p:spPr>
        <p:txBody>
          <a:bodyPr wrap="none" rtlCol="0">
            <a:spAutoFit/>
          </a:bodyPr>
          <a:lstStyle/>
          <a:p>
            <a:r>
              <a:rPr lang="en-US" sz="2800" dirty="0">
                <a:latin typeface="Helvetica" pitchFamily="2" charset="0"/>
              </a:rPr>
              <a:t>Request</a:t>
            </a:r>
          </a:p>
        </p:txBody>
      </p:sp>
      <p:cxnSp>
        <p:nvCxnSpPr>
          <p:cNvPr id="46" name="Straight Arrow Connector 45">
            <a:extLst>
              <a:ext uri="{FF2B5EF4-FFF2-40B4-BE49-F238E27FC236}">
                <a16:creationId xmlns:a16="http://schemas.microsoft.com/office/drawing/2014/main" id="{AD42D74C-CA2A-405B-9019-9627DB9A0362}"/>
              </a:ext>
            </a:extLst>
          </p:cNvPr>
          <p:cNvCxnSpPr/>
          <p:nvPr/>
        </p:nvCxnSpPr>
        <p:spPr>
          <a:xfrm>
            <a:off x="3887183" y="2386297"/>
            <a:ext cx="4514850" cy="10546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E0FA032-6A6F-4F3D-9DBA-F6A77A12364E}"/>
              </a:ext>
            </a:extLst>
          </p:cNvPr>
          <p:cNvCxnSpPr/>
          <p:nvPr/>
        </p:nvCxnSpPr>
        <p:spPr>
          <a:xfrm>
            <a:off x="3810400" y="3161278"/>
            <a:ext cx="4591633" cy="3889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E610F20-DA79-47AB-B36A-E50244FB42C9}"/>
              </a:ext>
            </a:extLst>
          </p:cNvPr>
          <p:cNvCxnSpPr/>
          <p:nvPr/>
        </p:nvCxnSpPr>
        <p:spPr>
          <a:xfrm flipV="1">
            <a:off x="3789966" y="3751340"/>
            <a:ext cx="4612067" cy="99031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1847536-9EDC-4B32-866B-A929F0AAA68B}"/>
              </a:ext>
            </a:extLst>
          </p:cNvPr>
          <p:cNvCxnSpPr/>
          <p:nvPr/>
        </p:nvCxnSpPr>
        <p:spPr>
          <a:xfrm flipV="1">
            <a:off x="3789966" y="3649003"/>
            <a:ext cx="4612067" cy="3330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11D8A6F6-A1DA-49FB-9BB7-4B141695F3BD}"/>
              </a:ext>
            </a:extLst>
          </p:cNvPr>
          <p:cNvGrpSpPr/>
          <p:nvPr/>
        </p:nvGrpSpPr>
        <p:grpSpPr>
          <a:xfrm>
            <a:off x="1017387" y="2223986"/>
            <a:ext cx="860265" cy="317157"/>
            <a:chOff x="387276" y="2245252"/>
            <a:chExt cx="1712257" cy="378311"/>
          </a:xfrm>
        </p:grpSpPr>
        <p:cxnSp>
          <p:nvCxnSpPr>
            <p:cNvPr id="54" name="Straight Connector 53">
              <a:extLst>
                <a:ext uri="{FF2B5EF4-FFF2-40B4-BE49-F238E27FC236}">
                  <a16:creationId xmlns:a16="http://schemas.microsoft.com/office/drawing/2014/main" id="{4E33C78B-8885-4B49-A747-97CBB0CF79F2}"/>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1BAFDDA-2FEC-46F9-8875-CB57B08F6FAB}"/>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1D548A9-C313-4018-97C1-2EFDFDB2D700}"/>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71D5BED6-213F-4629-9428-0EDB07CDC4B5}"/>
              </a:ext>
            </a:extLst>
          </p:cNvPr>
          <p:cNvGrpSpPr/>
          <p:nvPr/>
        </p:nvGrpSpPr>
        <p:grpSpPr>
          <a:xfrm>
            <a:off x="1016037" y="3009859"/>
            <a:ext cx="860265" cy="317157"/>
            <a:chOff x="387276" y="2245252"/>
            <a:chExt cx="1712257" cy="378311"/>
          </a:xfrm>
        </p:grpSpPr>
        <p:cxnSp>
          <p:nvCxnSpPr>
            <p:cNvPr id="58" name="Straight Connector 57">
              <a:extLst>
                <a:ext uri="{FF2B5EF4-FFF2-40B4-BE49-F238E27FC236}">
                  <a16:creationId xmlns:a16="http://schemas.microsoft.com/office/drawing/2014/main" id="{59AE6A05-934A-410F-BE9F-E7D838EA5F12}"/>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002C500-C1B1-424B-B2D0-DA2FE596B3DB}"/>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ADF0A5-77E5-402B-B4B7-46735DD59079}"/>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392F8F61-24F0-417C-866B-A712C8349706}"/>
              </a:ext>
            </a:extLst>
          </p:cNvPr>
          <p:cNvGrpSpPr/>
          <p:nvPr/>
        </p:nvGrpSpPr>
        <p:grpSpPr>
          <a:xfrm>
            <a:off x="1033207" y="3792000"/>
            <a:ext cx="860265" cy="317157"/>
            <a:chOff x="387276" y="2245252"/>
            <a:chExt cx="1712257" cy="378311"/>
          </a:xfrm>
        </p:grpSpPr>
        <p:cxnSp>
          <p:nvCxnSpPr>
            <p:cNvPr id="62" name="Straight Connector 61">
              <a:extLst>
                <a:ext uri="{FF2B5EF4-FFF2-40B4-BE49-F238E27FC236}">
                  <a16:creationId xmlns:a16="http://schemas.microsoft.com/office/drawing/2014/main" id="{FD03002D-2A63-497C-BB14-4B85FE8B65C9}"/>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800C3CC-EA4E-407D-A26B-87EA30FB3039}"/>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BBA2A-ADB9-4E65-953D-12C3EE895BA9}"/>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83C12882-DFE7-43B6-9C16-C10EAF0A9006}"/>
              </a:ext>
            </a:extLst>
          </p:cNvPr>
          <p:cNvGrpSpPr/>
          <p:nvPr/>
        </p:nvGrpSpPr>
        <p:grpSpPr>
          <a:xfrm>
            <a:off x="1019266" y="4574141"/>
            <a:ext cx="860265" cy="317157"/>
            <a:chOff x="387276" y="2245252"/>
            <a:chExt cx="1712257" cy="378311"/>
          </a:xfrm>
        </p:grpSpPr>
        <p:cxnSp>
          <p:nvCxnSpPr>
            <p:cNvPr id="66" name="Straight Connector 65">
              <a:extLst>
                <a:ext uri="{FF2B5EF4-FFF2-40B4-BE49-F238E27FC236}">
                  <a16:creationId xmlns:a16="http://schemas.microsoft.com/office/drawing/2014/main" id="{D90FD824-6B58-4C81-8EA5-D303B68519F1}"/>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2B2C8B-5F5D-4196-B5F2-AE53B906B18C}"/>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D4CED1-1AEF-45CE-8487-F93DFCCC11AF}"/>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E1CA5192-A1B7-4DC6-B478-39499CA10D8D}"/>
              </a:ext>
            </a:extLst>
          </p:cNvPr>
          <p:cNvGrpSpPr/>
          <p:nvPr/>
        </p:nvGrpSpPr>
        <p:grpSpPr>
          <a:xfrm>
            <a:off x="8511714" y="3405999"/>
            <a:ext cx="860265" cy="317157"/>
            <a:chOff x="387276" y="2245252"/>
            <a:chExt cx="1712257" cy="378311"/>
          </a:xfrm>
        </p:grpSpPr>
        <p:cxnSp>
          <p:nvCxnSpPr>
            <p:cNvPr id="89" name="Straight Connector 88">
              <a:extLst>
                <a:ext uri="{FF2B5EF4-FFF2-40B4-BE49-F238E27FC236}">
                  <a16:creationId xmlns:a16="http://schemas.microsoft.com/office/drawing/2014/main" id="{A74E1C16-22B7-4D57-9F2E-B1C7CC33DD05}"/>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2AC771-1A75-4119-ACBD-A1256C0A9952}"/>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D8ECD1D-63E6-4532-B20B-3B6AE6ABB39A}"/>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Rectangle 91">
            <a:extLst>
              <a:ext uri="{FF2B5EF4-FFF2-40B4-BE49-F238E27FC236}">
                <a16:creationId xmlns:a16="http://schemas.microsoft.com/office/drawing/2014/main" id="{06FC5770-DD73-4057-985C-E5545B7728DD}"/>
              </a:ext>
            </a:extLst>
          </p:cNvPr>
          <p:cNvSpPr/>
          <p:nvPr/>
        </p:nvSpPr>
        <p:spPr>
          <a:xfrm>
            <a:off x="9217162"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6076B073-E8C7-46BE-8443-41CB4AA1CB12}"/>
              </a:ext>
            </a:extLst>
          </p:cNvPr>
          <p:cNvSpPr/>
          <p:nvPr/>
        </p:nvSpPr>
        <p:spPr>
          <a:xfrm>
            <a:off x="9073069"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FD1464D-B7A5-4134-BD15-2BB0D10D42B9}"/>
              </a:ext>
            </a:extLst>
          </p:cNvPr>
          <p:cNvSpPr/>
          <p:nvPr/>
        </p:nvSpPr>
        <p:spPr>
          <a:xfrm>
            <a:off x="8931871" y="340601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0ECBD45-0404-449E-9E81-E66D2EFA1289}"/>
              </a:ext>
            </a:extLst>
          </p:cNvPr>
          <p:cNvSpPr/>
          <p:nvPr/>
        </p:nvSpPr>
        <p:spPr>
          <a:xfrm>
            <a:off x="8791244"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881B300-9D5C-4863-A8B5-02B8A0B2951E}"/>
              </a:ext>
            </a:extLst>
          </p:cNvPr>
          <p:cNvSpPr/>
          <p:nvPr/>
        </p:nvSpPr>
        <p:spPr>
          <a:xfrm>
            <a:off x="8667474" y="3364269"/>
            <a:ext cx="801370" cy="391072"/>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B2368E9-1377-4F28-9C0A-016B4FBE2713}"/>
              </a:ext>
            </a:extLst>
          </p:cNvPr>
          <p:cNvSpPr txBox="1"/>
          <p:nvPr/>
        </p:nvSpPr>
        <p:spPr>
          <a:xfrm>
            <a:off x="8178979" y="2873321"/>
            <a:ext cx="3041217" cy="461665"/>
          </a:xfrm>
          <a:prstGeom prst="rect">
            <a:avLst/>
          </a:prstGeom>
          <a:noFill/>
        </p:spPr>
        <p:txBody>
          <a:bodyPr wrap="none" rtlCol="0">
            <a:spAutoFit/>
          </a:bodyPr>
          <a:lstStyle/>
          <a:p>
            <a:r>
              <a:rPr lang="en-US" sz="2400" dirty="0">
                <a:latin typeface="Helvetica" pitchFamily="2" charset="0"/>
              </a:rPr>
              <a:t>Breakwater, DAGOR</a:t>
            </a:r>
          </a:p>
        </p:txBody>
      </p:sp>
      <p:sp>
        <p:nvSpPr>
          <p:cNvPr id="96" name="Oval 95">
            <a:extLst>
              <a:ext uri="{FF2B5EF4-FFF2-40B4-BE49-F238E27FC236}">
                <a16:creationId xmlns:a16="http://schemas.microsoft.com/office/drawing/2014/main" id="{655520CB-59A9-4E16-9618-029E2A2EDCF6}"/>
              </a:ext>
            </a:extLst>
          </p:cNvPr>
          <p:cNvSpPr/>
          <p:nvPr/>
        </p:nvSpPr>
        <p:spPr>
          <a:xfrm rot="426528">
            <a:off x="1838709" y="2263516"/>
            <a:ext cx="9548191" cy="1364117"/>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BD5F3058-7EBA-4EBE-807E-FA1D83054B64}"/>
              </a:ext>
            </a:extLst>
          </p:cNvPr>
          <p:cNvSpPr txBox="1"/>
          <p:nvPr/>
        </p:nvSpPr>
        <p:spPr>
          <a:xfrm>
            <a:off x="1887742" y="1491168"/>
            <a:ext cx="2082621" cy="461665"/>
          </a:xfrm>
          <a:prstGeom prst="rect">
            <a:avLst/>
          </a:prstGeom>
          <a:noFill/>
        </p:spPr>
        <p:txBody>
          <a:bodyPr wrap="none" rtlCol="0">
            <a:spAutoFit/>
          </a:bodyPr>
          <a:lstStyle/>
          <a:p>
            <a:r>
              <a:rPr lang="en-US" sz="2400" dirty="0">
                <a:latin typeface="Helvetica" pitchFamily="2" charset="0"/>
              </a:rPr>
              <a:t>SEDA, ORCA</a:t>
            </a:r>
          </a:p>
        </p:txBody>
      </p:sp>
    </p:spTree>
    <p:extLst>
      <p:ext uri="{BB962C8B-B14F-4D97-AF65-F5344CB8AC3E}">
        <p14:creationId xmlns:p14="http://schemas.microsoft.com/office/powerpoint/2010/main" val="91277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2" grpId="0"/>
      <p:bldP spid="96" grpId="0" animBg="1"/>
      <p:bldP spid="9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D8AF-391C-4EBA-8D7D-50B08098E248}"/>
              </a:ext>
            </a:extLst>
          </p:cNvPr>
          <p:cNvSpPr>
            <a:spLocks noGrp="1"/>
          </p:cNvSpPr>
          <p:nvPr>
            <p:ph type="title"/>
          </p:nvPr>
        </p:nvSpPr>
        <p:spPr>
          <a:xfrm>
            <a:off x="441960" y="365126"/>
            <a:ext cx="10515600" cy="951884"/>
          </a:xfrm>
        </p:spPr>
        <p:txBody>
          <a:bodyPr/>
          <a:lstStyle/>
          <a:p>
            <a:r>
              <a:rPr lang="en-US" b="1" dirty="0">
                <a:latin typeface="Helvetica" pitchFamily="2" charset="0"/>
              </a:rPr>
              <a:t>Conclusion</a:t>
            </a:r>
          </a:p>
        </p:txBody>
      </p:sp>
      <p:sp>
        <p:nvSpPr>
          <p:cNvPr id="34" name="Content Placeholder 2">
            <a:extLst>
              <a:ext uri="{FF2B5EF4-FFF2-40B4-BE49-F238E27FC236}">
                <a16:creationId xmlns:a16="http://schemas.microsoft.com/office/drawing/2014/main" id="{1A1607CC-696B-4CD0-A004-EF7A8A85015B}"/>
              </a:ext>
            </a:extLst>
          </p:cNvPr>
          <p:cNvSpPr>
            <a:spLocks noGrp="1"/>
          </p:cNvSpPr>
          <p:nvPr>
            <p:ph idx="1"/>
          </p:nvPr>
        </p:nvSpPr>
        <p:spPr>
          <a:xfrm>
            <a:off x="838200" y="1317010"/>
            <a:ext cx="10515600" cy="5251430"/>
          </a:xfrm>
        </p:spPr>
        <p:txBody>
          <a:bodyPr>
            <a:normAutofit/>
          </a:bodyPr>
          <a:lstStyle/>
          <a:p>
            <a:pPr>
              <a:lnSpc>
                <a:spcPct val="100000"/>
              </a:lnSpc>
            </a:pPr>
            <a:r>
              <a:rPr lang="en-US" sz="3200" dirty="0" err="1">
                <a:latin typeface="Helvetica" pitchFamily="2" charset="0"/>
              </a:rPr>
              <a:t>Protego</a:t>
            </a:r>
            <a:r>
              <a:rPr lang="en-US" sz="3200" dirty="0">
                <a:latin typeface="Helvetica" pitchFamily="2" charset="0"/>
              </a:rPr>
              <a:t> is an overload control designed to handle </a:t>
            </a:r>
            <a:r>
              <a:rPr lang="en-US" sz="3200" b="1" dirty="0">
                <a:latin typeface="Helvetica" pitchFamily="2" charset="0"/>
              </a:rPr>
              <a:t>unpredictable lock contention </a:t>
            </a:r>
            <a:r>
              <a:rPr lang="en-US" sz="3200" dirty="0">
                <a:latin typeface="Helvetica" pitchFamily="2" charset="0"/>
              </a:rPr>
              <a:t>effectively.</a:t>
            </a:r>
          </a:p>
          <a:p>
            <a:pPr>
              <a:lnSpc>
                <a:spcPct val="100000"/>
              </a:lnSpc>
            </a:pPr>
            <a:r>
              <a:rPr lang="en-US" sz="3200" dirty="0" err="1">
                <a:latin typeface="Helvetica" pitchFamily="2" charset="0"/>
              </a:rPr>
              <a:t>Protego’s</a:t>
            </a:r>
            <a:r>
              <a:rPr lang="en-US" sz="3200" dirty="0">
                <a:latin typeface="Helvetica" pitchFamily="2" charset="0"/>
              </a:rPr>
              <a:t> key components include</a:t>
            </a:r>
            <a:endParaRPr lang="en-US" dirty="0">
              <a:latin typeface="Helvetica" pitchFamily="2" charset="0"/>
            </a:endParaRPr>
          </a:p>
          <a:p>
            <a:pPr marL="971550" lvl="1" indent="-514350">
              <a:lnSpc>
                <a:spcPct val="100000"/>
              </a:lnSpc>
              <a:buAutoNum type="arabicParenBoth"/>
            </a:pPr>
            <a:r>
              <a:rPr lang="en-US" sz="2800" dirty="0">
                <a:latin typeface="Helvetica" pitchFamily="2" charset="0"/>
              </a:rPr>
              <a:t> Active Synchronization Queue Management (ASQM)</a:t>
            </a:r>
          </a:p>
          <a:p>
            <a:pPr marL="971550" lvl="1" indent="-514350">
              <a:lnSpc>
                <a:spcPct val="100000"/>
              </a:lnSpc>
              <a:buAutoNum type="arabicParenBoth"/>
            </a:pPr>
            <a:r>
              <a:rPr lang="en-US" sz="2800" dirty="0">
                <a:latin typeface="Helvetica" pitchFamily="2" charset="0"/>
              </a:rPr>
              <a:t> Performance-based Admission Control</a:t>
            </a:r>
            <a:endParaRPr lang="en-US" dirty="0">
              <a:latin typeface="Helvetica" pitchFamily="2" charset="0"/>
            </a:endParaRPr>
          </a:p>
          <a:p>
            <a:pPr>
              <a:lnSpc>
                <a:spcPct val="100000"/>
              </a:lnSpc>
            </a:pPr>
            <a:r>
              <a:rPr lang="en-US" sz="3200" dirty="0">
                <a:latin typeface="Helvetica" pitchFamily="2" charset="0"/>
              </a:rPr>
              <a:t>Our evaluation shows that </a:t>
            </a:r>
            <a:r>
              <a:rPr lang="en-US" sz="3200" dirty="0" err="1">
                <a:latin typeface="Helvetica" pitchFamily="2" charset="0"/>
              </a:rPr>
              <a:t>Protego</a:t>
            </a:r>
            <a:r>
              <a:rPr lang="en-US" sz="3200" dirty="0">
                <a:latin typeface="Helvetica" pitchFamily="2" charset="0"/>
              </a:rPr>
              <a:t> achieves</a:t>
            </a:r>
          </a:p>
          <a:p>
            <a:pPr marL="457200" lvl="1" indent="0">
              <a:lnSpc>
                <a:spcPct val="100000"/>
              </a:lnSpc>
              <a:buNone/>
            </a:pPr>
            <a:r>
              <a:rPr lang="en-US" sz="2800" dirty="0">
                <a:latin typeface="Helvetica" pitchFamily="2" charset="0"/>
              </a:rPr>
              <a:t>(1) </a:t>
            </a:r>
            <a:r>
              <a:rPr lang="en-US" sz="2800" b="1" dirty="0">
                <a:latin typeface="Helvetica" pitchFamily="2" charset="0"/>
              </a:rPr>
              <a:t>High throughput </a:t>
            </a:r>
            <a:r>
              <a:rPr lang="en-US" sz="2800" dirty="0">
                <a:latin typeface="Helvetica" pitchFamily="2" charset="0"/>
              </a:rPr>
              <a:t>and </a:t>
            </a:r>
            <a:r>
              <a:rPr lang="en-US" sz="2800" b="1" dirty="0">
                <a:latin typeface="Helvetica" pitchFamily="2" charset="0"/>
              </a:rPr>
              <a:t>low tail latency </a:t>
            </a:r>
            <a:r>
              <a:rPr lang="en-US" sz="2800" dirty="0">
                <a:latin typeface="Helvetica" pitchFamily="2" charset="0"/>
              </a:rPr>
              <a:t>under </a:t>
            </a:r>
          </a:p>
          <a:p>
            <a:pPr marL="457200" lvl="1" indent="0">
              <a:lnSpc>
                <a:spcPct val="100000"/>
              </a:lnSpc>
              <a:buNone/>
            </a:pPr>
            <a:r>
              <a:rPr lang="en-US" sz="2800" dirty="0">
                <a:latin typeface="Helvetica" pitchFamily="2" charset="0"/>
              </a:rPr>
              <a:t>	  unpredictable lock contention</a:t>
            </a:r>
          </a:p>
          <a:p>
            <a:pPr marL="457200" lvl="1" indent="0">
              <a:lnSpc>
                <a:spcPct val="100000"/>
              </a:lnSpc>
              <a:buNone/>
            </a:pPr>
            <a:r>
              <a:rPr lang="en-US" sz="2800" dirty="0">
                <a:latin typeface="Helvetica" pitchFamily="2" charset="0"/>
              </a:rPr>
              <a:t>(2) </a:t>
            </a:r>
            <a:r>
              <a:rPr lang="en-US" sz="2800" b="1" dirty="0">
                <a:latin typeface="Helvetica" pitchFamily="2" charset="0"/>
              </a:rPr>
              <a:t>On-time failure delivery </a:t>
            </a:r>
            <a:r>
              <a:rPr lang="en-US" sz="2800" dirty="0">
                <a:latin typeface="Helvetica" pitchFamily="2" charset="0"/>
              </a:rPr>
              <a:t>for a rejected request </a:t>
            </a:r>
          </a:p>
          <a:p>
            <a:pPr marL="457200" lvl="1" indent="0">
              <a:lnSpc>
                <a:spcPct val="100000"/>
              </a:lnSpc>
              <a:buNone/>
            </a:pPr>
            <a:r>
              <a:rPr lang="en-US" sz="2800" dirty="0">
                <a:latin typeface="Helvetica" pitchFamily="2" charset="0"/>
              </a:rPr>
              <a:t>(3) </a:t>
            </a:r>
            <a:r>
              <a:rPr lang="en-US" sz="2800" b="1" dirty="0">
                <a:latin typeface="Helvetica" pitchFamily="2" charset="0"/>
              </a:rPr>
              <a:t>Effective scaling </a:t>
            </a:r>
            <a:r>
              <a:rPr lang="en-US" sz="2800" dirty="0">
                <a:latin typeface="Helvetica" pitchFamily="2" charset="0"/>
              </a:rPr>
              <a:t>to multiple machines</a:t>
            </a:r>
          </a:p>
        </p:txBody>
      </p:sp>
      <p:sp>
        <p:nvSpPr>
          <p:cNvPr id="4" name="TextBox 3">
            <a:extLst>
              <a:ext uri="{FF2B5EF4-FFF2-40B4-BE49-F238E27FC236}">
                <a16:creationId xmlns:a16="http://schemas.microsoft.com/office/drawing/2014/main" id="{F272BC3F-E7E6-4AEA-9ECD-A0191D9A5643}"/>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19</a:t>
            </a:r>
          </a:p>
        </p:txBody>
      </p:sp>
    </p:spTree>
    <p:extLst>
      <p:ext uri="{BB962C8B-B14F-4D97-AF65-F5344CB8AC3E}">
        <p14:creationId xmlns:p14="http://schemas.microsoft.com/office/powerpoint/2010/main" val="3135947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98271" y="2676307"/>
            <a:ext cx="5195457" cy="875844"/>
          </a:xfrm>
        </p:spPr>
        <p:txBody>
          <a:bodyPr>
            <a:noAutofit/>
          </a:bodyPr>
          <a:lstStyle/>
          <a:p>
            <a:pPr algn="ctr"/>
            <a:r>
              <a:rPr lang="en-US" sz="6600" b="1" dirty="0">
                <a:latin typeface="Helvetica" pitchFamily="2" charset="0"/>
              </a:rPr>
              <a:t>Thank you!</a:t>
            </a:r>
          </a:p>
        </p:txBody>
      </p:sp>
      <p:sp>
        <p:nvSpPr>
          <p:cNvPr id="3" name="TextBox 2">
            <a:extLst>
              <a:ext uri="{FF2B5EF4-FFF2-40B4-BE49-F238E27FC236}">
                <a16:creationId xmlns:a16="http://schemas.microsoft.com/office/drawing/2014/main" id="{E29C0BBF-D83F-4D66-B646-3021419EAB18}"/>
              </a:ext>
            </a:extLst>
          </p:cNvPr>
          <p:cNvSpPr txBox="1"/>
          <p:nvPr/>
        </p:nvSpPr>
        <p:spPr>
          <a:xfrm>
            <a:off x="11523752" y="209788"/>
            <a:ext cx="44114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20</a:t>
            </a:r>
          </a:p>
        </p:txBody>
      </p:sp>
    </p:spTree>
    <p:extLst>
      <p:ext uri="{BB962C8B-B14F-4D97-AF65-F5344CB8AC3E}">
        <p14:creationId xmlns:p14="http://schemas.microsoft.com/office/powerpoint/2010/main" val="401125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08AAB-0551-4DDC-A27E-0C65EC434B78}"/>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Overload Control: AQM</a:t>
            </a:r>
          </a:p>
        </p:txBody>
      </p:sp>
      <p:grpSp>
        <p:nvGrpSpPr>
          <p:cNvPr id="18" name="그룹 7">
            <a:extLst>
              <a:ext uri="{FF2B5EF4-FFF2-40B4-BE49-F238E27FC236}">
                <a16:creationId xmlns:a16="http://schemas.microsoft.com/office/drawing/2014/main" id="{3435CD27-C90D-4A6B-B267-8D8F5E6C5B72}"/>
              </a:ext>
            </a:extLst>
          </p:cNvPr>
          <p:cNvGrpSpPr/>
          <p:nvPr/>
        </p:nvGrpSpPr>
        <p:grpSpPr>
          <a:xfrm>
            <a:off x="9528007" y="3327016"/>
            <a:ext cx="1688122" cy="449641"/>
            <a:chOff x="8846235" y="2726787"/>
            <a:chExt cx="2194560" cy="584533"/>
          </a:xfrm>
        </p:grpSpPr>
        <p:grpSp>
          <p:nvGrpSpPr>
            <p:cNvPr id="22" name="그룹 8">
              <a:extLst>
                <a:ext uri="{FF2B5EF4-FFF2-40B4-BE49-F238E27FC236}">
                  <a16:creationId xmlns:a16="http://schemas.microsoft.com/office/drawing/2014/main" id="{5AB628F8-9E1C-49A7-907C-7166C41318EA}"/>
                </a:ext>
              </a:extLst>
            </p:cNvPr>
            <p:cNvGrpSpPr/>
            <p:nvPr/>
          </p:nvGrpSpPr>
          <p:grpSpPr>
            <a:xfrm>
              <a:off x="8846235" y="2726787"/>
              <a:ext cx="2194560" cy="584533"/>
              <a:chOff x="1392702" y="3910818"/>
              <a:chExt cx="3010486" cy="801859"/>
            </a:xfrm>
          </p:grpSpPr>
          <p:sp>
            <p:nvSpPr>
              <p:cNvPr id="24" name="모서리가 둥근 직사각형 10">
                <a:extLst>
                  <a:ext uri="{FF2B5EF4-FFF2-40B4-BE49-F238E27FC236}">
                    <a16:creationId xmlns:a16="http://schemas.microsoft.com/office/drawing/2014/main" id="{C87D7F3F-A45E-4D39-895B-ED168DDDCD35}"/>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11">
                <a:extLst>
                  <a:ext uri="{FF2B5EF4-FFF2-40B4-BE49-F238E27FC236}">
                    <a16:creationId xmlns:a16="http://schemas.microsoft.com/office/drawing/2014/main" id="{634BBEA3-0ACE-46C3-8A78-1CA1711A843C}"/>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타원 9">
              <a:extLst>
                <a:ext uri="{FF2B5EF4-FFF2-40B4-BE49-F238E27FC236}">
                  <a16:creationId xmlns:a16="http://schemas.microsoft.com/office/drawing/2014/main" id="{DEA2D20A-49F5-47AC-A27E-7753C3E9A71A}"/>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6" name="그룹 7">
            <a:extLst>
              <a:ext uri="{FF2B5EF4-FFF2-40B4-BE49-F238E27FC236}">
                <a16:creationId xmlns:a16="http://schemas.microsoft.com/office/drawing/2014/main" id="{4DDFDFA8-2E5F-4E73-96CB-A1C9BFD15AE5}"/>
              </a:ext>
            </a:extLst>
          </p:cNvPr>
          <p:cNvGrpSpPr/>
          <p:nvPr/>
        </p:nvGrpSpPr>
        <p:grpSpPr>
          <a:xfrm>
            <a:off x="2007875" y="2161478"/>
            <a:ext cx="1688122" cy="449641"/>
            <a:chOff x="8846235" y="2726787"/>
            <a:chExt cx="2194560" cy="584533"/>
          </a:xfrm>
        </p:grpSpPr>
        <p:grpSp>
          <p:nvGrpSpPr>
            <p:cNvPr id="27" name="그룹 8">
              <a:extLst>
                <a:ext uri="{FF2B5EF4-FFF2-40B4-BE49-F238E27FC236}">
                  <a16:creationId xmlns:a16="http://schemas.microsoft.com/office/drawing/2014/main" id="{93E521C5-8588-49A6-9085-C1EBE223AFD8}"/>
                </a:ext>
              </a:extLst>
            </p:cNvPr>
            <p:cNvGrpSpPr/>
            <p:nvPr/>
          </p:nvGrpSpPr>
          <p:grpSpPr>
            <a:xfrm>
              <a:off x="8846235" y="2726787"/>
              <a:ext cx="2194560" cy="584533"/>
              <a:chOff x="1392702" y="3910818"/>
              <a:chExt cx="3010486" cy="801859"/>
            </a:xfrm>
          </p:grpSpPr>
          <p:sp>
            <p:nvSpPr>
              <p:cNvPr id="29" name="모서리가 둥근 직사각형 10">
                <a:extLst>
                  <a:ext uri="{FF2B5EF4-FFF2-40B4-BE49-F238E27FC236}">
                    <a16:creationId xmlns:a16="http://schemas.microsoft.com/office/drawing/2014/main" id="{7396F29D-D5E3-4879-809D-1DB7CC910E29}"/>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11">
                <a:extLst>
                  <a:ext uri="{FF2B5EF4-FFF2-40B4-BE49-F238E27FC236}">
                    <a16:creationId xmlns:a16="http://schemas.microsoft.com/office/drawing/2014/main" id="{7EF10240-2DBE-4475-9D5E-DDC5202DB52B}"/>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타원 9">
              <a:extLst>
                <a:ext uri="{FF2B5EF4-FFF2-40B4-BE49-F238E27FC236}">
                  <a16:creationId xmlns:a16="http://schemas.microsoft.com/office/drawing/2014/main" id="{1434A6B7-D67F-4174-8198-7F7B35758EA1}"/>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7">
            <a:extLst>
              <a:ext uri="{FF2B5EF4-FFF2-40B4-BE49-F238E27FC236}">
                <a16:creationId xmlns:a16="http://schemas.microsoft.com/office/drawing/2014/main" id="{C6B0A216-9B3F-40E7-AA04-95F59246AF04}"/>
              </a:ext>
            </a:extLst>
          </p:cNvPr>
          <p:cNvGrpSpPr/>
          <p:nvPr/>
        </p:nvGrpSpPr>
        <p:grpSpPr>
          <a:xfrm>
            <a:off x="2007875" y="2943619"/>
            <a:ext cx="1688122" cy="449641"/>
            <a:chOff x="8846235" y="2726787"/>
            <a:chExt cx="2194560" cy="584533"/>
          </a:xfrm>
        </p:grpSpPr>
        <p:grpSp>
          <p:nvGrpSpPr>
            <p:cNvPr id="32" name="그룹 8">
              <a:extLst>
                <a:ext uri="{FF2B5EF4-FFF2-40B4-BE49-F238E27FC236}">
                  <a16:creationId xmlns:a16="http://schemas.microsoft.com/office/drawing/2014/main" id="{C419A0F3-4301-4AB2-BA94-6672EA0E5BA8}"/>
                </a:ext>
              </a:extLst>
            </p:cNvPr>
            <p:cNvGrpSpPr/>
            <p:nvPr/>
          </p:nvGrpSpPr>
          <p:grpSpPr>
            <a:xfrm>
              <a:off x="8846235" y="2726787"/>
              <a:ext cx="2194560" cy="584533"/>
              <a:chOff x="1392702" y="3910818"/>
              <a:chExt cx="3010486" cy="801859"/>
            </a:xfrm>
          </p:grpSpPr>
          <p:sp>
            <p:nvSpPr>
              <p:cNvPr id="34" name="모서리가 둥근 직사각형 10">
                <a:extLst>
                  <a:ext uri="{FF2B5EF4-FFF2-40B4-BE49-F238E27FC236}">
                    <a16:creationId xmlns:a16="http://schemas.microsoft.com/office/drawing/2014/main" id="{8E747B9A-E633-4BB7-A2EB-A130CE131FF3}"/>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연결선 11">
                <a:extLst>
                  <a:ext uri="{FF2B5EF4-FFF2-40B4-BE49-F238E27FC236}">
                    <a16:creationId xmlns:a16="http://schemas.microsoft.com/office/drawing/2014/main" id="{02E0E001-5852-4156-AE77-DED2715766BA}"/>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타원 9">
              <a:extLst>
                <a:ext uri="{FF2B5EF4-FFF2-40B4-BE49-F238E27FC236}">
                  <a16:creationId xmlns:a16="http://schemas.microsoft.com/office/drawing/2014/main" id="{10079A7D-11B8-4E09-9AFE-73DA338FACD7}"/>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 name="그룹 7">
            <a:extLst>
              <a:ext uri="{FF2B5EF4-FFF2-40B4-BE49-F238E27FC236}">
                <a16:creationId xmlns:a16="http://schemas.microsoft.com/office/drawing/2014/main" id="{03A2F023-91C3-4FDB-AE1B-0827D807D722}"/>
              </a:ext>
            </a:extLst>
          </p:cNvPr>
          <p:cNvGrpSpPr/>
          <p:nvPr/>
        </p:nvGrpSpPr>
        <p:grpSpPr>
          <a:xfrm>
            <a:off x="2007875" y="3725760"/>
            <a:ext cx="1688122" cy="449641"/>
            <a:chOff x="8846235" y="2726787"/>
            <a:chExt cx="2194560" cy="584533"/>
          </a:xfrm>
        </p:grpSpPr>
        <p:grpSp>
          <p:nvGrpSpPr>
            <p:cNvPr id="37" name="그룹 8">
              <a:extLst>
                <a:ext uri="{FF2B5EF4-FFF2-40B4-BE49-F238E27FC236}">
                  <a16:creationId xmlns:a16="http://schemas.microsoft.com/office/drawing/2014/main" id="{2A6B526B-D548-4024-92BB-C97F41B9284C}"/>
                </a:ext>
              </a:extLst>
            </p:cNvPr>
            <p:cNvGrpSpPr/>
            <p:nvPr/>
          </p:nvGrpSpPr>
          <p:grpSpPr>
            <a:xfrm>
              <a:off x="8846235" y="2726787"/>
              <a:ext cx="2194560" cy="584533"/>
              <a:chOff x="1392702" y="3910818"/>
              <a:chExt cx="3010486" cy="801859"/>
            </a:xfrm>
          </p:grpSpPr>
          <p:sp>
            <p:nvSpPr>
              <p:cNvPr id="39" name="모서리가 둥근 직사각형 10">
                <a:extLst>
                  <a:ext uri="{FF2B5EF4-FFF2-40B4-BE49-F238E27FC236}">
                    <a16:creationId xmlns:a16="http://schemas.microsoft.com/office/drawing/2014/main" id="{3C028B28-B8CB-4870-AC15-A1E63F24BE04}"/>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연결선 11">
                <a:extLst>
                  <a:ext uri="{FF2B5EF4-FFF2-40B4-BE49-F238E27FC236}">
                    <a16:creationId xmlns:a16="http://schemas.microsoft.com/office/drawing/2014/main" id="{368E0E5B-08C8-415D-A176-31F9F68CB0AE}"/>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타원 9">
              <a:extLst>
                <a:ext uri="{FF2B5EF4-FFF2-40B4-BE49-F238E27FC236}">
                  <a16:creationId xmlns:a16="http://schemas.microsoft.com/office/drawing/2014/main" id="{7F276B04-DA0C-49D4-BA53-F7B09C42C7C5}"/>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7">
            <a:extLst>
              <a:ext uri="{FF2B5EF4-FFF2-40B4-BE49-F238E27FC236}">
                <a16:creationId xmlns:a16="http://schemas.microsoft.com/office/drawing/2014/main" id="{B502A1DA-EB49-4E51-BA58-64E37488FF5C}"/>
              </a:ext>
            </a:extLst>
          </p:cNvPr>
          <p:cNvGrpSpPr/>
          <p:nvPr/>
        </p:nvGrpSpPr>
        <p:grpSpPr>
          <a:xfrm>
            <a:off x="2007875" y="4507901"/>
            <a:ext cx="1688122" cy="449641"/>
            <a:chOff x="8846235" y="2726787"/>
            <a:chExt cx="2194560" cy="584533"/>
          </a:xfrm>
        </p:grpSpPr>
        <p:grpSp>
          <p:nvGrpSpPr>
            <p:cNvPr id="42" name="그룹 8">
              <a:extLst>
                <a:ext uri="{FF2B5EF4-FFF2-40B4-BE49-F238E27FC236}">
                  <a16:creationId xmlns:a16="http://schemas.microsoft.com/office/drawing/2014/main" id="{4873F81C-678A-4A22-B0D9-C2B5C8115C4D}"/>
                </a:ext>
              </a:extLst>
            </p:cNvPr>
            <p:cNvGrpSpPr/>
            <p:nvPr/>
          </p:nvGrpSpPr>
          <p:grpSpPr>
            <a:xfrm>
              <a:off x="8846235" y="2726787"/>
              <a:ext cx="2194560" cy="584533"/>
              <a:chOff x="1392702" y="3910818"/>
              <a:chExt cx="3010486" cy="801859"/>
            </a:xfrm>
          </p:grpSpPr>
          <p:sp>
            <p:nvSpPr>
              <p:cNvPr id="44" name="모서리가 둥근 직사각형 10">
                <a:extLst>
                  <a:ext uri="{FF2B5EF4-FFF2-40B4-BE49-F238E27FC236}">
                    <a16:creationId xmlns:a16="http://schemas.microsoft.com/office/drawing/2014/main" id="{EE3A8239-598D-4D5D-8EC9-346F2C80DB68}"/>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11">
                <a:extLst>
                  <a:ext uri="{FF2B5EF4-FFF2-40B4-BE49-F238E27FC236}">
                    <a16:creationId xmlns:a16="http://schemas.microsoft.com/office/drawing/2014/main" id="{5D49B2B1-3BEB-4AD1-AABB-4BE86E810FFC}"/>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9">
              <a:extLst>
                <a:ext uri="{FF2B5EF4-FFF2-40B4-BE49-F238E27FC236}">
                  <a16:creationId xmlns:a16="http://schemas.microsoft.com/office/drawing/2014/main" id="{2E37360D-D01F-4AD8-83B9-74619BE34CF8}"/>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6" name="Group 45">
            <a:extLst>
              <a:ext uri="{FF2B5EF4-FFF2-40B4-BE49-F238E27FC236}">
                <a16:creationId xmlns:a16="http://schemas.microsoft.com/office/drawing/2014/main" id="{134AD1D2-3135-47B1-B9D8-4BDE85C3444B}"/>
              </a:ext>
            </a:extLst>
          </p:cNvPr>
          <p:cNvGrpSpPr/>
          <p:nvPr/>
        </p:nvGrpSpPr>
        <p:grpSpPr>
          <a:xfrm>
            <a:off x="8511714" y="3405999"/>
            <a:ext cx="860265" cy="317157"/>
            <a:chOff x="387276" y="2245252"/>
            <a:chExt cx="1712257" cy="378311"/>
          </a:xfrm>
        </p:grpSpPr>
        <p:cxnSp>
          <p:nvCxnSpPr>
            <p:cNvPr id="47" name="Straight Connector 46">
              <a:extLst>
                <a:ext uri="{FF2B5EF4-FFF2-40B4-BE49-F238E27FC236}">
                  <a16:creationId xmlns:a16="http://schemas.microsoft.com/office/drawing/2014/main" id="{B1A6A064-D7B3-4A37-BA9F-7E34F6426860}"/>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537BD4E-CB5F-451D-A5B4-98FA4D81372C}"/>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069014B-93EA-4228-9F00-C2E991F611C7}"/>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DB05076F-B1AF-4BC1-83D1-FCA05076800D}"/>
              </a:ext>
            </a:extLst>
          </p:cNvPr>
          <p:cNvSpPr txBox="1"/>
          <p:nvPr/>
        </p:nvSpPr>
        <p:spPr>
          <a:xfrm>
            <a:off x="9749942" y="3776655"/>
            <a:ext cx="1244251" cy="523220"/>
          </a:xfrm>
          <a:prstGeom prst="rect">
            <a:avLst/>
          </a:prstGeom>
          <a:noFill/>
        </p:spPr>
        <p:txBody>
          <a:bodyPr wrap="none" rtlCol="0">
            <a:spAutoFit/>
          </a:bodyPr>
          <a:lstStyle/>
          <a:p>
            <a:r>
              <a:rPr lang="en-US" sz="2800" dirty="0">
                <a:latin typeface="Helvetica" pitchFamily="2" charset="0"/>
              </a:rPr>
              <a:t>Server</a:t>
            </a:r>
          </a:p>
        </p:txBody>
      </p:sp>
      <p:sp>
        <p:nvSpPr>
          <p:cNvPr id="51" name="TextBox 50">
            <a:extLst>
              <a:ext uri="{FF2B5EF4-FFF2-40B4-BE49-F238E27FC236}">
                <a16:creationId xmlns:a16="http://schemas.microsoft.com/office/drawing/2014/main" id="{98F27D38-7981-49F8-BE63-2748B960C7A8}"/>
              </a:ext>
            </a:extLst>
          </p:cNvPr>
          <p:cNvSpPr txBox="1"/>
          <p:nvPr/>
        </p:nvSpPr>
        <p:spPr>
          <a:xfrm>
            <a:off x="2187991" y="5126442"/>
            <a:ext cx="1284326" cy="523220"/>
          </a:xfrm>
          <a:prstGeom prst="rect">
            <a:avLst/>
          </a:prstGeom>
          <a:noFill/>
        </p:spPr>
        <p:txBody>
          <a:bodyPr wrap="none" rtlCol="0">
            <a:spAutoFit/>
          </a:bodyPr>
          <a:lstStyle/>
          <a:p>
            <a:r>
              <a:rPr lang="en-US" sz="2800" dirty="0">
                <a:latin typeface="Helvetica" pitchFamily="2" charset="0"/>
              </a:rPr>
              <a:t>Clients</a:t>
            </a:r>
          </a:p>
        </p:txBody>
      </p:sp>
      <p:grpSp>
        <p:nvGrpSpPr>
          <p:cNvPr id="52" name="Group 51">
            <a:extLst>
              <a:ext uri="{FF2B5EF4-FFF2-40B4-BE49-F238E27FC236}">
                <a16:creationId xmlns:a16="http://schemas.microsoft.com/office/drawing/2014/main" id="{8A899BD5-66BA-4BDE-95C5-2AA837D4A006}"/>
              </a:ext>
            </a:extLst>
          </p:cNvPr>
          <p:cNvGrpSpPr/>
          <p:nvPr/>
        </p:nvGrpSpPr>
        <p:grpSpPr>
          <a:xfrm>
            <a:off x="1017387" y="2223986"/>
            <a:ext cx="860265" cy="317157"/>
            <a:chOff x="387276" y="2245252"/>
            <a:chExt cx="1712257" cy="378311"/>
          </a:xfrm>
        </p:grpSpPr>
        <p:cxnSp>
          <p:nvCxnSpPr>
            <p:cNvPr id="53" name="Straight Connector 52">
              <a:extLst>
                <a:ext uri="{FF2B5EF4-FFF2-40B4-BE49-F238E27FC236}">
                  <a16:creationId xmlns:a16="http://schemas.microsoft.com/office/drawing/2014/main" id="{1B27D60E-2A44-4802-9696-65BF377933A5}"/>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3940B8-0015-4BEC-9667-45058B71AE4A}"/>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4576F15-B80F-40B6-95FE-0931DBC6277F}"/>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C56E7E3E-047E-4B27-8401-67E66C66B159}"/>
              </a:ext>
            </a:extLst>
          </p:cNvPr>
          <p:cNvGrpSpPr/>
          <p:nvPr/>
        </p:nvGrpSpPr>
        <p:grpSpPr>
          <a:xfrm>
            <a:off x="1016037" y="3009859"/>
            <a:ext cx="860265" cy="317157"/>
            <a:chOff x="387276" y="2245252"/>
            <a:chExt cx="1712257" cy="378311"/>
          </a:xfrm>
        </p:grpSpPr>
        <p:cxnSp>
          <p:nvCxnSpPr>
            <p:cNvPr id="57" name="Straight Connector 56">
              <a:extLst>
                <a:ext uri="{FF2B5EF4-FFF2-40B4-BE49-F238E27FC236}">
                  <a16:creationId xmlns:a16="http://schemas.microsoft.com/office/drawing/2014/main" id="{1481B5A9-9F03-4047-A4A8-37D6B1070046}"/>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158C466-D896-4A13-8CD1-C8E5F7DF7DF3}"/>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6571ECB-8ADB-4BF5-8A10-4007003EB35B}"/>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98547AFE-3923-4C13-B6B9-5D34FFEF2C47}"/>
              </a:ext>
            </a:extLst>
          </p:cNvPr>
          <p:cNvGrpSpPr/>
          <p:nvPr/>
        </p:nvGrpSpPr>
        <p:grpSpPr>
          <a:xfrm>
            <a:off x="1033207" y="3792000"/>
            <a:ext cx="860265" cy="317157"/>
            <a:chOff x="387276" y="2245252"/>
            <a:chExt cx="1712257" cy="378311"/>
          </a:xfrm>
        </p:grpSpPr>
        <p:cxnSp>
          <p:nvCxnSpPr>
            <p:cNvPr id="61" name="Straight Connector 60">
              <a:extLst>
                <a:ext uri="{FF2B5EF4-FFF2-40B4-BE49-F238E27FC236}">
                  <a16:creationId xmlns:a16="http://schemas.microsoft.com/office/drawing/2014/main" id="{A8DC855E-E9E7-485E-95BE-A77B6F57B3AC}"/>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6819F6F-6C56-43AF-9DE5-042180755C0B}"/>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AC8BE92-9332-47A4-BDD8-E36848F05442}"/>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ED5C11E8-294D-4BF4-BD9F-BD29CB2E9260}"/>
              </a:ext>
            </a:extLst>
          </p:cNvPr>
          <p:cNvGrpSpPr/>
          <p:nvPr/>
        </p:nvGrpSpPr>
        <p:grpSpPr>
          <a:xfrm>
            <a:off x="1019266" y="4574141"/>
            <a:ext cx="860265" cy="317157"/>
            <a:chOff x="387276" y="2245252"/>
            <a:chExt cx="1712257" cy="378311"/>
          </a:xfrm>
        </p:grpSpPr>
        <p:cxnSp>
          <p:nvCxnSpPr>
            <p:cNvPr id="65" name="Straight Connector 64">
              <a:extLst>
                <a:ext uri="{FF2B5EF4-FFF2-40B4-BE49-F238E27FC236}">
                  <a16:creationId xmlns:a16="http://schemas.microsoft.com/office/drawing/2014/main" id="{3123893E-FEA1-4DF9-AB7E-4170DC5D0B47}"/>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5A86116-6850-47E7-A519-5A39FF8039BD}"/>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1FDED4-0E66-4F9C-89E2-810D23EEC97C}"/>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62DEC161-5F71-497A-AE35-6AE4382A79E5}"/>
              </a:ext>
            </a:extLst>
          </p:cNvPr>
          <p:cNvSpPr/>
          <p:nvPr/>
        </p:nvSpPr>
        <p:spPr>
          <a:xfrm>
            <a:off x="6612805" y="5233334"/>
            <a:ext cx="141083" cy="304657"/>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2A9AF48C-A2AA-4816-B0EA-B94BCFEDEBE7}"/>
              </a:ext>
            </a:extLst>
          </p:cNvPr>
          <p:cNvSpPr txBox="1"/>
          <p:nvPr/>
        </p:nvSpPr>
        <p:spPr>
          <a:xfrm>
            <a:off x="6795186" y="5124052"/>
            <a:ext cx="1524776" cy="523220"/>
          </a:xfrm>
          <a:prstGeom prst="rect">
            <a:avLst/>
          </a:prstGeom>
          <a:noFill/>
        </p:spPr>
        <p:txBody>
          <a:bodyPr wrap="none" rtlCol="0">
            <a:spAutoFit/>
          </a:bodyPr>
          <a:lstStyle/>
          <a:p>
            <a:r>
              <a:rPr lang="en-US" sz="2800" dirty="0">
                <a:latin typeface="Helvetica" pitchFamily="2" charset="0"/>
              </a:rPr>
              <a:t>Request</a:t>
            </a:r>
          </a:p>
        </p:txBody>
      </p:sp>
      <p:sp>
        <p:nvSpPr>
          <p:cNvPr id="72" name="Rectangle 71">
            <a:extLst>
              <a:ext uri="{FF2B5EF4-FFF2-40B4-BE49-F238E27FC236}">
                <a16:creationId xmlns:a16="http://schemas.microsoft.com/office/drawing/2014/main" id="{2CD6293D-96AF-45EE-AB54-C644D5CA2BA2}"/>
              </a:ext>
            </a:extLst>
          </p:cNvPr>
          <p:cNvSpPr/>
          <p:nvPr/>
        </p:nvSpPr>
        <p:spPr>
          <a:xfrm>
            <a:off x="4278611" y="2070180"/>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A348569-BF63-42AB-967E-0B32B330C50C}"/>
              </a:ext>
            </a:extLst>
          </p:cNvPr>
          <p:cNvSpPr/>
          <p:nvPr/>
        </p:nvSpPr>
        <p:spPr>
          <a:xfrm>
            <a:off x="5517637" y="2913611"/>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A9F7450-B0ED-4AB8-B0CD-87F6987A683A}"/>
              </a:ext>
            </a:extLst>
          </p:cNvPr>
          <p:cNvSpPr/>
          <p:nvPr/>
        </p:nvSpPr>
        <p:spPr>
          <a:xfrm>
            <a:off x="6482185" y="3811213"/>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3B6F8730-A329-4613-B95C-58BE24EC37BD}"/>
              </a:ext>
            </a:extLst>
          </p:cNvPr>
          <p:cNvCxnSpPr/>
          <p:nvPr/>
        </p:nvCxnSpPr>
        <p:spPr>
          <a:xfrm>
            <a:off x="3887183" y="2386297"/>
            <a:ext cx="4514850" cy="10546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E47AA48-5B15-48B0-A5C6-2538E2D03091}"/>
              </a:ext>
            </a:extLst>
          </p:cNvPr>
          <p:cNvCxnSpPr/>
          <p:nvPr/>
        </p:nvCxnSpPr>
        <p:spPr>
          <a:xfrm>
            <a:off x="3810400" y="3161278"/>
            <a:ext cx="4591633" cy="3889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A648A3B-7258-4381-9976-877DE3B1AFD1}"/>
              </a:ext>
            </a:extLst>
          </p:cNvPr>
          <p:cNvCxnSpPr/>
          <p:nvPr/>
        </p:nvCxnSpPr>
        <p:spPr>
          <a:xfrm flipV="1">
            <a:off x="3789966" y="3751340"/>
            <a:ext cx="4612067" cy="99031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8C2999F-099B-4061-88DA-C5F8478695DC}"/>
              </a:ext>
            </a:extLst>
          </p:cNvPr>
          <p:cNvCxnSpPr/>
          <p:nvPr/>
        </p:nvCxnSpPr>
        <p:spPr>
          <a:xfrm flipV="1">
            <a:off x="3789966" y="3649003"/>
            <a:ext cx="4612067" cy="3330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EA75F8D8-7AA8-4A51-8CF0-F9D7A991FE2C}"/>
              </a:ext>
            </a:extLst>
          </p:cNvPr>
          <p:cNvSpPr/>
          <p:nvPr/>
        </p:nvSpPr>
        <p:spPr>
          <a:xfrm>
            <a:off x="9217162"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2EDED7A-651E-41BB-8084-DE16649DD9E5}"/>
              </a:ext>
            </a:extLst>
          </p:cNvPr>
          <p:cNvSpPr/>
          <p:nvPr/>
        </p:nvSpPr>
        <p:spPr>
          <a:xfrm>
            <a:off x="9073069"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t icon PNG and SVG Vector Free Download">
            <a:extLst>
              <a:ext uri="{FF2B5EF4-FFF2-40B4-BE49-F238E27FC236}">
                <a16:creationId xmlns:a16="http://schemas.microsoft.com/office/drawing/2014/main" id="{D05A85AA-E0D3-4D5C-A1C9-950E54B9F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777" y="2609058"/>
            <a:ext cx="507896" cy="673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rning Icon transparent PNG - StickPNG">
            <a:extLst>
              <a:ext uri="{FF2B5EF4-FFF2-40B4-BE49-F238E27FC236}">
                <a16:creationId xmlns:a16="http://schemas.microsoft.com/office/drawing/2014/main" id="{3BB6F2F1-72C1-4382-89E6-A521AEC3C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673" y="2530554"/>
            <a:ext cx="830693" cy="830693"/>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319DA05C-EFD6-483C-939C-6ADFD8561DF4}"/>
              </a:ext>
            </a:extLst>
          </p:cNvPr>
          <p:cNvSpPr/>
          <p:nvPr/>
        </p:nvSpPr>
        <p:spPr>
          <a:xfrm>
            <a:off x="8931871" y="340601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EE9AC1-D347-45BA-880A-AE5199CA042F}"/>
              </a:ext>
            </a:extLst>
          </p:cNvPr>
          <p:cNvSpPr/>
          <p:nvPr/>
        </p:nvSpPr>
        <p:spPr>
          <a:xfrm>
            <a:off x="8791244"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D2F399B-3564-4A54-86F6-3975E0D54327}"/>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5</a:t>
            </a:r>
          </a:p>
        </p:txBody>
      </p:sp>
    </p:spTree>
    <p:extLst>
      <p:ext uri="{BB962C8B-B14F-4D97-AF65-F5344CB8AC3E}">
        <p14:creationId xmlns:p14="http://schemas.microsoft.com/office/powerpoint/2010/main" val="244954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08AAB-0551-4DDC-A27E-0C65EC434B78}"/>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Overload Control: AQM</a:t>
            </a:r>
          </a:p>
        </p:txBody>
      </p:sp>
      <p:grpSp>
        <p:nvGrpSpPr>
          <p:cNvPr id="18" name="그룹 7">
            <a:extLst>
              <a:ext uri="{FF2B5EF4-FFF2-40B4-BE49-F238E27FC236}">
                <a16:creationId xmlns:a16="http://schemas.microsoft.com/office/drawing/2014/main" id="{3435CD27-C90D-4A6B-B267-8D8F5E6C5B72}"/>
              </a:ext>
            </a:extLst>
          </p:cNvPr>
          <p:cNvGrpSpPr/>
          <p:nvPr/>
        </p:nvGrpSpPr>
        <p:grpSpPr>
          <a:xfrm>
            <a:off x="9528007" y="3327016"/>
            <a:ext cx="1688122" cy="449641"/>
            <a:chOff x="8846235" y="2726787"/>
            <a:chExt cx="2194560" cy="584533"/>
          </a:xfrm>
        </p:grpSpPr>
        <p:grpSp>
          <p:nvGrpSpPr>
            <p:cNvPr id="22" name="그룹 8">
              <a:extLst>
                <a:ext uri="{FF2B5EF4-FFF2-40B4-BE49-F238E27FC236}">
                  <a16:creationId xmlns:a16="http://schemas.microsoft.com/office/drawing/2014/main" id="{5AB628F8-9E1C-49A7-907C-7166C41318EA}"/>
                </a:ext>
              </a:extLst>
            </p:cNvPr>
            <p:cNvGrpSpPr/>
            <p:nvPr/>
          </p:nvGrpSpPr>
          <p:grpSpPr>
            <a:xfrm>
              <a:off x="8846235" y="2726787"/>
              <a:ext cx="2194560" cy="584533"/>
              <a:chOff x="1392702" y="3910818"/>
              <a:chExt cx="3010486" cy="801859"/>
            </a:xfrm>
          </p:grpSpPr>
          <p:sp>
            <p:nvSpPr>
              <p:cNvPr id="24" name="모서리가 둥근 직사각형 10">
                <a:extLst>
                  <a:ext uri="{FF2B5EF4-FFF2-40B4-BE49-F238E27FC236}">
                    <a16:creationId xmlns:a16="http://schemas.microsoft.com/office/drawing/2014/main" id="{C87D7F3F-A45E-4D39-895B-ED168DDDCD35}"/>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11">
                <a:extLst>
                  <a:ext uri="{FF2B5EF4-FFF2-40B4-BE49-F238E27FC236}">
                    <a16:creationId xmlns:a16="http://schemas.microsoft.com/office/drawing/2014/main" id="{634BBEA3-0ACE-46C3-8A78-1CA1711A843C}"/>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타원 9">
              <a:extLst>
                <a:ext uri="{FF2B5EF4-FFF2-40B4-BE49-F238E27FC236}">
                  <a16:creationId xmlns:a16="http://schemas.microsoft.com/office/drawing/2014/main" id="{DEA2D20A-49F5-47AC-A27E-7753C3E9A71A}"/>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6" name="그룹 7">
            <a:extLst>
              <a:ext uri="{FF2B5EF4-FFF2-40B4-BE49-F238E27FC236}">
                <a16:creationId xmlns:a16="http://schemas.microsoft.com/office/drawing/2014/main" id="{4DDFDFA8-2E5F-4E73-96CB-A1C9BFD15AE5}"/>
              </a:ext>
            </a:extLst>
          </p:cNvPr>
          <p:cNvGrpSpPr/>
          <p:nvPr/>
        </p:nvGrpSpPr>
        <p:grpSpPr>
          <a:xfrm>
            <a:off x="2007875" y="2161478"/>
            <a:ext cx="1688122" cy="449641"/>
            <a:chOff x="8846235" y="2726787"/>
            <a:chExt cx="2194560" cy="584533"/>
          </a:xfrm>
        </p:grpSpPr>
        <p:grpSp>
          <p:nvGrpSpPr>
            <p:cNvPr id="27" name="그룹 8">
              <a:extLst>
                <a:ext uri="{FF2B5EF4-FFF2-40B4-BE49-F238E27FC236}">
                  <a16:creationId xmlns:a16="http://schemas.microsoft.com/office/drawing/2014/main" id="{93E521C5-8588-49A6-9085-C1EBE223AFD8}"/>
                </a:ext>
              </a:extLst>
            </p:cNvPr>
            <p:cNvGrpSpPr/>
            <p:nvPr/>
          </p:nvGrpSpPr>
          <p:grpSpPr>
            <a:xfrm>
              <a:off x="8846235" y="2726787"/>
              <a:ext cx="2194560" cy="584533"/>
              <a:chOff x="1392702" y="3910818"/>
              <a:chExt cx="3010486" cy="801859"/>
            </a:xfrm>
          </p:grpSpPr>
          <p:sp>
            <p:nvSpPr>
              <p:cNvPr id="29" name="모서리가 둥근 직사각형 10">
                <a:extLst>
                  <a:ext uri="{FF2B5EF4-FFF2-40B4-BE49-F238E27FC236}">
                    <a16:creationId xmlns:a16="http://schemas.microsoft.com/office/drawing/2014/main" id="{7396F29D-D5E3-4879-809D-1DB7CC910E29}"/>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11">
                <a:extLst>
                  <a:ext uri="{FF2B5EF4-FFF2-40B4-BE49-F238E27FC236}">
                    <a16:creationId xmlns:a16="http://schemas.microsoft.com/office/drawing/2014/main" id="{7EF10240-2DBE-4475-9D5E-DDC5202DB52B}"/>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타원 9">
              <a:extLst>
                <a:ext uri="{FF2B5EF4-FFF2-40B4-BE49-F238E27FC236}">
                  <a16:creationId xmlns:a16="http://schemas.microsoft.com/office/drawing/2014/main" id="{1434A6B7-D67F-4174-8198-7F7B35758EA1}"/>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7">
            <a:extLst>
              <a:ext uri="{FF2B5EF4-FFF2-40B4-BE49-F238E27FC236}">
                <a16:creationId xmlns:a16="http://schemas.microsoft.com/office/drawing/2014/main" id="{C6B0A216-9B3F-40E7-AA04-95F59246AF04}"/>
              </a:ext>
            </a:extLst>
          </p:cNvPr>
          <p:cNvGrpSpPr/>
          <p:nvPr/>
        </p:nvGrpSpPr>
        <p:grpSpPr>
          <a:xfrm>
            <a:off x="2007875" y="2943619"/>
            <a:ext cx="1688122" cy="449641"/>
            <a:chOff x="8846235" y="2726787"/>
            <a:chExt cx="2194560" cy="584533"/>
          </a:xfrm>
        </p:grpSpPr>
        <p:grpSp>
          <p:nvGrpSpPr>
            <p:cNvPr id="32" name="그룹 8">
              <a:extLst>
                <a:ext uri="{FF2B5EF4-FFF2-40B4-BE49-F238E27FC236}">
                  <a16:creationId xmlns:a16="http://schemas.microsoft.com/office/drawing/2014/main" id="{C419A0F3-4301-4AB2-BA94-6672EA0E5BA8}"/>
                </a:ext>
              </a:extLst>
            </p:cNvPr>
            <p:cNvGrpSpPr/>
            <p:nvPr/>
          </p:nvGrpSpPr>
          <p:grpSpPr>
            <a:xfrm>
              <a:off x="8846235" y="2726787"/>
              <a:ext cx="2194560" cy="584533"/>
              <a:chOff x="1392702" y="3910818"/>
              <a:chExt cx="3010486" cy="801859"/>
            </a:xfrm>
          </p:grpSpPr>
          <p:sp>
            <p:nvSpPr>
              <p:cNvPr id="34" name="모서리가 둥근 직사각형 10">
                <a:extLst>
                  <a:ext uri="{FF2B5EF4-FFF2-40B4-BE49-F238E27FC236}">
                    <a16:creationId xmlns:a16="http://schemas.microsoft.com/office/drawing/2014/main" id="{8E747B9A-E633-4BB7-A2EB-A130CE131FF3}"/>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연결선 11">
                <a:extLst>
                  <a:ext uri="{FF2B5EF4-FFF2-40B4-BE49-F238E27FC236}">
                    <a16:creationId xmlns:a16="http://schemas.microsoft.com/office/drawing/2014/main" id="{02E0E001-5852-4156-AE77-DED2715766BA}"/>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타원 9">
              <a:extLst>
                <a:ext uri="{FF2B5EF4-FFF2-40B4-BE49-F238E27FC236}">
                  <a16:creationId xmlns:a16="http://schemas.microsoft.com/office/drawing/2014/main" id="{10079A7D-11B8-4E09-9AFE-73DA338FACD7}"/>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 name="그룹 7">
            <a:extLst>
              <a:ext uri="{FF2B5EF4-FFF2-40B4-BE49-F238E27FC236}">
                <a16:creationId xmlns:a16="http://schemas.microsoft.com/office/drawing/2014/main" id="{03A2F023-91C3-4FDB-AE1B-0827D807D722}"/>
              </a:ext>
            </a:extLst>
          </p:cNvPr>
          <p:cNvGrpSpPr/>
          <p:nvPr/>
        </p:nvGrpSpPr>
        <p:grpSpPr>
          <a:xfrm>
            <a:off x="2007875" y="3725760"/>
            <a:ext cx="1688122" cy="449641"/>
            <a:chOff x="8846235" y="2726787"/>
            <a:chExt cx="2194560" cy="584533"/>
          </a:xfrm>
        </p:grpSpPr>
        <p:grpSp>
          <p:nvGrpSpPr>
            <p:cNvPr id="37" name="그룹 8">
              <a:extLst>
                <a:ext uri="{FF2B5EF4-FFF2-40B4-BE49-F238E27FC236}">
                  <a16:creationId xmlns:a16="http://schemas.microsoft.com/office/drawing/2014/main" id="{2A6B526B-D548-4024-92BB-C97F41B9284C}"/>
                </a:ext>
              </a:extLst>
            </p:cNvPr>
            <p:cNvGrpSpPr/>
            <p:nvPr/>
          </p:nvGrpSpPr>
          <p:grpSpPr>
            <a:xfrm>
              <a:off x="8846235" y="2726787"/>
              <a:ext cx="2194560" cy="584533"/>
              <a:chOff x="1392702" y="3910818"/>
              <a:chExt cx="3010486" cy="801859"/>
            </a:xfrm>
          </p:grpSpPr>
          <p:sp>
            <p:nvSpPr>
              <p:cNvPr id="39" name="모서리가 둥근 직사각형 10">
                <a:extLst>
                  <a:ext uri="{FF2B5EF4-FFF2-40B4-BE49-F238E27FC236}">
                    <a16:creationId xmlns:a16="http://schemas.microsoft.com/office/drawing/2014/main" id="{3C028B28-B8CB-4870-AC15-A1E63F24BE04}"/>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연결선 11">
                <a:extLst>
                  <a:ext uri="{FF2B5EF4-FFF2-40B4-BE49-F238E27FC236}">
                    <a16:creationId xmlns:a16="http://schemas.microsoft.com/office/drawing/2014/main" id="{368E0E5B-08C8-415D-A176-31F9F68CB0AE}"/>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타원 9">
              <a:extLst>
                <a:ext uri="{FF2B5EF4-FFF2-40B4-BE49-F238E27FC236}">
                  <a16:creationId xmlns:a16="http://schemas.microsoft.com/office/drawing/2014/main" id="{7F276B04-DA0C-49D4-BA53-F7B09C42C7C5}"/>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7">
            <a:extLst>
              <a:ext uri="{FF2B5EF4-FFF2-40B4-BE49-F238E27FC236}">
                <a16:creationId xmlns:a16="http://schemas.microsoft.com/office/drawing/2014/main" id="{B502A1DA-EB49-4E51-BA58-64E37488FF5C}"/>
              </a:ext>
            </a:extLst>
          </p:cNvPr>
          <p:cNvGrpSpPr/>
          <p:nvPr/>
        </p:nvGrpSpPr>
        <p:grpSpPr>
          <a:xfrm>
            <a:off x="2007875" y="4507901"/>
            <a:ext cx="1688122" cy="449641"/>
            <a:chOff x="8846235" y="2726787"/>
            <a:chExt cx="2194560" cy="584533"/>
          </a:xfrm>
        </p:grpSpPr>
        <p:grpSp>
          <p:nvGrpSpPr>
            <p:cNvPr id="42" name="그룹 8">
              <a:extLst>
                <a:ext uri="{FF2B5EF4-FFF2-40B4-BE49-F238E27FC236}">
                  <a16:creationId xmlns:a16="http://schemas.microsoft.com/office/drawing/2014/main" id="{4873F81C-678A-4A22-B0D9-C2B5C8115C4D}"/>
                </a:ext>
              </a:extLst>
            </p:cNvPr>
            <p:cNvGrpSpPr/>
            <p:nvPr/>
          </p:nvGrpSpPr>
          <p:grpSpPr>
            <a:xfrm>
              <a:off x="8846235" y="2726787"/>
              <a:ext cx="2194560" cy="584533"/>
              <a:chOff x="1392702" y="3910818"/>
              <a:chExt cx="3010486" cy="801859"/>
            </a:xfrm>
          </p:grpSpPr>
          <p:sp>
            <p:nvSpPr>
              <p:cNvPr id="44" name="모서리가 둥근 직사각형 10">
                <a:extLst>
                  <a:ext uri="{FF2B5EF4-FFF2-40B4-BE49-F238E27FC236}">
                    <a16:creationId xmlns:a16="http://schemas.microsoft.com/office/drawing/2014/main" id="{EE3A8239-598D-4D5D-8EC9-346F2C80DB68}"/>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11">
                <a:extLst>
                  <a:ext uri="{FF2B5EF4-FFF2-40B4-BE49-F238E27FC236}">
                    <a16:creationId xmlns:a16="http://schemas.microsoft.com/office/drawing/2014/main" id="{5D49B2B1-3BEB-4AD1-AABB-4BE86E810FFC}"/>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9">
              <a:extLst>
                <a:ext uri="{FF2B5EF4-FFF2-40B4-BE49-F238E27FC236}">
                  <a16:creationId xmlns:a16="http://schemas.microsoft.com/office/drawing/2014/main" id="{2E37360D-D01F-4AD8-83B9-74619BE34CF8}"/>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6" name="Group 45">
            <a:extLst>
              <a:ext uri="{FF2B5EF4-FFF2-40B4-BE49-F238E27FC236}">
                <a16:creationId xmlns:a16="http://schemas.microsoft.com/office/drawing/2014/main" id="{134AD1D2-3135-47B1-B9D8-4BDE85C3444B}"/>
              </a:ext>
            </a:extLst>
          </p:cNvPr>
          <p:cNvGrpSpPr/>
          <p:nvPr/>
        </p:nvGrpSpPr>
        <p:grpSpPr>
          <a:xfrm>
            <a:off x="8511714" y="3405999"/>
            <a:ext cx="860265" cy="317157"/>
            <a:chOff x="387276" y="2245252"/>
            <a:chExt cx="1712257" cy="378311"/>
          </a:xfrm>
        </p:grpSpPr>
        <p:cxnSp>
          <p:nvCxnSpPr>
            <p:cNvPr id="47" name="Straight Connector 46">
              <a:extLst>
                <a:ext uri="{FF2B5EF4-FFF2-40B4-BE49-F238E27FC236}">
                  <a16:creationId xmlns:a16="http://schemas.microsoft.com/office/drawing/2014/main" id="{B1A6A064-D7B3-4A37-BA9F-7E34F6426860}"/>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537BD4E-CB5F-451D-A5B4-98FA4D81372C}"/>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069014B-93EA-4228-9F00-C2E991F611C7}"/>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DB05076F-B1AF-4BC1-83D1-FCA05076800D}"/>
              </a:ext>
            </a:extLst>
          </p:cNvPr>
          <p:cNvSpPr txBox="1"/>
          <p:nvPr/>
        </p:nvSpPr>
        <p:spPr>
          <a:xfrm>
            <a:off x="9749942" y="3776655"/>
            <a:ext cx="1244251" cy="523220"/>
          </a:xfrm>
          <a:prstGeom prst="rect">
            <a:avLst/>
          </a:prstGeom>
          <a:noFill/>
        </p:spPr>
        <p:txBody>
          <a:bodyPr wrap="none" rtlCol="0">
            <a:spAutoFit/>
          </a:bodyPr>
          <a:lstStyle/>
          <a:p>
            <a:r>
              <a:rPr lang="en-US" sz="2800" dirty="0">
                <a:latin typeface="Helvetica" pitchFamily="2" charset="0"/>
              </a:rPr>
              <a:t>Server</a:t>
            </a:r>
          </a:p>
        </p:txBody>
      </p:sp>
      <p:sp>
        <p:nvSpPr>
          <p:cNvPr id="51" name="TextBox 50">
            <a:extLst>
              <a:ext uri="{FF2B5EF4-FFF2-40B4-BE49-F238E27FC236}">
                <a16:creationId xmlns:a16="http://schemas.microsoft.com/office/drawing/2014/main" id="{98F27D38-7981-49F8-BE63-2748B960C7A8}"/>
              </a:ext>
            </a:extLst>
          </p:cNvPr>
          <p:cNvSpPr txBox="1"/>
          <p:nvPr/>
        </p:nvSpPr>
        <p:spPr>
          <a:xfrm>
            <a:off x="2187991" y="5126442"/>
            <a:ext cx="1284326" cy="523220"/>
          </a:xfrm>
          <a:prstGeom prst="rect">
            <a:avLst/>
          </a:prstGeom>
          <a:noFill/>
        </p:spPr>
        <p:txBody>
          <a:bodyPr wrap="none" rtlCol="0">
            <a:spAutoFit/>
          </a:bodyPr>
          <a:lstStyle/>
          <a:p>
            <a:r>
              <a:rPr lang="en-US" sz="2800" dirty="0">
                <a:latin typeface="Helvetica" pitchFamily="2" charset="0"/>
              </a:rPr>
              <a:t>Clients</a:t>
            </a:r>
          </a:p>
        </p:txBody>
      </p:sp>
      <p:grpSp>
        <p:nvGrpSpPr>
          <p:cNvPr id="52" name="Group 51">
            <a:extLst>
              <a:ext uri="{FF2B5EF4-FFF2-40B4-BE49-F238E27FC236}">
                <a16:creationId xmlns:a16="http://schemas.microsoft.com/office/drawing/2014/main" id="{8A899BD5-66BA-4BDE-95C5-2AA837D4A006}"/>
              </a:ext>
            </a:extLst>
          </p:cNvPr>
          <p:cNvGrpSpPr/>
          <p:nvPr/>
        </p:nvGrpSpPr>
        <p:grpSpPr>
          <a:xfrm>
            <a:off x="1017387" y="2223986"/>
            <a:ext cx="860265" cy="317157"/>
            <a:chOff x="387276" y="2245252"/>
            <a:chExt cx="1712257" cy="378311"/>
          </a:xfrm>
        </p:grpSpPr>
        <p:cxnSp>
          <p:nvCxnSpPr>
            <p:cNvPr id="53" name="Straight Connector 52">
              <a:extLst>
                <a:ext uri="{FF2B5EF4-FFF2-40B4-BE49-F238E27FC236}">
                  <a16:creationId xmlns:a16="http://schemas.microsoft.com/office/drawing/2014/main" id="{1B27D60E-2A44-4802-9696-65BF377933A5}"/>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3940B8-0015-4BEC-9667-45058B71AE4A}"/>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4576F15-B80F-40B6-95FE-0931DBC6277F}"/>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C56E7E3E-047E-4B27-8401-67E66C66B159}"/>
              </a:ext>
            </a:extLst>
          </p:cNvPr>
          <p:cNvGrpSpPr/>
          <p:nvPr/>
        </p:nvGrpSpPr>
        <p:grpSpPr>
          <a:xfrm>
            <a:off x="1016037" y="3009859"/>
            <a:ext cx="860265" cy="317157"/>
            <a:chOff x="387276" y="2245252"/>
            <a:chExt cx="1712257" cy="378311"/>
          </a:xfrm>
        </p:grpSpPr>
        <p:cxnSp>
          <p:nvCxnSpPr>
            <p:cNvPr id="57" name="Straight Connector 56">
              <a:extLst>
                <a:ext uri="{FF2B5EF4-FFF2-40B4-BE49-F238E27FC236}">
                  <a16:creationId xmlns:a16="http://schemas.microsoft.com/office/drawing/2014/main" id="{1481B5A9-9F03-4047-A4A8-37D6B1070046}"/>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158C466-D896-4A13-8CD1-C8E5F7DF7DF3}"/>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6571ECB-8ADB-4BF5-8A10-4007003EB35B}"/>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98547AFE-3923-4C13-B6B9-5D34FFEF2C47}"/>
              </a:ext>
            </a:extLst>
          </p:cNvPr>
          <p:cNvGrpSpPr/>
          <p:nvPr/>
        </p:nvGrpSpPr>
        <p:grpSpPr>
          <a:xfrm>
            <a:off x="1033207" y="3792000"/>
            <a:ext cx="860265" cy="317157"/>
            <a:chOff x="387276" y="2245252"/>
            <a:chExt cx="1712257" cy="378311"/>
          </a:xfrm>
        </p:grpSpPr>
        <p:cxnSp>
          <p:nvCxnSpPr>
            <p:cNvPr id="61" name="Straight Connector 60">
              <a:extLst>
                <a:ext uri="{FF2B5EF4-FFF2-40B4-BE49-F238E27FC236}">
                  <a16:creationId xmlns:a16="http://schemas.microsoft.com/office/drawing/2014/main" id="{A8DC855E-E9E7-485E-95BE-A77B6F57B3AC}"/>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6819F6F-6C56-43AF-9DE5-042180755C0B}"/>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AC8BE92-9332-47A4-BDD8-E36848F05442}"/>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ED5C11E8-294D-4BF4-BD9F-BD29CB2E9260}"/>
              </a:ext>
            </a:extLst>
          </p:cNvPr>
          <p:cNvGrpSpPr/>
          <p:nvPr/>
        </p:nvGrpSpPr>
        <p:grpSpPr>
          <a:xfrm>
            <a:off x="1019266" y="4574141"/>
            <a:ext cx="860265" cy="317157"/>
            <a:chOff x="387276" y="2245252"/>
            <a:chExt cx="1712257" cy="378311"/>
          </a:xfrm>
        </p:grpSpPr>
        <p:cxnSp>
          <p:nvCxnSpPr>
            <p:cNvPr id="65" name="Straight Connector 64">
              <a:extLst>
                <a:ext uri="{FF2B5EF4-FFF2-40B4-BE49-F238E27FC236}">
                  <a16:creationId xmlns:a16="http://schemas.microsoft.com/office/drawing/2014/main" id="{3123893E-FEA1-4DF9-AB7E-4170DC5D0B47}"/>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5A86116-6850-47E7-A519-5A39FF8039BD}"/>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1FDED4-0E66-4F9C-89E2-810D23EEC97C}"/>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62DEC161-5F71-497A-AE35-6AE4382A79E5}"/>
              </a:ext>
            </a:extLst>
          </p:cNvPr>
          <p:cNvSpPr/>
          <p:nvPr/>
        </p:nvSpPr>
        <p:spPr>
          <a:xfrm>
            <a:off x="6612805" y="5233334"/>
            <a:ext cx="141083" cy="304657"/>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2A9AF48C-A2AA-4816-B0EA-B94BCFEDEBE7}"/>
              </a:ext>
            </a:extLst>
          </p:cNvPr>
          <p:cNvSpPr txBox="1"/>
          <p:nvPr/>
        </p:nvSpPr>
        <p:spPr>
          <a:xfrm>
            <a:off x="6795186" y="5124052"/>
            <a:ext cx="1524776" cy="523220"/>
          </a:xfrm>
          <a:prstGeom prst="rect">
            <a:avLst/>
          </a:prstGeom>
          <a:noFill/>
        </p:spPr>
        <p:txBody>
          <a:bodyPr wrap="none" rtlCol="0">
            <a:spAutoFit/>
          </a:bodyPr>
          <a:lstStyle/>
          <a:p>
            <a:r>
              <a:rPr lang="en-US" sz="2800" dirty="0">
                <a:latin typeface="Helvetica" pitchFamily="2" charset="0"/>
              </a:rPr>
              <a:t>Request</a:t>
            </a:r>
          </a:p>
        </p:txBody>
      </p:sp>
      <p:sp>
        <p:nvSpPr>
          <p:cNvPr id="72" name="Rectangle 71">
            <a:extLst>
              <a:ext uri="{FF2B5EF4-FFF2-40B4-BE49-F238E27FC236}">
                <a16:creationId xmlns:a16="http://schemas.microsoft.com/office/drawing/2014/main" id="{2CD6293D-96AF-45EE-AB54-C644D5CA2BA2}"/>
              </a:ext>
            </a:extLst>
          </p:cNvPr>
          <p:cNvSpPr/>
          <p:nvPr/>
        </p:nvSpPr>
        <p:spPr>
          <a:xfrm>
            <a:off x="4278611" y="2070180"/>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A348569-BF63-42AB-967E-0B32B330C50C}"/>
              </a:ext>
            </a:extLst>
          </p:cNvPr>
          <p:cNvSpPr/>
          <p:nvPr/>
        </p:nvSpPr>
        <p:spPr>
          <a:xfrm>
            <a:off x="5517637" y="2913611"/>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A9F7450-B0ED-4AB8-B0CD-87F6987A683A}"/>
              </a:ext>
            </a:extLst>
          </p:cNvPr>
          <p:cNvSpPr/>
          <p:nvPr/>
        </p:nvSpPr>
        <p:spPr>
          <a:xfrm>
            <a:off x="6482185" y="3811213"/>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3B6F8730-A329-4613-B95C-58BE24EC37BD}"/>
              </a:ext>
            </a:extLst>
          </p:cNvPr>
          <p:cNvCxnSpPr/>
          <p:nvPr/>
        </p:nvCxnSpPr>
        <p:spPr>
          <a:xfrm>
            <a:off x="3887183" y="2386297"/>
            <a:ext cx="4514850" cy="10546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E47AA48-5B15-48B0-A5C6-2538E2D03091}"/>
              </a:ext>
            </a:extLst>
          </p:cNvPr>
          <p:cNvCxnSpPr/>
          <p:nvPr/>
        </p:nvCxnSpPr>
        <p:spPr>
          <a:xfrm>
            <a:off x="3810400" y="3161278"/>
            <a:ext cx="4591633" cy="3889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A648A3B-7258-4381-9976-877DE3B1AFD1}"/>
              </a:ext>
            </a:extLst>
          </p:cNvPr>
          <p:cNvCxnSpPr/>
          <p:nvPr/>
        </p:nvCxnSpPr>
        <p:spPr>
          <a:xfrm flipV="1">
            <a:off x="3789966" y="3751340"/>
            <a:ext cx="4612067" cy="99031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8C2999F-099B-4061-88DA-C5F8478695DC}"/>
              </a:ext>
            </a:extLst>
          </p:cNvPr>
          <p:cNvCxnSpPr/>
          <p:nvPr/>
        </p:nvCxnSpPr>
        <p:spPr>
          <a:xfrm flipV="1">
            <a:off x="3789966" y="3649003"/>
            <a:ext cx="4612067" cy="3330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EA75F8D8-7AA8-4A51-8CF0-F9D7A991FE2C}"/>
              </a:ext>
            </a:extLst>
          </p:cNvPr>
          <p:cNvSpPr/>
          <p:nvPr/>
        </p:nvSpPr>
        <p:spPr>
          <a:xfrm>
            <a:off x="9217162"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t icon PNG and SVG Vector Free Download">
            <a:extLst>
              <a:ext uri="{FF2B5EF4-FFF2-40B4-BE49-F238E27FC236}">
                <a16:creationId xmlns:a16="http://schemas.microsoft.com/office/drawing/2014/main" id="{D05A85AA-E0D3-4D5C-A1C9-950E54B9F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777" y="2609058"/>
            <a:ext cx="507896" cy="673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rning Icon transparent PNG - StickPNG">
            <a:extLst>
              <a:ext uri="{FF2B5EF4-FFF2-40B4-BE49-F238E27FC236}">
                <a16:creationId xmlns:a16="http://schemas.microsoft.com/office/drawing/2014/main" id="{3BB6F2F1-72C1-4382-89E6-A521AEC3C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673" y="2530554"/>
            <a:ext cx="830693" cy="83069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5EEB32F6-0B31-4F9A-B9DC-9C79E5096026}"/>
              </a:ext>
            </a:extLst>
          </p:cNvPr>
          <p:cNvCxnSpPr>
            <a:cxnSpLocks/>
          </p:cNvCxnSpPr>
          <p:nvPr/>
        </p:nvCxnSpPr>
        <p:spPr>
          <a:xfrm>
            <a:off x="9134358" y="3577337"/>
            <a:ext cx="0" cy="63464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9D4CCD-1A1D-461C-A0B8-3AD87390CA92}"/>
              </a:ext>
            </a:extLst>
          </p:cNvPr>
          <p:cNvSpPr txBox="1"/>
          <p:nvPr/>
        </p:nvSpPr>
        <p:spPr>
          <a:xfrm>
            <a:off x="8682150" y="4211983"/>
            <a:ext cx="904415" cy="461665"/>
          </a:xfrm>
          <a:prstGeom prst="rect">
            <a:avLst/>
          </a:prstGeom>
          <a:noFill/>
        </p:spPr>
        <p:txBody>
          <a:bodyPr wrap="none" rtlCol="0">
            <a:spAutoFit/>
          </a:bodyPr>
          <a:lstStyle/>
          <a:p>
            <a:r>
              <a:rPr lang="en-US" sz="2400" b="1" dirty="0">
                <a:solidFill>
                  <a:srgbClr val="FF0000"/>
                </a:solidFill>
                <a:latin typeface="Helvetica" pitchFamily="2" charset="0"/>
              </a:rPr>
              <a:t>Drop</a:t>
            </a:r>
          </a:p>
        </p:txBody>
      </p:sp>
      <p:sp>
        <p:nvSpPr>
          <p:cNvPr id="75" name="TextBox 74">
            <a:extLst>
              <a:ext uri="{FF2B5EF4-FFF2-40B4-BE49-F238E27FC236}">
                <a16:creationId xmlns:a16="http://schemas.microsoft.com/office/drawing/2014/main" id="{F75DA9E1-96D7-4EED-9BA1-C9B0325710DE}"/>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5</a:t>
            </a:r>
          </a:p>
        </p:txBody>
      </p:sp>
    </p:spTree>
    <p:extLst>
      <p:ext uri="{BB962C8B-B14F-4D97-AF65-F5344CB8AC3E}">
        <p14:creationId xmlns:p14="http://schemas.microsoft.com/office/powerpoint/2010/main" val="204903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08AAB-0551-4DDC-A27E-0C65EC434B78}"/>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Overload Control: Admission Control</a:t>
            </a:r>
          </a:p>
        </p:txBody>
      </p:sp>
      <p:grpSp>
        <p:nvGrpSpPr>
          <p:cNvPr id="18" name="그룹 7">
            <a:extLst>
              <a:ext uri="{FF2B5EF4-FFF2-40B4-BE49-F238E27FC236}">
                <a16:creationId xmlns:a16="http://schemas.microsoft.com/office/drawing/2014/main" id="{3435CD27-C90D-4A6B-B267-8D8F5E6C5B72}"/>
              </a:ext>
            </a:extLst>
          </p:cNvPr>
          <p:cNvGrpSpPr/>
          <p:nvPr/>
        </p:nvGrpSpPr>
        <p:grpSpPr>
          <a:xfrm>
            <a:off x="9528007" y="3327016"/>
            <a:ext cx="1688122" cy="449641"/>
            <a:chOff x="8846235" y="2726787"/>
            <a:chExt cx="2194560" cy="584533"/>
          </a:xfrm>
        </p:grpSpPr>
        <p:grpSp>
          <p:nvGrpSpPr>
            <p:cNvPr id="22" name="그룹 8">
              <a:extLst>
                <a:ext uri="{FF2B5EF4-FFF2-40B4-BE49-F238E27FC236}">
                  <a16:creationId xmlns:a16="http://schemas.microsoft.com/office/drawing/2014/main" id="{5AB628F8-9E1C-49A7-907C-7166C41318EA}"/>
                </a:ext>
              </a:extLst>
            </p:cNvPr>
            <p:cNvGrpSpPr/>
            <p:nvPr/>
          </p:nvGrpSpPr>
          <p:grpSpPr>
            <a:xfrm>
              <a:off x="8846235" y="2726787"/>
              <a:ext cx="2194560" cy="584533"/>
              <a:chOff x="1392702" y="3910818"/>
              <a:chExt cx="3010486" cy="801859"/>
            </a:xfrm>
          </p:grpSpPr>
          <p:sp>
            <p:nvSpPr>
              <p:cNvPr id="24" name="모서리가 둥근 직사각형 10">
                <a:extLst>
                  <a:ext uri="{FF2B5EF4-FFF2-40B4-BE49-F238E27FC236}">
                    <a16:creationId xmlns:a16="http://schemas.microsoft.com/office/drawing/2014/main" id="{C87D7F3F-A45E-4D39-895B-ED168DDDCD35}"/>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11">
                <a:extLst>
                  <a:ext uri="{FF2B5EF4-FFF2-40B4-BE49-F238E27FC236}">
                    <a16:creationId xmlns:a16="http://schemas.microsoft.com/office/drawing/2014/main" id="{634BBEA3-0ACE-46C3-8A78-1CA1711A843C}"/>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타원 9">
              <a:extLst>
                <a:ext uri="{FF2B5EF4-FFF2-40B4-BE49-F238E27FC236}">
                  <a16:creationId xmlns:a16="http://schemas.microsoft.com/office/drawing/2014/main" id="{DEA2D20A-49F5-47AC-A27E-7753C3E9A71A}"/>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6" name="그룹 7">
            <a:extLst>
              <a:ext uri="{FF2B5EF4-FFF2-40B4-BE49-F238E27FC236}">
                <a16:creationId xmlns:a16="http://schemas.microsoft.com/office/drawing/2014/main" id="{4DDFDFA8-2E5F-4E73-96CB-A1C9BFD15AE5}"/>
              </a:ext>
            </a:extLst>
          </p:cNvPr>
          <p:cNvGrpSpPr/>
          <p:nvPr/>
        </p:nvGrpSpPr>
        <p:grpSpPr>
          <a:xfrm>
            <a:off x="2007875" y="2161478"/>
            <a:ext cx="1688122" cy="449641"/>
            <a:chOff x="8846235" y="2726787"/>
            <a:chExt cx="2194560" cy="584533"/>
          </a:xfrm>
        </p:grpSpPr>
        <p:grpSp>
          <p:nvGrpSpPr>
            <p:cNvPr id="27" name="그룹 8">
              <a:extLst>
                <a:ext uri="{FF2B5EF4-FFF2-40B4-BE49-F238E27FC236}">
                  <a16:creationId xmlns:a16="http://schemas.microsoft.com/office/drawing/2014/main" id="{93E521C5-8588-49A6-9085-C1EBE223AFD8}"/>
                </a:ext>
              </a:extLst>
            </p:cNvPr>
            <p:cNvGrpSpPr/>
            <p:nvPr/>
          </p:nvGrpSpPr>
          <p:grpSpPr>
            <a:xfrm>
              <a:off x="8846235" y="2726787"/>
              <a:ext cx="2194560" cy="584533"/>
              <a:chOff x="1392702" y="3910818"/>
              <a:chExt cx="3010486" cy="801859"/>
            </a:xfrm>
          </p:grpSpPr>
          <p:sp>
            <p:nvSpPr>
              <p:cNvPr id="29" name="모서리가 둥근 직사각형 10">
                <a:extLst>
                  <a:ext uri="{FF2B5EF4-FFF2-40B4-BE49-F238E27FC236}">
                    <a16:creationId xmlns:a16="http://schemas.microsoft.com/office/drawing/2014/main" id="{7396F29D-D5E3-4879-809D-1DB7CC910E29}"/>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11">
                <a:extLst>
                  <a:ext uri="{FF2B5EF4-FFF2-40B4-BE49-F238E27FC236}">
                    <a16:creationId xmlns:a16="http://schemas.microsoft.com/office/drawing/2014/main" id="{7EF10240-2DBE-4475-9D5E-DDC5202DB52B}"/>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타원 9">
              <a:extLst>
                <a:ext uri="{FF2B5EF4-FFF2-40B4-BE49-F238E27FC236}">
                  <a16:creationId xmlns:a16="http://schemas.microsoft.com/office/drawing/2014/main" id="{1434A6B7-D67F-4174-8198-7F7B35758EA1}"/>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7">
            <a:extLst>
              <a:ext uri="{FF2B5EF4-FFF2-40B4-BE49-F238E27FC236}">
                <a16:creationId xmlns:a16="http://schemas.microsoft.com/office/drawing/2014/main" id="{C6B0A216-9B3F-40E7-AA04-95F59246AF04}"/>
              </a:ext>
            </a:extLst>
          </p:cNvPr>
          <p:cNvGrpSpPr/>
          <p:nvPr/>
        </p:nvGrpSpPr>
        <p:grpSpPr>
          <a:xfrm>
            <a:off x="2007875" y="2943619"/>
            <a:ext cx="1688122" cy="449641"/>
            <a:chOff x="8846235" y="2726787"/>
            <a:chExt cx="2194560" cy="584533"/>
          </a:xfrm>
        </p:grpSpPr>
        <p:grpSp>
          <p:nvGrpSpPr>
            <p:cNvPr id="32" name="그룹 8">
              <a:extLst>
                <a:ext uri="{FF2B5EF4-FFF2-40B4-BE49-F238E27FC236}">
                  <a16:creationId xmlns:a16="http://schemas.microsoft.com/office/drawing/2014/main" id="{C419A0F3-4301-4AB2-BA94-6672EA0E5BA8}"/>
                </a:ext>
              </a:extLst>
            </p:cNvPr>
            <p:cNvGrpSpPr/>
            <p:nvPr/>
          </p:nvGrpSpPr>
          <p:grpSpPr>
            <a:xfrm>
              <a:off x="8846235" y="2726787"/>
              <a:ext cx="2194560" cy="584533"/>
              <a:chOff x="1392702" y="3910818"/>
              <a:chExt cx="3010486" cy="801859"/>
            </a:xfrm>
          </p:grpSpPr>
          <p:sp>
            <p:nvSpPr>
              <p:cNvPr id="34" name="모서리가 둥근 직사각형 10">
                <a:extLst>
                  <a:ext uri="{FF2B5EF4-FFF2-40B4-BE49-F238E27FC236}">
                    <a16:creationId xmlns:a16="http://schemas.microsoft.com/office/drawing/2014/main" id="{8E747B9A-E633-4BB7-A2EB-A130CE131FF3}"/>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연결선 11">
                <a:extLst>
                  <a:ext uri="{FF2B5EF4-FFF2-40B4-BE49-F238E27FC236}">
                    <a16:creationId xmlns:a16="http://schemas.microsoft.com/office/drawing/2014/main" id="{02E0E001-5852-4156-AE77-DED2715766BA}"/>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타원 9">
              <a:extLst>
                <a:ext uri="{FF2B5EF4-FFF2-40B4-BE49-F238E27FC236}">
                  <a16:creationId xmlns:a16="http://schemas.microsoft.com/office/drawing/2014/main" id="{10079A7D-11B8-4E09-9AFE-73DA338FACD7}"/>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 name="그룹 7">
            <a:extLst>
              <a:ext uri="{FF2B5EF4-FFF2-40B4-BE49-F238E27FC236}">
                <a16:creationId xmlns:a16="http://schemas.microsoft.com/office/drawing/2014/main" id="{03A2F023-91C3-4FDB-AE1B-0827D807D722}"/>
              </a:ext>
            </a:extLst>
          </p:cNvPr>
          <p:cNvGrpSpPr/>
          <p:nvPr/>
        </p:nvGrpSpPr>
        <p:grpSpPr>
          <a:xfrm>
            <a:off x="2007875" y="3725760"/>
            <a:ext cx="1688122" cy="449641"/>
            <a:chOff x="8846235" y="2726787"/>
            <a:chExt cx="2194560" cy="584533"/>
          </a:xfrm>
        </p:grpSpPr>
        <p:grpSp>
          <p:nvGrpSpPr>
            <p:cNvPr id="37" name="그룹 8">
              <a:extLst>
                <a:ext uri="{FF2B5EF4-FFF2-40B4-BE49-F238E27FC236}">
                  <a16:creationId xmlns:a16="http://schemas.microsoft.com/office/drawing/2014/main" id="{2A6B526B-D548-4024-92BB-C97F41B9284C}"/>
                </a:ext>
              </a:extLst>
            </p:cNvPr>
            <p:cNvGrpSpPr/>
            <p:nvPr/>
          </p:nvGrpSpPr>
          <p:grpSpPr>
            <a:xfrm>
              <a:off x="8846235" y="2726787"/>
              <a:ext cx="2194560" cy="584533"/>
              <a:chOff x="1392702" y="3910818"/>
              <a:chExt cx="3010486" cy="801859"/>
            </a:xfrm>
          </p:grpSpPr>
          <p:sp>
            <p:nvSpPr>
              <p:cNvPr id="39" name="모서리가 둥근 직사각형 10">
                <a:extLst>
                  <a:ext uri="{FF2B5EF4-FFF2-40B4-BE49-F238E27FC236}">
                    <a16:creationId xmlns:a16="http://schemas.microsoft.com/office/drawing/2014/main" id="{3C028B28-B8CB-4870-AC15-A1E63F24BE04}"/>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연결선 11">
                <a:extLst>
                  <a:ext uri="{FF2B5EF4-FFF2-40B4-BE49-F238E27FC236}">
                    <a16:creationId xmlns:a16="http://schemas.microsoft.com/office/drawing/2014/main" id="{368E0E5B-08C8-415D-A176-31F9F68CB0AE}"/>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타원 9">
              <a:extLst>
                <a:ext uri="{FF2B5EF4-FFF2-40B4-BE49-F238E27FC236}">
                  <a16:creationId xmlns:a16="http://schemas.microsoft.com/office/drawing/2014/main" id="{7F276B04-DA0C-49D4-BA53-F7B09C42C7C5}"/>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7">
            <a:extLst>
              <a:ext uri="{FF2B5EF4-FFF2-40B4-BE49-F238E27FC236}">
                <a16:creationId xmlns:a16="http://schemas.microsoft.com/office/drawing/2014/main" id="{B502A1DA-EB49-4E51-BA58-64E37488FF5C}"/>
              </a:ext>
            </a:extLst>
          </p:cNvPr>
          <p:cNvGrpSpPr/>
          <p:nvPr/>
        </p:nvGrpSpPr>
        <p:grpSpPr>
          <a:xfrm>
            <a:off x="2007875" y="4507901"/>
            <a:ext cx="1688122" cy="449641"/>
            <a:chOff x="8846235" y="2726787"/>
            <a:chExt cx="2194560" cy="584533"/>
          </a:xfrm>
        </p:grpSpPr>
        <p:grpSp>
          <p:nvGrpSpPr>
            <p:cNvPr id="42" name="그룹 8">
              <a:extLst>
                <a:ext uri="{FF2B5EF4-FFF2-40B4-BE49-F238E27FC236}">
                  <a16:creationId xmlns:a16="http://schemas.microsoft.com/office/drawing/2014/main" id="{4873F81C-678A-4A22-B0D9-C2B5C8115C4D}"/>
                </a:ext>
              </a:extLst>
            </p:cNvPr>
            <p:cNvGrpSpPr/>
            <p:nvPr/>
          </p:nvGrpSpPr>
          <p:grpSpPr>
            <a:xfrm>
              <a:off x="8846235" y="2726787"/>
              <a:ext cx="2194560" cy="584533"/>
              <a:chOff x="1392702" y="3910818"/>
              <a:chExt cx="3010486" cy="801859"/>
            </a:xfrm>
          </p:grpSpPr>
          <p:sp>
            <p:nvSpPr>
              <p:cNvPr id="44" name="모서리가 둥근 직사각형 10">
                <a:extLst>
                  <a:ext uri="{FF2B5EF4-FFF2-40B4-BE49-F238E27FC236}">
                    <a16:creationId xmlns:a16="http://schemas.microsoft.com/office/drawing/2014/main" id="{EE3A8239-598D-4D5D-8EC9-346F2C80DB68}"/>
                  </a:ext>
                </a:extLst>
              </p:cNvPr>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11">
                <a:extLst>
                  <a:ext uri="{FF2B5EF4-FFF2-40B4-BE49-F238E27FC236}">
                    <a16:creationId xmlns:a16="http://schemas.microsoft.com/office/drawing/2014/main" id="{5D49B2B1-3BEB-4AD1-AABB-4BE86E810FFC}"/>
                  </a:ext>
                </a:extLst>
              </p:cNvPr>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9">
              <a:extLst>
                <a:ext uri="{FF2B5EF4-FFF2-40B4-BE49-F238E27FC236}">
                  <a16:creationId xmlns:a16="http://schemas.microsoft.com/office/drawing/2014/main" id="{2E37360D-D01F-4AD8-83B9-74619BE34CF8}"/>
                </a:ext>
              </a:extLst>
            </p:cNvPr>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6" name="Group 45">
            <a:extLst>
              <a:ext uri="{FF2B5EF4-FFF2-40B4-BE49-F238E27FC236}">
                <a16:creationId xmlns:a16="http://schemas.microsoft.com/office/drawing/2014/main" id="{134AD1D2-3135-47B1-B9D8-4BDE85C3444B}"/>
              </a:ext>
            </a:extLst>
          </p:cNvPr>
          <p:cNvGrpSpPr/>
          <p:nvPr/>
        </p:nvGrpSpPr>
        <p:grpSpPr>
          <a:xfrm>
            <a:off x="8511714" y="3405999"/>
            <a:ext cx="860265" cy="317157"/>
            <a:chOff x="387276" y="2245252"/>
            <a:chExt cx="1712257" cy="378311"/>
          </a:xfrm>
        </p:grpSpPr>
        <p:cxnSp>
          <p:nvCxnSpPr>
            <p:cNvPr id="47" name="Straight Connector 46">
              <a:extLst>
                <a:ext uri="{FF2B5EF4-FFF2-40B4-BE49-F238E27FC236}">
                  <a16:creationId xmlns:a16="http://schemas.microsoft.com/office/drawing/2014/main" id="{B1A6A064-D7B3-4A37-BA9F-7E34F6426860}"/>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537BD4E-CB5F-451D-A5B4-98FA4D81372C}"/>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069014B-93EA-4228-9F00-C2E991F611C7}"/>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DB05076F-B1AF-4BC1-83D1-FCA05076800D}"/>
              </a:ext>
            </a:extLst>
          </p:cNvPr>
          <p:cNvSpPr txBox="1"/>
          <p:nvPr/>
        </p:nvSpPr>
        <p:spPr>
          <a:xfrm>
            <a:off x="9749942" y="3776655"/>
            <a:ext cx="1244251" cy="523220"/>
          </a:xfrm>
          <a:prstGeom prst="rect">
            <a:avLst/>
          </a:prstGeom>
          <a:noFill/>
        </p:spPr>
        <p:txBody>
          <a:bodyPr wrap="none" rtlCol="0">
            <a:spAutoFit/>
          </a:bodyPr>
          <a:lstStyle/>
          <a:p>
            <a:r>
              <a:rPr lang="en-US" sz="2800" dirty="0">
                <a:latin typeface="Helvetica" pitchFamily="2" charset="0"/>
              </a:rPr>
              <a:t>Server</a:t>
            </a:r>
          </a:p>
        </p:txBody>
      </p:sp>
      <p:sp>
        <p:nvSpPr>
          <p:cNvPr id="51" name="TextBox 50">
            <a:extLst>
              <a:ext uri="{FF2B5EF4-FFF2-40B4-BE49-F238E27FC236}">
                <a16:creationId xmlns:a16="http://schemas.microsoft.com/office/drawing/2014/main" id="{98F27D38-7981-49F8-BE63-2748B960C7A8}"/>
              </a:ext>
            </a:extLst>
          </p:cNvPr>
          <p:cNvSpPr txBox="1"/>
          <p:nvPr/>
        </p:nvSpPr>
        <p:spPr>
          <a:xfrm>
            <a:off x="2187991" y="5126442"/>
            <a:ext cx="1284326" cy="523220"/>
          </a:xfrm>
          <a:prstGeom prst="rect">
            <a:avLst/>
          </a:prstGeom>
          <a:noFill/>
        </p:spPr>
        <p:txBody>
          <a:bodyPr wrap="none" rtlCol="0">
            <a:spAutoFit/>
          </a:bodyPr>
          <a:lstStyle/>
          <a:p>
            <a:r>
              <a:rPr lang="en-US" sz="2800" dirty="0">
                <a:latin typeface="Helvetica" pitchFamily="2" charset="0"/>
              </a:rPr>
              <a:t>Clients</a:t>
            </a:r>
          </a:p>
        </p:txBody>
      </p:sp>
      <p:sp>
        <p:nvSpPr>
          <p:cNvPr id="70" name="Rectangle 69">
            <a:extLst>
              <a:ext uri="{FF2B5EF4-FFF2-40B4-BE49-F238E27FC236}">
                <a16:creationId xmlns:a16="http://schemas.microsoft.com/office/drawing/2014/main" id="{62DEC161-5F71-497A-AE35-6AE4382A79E5}"/>
              </a:ext>
            </a:extLst>
          </p:cNvPr>
          <p:cNvSpPr/>
          <p:nvPr/>
        </p:nvSpPr>
        <p:spPr>
          <a:xfrm>
            <a:off x="6612805" y="5233334"/>
            <a:ext cx="141083" cy="304657"/>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2A9AF48C-A2AA-4816-B0EA-B94BCFEDEBE7}"/>
              </a:ext>
            </a:extLst>
          </p:cNvPr>
          <p:cNvSpPr txBox="1"/>
          <p:nvPr/>
        </p:nvSpPr>
        <p:spPr>
          <a:xfrm>
            <a:off x="6795186" y="5124052"/>
            <a:ext cx="1524776" cy="523220"/>
          </a:xfrm>
          <a:prstGeom prst="rect">
            <a:avLst/>
          </a:prstGeom>
          <a:noFill/>
        </p:spPr>
        <p:txBody>
          <a:bodyPr wrap="none" rtlCol="0">
            <a:spAutoFit/>
          </a:bodyPr>
          <a:lstStyle/>
          <a:p>
            <a:r>
              <a:rPr lang="en-US" sz="2800" dirty="0">
                <a:latin typeface="Helvetica" pitchFamily="2" charset="0"/>
              </a:rPr>
              <a:t>Request</a:t>
            </a:r>
          </a:p>
        </p:txBody>
      </p:sp>
      <p:cxnSp>
        <p:nvCxnSpPr>
          <p:cNvPr id="77" name="Straight Arrow Connector 76">
            <a:extLst>
              <a:ext uri="{FF2B5EF4-FFF2-40B4-BE49-F238E27FC236}">
                <a16:creationId xmlns:a16="http://schemas.microsoft.com/office/drawing/2014/main" id="{3B6F8730-A329-4613-B95C-58BE24EC37BD}"/>
              </a:ext>
            </a:extLst>
          </p:cNvPr>
          <p:cNvCxnSpPr/>
          <p:nvPr/>
        </p:nvCxnSpPr>
        <p:spPr>
          <a:xfrm>
            <a:off x="3887183" y="2386297"/>
            <a:ext cx="4514850" cy="10546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E47AA48-5B15-48B0-A5C6-2538E2D03091}"/>
              </a:ext>
            </a:extLst>
          </p:cNvPr>
          <p:cNvCxnSpPr/>
          <p:nvPr/>
        </p:nvCxnSpPr>
        <p:spPr>
          <a:xfrm>
            <a:off x="3810400" y="3161278"/>
            <a:ext cx="4591633" cy="3889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A648A3B-7258-4381-9976-877DE3B1AFD1}"/>
              </a:ext>
            </a:extLst>
          </p:cNvPr>
          <p:cNvCxnSpPr/>
          <p:nvPr/>
        </p:nvCxnSpPr>
        <p:spPr>
          <a:xfrm flipV="1">
            <a:off x="3789966" y="3751340"/>
            <a:ext cx="4612067" cy="99031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78C2999F-099B-4061-88DA-C5F8478695DC}"/>
              </a:ext>
            </a:extLst>
          </p:cNvPr>
          <p:cNvCxnSpPr/>
          <p:nvPr/>
        </p:nvCxnSpPr>
        <p:spPr>
          <a:xfrm flipV="1">
            <a:off x="3789966" y="3649003"/>
            <a:ext cx="4612067" cy="3330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EA75F8D8-7AA8-4A51-8CF0-F9D7A991FE2C}"/>
              </a:ext>
            </a:extLst>
          </p:cNvPr>
          <p:cNvSpPr/>
          <p:nvPr/>
        </p:nvSpPr>
        <p:spPr>
          <a:xfrm>
            <a:off x="9217162" y="3405999"/>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t icon PNG and SVG Vector Free Download">
            <a:extLst>
              <a:ext uri="{FF2B5EF4-FFF2-40B4-BE49-F238E27FC236}">
                <a16:creationId xmlns:a16="http://schemas.microsoft.com/office/drawing/2014/main" id="{D05A85AA-E0D3-4D5C-A1C9-950E54B9F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777" y="2609058"/>
            <a:ext cx="507896" cy="673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rning Icon transparent PNG - StickPNG">
            <a:extLst>
              <a:ext uri="{FF2B5EF4-FFF2-40B4-BE49-F238E27FC236}">
                <a16:creationId xmlns:a16="http://schemas.microsoft.com/office/drawing/2014/main" id="{3BB6F2F1-72C1-4382-89E6-A521AEC3C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673" y="2530554"/>
            <a:ext cx="830693" cy="830693"/>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1855EDBB-B27B-4C69-A3A4-07E82851C52E}"/>
              </a:ext>
            </a:extLst>
          </p:cNvPr>
          <p:cNvGrpSpPr/>
          <p:nvPr/>
        </p:nvGrpSpPr>
        <p:grpSpPr>
          <a:xfrm>
            <a:off x="1017387" y="2223986"/>
            <a:ext cx="860265" cy="317157"/>
            <a:chOff x="387276" y="2245252"/>
            <a:chExt cx="1712257" cy="378311"/>
          </a:xfrm>
        </p:grpSpPr>
        <p:cxnSp>
          <p:nvCxnSpPr>
            <p:cNvPr id="75" name="Straight Connector 74">
              <a:extLst>
                <a:ext uri="{FF2B5EF4-FFF2-40B4-BE49-F238E27FC236}">
                  <a16:creationId xmlns:a16="http://schemas.microsoft.com/office/drawing/2014/main" id="{CE78C133-D48F-4392-A4A4-03E581C9BD4C}"/>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18EF800-2758-44D5-B334-2E30AC257AF0}"/>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28F2AE5-2F9D-492E-8A5B-38FD7D6763C4}"/>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23B3AED9-0A2A-4CE5-AFE8-F062860FF89C}"/>
              </a:ext>
            </a:extLst>
          </p:cNvPr>
          <p:cNvGrpSpPr/>
          <p:nvPr/>
        </p:nvGrpSpPr>
        <p:grpSpPr>
          <a:xfrm>
            <a:off x="1016037" y="3009859"/>
            <a:ext cx="860265" cy="317157"/>
            <a:chOff x="387276" y="2245252"/>
            <a:chExt cx="1712257" cy="378311"/>
          </a:xfrm>
        </p:grpSpPr>
        <p:cxnSp>
          <p:nvCxnSpPr>
            <p:cNvPr id="84" name="Straight Connector 83">
              <a:extLst>
                <a:ext uri="{FF2B5EF4-FFF2-40B4-BE49-F238E27FC236}">
                  <a16:creationId xmlns:a16="http://schemas.microsoft.com/office/drawing/2014/main" id="{DC346FFD-1D14-4D34-A2AF-25297A3248CA}"/>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851DEBD-3498-41DB-A5E3-CC15BD9BBD97}"/>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C26AB-B5A5-415D-9A71-360EDFBE543A}"/>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82901C46-DDC3-4252-B3D1-A58CB8E8EA47}"/>
              </a:ext>
            </a:extLst>
          </p:cNvPr>
          <p:cNvGrpSpPr/>
          <p:nvPr/>
        </p:nvGrpSpPr>
        <p:grpSpPr>
          <a:xfrm>
            <a:off x="1033207" y="3792000"/>
            <a:ext cx="860265" cy="317157"/>
            <a:chOff x="387276" y="2245252"/>
            <a:chExt cx="1712257" cy="378311"/>
          </a:xfrm>
        </p:grpSpPr>
        <p:cxnSp>
          <p:nvCxnSpPr>
            <p:cNvPr id="88" name="Straight Connector 87">
              <a:extLst>
                <a:ext uri="{FF2B5EF4-FFF2-40B4-BE49-F238E27FC236}">
                  <a16:creationId xmlns:a16="http://schemas.microsoft.com/office/drawing/2014/main" id="{669644A1-2680-4892-A220-09EE9E4F81A9}"/>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78241D2-8C1B-44BC-B97C-D0063669214D}"/>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F5A96B3-E92F-49E6-BA5E-C15DCCED8746}"/>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A4DAD3CF-5B99-496B-8D52-F0F1F103F0DE}"/>
              </a:ext>
            </a:extLst>
          </p:cNvPr>
          <p:cNvGrpSpPr/>
          <p:nvPr/>
        </p:nvGrpSpPr>
        <p:grpSpPr>
          <a:xfrm>
            <a:off x="1019266" y="4574141"/>
            <a:ext cx="860265" cy="317157"/>
            <a:chOff x="387276" y="2245252"/>
            <a:chExt cx="1712257" cy="378311"/>
          </a:xfrm>
        </p:grpSpPr>
        <p:cxnSp>
          <p:nvCxnSpPr>
            <p:cNvPr id="93" name="Straight Connector 92">
              <a:extLst>
                <a:ext uri="{FF2B5EF4-FFF2-40B4-BE49-F238E27FC236}">
                  <a16:creationId xmlns:a16="http://schemas.microsoft.com/office/drawing/2014/main" id="{104BDC28-0893-4050-8D39-930062399FE0}"/>
                </a:ext>
              </a:extLst>
            </p:cNvPr>
            <p:cNvCxnSpPr/>
            <p:nvPr/>
          </p:nvCxnSpPr>
          <p:spPr>
            <a:xfrm>
              <a:off x="387276" y="2245252"/>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23721F6-8D71-4CDA-B7C9-18E115F1F74C}"/>
                </a:ext>
              </a:extLst>
            </p:cNvPr>
            <p:cNvCxnSpPr/>
            <p:nvPr/>
          </p:nvCxnSpPr>
          <p:spPr>
            <a:xfrm>
              <a:off x="389068" y="2623563"/>
              <a:ext cx="1710465"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608E38A-CC99-4D3D-BA50-7A229F740F06}"/>
                </a:ext>
              </a:extLst>
            </p:cNvPr>
            <p:cNvCxnSpPr/>
            <p:nvPr/>
          </p:nvCxnSpPr>
          <p:spPr>
            <a:xfrm>
              <a:off x="2097741" y="2245252"/>
              <a:ext cx="0" cy="378311"/>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A6B611A8-1FBF-4EA5-B3FA-E71618F8C856}"/>
              </a:ext>
            </a:extLst>
          </p:cNvPr>
          <p:cNvSpPr/>
          <p:nvPr/>
        </p:nvSpPr>
        <p:spPr>
          <a:xfrm>
            <a:off x="1732838" y="2225831"/>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A981AD-6583-4C13-AEBE-684606E33C6D}"/>
              </a:ext>
            </a:extLst>
          </p:cNvPr>
          <p:cNvSpPr/>
          <p:nvPr/>
        </p:nvSpPr>
        <p:spPr>
          <a:xfrm>
            <a:off x="1726928" y="3015672"/>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AB149E5-5C33-4E15-AFFF-A38FC84601BA}"/>
              </a:ext>
            </a:extLst>
          </p:cNvPr>
          <p:cNvSpPr/>
          <p:nvPr/>
        </p:nvSpPr>
        <p:spPr>
          <a:xfrm>
            <a:off x="1586485" y="3011940"/>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76C4EFB-24CD-47FB-92D8-B3C3BB51E3FB}"/>
              </a:ext>
            </a:extLst>
          </p:cNvPr>
          <p:cNvSpPr/>
          <p:nvPr/>
        </p:nvSpPr>
        <p:spPr>
          <a:xfrm>
            <a:off x="1445746" y="3014631"/>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54AD71F9-296C-45E0-8855-11C2BADE633B}"/>
              </a:ext>
            </a:extLst>
          </p:cNvPr>
          <p:cNvSpPr/>
          <p:nvPr/>
        </p:nvSpPr>
        <p:spPr>
          <a:xfrm>
            <a:off x="1732641" y="4578913"/>
            <a:ext cx="141083" cy="307612"/>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52C39EC7-69AA-4AAD-860A-23BD891571DB}"/>
              </a:ext>
            </a:extLst>
          </p:cNvPr>
          <p:cNvSpPr/>
          <p:nvPr/>
        </p:nvSpPr>
        <p:spPr>
          <a:xfrm>
            <a:off x="1364471" y="1923959"/>
            <a:ext cx="801370" cy="3143914"/>
          </a:xfrm>
          <a:prstGeom prst="ellipse">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86">
            <a:extLst>
              <a:ext uri="{FF2B5EF4-FFF2-40B4-BE49-F238E27FC236}">
                <a16:creationId xmlns:a16="http://schemas.microsoft.com/office/drawing/2014/main" id="{03B8ACE9-FF62-4F21-84FD-8E38EDD5CE38}"/>
              </a:ext>
            </a:extLst>
          </p:cNvPr>
          <p:cNvSpPr/>
          <p:nvPr/>
        </p:nvSpPr>
        <p:spPr>
          <a:xfrm>
            <a:off x="3837054" y="1784573"/>
            <a:ext cx="285750" cy="55055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F51B9A3-C6DC-489B-9247-8DA5B8249F34}"/>
              </a:ext>
            </a:extLst>
          </p:cNvPr>
          <p:cNvSpPr/>
          <p:nvPr/>
        </p:nvSpPr>
        <p:spPr>
          <a:xfrm>
            <a:off x="3882446" y="2086460"/>
            <a:ext cx="188105" cy="188105"/>
          </a:xfrm>
          <a:prstGeom prst="ellipse">
            <a:avLst/>
          </a:prstGeom>
          <a:solidFill>
            <a:srgbClr val="00B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AB8CAED3-67F6-4230-A17A-F67F66D66008}"/>
              </a:ext>
            </a:extLst>
          </p:cNvPr>
          <p:cNvSpPr/>
          <p:nvPr/>
        </p:nvSpPr>
        <p:spPr>
          <a:xfrm>
            <a:off x="3882446" y="1859582"/>
            <a:ext cx="188105" cy="18810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86">
            <a:extLst>
              <a:ext uri="{FF2B5EF4-FFF2-40B4-BE49-F238E27FC236}">
                <a16:creationId xmlns:a16="http://schemas.microsoft.com/office/drawing/2014/main" id="{32F25CAA-6DCE-49E4-8004-8DD45EBC3CF9}"/>
              </a:ext>
            </a:extLst>
          </p:cNvPr>
          <p:cNvSpPr/>
          <p:nvPr/>
        </p:nvSpPr>
        <p:spPr>
          <a:xfrm>
            <a:off x="3837054" y="2555715"/>
            <a:ext cx="285750" cy="55055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A5C6FD2-B22D-4F18-97D6-42F690149748}"/>
              </a:ext>
            </a:extLst>
          </p:cNvPr>
          <p:cNvSpPr/>
          <p:nvPr/>
        </p:nvSpPr>
        <p:spPr>
          <a:xfrm>
            <a:off x="3882446" y="2857602"/>
            <a:ext cx="188105" cy="188105"/>
          </a:xfrm>
          <a:prstGeom prst="ellipse">
            <a:avLst/>
          </a:prstGeom>
          <a:solidFill>
            <a:srgbClr val="00B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1FA3EA9-BAF7-4F77-8A65-E46704DE7CA5}"/>
              </a:ext>
            </a:extLst>
          </p:cNvPr>
          <p:cNvSpPr/>
          <p:nvPr/>
        </p:nvSpPr>
        <p:spPr>
          <a:xfrm>
            <a:off x="3882446" y="2630724"/>
            <a:ext cx="188105" cy="18810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86">
            <a:extLst>
              <a:ext uri="{FF2B5EF4-FFF2-40B4-BE49-F238E27FC236}">
                <a16:creationId xmlns:a16="http://schemas.microsoft.com/office/drawing/2014/main" id="{0483DCC5-C4E3-4C40-97F0-B4FC05F7FF27}"/>
              </a:ext>
            </a:extLst>
          </p:cNvPr>
          <p:cNvSpPr/>
          <p:nvPr/>
        </p:nvSpPr>
        <p:spPr>
          <a:xfrm>
            <a:off x="3827570" y="3356846"/>
            <a:ext cx="285750" cy="55055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8188F52-521C-4C7B-8EE7-E138012FD1D5}"/>
              </a:ext>
            </a:extLst>
          </p:cNvPr>
          <p:cNvSpPr/>
          <p:nvPr/>
        </p:nvSpPr>
        <p:spPr>
          <a:xfrm>
            <a:off x="3872962" y="3658733"/>
            <a:ext cx="188105" cy="188105"/>
          </a:xfrm>
          <a:prstGeom prst="ellipse">
            <a:avLst/>
          </a:prstGeom>
          <a:solidFill>
            <a:srgbClr val="00B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A7B07B21-9F16-4DA9-8A76-36D2F06A4B80}"/>
              </a:ext>
            </a:extLst>
          </p:cNvPr>
          <p:cNvSpPr/>
          <p:nvPr/>
        </p:nvSpPr>
        <p:spPr>
          <a:xfrm>
            <a:off x="3872962" y="3431855"/>
            <a:ext cx="188105" cy="18810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86">
            <a:extLst>
              <a:ext uri="{FF2B5EF4-FFF2-40B4-BE49-F238E27FC236}">
                <a16:creationId xmlns:a16="http://schemas.microsoft.com/office/drawing/2014/main" id="{0A324167-DFE6-4CB5-9248-5F28438CB4F8}"/>
              </a:ext>
            </a:extLst>
          </p:cNvPr>
          <p:cNvSpPr/>
          <p:nvPr/>
        </p:nvSpPr>
        <p:spPr>
          <a:xfrm>
            <a:off x="3827570" y="4111089"/>
            <a:ext cx="285750" cy="55055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1E83BF9-5518-4046-BBF7-C5161C65DFB0}"/>
              </a:ext>
            </a:extLst>
          </p:cNvPr>
          <p:cNvSpPr/>
          <p:nvPr/>
        </p:nvSpPr>
        <p:spPr>
          <a:xfrm>
            <a:off x="3872962" y="4412976"/>
            <a:ext cx="188105" cy="188105"/>
          </a:xfrm>
          <a:prstGeom prst="ellipse">
            <a:avLst/>
          </a:prstGeom>
          <a:solidFill>
            <a:srgbClr val="00B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A07F0A2-1921-4FBA-98C2-13CB961A3EB7}"/>
              </a:ext>
            </a:extLst>
          </p:cNvPr>
          <p:cNvSpPr/>
          <p:nvPr/>
        </p:nvSpPr>
        <p:spPr>
          <a:xfrm>
            <a:off x="3872962" y="4186098"/>
            <a:ext cx="188105" cy="18810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98B20D48-7DB1-48B9-8E50-0CEB653D48AB}"/>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5</a:t>
            </a:r>
          </a:p>
        </p:txBody>
      </p:sp>
    </p:spTree>
    <p:extLst>
      <p:ext uri="{BB962C8B-B14F-4D97-AF65-F5344CB8AC3E}">
        <p14:creationId xmlns:p14="http://schemas.microsoft.com/office/powerpoint/2010/main" val="61087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08AAB-0551-4DDC-A27E-0C65EC434B78}"/>
              </a:ext>
            </a:extLst>
          </p:cNvPr>
          <p:cNvSpPr txBox="1">
            <a:spLocks/>
          </p:cNvSpPr>
          <p:nvPr/>
        </p:nvSpPr>
        <p:spPr>
          <a:xfrm>
            <a:off x="447675" y="365126"/>
            <a:ext cx="10515600" cy="95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Helvetica" pitchFamily="2" charset="0"/>
              </a:rPr>
              <a:t>Overload Control Mystery</a:t>
            </a:r>
          </a:p>
        </p:txBody>
      </p:sp>
      <p:graphicFrame>
        <p:nvGraphicFramePr>
          <p:cNvPr id="8" name="Chart 7">
            <a:extLst>
              <a:ext uri="{FF2B5EF4-FFF2-40B4-BE49-F238E27FC236}">
                <a16:creationId xmlns:a16="http://schemas.microsoft.com/office/drawing/2014/main" id="{943ED0AE-253B-498D-B74D-A1C8C1612E4C}"/>
              </a:ext>
            </a:extLst>
          </p:cNvPr>
          <p:cNvGraphicFramePr>
            <a:graphicFrameLocks/>
          </p:cNvGraphicFramePr>
          <p:nvPr>
            <p:extLst>
              <p:ext uri="{D42A27DB-BD31-4B8C-83A1-F6EECF244321}">
                <p14:modId xmlns:p14="http://schemas.microsoft.com/office/powerpoint/2010/main" val="680756953"/>
              </p:ext>
            </p:extLst>
          </p:nvPr>
        </p:nvGraphicFramePr>
        <p:xfrm>
          <a:off x="600917" y="2014377"/>
          <a:ext cx="5338816" cy="32434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8F215028-F2C1-41D0-9EBD-CA4FAEA758AD}"/>
              </a:ext>
            </a:extLst>
          </p:cNvPr>
          <p:cNvGraphicFramePr>
            <a:graphicFrameLocks/>
          </p:cNvGraphicFramePr>
          <p:nvPr>
            <p:extLst>
              <p:ext uri="{D42A27DB-BD31-4B8C-83A1-F6EECF244321}">
                <p14:modId xmlns:p14="http://schemas.microsoft.com/office/powerpoint/2010/main" val="975590105"/>
              </p:ext>
            </p:extLst>
          </p:nvPr>
        </p:nvGraphicFramePr>
        <p:xfrm>
          <a:off x="6252268" y="1920859"/>
          <a:ext cx="5650782" cy="3430459"/>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Straight Connector 9">
            <a:extLst>
              <a:ext uri="{FF2B5EF4-FFF2-40B4-BE49-F238E27FC236}">
                <a16:creationId xmlns:a16="http://schemas.microsoft.com/office/drawing/2014/main" id="{E0F37A08-72D1-4C51-B1F7-BBCC83D24932}"/>
              </a:ext>
            </a:extLst>
          </p:cNvPr>
          <p:cNvCxnSpPr>
            <a:cxnSpLocks/>
          </p:cNvCxnSpPr>
          <p:nvPr/>
        </p:nvCxnSpPr>
        <p:spPr>
          <a:xfrm>
            <a:off x="7495519" y="4323227"/>
            <a:ext cx="3882526"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91DB4D-EF1B-4A57-8270-39783EF52684}"/>
              </a:ext>
            </a:extLst>
          </p:cNvPr>
          <p:cNvSpPr txBox="1"/>
          <p:nvPr/>
        </p:nvSpPr>
        <p:spPr>
          <a:xfrm>
            <a:off x="9510653" y="3862812"/>
            <a:ext cx="1920719" cy="400110"/>
          </a:xfrm>
          <a:prstGeom prst="rect">
            <a:avLst/>
          </a:prstGeom>
          <a:noFill/>
        </p:spPr>
        <p:txBody>
          <a:bodyPr wrap="none" rtlCol="0">
            <a:spAutoFit/>
          </a:bodyPr>
          <a:lstStyle/>
          <a:p>
            <a:r>
              <a:rPr lang="en-US" sz="2000" b="1" dirty="0">
                <a:latin typeface="Helvetica" pitchFamily="2" charset="0"/>
              </a:rPr>
              <a:t>Target = 40ms</a:t>
            </a:r>
          </a:p>
        </p:txBody>
      </p:sp>
      <p:sp>
        <p:nvSpPr>
          <p:cNvPr id="12" name="TextBox 11">
            <a:extLst>
              <a:ext uri="{FF2B5EF4-FFF2-40B4-BE49-F238E27FC236}">
                <a16:creationId xmlns:a16="http://schemas.microsoft.com/office/drawing/2014/main" id="{36DE831F-900C-4D5F-917F-EDC7CBA13553}"/>
              </a:ext>
            </a:extLst>
          </p:cNvPr>
          <p:cNvSpPr txBox="1"/>
          <p:nvPr/>
        </p:nvSpPr>
        <p:spPr>
          <a:xfrm>
            <a:off x="11573291" y="203073"/>
            <a:ext cx="312906" cy="369332"/>
          </a:xfrm>
          <a:prstGeom prst="rect">
            <a:avLst/>
          </a:prstGeom>
          <a:noFill/>
        </p:spPr>
        <p:txBody>
          <a:bodyPr wrap="none" rtlCol="0">
            <a:spAutoFit/>
          </a:bodyPr>
          <a:lstStyle/>
          <a:p>
            <a:r>
              <a:rPr lang="en-US" dirty="0">
                <a:solidFill>
                  <a:schemeClr val="tx1">
                    <a:lumMod val="75000"/>
                    <a:lumOff val="25000"/>
                  </a:schemeClr>
                </a:solidFill>
                <a:latin typeface="Helvetica" pitchFamily="2" charset="0"/>
              </a:rPr>
              <a:t>6</a:t>
            </a:r>
          </a:p>
        </p:txBody>
      </p:sp>
    </p:spTree>
    <p:extLst>
      <p:ext uri="{BB962C8B-B14F-4D97-AF65-F5344CB8AC3E}">
        <p14:creationId xmlns:p14="http://schemas.microsoft.com/office/powerpoint/2010/main" val="66084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4875</TotalTime>
  <Words>4255</Words>
  <Application>Microsoft Office PowerPoint</Application>
  <PresentationFormat>Widescreen</PresentationFormat>
  <Paragraphs>790</Paragraphs>
  <Slides>51</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맑은 고딕</vt:lpstr>
      <vt:lpstr>Arial</vt:lpstr>
      <vt:lpstr>Calibri</vt:lpstr>
      <vt:lpstr>Calibri Light</vt:lpstr>
      <vt:lpstr>Cambria Math</vt:lpstr>
      <vt:lpstr>Courier New</vt:lpstr>
      <vt:lpstr>Helvetica</vt:lpstr>
      <vt:lpstr>Times New Roman</vt:lpstr>
      <vt:lpstr>Office Theme</vt:lpstr>
      <vt:lpstr>Protego: Overload Control for Applications with Unpredictable Lock Contention</vt:lpstr>
      <vt:lpstr>Server Overload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Synchronization for Shared Data</vt:lpstr>
      <vt:lpstr>Synchronization for Shared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Protego</vt:lpstr>
      <vt:lpstr>PowerPoint Presentation</vt:lpstr>
      <vt:lpstr>PowerPoint Presentation</vt:lpstr>
      <vt:lpstr>Active Synchronization Queue Management (ASQM)</vt:lpstr>
      <vt:lpstr>Active Synchronization Queue Management (ASQM)</vt:lpstr>
      <vt:lpstr>Active Synchronization Queue Management (ASQM)</vt:lpstr>
      <vt:lpstr>Active Synchronization Queue Management (ASQM)</vt:lpstr>
      <vt:lpstr>Active Synchronization Queue Management (ASQM)</vt:lpstr>
      <vt:lpstr>Performance with ASQM</vt:lpstr>
      <vt:lpstr>Performance with ASQM (uncongested)</vt:lpstr>
      <vt:lpstr>Performance with ASQM (partially congested)</vt:lpstr>
      <vt:lpstr>Performance with ASQM (congested)</vt:lpstr>
      <vt:lpstr>Performance with ASQM (congestion collapse)</vt:lpstr>
      <vt:lpstr>Ideal Operation Point</vt:lpstr>
      <vt:lpstr>Performance-driven Admission Control</vt:lpstr>
      <vt:lpstr>PowerPoint Presentation</vt:lpstr>
      <vt:lpstr>PowerPoint Presentation</vt:lpstr>
      <vt:lpstr>Performance-driven Admission Control</vt:lpstr>
      <vt:lpstr>PowerPoint Presentation</vt:lpstr>
      <vt:lpstr>Evaluation</vt:lpstr>
      <vt:lpstr>Evaluation</vt:lpstr>
      <vt:lpstr>Evaluation: Lucene</vt:lpstr>
      <vt:lpstr>Evaluation: Lucene</vt:lpstr>
      <vt:lpstr>Evaluation: Memcached</vt:lpstr>
      <vt:lpstr>Evaluation: Memcached</vt:lpstr>
      <vt:lpstr>Evaluation: Memcached</vt:lpstr>
      <vt:lpstr>Evaluation: Memcached</vt:lpstr>
      <vt:lpstr>Evaluation: Memcached</vt:lpstr>
      <vt:lpstr>Evaluation: Memcached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Protego: Overload Control for Applications with Unpredictable Lock Contention</dc:title>
  <dc:creator>Inho Cho</dc:creator>
  <cp:lastModifiedBy>Inho Cho</cp:lastModifiedBy>
  <cp:revision>142</cp:revision>
  <dcterms:created xsi:type="dcterms:W3CDTF">2023-04-03T00:06:42Z</dcterms:created>
  <dcterms:modified xsi:type="dcterms:W3CDTF">2023-04-20T00:26:29Z</dcterms:modified>
</cp:coreProperties>
</file>