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4" r:id="rId3"/>
    <p:sldId id="261" r:id="rId4"/>
    <p:sldId id="263" r:id="rId5"/>
    <p:sldId id="270" r:id="rId6"/>
    <p:sldId id="266" r:id="rId7"/>
    <p:sldId id="268" r:id="rId8"/>
    <p:sldId id="265" r:id="rId9"/>
    <p:sldId id="269" r:id="rId10"/>
    <p:sldId id="262" r:id="rId11"/>
    <p:sldId id="260" r:id="rId12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5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4A"/>
    <a:srgbClr val="0000FF"/>
    <a:srgbClr val="343434"/>
    <a:srgbClr val="10EF10"/>
    <a:srgbClr val="9CE0BB"/>
    <a:srgbClr val="FFD961"/>
    <a:srgbClr val="001080"/>
    <a:srgbClr val="FFFFFF"/>
    <a:srgbClr val="1D2137"/>
    <a:srgbClr val="E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6" autoAdjust="0"/>
    <p:restoredTop sz="85884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32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 showGuides="1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2022-03-31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2022-03-31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548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856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" y="5323438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A6465-DD89-2D41-B90C-863A5ACA2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8F95ED-5F71-0D4E-A4D1-48CDEA1509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21" y="114036"/>
            <a:ext cx="395681" cy="394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68FF0-CBC5-6948-B371-BDA4F3D610B4}"/>
              </a:ext>
            </a:extLst>
          </p:cNvPr>
          <p:cNvSpPr txBox="1"/>
          <p:nvPr userDrawn="1"/>
        </p:nvSpPr>
        <p:spPr>
          <a:xfrm>
            <a:off x="486602" y="152070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Software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1A51A631-FD00-7049-AFDF-E51772332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6F1FA-1D33-4204-BCDB-2CBEA14FEFED}"/>
              </a:ext>
            </a:extLst>
          </p:cNvPr>
          <p:cNvSpPr txBox="1"/>
          <p:nvPr userDrawn="1"/>
        </p:nvSpPr>
        <p:spPr>
          <a:xfrm>
            <a:off x="4034813" y="6482745"/>
            <a:ext cx="20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github.com/inhoinno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5C4E-FB45-1C47-AE72-F4E8831C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D1508-6B5A-FD4C-A8EC-0C37C0B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3D7BD-DBE7-3241-83A9-4F7BB0D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BA6B7-CF46-BF4E-942F-F3E00B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724B8-0670-A347-A2D7-06DFF4C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C045-BB16-A146-9A21-096B823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114-3FAD-6E4F-9C06-A89B39C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B3350-9826-5543-AD5E-FAB9D33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E009-7174-264B-B5F2-9CE5108B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3B9-73E6-C940-A143-E781FBFF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B49D-01D4-4C43-B3A4-6316BDE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2DEE-1338-DD48-8D70-408CC0A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6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F540-462D-DF49-BC9A-36922D9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4CA8D-3DCD-D941-A11C-9E10F043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2192-8AA0-7740-8002-0C7984A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8029D-90FF-0042-9A75-AD5073B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1F19-5A72-384F-B476-AD06F0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F0A3E-46FF-414E-BEBE-E70E32AB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98D69-70F2-8947-BBF7-BC8FA77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F917-E762-7B4A-AE5D-EA64E2D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184D-6B98-4D44-87DD-445E9AE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BB8CE-F318-BE47-818F-DF07E53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7D7DE-1B89-9D4D-B194-AC3EE165D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12191999" cy="59992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477078"/>
            <a:ext cx="12192000" cy="599922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176705-AAC5-4F00-AC95-1E2D95E8BE2B}"/>
              </a:ext>
            </a:extLst>
          </p:cNvPr>
          <p:cNvGrpSpPr/>
          <p:nvPr userDrawn="1"/>
        </p:nvGrpSpPr>
        <p:grpSpPr>
          <a:xfrm>
            <a:off x="9511560" y="47129"/>
            <a:ext cx="2552041" cy="394886"/>
            <a:chOff x="9511560" y="47129"/>
            <a:chExt cx="2552041" cy="39488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13EB84C-38B6-324A-899E-C84C00B6AC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511560" y="47129"/>
              <a:ext cx="395681" cy="39488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F677ED-D2EC-BB49-B0E9-72F06CCF80F6}"/>
                </a:ext>
              </a:extLst>
            </p:cNvPr>
            <p:cNvSpPr txBox="1"/>
            <p:nvPr userDrawn="1"/>
          </p:nvSpPr>
          <p:spPr>
            <a:xfrm>
              <a:off x="9907241" y="85163"/>
              <a:ext cx="2156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Software Lab.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A29191C-E9FA-6345-95AF-4D270BD00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36EA1-A884-483F-B60B-D6391C71313F}"/>
              </a:ext>
            </a:extLst>
          </p:cNvPr>
          <p:cNvSpPr txBox="1"/>
          <p:nvPr userDrawn="1"/>
        </p:nvSpPr>
        <p:spPr>
          <a:xfrm>
            <a:off x="7601449" y="6468293"/>
            <a:ext cx="461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badi Extra Light" panose="020B0204020104020204" pitchFamily="34" charset="0"/>
              </a:rPr>
              <a:t>https://github.com/inhoinno/socket_proggraming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843C-A0EB-874A-B691-669214E3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7D6D-B766-F449-836E-C4201A0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6C4-1533-4341-9AA3-74880C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0CF3-FB10-BA48-ADC7-D5A6C7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5408-4534-524A-8CB2-0CA31B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D8AB-3529-C84E-AF22-91E51F2F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966D-B895-2A4F-BB7F-324F45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B9CE-4A21-E04E-BD7E-312D861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42DD-FF4F-BB47-9339-F67CCC9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7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AC9-D777-FE4B-8B5D-6EBA34FC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85DE1-7A1F-8D42-AB87-4161E2F2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C6AB-E1C7-5045-B728-3B4E80BD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6976-95A6-AB45-92F2-45A2BB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CAA0-2E0C-0740-9812-8EAD4A8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DE8C-60B5-694C-8BB9-5639DE6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0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3743-C736-C04B-AD86-AFA339E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5CE9-0443-B74D-AA39-60110E0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F5381-B4FF-7944-AE94-F4406ACA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7236-4106-8E43-9A0F-BE15AD76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244D-DF9E-3541-93DA-5C2C195E0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6D6F8-E7D0-2A45-841E-CFBEFD3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AEE90-EE56-1C46-AC00-A585C24F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DE480-0C13-DB4B-91E5-C4C3568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 anchor="ctr"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538843"/>
            <a:ext cx="451485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E3592C-0B80-445F-9EA5-8396F3E8C7C6}"/>
              </a:ext>
            </a:extLst>
          </p:cNvPr>
          <p:cNvGrpSpPr/>
          <p:nvPr userDrawn="1"/>
        </p:nvGrpSpPr>
        <p:grpSpPr>
          <a:xfrm>
            <a:off x="9511560" y="47129"/>
            <a:ext cx="2552041" cy="394886"/>
            <a:chOff x="9511560" y="47129"/>
            <a:chExt cx="2552041" cy="39488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03B292-4427-46EF-A182-307E3C132C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511560" y="47129"/>
              <a:ext cx="395681" cy="39488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53AA16-E41B-4FEF-BFBA-FA4A0783417B}"/>
                </a:ext>
              </a:extLst>
            </p:cNvPr>
            <p:cNvSpPr txBox="1"/>
            <p:nvPr userDrawn="1"/>
          </p:nvSpPr>
          <p:spPr>
            <a:xfrm>
              <a:off x="9907241" y="85163"/>
              <a:ext cx="2156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Software Lab.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45785F3-6878-4915-AE7B-3CC34951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7" y="767650"/>
            <a:ext cx="11424355" cy="563314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4000"/>
            </a:lvl1pPr>
            <a:lvl2pPr>
              <a:lnSpc>
                <a:spcPct val="100000"/>
              </a:lnSpc>
              <a:spcBef>
                <a:spcPts val="600"/>
              </a:spcBef>
              <a:defRPr sz="2800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15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80E21B3-A495-42B3-8C93-74C06CE7EC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3FB422-6AF9-4FE0-A633-7880C0A9042E}"/>
              </a:ext>
            </a:extLst>
          </p:cNvPr>
          <p:cNvSpPr txBox="1"/>
          <p:nvPr userDrawn="1"/>
        </p:nvSpPr>
        <p:spPr>
          <a:xfrm>
            <a:off x="7245981" y="6468293"/>
            <a:ext cx="461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badi Extra Light" panose="020B0204020104020204" pitchFamily="34" charset="0"/>
              </a:rPr>
              <a:t>https://github.com/inhoinno/socket_proggraming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AEC8-454F-A54A-A400-44751CB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67E6-5B21-FA40-B6EC-563CB8C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446568-00BF-B648-904D-6DD7AB632C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2FFFE-8A52-E048-8502-A7B994EC867A}"/>
              </a:ext>
            </a:extLst>
          </p:cNvPr>
          <p:cNvSpPr txBox="1"/>
          <p:nvPr userDrawn="1"/>
        </p:nvSpPr>
        <p:spPr>
          <a:xfrm>
            <a:off x="6591444" y="724277"/>
            <a:ext cx="141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Figures</a:t>
            </a:r>
            <a:endParaRPr kumimoji="1" lang="ko-KR" altLang="en-US" sz="28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3993C93-8954-6944-9C05-C1210655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545F7DD-27B3-4BA6-A1DD-FA31293B37F8}"/>
              </a:ext>
            </a:extLst>
          </p:cNvPr>
          <p:cNvGrpSpPr/>
          <p:nvPr userDrawn="1"/>
        </p:nvGrpSpPr>
        <p:grpSpPr>
          <a:xfrm>
            <a:off x="9511560" y="47129"/>
            <a:ext cx="2552041" cy="394886"/>
            <a:chOff x="9511560" y="47129"/>
            <a:chExt cx="2552041" cy="39488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7CC453-03C4-4D3E-958B-E13D0F2621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511560" y="47129"/>
              <a:ext cx="395681" cy="39488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DFCB42-42AF-4702-B17A-55F864ACDFD5}"/>
                </a:ext>
              </a:extLst>
            </p:cNvPr>
            <p:cNvSpPr txBox="1"/>
            <p:nvPr userDrawn="1"/>
          </p:nvSpPr>
          <p:spPr>
            <a:xfrm>
              <a:off x="9907241" y="85163"/>
              <a:ext cx="2156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Software Lab.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2C33EF8B-64F3-4B2A-9F8A-971273233F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94" b="26560"/>
          <a:stretch/>
        </p:blipFill>
        <p:spPr bwMode="auto">
          <a:xfrm>
            <a:off x="6096000" y="25528"/>
            <a:ext cx="1659606" cy="4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inhoinno/socket_proggram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inhoinno/socket_proggram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hoinno/socket_proggram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058620"/>
            <a:ext cx="11554232" cy="973084"/>
          </a:xfrm>
        </p:spPr>
        <p:txBody>
          <a:bodyPr anchor="t"/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/* Socket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*/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81716"/>
            <a:ext cx="5938687" cy="132586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2022. 03. </a:t>
            </a:r>
          </a:p>
          <a:p>
            <a:r>
              <a:rPr kumimoji="1" lang="en-US" altLang="ko-KR" dirty="0"/>
              <a:t>Presentation by </a:t>
            </a:r>
            <a:r>
              <a:rPr kumimoji="1" lang="en-US" altLang="ko-KR" dirty="0" err="1"/>
              <a:t>Inho</a:t>
            </a:r>
            <a:r>
              <a:rPr kumimoji="1" lang="en-US" altLang="ko-KR" dirty="0"/>
              <a:t>, Song</a:t>
            </a:r>
          </a:p>
          <a:p>
            <a:r>
              <a:rPr kumimoji="1" lang="en-US" altLang="ko-KR" dirty="0"/>
              <a:t>mearrong123@gmail.com </a:t>
            </a:r>
          </a:p>
          <a:p>
            <a:r>
              <a:rPr kumimoji="1" lang="en-US" altLang="ko-KR" dirty="0"/>
              <a:t>or Inhoinno@dankook.ac.kr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179083" y="3017485"/>
            <a:ext cx="8241017" cy="2217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컴퓨터 네트워크 </a:t>
            </a:r>
            <a:r>
              <a:rPr lang="en-US" altLang="ko-KR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년 </a:t>
            </a:r>
            <a:r>
              <a:rPr lang="en-US" altLang="ko-KR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학기 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sz="16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이상범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교수님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2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EBFFE-7F13-491F-AA75-A7C6AAB8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C509C3-827A-4D09-8801-6B318843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62E216-1FF1-4CDB-82E6-BCDC906C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Reference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Abadi" panose="020B0604020104020204" pitchFamily="34" charset="0"/>
              </a:rPr>
              <a:t> </a:t>
            </a:r>
            <a:r>
              <a:rPr lang="en-US" altLang="ko-KR" dirty="0">
                <a:latin typeface="Abadi" panose="020B0604020104020204" pitchFamily="34" charset="0"/>
              </a:rPr>
              <a:t>Wolfgang </a:t>
            </a:r>
            <a:r>
              <a:rPr lang="en-US" altLang="ko-KR" dirty="0" err="1">
                <a:latin typeface="Abadi" panose="020B0604020104020204" pitchFamily="34" charset="0"/>
              </a:rPr>
              <a:t>Mauerer</a:t>
            </a:r>
            <a:r>
              <a:rPr lang="en-US" altLang="ko-KR" dirty="0">
                <a:latin typeface="Abadi" panose="020B0604020104020204" pitchFamily="34" charset="0"/>
              </a:rPr>
              <a:t>, Professional Linux Kernel Architecture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Abadi" panose="020B0604020104020204" pitchFamily="34" charset="0"/>
            </a:endParaRPr>
          </a:p>
          <a:p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3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058620"/>
            <a:ext cx="11554232" cy="973084"/>
          </a:xfrm>
        </p:spPr>
        <p:txBody>
          <a:bodyPr anchor="t"/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/* Socket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*/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81716"/>
            <a:ext cx="5938687" cy="132586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2022. 03. </a:t>
            </a:r>
          </a:p>
          <a:p>
            <a:r>
              <a:rPr kumimoji="1" lang="en-US" altLang="ko-KR" dirty="0"/>
              <a:t>Presentation by </a:t>
            </a:r>
            <a:r>
              <a:rPr kumimoji="1" lang="en-US" altLang="ko-KR" dirty="0" err="1"/>
              <a:t>Inho</a:t>
            </a:r>
            <a:r>
              <a:rPr kumimoji="1" lang="en-US" altLang="ko-KR" dirty="0"/>
              <a:t>, Song</a:t>
            </a:r>
          </a:p>
          <a:p>
            <a:r>
              <a:rPr kumimoji="1" lang="en-US" altLang="ko-KR" dirty="0"/>
              <a:t>mearrong123@gmail.com </a:t>
            </a:r>
          </a:p>
          <a:p>
            <a:r>
              <a:rPr kumimoji="1" lang="en-US" altLang="ko-KR" dirty="0"/>
              <a:t>or Inhoinno@dankook.ac.kr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179083" y="3017485"/>
            <a:ext cx="8241017" cy="2217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컴퓨터 네트워크 </a:t>
            </a:r>
            <a:r>
              <a:rPr lang="en-US" altLang="ko-KR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년 </a:t>
            </a:r>
            <a:r>
              <a:rPr lang="en-US" altLang="ko-KR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학기 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sz="16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이상범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교수님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43A12-DA57-4AA3-98ED-EB013CBD3C75}"/>
              </a:ext>
            </a:extLst>
          </p:cNvPr>
          <p:cNvSpPr txBox="1"/>
          <p:nvPr/>
        </p:nvSpPr>
        <p:spPr>
          <a:xfrm>
            <a:off x="4720816" y="3418105"/>
            <a:ext cx="2750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Thank you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2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F4923-8FC1-4C98-BF21-C6E154F1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Socket Programming : Overview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0DA47-C1FF-4EE1-9A0F-3C03B8CC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3D73AC-C0B4-4477-B49C-282D2108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66077" y="1191518"/>
            <a:ext cx="4324954" cy="36581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ED10-FBC9-4539-AE78-E33891D41DF3}"/>
              </a:ext>
            </a:extLst>
          </p:cNvPr>
          <p:cNvSpPr/>
          <p:nvPr/>
        </p:nvSpPr>
        <p:spPr>
          <a:xfrm>
            <a:off x="7308556" y="3709754"/>
            <a:ext cx="4280487" cy="10290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Application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(HTTP, FTP, </a:t>
            </a:r>
            <a:r>
              <a:rPr lang="en-US" altLang="ko-KR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Websocket</a:t>
            </a:r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9A9D3C-579A-4F82-AEEC-AA8E44C84697}"/>
              </a:ext>
            </a:extLst>
          </p:cNvPr>
          <p:cNvSpPr/>
          <p:nvPr/>
        </p:nvSpPr>
        <p:spPr>
          <a:xfrm>
            <a:off x="7308556" y="4738762"/>
            <a:ext cx="4280487" cy="3363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Transport (TCP, UDP)</a:t>
            </a:r>
            <a:endParaRPr lang="ko-KR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0293E4-F428-44C0-A5BE-4B01E3EBBBB8}"/>
              </a:ext>
            </a:extLst>
          </p:cNvPr>
          <p:cNvSpPr/>
          <p:nvPr/>
        </p:nvSpPr>
        <p:spPr>
          <a:xfrm>
            <a:off x="7308556" y="5075131"/>
            <a:ext cx="4280487" cy="3363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Internet (IP)</a:t>
            </a:r>
            <a:endParaRPr lang="ko-KR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F8FB49-E621-4806-8560-EB110CAAB5C8}"/>
              </a:ext>
            </a:extLst>
          </p:cNvPr>
          <p:cNvSpPr/>
          <p:nvPr/>
        </p:nvSpPr>
        <p:spPr>
          <a:xfrm>
            <a:off x="7308556" y="5411534"/>
            <a:ext cx="4280487" cy="6860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Host-to-Host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(MAC, UART)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C78D6F-0094-49B3-9E82-F0BF6E63A30C}"/>
              </a:ext>
            </a:extLst>
          </p:cNvPr>
          <p:cNvGrpSpPr/>
          <p:nvPr/>
        </p:nvGrpSpPr>
        <p:grpSpPr>
          <a:xfrm>
            <a:off x="866775" y="3709754"/>
            <a:ext cx="4280487" cy="2387785"/>
            <a:chOff x="5222092" y="1622429"/>
            <a:chExt cx="3521858" cy="355848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3FA2153-5C5E-453E-89B7-A31FBC1231D2}"/>
                </a:ext>
              </a:extLst>
            </p:cNvPr>
            <p:cNvSpPr/>
            <p:nvPr/>
          </p:nvSpPr>
          <p:spPr>
            <a:xfrm>
              <a:off x="5222092" y="1622429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Application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36F0B4-B8B7-47DD-8EF0-B5E76C8A006C}"/>
                </a:ext>
              </a:extLst>
            </p:cNvPr>
            <p:cNvSpPr/>
            <p:nvPr/>
          </p:nvSpPr>
          <p:spPr>
            <a:xfrm>
              <a:off x="5222092" y="2133601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Presentation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7FF04-8833-4D2B-91E6-8B8B5DFE9676}"/>
                </a:ext>
              </a:extLst>
            </p:cNvPr>
            <p:cNvSpPr/>
            <p:nvPr/>
          </p:nvSpPr>
          <p:spPr>
            <a:xfrm>
              <a:off x="5222092" y="2634886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Session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FD2213-1985-4AA6-BB35-0644FB632753}"/>
                </a:ext>
              </a:extLst>
            </p:cNvPr>
            <p:cNvSpPr/>
            <p:nvPr/>
          </p:nvSpPr>
          <p:spPr>
            <a:xfrm>
              <a:off x="5222092" y="3146058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Transport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5B93B5-7A1E-4EC2-8CB3-F4B10A6E8933}"/>
                </a:ext>
              </a:extLst>
            </p:cNvPr>
            <p:cNvSpPr/>
            <p:nvPr/>
          </p:nvSpPr>
          <p:spPr>
            <a:xfrm>
              <a:off x="5222092" y="3647343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Network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054A3B-4CF2-4FFE-B72C-CB46E7FF2C07}"/>
                </a:ext>
              </a:extLst>
            </p:cNvPr>
            <p:cNvSpPr/>
            <p:nvPr/>
          </p:nvSpPr>
          <p:spPr>
            <a:xfrm>
              <a:off x="5222092" y="4158566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Data link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F89A33-A7EC-4842-8DC5-F8567FC38675}"/>
                </a:ext>
              </a:extLst>
            </p:cNvPr>
            <p:cNvSpPr/>
            <p:nvPr/>
          </p:nvSpPr>
          <p:spPr>
            <a:xfrm>
              <a:off x="5222092" y="4669738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Physical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D074138-CC7F-4718-81B8-6DD1387C5917}"/>
              </a:ext>
            </a:extLst>
          </p:cNvPr>
          <p:cNvSpPr txBox="1"/>
          <p:nvPr/>
        </p:nvSpPr>
        <p:spPr>
          <a:xfrm>
            <a:off x="7308556" y="6165637"/>
            <a:ext cx="4280487" cy="69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</a:rPr>
              <a:t>TCP/IP model</a:t>
            </a:r>
            <a:endParaRPr lang="ko-KR" altLang="en-US" sz="2800" dirty="0">
              <a:latin typeface="Abadi" panose="020B06040201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81DBF-F571-4FCE-97D5-11E56312F33A}"/>
              </a:ext>
            </a:extLst>
          </p:cNvPr>
          <p:cNvSpPr txBox="1"/>
          <p:nvPr/>
        </p:nvSpPr>
        <p:spPr>
          <a:xfrm>
            <a:off x="866775" y="6165637"/>
            <a:ext cx="4280487" cy="69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</a:rPr>
              <a:t>OSI model</a:t>
            </a:r>
            <a:endParaRPr lang="ko-KR" altLang="en-US" sz="2800" dirty="0">
              <a:latin typeface="Abadi" panose="020B0604020104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2E7ECC6-8BB1-4753-B43C-C71540707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12" b="26902"/>
          <a:stretch/>
        </p:blipFill>
        <p:spPr>
          <a:xfrm>
            <a:off x="7520114" y="2485881"/>
            <a:ext cx="3857372" cy="960910"/>
          </a:xfrm>
          <a:prstGeom prst="rect">
            <a:avLst/>
          </a:prstGeom>
        </p:spPr>
      </p:pic>
      <p:pic>
        <p:nvPicPr>
          <p:cNvPr id="32" name="그림 31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7B6D840D-3A7D-41B0-A1A2-9EC206EEA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376" y="1041919"/>
            <a:ext cx="1375864" cy="137586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87D187-71E4-470F-A39E-29BF44C65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9605" y="1152560"/>
            <a:ext cx="1161215" cy="1161215"/>
          </a:xfrm>
          <a:prstGeom prst="rect">
            <a:avLst/>
          </a:prstGeom>
        </p:spPr>
      </p:pic>
      <p:pic>
        <p:nvPicPr>
          <p:cNvPr id="1030" name="Picture 6" descr="짱구가 알려주는 우리가 자영업을 해야하는 이유??? - 오르비">
            <a:extLst>
              <a:ext uri="{FF2B5EF4-FFF2-40B4-BE49-F238E27FC236}">
                <a16:creationId xmlns:a16="http://schemas.microsoft.com/office/drawing/2014/main" id="{E7B71492-8A5B-4532-BFF7-69D1CD3F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1" y="853986"/>
            <a:ext cx="2533090" cy="253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644D860C-E2D3-4DB3-AB1A-81D8B970D501}"/>
              </a:ext>
            </a:extLst>
          </p:cNvPr>
          <p:cNvSpPr/>
          <p:nvPr/>
        </p:nvSpPr>
        <p:spPr>
          <a:xfrm>
            <a:off x="4416215" y="2024516"/>
            <a:ext cx="1016724" cy="4052698"/>
          </a:xfrm>
          <a:custGeom>
            <a:avLst/>
            <a:gdLst>
              <a:gd name="connsiteX0" fmla="*/ 0 w 1143000"/>
              <a:gd name="connsiteY0" fmla="*/ 0 h 3594100"/>
              <a:gd name="connsiteX1" fmla="*/ 927100 w 1143000"/>
              <a:gd name="connsiteY1" fmla="*/ 1028700 h 3594100"/>
              <a:gd name="connsiteX2" fmla="*/ 1143000 w 1143000"/>
              <a:gd name="connsiteY2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594100">
                <a:moveTo>
                  <a:pt x="0" y="0"/>
                </a:moveTo>
                <a:cubicBezTo>
                  <a:pt x="368300" y="214842"/>
                  <a:pt x="736600" y="429684"/>
                  <a:pt x="927100" y="1028700"/>
                </a:cubicBezTo>
                <a:cubicBezTo>
                  <a:pt x="1117600" y="1627716"/>
                  <a:pt x="1130300" y="2610908"/>
                  <a:pt x="1143000" y="3594100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E67CF26-7B05-4E46-9613-4B6D6C36C449}"/>
              </a:ext>
            </a:extLst>
          </p:cNvPr>
          <p:cNvSpPr/>
          <p:nvPr/>
        </p:nvSpPr>
        <p:spPr>
          <a:xfrm flipH="1">
            <a:off x="6989863" y="1991812"/>
            <a:ext cx="941847" cy="4052697"/>
          </a:xfrm>
          <a:custGeom>
            <a:avLst/>
            <a:gdLst>
              <a:gd name="connsiteX0" fmla="*/ 0 w 1143000"/>
              <a:gd name="connsiteY0" fmla="*/ 0 h 3594100"/>
              <a:gd name="connsiteX1" fmla="*/ 927100 w 1143000"/>
              <a:gd name="connsiteY1" fmla="*/ 1028700 h 3594100"/>
              <a:gd name="connsiteX2" fmla="*/ 1143000 w 1143000"/>
              <a:gd name="connsiteY2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594100">
                <a:moveTo>
                  <a:pt x="0" y="0"/>
                </a:moveTo>
                <a:cubicBezTo>
                  <a:pt x="368300" y="214842"/>
                  <a:pt x="736600" y="429684"/>
                  <a:pt x="927100" y="1028700"/>
                </a:cubicBezTo>
                <a:cubicBezTo>
                  <a:pt x="1117600" y="1627716"/>
                  <a:pt x="1130300" y="2610908"/>
                  <a:pt x="1143000" y="3594100"/>
                </a:cubicBezTo>
              </a:path>
            </a:pathLst>
          </a:custGeom>
          <a:noFill/>
          <a:ln w="3810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D9DE961-6BDC-4DBD-A594-236832E68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131" y="4472632"/>
            <a:ext cx="881482" cy="881482"/>
          </a:xfrm>
          <a:prstGeom prst="rect">
            <a:avLst/>
          </a:prstGeom>
        </p:spPr>
      </p:pic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FA4E8FD6-70FB-4853-A5C0-4A8DDE4FC94E}"/>
              </a:ext>
            </a:extLst>
          </p:cNvPr>
          <p:cNvSpPr/>
          <p:nvPr/>
        </p:nvSpPr>
        <p:spPr>
          <a:xfrm flipH="1">
            <a:off x="5667410" y="5067536"/>
            <a:ext cx="304160" cy="1009677"/>
          </a:xfrm>
          <a:custGeom>
            <a:avLst/>
            <a:gdLst>
              <a:gd name="connsiteX0" fmla="*/ 0 w 1143000"/>
              <a:gd name="connsiteY0" fmla="*/ 0 h 3594100"/>
              <a:gd name="connsiteX1" fmla="*/ 927100 w 1143000"/>
              <a:gd name="connsiteY1" fmla="*/ 1028700 h 3594100"/>
              <a:gd name="connsiteX2" fmla="*/ 1143000 w 1143000"/>
              <a:gd name="connsiteY2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594100">
                <a:moveTo>
                  <a:pt x="0" y="0"/>
                </a:moveTo>
                <a:cubicBezTo>
                  <a:pt x="368300" y="214842"/>
                  <a:pt x="736600" y="429684"/>
                  <a:pt x="927100" y="1028700"/>
                </a:cubicBezTo>
                <a:cubicBezTo>
                  <a:pt x="1117600" y="1627716"/>
                  <a:pt x="1130300" y="2610908"/>
                  <a:pt x="1143000" y="3594100"/>
                </a:cubicBezTo>
              </a:path>
            </a:pathLst>
          </a:custGeom>
          <a:noFill/>
          <a:ln w="3810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CD6B81FC-93BC-4727-9C2D-7391D740A874}"/>
              </a:ext>
            </a:extLst>
          </p:cNvPr>
          <p:cNvSpPr/>
          <p:nvPr/>
        </p:nvSpPr>
        <p:spPr>
          <a:xfrm>
            <a:off x="6484247" y="5067536"/>
            <a:ext cx="325579" cy="1017271"/>
          </a:xfrm>
          <a:custGeom>
            <a:avLst/>
            <a:gdLst>
              <a:gd name="connsiteX0" fmla="*/ 0 w 1143000"/>
              <a:gd name="connsiteY0" fmla="*/ 0 h 3594100"/>
              <a:gd name="connsiteX1" fmla="*/ 927100 w 1143000"/>
              <a:gd name="connsiteY1" fmla="*/ 1028700 h 3594100"/>
              <a:gd name="connsiteX2" fmla="*/ 1143000 w 1143000"/>
              <a:gd name="connsiteY2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594100">
                <a:moveTo>
                  <a:pt x="0" y="0"/>
                </a:moveTo>
                <a:cubicBezTo>
                  <a:pt x="368300" y="214842"/>
                  <a:pt x="736600" y="429684"/>
                  <a:pt x="927100" y="1028700"/>
                </a:cubicBezTo>
                <a:cubicBezTo>
                  <a:pt x="1117600" y="1627716"/>
                  <a:pt x="1130300" y="2610908"/>
                  <a:pt x="1143000" y="3594100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B99F9-9EFB-4209-BCAB-56E2297C476A}"/>
              </a:ext>
            </a:extLst>
          </p:cNvPr>
          <p:cNvSpPr txBox="1"/>
          <p:nvPr/>
        </p:nvSpPr>
        <p:spPr>
          <a:xfrm>
            <a:off x="5989161" y="541111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ISP</a:t>
            </a:r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1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8E2D3-C86F-4C7D-89B4-B1D86D0C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Socket Programming :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F0497F-9CDD-48BB-A973-6CCFE3B5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D88BDC-3FC0-47E8-A9DB-1199C9F5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Socket Programming in C/C++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59C0137-F022-4640-A410-98B54B235164}"/>
              </a:ext>
            </a:extLst>
          </p:cNvPr>
          <p:cNvGrpSpPr/>
          <p:nvPr/>
        </p:nvGrpSpPr>
        <p:grpSpPr>
          <a:xfrm>
            <a:off x="1177721" y="1812086"/>
            <a:ext cx="3844786" cy="4934163"/>
            <a:chOff x="676275" y="1519667"/>
            <a:chExt cx="4566164" cy="585993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42B0A6E-0582-4579-8206-6D684AC2F223}"/>
                </a:ext>
              </a:extLst>
            </p:cNvPr>
            <p:cNvGrpSpPr/>
            <p:nvPr/>
          </p:nvGrpSpPr>
          <p:grpSpPr>
            <a:xfrm>
              <a:off x="676275" y="4375435"/>
              <a:ext cx="4280487" cy="2387785"/>
              <a:chOff x="5222092" y="1622429"/>
              <a:chExt cx="3521858" cy="355848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D4477B3-B0AD-4D14-8F98-7D2F1B209174}"/>
                  </a:ext>
                </a:extLst>
              </p:cNvPr>
              <p:cNvSpPr/>
              <p:nvPr/>
            </p:nvSpPr>
            <p:spPr>
              <a:xfrm>
                <a:off x="5222092" y="1622429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Application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056FD13-E1BF-4678-8D64-7FB903AA4F26}"/>
                  </a:ext>
                </a:extLst>
              </p:cNvPr>
              <p:cNvSpPr/>
              <p:nvPr/>
            </p:nvSpPr>
            <p:spPr>
              <a:xfrm>
                <a:off x="5222092" y="2133601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Presentation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85869E4-642E-4E22-91CF-970ECEB984BB}"/>
                  </a:ext>
                </a:extLst>
              </p:cNvPr>
              <p:cNvSpPr/>
              <p:nvPr/>
            </p:nvSpPr>
            <p:spPr>
              <a:xfrm>
                <a:off x="5222092" y="2634886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Session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99D5E1F-B54E-4E58-9108-992951E8F828}"/>
                  </a:ext>
                </a:extLst>
              </p:cNvPr>
              <p:cNvSpPr/>
              <p:nvPr/>
            </p:nvSpPr>
            <p:spPr>
              <a:xfrm>
                <a:off x="5222092" y="3146058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Transport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C9947A-15B1-41D3-AB49-BDDCB2DFF138}"/>
                  </a:ext>
                </a:extLst>
              </p:cNvPr>
              <p:cNvSpPr/>
              <p:nvPr/>
            </p:nvSpPr>
            <p:spPr>
              <a:xfrm>
                <a:off x="5222092" y="3647343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Network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AEDC72B-D3A6-4559-BD01-9FAB18A04CFE}"/>
                  </a:ext>
                </a:extLst>
              </p:cNvPr>
              <p:cNvSpPr/>
              <p:nvPr/>
            </p:nvSpPr>
            <p:spPr>
              <a:xfrm>
                <a:off x="5222092" y="4158566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Data link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73A7477-DA2C-4D47-B075-495E45EACEB8}"/>
                  </a:ext>
                </a:extLst>
              </p:cNvPr>
              <p:cNvSpPr/>
              <p:nvPr/>
            </p:nvSpPr>
            <p:spPr>
              <a:xfrm>
                <a:off x="5222092" y="4669738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Physical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2B433A-A366-4EFE-B21D-80442E7AE678}"/>
                </a:ext>
              </a:extLst>
            </p:cNvPr>
            <p:cNvSpPr txBox="1"/>
            <p:nvPr/>
          </p:nvSpPr>
          <p:spPr>
            <a:xfrm>
              <a:off x="676275" y="6831318"/>
              <a:ext cx="4280487" cy="548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Abadi" panose="020B0604020104020204" pitchFamily="34" charset="0"/>
                </a:rPr>
                <a:t>OSI model</a:t>
              </a:r>
              <a:endParaRPr lang="ko-KR" altLang="en-US" sz="2400" dirty="0">
                <a:latin typeface="Abadi" panose="020B0604020104020204" pitchFamily="34" charset="0"/>
              </a:endParaRPr>
            </a:p>
          </p:txBody>
        </p:sp>
        <p:pic>
          <p:nvPicPr>
            <p:cNvPr id="19" name="Picture 6" descr="짱구가 알려주는 우리가 자영업을 해야하는 이유??? - 오르비">
              <a:extLst>
                <a:ext uri="{FF2B5EF4-FFF2-40B4-BE49-F238E27FC236}">
                  <a16:creationId xmlns:a16="http://schemas.microsoft.com/office/drawing/2014/main" id="{1045090D-E138-448F-8BF8-679AB164C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701" y="1519667"/>
              <a:ext cx="2533090" cy="253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0D60865-6EF5-4091-9C4C-15DD847E9E1A}"/>
                </a:ext>
              </a:extLst>
            </p:cNvPr>
            <p:cNvSpPr/>
            <p:nvPr/>
          </p:nvSpPr>
          <p:spPr>
            <a:xfrm>
              <a:off x="4225715" y="2690197"/>
              <a:ext cx="1016724" cy="4052698"/>
            </a:xfrm>
            <a:custGeom>
              <a:avLst/>
              <a:gdLst>
                <a:gd name="connsiteX0" fmla="*/ 0 w 1143000"/>
                <a:gd name="connsiteY0" fmla="*/ 0 h 3594100"/>
                <a:gd name="connsiteX1" fmla="*/ 927100 w 1143000"/>
                <a:gd name="connsiteY1" fmla="*/ 1028700 h 3594100"/>
                <a:gd name="connsiteX2" fmla="*/ 1143000 w 1143000"/>
                <a:gd name="connsiteY2" fmla="*/ 3594100 h 359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0" h="3594100">
                  <a:moveTo>
                    <a:pt x="0" y="0"/>
                  </a:moveTo>
                  <a:cubicBezTo>
                    <a:pt x="368300" y="214842"/>
                    <a:pt x="736600" y="429684"/>
                    <a:pt x="927100" y="1028700"/>
                  </a:cubicBezTo>
                  <a:cubicBezTo>
                    <a:pt x="1117600" y="1627716"/>
                    <a:pt x="1130300" y="2610908"/>
                    <a:pt x="1143000" y="3594100"/>
                  </a:cubicBezTo>
                </a:path>
              </a:pathLst>
            </a:custGeom>
            <a:noFill/>
            <a:ln w="38100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BFF93449-2A97-4724-8B3F-61505A66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88" y="3523475"/>
            <a:ext cx="5343212" cy="2663796"/>
          </a:xfrm>
          <a:prstGeom prst="rect">
            <a:avLst/>
          </a:prstGeom>
        </p:spPr>
      </p:pic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B3A96AA0-48BF-422D-9FEB-DF31CDC552AD}"/>
              </a:ext>
            </a:extLst>
          </p:cNvPr>
          <p:cNvSpPr/>
          <p:nvPr/>
        </p:nvSpPr>
        <p:spPr>
          <a:xfrm>
            <a:off x="5346288" y="1491640"/>
            <a:ext cx="6416735" cy="4695631"/>
          </a:xfrm>
          <a:prstGeom prst="wedgeRectCallout">
            <a:avLst>
              <a:gd name="adj1" fmla="val -62763"/>
              <a:gd name="adj2" fmla="val -20465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7FCA9E0-99C2-41C2-8CE6-E5B226BC20D5}"/>
              </a:ext>
            </a:extLst>
          </p:cNvPr>
          <p:cNvSpPr/>
          <p:nvPr/>
        </p:nvSpPr>
        <p:spPr>
          <a:xfrm>
            <a:off x="5477189" y="1491640"/>
            <a:ext cx="6250974" cy="2953360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8EF03A-4202-4AD4-8F79-29F95064A7F7}"/>
              </a:ext>
            </a:extLst>
          </p:cNvPr>
          <p:cNvSpPr txBox="1"/>
          <p:nvPr/>
        </p:nvSpPr>
        <p:spPr>
          <a:xfrm>
            <a:off x="5346288" y="6262295"/>
            <a:ext cx="6381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i="0" dirty="0">
                <a:solidFill>
                  <a:srgbClr val="00A44A"/>
                </a:solidFill>
                <a:effectLst/>
                <a:latin typeface="Roboto" panose="02000000000000000000" pitchFamily="2" charset="0"/>
              </a:rPr>
              <a:t>Source : Wolfgang </a:t>
            </a:r>
            <a:r>
              <a:rPr lang="en-US" altLang="ko-KR" sz="1200" b="0" i="0" dirty="0" err="1">
                <a:solidFill>
                  <a:srgbClr val="00A44A"/>
                </a:solidFill>
                <a:effectLst/>
                <a:latin typeface="Roboto" panose="02000000000000000000" pitchFamily="2" charset="0"/>
              </a:rPr>
              <a:t>Mauerer</a:t>
            </a:r>
            <a:r>
              <a:rPr lang="en-US" altLang="ko-KR" sz="1200" b="0" i="0" dirty="0">
                <a:solidFill>
                  <a:srgbClr val="00A44A"/>
                </a:solidFill>
                <a:effectLst/>
                <a:latin typeface="Roboto" panose="02000000000000000000" pitchFamily="2" charset="0"/>
              </a:rPr>
              <a:t>, Professional Linux Kernel Architecture:Ch12 Network, O WILEY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3F9C9-3005-435B-BD32-0C3339D7662D}"/>
              </a:ext>
            </a:extLst>
          </p:cNvPr>
          <p:cNvSpPr txBox="1"/>
          <p:nvPr/>
        </p:nvSpPr>
        <p:spPr>
          <a:xfrm>
            <a:off x="9437132" y="3586034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Abadi" panose="020B0604020104020204" pitchFamily="34" charset="0"/>
              </a:rPr>
              <a:t>User-level</a:t>
            </a:r>
            <a:endParaRPr lang="ko-KR" altLang="en-US" sz="2400" dirty="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14B53D-BB2C-4B2E-8188-65ACDCEEEF81}"/>
              </a:ext>
            </a:extLst>
          </p:cNvPr>
          <p:cNvSpPr/>
          <p:nvPr/>
        </p:nvSpPr>
        <p:spPr>
          <a:xfrm>
            <a:off x="5594246" y="1708971"/>
            <a:ext cx="2178303" cy="771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SERVER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(220.149.xxx.xxx)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4B838CA-A9F9-4C44-B8E4-131B87F9525A}"/>
              </a:ext>
            </a:extLst>
          </p:cNvPr>
          <p:cNvSpPr/>
          <p:nvPr/>
        </p:nvSpPr>
        <p:spPr>
          <a:xfrm>
            <a:off x="8842869" y="1824409"/>
            <a:ext cx="2178303" cy="5525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2C6E5A-9B83-4323-BE10-754A715320BC}"/>
              </a:ext>
            </a:extLst>
          </p:cNvPr>
          <p:cNvCxnSpPr>
            <a:cxnSpLocks/>
          </p:cNvCxnSpPr>
          <p:nvPr/>
        </p:nvCxnSpPr>
        <p:spPr>
          <a:xfrm flipH="1">
            <a:off x="7386117" y="2616193"/>
            <a:ext cx="1694379" cy="133032"/>
          </a:xfrm>
          <a:prstGeom prst="straightConnector1">
            <a:avLst/>
          </a:prstGeom>
          <a:ln w="1905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E2BD430-4EB2-41EA-91CD-00A85F9BB2D9}"/>
              </a:ext>
            </a:extLst>
          </p:cNvPr>
          <p:cNvCxnSpPr>
            <a:cxnSpLocks/>
          </p:cNvCxnSpPr>
          <p:nvPr/>
        </p:nvCxnSpPr>
        <p:spPr>
          <a:xfrm>
            <a:off x="7373960" y="2480067"/>
            <a:ext cx="0" cy="780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7E2A165-3B83-45D2-AA91-926A6A88958F}"/>
              </a:ext>
            </a:extLst>
          </p:cNvPr>
          <p:cNvSpPr txBox="1"/>
          <p:nvPr/>
        </p:nvSpPr>
        <p:spPr>
          <a:xfrm rot="21336418">
            <a:off x="7754649" y="2394476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connection</a:t>
            </a:r>
            <a:endParaRPr lang="ko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4B21193-CD65-41C9-92C4-DEEB5373EC15}"/>
              </a:ext>
            </a:extLst>
          </p:cNvPr>
          <p:cNvCxnSpPr>
            <a:cxnSpLocks/>
          </p:cNvCxnSpPr>
          <p:nvPr/>
        </p:nvCxnSpPr>
        <p:spPr>
          <a:xfrm>
            <a:off x="7428980" y="2776630"/>
            <a:ext cx="1651516" cy="93875"/>
          </a:xfrm>
          <a:prstGeom prst="straightConnector1">
            <a:avLst/>
          </a:prstGeom>
          <a:ln w="1905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AE99611-0A27-40C8-8A74-B04C5D8AC6DB}"/>
              </a:ext>
            </a:extLst>
          </p:cNvPr>
          <p:cNvCxnSpPr>
            <a:cxnSpLocks/>
          </p:cNvCxnSpPr>
          <p:nvPr/>
        </p:nvCxnSpPr>
        <p:spPr>
          <a:xfrm flipH="1">
            <a:off x="7428980" y="2897910"/>
            <a:ext cx="1651516" cy="105808"/>
          </a:xfrm>
          <a:prstGeom prst="straightConnector1">
            <a:avLst/>
          </a:prstGeom>
          <a:ln w="1905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C17CCA-6554-4A3D-8B30-19F092FEBB62}"/>
              </a:ext>
            </a:extLst>
          </p:cNvPr>
          <p:cNvCxnSpPr>
            <a:cxnSpLocks/>
          </p:cNvCxnSpPr>
          <p:nvPr/>
        </p:nvCxnSpPr>
        <p:spPr>
          <a:xfrm>
            <a:off x="9092151" y="2440060"/>
            <a:ext cx="0" cy="820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말풍선: 사각형 63">
            <a:extLst>
              <a:ext uri="{FF2B5EF4-FFF2-40B4-BE49-F238E27FC236}">
                <a16:creationId xmlns:a16="http://schemas.microsoft.com/office/drawing/2014/main" id="{DBC03D9B-14E5-48B1-A104-7BF73D000B86}"/>
              </a:ext>
            </a:extLst>
          </p:cNvPr>
          <p:cNvSpPr/>
          <p:nvPr/>
        </p:nvSpPr>
        <p:spPr>
          <a:xfrm>
            <a:off x="8001000" y="3167068"/>
            <a:ext cx="561972" cy="261932"/>
          </a:xfrm>
          <a:prstGeom prst="wedgeRectCallout">
            <a:avLst>
              <a:gd name="adj1" fmla="val -5579"/>
              <a:gd name="adj2" fmla="val -1047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40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52A37-BCA9-4C2D-BAC2-9CDE1455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832997-FF90-48F6-9431-88E4EE2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DE2FB-A63F-4C88-93C8-D12BBFA3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In, Server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7A9635-5724-4B5A-8C70-27280892D62F}"/>
              </a:ext>
            </a:extLst>
          </p:cNvPr>
          <p:cNvSpPr/>
          <p:nvPr/>
        </p:nvSpPr>
        <p:spPr>
          <a:xfrm>
            <a:off x="690562" y="1517127"/>
            <a:ext cx="8268564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socket(int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domain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type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protocol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67D52-772C-4716-9F6A-7426B0B8E5A5}"/>
              </a:ext>
            </a:extLst>
          </p:cNvPr>
          <p:cNvSpPr txBox="1"/>
          <p:nvPr/>
        </p:nvSpPr>
        <p:spPr>
          <a:xfrm>
            <a:off x="4357431" y="2171309"/>
            <a:ext cx="462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https://man7.org/linux/man-pages/man2/socket.2.html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23A23-9E95-4C94-BBAC-9A5859ACE00C}"/>
              </a:ext>
            </a:extLst>
          </p:cNvPr>
          <p:cNvSpPr/>
          <p:nvPr/>
        </p:nvSpPr>
        <p:spPr>
          <a:xfrm>
            <a:off x="690562" y="2500224"/>
            <a:ext cx="8268564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bind(int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const struct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*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socklen_t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addrlen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381E3-CA2C-4F3E-BCC4-092195389F0F}"/>
              </a:ext>
            </a:extLst>
          </p:cNvPr>
          <p:cNvSpPr txBox="1"/>
          <p:nvPr/>
        </p:nvSpPr>
        <p:spPr>
          <a:xfrm>
            <a:off x="4443156" y="3168767"/>
            <a:ext cx="462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https://man7.org/linux/man-pages/man2/bind.2.html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94A4DC-2B3E-4CFF-A4CC-030AB46F8D91}"/>
              </a:ext>
            </a:extLst>
          </p:cNvPr>
          <p:cNvSpPr/>
          <p:nvPr/>
        </p:nvSpPr>
        <p:spPr>
          <a:xfrm>
            <a:off x="690562" y="4475594"/>
            <a:ext cx="8291597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accept(int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const struct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*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socklen_t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addrlen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3489D-5CEC-418F-A811-1142E2E062FF}"/>
              </a:ext>
            </a:extLst>
          </p:cNvPr>
          <p:cNvSpPr txBox="1"/>
          <p:nvPr/>
        </p:nvSpPr>
        <p:spPr>
          <a:xfrm>
            <a:off x="4357431" y="5215856"/>
            <a:ext cx="4634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https://man7.org/linux/man-pages/man2/accept.2.html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5896A-B2D3-42ED-8F57-884D4029967C}"/>
              </a:ext>
            </a:extLst>
          </p:cNvPr>
          <p:cNvSpPr/>
          <p:nvPr/>
        </p:nvSpPr>
        <p:spPr>
          <a:xfrm>
            <a:off x="690562" y="3501088"/>
            <a:ext cx="8291597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listen(int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A44A"/>
                </a:solidFill>
                <a:latin typeface="Abadi" panose="020B0604020104020204" pitchFamily="34" charset="0"/>
              </a:rPr>
              <a:t>backlog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2C2853-822F-4C26-A8E7-BC802D9560A3}"/>
              </a:ext>
            </a:extLst>
          </p:cNvPr>
          <p:cNvSpPr txBox="1"/>
          <p:nvPr/>
        </p:nvSpPr>
        <p:spPr>
          <a:xfrm>
            <a:off x="2863126" y="41874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rgbClr val="00A44A"/>
                </a:solidFill>
              </a:rPr>
              <a:t>Source : </a:t>
            </a:r>
            <a:r>
              <a:rPr lang="ko-KR" altLang="en-US" sz="1200" dirty="0">
                <a:solidFill>
                  <a:srgbClr val="00A44A"/>
                </a:solidFill>
              </a:rPr>
              <a:t>https://man7.org/linux/man-pages/man2/listen.2.html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4215F093-C6FE-4821-85CD-E4649B35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" y="5462077"/>
            <a:ext cx="8301343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#include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sys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/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socket.h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badi" panose="020B0604020104020204" pitchFamily="34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ssize_t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send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int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sockfd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,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const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void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*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buf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,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size_t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len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,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int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flags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);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EB935-51BA-499A-BEBB-FF2584D253BF}"/>
              </a:ext>
            </a:extLst>
          </p:cNvPr>
          <p:cNvSpPr txBox="1"/>
          <p:nvPr/>
        </p:nvSpPr>
        <p:spPr>
          <a:xfrm>
            <a:off x="4705350" y="6389419"/>
            <a:ext cx="42537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A44A"/>
                </a:solidFill>
              </a:rPr>
              <a:t>Source : https://man7.org/linux/man-pages/man2/send.2.html</a:t>
            </a:r>
            <a:endParaRPr lang="ko-KR" altLang="en-US" sz="1100" dirty="0">
              <a:solidFill>
                <a:srgbClr val="00A44A"/>
              </a:solidFill>
            </a:endParaRPr>
          </a:p>
        </p:txBody>
      </p:sp>
      <p:pic>
        <p:nvPicPr>
          <p:cNvPr id="2051" name="Picture 3" descr="Socket Programming in C-C++">
            <a:extLst>
              <a:ext uri="{FF2B5EF4-FFF2-40B4-BE49-F238E27FC236}">
                <a16:creationId xmlns:a16="http://schemas.microsoft.com/office/drawing/2014/main" id="{94772FC8-D381-440C-AB4B-1FC4DABD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84" y="2117698"/>
            <a:ext cx="3143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6EDF5D-F0D1-44B8-81F6-3659C1DA5F27}"/>
              </a:ext>
            </a:extLst>
          </p:cNvPr>
          <p:cNvSpPr txBox="1"/>
          <p:nvPr/>
        </p:nvSpPr>
        <p:spPr>
          <a:xfrm>
            <a:off x="9102169" y="5374352"/>
            <a:ext cx="29756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A44A"/>
                </a:solidFill>
              </a:rPr>
              <a:t>Source : https://www.geeksforgeeks.org/soc</a:t>
            </a:r>
            <a:endParaRPr lang="ko-KR" altLang="en-US" sz="1100" dirty="0">
              <a:solidFill>
                <a:srgbClr val="00A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5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52A37-BCA9-4C2D-BAC2-9CDE1455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832997-FF90-48F6-9431-88E4EE2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DE2FB-A63F-4C88-93C8-D12BBFA3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In, Client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7A9635-5724-4B5A-8C70-27280892D62F}"/>
              </a:ext>
            </a:extLst>
          </p:cNvPr>
          <p:cNvSpPr/>
          <p:nvPr/>
        </p:nvSpPr>
        <p:spPr>
          <a:xfrm>
            <a:off x="690562" y="1517127"/>
            <a:ext cx="8268564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socket(int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domain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type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protocol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67D52-772C-4716-9F6A-7426B0B8E5A5}"/>
              </a:ext>
            </a:extLst>
          </p:cNvPr>
          <p:cNvSpPr txBox="1"/>
          <p:nvPr/>
        </p:nvSpPr>
        <p:spPr>
          <a:xfrm>
            <a:off x="4357431" y="2171309"/>
            <a:ext cx="462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https://man7.org/linux/man-pages/man2/socket.2.html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23A23-9E95-4C94-BBAC-9A5859ACE00C}"/>
              </a:ext>
            </a:extLst>
          </p:cNvPr>
          <p:cNvSpPr/>
          <p:nvPr/>
        </p:nvSpPr>
        <p:spPr>
          <a:xfrm>
            <a:off x="690562" y="2500224"/>
            <a:ext cx="8268564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connect(int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const struct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*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socklen_t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addrlen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381E3-CA2C-4F3E-BCC4-092195389F0F}"/>
              </a:ext>
            </a:extLst>
          </p:cNvPr>
          <p:cNvSpPr txBox="1"/>
          <p:nvPr/>
        </p:nvSpPr>
        <p:spPr>
          <a:xfrm>
            <a:off x="4952468" y="3168767"/>
            <a:ext cx="4118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https://man7.org/linux/man-pages/man2/connect.2.html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94A4DC-2B3E-4CFF-A4CC-030AB46F8D91}"/>
              </a:ext>
            </a:extLst>
          </p:cNvPr>
          <p:cNvSpPr/>
          <p:nvPr/>
        </p:nvSpPr>
        <p:spPr>
          <a:xfrm>
            <a:off x="690562" y="4475594"/>
            <a:ext cx="8291597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accept(int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const struct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*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socklen_t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addrlen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3489D-5CEC-418F-A811-1142E2E062FF}"/>
              </a:ext>
            </a:extLst>
          </p:cNvPr>
          <p:cNvSpPr txBox="1"/>
          <p:nvPr/>
        </p:nvSpPr>
        <p:spPr>
          <a:xfrm>
            <a:off x="4357431" y="5215856"/>
            <a:ext cx="4634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https://man7.org/linux/man-pages/man2/accept.2.html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5896A-B2D3-42ED-8F57-884D4029967C}"/>
              </a:ext>
            </a:extLst>
          </p:cNvPr>
          <p:cNvSpPr/>
          <p:nvPr/>
        </p:nvSpPr>
        <p:spPr>
          <a:xfrm>
            <a:off x="690562" y="3501088"/>
            <a:ext cx="8291597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listen(int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A44A"/>
                </a:solidFill>
                <a:latin typeface="Abadi" panose="020B0604020104020204" pitchFamily="34" charset="0"/>
              </a:rPr>
              <a:t>backlog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2C2853-822F-4C26-A8E7-BC802D9560A3}"/>
              </a:ext>
            </a:extLst>
          </p:cNvPr>
          <p:cNvSpPr txBox="1"/>
          <p:nvPr/>
        </p:nvSpPr>
        <p:spPr>
          <a:xfrm>
            <a:off x="2863126" y="41874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rgbClr val="00A44A"/>
                </a:solidFill>
              </a:rPr>
              <a:t>Source : </a:t>
            </a:r>
            <a:r>
              <a:rPr lang="ko-KR" altLang="en-US" sz="1200" dirty="0">
                <a:solidFill>
                  <a:srgbClr val="00A44A"/>
                </a:solidFill>
              </a:rPr>
              <a:t>https://man7.org/linux/man-pages/man2/listen.2.html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4215F093-C6FE-4821-85CD-E4649B35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" y="5462077"/>
            <a:ext cx="8301343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#include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sys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/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socket.h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badi" panose="020B0604020104020204" pitchFamily="34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ssize_t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send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int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sockfd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,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const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void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*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buf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,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size_t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len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,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int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flags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);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EB935-51BA-499A-BEBB-FF2584D253BF}"/>
              </a:ext>
            </a:extLst>
          </p:cNvPr>
          <p:cNvSpPr txBox="1"/>
          <p:nvPr/>
        </p:nvSpPr>
        <p:spPr>
          <a:xfrm>
            <a:off x="4705350" y="6389419"/>
            <a:ext cx="42537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A44A"/>
                </a:solidFill>
              </a:rPr>
              <a:t>Source : https://man7.org/linux/man-pages/man2/send.2.html</a:t>
            </a:r>
            <a:endParaRPr lang="ko-KR" altLang="en-US" sz="1100" dirty="0">
              <a:solidFill>
                <a:srgbClr val="00A44A"/>
              </a:solidFill>
            </a:endParaRPr>
          </a:p>
        </p:txBody>
      </p:sp>
      <p:pic>
        <p:nvPicPr>
          <p:cNvPr id="2051" name="Picture 3" descr="Socket Programming in C-C++">
            <a:extLst>
              <a:ext uri="{FF2B5EF4-FFF2-40B4-BE49-F238E27FC236}">
                <a16:creationId xmlns:a16="http://schemas.microsoft.com/office/drawing/2014/main" id="{94772FC8-D381-440C-AB4B-1FC4DABD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84" y="2117698"/>
            <a:ext cx="3143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6EDF5D-F0D1-44B8-81F6-3659C1DA5F27}"/>
              </a:ext>
            </a:extLst>
          </p:cNvPr>
          <p:cNvSpPr txBox="1"/>
          <p:nvPr/>
        </p:nvSpPr>
        <p:spPr>
          <a:xfrm>
            <a:off x="9102169" y="5374352"/>
            <a:ext cx="29756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A44A"/>
                </a:solidFill>
              </a:rPr>
              <a:t>Source : https://www.geeksforgeeks.org/soc</a:t>
            </a:r>
            <a:endParaRPr lang="ko-KR" altLang="en-US" sz="1100" dirty="0">
              <a:solidFill>
                <a:srgbClr val="00A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01662-85EC-4562-BDE8-CB77CED1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Socket programming </a:t>
            </a:r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server.c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11293-5953-4B8A-8BA8-C04451A2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5681032-FB8B-4F4E-9BF4-5976D901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Code in </a:t>
            </a:r>
            <a:r>
              <a:rPr lang="en-US" altLang="ko-KR" sz="2400" dirty="0">
                <a:hlinkClick r:id="rId2"/>
              </a:rPr>
              <a:t>https://github.com/inhoinno/socket_proggraming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A3D3A2-E598-4929-B191-67F737E3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7" y="1284156"/>
            <a:ext cx="8105650" cy="51963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59F5F-2693-4994-B880-6DE958A1FA86}"/>
              </a:ext>
            </a:extLst>
          </p:cNvPr>
          <p:cNvSpPr txBox="1"/>
          <p:nvPr/>
        </p:nvSpPr>
        <p:spPr>
          <a:xfrm>
            <a:off x="5629426" y="3053227"/>
            <a:ext cx="2141933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you need to revise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5BBC0A-28A0-4F9C-9F09-EFEDCF1D2644}"/>
              </a:ext>
            </a:extLst>
          </p:cNvPr>
          <p:cNvCxnSpPr>
            <a:stCxn id="15" idx="1"/>
          </p:cNvCxnSpPr>
          <p:nvPr/>
        </p:nvCxnSpPr>
        <p:spPr>
          <a:xfrm flipH="1">
            <a:off x="3829050" y="3237893"/>
            <a:ext cx="1800376" cy="2673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6B42B-3D9B-4194-B725-1CCD950CA41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647950" y="2424824"/>
            <a:ext cx="2981476" cy="81306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01662-85EC-4562-BDE8-CB77CED1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Socket programming </a:t>
            </a:r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server.c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11293-5953-4B8A-8BA8-C04451A2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5681032-FB8B-4F4E-9BF4-5976D901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Code in </a:t>
            </a:r>
            <a:r>
              <a:rPr lang="en-US" altLang="ko-KR" sz="2400" dirty="0">
                <a:hlinkClick r:id="rId2"/>
              </a:rPr>
              <a:t>https://github.com/inhoinno/socket_proggraming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E75214-C746-4F34-AE06-C7F95F5E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91" y="1251257"/>
            <a:ext cx="7873193" cy="53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7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52E4-5349-4E50-87FF-54DAF384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781285-9A3D-4F5A-A5A9-7609CF42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55CEDD-3C5F-425F-9385-3850A627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59" y="1877591"/>
            <a:ext cx="8354591" cy="32008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46D5-8414-4F94-8723-C05A35D75FA0}"/>
              </a:ext>
            </a:extLst>
          </p:cNvPr>
          <p:cNvSpPr/>
          <p:nvPr/>
        </p:nvSpPr>
        <p:spPr>
          <a:xfrm>
            <a:off x="1672074" y="3399135"/>
            <a:ext cx="4559300" cy="723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B1AE9-D344-49A8-A86F-628E78EB63F5}"/>
              </a:ext>
            </a:extLst>
          </p:cNvPr>
          <p:cNvSpPr/>
          <p:nvPr/>
        </p:nvSpPr>
        <p:spPr>
          <a:xfrm>
            <a:off x="1672074" y="4123035"/>
            <a:ext cx="6616700" cy="71940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CF033-1CC2-4900-8888-998B3F4B58EA}"/>
              </a:ext>
            </a:extLst>
          </p:cNvPr>
          <p:cNvSpPr txBox="1"/>
          <p:nvPr/>
        </p:nvSpPr>
        <p:spPr>
          <a:xfrm>
            <a:off x="6210921" y="3576419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368A6-DDD4-4162-9E35-F97097C9E3B3}"/>
              </a:ext>
            </a:extLst>
          </p:cNvPr>
          <p:cNvSpPr txBox="1"/>
          <p:nvPr/>
        </p:nvSpPr>
        <p:spPr>
          <a:xfrm>
            <a:off x="8329748" y="422272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Client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5" name="내용 개체 틀 11">
            <a:extLst>
              <a:ext uri="{FF2B5EF4-FFF2-40B4-BE49-F238E27FC236}">
                <a16:creationId xmlns:a16="http://schemas.microsoft.com/office/drawing/2014/main" id="{C9F3C277-60B4-4C95-8A84-0B5CAF97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7" y="767650"/>
            <a:ext cx="11424355" cy="563314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수행결과 화면</a:t>
            </a:r>
            <a:r>
              <a:rPr lang="en-US" altLang="ko-KR" sz="2800" dirty="0"/>
              <a:t>(./</a:t>
            </a:r>
            <a:r>
              <a:rPr lang="en-US" altLang="ko-KR" sz="2800" dirty="0" err="1"/>
              <a:t>struct_server</a:t>
            </a:r>
            <a:r>
              <a:rPr lang="en-US" altLang="ko-KR" sz="2800" dirty="0"/>
              <a:t> &amp; ./</a:t>
            </a:r>
            <a:r>
              <a:rPr lang="en-US" altLang="ko-KR" sz="2800" dirty="0" err="1"/>
              <a:t>struct_client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1957B-C62C-4DED-8D72-51D4345E5021}"/>
              </a:ext>
            </a:extLst>
          </p:cNvPr>
          <p:cNvSpPr txBox="1"/>
          <p:nvPr/>
        </p:nvSpPr>
        <p:spPr>
          <a:xfrm>
            <a:off x="2886159" y="61384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https://github.com/inhoinno/socket_proggraming</a:t>
            </a:r>
            <a:r>
              <a:rPr lang="en-US" altLang="ko-KR" sz="1800" u="sng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4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CE164-35E0-4083-B843-306BD659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Messaging Platform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E499CA-D92B-4763-BA91-32DA5E07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B64E17-8DB2-4109-94C6-31CA6F97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1" y="652243"/>
            <a:ext cx="6172729" cy="42340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9BE38C-A27D-43B9-8DC5-39990400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6875"/>
            <a:ext cx="6006843" cy="2738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8FBB77-F440-4794-A18A-1FA8E63F033E}"/>
              </a:ext>
            </a:extLst>
          </p:cNvPr>
          <p:cNvSpPr txBox="1"/>
          <p:nvPr/>
        </p:nvSpPr>
        <p:spPr>
          <a:xfrm>
            <a:off x="323850" y="48863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Source : https://programmers.co.kr/job_positions/7311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45793</TotalTime>
  <Words>739</Words>
  <Application>Microsoft Office PowerPoint</Application>
  <PresentationFormat>와이드스크린</PresentationFormat>
  <Paragraphs>109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Abadi</vt:lpstr>
      <vt:lpstr>Abadi Extra Light</vt:lpstr>
      <vt:lpstr>Arial</vt:lpstr>
      <vt:lpstr>Roboto</vt:lpstr>
      <vt:lpstr>Tahoma</vt:lpstr>
      <vt:lpstr>Office 테마</vt:lpstr>
      <vt:lpstr>/* Socket Programming */</vt:lpstr>
      <vt:lpstr>Socket Programming : Overview</vt:lpstr>
      <vt:lpstr>Socket Programming : Introduction</vt:lpstr>
      <vt:lpstr>PowerPoint 프레젠테이션</vt:lpstr>
      <vt:lpstr>PowerPoint 프레젠테이션</vt:lpstr>
      <vt:lpstr>Socket programming 실습 : server.c</vt:lpstr>
      <vt:lpstr>Socket programming 실습 : server.c</vt:lpstr>
      <vt:lpstr>PowerPoint 프레젠테이션</vt:lpstr>
      <vt:lpstr>Messaging Platform</vt:lpstr>
      <vt:lpstr>PowerPoint 프레젠테이션</vt:lpstr>
      <vt:lpstr>/* Socket Programming */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vehicle forensics : Challenges and case study</dc:title>
  <dc:creator>송 인호</dc:creator>
  <cp:lastModifiedBy>송 인호</cp:lastModifiedBy>
  <cp:revision>1184</cp:revision>
  <cp:lastPrinted>2022-03-25T02:48:54Z</cp:lastPrinted>
  <dcterms:created xsi:type="dcterms:W3CDTF">2020-07-31T07:45:08Z</dcterms:created>
  <dcterms:modified xsi:type="dcterms:W3CDTF">2022-03-31T05:09:11Z</dcterms:modified>
</cp:coreProperties>
</file>