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331" r:id="rId3"/>
    <p:sldId id="383" r:id="rId4"/>
    <p:sldId id="387" r:id="rId5"/>
    <p:sldId id="412" r:id="rId6"/>
    <p:sldId id="388" r:id="rId7"/>
    <p:sldId id="391" r:id="rId8"/>
    <p:sldId id="393" r:id="rId9"/>
    <p:sldId id="396" r:id="rId10"/>
    <p:sldId id="395" r:id="rId11"/>
    <p:sldId id="397" r:id="rId12"/>
    <p:sldId id="399" r:id="rId13"/>
    <p:sldId id="400" r:id="rId14"/>
    <p:sldId id="398" r:id="rId15"/>
    <p:sldId id="401" r:id="rId16"/>
    <p:sldId id="402" r:id="rId17"/>
    <p:sldId id="404" r:id="rId18"/>
    <p:sldId id="407" r:id="rId19"/>
    <p:sldId id="408" r:id="rId20"/>
    <p:sldId id="409" r:id="rId21"/>
    <p:sldId id="410" r:id="rId22"/>
    <p:sldId id="411" r:id="rId23"/>
    <p:sldId id="41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8BA2CB"/>
    <a:srgbClr val="F25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112C4-BF5C-4DB1-8FE5-90E38450D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2D4C15-3240-4FD7-9F18-E1648E2F1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99E72-D917-4EF2-94A8-FFD2A02C6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D0EE-98A4-458D-85F9-E42FCBC56466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8AB4E-C4E0-4DB8-93BC-AB712BB8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566EEF-B9CA-4348-BC7D-A2567EA6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35A-EBBF-421E-BD63-51E1F044F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3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DDBC0-BBFA-4071-B23C-E17164AB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C2FE48-E7A7-4FA2-B711-289220D4A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803E11-484A-4205-874C-BB04EB4E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D0EE-98A4-458D-85F9-E42FCBC56466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397971-A8EA-42C1-B3D8-0E41372CD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99FE4-7FCD-466A-A40E-1FA28977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35A-EBBF-421E-BD63-51E1F044F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86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8602B0-A5C2-4C53-9FC0-E8197BF4B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CF14DA-2A05-486E-B640-3DFEBFBCA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62A60E-BC2C-4B89-9BC9-A0025947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D0EE-98A4-458D-85F9-E42FCBC56466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4A0373-114F-4F1A-9BE4-3D6074D93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D7D86E-4C4C-4BBA-B3E7-A30ADAC98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35A-EBBF-421E-BD63-51E1F044F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46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5B26E-8F5A-43B5-9621-0CAC3783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110DD-7DD8-4B35-9ED0-EBBFA3419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09491A-4656-4290-BB57-ABB7A9E68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D0EE-98A4-458D-85F9-E42FCBC56466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7486AA-C1C1-4580-818D-AF266C6A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432418-D1ED-4F2A-9988-34FADCE4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35A-EBBF-421E-BD63-51E1F044F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10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2D69A-1D2E-4BC1-888C-46C3496D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F9E646-0C9A-41EF-9536-1D592C12A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439B6C-9C21-4D5A-B469-C46F39DEA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D0EE-98A4-458D-85F9-E42FCBC56466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10429-6223-4CBA-9888-016BD681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96F04A-1C9E-4DE9-8132-316235F2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35A-EBBF-421E-BD63-51E1F044F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10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7F32C-6960-4963-BAB6-5E9FB7B9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9DD837-2BDE-47AE-B647-6737EFB88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7C6C6F-924C-4764-9B6A-AB745E29A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795894-6A9A-4CE9-BE0C-ABEC0ECE9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D0EE-98A4-458D-85F9-E42FCBC56466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2A894A-996D-42D8-84D2-FFD7AFD8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54F009-CBCB-407D-AC9B-038344917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35A-EBBF-421E-BD63-51E1F044F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28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F366F-D08E-49D9-B805-1C75B0EB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AEB0BF-C22A-4A0D-936F-D772C830A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E08D6A-256C-44D3-953E-91AC50923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879145-0069-4A91-A82A-4C675DED2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37240D-A94C-4458-AD56-C13B5161E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EFDBE2-A5BE-4BFE-8CDB-245F7F113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D0EE-98A4-458D-85F9-E42FCBC56466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28E5E8-67D3-450E-BDF2-44418537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C64E4E-8ECA-4852-913F-4F809E2B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35A-EBBF-421E-BD63-51E1F044F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67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D2412-892C-40F3-B56F-B75D1F43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8FD802-AF07-42AC-8A88-DCE6F59F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D0EE-98A4-458D-85F9-E42FCBC56466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9A4DED-BD14-46CD-B96F-F21C7A80E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F6CDAF-A5CA-4DC7-942E-17839CAC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35A-EBBF-421E-BD63-51E1F044F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8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97D731-4E83-4FDA-AADE-176DEAA4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D0EE-98A4-458D-85F9-E42FCBC56466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944017-29A2-46B3-9C3D-ACFACD03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EF12F0-9114-4EC8-982F-3A2CB259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35A-EBBF-421E-BD63-51E1F044F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33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AA599-059D-4728-8D33-C787E3FC4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6CA6AA-D304-4C9B-93F1-41D090060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D107C0-EDC6-4780-AED4-9CAD6BE3F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E583A9-882E-4637-BD18-426FA71D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D0EE-98A4-458D-85F9-E42FCBC56466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22EA53-62FB-450D-8EEA-CCBAFB180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53222A-7306-4B8A-85E7-912689D8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35A-EBBF-421E-BD63-51E1F044F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22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1A9EA-FAB7-473F-83E9-884223C09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D99670-ACD0-4001-B376-0D2825B29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CCA2EE-CCDA-4F18-8FC3-263A7DDF5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DF38F0-0AD7-4672-BA66-F719B1A65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D0EE-98A4-458D-85F9-E42FCBC56466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94A8B0-3835-450F-A72B-AA58699A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D2C0CC-30FF-4528-AEA6-6159CFB5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35A-EBBF-421E-BD63-51E1F044F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3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404D86-9800-4CCF-9C9C-5F612A0EB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F12E7A-A4D6-4A3B-AEAF-6C03018BF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2D565F-F210-4441-B8E5-6670366D5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CD0EE-98A4-458D-85F9-E42FCBC56466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EEC4E5-352F-4FD1-B15E-468A3255A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431F7-56B4-4DEF-9804-BADC505EF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ED35A-EBBF-421E-BD63-51E1F044F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16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0AA8F84D-BF31-4985-9EAF-99870D112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27C78D-DB58-4C10-9C00-3C931FFD9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2631125"/>
            <a:ext cx="4983480" cy="239744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200" b="1"/>
              <a:t>질적연구방법</a:t>
            </a:r>
            <a:endParaRPr lang="ko-KR" altLang="en-US" sz="42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B3AF57-E71B-48FD-8B58-09919936A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" y="487681"/>
            <a:ext cx="4983480" cy="1499975"/>
          </a:xfrm>
        </p:spPr>
        <p:txBody>
          <a:bodyPr anchor="b">
            <a:normAutofit/>
          </a:bodyPr>
          <a:lstStyle/>
          <a:p>
            <a:pPr algn="l"/>
            <a:endParaRPr lang="ko-KR" alt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3326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817B5381-FFCA-4325-8FBB-B1481666A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477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2B522-B35F-48E9-AF00-C6DAAEA5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2. </a:t>
            </a:r>
            <a:r>
              <a:rPr lang="ko-KR" altLang="en-US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질적연구에서 신뢰성 확보전략</a:t>
            </a:r>
            <a:endParaRPr lang="ko-KR" altLang="en-US" sz="3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0B0905-406F-496C-A98B-74400518BA1C}"/>
              </a:ext>
            </a:extLst>
          </p:cNvPr>
          <p:cNvSpPr/>
          <p:nvPr/>
        </p:nvSpPr>
        <p:spPr>
          <a:xfrm>
            <a:off x="1764100" y="1833457"/>
            <a:ext cx="6138329" cy="48656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3) </a:t>
            </a:r>
            <a:r>
              <a:rPr lang="ko-KR" altLang="en-US" b="1"/>
              <a:t>신뢰성 엄격성 확보를 위한 </a:t>
            </a:r>
            <a:r>
              <a:rPr lang="en-US" altLang="ko-KR" b="1"/>
              <a:t>6</a:t>
            </a:r>
            <a:r>
              <a:rPr lang="ko-KR" altLang="en-US" b="1"/>
              <a:t>가지 전략</a:t>
            </a:r>
            <a:r>
              <a:rPr lang="en-US" altLang="ko-KR" b="1"/>
              <a:t>(padgett,</a:t>
            </a:r>
            <a:r>
              <a:rPr lang="ko-KR" altLang="en-US" b="1"/>
              <a:t> </a:t>
            </a:r>
            <a:r>
              <a:rPr lang="en-US" altLang="ko-KR" b="1"/>
              <a:t>1998)</a:t>
            </a:r>
            <a:endParaRPr lang="ko-KR" altLang="en-US" b="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6457A3-FF61-40DD-8B54-257340EA8B05}"/>
              </a:ext>
            </a:extLst>
          </p:cNvPr>
          <p:cNvSpPr/>
          <p:nvPr/>
        </p:nvSpPr>
        <p:spPr>
          <a:xfrm>
            <a:off x="1764099" y="2453446"/>
            <a:ext cx="9540000" cy="429969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>
                <a:highlight>
                  <a:srgbClr val="262626"/>
                </a:highlight>
              </a:rPr>
              <a:t>장기간</a:t>
            </a:r>
            <a:r>
              <a:rPr lang="en-US" altLang="ko-KR" sz="1500" b="1">
                <a:highlight>
                  <a:srgbClr val="262626"/>
                </a:highlight>
              </a:rPr>
              <a:t> </a:t>
            </a:r>
            <a:r>
              <a:rPr lang="ko-KR" altLang="en-US" sz="1500" b="1">
                <a:highlight>
                  <a:srgbClr val="262626"/>
                </a:highlight>
              </a:rPr>
              <a:t>참여</a:t>
            </a:r>
            <a:r>
              <a:rPr lang="en-US" altLang="ko-KR" sz="1500" b="1"/>
              <a:t>(Prolonged engagement)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500" b="1"/>
              <a:t>연구자가 충분한 시간을 그 현장에 있음으로 해서 자료수집과 접근에 있어 신뢰성을 가질 수 있음</a:t>
            </a:r>
            <a:endParaRPr lang="en-US" altLang="ko-KR" sz="1500" b="1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500" b="1"/>
              <a:t>연구자가 연구 참여자를 대상으로 자료를 수집 및 분석하는 과정에서 편견을 줄일 수 있는 전략</a:t>
            </a:r>
            <a:endParaRPr lang="en-US" altLang="ko-KR" sz="15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>
                <a:highlight>
                  <a:srgbClr val="262626"/>
                </a:highlight>
              </a:rPr>
              <a:t>동료집단 조언</a:t>
            </a:r>
            <a:r>
              <a:rPr lang="en-US" altLang="ko-KR" sz="1500" b="1">
                <a:highlight>
                  <a:srgbClr val="262626"/>
                </a:highlight>
              </a:rPr>
              <a:t>/</a:t>
            </a:r>
            <a:r>
              <a:rPr lang="ko-KR" altLang="en-US" sz="1500" b="1">
                <a:highlight>
                  <a:srgbClr val="262626"/>
                </a:highlight>
              </a:rPr>
              <a:t>지지</a:t>
            </a:r>
            <a:r>
              <a:rPr lang="en-US" altLang="ko-KR" sz="1500" b="1"/>
              <a:t>(Peer debriefing)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500" b="1"/>
              <a:t>다른 연구자가 자료 분석과정에서 조언</a:t>
            </a:r>
            <a:endParaRPr lang="en-US" altLang="ko-KR" sz="1500" b="1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500" b="1"/>
              <a:t>연구자의 성향과 편향을 의식적으로 얘기함으로써 분석이 편항되게 치우치지 않도록 함</a:t>
            </a:r>
            <a:endParaRPr lang="en-US" altLang="ko-KR" sz="15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>
                <a:highlight>
                  <a:srgbClr val="262626"/>
                </a:highlight>
              </a:rPr>
              <a:t>참여자</a:t>
            </a:r>
            <a:r>
              <a:rPr lang="en-US" altLang="ko-KR" sz="1500" b="1">
                <a:highlight>
                  <a:srgbClr val="262626"/>
                </a:highlight>
              </a:rPr>
              <a:t> </a:t>
            </a:r>
            <a:r>
              <a:rPr lang="ko-KR" altLang="en-US" sz="1500" b="1">
                <a:highlight>
                  <a:srgbClr val="262626"/>
                </a:highlight>
              </a:rPr>
              <a:t>점검과정</a:t>
            </a:r>
            <a:r>
              <a:rPr lang="en-US" altLang="ko-KR" sz="1500" b="1"/>
              <a:t>(Member</a:t>
            </a:r>
            <a:r>
              <a:rPr lang="ko-KR" altLang="en-US" sz="1500" b="1"/>
              <a:t> </a:t>
            </a:r>
            <a:r>
              <a:rPr lang="en-US" altLang="ko-KR" sz="1500" b="1"/>
              <a:t>check)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500" b="1"/>
              <a:t>연구자의 해석을 참여자에게 설명하여 참여자의 경험을 반영하는지 점검</a:t>
            </a:r>
            <a:endParaRPr lang="en-US" altLang="ko-KR" sz="15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>
                <a:highlight>
                  <a:srgbClr val="262626"/>
                </a:highlight>
              </a:rPr>
              <a:t>자료 남기기</a:t>
            </a:r>
            <a:endParaRPr lang="en-US" altLang="ko-KR" sz="1500" b="1">
              <a:highlight>
                <a:srgbClr val="262626"/>
              </a:highlight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500" b="1"/>
              <a:t>자료수집 및 분석과정을 기록으로 남김</a:t>
            </a:r>
            <a:endParaRPr lang="en-US" altLang="ko-KR" sz="1500" b="1"/>
          </a:p>
        </p:txBody>
      </p:sp>
    </p:spTree>
    <p:extLst>
      <p:ext uri="{BB962C8B-B14F-4D97-AF65-F5344CB8AC3E}">
        <p14:creationId xmlns:p14="http://schemas.microsoft.com/office/powerpoint/2010/main" val="832564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2B522-B35F-48E9-AF00-C6DAAEA5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2. </a:t>
            </a:r>
            <a:r>
              <a:rPr lang="ko-KR" altLang="en-US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질적연구에서 신뢰성 확보전략</a:t>
            </a:r>
            <a:endParaRPr lang="ko-KR" altLang="en-US" sz="3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6457A3-FF61-40DD-8B54-257340EA8B05}"/>
              </a:ext>
            </a:extLst>
          </p:cNvPr>
          <p:cNvSpPr/>
          <p:nvPr/>
        </p:nvSpPr>
        <p:spPr>
          <a:xfrm>
            <a:off x="1764099" y="1920240"/>
            <a:ext cx="9540000" cy="483289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>
                <a:highlight>
                  <a:srgbClr val="262626"/>
                </a:highlight>
              </a:rPr>
              <a:t>예외적 사례분석</a:t>
            </a:r>
            <a:endParaRPr lang="en-US" altLang="ko-KR" sz="1500" b="1">
              <a:highlight>
                <a:srgbClr val="262626"/>
              </a:highlight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500" b="1"/>
              <a:t>예외적 사례를 분석하여 자료의 복잡성과 한계들을 공공연하게 다루기</a:t>
            </a:r>
            <a:endParaRPr lang="en-US" altLang="ko-KR" sz="1500" b="1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500" b="1"/>
              <a:t>이러한 사례들은 분석에서 새로운 방향을 제시하고</a:t>
            </a:r>
            <a:r>
              <a:rPr lang="en-US" altLang="ko-KR" sz="1500" b="1"/>
              <a:t>, </a:t>
            </a:r>
            <a:r>
              <a:rPr lang="ko-KR" altLang="en-US" sz="1500" b="1"/>
              <a:t>분석의 수정을 통하여 더 잘 조정된 결론에 도달하도록 도움</a:t>
            </a:r>
            <a:endParaRPr lang="en-US" altLang="ko-KR" sz="15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>
                <a:highlight>
                  <a:srgbClr val="262626"/>
                </a:highlight>
              </a:rPr>
              <a:t>삼각검증</a:t>
            </a:r>
            <a:r>
              <a:rPr lang="en-US" altLang="ko-KR" sz="1500" b="1">
                <a:highlight>
                  <a:srgbClr val="262626"/>
                </a:highlight>
              </a:rPr>
              <a:t>(Triangulation)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500" b="1"/>
              <a:t>“</a:t>
            </a:r>
            <a:r>
              <a:rPr lang="ko-KR" altLang="en-US" sz="1500" b="1"/>
              <a:t>다수의 관찰자</a:t>
            </a:r>
            <a:r>
              <a:rPr lang="en-US" altLang="ko-KR" sz="1500" b="1"/>
              <a:t>, </a:t>
            </a:r>
            <a:r>
              <a:rPr lang="ko-KR" altLang="en-US" sz="1500" b="1"/>
              <a:t>이론</a:t>
            </a:r>
            <a:r>
              <a:rPr lang="en-US" altLang="ko-KR" sz="1500" b="1"/>
              <a:t>, </a:t>
            </a:r>
            <a:r>
              <a:rPr lang="ko-KR" altLang="en-US" sz="1500" b="1"/>
              <a:t>방법</a:t>
            </a:r>
            <a:r>
              <a:rPr lang="en-US" altLang="ko-KR" sz="1500" b="1"/>
              <a:t>, </a:t>
            </a:r>
            <a:r>
              <a:rPr lang="ko-KR" altLang="en-US" sz="1500" b="1"/>
              <a:t>자료 원천들을 조합함으로써</a:t>
            </a:r>
            <a:r>
              <a:rPr lang="en-US" altLang="ko-KR" sz="1500" b="1"/>
              <a:t>, </a:t>
            </a:r>
            <a:r>
              <a:rPr lang="ko-KR" altLang="en-US" sz="1500" b="1"/>
              <a:t>연구자는 단일 방법론</a:t>
            </a:r>
            <a:r>
              <a:rPr lang="en-US" altLang="ko-KR" sz="1500" b="1"/>
              <a:t>, </a:t>
            </a:r>
            <a:r>
              <a:rPr lang="ko-KR" altLang="en-US" sz="1500" b="1"/>
              <a:t>단일 관찰자</a:t>
            </a:r>
            <a:r>
              <a:rPr lang="en-US" altLang="ko-KR" sz="1500" b="1"/>
              <a:t>, </a:t>
            </a:r>
            <a:r>
              <a:rPr lang="ko-KR" altLang="en-US" sz="1500" b="1"/>
              <a:t>단일 이론연구에서 기인하는 내재적 편향의 극복을 기대할 수 있다</a:t>
            </a:r>
            <a:r>
              <a:rPr lang="en-US" altLang="ko-KR" sz="1500" b="1"/>
              <a:t>.” – Norman K. Denzin(1989: 307)</a:t>
            </a:r>
          </a:p>
        </p:txBody>
      </p:sp>
    </p:spTree>
    <p:extLst>
      <p:ext uri="{BB962C8B-B14F-4D97-AF65-F5344CB8AC3E}">
        <p14:creationId xmlns:p14="http://schemas.microsoft.com/office/powerpoint/2010/main" val="4035190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2B522-B35F-48E9-AF00-C6DAAEA5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2. </a:t>
            </a:r>
            <a:r>
              <a:rPr lang="ko-KR" altLang="en-US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질적연구에서 신뢰성 확보전략</a:t>
            </a:r>
            <a:endParaRPr lang="ko-KR" altLang="en-US" sz="3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0B0905-406F-496C-A98B-74400518BA1C}"/>
              </a:ext>
            </a:extLst>
          </p:cNvPr>
          <p:cNvSpPr/>
          <p:nvPr/>
        </p:nvSpPr>
        <p:spPr>
          <a:xfrm>
            <a:off x="1764100" y="1833457"/>
            <a:ext cx="6138329" cy="48656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/>
              <a:t>4. </a:t>
            </a:r>
            <a:r>
              <a:rPr lang="ko-KR" altLang="en-US" b="1"/>
              <a:t>삼각검증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6457A3-FF61-40DD-8B54-257340EA8B05}"/>
              </a:ext>
            </a:extLst>
          </p:cNvPr>
          <p:cNvSpPr/>
          <p:nvPr/>
        </p:nvSpPr>
        <p:spPr>
          <a:xfrm>
            <a:off x="1764099" y="2453446"/>
            <a:ext cx="9540000" cy="429969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/>
              <a:t>방법론 삼각검증</a:t>
            </a:r>
            <a:endParaRPr lang="en-US" altLang="ko-KR" sz="1500" b="1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500" b="1">
                <a:solidFill>
                  <a:srgbClr val="FF0000"/>
                </a:solidFill>
              </a:rPr>
              <a:t>상이한</a:t>
            </a:r>
            <a:r>
              <a:rPr lang="en-US" altLang="ko-KR" sz="1500" b="1">
                <a:solidFill>
                  <a:srgbClr val="FF0000"/>
                </a:solidFill>
              </a:rPr>
              <a:t> </a:t>
            </a:r>
            <a:r>
              <a:rPr lang="ko-KR" altLang="en-US" sz="1500" b="1">
                <a:solidFill>
                  <a:srgbClr val="FF0000"/>
                </a:solidFill>
              </a:rPr>
              <a:t>자료 수집 방법에 의해 상겨난 결과의 일관성 점검</a:t>
            </a:r>
            <a:endParaRPr lang="en-US" altLang="ko-KR" sz="1500" b="1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500" b="1"/>
              <a:t>질적</a:t>
            </a:r>
            <a:r>
              <a:rPr lang="en-US" altLang="ko-KR" sz="1500" b="1"/>
              <a:t>, </a:t>
            </a:r>
            <a:r>
              <a:rPr lang="ko-KR" altLang="en-US" sz="1500" b="1"/>
              <a:t>양적 자료의 조합</a:t>
            </a:r>
            <a:endParaRPr lang="en-US" altLang="ko-KR" sz="15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/>
              <a:t>분석자 삼각검증</a:t>
            </a:r>
            <a:endParaRPr lang="en-US" altLang="ko-KR" sz="1500" b="1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500" b="1"/>
              <a:t>결과 검토를 위해 </a:t>
            </a:r>
            <a:r>
              <a:rPr lang="ko-KR" altLang="en-US" sz="1500" b="1">
                <a:solidFill>
                  <a:srgbClr val="FF0000"/>
                </a:solidFill>
              </a:rPr>
              <a:t>다수의 분석자들을 이용</a:t>
            </a:r>
            <a:endParaRPr lang="en-US" altLang="ko-KR" sz="1500" b="1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500" b="1"/>
              <a:t>두 명 혹은 그 이상의 사람들이 독립적으로 동일한 자료를 분석하고 그들의 연구 결과를 비교</a:t>
            </a:r>
            <a:endParaRPr lang="en-US" altLang="ko-KR" sz="15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/>
              <a:t>전문가 감사</a:t>
            </a:r>
            <a:endParaRPr lang="en-US" altLang="ko-KR" sz="1500" b="1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500" b="1">
                <a:solidFill>
                  <a:srgbClr val="FF0000"/>
                </a:solidFill>
              </a:rPr>
              <a:t>객관적인 입장의 전문가가 자료수집과 분석의 질을 평가</a:t>
            </a:r>
            <a:endParaRPr lang="en-US" altLang="ko-KR" sz="1500" b="1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/>
              <a:t>이론</a:t>
            </a:r>
            <a:r>
              <a:rPr lang="en-US" altLang="ko-KR" sz="1500" b="1"/>
              <a:t>/</a:t>
            </a:r>
            <a:r>
              <a:rPr lang="ko-KR" altLang="en-US" sz="1500" b="1"/>
              <a:t>관점의 삼각검증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500" b="1"/>
              <a:t>자료 해석을 위해 </a:t>
            </a:r>
            <a:r>
              <a:rPr lang="ko-KR" altLang="en-US" sz="1500" b="1">
                <a:solidFill>
                  <a:srgbClr val="FF0000"/>
                </a:solidFill>
              </a:rPr>
              <a:t>다수의 관점이나 이론들을 검토</a:t>
            </a:r>
            <a:endParaRPr lang="en-US" altLang="ko-KR" sz="1500" b="1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500" b="1"/>
              <a:t>이론 삼각검증의 핵심은 </a:t>
            </a:r>
            <a:r>
              <a:rPr lang="ko-KR" altLang="en-US" sz="1500" b="1">
                <a:solidFill>
                  <a:srgbClr val="FF0000"/>
                </a:solidFill>
              </a:rPr>
              <a:t>가정들과 전제들을 달리하는 것이 연구 결과와 해석에 어떻게 영향을 줄 수 있는지</a:t>
            </a:r>
            <a:r>
              <a:rPr lang="ko-KR" altLang="en-US" sz="1500" b="1"/>
              <a:t>를 이해하는 것</a:t>
            </a:r>
            <a:endParaRPr lang="en-US" altLang="ko-KR" sz="1500" b="1"/>
          </a:p>
        </p:txBody>
      </p:sp>
    </p:spTree>
    <p:extLst>
      <p:ext uri="{BB962C8B-B14F-4D97-AF65-F5344CB8AC3E}">
        <p14:creationId xmlns:p14="http://schemas.microsoft.com/office/powerpoint/2010/main" val="476859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2B522-B35F-48E9-AF00-C6DAAEA5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2. </a:t>
            </a:r>
            <a:r>
              <a:rPr lang="ko-KR" altLang="en-US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질적연구에서 신뢰성 확보전략</a:t>
            </a:r>
            <a:endParaRPr lang="ko-KR" altLang="en-US" sz="3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6457A3-FF61-40DD-8B54-257340EA8B05}"/>
              </a:ext>
            </a:extLst>
          </p:cNvPr>
          <p:cNvSpPr/>
          <p:nvPr/>
        </p:nvSpPr>
        <p:spPr>
          <a:xfrm>
            <a:off x="1764100" y="1920240"/>
            <a:ext cx="9540000" cy="483289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원천에 대한 삼각검증</a:t>
            </a:r>
            <a:endParaRPr lang="en-US" altLang="ko-KR" sz="1600" b="1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/>
              <a:t>동일한 방법 내에서 </a:t>
            </a:r>
            <a:r>
              <a:rPr lang="ko-KR" altLang="en-US" sz="1600" b="1">
                <a:solidFill>
                  <a:srgbClr val="FF0000"/>
                </a:solidFill>
              </a:rPr>
              <a:t>상이한 자료의 원천에 대한 일관성 점검</a:t>
            </a:r>
            <a:endParaRPr lang="en-US" altLang="ko-KR" sz="1600" b="1">
              <a:solidFill>
                <a:srgbClr val="FF0000"/>
              </a:solidFill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/>
              <a:t>인터뷰 자료와 관찰 자료의 비교</a:t>
            </a:r>
            <a:endParaRPr lang="en-US" altLang="ko-KR" sz="1600" b="1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/>
              <a:t>발견한 사실들이 사적으로 말한 것과 공적으로 말한 것 비교</a:t>
            </a:r>
            <a:endParaRPr lang="en-US" altLang="ko-KR" sz="1600" b="1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/>
              <a:t>시간 결과에 따라 동일한 사건</a:t>
            </a:r>
            <a:r>
              <a:rPr lang="en-US" altLang="ko-KR" sz="1600" b="1"/>
              <a:t>, </a:t>
            </a:r>
            <a:r>
              <a:rPr lang="ko-KR" altLang="en-US" sz="1600" b="1"/>
              <a:t>사실에 대한 말의 일관성 점검</a:t>
            </a:r>
            <a:endParaRPr lang="en-US" altLang="ko-KR" sz="1600" b="1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/>
              <a:t>다른 관점을 지닌 사람들의 견해 비교</a:t>
            </a:r>
            <a:endParaRPr lang="en-US" altLang="ko-KR" sz="1600" b="1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/>
              <a:t>인터뷰 응답자의 보고를 확증할 수 있는 문서화된 증거와 문서에 발하는 인터뷰 확인</a:t>
            </a:r>
            <a:endParaRPr lang="en-US" altLang="ko-KR" sz="1600" b="1"/>
          </a:p>
        </p:txBody>
      </p:sp>
    </p:spTree>
    <p:extLst>
      <p:ext uri="{BB962C8B-B14F-4D97-AF65-F5344CB8AC3E}">
        <p14:creationId xmlns:p14="http://schemas.microsoft.com/office/powerpoint/2010/main" val="2651402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0AA8F84D-BF31-4985-9EAF-99870D112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27C78D-DB58-4C10-9C00-3C931FFD9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2631125"/>
            <a:ext cx="4983480" cy="2397443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200" b="1"/>
              <a:t>3. </a:t>
            </a:r>
            <a:r>
              <a:rPr lang="ko-KR" altLang="en-US" sz="4200" b="1"/>
              <a:t>인터뷰 진행하기</a:t>
            </a:r>
            <a:endParaRPr lang="ko-KR" altLang="en-US" sz="42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B3AF57-E71B-48FD-8B58-09919936A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" y="487681"/>
            <a:ext cx="4983480" cy="1499975"/>
          </a:xfrm>
        </p:spPr>
        <p:txBody>
          <a:bodyPr anchor="b">
            <a:normAutofit/>
          </a:bodyPr>
          <a:lstStyle/>
          <a:p>
            <a:pPr algn="l"/>
            <a:endParaRPr lang="ko-KR" alt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3326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817B5381-FFCA-4325-8FBB-B1481666A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5232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2B522-B35F-48E9-AF00-C6DAAEA5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1. </a:t>
            </a:r>
            <a:r>
              <a:rPr lang="ko-KR" altLang="en-US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인터뷰</a:t>
            </a:r>
            <a:r>
              <a:rPr lang="en-US" altLang="ko-KR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질적면담</a:t>
            </a:r>
            <a:r>
              <a:rPr lang="en-US" altLang="ko-KR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의 </a:t>
            </a:r>
            <a:r>
              <a:rPr lang="en-US" altLang="ko-KR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3</a:t>
            </a:r>
            <a:r>
              <a:rPr lang="ko-KR" altLang="en-US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가지 유형</a:t>
            </a:r>
            <a:endParaRPr lang="ko-KR" altLang="en-US" sz="3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6457A3-FF61-40DD-8B54-257340EA8B05}"/>
              </a:ext>
            </a:extLst>
          </p:cNvPr>
          <p:cNvSpPr/>
          <p:nvPr/>
        </p:nvSpPr>
        <p:spPr>
          <a:xfrm>
            <a:off x="1764100" y="2461835"/>
            <a:ext cx="9540000" cy="155771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>
                <a:highlight>
                  <a:srgbClr val="262626"/>
                </a:highlight>
              </a:rPr>
              <a:t>관찰연구</a:t>
            </a:r>
            <a:r>
              <a:rPr lang="ko-KR" altLang="en-US" sz="1600" b="1"/>
              <a:t>에서 전략적으로 사용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비공식적이지만</a:t>
            </a:r>
            <a:r>
              <a:rPr lang="en-US" altLang="ko-KR" sz="1600" b="1"/>
              <a:t>, </a:t>
            </a:r>
            <a:r>
              <a:rPr lang="ko-KR" altLang="en-US" sz="1600" b="1"/>
              <a:t>목적이 없거나 무작위적으로 수행되는 것은 아님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보다 계획적인 방식으로 특정한 주제를 얻기 위해 비공식 면담을 이용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친근한 대화는 데이터 수집이 아니라고 정보제공자가 믿도록 하는 것은 공정하지 않음</a:t>
            </a:r>
            <a:endParaRPr lang="en-US" altLang="ko-KR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9E5B88-AC73-408C-B83C-69DF71A3633C}"/>
              </a:ext>
            </a:extLst>
          </p:cNvPr>
          <p:cNvSpPr/>
          <p:nvPr/>
        </p:nvSpPr>
        <p:spPr>
          <a:xfrm>
            <a:off x="1764100" y="1833457"/>
            <a:ext cx="1784443" cy="48656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/>
              <a:t>1. </a:t>
            </a:r>
            <a:r>
              <a:rPr lang="ko-KR" altLang="en-US" b="1"/>
              <a:t>비공식 면담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DD9336-1D60-44FF-A83D-80C31CD90E09}"/>
              </a:ext>
            </a:extLst>
          </p:cNvPr>
          <p:cNvSpPr/>
          <p:nvPr/>
        </p:nvSpPr>
        <p:spPr>
          <a:xfrm>
            <a:off x="1764100" y="4789745"/>
            <a:ext cx="9540000" cy="196339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특수한 형식의 공식 면담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연구자는 </a:t>
            </a:r>
            <a:r>
              <a:rPr lang="ko-KR" altLang="en-US" sz="1600" b="1">
                <a:highlight>
                  <a:srgbClr val="262626"/>
                </a:highlight>
              </a:rPr>
              <a:t>모든 정보 제공자에게 동일한 말</a:t>
            </a:r>
            <a:r>
              <a:rPr lang="ko-KR" altLang="en-US" sz="1600" b="1"/>
              <a:t>을 사용하여</a:t>
            </a:r>
            <a:r>
              <a:rPr lang="en-US" altLang="ko-KR" sz="1600" b="1"/>
              <a:t>, </a:t>
            </a:r>
            <a:r>
              <a:rPr lang="ko-KR" altLang="en-US" sz="1600" b="1"/>
              <a:t>동일한 순서로 사전에 결정된 질문을 가지고 면담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모든 정보제공자는 </a:t>
            </a:r>
            <a:r>
              <a:rPr lang="ko-KR" altLang="en-US" sz="1600" b="1">
                <a:highlight>
                  <a:srgbClr val="262626"/>
                </a:highlight>
              </a:rPr>
              <a:t>동일한 질문</a:t>
            </a:r>
            <a:r>
              <a:rPr lang="ko-KR" altLang="en-US" sz="1600" b="1"/>
              <a:t>을 받음</a:t>
            </a:r>
            <a:endParaRPr lang="en-US" altLang="ko-KR" sz="1600" b="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AB1B8D-A08F-4255-98E2-8396A8043FC2}"/>
              </a:ext>
            </a:extLst>
          </p:cNvPr>
          <p:cNvSpPr/>
          <p:nvPr/>
        </p:nvSpPr>
        <p:spPr>
          <a:xfrm>
            <a:off x="1764100" y="4194511"/>
            <a:ext cx="1969001" cy="48656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/>
              <a:t>2. </a:t>
            </a:r>
            <a:r>
              <a:rPr lang="ko-KR" altLang="en-US" b="1"/>
              <a:t>표준화된 면담</a:t>
            </a:r>
          </a:p>
        </p:txBody>
      </p:sp>
    </p:spTree>
    <p:extLst>
      <p:ext uri="{BB962C8B-B14F-4D97-AF65-F5344CB8AC3E}">
        <p14:creationId xmlns:p14="http://schemas.microsoft.com/office/powerpoint/2010/main" val="630750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2B522-B35F-48E9-AF00-C6DAAEA5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1. </a:t>
            </a:r>
            <a:r>
              <a:rPr lang="ko-KR" altLang="en-US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인터뷰</a:t>
            </a:r>
            <a:r>
              <a:rPr lang="en-US" altLang="ko-KR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질적면담</a:t>
            </a:r>
            <a:r>
              <a:rPr lang="en-US" altLang="ko-KR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의 </a:t>
            </a:r>
            <a:r>
              <a:rPr lang="en-US" altLang="ko-KR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3</a:t>
            </a:r>
            <a:r>
              <a:rPr lang="ko-KR" altLang="en-US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가지 유형</a:t>
            </a:r>
            <a:endParaRPr lang="ko-KR" altLang="en-US" sz="3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6457A3-FF61-40DD-8B54-257340EA8B05}"/>
              </a:ext>
            </a:extLst>
          </p:cNvPr>
          <p:cNvSpPr/>
          <p:nvPr/>
        </p:nvSpPr>
        <p:spPr>
          <a:xfrm>
            <a:off x="1764100" y="2461835"/>
            <a:ext cx="9540000" cy="429130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구조화된 면담</a:t>
            </a:r>
            <a:r>
              <a:rPr lang="en-US" altLang="ko-KR" sz="1600" b="1"/>
              <a:t>, </a:t>
            </a:r>
            <a:r>
              <a:rPr lang="ko-KR" altLang="en-US" sz="1600" b="1"/>
              <a:t>반구조화된 면담</a:t>
            </a:r>
            <a:r>
              <a:rPr lang="en-US" altLang="ko-KR" sz="1600" b="1"/>
              <a:t>, </a:t>
            </a:r>
            <a:r>
              <a:rPr lang="ko-KR" altLang="en-US" sz="1600" b="1"/>
              <a:t>심층면담이라고도 함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>
                <a:highlight>
                  <a:srgbClr val="262626"/>
                </a:highlight>
              </a:rPr>
              <a:t>유연성</a:t>
            </a:r>
            <a:r>
              <a:rPr lang="ko-KR" altLang="en-US" sz="1600" b="1"/>
              <a:t> 구축</a:t>
            </a:r>
            <a:r>
              <a:rPr lang="en-US" altLang="ko-KR" sz="1600" b="1"/>
              <a:t>(</a:t>
            </a:r>
            <a:r>
              <a:rPr lang="ko-KR" altLang="en-US" sz="1600" b="1"/>
              <a:t>표준화된 면담과의 차이</a:t>
            </a:r>
            <a:r>
              <a:rPr lang="en-US" altLang="ko-KR" sz="1600" b="1"/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/>
              <a:t>당신은 구조화되는 동시에 유연해야 한다</a:t>
            </a:r>
            <a:r>
              <a:rPr lang="en-US" altLang="ko-KR" sz="1600" b="1"/>
              <a:t>. </a:t>
            </a:r>
            <a:r>
              <a:rPr lang="ko-KR" altLang="en-US" sz="1600" b="1"/>
              <a:t>당신의 대화를 안내하기 위해서 계획된 질문 목록을 가지고 면담을 준비하는 것이 중요한 반면</a:t>
            </a:r>
            <a:r>
              <a:rPr lang="en-US" altLang="ko-KR" sz="1600" b="1"/>
              <a:t>, </a:t>
            </a:r>
            <a:r>
              <a:rPr lang="ko-KR" altLang="en-US" sz="1600" b="1"/>
              <a:t>당신의 정보 제공자의 인도를 따르는 것 또한 똑같이 중요하다</a:t>
            </a:r>
            <a:r>
              <a:rPr lang="en-US" altLang="ko-KR" sz="1600" b="1"/>
              <a:t>. … </a:t>
            </a:r>
            <a:r>
              <a:rPr lang="ko-KR" altLang="en-US" sz="1600" b="1"/>
              <a:t>당신과 당시의 정보 제공자를 위한 훌륭한 면담을 추진하는 에너지는 예기치 않은 것을 기대하는 것에서 나온다</a:t>
            </a:r>
            <a:endParaRPr lang="en-US" altLang="ko-KR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9E5B88-AC73-408C-B83C-69DF71A3633C}"/>
              </a:ext>
            </a:extLst>
          </p:cNvPr>
          <p:cNvSpPr/>
          <p:nvPr/>
        </p:nvSpPr>
        <p:spPr>
          <a:xfrm>
            <a:off x="1764100" y="1833457"/>
            <a:ext cx="1784443" cy="48656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/>
              <a:t>3. </a:t>
            </a:r>
            <a:r>
              <a:rPr lang="ko-KR" altLang="en-US" b="1"/>
              <a:t>공식 면담</a:t>
            </a:r>
          </a:p>
        </p:txBody>
      </p:sp>
    </p:spTree>
    <p:extLst>
      <p:ext uri="{BB962C8B-B14F-4D97-AF65-F5344CB8AC3E}">
        <p14:creationId xmlns:p14="http://schemas.microsoft.com/office/powerpoint/2010/main" val="3207951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2B522-B35F-48E9-AF00-C6DAAEA5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2. </a:t>
            </a:r>
            <a:r>
              <a:rPr lang="ko-KR" altLang="en-US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인터뷰</a:t>
            </a:r>
            <a:r>
              <a:rPr lang="en-US" altLang="ko-KR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질적면담</a:t>
            </a:r>
            <a:r>
              <a:rPr lang="en-US" altLang="ko-KR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  <a:r>
              <a:rPr lang="ko-KR" altLang="en-US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준비하기</a:t>
            </a:r>
            <a:endParaRPr lang="ko-KR" altLang="en-US" sz="3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6457A3-FF61-40DD-8B54-257340EA8B05}"/>
              </a:ext>
            </a:extLst>
          </p:cNvPr>
          <p:cNvSpPr/>
          <p:nvPr/>
        </p:nvSpPr>
        <p:spPr>
          <a:xfrm>
            <a:off x="1764100" y="2478284"/>
            <a:ext cx="9540000" cy="96716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인터뷰 종류 결정하기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인터뷰 종류에 관한 결정은 연구 목적</a:t>
            </a:r>
            <a:r>
              <a:rPr lang="en-US" altLang="ko-KR" sz="1600" b="1"/>
              <a:t>, </a:t>
            </a:r>
            <a:r>
              <a:rPr lang="ko-KR" altLang="en-US" sz="1600" b="1"/>
              <a:t>연구 문제</a:t>
            </a:r>
            <a:r>
              <a:rPr lang="en-US" altLang="ko-KR" sz="1600" b="1"/>
              <a:t>, </a:t>
            </a:r>
            <a:r>
              <a:rPr lang="ko-KR" altLang="en-US" sz="1600" b="1"/>
              <a:t>실행 가능성에 대한 쟁점에 근거</a:t>
            </a:r>
            <a:endParaRPr lang="en-US" altLang="ko-KR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9E5B88-AC73-408C-B83C-69DF71A3633C}"/>
              </a:ext>
            </a:extLst>
          </p:cNvPr>
          <p:cNvSpPr/>
          <p:nvPr/>
        </p:nvSpPr>
        <p:spPr>
          <a:xfrm>
            <a:off x="1764100" y="1926106"/>
            <a:ext cx="4670256" cy="48656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/>
              <a:t>1</a:t>
            </a:r>
            <a:r>
              <a:rPr lang="ko-KR" altLang="en-US" b="1"/>
              <a:t>단계 </a:t>
            </a:r>
            <a:r>
              <a:rPr lang="en-US" altLang="ko-KR" b="1"/>
              <a:t>: </a:t>
            </a:r>
            <a:r>
              <a:rPr lang="ko-KR" altLang="en-US" b="1"/>
              <a:t>어떤 종류의 면담이 수행될 것인가</a:t>
            </a:r>
            <a:r>
              <a:rPr lang="en-US" altLang="ko-KR" b="1"/>
              <a:t>?</a:t>
            </a:r>
            <a:endParaRPr lang="ko-KR" altLang="en-US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E77CDB-68AC-4559-8651-1D0B4B105367}"/>
              </a:ext>
            </a:extLst>
          </p:cNvPr>
          <p:cNvSpPr/>
          <p:nvPr/>
        </p:nvSpPr>
        <p:spPr>
          <a:xfrm>
            <a:off x="1764100" y="4212952"/>
            <a:ext cx="9540000" cy="96716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정보 제공자 결정하기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좋은 정보 제공자는 연구에 관련된 지식이 있을 갖고 있음</a:t>
            </a:r>
            <a:endParaRPr lang="en-US" altLang="ko-KR" sz="16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11225C-4C61-4C16-AA46-90843F326BCB}"/>
              </a:ext>
            </a:extLst>
          </p:cNvPr>
          <p:cNvSpPr/>
          <p:nvPr/>
        </p:nvSpPr>
        <p:spPr>
          <a:xfrm>
            <a:off x="1764100" y="3671629"/>
            <a:ext cx="4670256" cy="48656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/>
              <a:t>2</a:t>
            </a:r>
            <a:r>
              <a:rPr lang="ko-KR" altLang="en-US" b="1"/>
              <a:t>단계 </a:t>
            </a:r>
            <a:r>
              <a:rPr lang="en-US" altLang="ko-KR" b="1"/>
              <a:t>: </a:t>
            </a:r>
            <a:r>
              <a:rPr lang="ko-KR" altLang="en-US" b="1"/>
              <a:t>정확히 누구를 면담할 것인가</a:t>
            </a:r>
            <a:r>
              <a:rPr lang="en-US" altLang="ko-KR" b="1"/>
              <a:t>?</a:t>
            </a:r>
            <a:endParaRPr lang="ko-KR" altLang="en-US" b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97469B-84AC-40C4-B275-9A55AAABC5F2}"/>
              </a:ext>
            </a:extLst>
          </p:cNvPr>
          <p:cNvSpPr/>
          <p:nvPr/>
        </p:nvSpPr>
        <p:spPr>
          <a:xfrm>
            <a:off x="1764100" y="6005679"/>
            <a:ext cx="9540000" cy="48656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잠재적 정보 제공자 접촉</a:t>
            </a:r>
            <a:r>
              <a:rPr lang="en-US" altLang="ko-KR" sz="1600" b="1"/>
              <a:t>, </a:t>
            </a:r>
            <a:r>
              <a:rPr lang="ko-KR" altLang="en-US" sz="1600" b="1"/>
              <a:t>면담 시간과 장소 정하기</a:t>
            </a:r>
            <a:r>
              <a:rPr lang="en-US" altLang="ko-KR" sz="1600" b="1"/>
              <a:t>, </a:t>
            </a:r>
            <a:r>
              <a:rPr lang="ko-KR" altLang="en-US" sz="1600" b="1"/>
              <a:t>깨끗하게 녹음할 수 있는 녹음 장비 선택하기</a:t>
            </a:r>
            <a:r>
              <a:rPr lang="en-US" altLang="ko-KR" sz="1600" b="1"/>
              <a:t>,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53F09D-7D40-4AA1-A95C-0F415E2642AA}"/>
              </a:ext>
            </a:extLst>
          </p:cNvPr>
          <p:cNvSpPr/>
          <p:nvPr/>
        </p:nvSpPr>
        <p:spPr>
          <a:xfrm>
            <a:off x="1764100" y="5453501"/>
            <a:ext cx="4670256" cy="48656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/>
              <a:t>3</a:t>
            </a:r>
            <a:r>
              <a:rPr lang="ko-KR" altLang="en-US" b="1"/>
              <a:t>단계 </a:t>
            </a:r>
            <a:r>
              <a:rPr lang="en-US" altLang="ko-KR" b="1"/>
              <a:t>: </a:t>
            </a:r>
            <a:r>
              <a:rPr lang="ko-KR" altLang="en-US" b="1"/>
              <a:t>면담을 위한 사전 준비하기</a:t>
            </a:r>
          </a:p>
        </p:txBody>
      </p:sp>
    </p:spTree>
    <p:extLst>
      <p:ext uri="{BB962C8B-B14F-4D97-AF65-F5344CB8AC3E}">
        <p14:creationId xmlns:p14="http://schemas.microsoft.com/office/powerpoint/2010/main" val="2391662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2B522-B35F-48E9-AF00-C6DAAEA5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2. </a:t>
            </a:r>
            <a:r>
              <a:rPr lang="ko-KR" altLang="en-US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인터뷰</a:t>
            </a:r>
            <a:r>
              <a:rPr lang="en-US" altLang="ko-KR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질적면담</a:t>
            </a:r>
            <a:r>
              <a:rPr lang="en-US" altLang="ko-KR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  <a:r>
              <a:rPr lang="ko-KR" altLang="en-US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준비하기</a:t>
            </a:r>
            <a:endParaRPr lang="ko-KR" altLang="en-US" sz="3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6457A3-FF61-40DD-8B54-257340EA8B05}"/>
              </a:ext>
            </a:extLst>
          </p:cNvPr>
          <p:cNvSpPr/>
          <p:nvPr/>
        </p:nvSpPr>
        <p:spPr>
          <a:xfrm>
            <a:off x="1764100" y="2461835"/>
            <a:ext cx="9540000" cy="96716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면담자는 자신의 관점 혹은 권한을 강제하지 않도록</a:t>
            </a:r>
            <a:r>
              <a:rPr lang="en-US" altLang="ko-KR" sz="1600" b="1"/>
              <a:t>, </a:t>
            </a:r>
            <a:r>
              <a:rPr lang="ko-KR" altLang="en-US" sz="1600" b="1"/>
              <a:t>한두 가지 광범위한 질문을 하여 정보 제공자가 이야기 할 수 있도록 이끌어야 함</a:t>
            </a:r>
            <a:endParaRPr lang="en-US" altLang="ko-KR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9E5B88-AC73-408C-B83C-69DF71A3633C}"/>
              </a:ext>
            </a:extLst>
          </p:cNvPr>
          <p:cNvSpPr/>
          <p:nvPr/>
        </p:nvSpPr>
        <p:spPr>
          <a:xfrm>
            <a:off x="1764100" y="1833457"/>
            <a:ext cx="4670256" cy="48656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/>
              <a:t>4</a:t>
            </a:r>
            <a:r>
              <a:rPr lang="ko-KR" altLang="en-US" b="1"/>
              <a:t>단계 </a:t>
            </a:r>
            <a:r>
              <a:rPr lang="en-US" altLang="ko-KR" b="1"/>
              <a:t>: </a:t>
            </a:r>
            <a:r>
              <a:rPr lang="ko-KR" altLang="en-US" b="1"/>
              <a:t>질문 개발하기</a:t>
            </a:r>
          </a:p>
        </p:txBody>
      </p:sp>
    </p:spTree>
    <p:extLst>
      <p:ext uri="{BB962C8B-B14F-4D97-AF65-F5344CB8AC3E}">
        <p14:creationId xmlns:p14="http://schemas.microsoft.com/office/powerpoint/2010/main" val="2294795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2B522-B35F-48E9-AF00-C6DAAEA5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인터뷰</a:t>
            </a:r>
            <a:r>
              <a:rPr lang="en-US" altLang="ko-KR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질적면담</a:t>
            </a:r>
            <a:r>
              <a:rPr lang="en-US" altLang="ko-KR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 질문의 유형</a:t>
            </a:r>
            <a:endParaRPr lang="ko-KR" altLang="en-US" sz="3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6457A3-FF61-40DD-8B54-257340EA8B05}"/>
              </a:ext>
            </a:extLst>
          </p:cNvPr>
          <p:cNvSpPr/>
          <p:nvPr/>
        </p:nvSpPr>
        <p:spPr>
          <a:xfrm>
            <a:off x="1764100" y="2461835"/>
            <a:ext cx="9540000" cy="425329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소모적인 질문</a:t>
            </a:r>
            <a:endParaRPr lang="en-US" altLang="ko-KR" sz="1600" b="1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/>
              <a:t>면담 시작 단계에서의 질문</a:t>
            </a:r>
            <a:r>
              <a:rPr lang="en-US" altLang="ko-KR" sz="1600" b="1"/>
              <a:t>. </a:t>
            </a:r>
            <a:r>
              <a:rPr lang="ko-KR" altLang="en-US" sz="1600" b="1"/>
              <a:t>대체로 배경</a:t>
            </a:r>
            <a:r>
              <a:rPr lang="en-US" altLang="ko-KR" sz="1600" b="1"/>
              <a:t>, </a:t>
            </a:r>
            <a:r>
              <a:rPr lang="ko-KR" altLang="en-US" sz="1600" b="1"/>
              <a:t>또는 맥락에 대한 정보를 포함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필수적인 질문</a:t>
            </a:r>
            <a:endParaRPr lang="en-US" altLang="ko-KR" sz="1600" b="1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/>
              <a:t>연구의 핵심질문</a:t>
            </a:r>
            <a:r>
              <a:rPr lang="en-US" altLang="ko-KR" sz="1600" b="1"/>
              <a:t>. </a:t>
            </a:r>
            <a:r>
              <a:rPr lang="ko-KR" altLang="en-US" sz="1600" b="1"/>
              <a:t>연구의 주요한 데이터 생성을 위한 질문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부가적인 질문</a:t>
            </a:r>
            <a:endParaRPr lang="en-US" altLang="ko-KR" sz="1600" b="1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/>
              <a:t>필수적인 질문과 관계가 있는 질문</a:t>
            </a:r>
            <a:r>
              <a:rPr lang="en-US" altLang="ko-KR" sz="1600" b="1"/>
              <a:t>. </a:t>
            </a:r>
            <a:r>
              <a:rPr lang="ko-KR" altLang="en-US" sz="1600" b="1"/>
              <a:t>약간 다른 각도에서 주제에 접근하거나 다른 언어를 사용하여 유사한 질문을 하는 것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탐색적인 질문</a:t>
            </a:r>
            <a:endParaRPr lang="en-US" altLang="ko-KR" sz="1600" b="1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/>
              <a:t>정보 제공자가 주제에 더 깊이 들어갈 수 있도록 세부사항을 보충하고 상세한 설명을 조장하고 명확한 설명을 얻기 위해 사용하는 질문</a:t>
            </a:r>
            <a:endParaRPr lang="en-US" altLang="ko-KR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9E5B88-AC73-408C-B83C-69DF71A3633C}"/>
              </a:ext>
            </a:extLst>
          </p:cNvPr>
          <p:cNvSpPr/>
          <p:nvPr/>
        </p:nvSpPr>
        <p:spPr>
          <a:xfrm>
            <a:off x="1764100" y="1833457"/>
            <a:ext cx="4670256" cy="48656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/>
              <a:t>인터뷰 질문의 유형</a:t>
            </a:r>
          </a:p>
        </p:txBody>
      </p:sp>
    </p:spTree>
    <p:extLst>
      <p:ext uri="{BB962C8B-B14F-4D97-AF65-F5344CB8AC3E}">
        <p14:creationId xmlns:p14="http://schemas.microsoft.com/office/powerpoint/2010/main" val="15828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0AA8F84D-BF31-4985-9EAF-99870D112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27C78D-DB58-4C10-9C00-3C931FFD9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2631125"/>
            <a:ext cx="4983480" cy="2397443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200" b="1"/>
              <a:t>1. </a:t>
            </a:r>
            <a:r>
              <a:rPr lang="ko-KR" altLang="en-US" sz="4200" b="1"/>
              <a:t>양적 접근과 </a:t>
            </a:r>
            <a:br>
              <a:rPr lang="en-US" altLang="ko-KR" sz="4200" b="1"/>
            </a:br>
            <a:r>
              <a:rPr lang="ko-KR" altLang="en-US" sz="4200" b="1"/>
              <a:t>질적 접근에는 어떠한 차이가 존재할까</a:t>
            </a:r>
            <a:r>
              <a:rPr lang="en-US" altLang="ko-KR" sz="4200" b="1"/>
              <a:t>?</a:t>
            </a:r>
            <a:endParaRPr lang="ko-KR" altLang="en-US" sz="42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B3AF57-E71B-48FD-8B58-09919936A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" y="487681"/>
            <a:ext cx="4983480" cy="1499975"/>
          </a:xfrm>
        </p:spPr>
        <p:txBody>
          <a:bodyPr anchor="b">
            <a:normAutofit/>
          </a:bodyPr>
          <a:lstStyle/>
          <a:p>
            <a:pPr algn="l"/>
            <a:endParaRPr lang="ko-KR" alt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3326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817B5381-FFCA-4325-8FBB-B1481666A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177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2B522-B35F-48E9-AF00-C6DAAEA5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4. </a:t>
            </a:r>
            <a:r>
              <a:rPr lang="ko-KR" altLang="en-US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효과적인 질문 작성 지침</a:t>
            </a:r>
            <a:endParaRPr lang="ko-KR" altLang="en-US" sz="3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6457A3-FF61-40DD-8B54-257340EA8B05}"/>
              </a:ext>
            </a:extLst>
          </p:cNvPr>
          <p:cNvSpPr/>
          <p:nvPr/>
        </p:nvSpPr>
        <p:spPr>
          <a:xfrm>
            <a:off x="1764100" y="2461835"/>
            <a:ext cx="9540000" cy="433324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질문의 개방형 </a:t>
            </a:r>
            <a:r>
              <a:rPr lang="en-US" altLang="ko-KR" sz="1600" b="1"/>
              <a:t>/ </a:t>
            </a:r>
            <a:r>
              <a:rPr lang="ko-KR" altLang="en-US" sz="1600" b="1"/>
              <a:t>질문의 명확성</a:t>
            </a:r>
            <a:r>
              <a:rPr lang="en-US" altLang="ko-KR" sz="1600" b="1"/>
              <a:t> / </a:t>
            </a:r>
            <a:r>
              <a:rPr lang="ko-KR" altLang="en-US" sz="1600" b="1"/>
              <a:t>질문의 중립성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정보 제공자에게 </a:t>
            </a:r>
            <a:r>
              <a:rPr lang="ko-KR" altLang="en-US" sz="1600" b="1">
                <a:highlight>
                  <a:srgbClr val="262626"/>
                </a:highlight>
              </a:rPr>
              <a:t>익숙한 언어</a:t>
            </a:r>
            <a:r>
              <a:rPr lang="ko-KR" altLang="en-US" sz="1600" b="1"/>
              <a:t>를 사용하여 질문지 작성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사전에 정보 제공자가 질문에 어떻게 응답할지를 미리 가정해보는 것도 필요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예</a:t>
            </a:r>
            <a:r>
              <a:rPr lang="en-US" altLang="ko-KR" sz="1600" b="1"/>
              <a:t>/</a:t>
            </a:r>
            <a:r>
              <a:rPr lang="ko-KR" altLang="en-US" sz="1600" b="1"/>
              <a:t>아니오와 같은 </a:t>
            </a:r>
            <a:r>
              <a:rPr lang="ko-KR" altLang="en-US" sz="1600" b="1">
                <a:highlight>
                  <a:srgbClr val="262626"/>
                </a:highlight>
              </a:rPr>
              <a:t>이분법적 질문</a:t>
            </a:r>
            <a:r>
              <a:rPr lang="ko-KR" altLang="en-US" sz="1600" b="1"/>
              <a:t> 재고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하나의 질문에 </a:t>
            </a:r>
            <a:r>
              <a:rPr lang="ko-KR" altLang="en-US" sz="1600" b="1">
                <a:highlight>
                  <a:srgbClr val="262626"/>
                </a:highlight>
              </a:rPr>
              <a:t>다중적 의미</a:t>
            </a:r>
            <a:r>
              <a:rPr lang="ko-KR" altLang="en-US" sz="1600" b="1"/>
              <a:t> 혹은 </a:t>
            </a:r>
            <a:r>
              <a:rPr lang="ko-KR" altLang="en-US" sz="1600" b="1">
                <a:highlight>
                  <a:srgbClr val="262626"/>
                </a:highlight>
              </a:rPr>
              <a:t>다중적 답변</a:t>
            </a:r>
            <a:r>
              <a:rPr lang="ko-KR" altLang="en-US" sz="1600" b="1"/>
              <a:t>을 요구하는 질문 재고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>
                <a:highlight>
                  <a:srgbClr val="262626"/>
                </a:highlight>
              </a:rPr>
              <a:t>유도질문</a:t>
            </a:r>
            <a:r>
              <a:rPr lang="ko-KR" altLang="en-US" sz="1600" b="1"/>
              <a:t> 재고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연구자가 만든 질문의 형식과 내용에 익숙해졌을 때</a:t>
            </a:r>
            <a:r>
              <a:rPr lang="en-US" altLang="ko-KR" sz="1600" b="1"/>
              <a:t>, </a:t>
            </a:r>
            <a:r>
              <a:rPr lang="ko-KR" altLang="en-US" sz="1600" b="1"/>
              <a:t>그 다음 질문의 순서를 생각</a:t>
            </a:r>
            <a:endParaRPr lang="en-US" altLang="ko-KR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9E5B88-AC73-408C-B83C-69DF71A3633C}"/>
              </a:ext>
            </a:extLst>
          </p:cNvPr>
          <p:cNvSpPr/>
          <p:nvPr/>
        </p:nvSpPr>
        <p:spPr>
          <a:xfrm>
            <a:off x="1764100" y="1833457"/>
            <a:ext cx="4670256" cy="48656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/>
              <a:t>인터뷰 질문지의 작성</a:t>
            </a:r>
          </a:p>
        </p:txBody>
      </p:sp>
    </p:spTree>
    <p:extLst>
      <p:ext uri="{BB962C8B-B14F-4D97-AF65-F5344CB8AC3E}">
        <p14:creationId xmlns:p14="http://schemas.microsoft.com/office/powerpoint/2010/main" val="1744660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2B522-B35F-48E9-AF00-C6DAAEA5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5. </a:t>
            </a:r>
            <a:r>
              <a:rPr lang="ko-KR" altLang="en-US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인터뷰</a:t>
            </a:r>
            <a:r>
              <a:rPr lang="en-US" altLang="ko-KR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질적면담</a:t>
            </a:r>
            <a:r>
              <a:rPr lang="en-US" altLang="ko-KR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  <a:r>
              <a:rPr lang="ko-KR" altLang="en-US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수행하기</a:t>
            </a:r>
            <a:endParaRPr lang="ko-KR" altLang="en-US" sz="3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6457A3-FF61-40DD-8B54-257340EA8B05}"/>
              </a:ext>
            </a:extLst>
          </p:cNvPr>
          <p:cNvSpPr/>
          <p:nvPr/>
        </p:nvSpPr>
        <p:spPr>
          <a:xfrm>
            <a:off x="1764100" y="2461835"/>
            <a:ext cx="9540000" cy="433324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인터뷰의 목적이 분명해야 하며</a:t>
            </a:r>
            <a:r>
              <a:rPr lang="en-US" altLang="ko-KR" sz="1600" b="1"/>
              <a:t>, </a:t>
            </a:r>
            <a:r>
              <a:rPr lang="ko-KR" altLang="en-US" sz="1600" b="1"/>
              <a:t>정보제공자에게 솔직한 관점 혹은 생각이 가장 바람직한 것이라는 사실을 확인시켜주어야 함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정보제공자를 편안하게 해 주고</a:t>
            </a:r>
            <a:r>
              <a:rPr lang="en-US" altLang="ko-KR" sz="1600" b="1"/>
              <a:t>, </a:t>
            </a:r>
            <a:r>
              <a:rPr lang="ko-KR" altLang="en-US" sz="1600" b="1">
                <a:solidFill>
                  <a:srgbClr val="FF0000"/>
                </a:solidFill>
              </a:rPr>
              <a:t>그들의 관점이 곧 면담 성공의 필수요소라는 사실을 확신</a:t>
            </a:r>
            <a:r>
              <a:rPr lang="ko-KR" altLang="en-US" sz="1600" b="1"/>
              <a:t>시켜주어야 함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정보 제공자가 </a:t>
            </a:r>
            <a:r>
              <a:rPr lang="ko-KR" altLang="en-US" sz="1600" b="1">
                <a:solidFill>
                  <a:srgbClr val="FF0000"/>
                </a:solidFill>
                <a:highlight>
                  <a:srgbClr val="262626"/>
                </a:highlight>
              </a:rPr>
              <a:t>당연한 일로 여기는 것</a:t>
            </a:r>
            <a:r>
              <a:rPr lang="ko-KR" altLang="en-US" sz="1600" b="1">
                <a:solidFill>
                  <a:srgbClr val="FF0000"/>
                </a:solidFill>
              </a:rPr>
              <a:t>에 주의 깊게 들어야 함</a:t>
            </a:r>
            <a:endParaRPr lang="en-US" altLang="ko-KR" sz="1600" b="1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/>
              <a:t>정보 제공자가 당연한 진술</a:t>
            </a:r>
            <a:r>
              <a:rPr lang="en-US" altLang="ko-KR" sz="1600" b="1"/>
              <a:t>(Lynd &amp; Lynd, 1937)</a:t>
            </a:r>
            <a:r>
              <a:rPr lang="ko-KR" altLang="en-US" sz="1600" b="1"/>
              <a:t>을</a:t>
            </a:r>
            <a:r>
              <a:rPr lang="en-US" altLang="ko-KR" sz="1600" b="1"/>
              <a:t> </a:t>
            </a:r>
            <a:r>
              <a:rPr lang="ko-KR" altLang="en-US" sz="1600" b="1"/>
              <a:t>하는 것을 듣게 될 때</a:t>
            </a:r>
            <a:r>
              <a:rPr lang="en-US" altLang="ko-KR" sz="1600" b="1"/>
              <a:t>, </a:t>
            </a:r>
            <a:r>
              <a:rPr lang="ko-KR" altLang="en-US" sz="1600" b="1"/>
              <a:t>연구자는 멍청한 척을 하며</a:t>
            </a:r>
            <a:r>
              <a:rPr lang="en-US" altLang="ko-KR" sz="1600" b="1"/>
              <a:t>, </a:t>
            </a:r>
            <a:r>
              <a:rPr lang="ko-KR" altLang="en-US" sz="1600" b="1"/>
              <a:t>내가 다른 사람처럼 다 이해할 수 있도록 알려달라고 해야 함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면담자 자신의 질문에 주의를 기울이며</a:t>
            </a:r>
            <a:r>
              <a:rPr lang="en-US" altLang="ko-KR" sz="1600" b="1"/>
              <a:t>, </a:t>
            </a:r>
            <a:r>
              <a:rPr lang="ko-KR" altLang="en-US" sz="1600" b="1"/>
              <a:t>면담이 어느 방향으로 진행되는지 인식해야함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인터뷰가 길어지면 판단력이 흐려지지 않도록 주의</a:t>
            </a:r>
            <a:endParaRPr lang="en-US" altLang="ko-KR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9E5B88-AC73-408C-B83C-69DF71A3633C}"/>
              </a:ext>
            </a:extLst>
          </p:cNvPr>
          <p:cNvSpPr/>
          <p:nvPr/>
        </p:nvSpPr>
        <p:spPr>
          <a:xfrm>
            <a:off x="1764100" y="1833457"/>
            <a:ext cx="4670256" cy="48656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/>
              <a:t>인터뷰의 수행</a:t>
            </a:r>
          </a:p>
        </p:txBody>
      </p:sp>
    </p:spTree>
    <p:extLst>
      <p:ext uri="{BB962C8B-B14F-4D97-AF65-F5344CB8AC3E}">
        <p14:creationId xmlns:p14="http://schemas.microsoft.com/office/powerpoint/2010/main" val="1804859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2B522-B35F-48E9-AF00-C6DAAEA5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5. </a:t>
            </a:r>
            <a:r>
              <a:rPr lang="ko-KR" altLang="en-US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인터뷰</a:t>
            </a:r>
            <a:r>
              <a:rPr lang="en-US" altLang="ko-KR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질적면담</a:t>
            </a:r>
            <a:r>
              <a:rPr lang="en-US" altLang="ko-KR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  <a:r>
              <a:rPr lang="ko-KR" altLang="en-US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수행하기</a:t>
            </a:r>
            <a:endParaRPr lang="ko-KR" altLang="en-US" sz="3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6457A3-FF61-40DD-8B54-257340EA8B05}"/>
              </a:ext>
            </a:extLst>
          </p:cNvPr>
          <p:cNvSpPr/>
          <p:nvPr/>
        </p:nvSpPr>
        <p:spPr>
          <a:xfrm>
            <a:off x="1764100" y="2461835"/>
            <a:ext cx="9540000" cy="433324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면담동안 일어나는 일을 근거로</a:t>
            </a:r>
            <a:r>
              <a:rPr lang="en-US" altLang="ko-KR" sz="1600" b="1"/>
              <a:t>, </a:t>
            </a:r>
            <a:r>
              <a:rPr lang="ko-KR" altLang="en-US" sz="1600" b="1">
                <a:highlight>
                  <a:srgbClr val="262626"/>
                </a:highlight>
              </a:rPr>
              <a:t>효과적인 촉진질문</a:t>
            </a:r>
            <a:r>
              <a:rPr lang="ko-KR" altLang="en-US" sz="1600" b="1"/>
              <a:t>과 </a:t>
            </a:r>
            <a:r>
              <a:rPr lang="ko-KR" altLang="en-US" sz="1600" b="1">
                <a:highlight>
                  <a:srgbClr val="262626"/>
                </a:highlight>
              </a:rPr>
              <a:t>적절한 탐색질문</a:t>
            </a:r>
            <a:r>
              <a:rPr lang="ko-KR" altLang="en-US" sz="1600" b="1"/>
              <a:t>을 해야함</a:t>
            </a:r>
            <a:endParaRPr lang="en-US" altLang="ko-KR" sz="1600" b="1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/>
              <a:t>촉진질문 </a:t>
            </a:r>
            <a:r>
              <a:rPr lang="en-US" altLang="ko-KR" sz="1600" b="1"/>
              <a:t>: </a:t>
            </a:r>
            <a:r>
              <a:rPr lang="ko-KR" altLang="en-US" sz="1600" b="1">
                <a:solidFill>
                  <a:srgbClr val="FF0000"/>
                </a:solidFill>
              </a:rPr>
              <a:t>정보 제공자가 계속 말하도록 하기 위하여 </a:t>
            </a:r>
            <a:r>
              <a:rPr lang="ko-KR" altLang="en-US" sz="1600" b="1"/>
              <a:t>면담자가 사용하는 언어적</a:t>
            </a:r>
            <a:r>
              <a:rPr lang="en-US" altLang="ko-KR" sz="1600" b="1"/>
              <a:t>/</a:t>
            </a:r>
            <a:r>
              <a:rPr lang="ko-KR" altLang="en-US" sz="1600" b="1"/>
              <a:t>비언어적 신호</a:t>
            </a:r>
            <a:endParaRPr lang="en-US" altLang="ko-KR" sz="1600" b="1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/>
              <a:t>몸앞으로 기울이기</a:t>
            </a:r>
            <a:r>
              <a:rPr lang="en-US" altLang="ko-KR" sz="1600" b="1"/>
              <a:t>, </a:t>
            </a:r>
            <a:r>
              <a:rPr lang="ko-KR" altLang="en-US" sz="1600" b="1"/>
              <a:t>시선마주치기</a:t>
            </a:r>
            <a:r>
              <a:rPr lang="en-US" altLang="ko-KR" sz="1600" b="1"/>
              <a:t>, </a:t>
            </a:r>
            <a:r>
              <a:rPr lang="ko-KR" altLang="en-US" sz="1600" b="1"/>
              <a:t>끄덕이기</a:t>
            </a:r>
            <a:r>
              <a:rPr lang="en-US" altLang="ko-KR" sz="1600" b="1"/>
              <a:t>, </a:t>
            </a:r>
            <a:r>
              <a:rPr lang="ko-KR" altLang="en-US" sz="1600" b="1"/>
              <a:t>의아한 표정짓기</a:t>
            </a:r>
            <a:endParaRPr lang="en-US" altLang="ko-KR" sz="1600" b="1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/>
              <a:t>탐색질문 </a:t>
            </a:r>
            <a:r>
              <a:rPr lang="en-US" altLang="ko-KR" sz="1600" b="1"/>
              <a:t>: </a:t>
            </a:r>
            <a:r>
              <a:rPr lang="ko-KR" altLang="en-US" sz="1600" b="1">
                <a:solidFill>
                  <a:srgbClr val="FF0000"/>
                </a:solidFill>
              </a:rPr>
              <a:t>정보 제공자가 주제에 더 깊이 들어갈 수 있도록</a:t>
            </a:r>
            <a:r>
              <a:rPr lang="ko-KR" altLang="en-US" sz="1600" b="1"/>
              <a:t> 세부사항을 보출하고 사세한 설명을 조장하고</a:t>
            </a:r>
            <a:r>
              <a:rPr lang="en-US" altLang="ko-KR" sz="1600" b="1"/>
              <a:t>, </a:t>
            </a:r>
            <a:r>
              <a:rPr lang="ko-KR" altLang="en-US" sz="1600" b="1"/>
              <a:t>명확한 설명을 얻기 위해 사용하는 질문</a:t>
            </a:r>
            <a:endParaRPr lang="en-US" altLang="ko-KR" sz="1600" b="1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/>
              <a:t>언제 그 일이 있었나요</a:t>
            </a:r>
            <a:r>
              <a:rPr lang="en-US" altLang="ko-KR" sz="1600" b="1"/>
              <a:t>? </a:t>
            </a:r>
            <a:r>
              <a:rPr lang="ko-KR" altLang="en-US" sz="1600" b="1"/>
              <a:t>그것에 대해 좀 더 이야기해줄 수 있나요</a:t>
            </a:r>
            <a:r>
              <a:rPr lang="en-US" altLang="ko-KR" sz="1600" b="1"/>
              <a:t>? </a:t>
            </a:r>
            <a:r>
              <a:rPr lang="ko-KR" altLang="en-US" sz="1600" b="1"/>
              <a:t>당신이 의미하는 것을 제가 이해했는지 모르겠네요 등</a:t>
            </a:r>
            <a:endParaRPr lang="en-US" altLang="ko-KR" sz="1600" b="1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/>
              <a:t>탐색 질문으로 </a:t>
            </a:r>
            <a:r>
              <a:rPr lang="en-US" altLang="ko-KR" sz="1600" b="1"/>
              <a:t>“</a:t>
            </a:r>
            <a:r>
              <a:rPr lang="ko-KR" altLang="en-US" sz="1600" b="1"/>
              <a:t>왜</a:t>
            </a:r>
            <a:r>
              <a:rPr lang="en-US" altLang="ko-KR" sz="1600" b="1"/>
              <a:t>”</a:t>
            </a:r>
            <a:r>
              <a:rPr lang="ko-KR" altLang="en-US" sz="1600" b="1"/>
              <a:t>라고 질문하는 것은 부정적인 내포를 가질 수도 있으므로 주의</a:t>
            </a:r>
            <a:endParaRPr lang="en-US" altLang="ko-KR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9E5B88-AC73-408C-B83C-69DF71A3633C}"/>
              </a:ext>
            </a:extLst>
          </p:cNvPr>
          <p:cNvSpPr/>
          <p:nvPr/>
        </p:nvSpPr>
        <p:spPr>
          <a:xfrm>
            <a:off x="1764100" y="1833457"/>
            <a:ext cx="4670256" cy="48656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/>
              <a:t>인터뷰의 수행</a:t>
            </a:r>
          </a:p>
        </p:txBody>
      </p:sp>
    </p:spTree>
    <p:extLst>
      <p:ext uri="{BB962C8B-B14F-4D97-AF65-F5344CB8AC3E}">
        <p14:creationId xmlns:p14="http://schemas.microsoft.com/office/powerpoint/2010/main" val="372427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0AA8F84D-BF31-4985-9EAF-99870D112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27C78D-DB58-4C10-9C00-3C931FFD9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2631125"/>
            <a:ext cx="4983480" cy="239744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200" b="1"/>
              <a:t>감사합니다</a:t>
            </a:r>
            <a:r>
              <a:rPr lang="en-US" altLang="ko-KR" sz="4200" b="1"/>
              <a:t>.</a:t>
            </a:r>
            <a:endParaRPr lang="ko-KR" altLang="en-US" sz="42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B3AF57-E71B-48FD-8B58-09919936A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" y="487681"/>
            <a:ext cx="4983480" cy="1499975"/>
          </a:xfrm>
        </p:spPr>
        <p:txBody>
          <a:bodyPr anchor="b">
            <a:normAutofit/>
          </a:bodyPr>
          <a:lstStyle/>
          <a:p>
            <a:pPr algn="l"/>
            <a:endParaRPr lang="ko-KR" alt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3326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817B5381-FFCA-4325-8FBB-B1481666A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99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2B522-B35F-48E9-AF00-C6DAAEA5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1. </a:t>
            </a:r>
            <a:r>
              <a:rPr lang="ko-KR" altLang="en-US" sz="3600" b="1">
                <a:latin typeface="휴먼모음T" panose="02030504000101010101" pitchFamily="18" charset="-127"/>
                <a:ea typeface="휴먼모음T" panose="02030504000101010101" pitchFamily="18" charset="-127"/>
              </a:rPr>
              <a:t>양적 접근</a:t>
            </a:r>
            <a:endParaRPr lang="ko-KR" altLang="en-US" sz="3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5278AB-E5D1-430B-A6D0-052145B279AE}"/>
              </a:ext>
            </a:extLst>
          </p:cNvPr>
          <p:cNvSpPr/>
          <p:nvPr/>
        </p:nvSpPr>
        <p:spPr>
          <a:xfrm>
            <a:off x="1800102" y="1837189"/>
            <a:ext cx="2503450" cy="48656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/>
              <a:t>1) </a:t>
            </a:r>
            <a:r>
              <a:rPr lang="ko-KR" altLang="en-US" b="1"/>
              <a:t>실증주의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5771C5-09DD-4229-BF14-AB7B12D47EAB}"/>
              </a:ext>
            </a:extLst>
          </p:cNvPr>
          <p:cNvSpPr/>
          <p:nvPr/>
        </p:nvSpPr>
        <p:spPr>
          <a:xfrm>
            <a:off x="1800102" y="2457178"/>
            <a:ext cx="9540000" cy="159470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세상의 실체와 법칙이 인간의 인식 밖에 객관적으로 존재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보는 눈과 관계없이 사물이 보편적으로 실재한다고 믿음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가설의 부단한 수립과 검증을 통해 진리를 밝혀낼 수 있음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845771-BE41-468D-B0DB-3B31EBA6C2C4}"/>
              </a:ext>
            </a:extLst>
          </p:cNvPr>
          <p:cNvSpPr/>
          <p:nvPr/>
        </p:nvSpPr>
        <p:spPr>
          <a:xfrm>
            <a:off x="1800103" y="4179418"/>
            <a:ext cx="9540000" cy="255104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연구에 앞서 가설을 설정</a:t>
            </a:r>
            <a:r>
              <a:rPr lang="en-US" altLang="ko-KR" sz="1600" b="1"/>
              <a:t>, </a:t>
            </a:r>
            <a:r>
              <a:rPr lang="ko-KR" altLang="en-US" sz="1600" b="1"/>
              <a:t>가설검증을 위해 자료를 수집하고 분석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연구하는 대상</a:t>
            </a:r>
            <a:r>
              <a:rPr lang="en-US" altLang="ko-KR" sz="1600" b="1"/>
              <a:t>, </a:t>
            </a:r>
            <a:r>
              <a:rPr lang="ko-KR" altLang="en-US" sz="1600" b="1"/>
              <a:t>사물 현상에 대해 연구자가 이미 상당한 지식을 갖고 있음을 전제</a:t>
            </a:r>
          </a:p>
        </p:txBody>
      </p:sp>
    </p:spTree>
    <p:extLst>
      <p:ext uri="{BB962C8B-B14F-4D97-AF65-F5344CB8AC3E}">
        <p14:creationId xmlns:p14="http://schemas.microsoft.com/office/powerpoint/2010/main" val="254363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2B522-B35F-48E9-AF00-C6DAAEA5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altLang="ko-KR" sz="3600">
                <a:ea typeface="휴먼모음T" panose="02030504000101010101" pitchFamily="18" charset="-127"/>
              </a:rPr>
              <a:t>2. </a:t>
            </a:r>
            <a:r>
              <a:rPr lang="ko-KR" altLang="en-US" sz="3600" b="1"/>
              <a:t>질적 접근</a:t>
            </a:r>
            <a:endParaRPr lang="ko-KR" altLang="en-US" sz="3600" dirty="0">
              <a:ea typeface="휴먼모음T" panose="02030504000101010101" pitchFamily="18" charset="-127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0B0905-406F-496C-A98B-74400518BA1C}"/>
              </a:ext>
            </a:extLst>
          </p:cNvPr>
          <p:cNvSpPr/>
          <p:nvPr/>
        </p:nvSpPr>
        <p:spPr>
          <a:xfrm>
            <a:off x="1764100" y="1833457"/>
            <a:ext cx="3423197" cy="48656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/>
              <a:t>2) </a:t>
            </a:r>
            <a:r>
              <a:rPr lang="ko-KR" altLang="en-US" b="1"/>
              <a:t>구성주의</a:t>
            </a:r>
            <a:r>
              <a:rPr lang="en-US" altLang="ko-KR" b="1"/>
              <a:t>(</a:t>
            </a:r>
            <a:r>
              <a:rPr lang="ko-KR" altLang="en-US" b="1"/>
              <a:t>해석주의</a:t>
            </a:r>
            <a:r>
              <a:rPr lang="en-US" altLang="ko-KR" b="1"/>
              <a:t>)</a:t>
            </a:r>
            <a:endParaRPr lang="ko-KR" altLang="en-US" b="1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CEEAF37-B7F8-4B3C-B4B1-4977A31784F0}"/>
              </a:ext>
            </a:extLst>
          </p:cNvPr>
          <p:cNvSpPr/>
          <p:nvPr/>
        </p:nvSpPr>
        <p:spPr>
          <a:xfrm>
            <a:off x="1764100" y="2457179"/>
            <a:ext cx="9540000" cy="133144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보는 눈에 따라 사물이 달리 인식된다고 믿음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세상은 한 집단이 물려받은 전통 속에서 부단히 </a:t>
            </a:r>
            <a:r>
              <a:rPr lang="en-US" altLang="ko-KR" sz="1600" b="1"/>
              <a:t>(</a:t>
            </a:r>
            <a:r>
              <a:rPr lang="ko-KR" altLang="en-US" sz="1600" b="1"/>
              <a:t>재</a:t>
            </a:r>
            <a:r>
              <a:rPr lang="en-US" altLang="ko-KR" sz="1600" b="1"/>
              <a:t>)</a:t>
            </a:r>
            <a:r>
              <a:rPr lang="ko-KR" altLang="en-US" sz="1600" b="1"/>
              <a:t>구성해 나가는 것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서로 다른 집단은 서로 다른 세상을 살고 있음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6457A3-FF61-40DD-8B54-257340EA8B05}"/>
              </a:ext>
            </a:extLst>
          </p:cNvPr>
          <p:cNvSpPr/>
          <p:nvPr/>
        </p:nvSpPr>
        <p:spPr>
          <a:xfrm>
            <a:off x="1764099" y="3848116"/>
            <a:ext cx="9540000" cy="290502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자료를 점차 추상적 정보단위로 조직화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체계적인 질문을 갖기 않고 현지연구에 착수할 수 있음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연구하는 대상</a:t>
            </a:r>
            <a:r>
              <a:rPr lang="en-US" altLang="ko-KR" sz="1600" b="1"/>
              <a:t>, </a:t>
            </a:r>
            <a:r>
              <a:rPr lang="ko-KR" altLang="en-US" sz="1600" b="1"/>
              <a:t>사물 현상에 대해 무지를 전제로 함</a:t>
            </a:r>
            <a:r>
              <a:rPr lang="en-US" altLang="ko-KR" sz="1600" b="1"/>
              <a:t>(</a:t>
            </a:r>
            <a:r>
              <a:rPr lang="ko-KR" altLang="en-US" sz="1600" b="1"/>
              <a:t>검증을 위한 가설을 설정하지 않음</a:t>
            </a:r>
            <a:r>
              <a:rPr lang="en-US" altLang="ko-KR" sz="1600" b="1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연구도중 잠정적 가정들이 부단히 형성</a:t>
            </a:r>
            <a:r>
              <a:rPr lang="en-US" altLang="ko-KR" sz="1600" b="1"/>
              <a:t>, </a:t>
            </a:r>
            <a:r>
              <a:rPr lang="ko-KR" altLang="en-US" sz="1600" b="1"/>
              <a:t>기각</a:t>
            </a:r>
            <a:r>
              <a:rPr lang="en-US" altLang="ko-KR" sz="1600" b="1"/>
              <a:t>, </a:t>
            </a:r>
            <a:r>
              <a:rPr lang="ko-KR" altLang="en-US" sz="1600" b="1"/>
              <a:t>수정</a:t>
            </a:r>
            <a:r>
              <a:rPr lang="en-US" altLang="ko-KR" sz="1600" b="1"/>
              <a:t>, </a:t>
            </a:r>
            <a:r>
              <a:rPr lang="ko-KR" altLang="en-US" sz="1600" b="1"/>
              <a:t>재해석 됨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연구도중 </a:t>
            </a:r>
            <a:r>
              <a:rPr lang="en-US" altLang="ko-KR" sz="1600" b="1"/>
              <a:t>‘</a:t>
            </a:r>
            <a:r>
              <a:rPr lang="ko-KR" altLang="en-US" sz="1600" b="1"/>
              <a:t>예기치 않은 현상들＇에 대해 그것을 수용하고 연구자체를 제조명하는 열린 자세를 취함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가급적 현지세계의 내부에 가시적</a:t>
            </a:r>
            <a:r>
              <a:rPr lang="en-US" altLang="ko-KR" sz="1600" b="1"/>
              <a:t>, </a:t>
            </a:r>
            <a:r>
              <a:rPr lang="ko-KR" altLang="en-US" sz="1600" b="1"/>
              <a:t>비가시적으로 존재하는 민속적 이론을 최대한 발견하고자 함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주제와 자료 사이를 오가며 자료를 분석</a:t>
            </a:r>
            <a:endParaRPr lang="en-US" altLang="ko-KR" sz="1600" b="1"/>
          </a:p>
        </p:txBody>
      </p:sp>
    </p:spTree>
    <p:extLst>
      <p:ext uri="{BB962C8B-B14F-4D97-AF65-F5344CB8AC3E}">
        <p14:creationId xmlns:p14="http://schemas.microsoft.com/office/powerpoint/2010/main" val="2451125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2B522-B35F-48E9-AF00-C6DAAEA5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altLang="ko-KR" sz="3600">
                <a:ea typeface="휴먼모음T" panose="02030504000101010101" pitchFamily="18" charset="-127"/>
              </a:rPr>
              <a:t>2. </a:t>
            </a:r>
            <a:r>
              <a:rPr lang="ko-KR" altLang="en-US" sz="3600" b="1"/>
              <a:t>질적 접근</a:t>
            </a:r>
            <a:endParaRPr lang="ko-KR" altLang="en-US" sz="3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5771C5-09DD-4229-BF14-AB7B12D47EAB}"/>
              </a:ext>
            </a:extLst>
          </p:cNvPr>
          <p:cNvSpPr/>
          <p:nvPr/>
        </p:nvSpPr>
        <p:spPr>
          <a:xfrm>
            <a:off x="1800102" y="2021747"/>
            <a:ext cx="9540000" cy="447049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단편적 만남을 통해 이야기를 들은 단편적인 인생의 기록이 그대로 그 사람의 인생이라고 한다거나 그대로 그 사람이 속한 집단의 운명이라고 일반화하고 전체화하는 것은 일종의 폭력이다</a:t>
            </a:r>
            <a:r>
              <a:rPr lang="en-US" altLang="ko-KR" sz="1400" b="1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어떻든 간에 내가 보여주고자 했던 것은 구술자의 부정도 구조의 부정도 혹은 사실성의 부정도 아닌 </a:t>
            </a:r>
            <a:r>
              <a:rPr lang="en-US" altLang="ko-KR" sz="1400" b="1"/>
              <a:t>'</a:t>
            </a:r>
            <a:r>
              <a:rPr lang="ko-KR" altLang="en-US" sz="1400" b="1"/>
              <a:t>제 </a:t>
            </a:r>
            <a:r>
              <a:rPr lang="en-US" altLang="ko-KR" sz="1400" b="1"/>
              <a:t>4</a:t>
            </a:r>
            <a:r>
              <a:rPr lang="ko-KR" altLang="en-US" sz="1400" b="1"/>
              <a:t>의 길</a:t>
            </a:r>
            <a:r>
              <a:rPr lang="en-US" altLang="ko-KR" sz="1400" b="1"/>
              <a:t>' </a:t>
            </a:r>
            <a:r>
              <a:rPr lang="ko-KR" altLang="en-US" sz="1400" b="1"/>
              <a:t>이다</a:t>
            </a:r>
            <a:r>
              <a:rPr lang="en-US" altLang="ko-KR" sz="1400" b="1"/>
              <a:t>. </a:t>
            </a:r>
            <a:r>
              <a:rPr lang="ko-KR" altLang="en-US" sz="1400" b="1"/>
              <a:t>오히려 나는 사실성으로 가는 길을 남겨둔 채 이론에 변화를 주는 것으로 현실에 대한 다양한 기술 가능성을 확보할 수 있었다</a:t>
            </a:r>
            <a:r>
              <a:rPr lang="en-US" altLang="ko-KR" sz="1400" b="1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질적사회학에 어떤 의미가 있다면 바로 이 점일 것이다</a:t>
            </a:r>
            <a:r>
              <a:rPr lang="en-US" altLang="ko-KR" sz="1400" b="1"/>
              <a:t>. </a:t>
            </a:r>
            <a:r>
              <a:rPr lang="ko-KR" altLang="en-US" sz="1400" b="1"/>
              <a:t>우리의 인생이란 재현 불가능한 일회적 상황 속에서 행하는</a:t>
            </a:r>
            <a:r>
              <a:rPr lang="en-US" altLang="ko-KR" sz="1400" b="1"/>
              <a:t>, </a:t>
            </a:r>
            <a:r>
              <a:rPr lang="ko-KR" altLang="en-US" sz="1400" b="1"/>
              <a:t>재현 불가능한 일회성의 행위와 선택의 연속이다</a:t>
            </a:r>
            <a:r>
              <a:rPr lang="en-US" altLang="ko-KR" sz="1400" b="1"/>
              <a:t>. </a:t>
            </a:r>
            <a:r>
              <a:rPr lang="ko-KR" altLang="en-US" sz="1400" b="1"/>
              <a:t>이런 상황과 행위를 계속 관찰해서 기록하는 것에 의미가 있다고 한다면 그것은 그 상황과 행위가 모두 어떠한 형태로든 </a:t>
            </a:r>
            <a:r>
              <a:rPr lang="en-US" altLang="ko-KR" sz="1400" b="1"/>
              <a:t>'</a:t>
            </a:r>
            <a:r>
              <a:rPr lang="ko-KR" altLang="en-US" sz="1400" b="1"/>
              <a:t>인간에 관한 이론</a:t>
            </a:r>
            <a:r>
              <a:rPr lang="en-US" altLang="ko-KR" sz="1400" b="1"/>
              <a:t>'</a:t>
            </a:r>
            <a:r>
              <a:rPr lang="ko-KR" altLang="en-US" sz="1400" b="1"/>
              <a:t>을 풍부하게 해 주기 때문일 것이다</a:t>
            </a:r>
            <a:r>
              <a:rPr lang="en-US" altLang="ko-KR" sz="1400" b="1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- </a:t>
            </a:r>
            <a:r>
              <a:rPr lang="ko-KR" altLang="en-US" sz="1400" b="1"/>
              <a:t>기시 마사히코</a:t>
            </a:r>
            <a:r>
              <a:rPr lang="en-US" altLang="ko-KR" sz="1400" b="1"/>
              <a:t>, </a:t>
            </a:r>
            <a:r>
              <a:rPr lang="ko-KR" altLang="en-US" sz="1400" b="1"/>
              <a:t>망고와 수류탄 </a:t>
            </a:r>
            <a:r>
              <a:rPr lang="en-US" altLang="ko-KR" sz="1400" b="1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6905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2B522-B35F-48E9-AF00-C6DAAEA5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어떨 때 질적연구를 사용할까</a:t>
            </a:r>
            <a:r>
              <a:rPr lang="en-US" altLang="ko-KR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?</a:t>
            </a:r>
            <a:endParaRPr lang="ko-KR" altLang="en-US" sz="3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0B0905-406F-496C-A98B-74400518BA1C}"/>
              </a:ext>
            </a:extLst>
          </p:cNvPr>
          <p:cNvSpPr/>
          <p:nvPr/>
        </p:nvSpPr>
        <p:spPr>
          <a:xfrm>
            <a:off x="1764100" y="1833457"/>
            <a:ext cx="3621631" cy="48656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3) </a:t>
            </a:r>
            <a:r>
              <a:rPr lang="ko-KR" altLang="en-US" b="1"/>
              <a:t>질적 연구가 특히 유용한 경우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6457A3-FF61-40DD-8B54-257340EA8B05}"/>
              </a:ext>
            </a:extLst>
          </p:cNvPr>
          <p:cNvSpPr/>
          <p:nvPr/>
        </p:nvSpPr>
        <p:spPr>
          <a:xfrm>
            <a:off x="1764099" y="2453446"/>
            <a:ext cx="9540000" cy="429969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연구하고자 하는 현상</a:t>
            </a:r>
            <a:r>
              <a:rPr lang="en-US" altLang="ko-KR" sz="1600" b="1"/>
              <a:t>, </a:t>
            </a:r>
            <a:r>
              <a:rPr lang="ko-KR" altLang="en-US" sz="1600" b="1"/>
              <a:t>대상</a:t>
            </a:r>
            <a:r>
              <a:rPr lang="en-US" altLang="ko-KR" sz="1600" b="1"/>
              <a:t>, </a:t>
            </a:r>
            <a:r>
              <a:rPr lang="ko-KR" altLang="en-US" sz="1600" b="1"/>
              <a:t>지역에 대한 </a:t>
            </a:r>
            <a:r>
              <a:rPr lang="ko-KR" altLang="en-US" sz="1600" b="1">
                <a:solidFill>
                  <a:srgbClr val="FF0000"/>
                </a:solidFill>
              </a:rPr>
              <a:t>선행연구나 사전지식이 전혀 또는 거의 없을 때</a:t>
            </a:r>
            <a:endParaRPr lang="en-US" altLang="ko-KR" sz="1600" b="1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>
                <a:solidFill>
                  <a:srgbClr val="FF0000"/>
                </a:solidFill>
              </a:rPr>
              <a:t>복잡하고 미묘한 사회적 관계 </a:t>
            </a:r>
            <a:r>
              <a:rPr lang="ko-KR" altLang="en-US" sz="1600" b="1"/>
              <a:t>또는 </a:t>
            </a:r>
            <a:r>
              <a:rPr lang="ko-KR" altLang="en-US" sz="1600" b="1">
                <a:solidFill>
                  <a:srgbClr val="FF0000"/>
                </a:solidFill>
              </a:rPr>
              <a:t>상징적 상호작용</a:t>
            </a:r>
            <a:r>
              <a:rPr lang="ko-KR" altLang="en-US" sz="1600" b="1"/>
              <a:t>을 탐구할 때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>
                <a:solidFill>
                  <a:srgbClr val="FF0000"/>
                </a:solidFill>
              </a:rPr>
              <a:t>소집단 또는 소규모 사회의 역동에 관해 국지적 연구</a:t>
            </a:r>
            <a:r>
              <a:rPr lang="ko-KR" altLang="en-US" sz="1600" b="1"/>
              <a:t>를 진행하고자 할 때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사건의 맥락</a:t>
            </a:r>
            <a:r>
              <a:rPr lang="en-US" altLang="ko-KR" sz="1600" b="1"/>
              <a:t>, </a:t>
            </a:r>
            <a:r>
              <a:rPr lang="ko-KR" altLang="en-US" sz="1600" b="1"/>
              <a:t>흐름</a:t>
            </a:r>
            <a:r>
              <a:rPr lang="en-US" altLang="ko-KR" sz="1600" b="1"/>
              <a:t>, </a:t>
            </a:r>
            <a:r>
              <a:rPr lang="ko-KR" altLang="en-US" sz="1600" b="1"/>
              <a:t>구조에 대한 </a:t>
            </a:r>
            <a:r>
              <a:rPr lang="ko-KR" altLang="en-US" sz="1600" b="1">
                <a:solidFill>
                  <a:srgbClr val="FF0000"/>
                </a:solidFill>
              </a:rPr>
              <a:t>심층적 분석</a:t>
            </a:r>
            <a:r>
              <a:rPr lang="ko-KR" altLang="en-US" sz="1600" b="1"/>
              <a:t>을 하고자 할 때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현상 이면에 내재한 </a:t>
            </a:r>
            <a:r>
              <a:rPr lang="ko-KR" altLang="en-US" sz="1600" b="1">
                <a:solidFill>
                  <a:srgbClr val="FF0000"/>
                </a:solidFill>
              </a:rPr>
              <a:t>가치체계</a:t>
            </a:r>
            <a:r>
              <a:rPr lang="en-US" altLang="ko-KR" sz="1600" b="1">
                <a:solidFill>
                  <a:srgbClr val="FF0000"/>
                </a:solidFill>
              </a:rPr>
              <a:t>, </a:t>
            </a:r>
            <a:r>
              <a:rPr lang="ko-KR" altLang="en-US" sz="1600" b="1">
                <a:solidFill>
                  <a:srgbClr val="FF0000"/>
                </a:solidFill>
              </a:rPr>
              <a:t>신념체계</a:t>
            </a:r>
            <a:r>
              <a:rPr lang="en-US" altLang="ko-KR" sz="1600" b="1">
                <a:solidFill>
                  <a:srgbClr val="FF0000"/>
                </a:solidFill>
              </a:rPr>
              <a:t>, </a:t>
            </a:r>
            <a:r>
              <a:rPr lang="ko-KR" altLang="en-US" sz="1600" b="1">
                <a:solidFill>
                  <a:srgbClr val="FF0000"/>
                </a:solidFill>
              </a:rPr>
              <a:t>행위규칙</a:t>
            </a:r>
            <a:r>
              <a:rPr lang="en-US" altLang="ko-KR" sz="1600" b="1">
                <a:solidFill>
                  <a:srgbClr val="FF0000"/>
                </a:solidFill>
              </a:rPr>
              <a:t>, </a:t>
            </a:r>
            <a:r>
              <a:rPr lang="ko-KR" altLang="en-US" sz="1600" b="1">
                <a:solidFill>
                  <a:srgbClr val="FF0000"/>
                </a:solidFill>
              </a:rPr>
              <a:t>적응전략의 파악이 연구의 주목</a:t>
            </a:r>
            <a:r>
              <a:rPr lang="ko-KR" altLang="en-US" sz="1600" b="1"/>
              <a:t>적일 때</a:t>
            </a:r>
            <a:endParaRPr lang="en-US" altLang="ko-KR" sz="1600" b="1"/>
          </a:p>
        </p:txBody>
      </p:sp>
    </p:spTree>
    <p:extLst>
      <p:ext uri="{BB962C8B-B14F-4D97-AF65-F5344CB8AC3E}">
        <p14:creationId xmlns:p14="http://schemas.microsoft.com/office/powerpoint/2010/main" val="17314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0AA8F84D-BF31-4985-9EAF-99870D112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27C78D-DB58-4C10-9C00-3C931FFD9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2631125"/>
            <a:ext cx="4983480" cy="2397443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200" b="1"/>
              <a:t>2. </a:t>
            </a:r>
            <a:r>
              <a:rPr lang="ko-KR" altLang="en-US" sz="4200" b="1"/>
              <a:t>신뢰성은 어떻게 확보할 수 있을까</a:t>
            </a:r>
            <a:r>
              <a:rPr lang="en-US" altLang="ko-KR" sz="4200" b="1"/>
              <a:t>?</a:t>
            </a:r>
            <a:endParaRPr lang="ko-KR" altLang="en-US" sz="42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B3AF57-E71B-48FD-8B58-09919936A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" y="487681"/>
            <a:ext cx="4983480" cy="1499975"/>
          </a:xfrm>
        </p:spPr>
        <p:txBody>
          <a:bodyPr anchor="b">
            <a:normAutofit/>
          </a:bodyPr>
          <a:lstStyle/>
          <a:p>
            <a:pPr algn="l"/>
            <a:endParaRPr lang="ko-KR" alt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3326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817B5381-FFCA-4325-8FBB-B1481666A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2768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2B522-B35F-48E9-AF00-C6DAAEA5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1. </a:t>
            </a:r>
            <a:r>
              <a:rPr lang="ko-KR" altLang="en-US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질적연구에서 신뢰성과 충족요건</a:t>
            </a:r>
            <a:endParaRPr lang="ko-KR" altLang="en-US" sz="3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0B0905-406F-496C-A98B-74400518BA1C}"/>
              </a:ext>
            </a:extLst>
          </p:cNvPr>
          <p:cNvSpPr/>
          <p:nvPr/>
        </p:nvSpPr>
        <p:spPr>
          <a:xfrm>
            <a:off x="1764101" y="1833457"/>
            <a:ext cx="2631730" cy="48656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/>
              <a:t>1) </a:t>
            </a:r>
            <a:r>
              <a:rPr lang="ko-KR" altLang="en-US" b="1"/>
              <a:t>질적연구에서 신뢰성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6457A3-FF61-40DD-8B54-257340EA8B05}"/>
              </a:ext>
            </a:extLst>
          </p:cNvPr>
          <p:cNvSpPr/>
          <p:nvPr/>
        </p:nvSpPr>
        <p:spPr>
          <a:xfrm>
            <a:off x="1764099" y="2453446"/>
            <a:ext cx="9540000" cy="58336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질적연구에서 연구자는 현상읠 질적 탐구를 위한 도구</a:t>
            </a:r>
            <a:endParaRPr lang="en-US" altLang="ko-KR" sz="1600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F747C2-AA63-4D5B-B93C-78E594907C4A}"/>
              </a:ext>
            </a:extLst>
          </p:cNvPr>
          <p:cNvSpPr/>
          <p:nvPr/>
        </p:nvSpPr>
        <p:spPr>
          <a:xfrm>
            <a:off x="1764100" y="3170243"/>
            <a:ext cx="4141749" cy="48656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2) </a:t>
            </a:r>
            <a:r>
              <a:rPr lang="ko-KR" altLang="en-US" b="1"/>
              <a:t>신뢰성 확보를 위한 </a:t>
            </a:r>
            <a:r>
              <a:rPr lang="en-US" altLang="ko-KR" b="1"/>
              <a:t>4</a:t>
            </a:r>
            <a:r>
              <a:rPr lang="ko-KR" altLang="en-US" b="1"/>
              <a:t>가지 충족요건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B4BB28-274D-484A-BF8B-593E2BFA9D2B}"/>
              </a:ext>
            </a:extLst>
          </p:cNvPr>
          <p:cNvSpPr/>
          <p:nvPr/>
        </p:nvSpPr>
        <p:spPr>
          <a:xfrm>
            <a:off x="1764099" y="3788620"/>
            <a:ext cx="9540000" cy="296451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>
                <a:highlight>
                  <a:srgbClr val="262626"/>
                </a:highlight>
              </a:rPr>
              <a:t>사실적 가치</a:t>
            </a:r>
            <a:r>
              <a:rPr lang="en-US" altLang="ko-KR" sz="1600" b="1"/>
              <a:t>(Truth</a:t>
            </a:r>
            <a:r>
              <a:rPr lang="ko-KR" altLang="en-US" sz="1600" b="1"/>
              <a:t> </a:t>
            </a:r>
            <a:r>
              <a:rPr lang="en-US" altLang="ko-KR" sz="1600" b="1"/>
              <a:t>value)</a:t>
            </a:r>
            <a:r>
              <a:rPr lang="ko-KR" altLang="en-US" sz="1600" b="1"/>
              <a:t>의 충족</a:t>
            </a:r>
            <a:endParaRPr lang="en-US" altLang="ko-KR" sz="1600" b="1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/>
              <a:t>연구 참여자들이 처한 맥락 안에서 </a:t>
            </a:r>
            <a:r>
              <a:rPr lang="ko-KR" altLang="en-US" sz="1600" b="1">
                <a:solidFill>
                  <a:srgbClr val="FF0000"/>
                </a:solidFill>
              </a:rPr>
              <a:t>얼마나 믿을 만한 사실</a:t>
            </a:r>
            <a:r>
              <a:rPr lang="ko-KR" altLang="en-US" sz="1600" b="1"/>
              <a:t>을 발견했는가</a:t>
            </a:r>
            <a:r>
              <a:rPr lang="en-US" altLang="ko-KR" sz="1600" b="1"/>
              <a:t>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/>
              <a:t>현상을 얼마나 </a:t>
            </a:r>
            <a:r>
              <a:rPr lang="ko-KR" altLang="en-US" sz="1600" b="1">
                <a:solidFill>
                  <a:srgbClr val="FF0000"/>
                </a:solidFill>
              </a:rPr>
              <a:t>생생하고 충실하게 서술 또는 해석</a:t>
            </a:r>
            <a:r>
              <a:rPr lang="ko-KR" altLang="en-US" sz="1600" b="1"/>
              <a:t>하였는가</a:t>
            </a:r>
            <a:r>
              <a:rPr lang="en-US" altLang="ko-KR" sz="1600" b="1"/>
              <a:t>?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500" b="1"/>
              <a:t>(</a:t>
            </a:r>
            <a:r>
              <a:rPr lang="ko-KR" altLang="en-US" sz="1500" b="1"/>
              <a:t>방법</a:t>
            </a:r>
            <a:r>
              <a:rPr lang="en-US" altLang="ko-KR" sz="1500" b="1"/>
              <a:t>) </a:t>
            </a:r>
            <a:r>
              <a:rPr lang="ko-KR" altLang="en-US" sz="1500" b="1"/>
              <a:t>간질 청소년들의 풍부하고 다양한 경험을 추출하기 위해 간질 클리닉으로 자료수집 장소를 선택 </a:t>
            </a:r>
            <a:r>
              <a:rPr lang="en-US" altLang="ko-KR" sz="1500" b="1"/>
              <a:t>– </a:t>
            </a:r>
            <a:r>
              <a:rPr lang="ko-KR" altLang="en-US" sz="1500" b="1">
                <a:solidFill>
                  <a:srgbClr val="FF0000"/>
                </a:solidFill>
              </a:rPr>
              <a:t>자료 수집에 적합한 장소 혹은 사람</a:t>
            </a:r>
            <a:r>
              <a:rPr lang="ko-KR" altLang="en-US" sz="1500" b="1"/>
              <a:t>을 선택</a:t>
            </a:r>
            <a:endParaRPr lang="en-US" altLang="ko-KR" sz="1500" b="1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500" b="1"/>
              <a:t>(</a:t>
            </a:r>
            <a:r>
              <a:rPr lang="ko-KR" altLang="en-US" sz="1500" b="1"/>
              <a:t>방법</a:t>
            </a:r>
            <a:r>
              <a:rPr lang="en-US" altLang="ko-KR" sz="1500" b="1"/>
              <a:t>) </a:t>
            </a:r>
            <a:r>
              <a:rPr lang="ko-KR" altLang="en-US" sz="1500" b="1"/>
              <a:t>내원하는 청소년들의 </a:t>
            </a:r>
            <a:r>
              <a:rPr lang="ko-KR" altLang="en-US" sz="1500" b="1">
                <a:solidFill>
                  <a:srgbClr val="FF0000"/>
                </a:solidFill>
              </a:rPr>
              <a:t>간질 상태에 따라 골고루 참여자를 선정</a:t>
            </a:r>
            <a:endParaRPr lang="en-US" altLang="ko-KR" sz="15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153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2B522-B35F-48E9-AF00-C6DAAEA5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1. </a:t>
            </a:r>
            <a:r>
              <a:rPr lang="ko-KR" altLang="en-US" sz="3600">
                <a:latin typeface="휴먼모음T" panose="02030504000101010101" pitchFamily="18" charset="-127"/>
                <a:ea typeface="휴먼모음T" panose="02030504000101010101" pitchFamily="18" charset="-127"/>
              </a:rPr>
              <a:t>질적연구에서 신뢰성과 충족요건</a:t>
            </a:r>
            <a:endParaRPr lang="ko-KR" altLang="en-US" sz="3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B4BB28-274D-484A-BF8B-593E2BFA9D2B}"/>
              </a:ext>
            </a:extLst>
          </p:cNvPr>
          <p:cNvSpPr/>
          <p:nvPr/>
        </p:nvSpPr>
        <p:spPr>
          <a:xfrm>
            <a:off x="1764099" y="1770078"/>
            <a:ext cx="9540000" cy="501661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>
                <a:highlight>
                  <a:srgbClr val="262626"/>
                </a:highlight>
              </a:rPr>
              <a:t>적용성</a:t>
            </a:r>
            <a:r>
              <a:rPr lang="en-US" altLang="ko-KR" sz="1500" b="1"/>
              <a:t>(Applicability)</a:t>
            </a:r>
            <a:r>
              <a:rPr lang="ko-KR" altLang="en-US" sz="1500" b="1"/>
              <a:t>의 충족</a:t>
            </a:r>
            <a:endParaRPr lang="en-US" altLang="ko-KR" sz="1500" b="1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500" b="1">
                <a:solidFill>
                  <a:srgbClr val="FF0000"/>
                </a:solidFill>
              </a:rPr>
              <a:t>풍부하고 상세한 기술은</a:t>
            </a:r>
            <a:r>
              <a:rPr lang="ko-KR" altLang="en-US" sz="1500" b="1"/>
              <a:t> 독자들이 재연가능성에 대한 결정을 내릴 수 있도록 함</a:t>
            </a:r>
            <a:endParaRPr lang="en-US" altLang="ko-KR" sz="1500" b="1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500" b="1"/>
              <a:t>연구결과가 다른 맥락</a:t>
            </a:r>
            <a:r>
              <a:rPr lang="en-US" altLang="ko-KR" sz="1500" b="1"/>
              <a:t>, </a:t>
            </a:r>
            <a:r>
              <a:rPr lang="ko-KR" altLang="en-US" sz="1500" b="1"/>
              <a:t>다른 세상에게도 적용 가능한가</a:t>
            </a:r>
            <a:r>
              <a:rPr lang="en-US" altLang="ko-KR" sz="1500" b="1"/>
              <a:t>?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500" b="1"/>
              <a:t>(</a:t>
            </a:r>
            <a:r>
              <a:rPr lang="ko-KR" altLang="en-US" sz="1500" b="1"/>
              <a:t>방법</a:t>
            </a:r>
            <a:r>
              <a:rPr lang="en-US" altLang="ko-KR" sz="1500" b="1"/>
              <a:t>) </a:t>
            </a:r>
            <a:r>
              <a:rPr lang="ko-KR" altLang="en-US" sz="1500" b="1"/>
              <a:t>면접 대상자 외 </a:t>
            </a:r>
            <a:r>
              <a:rPr lang="ko-KR" altLang="en-US" sz="1500" b="1">
                <a:solidFill>
                  <a:srgbClr val="FF0000"/>
                </a:solidFill>
              </a:rPr>
              <a:t>간질청소년 경험의 유사성 확인을 위해 간질 청소년 동호회 게시판 </a:t>
            </a:r>
            <a:r>
              <a:rPr lang="ko-KR" altLang="en-US" sz="1500" b="1"/>
              <a:t>분석</a:t>
            </a:r>
            <a:endParaRPr lang="en-US" altLang="ko-KR" sz="1500" b="1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500" b="1"/>
              <a:t>(</a:t>
            </a:r>
            <a:r>
              <a:rPr lang="ko-KR" altLang="en-US" sz="1500" b="1"/>
              <a:t>방법</a:t>
            </a:r>
            <a:r>
              <a:rPr lang="en-US" altLang="ko-KR" sz="1500" b="1"/>
              <a:t>) </a:t>
            </a:r>
            <a:r>
              <a:rPr lang="ko-KR" altLang="en-US" sz="1500" b="1"/>
              <a:t>비구조적 면담으로 수집한 참여자들의 경험을 </a:t>
            </a:r>
            <a:r>
              <a:rPr lang="ko-KR" altLang="en-US" sz="1500" b="1">
                <a:solidFill>
                  <a:srgbClr val="FF0000"/>
                </a:solidFill>
              </a:rPr>
              <a:t>최대한 그대로 상세히 설명</a:t>
            </a:r>
            <a:endParaRPr lang="en-US" altLang="ko-KR" sz="1500" b="1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>
                <a:highlight>
                  <a:srgbClr val="262626"/>
                </a:highlight>
              </a:rPr>
              <a:t>일관성</a:t>
            </a:r>
            <a:r>
              <a:rPr lang="en-US" altLang="ko-KR" sz="1500" b="1"/>
              <a:t>(Consistency)</a:t>
            </a:r>
            <a:r>
              <a:rPr lang="ko-KR" altLang="en-US" sz="1500" b="1"/>
              <a:t>의 충족</a:t>
            </a:r>
            <a:endParaRPr lang="en-US" altLang="ko-KR" sz="1500" b="1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500" b="1"/>
              <a:t>질적연구 일관성이란 </a:t>
            </a:r>
            <a:r>
              <a:rPr lang="ko-KR" altLang="en-US" sz="1500" b="1">
                <a:solidFill>
                  <a:srgbClr val="FF0000"/>
                </a:solidFill>
              </a:rPr>
              <a:t>경험의 다양성</a:t>
            </a:r>
            <a:r>
              <a:rPr lang="ko-KR" altLang="en-US" sz="1500" b="1"/>
              <a:t>을 추구하는 것</a:t>
            </a:r>
            <a:endParaRPr lang="en-US" altLang="ko-KR" sz="1500" b="1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500" b="1"/>
              <a:t>(</a:t>
            </a:r>
            <a:r>
              <a:rPr lang="ko-KR" altLang="en-US" sz="1500" b="1"/>
              <a:t>방법</a:t>
            </a:r>
            <a:r>
              <a:rPr lang="en-US" altLang="ko-KR" sz="1500" b="1"/>
              <a:t>) </a:t>
            </a:r>
            <a:r>
              <a:rPr lang="ko-KR" altLang="en-US" sz="1500" b="1"/>
              <a:t>자료 분석과정에서 </a:t>
            </a:r>
            <a:r>
              <a:rPr lang="ko-KR" altLang="en-US" sz="1500" b="1">
                <a:solidFill>
                  <a:srgbClr val="FF0000"/>
                </a:solidFill>
              </a:rPr>
              <a:t>타 전공자들과의 개념 및 범주에 대한 논의 실시</a:t>
            </a:r>
            <a:endParaRPr lang="en-US" altLang="ko-KR" sz="1500" b="1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>
                <a:highlight>
                  <a:srgbClr val="262626"/>
                </a:highlight>
              </a:rPr>
              <a:t>중립성</a:t>
            </a:r>
            <a:r>
              <a:rPr lang="en-US" altLang="ko-KR" sz="1500" b="1"/>
              <a:t>(Neutrality)</a:t>
            </a:r>
            <a:r>
              <a:rPr lang="ko-KR" altLang="en-US" sz="1500" b="1"/>
              <a:t>의 충족</a:t>
            </a:r>
            <a:endParaRPr lang="en-US" altLang="ko-KR" sz="1500" b="1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500" b="1"/>
              <a:t>신뢰할 수 있고</a:t>
            </a:r>
            <a:r>
              <a:rPr lang="en-US" altLang="ko-KR" sz="1500" b="1"/>
              <a:t>, </a:t>
            </a:r>
            <a:r>
              <a:rPr lang="ko-KR" altLang="en-US" sz="1500" b="1"/>
              <a:t>사실적이며</a:t>
            </a:r>
            <a:r>
              <a:rPr lang="en-US" altLang="ko-KR" sz="1500" b="1"/>
              <a:t>, </a:t>
            </a:r>
            <a:r>
              <a:rPr lang="ko-KR" altLang="en-US" sz="1500" b="1"/>
              <a:t>연구 참여자들에 의해 </a:t>
            </a:r>
            <a:r>
              <a:rPr lang="ko-KR" altLang="en-US" sz="1500" b="1">
                <a:solidFill>
                  <a:srgbClr val="FF0000"/>
                </a:solidFill>
              </a:rPr>
              <a:t>확인 가능한 자료를 수집</a:t>
            </a:r>
            <a:r>
              <a:rPr lang="ko-KR" altLang="en-US" sz="1500" b="1"/>
              <a:t>해야 함</a:t>
            </a:r>
            <a:endParaRPr lang="en-US" altLang="ko-KR" sz="1500" b="1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500" b="1"/>
              <a:t>연구자료를 수집하는 과정에서 </a:t>
            </a:r>
            <a:r>
              <a:rPr lang="ko-KR" altLang="en-US" sz="1500" b="1">
                <a:solidFill>
                  <a:srgbClr val="FF0000"/>
                </a:solidFill>
              </a:rPr>
              <a:t>연구자의 주관</a:t>
            </a:r>
            <a:r>
              <a:rPr lang="en-US" altLang="ko-KR" sz="1500" b="1">
                <a:solidFill>
                  <a:srgbClr val="FF0000"/>
                </a:solidFill>
              </a:rPr>
              <a:t>, </a:t>
            </a:r>
            <a:r>
              <a:rPr lang="ko-KR" altLang="en-US" sz="1500" b="1">
                <a:solidFill>
                  <a:srgbClr val="FF0000"/>
                </a:solidFill>
              </a:rPr>
              <a:t>편견이 배제</a:t>
            </a:r>
            <a:r>
              <a:rPr lang="ko-KR" altLang="en-US" sz="1500" b="1"/>
              <a:t>되어야 함</a:t>
            </a:r>
            <a:endParaRPr lang="en-US" altLang="ko-KR" sz="1500" b="1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500" b="1"/>
              <a:t>(</a:t>
            </a:r>
            <a:r>
              <a:rPr lang="ko-KR" altLang="en-US" sz="1500" b="1"/>
              <a:t>방법</a:t>
            </a:r>
            <a:r>
              <a:rPr lang="en-US" altLang="ko-KR" sz="1500" b="1"/>
              <a:t>) </a:t>
            </a:r>
            <a:r>
              <a:rPr lang="ko-KR" altLang="en-US" sz="1500" b="1"/>
              <a:t>면접 시 연구자의 주관과 편견을 배제하고자 노력</a:t>
            </a:r>
            <a:endParaRPr lang="en-US" altLang="ko-KR" sz="1500" b="1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500" b="1"/>
              <a:t>(</a:t>
            </a:r>
            <a:r>
              <a:rPr lang="ko-KR" altLang="en-US" sz="1500" b="1"/>
              <a:t>방법</a:t>
            </a:r>
            <a:r>
              <a:rPr lang="en-US" altLang="ko-KR" sz="1500" b="1"/>
              <a:t>) </a:t>
            </a:r>
            <a:r>
              <a:rPr lang="ko-KR" altLang="en-US" sz="1500" b="1"/>
              <a:t>연구 결과에 의한 해석을 </a:t>
            </a:r>
            <a:r>
              <a:rPr lang="ko-KR" altLang="en-US" sz="1500" b="1">
                <a:solidFill>
                  <a:srgbClr val="FF0000"/>
                </a:solidFill>
              </a:rPr>
              <a:t>연구 참여자에게 직접 확인</a:t>
            </a:r>
            <a:endParaRPr lang="en-US" altLang="ko-KR" sz="15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034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2780</TotalTime>
  <Words>1557</Words>
  <Application>Microsoft Office PowerPoint</Application>
  <PresentationFormat>와이드스크린</PresentationFormat>
  <Paragraphs>167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맑은 고딕</vt:lpstr>
      <vt:lpstr>휴먼모음T</vt:lpstr>
      <vt:lpstr>Arial</vt:lpstr>
      <vt:lpstr>Calibri</vt:lpstr>
      <vt:lpstr>Wingdings</vt:lpstr>
      <vt:lpstr>Office 테마</vt:lpstr>
      <vt:lpstr>질적연구방법</vt:lpstr>
      <vt:lpstr>1. 양적 접근과  질적 접근에는 어떠한 차이가 존재할까?</vt:lpstr>
      <vt:lpstr>1. 양적 접근</vt:lpstr>
      <vt:lpstr>2. 질적 접근</vt:lpstr>
      <vt:lpstr>2. 질적 접근</vt:lpstr>
      <vt:lpstr>3. 어떨 때 질적연구를 사용할까?</vt:lpstr>
      <vt:lpstr>2. 신뢰성은 어떻게 확보할 수 있을까?</vt:lpstr>
      <vt:lpstr>1. 질적연구에서 신뢰성과 충족요건</vt:lpstr>
      <vt:lpstr>1. 질적연구에서 신뢰성과 충족요건</vt:lpstr>
      <vt:lpstr>2. 질적연구에서 신뢰성 확보전략</vt:lpstr>
      <vt:lpstr>2. 질적연구에서 신뢰성 확보전략</vt:lpstr>
      <vt:lpstr>2. 질적연구에서 신뢰성 확보전략</vt:lpstr>
      <vt:lpstr>2. 질적연구에서 신뢰성 확보전략</vt:lpstr>
      <vt:lpstr>3. 인터뷰 진행하기</vt:lpstr>
      <vt:lpstr>1. 인터뷰(질적면담)의 3가지 유형</vt:lpstr>
      <vt:lpstr>1. 인터뷰(질적면담)의 3가지 유형</vt:lpstr>
      <vt:lpstr>2. 인터뷰(질적면담) 준비하기</vt:lpstr>
      <vt:lpstr>2. 인터뷰(질적면담) 준비하기</vt:lpstr>
      <vt:lpstr>3. 인터뷰(질적면담) 질문의 유형</vt:lpstr>
      <vt:lpstr>4. 효과적인 질문 작성 지침</vt:lpstr>
      <vt:lpstr>5. 인터뷰(질적면담) 수행하기</vt:lpstr>
      <vt:lpstr>5. 인터뷰(질적면담) 수행하기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: R 개념, 데이터 불러오기, 데이터 전처리 </dc:title>
  <dc:creator>KIM GYUHWAN</dc:creator>
  <cp:lastModifiedBy>dell</cp:lastModifiedBy>
  <cp:revision>154</cp:revision>
  <dcterms:created xsi:type="dcterms:W3CDTF">2021-06-13T03:40:10Z</dcterms:created>
  <dcterms:modified xsi:type="dcterms:W3CDTF">2021-08-19T09:08:50Z</dcterms:modified>
</cp:coreProperties>
</file>