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5" r:id="rId3"/>
    <p:sldId id="282" r:id="rId4"/>
    <p:sldId id="286" r:id="rId5"/>
    <p:sldId id="285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27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27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2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74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13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47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5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28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88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16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03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EE7C-08D2-4431-8D64-5EF0A2A0E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02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08D797-1BCA-4FD8-A9E9-0A03D9B2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/>
              <a:t>근거이론</a:t>
            </a:r>
            <a:br>
              <a:rPr lang="en-US" altLang="ko-KR"/>
            </a:br>
            <a:r>
              <a:rPr lang="ko-KR" altLang="en-US"/>
              <a:t>이론 및 실습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114B-F458-4A5B-B980-08691DC8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79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215A-F305-490E-BE9A-F8D0A7F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1. </a:t>
            </a:r>
            <a:r>
              <a:rPr lang="ko-KR" altLang="en-US" sz="3600"/>
              <a:t>개방코딩 후</a:t>
            </a:r>
            <a:r>
              <a:rPr lang="en-US" altLang="ko-KR" sz="3600"/>
              <a:t>, </a:t>
            </a:r>
            <a:r>
              <a:rPr lang="ko-KR" altLang="en-US" sz="3600"/>
              <a:t>범주찾기와 발전시키기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1EA43-8E5C-4863-81D3-C4955290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범주는 현상을 나타내거나 대표하는 개념을 의미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분석자의 관점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연구의 초점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연구의 맥락에 따라 서로 다른 이름을 주어져야 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개념이 축적되어 범주가 밝혀지면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보다 추상적인 설명적 용어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즉 범주 아래로 무리 짓거나 분류하는 과정을 통해 하위범주로 분해하는 것이 가능함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하위범주로 분해하는 것의</a:t>
            </a:r>
            <a:r>
              <a:rPr lang="en-US" altLang="ko-KR" sz="1400" b="1">
                <a:ea typeface="KoPubWorld돋움체_Pro Bold" panose="00000800000000000000" pitchFamily="50" charset="-127"/>
              </a:rPr>
              <a:t>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의미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범주 안에 존재하는 언제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어디서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어떻게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왜 등을 설명하는 것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속성과 차원에 따라 범주를 발전시킬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즉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연구자는 수집한 자료를 대상으로 개방코딩을 진행하면서 여러 개념들을 찾을 수 있으며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이러한 개념이 축적됨으로써 범주를 발견할 수 있고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이렇게 발견한 범주들은 다시 차이점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유사점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정도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범위 등 다양한 기준들을 통해 하위범주로 다시 구분될 수 있음 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또한 이러한 과정은 순서대로 이루어지는 것이 아니라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지속적인 순환과정을 통해 범주를 되돌아가는 작업을 무수히 수행함</a:t>
            </a:r>
            <a:r>
              <a:rPr lang="en-US" altLang="ko-KR" sz="1400" b="1">
                <a:ea typeface="KoPubWorld돋움체_Pro Bold" panose="00000800000000000000" pitchFamily="50" charset="-127"/>
              </a:rPr>
              <a:t>.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즉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내가 한번의 시도로 찾은 개념이나 범주가 무한히 수정되는 작업이 이루어짐</a:t>
            </a:r>
            <a:endParaRPr lang="en-US" altLang="ko-KR" sz="1400" b="1">
              <a:ea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095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08D797-1BCA-4FD8-A9E9-0A03D9B2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ko-KR" altLang="en-US" sz="3600">
                <a:solidFill>
                  <a:schemeClr val="bg1"/>
                </a:solidFill>
              </a:rPr>
              <a:t>근거이론 세번째 단계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en-US" altLang="ko-KR" sz="3600">
                <a:solidFill>
                  <a:schemeClr val="bg1"/>
                </a:solidFill>
              </a:rPr>
              <a:t>- </a:t>
            </a:r>
            <a:r>
              <a:rPr lang="ko-KR" altLang="en-US" sz="3600">
                <a:solidFill>
                  <a:schemeClr val="bg1"/>
                </a:solidFill>
              </a:rPr>
              <a:t>맥락에 의한 자료 분석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114B-F458-4A5B-B980-08691DC8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EE7C-08D2-4431-8D64-5EF0A2A0E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0" r="18070" b="-1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35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215A-F305-490E-BE9A-F8D0A7F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1. </a:t>
            </a:r>
            <a:r>
              <a:rPr lang="ko-KR" altLang="en-US" sz="3600"/>
              <a:t>맥락이란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1EA43-8E5C-4863-81D3-C4955290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맥락이란 개념 간의 관계를 표시하고 이를 둘러싸고 있는 조건 및 결과와 연결하여 행위자들의 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-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상호작용을 설명하기 위해 사용되는 개념적 용어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맥락이 고렴됨으로써 개념은 연계될 수 있고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이러한 과정을 통해 실체이론의 설명력을 높일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맥락에는 어떠한 사건이나</a:t>
            </a:r>
            <a:r>
              <a:rPr lang="en-US" altLang="ko-KR" sz="1400" b="1">
                <a:ea typeface="KoPubWorld돋움체_Pro Bold" panose="00000800000000000000" pitchFamily="50" charset="-127"/>
              </a:rPr>
              <a:t>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조건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이에 따라 발생할 수 있는 상황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사건이나 상황에 대한 의미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원하는 결과를 달성하기 위한 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-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-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상호작용에 의한 결과 등이 포함</a:t>
            </a:r>
          </a:p>
        </p:txBody>
      </p:sp>
    </p:spTree>
    <p:extLst>
      <p:ext uri="{BB962C8B-B14F-4D97-AF65-F5344CB8AC3E}">
        <p14:creationId xmlns:p14="http://schemas.microsoft.com/office/powerpoint/2010/main" val="2504580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25C1-194D-4DF7-AE21-C036E54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축코딩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0A65-8304-40F7-B48C-368A8D98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1">
                <a:ea typeface="KoPubWorld돋움체_Pro Bold" panose="00000800000000000000" pitchFamily="50" charset="-127"/>
              </a:rPr>
              <a:t>Corbin&amp;Strauss(2015)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는 맥락을 기준으로 코딩하는 것을 축코딩을 수행하는 것으로 볼 수 있음을 언급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축 코딩은 자료의 조각들을 맞추는 과정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즉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축 코딩은 개방 코딩 동안에 분해되었던 자료를 재조합하는 과정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축 코딩이란 범주를 하위범주와 체계쩍으로 연결시키는 과정으로 범주와 하위 범주가 연결되면 현상에 대해 자세하고 완벽한 설명을 이룰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축이라고 부르는 이유는 코딩이 한 범주의 축을 중심으로 이러나며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속성과 차원의 수준에서 범주들을 연결하고 있기 때문</a:t>
            </a:r>
            <a:endParaRPr lang="en-US" altLang="ko-KR" sz="1400" b="1">
              <a:ea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2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25C1-194D-4DF7-AE21-C036E54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패러다임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0A65-8304-40F7-B48C-368A8D98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패러다임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패러다임은 코딩 작업을 통해 도출한 범주를 중심으로 코딩을 도와주는 분석적 도구이며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조건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결과고 구분할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분석자가 구조를 과정과 통합시키도록 돕기 위해 고안된 분석적 도구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분석자가 축코딩을 할 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왜 어떻게 어디서 언제 어떤 결과로와 같은 질문에 대답을 찾으며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그를 통해 범주들 간 관계를 발견해 냄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범주들 간의 관계를 밝혀냄으로써 분석자는 구조를 과정과 연결시킬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범주들 간의 관계가 내재적일 수 있기 때문에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그러나는 관계를 정렬하고 조직화 하는게 사용될 수 있는 논리나 도식을 가지고 있는 것이 유용함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그러한 논리나 도식 중 하나가 패러다임</a:t>
            </a:r>
          </a:p>
        </p:txBody>
      </p:sp>
    </p:spTree>
    <p:extLst>
      <p:ext uri="{BB962C8B-B14F-4D97-AF65-F5344CB8AC3E}">
        <p14:creationId xmlns:p14="http://schemas.microsoft.com/office/powerpoint/2010/main" val="103082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25C1-194D-4DF7-AE21-C036E54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패러다임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0A65-8304-40F7-B48C-368A8D98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조건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왜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어디서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어떻게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언제라는 질문에 대한 대답을 무리짓는 개념적 방식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감정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문제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사건 일들에 대한 개인이나 집단이 반응들 누구에 의해서 어떻게 라는 질문에 의해 제시됨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결과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상호작용의 결과물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중요한 것은 사람들이 어떠한 형태의 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감정을 통해 반응하고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어떠한 결과를 가지는 문제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이슈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사건의 조건을 밝혀내는 것</a:t>
            </a:r>
          </a:p>
        </p:txBody>
      </p:sp>
    </p:spTree>
    <p:extLst>
      <p:ext uri="{BB962C8B-B14F-4D97-AF65-F5344CB8AC3E}">
        <p14:creationId xmlns:p14="http://schemas.microsoft.com/office/powerpoint/2010/main" val="267210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25C1-194D-4DF7-AE21-C036E54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패러다임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0A65-8304-40F7-B48C-368A8D98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조건 이름짓기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우연적 조건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현상에 영향을 미치는 사건이나 일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중재적 조건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우연적 조건이 현상에 미치는 영향을 경감시키거나 변화시키는 것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맥락적 조건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상호작용을 통해 어떠한 사람이 반응하는 환경이나 일련의 문제의 모음을 만들어내는 특정한 유형의 조건들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어떤 조건이 우연적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중재적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맥락적인지 밝히고 나열하는 것이 아니라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일련의 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감정의 형태를 통해 반응하여 일종의 결과를 만들어내게 하는 문제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쟁점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사건들로 이끌어 가는 복잡하게 얽혀있는 조건들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자료에는 반드시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3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가지 조건이 나오지 않을 수 있음</a:t>
            </a:r>
          </a:p>
        </p:txBody>
      </p:sp>
    </p:spTree>
    <p:extLst>
      <p:ext uri="{BB962C8B-B14F-4D97-AF65-F5344CB8AC3E}">
        <p14:creationId xmlns:p14="http://schemas.microsoft.com/office/powerpoint/2010/main" val="145027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25C1-194D-4DF7-AE21-C036E54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조건</a:t>
            </a:r>
            <a:r>
              <a:rPr lang="en-US" altLang="ko-KR"/>
              <a:t>/</a:t>
            </a:r>
            <a:r>
              <a:rPr lang="ko-KR" altLang="en-US"/>
              <a:t>결과 매트릭스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0A65-8304-40F7-B48C-368A8D98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조건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결과 매트릭스는 패러다임이 갖는 한계에 따라 대안적 분석도구로 제시되었음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패러다임이 유용한 분석 도구임에는 틀림없지만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연구자들이 분석을 복잡하게 이해하는 게 도움이 되지 못함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패러다임과 조건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결과 매트릭스와의 차이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첫째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상호자굥의 결과에 영향을 미칠 수 있는 조건과 결과의 다양한 범위를 고려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둘째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조건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결과를 동적인 상호작용의 방식으로 이해하여 상황을 복잡하게 만들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셋째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다양한 행위자와 관점을 고려할 수 있다는 점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넷째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미시적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거시적 조건의 상호작용을 고려할 수 있다는 점</a:t>
            </a:r>
          </a:p>
        </p:txBody>
      </p:sp>
    </p:spTree>
    <p:extLst>
      <p:ext uri="{BB962C8B-B14F-4D97-AF65-F5344CB8AC3E}">
        <p14:creationId xmlns:p14="http://schemas.microsoft.com/office/powerpoint/2010/main" val="247604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08D797-1BCA-4FD8-A9E9-0A03D9B2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ko-KR" altLang="en-US" sz="3600">
                <a:solidFill>
                  <a:schemeClr val="bg1"/>
                </a:solidFill>
              </a:rPr>
              <a:t>근거이론 네번째 단계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en-US" altLang="ko-KR" sz="3600">
                <a:solidFill>
                  <a:schemeClr val="bg1"/>
                </a:solidFill>
              </a:rPr>
              <a:t>- </a:t>
            </a:r>
            <a:r>
              <a:rPr lang="ko-KR" altLang="en-US" sz="3600">
                <a:solidFill>
                  <a:schemeClr val="bg1"/>
                </a:solidFill>
              </a:rPr>
              <a:t>과정분석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114B-F458-4A5B-B980-08691DC8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EE7C-08D2-4431-8D64-5EF0A2A0E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0" r="18070" b="-1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46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25C1-194D-4DF7-AE21-C036E54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과정분석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0A65-8304-40F7-B48C-368A8D98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1">
                <a:ea typeface="KoPubWorld돋움체_Pro Bold" panose="00000800000000000000" pitchFamily="50" charset="-127"/>
              </a:rPr>
              <a:t>과정이란 사건에대한 반응으로 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감정이 일어나고 있는 현재 진행되고 있는 흐름을 의미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즉 과정을 고려하겠다는 의미는 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상호작용의 적응적인 변화를 보여주는 것을 말함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짧은 시간이라도 시간이 지나면 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상호작용의 맥락을 구성하는 조건들은 바뀔 수 있으며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조건의 변경은 외부 사건에 의해서도 발생할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그리고 조건이 변화하면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상호작용은 변화하는 환경데 대하여 원하는 결과를 가져오기 위해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/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상호작용을 변경해야 할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72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08D797-1BCA-4FD8-A9E9-0A03D9B2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ko-KR" altLang="en-US" sz="3600">
                <a:solidFill>
                  <a:schemeClr val="bg1"/>
                </a:solidFill>
              </a:rPr>
              <a:t>근거이론의 기본적인 개념용어들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114B-F458-4A5B-B980-08691DC8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EE7C-08D2-4431-8D64-5EF0A2A0E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0" r="18070" b="-1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9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08D797-1BCA-4FD8-A9E9-0A03D9B2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ko-KR" altLang="en-US" sz="3600">
                <a:solidFill>
                  <a:schemeClr val="bg1"/>
                </a:solidFill>
              </a:rPr>
              <a:t>근거이론 다섯번째 단계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en-US" altLang="ko-KR" sz="3600">
                <a:solidFill>
                  <a:schemeClr val="bg1"/>
                </a:solidFill>
              </a:rPr>
              <a:t>- </a:t>
            </a:r>
            <a:r>
              <a:rPr lang="ko-KR" altLang="en-US" sz="3600">
                <a:solidFill>
                  <a:schemeClr val="bg1"/>
                </a:solidFill>
              </a:rPr>
              <a:t>통합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114B-F458-4A5B-B980-08691DC8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EE7C-08D2-4431-8D64-5EF0A2A0E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0" r="18070" b="-1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34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25C1-194D-4DF7-AE21-C036E54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0A65-8304-40F7-B48C-368A8D98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1">
                <a:ea typeface="KoPubWorld돋움체_Pro Bold" panose="00000800000000000000" pitchFamily="50" charset="-127"/>
              </a:rPr>
              <a:t>통합이란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/>
            <a:r>
              <a:rPr lang="ko-KR" altLang="en-US" sz="1400" b="1">
                <a:ea typeface="KoPubWorld돋움체_Pro Bold" panose="00000800000000000000" pitchFamily="50" charset="-127"/>
              </a:rPr>
              <a:t>이론을 도출하기 위한 수정과 다듬기의 과정으로 정의할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/>
            <a:r>
              <a:rPr lang="ko-KR" altLang="en-US" sz="1400" b="1">
                <a:ea typeface="KoPubWorld돋움체_Pro Bold" panose="00000800000000000000" pitchFamily="50" charset="-127"/>
              </a:rPr>
              <a:t>다시 말해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분석자료로부터 찾아낸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개념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범주들을 활용하여 통합적인 이론을 구축해가는 과정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특히 연구의 목적이 이론을 구축하는 것이라면 우리가 지금까지의 과정을 통해 발견한 개념과 범주들은 일련의 상호연결됨으로써 하나의 이론을 형성할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/>
            <a:r>
              <a:rPr lang="ko-KR" altLang="en-US" sz="1400" b="1">
                <a:ea typeface="KoPubWorld돋움체_Pro Bold" panose="00000800000000000000" pitchFamily="50" charset="-127"/>
              </a:rPr>
              <a:t>이론인가</a:t>
            </a:r>
            <a:r>
              <a:rPr lang="en-US" altLang="ko-KR" sz="1400" b="1">
                <a:ea typeface="KoPubWorld돋움체_Pro Bold" panose="00000800000000000000" pitchFamily="50" charset="-127"/>
              </a:rPr>
              <a:t>?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모델인가</a:t>
            </a:r>
            <a:r>
              <a:rPr lang="en-US" altLang="ko-KR" sz="1400" b="1">
                <a:ea typeface="KoPubWorld돋움체_Pro Bold" panose="00000800000000000000" pitchFamily="50" charset="-127"/>
              </a:rPr>
              <a:t>?</a:t>
            </a:r>
          </a:p>
          <a:p>
            <a:pPr lvl="2"/>
            <a:r>
              <a:rPr lang="ko-KR" altLang="en-US" sz="1400" b="1">
                <a:ea typeface="KoPubWorld돋움체_Pro Bold" panose="00000800000000000000" pitchFamily="50" charset="-127"/>
              </a:rPr>
              <a:t>전공에 따라 이론에 대하여 예민하게 반응하는 경우들이 많음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2"/>
            <a:r>
              <a:rPr lang="ko-KR" altLang="en-US" sz="1400" b="1">
                <a:ea typeface="KoPubWorld돋움체_Pro Bold" panose="00000800000000000000" pitchFamily="50" charset="-127"/>
              </a:rPr>
              <a:t>또한 이론이라도 해도 이것은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grand theory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인지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micro theory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인지에 대한 논쟁도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2"/>
            <a:r>
              <a:rPr lang="ko-KR" altLang="en-US" sz="1400" b="1">
                <a:ea typeface="KoPubWorld돋움체_Pro Bold" panose="00000800000000000000" pitchFamily="50" charset="-127"/>
              </a:rPr>
              <a:t>아직까지 정립되어 있지 않지만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middle-range theroy,</a:t>
            </a:r>
            <a:r>
              <a:rPr lang="ko-KR" altLang="en-US" sz="1400" b="1">
                <a:ea typeface="KoPubWorld돋움체_Pro Bold" panose="00000800000000000000" pitchFamily="50" charset="-127"/>
              </a:rPr>
              <a:t>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middle range model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로 보는 경우도 많음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endParaRPr lang="en-US" altLang="ko-KR" sz="1400" b="1">
              <a:ea typeface="KoPubWorld돋움체_Pro Bold" panose="00000800000000000000" pitchFamily="50" charset="-127"/>
            </a:endParaRP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그렇다면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어떻게 통합되는가</a:t>
            </a:r>
            <a:r>
              <a:rPr lang="en-US" altLang="ko-KR" sz="1400" b="1">
                <a:ea typeface="KoPubWorld돋움체_Pro Bold" panose="00000800000000000000" pitchFamily="50" charset="-127"/>
              </a:rPr>
              <a:t>?</a:t>
            </a: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우리가 도출한 여러 개의 범주들은 현상을 대표하는 중심범주를 중심으로 조직화되고 구조화됨</a:t>
            </a:r>
            <a:endParaRPr lang="en-US" altLang="ko-KR" sz="1400" b="1">
              <a:ea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445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25C1-194D-4DF7-AE21-C036E54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</a:t>
            </a:r>
            <a:r>
              <a:rPr lang="ko-KR" altLang="en-US"/>
              <a:t>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0A65-8304-40F7-B48C-368A8D98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1">
                <a:ea typeface="KoPubWorld돋움체_Pro Bold" panose="00000800000000000000" pitchFamily="50" charset="-127"/>
              </a:rPr>
              <a:t>중심범주란</a:t>
            </a:r>
            <a:r>
              <a:rPr lang="en-US" altLang="ko-KR" sz="1400" b="1">
                <a:ea typeface="KoPubWorld돋움체_Pro Bold" panose="00000800000000000000" pitchFamily="50" charset="-127"/>
              </a:rPr>
              <a:t>?</a:t>
            </a:r>
          </a:p>
          <a:p>
            <a:pPr lvl="1"/>
            <a:r>
              <a:rPr lang="ko-KR" altLang="en-US" sz="1400" b="1">
                <a:ea typeface="KoPubWorld돋움체_Pro Bold" panose="00000800000000000000" pitchFamily="50" charset="-127"/>
              </a:rPr>
              <a:t>해당 연구가 무엇에 관한 것인지를 알려주는 응축된 단어의 조합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중심범주 선택 기준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/>
            <a:r>
              <a:rPr lang="ko-KR" altLang="en-US" sz="1400" b="1">
                <a:ea typeface="KoPubWorld돋움체_Pro Bold" panose="00000800000000000000" pitchFamily="50" charset="-127"/>
              </a:rPr>
              <a:t>중심범주는 반드시 중심적이어야 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/>
            <a:r>
              <a:rPr lang="ko-KR" altLang="en-US" sz="1400" b="1">
                <a:ea typeface="KoPubWorld돋움체_Pro Bold" panose="00000800000000000000" pitchFamily="50" charset="-127"/>
              </a:rPr>
              <a:t>다시 말하면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기타 모든 범주가 그것과 관련될 수 있어야 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중심범주는 반드시 자료에 자주 나타나야만 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/>
            <a:r>
              <a:rPr lang="ko-KR" altLang="en-US" sz="1400" b="1">
                <a:ea typeface="KoPubWorld돋움체_Pro Bold" panose="00000800000000000000" pitchFamily="50" charset="-127"/>
              </a:rPr>
              <a:t>이말은 거의 모든 경우 혹은 상황에 있어서 해당 범주가 가리키는 것이 존재한다는 것을 의미한다</a:t>
            </a:r>
            <a:r>
              <a:rPr lang="en-US" altLang="ko-KR" sz="1400" b="1">
                <a:ea typeface="KoPubWorld돋움체_Pro Bold" panose="00000800000000000000" pitchFamily="50" charset="-127"/>
              </a:rPr>
              <a:t>.</a:t>
            </a: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중심범주를 기준으로 여러 범주들을 연결 시킴으로써 발전하게 되는 설명은 논리적으로 일관성이 있어야 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중심범주를 서술하기 위해 사용되는 이름이나 어구는 기타 실체 분야에서의 연구에도 사용되어 더 일반적인 이론으로 발전시킬 수 있도록 충분히 추상적이어야 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r>
              <a:rPr lang="ko-KR" altLang="en-US" sz="1400" b="1">
                <a:ea typeface="KoPubWorld돋움체_Pro Bold" panose="00000800000000000000" pitchFamily="50" charset="-127"/>
              </a:rPr>
              <a:t>개념이 다른 개념들과 통합을 통해 분석적으로 정교화됨에 따라 이론은 깊이 있어지고 설명력이 높아짐</a:t>
            </a:r>
          </a:p>
        </p:txBody>
      </p:sp>
    </p:spTree>
    <p:extLst>
      <p:ext uri="{BB962C8B-B14F-4D97-AF65-F5344CB8AC3E}">
        <p14:creationId xmlns:p14="http://schemas.microsoft.com/office/powerpoint/2010/main" val="414808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215A-F305-490E-BE9A-F8D0A7F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1.</a:t>
            </a:r>
            <a:r>
              <a:rPr lang="ko-KR" altLang="en-US" sz="3600"/>
              <a:t> 질적연구에서의 분석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1EA43-8E5C-4863-81D3-C4955290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질적연구에서의 분석이란</a:t>
            </a:r>
            <a:r>
              <a:rPr lang="en-US" altLang="ko-KR" sz="1400" b="1">
                <a:ea typeface="KoPubWorld돋움체_Pro Bold" panose="00000800000000000000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어떤 것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현상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사건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등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에 대해 그것이 무엇이고 어떻게 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상호작용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하는지 알아내고자 조사하는 과정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어떤 것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현상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상황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사건 등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을 다양한 요소로 쪼갠 후 속성과 차원을 알아내는 것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질적연구에서 분석도구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양적연구에서 분석을 위한 도구로 컴퓨터와 프로그램을 메인으로 활용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질적연구에서 분석을 위한 도구는 연구자 자신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컴퓨터와 내가 수집한 자료가 지속적인 상호작용을 통해 최적의 값을 도출하듯이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질적연구에서는 연구자와 자료 간의 상호작용이 끊임없이 나타남</a:t>
            </a:r>
          </a:p>
        </p:txBody>
      </p:sp>
    </p:spTree>
    <p:extLst>
      <p:ext uri="{BB962C8B-B14F-4D97-AF65-F5344CB8AC3E}">
        <p14:creationId xmlns:p14="http://schemas.microsoft.com/office/powerpoint/2010/main" val="242586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215A-F305-490E-BE9A-F8D0A7F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2. </a:t>
            </a:r>
            <a:r>
              <a:rPr lang="ko-KR" altLang="en-US" sz="3600"/>
              <a:t>질적연구</a:t>
            </a:r>
            <a:r>
              <a:rPr lang="en-US" altLang="ko-KR" sz="3600"/>
              <a:t>(</a:t>
            </a:r>
            <a:r>
              <a:rPr lang="ko-KR" altLang="en-US" sz="3600"/>
              <a:t>근거이론</a:t>
            </a:r>
            <a:r>
              <a:rPr lang="en-US" altLang="ko-KR" sz="3600"/>
              <a:t>)</a:t>
            </a:r>
            <a:r>
              <a:rPr lang="ko-KR" altLang="en-US" sz="3600"/>
              <a:t>에서의 코딩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1EA43-8E5C-4863-81D3-C4955290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원자료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내가 수집한 인터뷰 자료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를 개념의 수준으로 바꾸는 과정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코딩은 표면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단순히 보이는 것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을 넘어 데이터 속에 숨겨진 보물을 찾아내는 채광작업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코딩은 연구목적에 적용할 수 있는 수집된 자료의 조각들을 의미</a:t>
            </a:r>
          </a:p>
        </p:txBody>
      </p:sp>
    </p:spTree>
    <p:extLst>
      <p:ext uri="{BB962C8B-B14F-4D97-AF65-F5344CB8AC3E}">
        <p14:creationId xmlns:p14="http://schemas.microsoft.com/office/powerpoint/2010/main" val="416814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215A-F305-490E-BE9A-F8D0A7F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3. </a:t>
            </a:r>
            <a:r>
              <a:rPr lang="ko-KR" altLang="en-US" sz="3600"/>
              <a:t>근거이론에서 사용하는 용어들의 정의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1EA43-8E5C-4863-81D3-C4955290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개념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(Concept)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데이터 속에 포함된 아이디어를 대표하는 단어들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속성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(Properties)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개념을 정의하고 설명하는 특성들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차원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(Dimensions)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속성의 변화정도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범주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(Categories)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현상을 대표하는 개념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현상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(Phenomena)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 </a:t>
            </a:r>
            <a:r>
              <a:rPr lang="en-US" altLang="ko-KR" sz="1400" b="1">
                <a:ea typeface="KoPubWorld돋움체_Pro Bold" panose="00000800000000000000" pitchFamily="50" charset="-127"/>
              </a:rPr>
              <a:t>: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자료 내에 개념으로 제시되는 중심생각</a:t>
            </a:r>
          </a:p>
        </p:txBody>
      </p:sp>
    </p:spTree>
    <p:extLst>
      <p:ext uri="{BB962C8B-B14F-4D97-AF65-F5344CB8AC3E}">
        <p14:creationId xmlns:p14="http://schemas.microsoft.com/office/powerpoint/2010/main" val="23721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08D797-1BCA-4FD8-A9E9-0A03D9B2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ko-KR" altLang="en-US" sz="3600">
                <a:solidFill>
                  <a:schemeClr val="bg1"/>
                </a:solidFill>
              </a:rPr>
              <a:t>근거이론 첫단계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en-US" altLang="ko-KR" sz="3600">
                <a:solidFill>
                  <a:schemeClr val="bg1"/>
                </a:solidFill>
              </a:rPr>
              <a:t>- </a:t>
            </a:r>
            <a:r>
              <a:rPr lang="ko-KR" altLang="en-US" sz="3600">
                <a:solidFill>
                  <a:schemeClr val="bg1"/>
                </a:solidFill>
              </a:rPr>
              <a:t>개방코딩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114B-F458-4A5B-B980-08691DC8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EE7C-08D2-4431-8D64-5EF0A2A0E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0" r="18070" b="-1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68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215A-F305-490E-BE9A-F8D0A7F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1. </a:t>
            </a:r>
            <a:r>
              <a:rPr lang="ko-KR" altLang="en-US" sz="3600"/>
              <a:t>개방코딩을 한다</a:t>
            </a:r>
            <a:r>
              <a:rPr lang="en-US" altLang="ko-KR" sz="3600"/>
              <a:t>!</a:t>
            </a:r>
            <a:r>
              <a:rPr lang="ko-KR" altLang="en-US" sz="3600"/>
              <a:t>라는 것은 무엇을 말하나</a:t>
            </a:r>
            <a:r>
              <a:rPr lang="en-US" altLang="ko-KR" sz="360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1EA43-8E5C-4863-81D3-C4955290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개방코딩이란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내가 수집한 자료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인터뷰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에서 개념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(Concept)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을 발견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명명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발전시키기 위한 것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텍스트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인터뷰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를 열어 젖혀서 그 안에 포함되어 있는 인터뷰이들의 생각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사고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</a:t>
            </a:r>
            <a:r>
              <a:rPr lang="ko-KR" altLang="en-US" sz="1400" b="1">
                <a:ea typeface="KoPubWorld돋움체_Pro Bold" panose="00000800000000000000" pitchFamily="50" charset="-127"/>
              </a:rPr>
              <a:t> 의미가 드러날 수 있도록 해야함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자료를 개별 부분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단어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문장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문단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으로 분해하여 꼼꼼히 검사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개방코딩은 미시분석에서</a:t>
            </a:r>
            <a:r>
              <a:rPr lang="en-US" altLang="ko-KR" sz="1400" b="1">
                <a:ea typeface="KoPubWorld돋움체_Pro Bold" panose="00000800000000000000" pitchFamily="50" charset="-127"/>
              </a:rPr>
              <a:t>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시작한다고 할 수 있는데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…</a:t>
            </a:r>
          </a:p>
          <a:p>
            <a:pPr lvl="1"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그렇다면 미시분석이란 무엇일까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?</a:t>
            </a:r>
          </a:p>
          <a:p>
            <a:pPr lvl="2"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연구초기에 반드시 진행해야 하는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필수적인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줄 단위의 자세한 분석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2">
              <a:lnSpc>
                <a:spcPct val="16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근거이론은 수집한 자료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인터뷰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를 개별 부분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단어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문장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문단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으로 분해하여 여기에 이름을 붙이는 과정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개념화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에서 출발한다고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047507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1215A-F305-490E-BE9A-F8D0A7FC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2. </a:t>
            </a:r>
            <a:r>
              <a:rPr lang="ko-KR" altLang="en-US" sz="3600"/>
              <a:t>개념찾기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1EA43-8E5C-4863-81D3-C4955290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개념을 찾는다는 것은 연구자는 수집한 자료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인터뷰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를 정독</a:t>
            </a:r>
            <a:r>
              <a:rPr lang="en-US" altLang="ko-KR" sz="1400" b="1">
                <a:ea typeface="KoPubWorld돋움체_Pro Bold" panose="00000800000000000000" pitchFamily="50" charset="-127"/>
              </a:rPr>
              <a:t>(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보고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뜯고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맛보고</a:t>
            </a:r>
            <a:r>
              <a:rPr lang="en-US" altLang="ko-KR" sz="1400" b="1">
                <a:ea typeface="KoPubWorld돋움체_Pro Bold" panose="00000800000000000000" pitchFamily="50" charset="-127"/>
              </a:rPr>
              <a:t>)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하면서 유사한 사건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현상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</a:t>
            </a:r>
            <a:r>
              <a:rPr lang="ko-KR" altLang="en-US" sz="1400" b="1">
                <a:ea typeface="KoPubWorld돋움체_Pro Bold" panose="00000800000000000000" pitchFamily="50" charset="-127"/>
              </a:rPr>
              <a:t> 사물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감정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행동 등을 공통의 이름표나 분류 아래에서 무리지을 수 있도록 하기 위한 작업이라고 할 수 있음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개념화 하는 것은 추상화하는 것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분류된 자료를 대표할 수 있는 이름을 부여하는 것</a:t>
            </a:r>
            <a:endParaRPr lang="en-US" altLang="ko-KR" sz="1400" b="1">
              <a:ea typeface="KoPubWorld돋움체_Pro Bold" panose="000008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>
                <a:ea typeface="KoPubWorld돋움체_Pro Bold" panose="00000800000000000000" pitchFamily="50" charset="-127"/>
              </a:rPr>
              <a:t>분류된 사건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현상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사물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감정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행동 등이 어떠한 특성을 지니고 있으며</a:t>
            </a:r>
            <a:r>
              <a:rPr lang="en-US" altLang="ko-KR" sz="1400" b="1">
                <a:ea typeface="KoPubWorld돋움체_Pro Bold" panose="00000800000000000000" pitchFamily="50" charset="-127"/>
              </a:rPr>
              <a:t>, </a:t>
            </a:r>
            <a:r>
              <a:rPr lang="ko-KR" altLang="en-US" sz="1400" b="1">
                <a:ea typeface="KoPubWorld돋움체_Pro Bold" panose="00000800000000000000" pitchFamily="50" charset="-127"/>
              </a:rPr>
              <a:t>그러한 특성을 어떻게 정의하고 해석하는가에 따라 개념은 다양한 방식으로 분류될 수 있음</a:t>
            </a:r>
          </a:p>
        </p:txBody>
      </p:sp>
    </p:spTree>
    <p:extLst>
      <p:ext uri="{BB962C8B-B14F-4D97-AF65-F5344CB8AC3E}">
        <p14:creationId xmlns:p14="http://schemas.microsoft.com/office/powerpoint/2010/main" val="2372941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08D797-1BCA-4FD8-A9E9-0A03D9B21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8" y="1370171"/>
            <a:ext cx="5085580" cy="2387600"/>
          </a:xfrm>
        </p:spPr>
        <p:txBody>
          <a:bodyPr>
            <a:normAutofit/>
          </a:bodyPr>
          <a:lstStyle/>
          <a:p>
            <a:pPr algn="l">
              <a:lnSpc>
                <a:spcPct val="95000"/>
              </a:lnSpc>
            </a:pPr>
            <a:r>
              <a:rPr lang="ko-KR" altLang="en-US" sz="3600">
                <a:solidFill>
                  <a:schemeClr val="bg1"/>
                </a:solidFill>
              </a:rPr>
              <a:t>근거이론 두번째 단계</a:t>
            </a:r>
            <a:br>
              <a:rPr lang="en-US" altLang="ko-KR" sz="3600">
                <a:solidFill>
                  <a:schemeClr val="bg1"/>
                </a:solidFill>
              </a:rPr>
            </a:br>
            <a:r>
              <a:rPr lang="en-US" altLang="ko-KR" sz="3600">
                <a:solidFill>
                  <a:schemeClr val="bg1"/>
                </a:solidFill>
              </a:rPr>
              <a:t>- </a:t>
            </a:r>
            <a:r>
              <a:rPr lang="ko-KR" altLang="en-US" sz="3600">
                <a:solidFill>
                  <a:schemeClr val="bg1"/>
                </a:solidFill>
              </a:rPr>
              <a:t>속성 및 차원을 통해 개념 발전시키기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114B-F458-4A5B-B980-08691DC8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3849845"/>
            <a:ext cx="5085580" cy="1881751"/>
          </a:xfrm>
        </p:spPr>
        <p:txBody>
          <a:bodyPr>
            <a:normAutofit/>
          </a:bodyPr>
          <a:lstStyle/>
          <a:p>
            <a:pPr algn="l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7EE7C-08D2-4431-8D64-5EF0A2A0E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30" r="18070" b="-1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69467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412924"/>
      </a:dk2>
      <a:lt2>
        <a:srgbClr val="E2E7E8"/>
      </a:lt2>
      <a:accent1>
        <a:srgbClr val="CA9893"/>
      </a:accent1>
      <a:accent2>
        <a:srgbClr val="BE9D7B"/>
      </a:accent2>
      <a:accent3>
        <a:srgbClr val="A9A57B"/>
      </a:accent3>
      <a:accent4>
        <a:srgbClr val="97AB6F"/>
      </a:accent4>
      <a:accent5>
        <a:srgbClr val="8AAE7E"/>
      </a:accent5>
      <a:accent6>
        <a:srgbClr val="73B17D"/>
      </a:accent6>
      <a:hlink>
        <a:srgbClr val="588C91"/>
      </a:hlink>
      <a:folHlink>
        <a:srgbClr val="7F7F7F"/>
      </a:folHlink>
    </a:clrScheme>
    <a:fontScheme name="Festival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Override1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412924"/>
    </a:dk2>
    <a:lt2>
      <a:srgbClr val="E2E7E8"/>
    </a:lt2>
    <a:accent1>
      <a:srgbClr val="CA9893"/>
    </a:accent1>
    <a:accent2>
      <a:srgbClr val="BE9D7B"/>
    </a:accent2>
    <a:accent3>
      <a:srgbClr val="A9A57B"/>
    </a:accent3>
    <a:accent4>
      <a:srgbClr val="97AB6F"/>
    </a:accent4>
    <a:accent5>
      <a:srgbClr val="8AAE7E"/>
    </a:accent5>
    <a:accent6>
      <a:srgbClr val="73B17D"/>
    </a:accent6>
    <a:hlink>
      <a:srgbClr val="588C91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412924"/>
    </a:dk2>
    <a:lt2>
      <a:srgbClr val="E2E7E8"/>
    </a:lt2>
    <a:accent1>
      <a:srgbClr val="CA9893"/>
    </a:accent1>
    <a:accent2>
      <a:srgbClr val="BE9D7B"/>
    </a:accent2>
    <a:accent3>
      <a:srgbClr val="A9A57B"/>
    </a:accent3>
    <a:accent4>
      <a:srgbClr val="97AB6F"/>
    </a:accent4>
    <a:accent5>
      <a:srgbClr val="8AAE7E"/>
    </a:accent5>
    <a:accent6>
      <a:srgbClr val="73B17D"/>
    </a:accent6>
    <a:hlink>
      <a:srgbClr val="588C91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412924"/>
    </a:dk2>
    <a:lt2>
      <a:srgbClr val="E2E7E8"/>
    </a:lt2>
    <a:accent1>
      <a:srgbClr val="CA9893"/>
    </a:accent1>
    <a:accent2>
      <a:srgbClr val="BE9D7B"/>
    </a:accent2>
    <a:accent3>
      <a:srgbClr val="A9A57B"/>
    </a:accent3>
    <a:accent4>
      <a:srgbClr val="97AB6F"/>
    </a:accent4>
    <a:accent5>
      <a:srgbClr val="8AAE7E"/>
    </a:accent5>
    <a:accent6>
      <a:srgbClr val="73B17D"/>
    </a:accent6>
    <a:hlink>
      <a:srgbClr val="588C91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LightSeedRightStep">
    <a:dk1>
      <a:srgbClr val="000000"/>
    </a:dk1>
    <a:lt1>
      <a:srgbClr val="FFFFFF"/>
    </a:lt1>
    <a:dk2>
      <a:srgbClr val="412924"/>
    </a:dk2>
    <a:lt2>
      <a:srgbClr val="E2E7E8"/>
    </a:lt2>
    <a:accent1>
      <a:srgbClr val="CA9893"/>
    </a:accent1>
    <a:accent2>
      <a:srgbClr val="BE9D7B"/>
    </a:accent2>
    <a:accent3>
      <a:srgbClr val="A9A57B"/>
    </a:accent3>
    <a:accent4>
      <a:srgbClr val="97AB6F"/>
    </a:accent4>
    <a:accent5>
      <a:srgbClr val="8AAE7E"/>
    </a:accent5>
    <a:accent6>
      <a:srgbClr val="73B17D"/>
    </a:accent6>
    <a:hlink>
      <a:srgbClr val="588C91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1339</Words>
  <Application>Microsoft Office PowerPoint</Application>
  <PresentationFormat>와이드스크린</PresentationFormat>
  <Paragraphs>114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KoPubWorld돋움체_Pro Bold</vt:lpstr>
      <vt:lpstr>Malgun Gothic Semilight</vt:lpstr>
      <vt:lpstr>Malgun Gothic</vt:lpstr>
      <vt:lpstr>Arial</vt:lpstr>
      <vt:lpstr>Calibri</vt:lpstr>
      <vt:lpstr>ShapesVTI</vt:lpstr>
      <vt:lpstr>근거이론 이론 및 실습</vt:lpstr>
      <vt:lpstr>근거이론의 기본적인 개념용어들</vt:lpstr>
      <vt:lpstr>1. 질적연구에서의 분석</vt:lpstr>
      <vt:lpstr>2. 질적연구(근거이론)에서의 코딩</vt:lpstr>
      <vt:lpstr>3. 근거이론에서 사용하는 용어들의 정의</vt:lpstr>
      <vt:lpstr>근거이론 첫단계 - 개방코딩</vt:lpstr>
      <vt:lpstr>1. 개방코딩을 한다!라는 것은 무엇을 말하나?</vt:lpstr>
      <vt:lpstr>2. 개념찾기</vt:lpstr>
      <vt:lpstr>근거이론 두번째 단계 - 속성 및 차원을 통해 개념 발전시키기</vt:lpstr>
      <vt:lpstr>1. 개방코딩 후, 범주찾기와 발전시키기</vt:lpstr>
      <vt:lpstr>근거이론 세번째 단계 - 맥락에 의한 자료 분석</vt:lpstr>
      <vt:lpstr>1. 맥락이란</vt:lpstr>
      <vt:lpstr>2. 축코딩</vt:lpstr>
      <vt:lpstr>3. 패러다임</vt:lpstr>
      <vt:lpstr>3. 패러다임</vt:lpstr>
      <vt:lpstr>3. 패러다임</vt:lpstr>
      <vt:lpstr>4. 조건/결과 매트릭스</vt:lpstr>
      <vt:lpstr>근거이론 네번째 단계 - 과정분석</vt:lpstr>
      <vt:lpstr>1. 과정분석</vt:lpstr>
      <vt:lpstr>근거이론 다섯번째 단계 - 통합</vt:lpstr>
      <vt:lpstr>1. 통합</vt:lpstr>
      <vt:lpstr>1. 통합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지방자치의 이론과 실제 2주차</dc:title>
  <dc:creator>KIM GYUHWAN</dc:creator>
  <cp:lastModifiedBy>dell</cp:lastModifiedBy>
  <cp:revision>10</cp:revision>
  <dcterms:created xsi:type="dcterms:W3CDTF">2021-08-20T10:55:53Z</dcterms:created>
  <dcterms:modified xsi:type="dcterms:W3CDTF">2021-08-25T06:13:07Z</dcterms:modified>
</cp:coreProperties>
</file>