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18288000" cy="10287000"/>
  <p:notesSz cx="6858000" cy="9144000"/>
  <p:embeddedFontLst>
    <p:embeddedFont>
      <p:font typeface="Roboto Condensed Bold" charset="1" panose="02000000000000000000"/>
      <p:regular r:id="rId21"/>
    </p:embeddedFont>
    <p:embeddedFont>
      <p:font typeface="Roboto Condensed" charset="1" panose="02000000000000000000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4.png" Type="http://schemas.openxmlformats.org/officeDocument/2006/relationships/image"/><Relationship Id="rId5" Target="../media/image5.svg" Type="http://schemas.openxmlformats.org/officeDocument/2006/relationships/image"/><Relationship Id="rId6" Target="../media/image19.png" Type="http://schemas.openxmlformats.org/officeDocument/2006/relationships/image"/><Relationship Id="rId7" Target="../media/image20.svg" Type="http://schemas.openxmlformats.org/officeDocument/2006/relationships/image"/><Relationship Id="rId8" Target="../media/image27.jpe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4.png" Type="http://schemas.openxmlformats.org/officeDocument/2006/relationships/image"/><Relationship Id="rId5" Target="../media/image5.svg" Type="http://schemas.openxmlformats.org/officeDocument/2006/relationships/image"/><Relationship Id="rId6" Target="../media/image19.png" Type="http://schemas.openxmlformats.org/officeDocument/2006/relationships/image"/><Relationship Id="rId7" Target="../media/image20.svg" Type="http://schemas.openxmlformats.org/officeDocument/2006/relationships/image"/><Relationship Id="rId8" Target="../media/image28.jpe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4.png" Type="http://schemas.openxmlformats.org/officeDocument/2006/relationships/image"/><Relationship Id="rId5" Target="../media/image5.svg" Type="http://schemas.openxmlformats.org/officeDocument/2006/relationships/image"/><Relationship Id="rId6" Target="../media/image19.png" Type="http://schemas.openxmlformats.org/officeDocument/2006/relationships/image"/><Relationship Id="rId7" Target="../media/image20.svg" Type="http://schemas.openxmlformats.org/officeDocument/2006/relationships/image"/><Relationship Id="rId8" Target="../media/image29.jpe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6.png" Type="http://schemas.openxmlformats.org/officeDocument/2006/relationships/image"/><Relationship Id="rId11" Target="../media/image37.svg" Type="http://schemas.openxmlformats.org/officeDocument/2006/relationships/image"/><Relationship Id="rId2" Target="../media/image30.png" Type="http://schemas.openxmlformats.org/officeDocument/2006/relationships/image"/><Relationship Id="rId3" Target="../media/image31.svg" Type="http://schemas.openxmlformats.org/officeDocument/2006/relationships/image"/><Relationship Id="rId4" Target="../media/image32.png" Type="http://schemas.openxmlformats.org/officeDocument/2006/relationships/image"/><Relationship Id="rId5" Target="../media/image33.svg" Type="http://schemas.openxmlformats.org/officeDocument/2006/relationships/image"/><Relationship Id="rId6" Target="../media/image2.png" Type="http://schemas.openxmlformats.org/officeDocument/2006/relationships/image"/><Relationship Id="rId7" Target="../media/image3.svg" Type="http://schemas.openxmlformats.org/officeDocument/2006/relationships/image"/><Relationship Id="rId8" Target="../media/image34.png" Type="http://schemas.openxmlformats.org/officeDocument/2006/relationships/image"/><Relationship Id="rId9" Target="../media/image35.sv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8.jpeg" Type="http://schemas.openxmlformats.org/officeDocument/2006/relationships/image"/><Relationship Id="rId3" Target="../media/image39.jpeg" Type="http://schemas.openxmlformats.org/officeDocument/2006/relationships/image"/><Relationship Id="rId4" Target="../media/image40.jpeg" Type="http://schemas.openxmlformats.org/officeDocument/2006/relationships/image"/><Relationship Id="rId5" Target="../media/image2.png" Type="http://schemas.openxmlformats.org/officeDocument/2006/relationships/image"/><Relationship Id="rId6" Target="../media/image3.sv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2.png" Type="http://schemas.openxmlformats.org/officeDocument/2006/relationships/image"/><Relationship Id="rId5" Target="../media/image3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svg" Type="http://schemas.openxmlformats.org/officeDocument/2006/relationships/image"/><Relationship Id="rId4" Target="../media/image10.png" Type="http://schemas.openxmlformats.org/officeDocument/2006/relationships/image"/><Relationship Id="rId5" Target="../media/image11.svg" Type="http://schemas.openxmlformats.org/officeDocument/2006/relationships/image"/><Relationship Id="rId6" Target="../media/image12.png" Type="http://schemas.openxmlformats.org/officeDocument/2006/relationships/image"/><Relationship Id="rId7" Target="../media/image13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15.svg" Type="http://schemas.openxmlformats.org/officeDocument/2006/relationships/image"/><Relationship Id="rId4" Target="../media/image16.jpeg" Type="http://schemas.openxmlformats.org/officeDocument/2006/relationships/image"/><Relationship Id="rId5" Target="../media/image17.png" Type="http://schemas.openxmlformats.org/officeDocument/2006/relationships/image"/><Relationship Id="rId6" Target="../media/image18.svg" Type="http://schemas.openxmlformats.org/officeDocument/2006/relationships/image"/><Relationship Id="rId7" Target="../media/image4.png" Type="http://schemas.openxmlformats.org/officeDocument/2006/relationships/image"/><Relationship Id="rId8" Target="../media/image5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4.png" Type="http://schemas.openxmlformats.org/officeDocument/2006/relationships/image"/><Relationship Id="rId5" Target="../media/image5.svg" Type="http://schemas.openxmlformats.org/officeDocument/2006/relationships/image"/><Relationship Id="rId6" Target="../media/image19.png" Type="http://schemas.openxmlformats.org/officeDocument/2006/relationships/image"/><Relationship Id="rId7" Target="../media/image20.svg" Type="http://schemas.openxmlformats.org/officeDocument/2006/relationships/image"/><Relationship Id="rId8" Target="../media/image21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4.png" Type="http://schemas.openxmlformats.org/officeDocument/2006/relationships/image"/><Relationship Id="rId5" Target="../media/image5.svg" Type="http://schemas.openxmlformats.org/officeDocument/2006/relationships/image"/><Relationship Id="rId6" Target="../media/image19.png" Type="http://schemas.openxmlformats.org/officeDocument/2006/relationships/image"/><Relationship Id="rId7" Target="../media/image20.svg" Type="http://schemas.openxmlformats.org/officeDocument/2006/relationships/image"/><Relationship Id="rId8" Target="../media/image22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4.png" Type="http://schemas.openxmlformats.org/officeDocument/2006/relationships/image"/><Relationship Id="rId5" Target="../media/image5.svg" Type="http://schemas.openxmlformats.org/officeDocument/2006/relationships/image"/><Relationship Id="rId6" Target="../media/image19.png" Type="http://schemas.openxmlformats.org/officeDocument/2006/relationships/image"/><Relationship Id="rId7" Target="../media/image20.svg" Type="http://schemas.openxmlformats.org/officeDocument/2006/relationships/image"/><Relationship Id="rId8" Target="../media/image23.jpe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4.png" Type="http://schemas.openxmlformats.org/officeDocument/2006/relationships/image"/><Relationship Id="rId5" Target="../media/image5.svg" Type="http://schemas.openxmlformats.org/officeDocument/2006/relationships/image"/><Relationship Id="rId6" Target="../media/image19.png" Type="http://schemas.openxmlformats.org/officeDocument/2006/relationships/image"/><Relationship Id="rId7" Target="../media/image20.svg" Type="http://schemas.openxmlformats.org/officeDocument/2006/relationships/image"/><Relationship Id="rId8" Target="../media/image24.jpe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4.png" Type="http://schemas.openxmlformats.org/officeDocument/2006/relationships/image"/><Relationship Id="rId5" Target="../media/image5.svg" Type="http://schemas.openxmlformats.org/officeDocument/2006/relationships/image"/><Relationship Id="rId6" Target="../media/image19.png" Type="http://schemas.openxmlformats.org/officeDocument/2006/relationships/image"/><Relationship Id="rId7" Target="../media/image20.svg" Type="http://schemas.openxmlformats.org/officeDocument/2006/relationships/image"/><Relationship Id="rId8" Target="../media/image25.jpe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4.png" Type="http://schemas.openxmlformats.org/officeDocument/2006/relationships/image"/><Relationship Id="rId5" Target="../media/image5.svg" Type="http://schemas.openxmlformats.org/officeDocument/2006/relationships/image"/><Relationship Id="rId6" Target="../media/image19.png" Type="http://schemas.openxmlformats.org/officeDocument/2006/relationships/image"/><Relationship Id="rId7" Target="../media/image20.svg" Type="http://schemas.openxmlformats.org/officeDocument/2006/relationships/image"/><Relationship Id="rId8" Target="../media/image26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8746" t="0" r="-8746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1060987">
            <a:off x="8395022" y="-1603437"/>
            <a:ext cx="12247371" cy="15299036"/>
            <a:chOff x="0" y="0"/>
            <a:chExt cx="3225645" cy="4029376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225645" cy="4029376"/>
            </a:xfrm>
            <a:custGeom>
              <a:avLst/>
              <a:gdLst/>
              <a:ahLst/>
              <a:cxnLst/>
              <a:rect r="r" b="b" t="t" l="l"/>
              <a:pathLst>
                <a:path h="4029376" w="3225645">
                  <a:moveTo>
                    <a:pt x="0" y="0"/>
                  </a:moveTo>
                  <a:lnTo>
                    <a:pt x="3225645" y="0"/>
                  </a:lnTo>
                  <a:lnTo>
                    <a:pt x="3225645" y="4029376"/>
                  </a:lnTo>
                  <a:lnTo>
                    <a:pt x="0" y="4029376"/>
                  </a:lnTo>
                  <a:close/>
                </a:path>
              </a:pathLst>
            </a:custGeom>
            <a:solidFill>
              <a:srgbClr val="072227">
                <a:alpha val="89804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57150"/>
              <a:ext cx="3225645" cy="408652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8922478" y="3516107"/>
            <a:ext cx="8978563" cy="16502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997"/>
              </a:lnSpc>
            </a:pPr>
            <a:r>
              <a:rPr lang="en-US" b="true" sz="11109">
                <a:solidFill>
                  <a:srgbClr val="3DEDE8"/>
                </a:solidFill>
                <a:latin typeface="Roboto Condensed Bold"/>
                <a:ea typeface="Roboto Condensed Bold"/>
                <a:cs typeface="Roboto Condensed Bold"/>
                <a:sym typeface="Roboto Condensed Bold"/>
              </a:rPr>
              <a:t>EVOLUSI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-4385921">
            <a:off x="1811542" y="4050978"/>
            <a:ext cx="13559562" cy="542382"/>
          </a:xfrm>
          <a:custGeom>
            <a:avLst/>
            <a:gdLst/>
            <a:ahLst/>
            <a:cxnLst/>
            <a:rect r="r" b="b" t="t" l="l"/>
            <a:pathLst>
              <a:path h="542382" w="13559562">
                <a:moveTo>
                  <a:pt x="0" y="0"/>
                </a:moveTo>
                <a:lnTo>
                  <a:pt x="13559563" y="0"/>
                </a:lnTo>
                <a:lnTo>
                  <a:pt x="13559563" y="542382"/>
                </a:lnTo>
                <a:lnTo>
                  <a:pt x="0" y="54238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10800000">
            <a:off x="11190053" y="-400110"/>
            <a:ext cx="7561508" cy="5198537"/>
          </a:xfrm>
          <a:custGeom>
            <a:avLst/>
            <a:gdLst/>
            <a:ahLst/>
            <a:cxnLst/>
            <a:rect r="r" b="b" t="t" l="l"/>
            <a:pathLst>
              <a:path h="5198537" w="7561508">
                <a:moveTo>
                  <a:pt x="0" y="0"/>
                </a:moveTo>
                <a:lnTo>
                  <a:pt x="7561507" y="0"/>
                </a:lnTo>
                <a:lnTo>
                  <a:pt x="7561507" y="5198537"/>
                </a:lnTo>
                <a:lnTo>
                  <a:pt x="0" y="519853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10800000">
            <a:off x="14403745" y="8666472"/>
            <a:ext cx="5711110" cy="1620528"/>
          </a:xfrm>
          <a:custGeom>
            <a:avLst/>
            <a:gdLst/>
            <a:ahLst/>
            <a:cxnLst/>
            <a:rect r="r" b="b" t="t" l="l"/>
            <a:pathLst>
              <a:path h="1620528" w="5711110">
                <a:moveTo>
                  <a:pt x="0" y="0"/>
                </a:moveTo>
                <a:lnTo>
                  <a:pt x="5711110" y="0"/>
                </a:lnTo>
                <a:lnTo>
                  <a:pt x="5711110" y="1620528"/>
                </a:lnTo>
                <a:lnTo>
                  <a:pt x="0" y="162052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8922478" y="5175856"/>
            <a:ext cx="8700597" cy="21473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37"/>
              </a:lnSpc>
            </a:pPr>
            <a:r>
              <a:rPr lang="en-US" b="true" sz="7211">
                <a:solidFill>
                  <a:srgbClr val="AEFEFF"/>
                </a:solidFill>
                <a:latin typeface="Roboto Condensed Bold"/>
                <a:ea typeface="Roboto Condensed Bold"/>
                <a:cs typeface="Roboto Condensed Bold"/>
                <a:sym typeface="Roboto Condensed Bold"/>
              </a:rPr>
              <a:t>TEKNOLOGI PROCESSOR INTEL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7914350" y="9267825"/>
            <a:ext cx="5358427" cy="752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50"/>
              </a:lnSpc>
            </a:pPr>
            <a:r>
              <a:rPr lang="en-US" b="true" sz="5000">
                <a:solidFill>
                  <a:srgbClr val="FFDE59"/>
                </a:solidFill>
                <a:latin typeface="Roboto Condensed Bold"/>
                <a:ea typeface="Roboto Condensed Bold"/>
                <a:cs typeface="Roboto Condensed Bold"/>
                <a:sym typeface="Roboto Condensed Bold"/>
              </a:rPr>
              <a:t>312450054-Aqilah S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7222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5521075" y="-377508"/>
            <a:ext cx="27488974" cy="3086100"/>
            <a:chOff x="0" y="0"/>
            <a:chExt cx="7239895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7239895" cy="812800"/>
            </a:xfrm>
            <a:custGeom>
              <a:avLst/>
              <a:gdLst/>
              <a:ahLst/>
              <a:cxnLst/>
              <a:rect r="r" b="b" t="t" l="l"/>
              <a:pathLst>
                <a:path h="812800" w="7239895">
                  <a:moveTo>
                    <a:pt x="0" y="0"/>
                  </a:moveTo>
                  <a:lnTo>
                    <a:pt x="7239895" y="0"/>
                  </a:lnTo>
                  <a:lnTo>
                    <a:pt x="7239895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35858B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7239895" cy="869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-10800000">
            <a:off x="0" y="2339060"/>
            <a:ext cx="18476613" cy="739065"/>
          </a:xfrm>
          <a:custGeom>
            <a:avLst/>
            <a:gdLst/>
            <a:ahLst/>
            <a:cxnLst/>
            <a:rect r="r" b="b" t="t" l="l"/>
            <a:pathLst>
              <a:path h="739065" w="18476613">
                <a:moveTo>
                  <a:pt x="0" y="0"/>
                </a:moveTo>
                <a:lnTo>
                  <a:pt x="18476613" y="0"/>
                </a:lnTo>
                <a:lnTo>
                  <a:pt x="18476613" y="739064"/>
                </a:lnTo>
                <a:lnTo>
                  <a:pt x="0" y="7390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0" y="-1086438"/>
            <a:ext cx="5520044" cy="3795030"/>
          </a:xfrm>
          <a:custGeom>
            <a:avLst/>
            <a:gdLst/>
            <a:ahLst/>
            <a:cxnLst/>
            <a:rect r="r" b="b" t="t" l="l"/>
            <a:pathLst>
              <a:path h="3795030" w="5520044">
                <a:moveTo>
                  <a:pt x="0" y="0"/>
                </a:moveTo>
                <a:lnTo>
                  <a:pt x="5520044" y="0"/>
                </a:lnTo>
                <a:lnTo>
                  <a:pt x="5520044" y="3795030"/>
                </a:lnTo>
                <a:lnTo>
                  <a:pt x="0" y="379503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10800000">
            <a:off x="13297375" y="-1086438"/>
            <a:ext cx="5520044" cy="3795030"/>
          </a:xfrm>
          <a:custGeom>
            <a:avLst/>
            <a:gdLst/>
            <a:ahLst/>
            <a:cxnLst/>
            <a:rect r="r" b="b" t="t" l="l"/>
            <a:pathLst>
              <a:path h="3795030" w="5520044">
                <a:moveTo>
                  <a:pt x="0" y="0"/>
                </a:moveTo>
                <a:lnTo>
                  <a:pt x="5520044" y="0"/>
                </a:lnTo>
                <a:lnTo>
                  <a:pt x="5520044" y="3795030"/>
                </a:lnTo>
                <a:lnTo>
                  <a:pt x="0" y="379503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10800000">
            <a:off x="-1515846" y="3507257"/>
            <a:ext cx="8551737" cy="5751043"/>
          </a:xfrm>
          <a:custGeom>
            <a:avLst/>
            <a:gdLst/>
            <a:ahLst/>
            <a:cxnLst/>
            <a:rect r="r" b="b" t="t" l="l"/>
            <a:pathLst>
              <a:path h="5751043" w="8551737">
                <a:moveTo>
                  <a:pt x="0" y="0"/>
                </a:moveTo>
                <a:lnTo>
                  <a:pt x="8551737" y="0"/>
                </a:lnTo>
                <a:lnTo>
                  <a:pt x="8551737" y="5751043"/>
                </a:lnTo>
                <a:lnTo>
                  <a:pt x="0" y="575104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>
            <a:grpSpLocks noChangeAspect="true"/>
          </p:cNvGrpSpPr>
          <p:nvPr/>
        </p:nvGrpSpPr>
        <p:grpSpPr>
          <a:xfrm rot="0">
            <a:off x="717432" y="5102767"/>
            <a:ext cx="5809169" cy="3595951"/>
            <a:chOff x="0" y="0"/>
            <a:chExt cx="6973570" cy="431673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6973570" cy="4316730"/>
            </a:xfrm>
            <a:custGeom>
              <a:avLst/>
              <a:gdLst/>
              <a:ahLst/>
              <a:cxnLst/>
              <a:rect r="r" b="b" t="t" l="l"/>
              <a:pathLst>
                <a:path h="4316730" w="6973570">
                  <a:moveTo>
                    <a:pt x="6228080" y="0"/>
                  </a:moveTo>
                  <a:lnTo>
                    <a:pt x="0" y="0"/>
                  </a:lnTo>
                  <a:lnTo>
                    <a:pt x="0" y="4316730"/>
                  </a:lnTo>
                  <a:lnTo>
                    <a:pt x="6973570" y="4316730"/>
                  </a:lnTo>
                  <a:lnTo>
                    <a:pt x="6973570" y="745490"/>
                  </a:lnTo>
                  <a:close/>
                </a:path>
              </a:pathLst>
            </a:custGeom>
            <a:blipFill>
              <a:blip r:embed="rId8"/>
              <a:stretch>
                <a:fillRect l="-5296" t="0" r="-5296" b="0"/>
              </a:stretch>
            </a:blip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6228080" y="0"/>
              <a:ext cx="745490" cy="745490"/>
            </a:xfrm>
            <a:custGeom>
              <a:avLst/>
              <a:gdLst/>
              <a:ahLst/>
              <a:cxnLst/>
              <a:rect r="r" b="b" t="t" l="l"/>
              <a:pathLst>
                <a:path h="745490" w="745490">
                  <a:moveTo>
                    <a:pt x="0" y="0"/>
                  </a:moveTo>
                  <a:lnTo>
                    <a:pt x="0" y="745490"/>
                  </a:lnTo>
                  <a:lnTo>
                    <a:pt x="745490" y="745490"/>
                  </a:lnTo>
                  <a:close/>
                </a:path>
              </a:pathLst>
            </a:custGeom>
            <a:solidFill>
              <a:srgbClr val="35858B"/>
            </a:solidFill>
          </p:spPr>
        </p:sp>
      </p:grpSp>
      <p:sp>
        <p:nvSpPr>
          <p:cNvPr name="TextBox 12" id="12"/>
          <p:cNvSpPr txBox="true"/>
          <p:nvPr/>
        </p:nvSpPr>
        <p:spPr>
          <a:xfrm rot="0">
            <a:off x="5615772" y="691388"/>
            <a:ext cx="7056457" cy="9578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487"/>
              </a:lnSpc>
            </a:pPr>
            <a:r>
              <a:rPr lang="en-US" b="true" sz="6399">
                <a:solidFill>
                  <a:srgbClr val="FFFFFF"/>
                </a:solidFill>
                <a:latin typeface="Roboto Condensed Bold"/>
                <a:ea typeface="Roboto Condensed Bold"/>
                <a:cs typeface="Roboto Condensed Bold"/>
                <a:sym typeface="Roboto Condensed Bold"/>
              </a:rPr>
              <a:t>Hybrid Architecture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7665444" y="4027429"/>
            <a:ext cx="8420528" cy="742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49"/>
              </a:lnSpc>
            </a:pPr>
            <a:r>
              <a:rPr lang="en-US" sz="4999" spc="249">
                <a:solidFill>
                  <a:srgbClr val="AEFE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Alder Lake</a:t>
            </a:r>
          </a:p>
        </p:txBody>
      </p:sp>
      <p:grpSp>
        <p:nvGrpSpPr>
          <p:cNvPr name="Group 14" id="14"/>
          <p:cNvGrpSpPr/>
          <p:nvPr/>
        </p:nvGrpSpPr>
        <p:grpSpPr>
          <a:xfrm rot="0">
            <a:off x="7636869" y="5562103"/>
            <a:ext cx="188513" cy="188513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AEFEFF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70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7636869" y="7394655"/>
            <a:ext cx="188513" cy="188513"/>
            <a:chOff x="0" y="0"/>
            <a:chExt cx="812800" cy="8128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AEFEFF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700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8223413" y="5301972"/>
            <a:ext cx="8339039" cy="42595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00"/>
              </a:lnSpc>
            </a:pPr>
            <a:r>
              <a:rPr lang="en-US" sz="3200" spc="16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P-core (Performance Core) dan E-core (Efficiency Core)</a:t>
            </a:r>
          </a:p>
          <a:p>
            <a:pPr algn="l">
              <a:lnSpc>
                <a:spcPts val="4800"/>
              </a:lnSpc>
            </a:pPr>
            <a:r>
              <a:rPr lang="en-US" sz="3200" spc="16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Performa tinggi + hemat daya</a:t>
            </a:r>
          </a:p>
          <a:p>
            <a:pPr algn="l">
              <a:lnSpc>
                <a:spcPts val="4800"/>
              </a:lnSpc>
            </a:pPr>
            <a:r>
              <a:rPr lang="en-US" sz="3200" spc="16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Intel Thread Director mengatur pembagian tugas</a:t>
            </a:r>
          </a:p>
          <a:p>
            <a:pPr algn="l">
              <a:lnSpc>
                <a:spcPts val="4800"/>
              </a:lnSpc>
            </a:pPr>
            <a:r>
              <a:rPr lang="en-US" sz="3200" spc="16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Cocok untuk multitasking &amp; gaming</a:t>
            </a:r>
          </a:p>
          <a:p>
            <a:pPr algn="l">
              <a:lnSpc>
                <a:spcPts val="4800"/>
              </a:lnSpc>
            </a:pPr>
          </a:p>
        </p:txBody>
      </p:sp>
      <p:grpSp>
        <p:nvGrpSpPr>
          <p:cNvPr name="Group 21" id="21"/>
          <p:cNvGrpSpPr/>
          <p:nvPr/>
        </p:nvGrpSpPr>
        <p:grpSpPr>
          <a:xfrm rot="0">
            <a:off x="7636869" y="6787436"/>
            <a:ext cx="188513" cy="188513"/>
            <a:chOff x="0" y="0"/>
            <a:chExt cx="812800" cy="81280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AEFEFF"/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70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7636869" y="8621393"/>
            <a:ext cx="188513" cy="188513"/>
            <a:chOff x="0" y="0"/>
            <a:chExt cx="812800" cy="8128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AEFEFF"/>
            </a:solidFill>
          </p:spPr>
        </p:sp>
        <p:sp>
          <p:nvSpPr>
            <p:cNvPr name="TextBox 26" id="26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700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7222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5521075" y="-377508"/>
            <a:ext cx="27488974" cy="3086100"/>
            <a:chOff x="0" y="0"/>
            <a:chExt cx="7239895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7239895" cy="812800"/>
            </a:xfrm>
            <a:custGeom>
              <a:avLst/>
              <a:gdLst/>
              <a:ahLst/>
              <a:cxnLst/>
              <a:rect r="r" b="b" t="t" l="l"/>
              <a:pathLst>
                <a:path h="812800" w="7239895">
                  <a:moveTo>
                    <a:pt x="0" y="0"/>
                  </a:moveTo>
                  <a:lnTo>
                    <a:pt x="7239895" y="0"/>
                  </a:lnTo>
                  <a:lnTo>
                    <a:pt x="7239895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35858B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7239895" cy="869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-10800000">
            <a:off x="0" y="2339060"/>
            <a:ext cx="18476613" cy="739065"/>
          </a:xfrm>
          <a:custGeom>
            <a:avLst/>
            <a:gdLst/>
            <a:ahLst/>
            <a:cxnLst/>
            <a:rect r="r" b="b" t="t" l="l"/>
            <a:pathLst>
              <a:path h="739065" w="18476613">
                <a:moveTo>
                  <a:pt x="0" y="0"/>
                </a:moveTo>
                <a:lnTo>
                  <a:pt x="18476613" y="0"/>
                </a:lnTo>
                <a:lnTo>
                  <a:pt x="18476613" y="739064"/>
                </a:lnTo>
                <a:lnTo>
                  <a:pt x="0" y="7390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0" y="-1086438"/>
            <a:ext cx="5520044" cy="3795030"/>
          </a:xfrm>
          <a:custGeom>
            <a:avLst/>
            <a:gdLst/>
            <a:ahLst/>
            <a:cxnLst/>
            <a:rect r="r" b="b" t="t" l="l"/>
            <a:pathLst>
              <a:path h="3795030" w="5520044">
                <a:moveTo>
                  <a:pt x="0" y="0"/>
                </a:moveTo>
                <a:lnTo>
                  <a:pt x="5520044" y="0"/>
                </a:lnTo>
                <a:lnTo>
                  <a:pt x="5520044" y="3795030"/>
                </a:lnTo>
                <a:lnTo>
                  <a:pt x="0" y="379503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10800000">
            <a:off x="13297375" y="-1086438"/>
            <a:ext cx="5520044" cy="3795030"/>
          </a:xfrm>
          <a:custGeom>
            <a:avLst/>
            <a:gdLst/>
            <a:ahLst/>
            <a:cxnLst/>
            <a:rect r="r" b="b" t="t" l="l"/>
            <a:pathLst>
              <a:path h="3795030" w="5520044">
                <a:moveTo>
                  <a:pt x="0" y="0"/>
                </a:moveTo>
                <a:lnTo>
                  <a:pt x="5520044" y="0"/>
                </a:lnTo>
                <a:lnTo>
                  <a:pt x="5520044" y="3795030"/>
                </a:lnTo>
                <a:lnTo>
                  <a:pt x="0" y="379503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10800000">
            <a:off x="-1515846" y="3507257"/>
            <a:ext cx="8551737" cy="5751043"/>
          </a:xfrm>
          <a:custGeom>
            <a:avLst/>
            <a:gdLst/>
            <a:ahLst/>
            <a:cxnLst/>
            <a:rect r="r" b="b" t="t" l="l"/>
            <a:pathLst>
              <a:path h="5751043" w="8551737">
                <a:moveTo>
                  <a:pt x="0" y="0"/>
                </a:moveTo>
                <a:lnTo>
                  <a:pt x="8551737" y="0"/>
                </a:lnTo>
                <a:lnTo>
                  <a:pt x="8551737" y="5751043"/>
                </a:lnTo>
                <a:lnTo>
                  <a:pt x="0" y="575104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>
            <a:grpSpLocks noChangeAspect="true"/>
          </p:cNvGrpSpPr>
          <p:nvPr/>
        </p:nvGrpSpPr>
        <p:grpSpPr>
          <a:xfrm rot="0">
            <a:off x="717432" y="5102767"/>
            <a:ext cx="5809169" cy="3595951"/>
            <a:chOff x="0" y="0"/>
            <a:chExt cx="6973570" cy="431673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6973570" cy="4316730"/>
            </a:xfrm>
            <a:custGeom>
              <a:avLst/>
              <a:gdLst/>
              <a:ahLst/>
              <a:cxnLst/>
              <a:rect r="r" b="b" t="t" l="l"/>
              <a:pathLst>
                <a:path h="4316730" w="6973570">
                  <a:moveTo>
                    <a:pt x="6228080" y="0"/>
                  </a:moveTo>
                  <a:lnTo>
                    <a:pt x="0" y="0"/>
                  </a:lnTo>
                  <a:lnTo>
                    <a:pt x="0" y="4316730"/>
                  </a:lnTo>
                  <a:lnTo>
                    <a:pt x="6973570" y="4316730"/>
                  </a:lnTo>
                  <a:lnTo>
                    <a:pt x="6973570" y="745490"/>
                  </a:lnTo>
                  <a:close/>
                </a:path>
              </a:pathLst>
            </a:custGeom>
            <a:blipFill>
              <a:blip r:embed="rId8"/>
              <a:stretch>
                <a:fillRect l="-5090" t="0" r="-5090" b="0"/>
              </a:stretch>
            </a:blip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6228080" y="0"/>
              <a:ext cx="745490" cy="745490"/>
            </a:xfrm>
            <a:custGeom>
              <a:avLst/>
              <a:gdLst/>
              <a:ahLst/>
              <a:cxnLst/>
              <a:rect r="r" b="b" t="t" l="l"/>
              <a:pathLst>
                <a:path h="745490" w="745490">
                  <a:moveTo>
                    <a:pt x="0" y="0"/>
                  </a:moveTo>
                  <a:lnTo>
                    <a:pt x="0" y="745490"/>
                  </a:lnTo>
                  <a:lnTo>
                    <a:pt x="745490" y="745490"/>
                  </a:lnTo>
                  <a:close/>
                </a:path>
              </a:pathLst>
            </a:custGeom>
            <a:solidFill>
              <a:srgbClr val="35858B"/>
            </a:solidFill>
          </p:spPr>
        </p:sp>
      </p:grpSp>
      <p:sp>
        <p:nvSpPr>
          <p:cNvPr name="TextBox 12" id="12"/>
          <p:cNvSpPr txBox="true"/>
          <p:nvPr/>
        </p:nvSpPr>
        <p:spPr>
          <a:xfrm rot="0">
            <a:off x="5710078" y="219900"/>
            <a:ext cx="7056457" cy="19008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487"/>
              </a:lnSpc>
            </a:pPr>
            <a:r>
              <a:rPr lang="en-US" b="true" sz="6399">
                <a:solidFill>
                  <a:srgbClr val="FFFFFF"/>
                </a:solidFill>
                <a:latin typeface="Roboto Condensed Bold"/>
                <a:ea typeface="Roboto Condensed Bold"/>
                <a:cs typeface="Roboto Condensed Bold"/>
                <a:sym typeface="Roboto Condensed Bold"/>
              </a:rPr>
              <a:t>Raptor Lake &amp; Meteor Lake 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7636869" y="5428753"/>
            <a:ext cx="188513" cy="188513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AEFEFF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70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7636869" y="7309253"/>
            <a:ext cx="188513" cy="188513"/>
            <a:chOff x="0" y="0"/>
            <a:chExt cx="812800" cy="812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AEFEFF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700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9" id="19"/>
          <p:cNvSpPr txBox="true"/>
          <p:nvPr/>
        </p:nvSpPr>
        <p:spPr>
          <a:xfrm rot="0">
            <a:off x="8223413" y="5159927"/>
            <a:ext cx="8339039" cy="36499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00"/>
              </a:lnSpc>
            </a:pPr>
            <a:r>
              <a:rPr lang="en-US" sz="3200" spc="16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Generasi ke-13 dan 14</a:t>
            </a:r>
          </a:p>
          <a:p>
            <a:pPr algn="l">
              <a:lnSpc>
                <a:spcPts val="4800"/>
              </a:lnSpc>
            </a:pPr>
            <a:r>
              <a:rPr lang="en-US" sz="3200" spc="16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Mendukung DDR5, PCIe 5.0</a:t>
            </a:r>
          </a:p>
          <a:p>
            <a:pPr algn="l">
              <a:lnSpc>
                <a:spcPts val="4800"/>
              </a:lnSpc>
            </a:pPr>
            <a:r>
              <a:rPr lang="en-US" sz="3200" spc="16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</a:t>
            </a:r>
            <a:r>
              <a:rPr lang="en-US" sz="3200" spc="16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enambahkan AI engine•</a:t>
            </a:r>
          </a:p>
          <a:p>
            <a:pPr algn="l">
              <a:lnSpc>
                <a:spcPts val="4800"/>
              </a:lnSpc>
            </a:pPr>
            <a:r>
              <a:rPr lang="en-US" sz="3200" spc="16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Modular design &amp; chiplet-based (Meteor Lake)</a:t>
            </a:r>
          </a:p>
          <a:p>
            <a:pPr algn="l">
              <a:lnSpc>
                <a:spcPts val="4800"/>
              </a:lnSpc>
            </a:pPr>
          </a:p>
        </p:txBody>
      </p:sp>
      <p:grpSp>
        <p:nvGrpSpPr>
          <p:cNvPr name="Group 20" id="20"/>
          <p:cNvGrpSpPr/>
          <p:nvPr/>
        </p:nvGrpSpPr>
        <p:grpSpPr>
          <a:xfrm rot="0">
            <a:off x="7636869" y="6674129"/>
            <a:ext cx="188513" cy="188513"/>
            <a:chOff x="0" y="0"/>
            <a:chExt cx="812800" cy="812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AEFEFF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70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7636869" y="6051441"/>
            <a:ext cx="188513" cy="188513"/>
            <a:chOff x="0" y="0"/>
            <a:chExt cx="812800" cy="8128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AEFEFF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700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7222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5521075" y="-377508"/>
            <a:ext cx="27488974" cy="3086100"/>
            <a:chOff x="0" y="0"/>
            <a:chExt cx="7239895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7239895" cy="812800"/>
            </a:xfrm>
            <a:custGeom>
              <a:avLst/>
              <a:gdLst/>
              <a:ahLst/>
              <a:cxnLst/>
              <a:rect r="r" b="b" t="t" l="l"/>
              <a:pathLst>
                <a:path h="812800" w="7239895">
                  <a:moveTo>
                    <a:pt x="0" y="0"/>
                  </a:moveTo>
                  <a:lnTo>
                    <a:pt x="7239895" y="0"/>
                  </a:lnTo>
                  <a:lnTo>
                    <a:pt x="7239895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35858B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7239895" cy="869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-10800000">
            <a:off x="0" y="2339060"/>
            <a:ext cx="18476613" cy="739065"/>
          </a:xfrm>
          <a:custGeom>
            <a:avLst/>
            <a:gdLst/>
            <a:ahLst/>
            <a:cxnLst/>
            <a:rect r="r" b="b" t="t" l="l"/>
            <a:pathLst>
              <a:path h="739065" w="18476613">
                <a:moveTo>
                  <a:pt x="0" y="0"/>
                </a:moveTo>
                <a:lnTo>
                  <a:pt x="18476613" y="0"/>
                </a:lnTo>
                <a:lnTo>
                  <a:pt x="18476613" y="739064"/>
                </a:lnTo>
                <a:lnTo>
                  <a:pt x="0" y="7390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0" y="-1086438"/>
            <a:ext cx="5520044" cy="3795030"/>
          </a:xfrm>
          <a:custGeom>
            <a:avLst/>
            <a:gdLst/>
            <a:ahLst/>
            <a:cxnLst/>
            <a:rect r="r" b="b" t="t" l="l"/>
            <a:pathLst>
              <a:path h="3795030" w="5520044">
                <a:moveTo>
                  <a:pt x="0" y="0"/>
                </a:moveTo>
                <a:lnTo>
                  <a:pt x="5520044" y="0"/>
                </a:lnTo>
                <a:lnTo>
                  <a:pt x="5520044" y="3795030"/>
                </a:lnTo>
                <a:lnTo>
                  <a:pt x="0" y="379503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10800000">
            <a:off x="13297375" y="-1086438"/>
            <a:ext cx="5520044" cy="3795030"/>
          </a:xfrm>
          <a:custGeom>
            <a:avLst/>
            <a:gdLst/>
            <a:ahLst/>
            <a:cxnLst/>
            <a:rect r="r" b="b" t="t" l="l"/>
            <a:pathLst>
              <a:path h="3795030" w="5520044">
                <a:moveTo>
                  <a:pt x="0" y="0"/>
                </a:moveTo>
                <a:lnTo>
                  <a:pt x="5520044" y="0"/>
                </a:lnTo>
                <a:lnTo>
                  <a:pt x="5520044" y="3795030"/>
                </a:lnTo>
                <a:lnTo>
                  <a:pt x="0" y="379503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10800000">
            <a:off x="-1515846" y="3507257"/>
            <a:ext cx="8551737" cy="5751043"/>
          </a:xfrm>
          <a:custGeom>
            <a:avLst/>
            <a:gdLst/>
            <a:ahLst/>
            <a:cxnLst/>
            <a:rect r="r" b="b" t="t" l="l"/>
            <a:pathLst>
              <a:path h="5751043" w="8551737">
                <a:moveTo>
                  <a:pt x="0" y="0"/>
                </a:moveTo>
                <a:lnTo>
                  <a:pt x="8551737" y="0"/>
                </a:lnTo>
                <a:lnTo>
                  <a:pt x="8551737" y="5751043"/>
                </a:lnTo>
                <a:lnTo>
                  <a:pt x="0" y="575104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>
            <a:grpSpLocks noChangeAspect="true"/>
          </p:cNvGrpSpPr>
          <p:nvPr/>
        </p:nvGrpSpPr>
        <p:grpSpPr>
          <a:xfrm rot="0">
            <a:off x="717432" y="5102767"/>
            <a:ext cx="5809169" cy="3595951"/>
            <a:chOff x="0" y="0"/>
            <a:chExt cx="6973570" cy="431673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6973570" cy="4316730"/>
            </a:xfrm>
            <a:custGeom>
              <a:avLst/>
              <a:gdLst/>
              <a:ahLst/>
              <a:cxnLst/>
              <a:rect r="r" b="b" t="t" l="l"/>
              <a:pathLst>
                <a:path h="4316730" w="6973570">
                  <a:moveTo>
                    <a:pt x="6228080" y="0"/>
                  </a:moveTo>
                  <a:lnTo>
                    <a:pt x="0" y="0"/>
                  </a:lnTo>
                  <a:lnTo>
                    <a:pt x="0" y="4316730"/>
                  </a:lnTo>
                  <a:lnTo>
                    <a:pt x="6973570" y="4316730"/>
                  </a:lnTo>
                  <a:lnTo>
                    <a:pt x="6973570" y="745490"/>
                  </a:lnTo>
                  <a:close/>
                </a:path>
              </a:pathLst>
            </a:custGeom>
            <a:blipFill>
              <a:blip r:embed="rId8"/>
              <a:stretch>
                <a:fillRect l="-5023" t="0" r="-5023" b="0"/>
              </a:stretch>
            </a:blip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6228080" y="0"/>
              <a:ext cx="745490" cy="745490"/>
            </a:xfrm>
            <a:custGeom>
              <a:avLst/>
              <a:gdLst/>
              <a:ahLst/>
              <a:cxnLst/>
              <a:rect r="r" b="b" t="t" l="l"/>
              <a:pathLst>
                <a:path h="745490" w="745490">
                  <a:moveTo>
                    <a:pt x="0" y="0"/>
                  </a:moveTo>
                  <a:lnTo>
                    <a:pt x="0" y="745490"/>
                  </a:lnTo>
                  <a:lnTo>
                    <a:pt x="745490" y="745490"/>
                  </a:lnTo>
                  <a:close/>
                </a:path>
              </a:pathLst>
            </a:custGeom>
            <a:solidFill>
              <a:srgbClr val="35858B"/>
            </a:solidFill>
          </p:spPr>
        </p:sp>
      </p:grpSp>
      <p:sp>
        <p:nvSpPr>
          <p:cNvPr name="TextBox 12" id="12"/>
          <p:cNvSpPr txBox="true"/>
          <p:nvPr/>
        </p:nvSpPr>
        <p:spPr>
          <a:xfrm rot="0">
            <a:off x="5710078" y="219900"/>
            <a:ext cx="7056457" cy="9578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487"/>
              </a:lnSpc>
            </a:pPr>
            <a:r>
              <a:rPr lang="en-US" b="true" sz="6399">
                <a:solidFill>
                  <a:srgbClr val="FFFFFF"/>
                </a:solidFill>
                <a:latin typeface="Roboto Condensed Bold"/>
                <a:ea typeface="Roboto Condensed Bold"/>
                <a:cs typeface="Roboto Condensed Bold"/>
                <a:sym typeface="Roboto Condensed Bold"/>
              </a:rPr>
              <a:t>Intel Core Ultra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7636869" y="5428753"/>
            <a:ext cx="188513" cy="188513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AEFEFF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70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7636869" y="7309253"/>
            <a:ext cx="188513" cy="188513"/>
            <a:chOff x="0" y="0"/>
            <a:chExt cx="812800" cy="812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AEFEFF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700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9" id="19"/>
          <p:cNvSpPr txBox="true"/>
          <p:nvPr/>
        </p:nvSpPr>
        <p:spPr>
          <a:xfrm rot="0">
            <a:off x="8223413" y="5191046"/>
            <a:ext cx="8339039" cy="30403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00"/>
              </a:lnSpc>
            </a:pPr>
            <a:r>
              <a:rPr lang="en-US" sz="3200" spc="16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Dirilis 2023</a:t>
            </a:r>
          </a:p>
          <a:p>
            <a:pPr algn="l">
              <a:lnSpc>
                <a:spcPts val="4800"/>
              </a:lnSpc>
            </a:pPr>
            <a:r>
              <a:rPr lang="en-US" sz="3200" spc="16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NPU (Neural Processing Unit) untuk AI</a:t>
            </a:r>
          </a:p>
          <a:p>
            <a:pPr algn="l">
              <a:lnSpc>
                <a:spcPts val="4800"/>
              </a:lnSpc>
            </a:pPr>
            <a:r>
              <a:rPr lang="en-US" sz="3200" spc="16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Fokus efisiensi &amp; kecerdasan lokal</a:t>
            </a:r>
          </a:p>
          <a:p>
            <a:pPr algn="l">
              <a:lnSpc>
                <a:spcPts val="4800"/>
              </a:lnSpc>
            </a:pPr>
            <a:r>
              <a:rPr lang="en-US" sz="3200" spc="16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GPU terintegrasi lebih kuat (Xe graphics)</a:t>
            </a:r>
          </a:p>
          <a:p>
            <a:pPr algn="l">
              <a:lnSpc>
                <a:spcPts val="4800"/>
              </a:lnSpc>
            </a:pPr>
          </a:p>
        </p:txBody>
      </p:sp>
      <p:grpSp>
        <p:nvGrpSpPr>
          <p:cNvPr name="Group 20" id="20"/>
          <p:cNvGrpSpPr/>
          <p:nvPr/>
        </p:nvGrpSpPr>
        <p:grpSpPr>
          <a:xfrm rot="0">
            <a:off x="7636869" y="6674129"/>
            <a:ext cx="188513" cy="188513"/>
            <a:chOff x="0" y="0"/>
            <a:chExt cx="812800" cy="812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AEFEFF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70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7636869" y="6051441"/>
            <a:ext cx="188513" cy="188513"/>
            <a:chOff x="0" y="0"/>
            <a:chExt cx="812800" cy="8128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AEFEFF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700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26" id="26"/>
          <p:cNvSpPr txBox="true"/>
          <p:nvPr/>
        </p:nvSpPr>
        <p:spPr>
          <a:xfrm rot="0">
            <a:off x="7636869" y="4027429"/>
            <a:ext cx="8420528" cy="742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49"/>
              </a:lnSpc>
            </a:pPr>
            <a:r>
              <a:rPr lang="en-US" sz="4999" spc="249">
                <a:solidFill>
                  <a:srgbClr val="AEFE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Masa Depan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7222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1028700"/>
            <a:ext cx="4992607" cy="1678764"/>
          </a:xfrm>
          <a:custGeom>
            <a:avLst/>
            <a:gdLst/>
            <a:ahLst/>
            <a:cxnLst/>
            <a:rect r="r" b="b" t="t" l="l"/>
            <a:pathLst>
              <a:path h="1678764" w="4992607">
                <a:moveTo>
                  <a:pt x="0" y="0"/>
                </a:moveTo>
                <a:lnTo>
                  <a:pt x="4992607" y="0"/>
                </a:lnTo>
                <a:lnTo>
                  <a:pt x="4992607" y="1678764"/>
                </a:lnTo>
                <a:lnTo>
                  <a:pt x="0" y="16787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29210" y="1355682"/>
            <a:ext cx="1116182" cy="998983"/>
          </a:xfrm>
          <a:custGeom>
            <a:avLst/>
            <a:gdLst/>
            <a:ahLst/>
            <a:cxnLst/>
            <a:rect r="r" b="b" t="t" l="l"/>
            <a:pathLst>
              <a:path h="998983" w="1116182">
                <a:moveTo>
                  <a:pt x="0" y="0"/>
                </a:moveTo>
                <a:lnTo>
                  <a:pt x="1116182" y="0"/>
                </a:lnTo>
                <a:lnTo>
                  <a:pt x="1116182" y="998982"/>
                </a:lnTo>
                <a:lnTo>
                  <a:pt x="0" y="99898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5330259" y="-1460676"/>
            <a:ext cx="7703650" cy="13620139"/>
            <a:chOff x="0" y="0"/>
            <a:chExt cx="2028945" cy="3587197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028945" cy="3587197"/>
            </a:xfrm>
            <a:custGeom>
              <a:avLst/>
              <a:gdLst/>
              <a:ahLst/>
              <a:cxnLst/>
              <a:rect r="r" b="b" t="t" l="l"/>
              <a:pathLst>
                <a:path h="3587197" w="2028945">
                  <a:moveTo>
                    <a:pt x="0" y="0"/>
                  </a:moveTo>
                  <a:lnTo>
                    <a:pt x="2028945" y="0"/>
                  </a:lnTo>
                  <a:lnTo>
                    <a:pt x="2028945" y="3587197"/>
                  </a:lnTo>
                  <a:lnTo>
                    <a:pt x="0" y="3587197"/>
                  </a:lnTo>
                  <a:close/>
                </a:path>
              </a:pathLst>
            </a:custGeom>
            <a:solidFill>
              <a:srgbClr val="35858B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57150"/>
              <a:ext cx="2028945" cy="364434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AutoShape 7" id="7"/>
          <p:cNvSpPr/>
          <p:nvPr/>
        </p:nvSpPr>
        <p:spPr>
          <a:xfrm rot="0">
            <a:off x="6021307" y="1858557"/>
            <a:ext cx="1179099" cy="0"/>
          </a:xfrm>
          <a:prstGeom prst="line">
            <a:avLst/>
          </a:prstGeom>
          <a:ln cap="flat" w="66675">
            <a:solidFill>
              <a:srgbClr val="AEFEFF"/>
            </a:solidFill>
            <a:prstDash val="solid"/>
            <a:headEnd type="none" len="sm" w="sm"/>
            <a:tailEnd type="oval" len="lg" w="lg"/>
          </a:ln>
        </p:spPr>
      </p:sp>
      <p:sp>
        <p:nvSpPr>
          <p:cNvPr name="Freeform 8" id="8"/>
          <p:cNvSpPr/>
          <p:nvPr/>
        </p:nvSpPr>
        <p:spPr>
          <a:xfrm flipH="false" flipV="false" rot="-5400000">
            <a:off x="9367158" y="4343973"/>
            <a:ext cx="11906250" cy="476250"/>
          </a:xfrm>
          <a:custGeom>
            <a:avLst/>
            <a:gdLst/>
            <a:ahLst/>
            <a:cxnLst/>
            <a:rect r="r" b="b" t="t" l="l"/>
            <a:pathLst>
              <a:path h="476250" w="11906250">
                <a:moveTo>
                  <a:pt x="0" y="0"/>
                </a:moveTo>
                <a:lnTo>
                  <a:pt x="11906250" y="0"/>
                </a:lnTo>
                <a:lnTo>
                  <a:pt x="11906250" y="476250"/>
                </a:lnTo>
                <a:lnTo>
                  <a:pt x="0" y="47625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028700" y="4119105"/>
            <a:ext cx="4992607" cy="1678764"/>
          </a:xfrm>
          <a:custGeom>
            <a:avLst/>
            <a:gdLst/>
            <a:ahLst/>
            <a:cxnLst/>
            <a:rect r="r" b="b" t="t" l="l"/>
            <a:pathLst>
              <a:path h="1678764" w="4992607">
                <a:moveTo>
                  <a:pt x="0" y="0"/>
                </a:moveTo>
                <a:lnTo>
                  <a:pt x="4992607" y="0"/>
                </a:lnTo>
                <a:lnTo>
                  <a:pt x="4992607" y="1678764"/>
                </a:lnTo>
                <a:lnTo>
                  <a:pt x="0" y="16787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10" id="10"/>
          <p:cNvSpPr/>
          <p:nvPr/>
        </p:nvSpPr>
        <p:spPr>
          <a:xfrm rot="0">
            <a:off x="6021307" y="4958487"/>
            <a:ext cx="1179099" cy="0"/>
          </a:xfrm>
          <a:prstGeom prst="line">
            <a:avLst/>
          </a:prstGeom>
          <a:ln cap="flat" w="66675">
            <a:solidFill>
              <a:srgbClr val="AEFEFF"/>
            </a:solidFill>
            <a:prstDash val="solid"/>
            <a:headEnd type="none" len="sm" w="sm"/>
            <a:tailEnd type="oval" len="lg" w="lg"/>
          </a:ln>
        </p:spPr>
      </p:sp>
      <p:sp>
        <p:nvSpPr>
          <p:cNvPr name="TextBox 11" id="11"/>
          <p:cNvSpPr txBox="true"/>
          <p:nvPr/>
        </p:nvSpPr>
        <p:spPr>
          <a:xfrm rot="0">
            <a:off x="2545392" y="4665117"/>
            <a:ext cx="3223207" cy="5962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79"/>
              </a:lnSpc>
            </a:pPr>
            <a:r>
              <a:rPr lang="en-US" sz="3999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Fokus 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7457581" y="4591623"/>
            <a:ext cx="7367402" cy="1476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49"/>
              </a:lnSpc>
            </a:pPr>
            <a:r>
              <a:rPr lang="en-US" sz="4999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Ai , Efisiensi , dan Modularitas</a:t>
            </a:r>
          </a:p>
        </p:txBody>
      </p:sp>
      <p:sp>
        <p:nvSpPr>
          <p:cNvPr name="Freeform 13" id="13"/>
          <p:cNvSpPr/>
          <p:nvPr/>
        </p:nvSpPr>
        <p:spPr>
          <a:xfrm flipH="false" flipV="false" rot="0">
            <a:off x="1028700" y="7479639"/>
            <a:ext cx="4992607" cy="1678764"/>
          </a:xfrm>
          <a:custGeom>
            <a:avLst/>
            <a:gdLst/>
            <a:ahLst/>
            <a:cxnLst/>
            <a:rect r="r" b="b" t="t" l="l"/>
            <a:pathLst>
              <a:path h="1678764" w="4992607">
                <a:moveTo>
                  <a:pt x="0" y="0"/>
                </a:moveTo>
                <a:lnTo>
                  <a:pt x="4992607" y="0"/>
                </a:lnTo>
                <a:lnTo>
                  <a:pt x="4992607" y="1678764"/>
                </a:lnTo>
                <a:lnTo>
                  <a:pt x="0" y="16787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627919" y="7922748"/>
            <a:ext cx="917473" cy="884214"/>
          </a:xfrm>
          <a:custGeom>
            <a:avLst/>
            <a:gdLst/>
            <a:ahLst/>
            <a:cxnLst/>
            <a:rect r="r" b="b" t="t" l="l"/>
            <a:pathLst>
              <a:path h="884214" w="917473">
                <a:moveTo>
                  <a:pt x="0" y="0"/>
                </a:moveTo>
                <a:lnTo>
                  <a:pt x="917473" y="0"/>
                </a:lnTo>
                <a:lnTo>
                  <a:pt x="917473" y="884214"/>
                </a:lnTo>
                <a:lnTo>
                  <a:pt x="0" y="88421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15" id="15"/>
          <p:cNvSpPr/>
          <p:nvPr/>
        </p:nvSpPr>
        <p:spPr>
          <a:xfrm rot="0">
            <a:off x="6021307" y="8364855"/>
            <a:ext cx="1179099" cy="0"/>
          </a:xfrm>
          <a:prstGeom prst="line">
            <a:avLst/>
          </a:prstGeom>
          <a:ln cap="flat" w="66675">
            <a:solidFill>
              <a:srgbClr val="AEFEFF"/>
            </a:solidFill>
            <a:prstDash val="solid"/>
            <a:headEnd type="none" len="sm" w="sm"/>
            <a:tailEnd type="oval" len="lg" w="lg"/>
          </a:ln>
        </p:spPr>
      </p:sp>
      <p:sp>
        <p:nvSpPr>
          <p:cNvPr name="Freeform 16" id="16"/>
          <p:cNvSpPr/>
          <p:nvPr/>
        </p:nvSpPr>
        <p:spPr>
          <a:xfrm flipH="false" flipV="false" rot="0">
            <a:off x="1429210" y="4463874"/>
            <a:ext cx="1354421" cy="1083608"/>
          </a:xfrm>
          <a:custGeom>
            <a:avLst/>
            <a:gdLst/>
            <a:ahLst/>
            <a:cxnLst/>
            <a:rect r="r" b="b" t="t" l="l"/>
            <a:pathLst>
              <a:path h="1083608" w="1354421">
                <a:moveTo>
                  <a:pt x="0" y="0"/>
                </a:moveTo>
                <a:lnTo>
                  <a:pt x="1354421" y="0"/>
                </a:lnTo>
                <a:lnTo>
                  <a:pt x="1354421" y="1083608"/>
                </a:lnTo>
                <a:lnTo>
                  <a:pt x="0" y="108360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2545392" y="1574712"/>
            <a:ext cx="3223207" cy="5962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79"/>
              </a:lnSpc>
            </a:pPr>
            <a:r>
              <a:rPr lang="en-US" sz="3999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Rencana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7426277" y="1365207"/>
            <a:ext cx="7903982" cy="742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49"/>
              </a:lnSpc>
            </a:pPr>
            <a:r>
              <a:rPr lang="en-US" sz="4999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Lunar Lake, Panther Lake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2545392" y="8071485"/>
            <a:ext cx="3223207" cy="5962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79"/>
              </a:lnSpc>
            </a:pPr>
            <a:r>
              <a:rPr lang="en-US" sz="3999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Menysuaikan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7461648" y="8026718"/>
            <a:ext cx="7363334" cy="1495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50"/>
              </a:lnSpc>
            </a:pPr>
            <a:r>
              <a:rPr lang="en-US" sz="5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Era Komputasi Modern : Cloud, Edge , Ai</a:t>
            </a:r>
          </a:p>
        </p:txBody>
      </p:sp>
      <p:sp>
        <p:nvSpPr>
          <p:cNvPr name="TextBox 21" id="21"/>
          <p:cNvSpPr txBox="true"/>
          <p:nvPr/>
        </p:nvSpPr>
        <p:spPr>
          <a:xfrm rot="5400000">
            <a:off x="13340694" y="4122682"/>
            <a:ext cx="7056457" cy="23736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359"/>
              </a:lnSpc>
            </a:pPr>
            <a:r>
              <a:rPr lang="en-US" b="true" sz="7999">
                <a:solidFill>
                  <a:srgbClr val="FFFFFF"/>
                </a:solidFill>
                <a:latin typeface="Roboto Condensed Bold"/>
                <a:ea typeface="Roboto Condensed Bold"/>
                <a:cs typeface="Roboto Condensed Bold"/>
                <a:sym typeface="Roboto Condensed Bold"/>
              </a:rPr>
              <a:t>Roadmap Intel Ke Depan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7222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5170375" y="6665717"/>
            <a:ext cx="27488974" cy="5102625"/>
            <a:chOff x="0" y="0"/>
            <a:chExt cx="7239895" cy="134390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7239895" cy="1343901"/>
            </a:xfrm>
            <a:custGeom>
              <a:avLst/>
              <a:gdLst/>
              <a:ahLst/>
              <a:cxnLst/>
              <a:rect r="r" b="b" t="t" l="l"/>
              <a:pathLst>
                <a:path h="1343901" w="7239895">
                  <a:moveTo>
                    <a:pt x="0" y="0"/>
                  </a:moveTo>
                  <a:lnTo>
                    <a:pt x="7239895" y="0"/>
                  </a:lnTo>
                  <a:lnTo>
                    <a:pt x="7239895" y="1343901"/>
                  </a:lnTo>
                  <a:lnTo>
                    <a:pt x="0" y="1343901"/>
                  </a:lnTo>
                  <a:close/>
                </a:path>
              </a:pathLst>
            </a:custGeom>
            <a:solidFill>
              <a:srgbClr val="35858B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7239895" cy="140105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438375" y="379925"/>
            <a:ext cx="17235900" cy="5406425"/>
            <a:chOff x="0" y="0"/>
            <a:chExt cx="22981200" cy="7208567"/>
          </a:xfrm>
        </p:grpSpPr>
        <p:pic>
          <p:nvPicPr>
            <p:cNvPr name="Picture 6" id="6"/>
            <p:cNvPicPr>
              <a:picLocks noChangeAspect="true"/>
            </p:cNvPicPr>
            <p:nvPr/>
          </p:nvPicPr>
          <p:blipFill>
            <a:blip r:embed="rId2"/>
            <a:srcRect l="5812" t="0" r="5812" b="0"/>
            <a:stretch>
              <a:fillRect/>
            </a:stretch>
          </p:blipFill>
          <p:spPr>
            <a:xfrm flipH="false" flipV="false">
              <a:off x="0" y="0"/>
              <a:ext cx="11325500" cy="7208567"/>
            </a:xfrm>
            <a:prstGeom prst="rect">
              <a:avLst/>
            </a:prstGeom>
          </p:spPr>
        </p:pic>
        <p:pic>
          <p:nvPicPr>
            <p:cNvPr name="Picture 7" id="7"/>
            <p:cNvPicPr>
              <a:picLocks noChangeAspect="true"/>
            </p:cNvPicPr>
            <p:nvPr/>
          </p:nvPicPr>
          <p:blipFill>
            <a:blip r:embed="rId3"/>
            <a:srcRect l="0" t="22886" r="0" b="22886"/>
            <a:stretch>
              <a:fillRect/>
            </a:stretch>
          </p:blipFill>
          <p:spPr>
            <a:xfrm flipH="false" flipV="false">
              <a:off x="11655700" y="0"/>
              <a:ext cx="11325500" cy="3439183"/>
            </a:xfrm>
            <a:prstGeom prst="rect">
              <a:avLst/>
            </a:prstGeom>
          </p:spPr>
        </p:pic>
        <p:pic>
          <p:nvPicPr>
            <p:cNvPr name="Picture 8" id="8"/>
            <p:cNvPicPr>
              <a:picLocks noChangeAspect="true"/>
            </p:cNvPicPr>
            <p:nvPr/>
          </p:nvPicPr>
          <p:blipFill>
            <a:blip r:embed="rId4"/>
            <a:srcRect l="0" t="22886" r="0" b="22886"/>
            <a:stretch>
              <a:fillRect/>
            </a:stretch>
          </p:blipFill>
          <p:spPr>
            <a:xfrm flipH="false" flipV="false">
              <a:off x="11655700" y="3769383"/>
              <a:ext cx="11325500" cy="3439183"/>
            </a:xfrm>
            <a:prstGeom prst="rect">
              <a:avLst/>
            </a:prstGeom>
          </p:spPr>
        </p:pic>
      </p:grpSp>
      <p:sp>
        <p:nvSpPr>
          <p:cNvPr name="Freeform 9" id="9"/>
          <p:cNvSpPr/>
          <p:nvPr/>
        </p:nvSpPr>
        <p:spPr>
          <a:xfrm flipH="false" flipV="false" rot="-10800000">
            <a:off x="-94307" y="6296185"/>
            <a:ext cx="18476613" cy="739065"/>
          </a:xfrm>
          <a:custGeom>
            <a:avLst/>
            <a:gdLst/>
            <a:ahLst/>
            <a:cxnLst/>
            <a:rect r="r" b="b" t="t" l="l"/>
            <a:pathLst>
              <a:path h="739065" w="18476613">
                <a:moveTo>
                  <a:pt x="0" y="0"/>
                </a:moveTo>
                <a:lnTo>
                  <a:pt x="18476614" y="0"/>
                </a:lnTo>
                <a:lnTo>
                  <a:pt x="18476614" y="739064"/>
                </a:lnTo>
                <a:lnTo>
                  <a:pt x="0" y="73906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028700" y="7781236"/>
            <a:ext cx="5512907" cy="9578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487"/>
              </a:lnSpc>
            </a:pPr>
            <a:r>
              <a:rPr lang="en-US" sz="6399" b="true">
                <a:solidFill>
                  <a:srgbClr val="F2F2F2"/>
                </a:solidFill>
                <a:latin typeface="Roboto Condensed Bold"/>
                <a:ea typeface="Roboto Condensed Bold"/>
                <a:cs typeface="Roboto Condensed Bold"/>
                <a:sym typeface="Roboto Condensed Bold"/>
              </a:rPr>
              <a:t>Kesimpulan</a:t>
            </a:r>
          </a:p>
        </p:txBody>
      </p:sp>
      <p:sp>
        <p:nvSpPr>
          <p:cNvPr name="AutoShape 11" id="11"/>
          <p:cNvSpPr/>
          <p:nvPr/>
        </p:nvSpPr>
        <p:spPr>
          <a:xfrm rot="-5400000">
            <a:off x="4729223" y="8599389"/>
            <a:ext cx="2166254" cy="0"/>
          </a:xfrm>
          <a:prstGeom prst="line">
            <a:avLst/>
          </a:prstGeom>
          <a:ln cap="flat" w="66675">
            <a:solidFill>
              <a:srgbClr val="AEFE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2" id="12"/>
          <p:cNvSpPr txBox="true"/>
          <p:nvPr/>
        </p:nvSpPr>
        <p:spPr>
          <a:xfrm rot="0">
            <a:off x="6541607" y="7406343"/>
            <a:ext cx="11366468" cy="2211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9"/>
              </a:lnSpc>
            </a:pPr>
            <a:r>
              <a:rPr lang="en-US" sz="3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Intel terus berkembang dari prosesor 4-bit hingga mendukung akselerasi AI. Arsitektur hybrid menjadi kunci masa depan karena menggabungkan efisiensi dan performa. Fokus Intel kini pada day</a:t>
            </a:r>
            <a:r>
              <a:rPr lang="en-US" sz="3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a, kecepatan, dan kecerdasan buatan, dengan inovasi yang makin cepat berkat persaingan dengan AMD.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7222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6381969"/>
            <a:ext cx="5680045" cy="3905031"/>
          </a:xfrm>
          <a:custGeom>
            <a:avLst/>
            <a:gdLst/>
            <a:ahLst/>
            <a:cxnLst/>
            <a:rect r="r" b="b" t="t" l="l"/>
            <a:pathLst>
              <a:path h="3905031" w="5680045">
                <a:moveTo>
                  <a:pt x="0" y="0"/>
                </a:moveTo>
                <a:lnTo>
                  <a:pt x="5680045" y="0"/>
                </a:lnTo>
                <a:lnTo>
                  <a:pt x="5680045" y="3905031"/>
                </a:lnTo>
                <a:lnTo>
                  <a:pt x="0" y="390503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0800000">
            <a:off x="12607955" y="6381969"/>
            <a:ext cx="5680045" cy="3905031"/>
          </a:xfrm>
          <a:custGeom>
            <a:avLst/>
            <a:gdLst/>
            <a:ahLst/>
            <a:cxnLst/>
            <a:rect r="r" b="b" t="t" l="l"/>
            <a:pathLst>
              <a:path h="3905031" w="5680045">
                <a:moveTo>
                  <a:pt x="0" y="0"/>
                </a:moveTo>
                <a:lnTo>
                  <a:pt x="5680045" y="0"/>
                </a:lnTo>
                <a:lnTo>
                  <a:pt x="5680045" y="3905031"/>
                </a:lnTo>
                <a:lnTo>
                  <a:pt x="0" y="390503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650721" y="4402025"/>
            <a:ext cx="8576157" cy="15441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050"/>
              </a:lnSpc>
            </a:pPr>
            <a:r>
              <a:rPr lang="en-US" b="true" sz="10299">
                <a:solidFill>
                  <a:srgbClr val="3DEDE8"/>
                </a:solidFill>
                <a:latin typeface="Roboto Condensed Bold"/>
                <a:ea typeface="Roboto Condensed Bold"/>
                <a:cs typeface="Roboto Condensed Bold"/>
                <a:sym typeface="Roboto Condensed Bold"/>
              </a:rPr>
              <a:t>THANK YOU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-10800000">
            <a:off x="-2116005" y="1543262"/>
            <a:ext cx="20404005" cy="816160"/>
          </a:xfrm>
          <a:custGeom>
            <a:avLst/>
            <a:gdLst/>
            <a:ahLst/>
            <a:cxnLst/>
            <a:rect r="r" b="b" t="t" l="l"/>
            <a:pathLst>
              <a:path h="816160" w="20404005">
                <a:moveTo>
                  <a:pt x="0" y="0"/>
                </a:moveTo>
                <a:lnTo>
                  <a:pt x="20404005" y="0"/>
                </a:lnTo>
                <a:lnTo>
                  <a:pt x="20404005" y="816160"/>
                </a:lnTo>
                <a:lnTo>
                  <a:pt x="0" y="81616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7222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638050" y="9749654"/>
            <a:ext cx="18926050" cy="7002250"/>
            <a:chOff x="0" y="0"/>
            <a:chExt cx="4984639" cy="184421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984639" cy="1844214"/>
            </a:xfrm>
            <a:custGeom>
              <a:avLst/>
              <a:gdLst/>
              <a:ahLst/>
              <a:cxnLst/>
              <a:rect r="r" b="b" t="t" l="l"/>
              <a:pathLst>
                <a:path h="1844214" w="4984639">
                  <a:moveTo>
                    <a:pt x="0" y="0"/>
                  </a:moveTo>
                  <a:lnTo>
                    <a:pt x="4984639" y="0"/>
                  </a:lnTo>
                  <a:lnTo>
                    <a:pt x="4984639" y="1844214"/>
                  </a:lnTo>
                  <a:lnTo>
                    <a:pt x="0" y="1844214"/>
                  </a:lnTo>
                  <a:close/>
                </a:path>
              </a:pathLst>
            </a:custGeom>
            <a:solidFill>
              <a:srgbClr val="4FBDBA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4984639" cy="190136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717876" y="2920042"/>
            <a:ext cx="4632892" cy="1484456"/>
          </a:xfrm>
          <a:custGeom>
            <a:avLst/>
            <a:gdLst/>
            <a:ahLst/>
            <a:cxnLst/>
            <a:rect r="r" b="b" t="t" l="l"/>
            <a:pathLst>
              <a:path h="1484456" w="4632892">
                <a:moveTo>
                  <a:pt x="0" y="0"/>
                </a:moveTo>
                <a:lnTo>
                  <a:pt x="4632893" y="0"/>
                </a:lnTo>
                <a:lnTo>
                  <a:pt x="4632893" y="1484456"/>
                </a:lnTo>
                <a:lnTo>
                  <a:pt x="0" y="148445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717876" y="5199592"/>
            <a:ext cx="4632892" cy="1484456"/>
          </a:xfrm>
          <a:custGeom>
            <a:avLst/>
            <a:gdLst/>
            <a:ahLst/>
            <a:cxnLst/>
            <a:rect r="r" b="b" t="t" l="l"/>
            <a:pathLst>
              <a:path h="1484456" w="4632892">
                <a:moveTo>
                  <a:pt x="0" y="0"/>
                </a:moveTo>
                <a:lnTo>
                  <a:pt x="4632893" y="0"/>
                </a:lnTo>
                <a:lnTo>
                  <a:pt x="4632893" y="1484456"/>
                </a:lnTo>
                <a:lnTo>
                  <a:pt x="0" y="148445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717876" y="7474623"/>
            <a:ext cx="4632892" cy="1484456"/>
          </a:xfrm>
          <a:custGeom>
            <a:avLst/>
            <a:gdLst/>
            <a:ahLst/>
            <a:cxnLst/>
            <a:rect r="r" b="b" t="t" l="l"/>
            <a:pathLst>
              <a:path h="1484456" w="4632892">
                <a:moveTo>
                  <a:pt x="0" y="0"/>
                </a:moveTo>
                <a:lnTo>
                  <a:pt x="4632893" y="0"/>
                </a:lnTo>
                <a:lnTo>
                  <a:pt x="4632893" y="1484456"/>
                </a:lnTo>
                <a:lnTo>
                  <a:pt x="0" y="148445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6828089" y="2920042"/>
            <a:ext cx="4632892" cy="1484456"/>
          </a:xfrm>
          <a:custGeom>
            <a:avLst/>
            <a:gdLst/>
            <a:ahLst/>
            <a:cxnLst/>
            <a:rect r="r" b="b" t="t" l="l"/>
            <a:pathLst>
              <a:path h="1484456" w="4632892">
                <a:moveTo>
                  <a:pt x="0" y="0"/>
                </a:moveTo>
                <a:lnTo>
                  <a:pt x="4632892" y="0"/>
                </a:lnTo>
                <a:lnTo>
                  <a:pt x="4632892" y="1484456"/>
                </a:lnTo>
                <a:lnTo>
                  <a:pt x="0" y="148445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6828089" y="5199592"/>
            <a:ext cx="4632892" cy="1484456"/>
          </a:xfrm>
          <a:custGeom>
            <a:avLst/>
            <a:gdLst/>
            <a:ahLst/>
            <a:cxnLst/>
            <a:rect r="r" b="b" t="t" l="l"/>
            <a:pathLst>
              <a:path h="1484456" w="4632892">
                <a:moveTo>
                  <a:pt x="0" y="0"/>
                </a:moveTo>
                <a:lnTo>
                  <a:pt x="4632892" y="0"/>
                </a:lnTo>
                <a:lnTo>
                  <a:pt x="4632892" y="1484456"/>
                </a:lnTo>
                <a:lnTo>
                  <a:pt x="0" y="148445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6828089" y="7474623"/>
            <a:ext cx="4632892" cy="1484456"/>
          </a:xfrm>
          <a:custGeom>
            <a:avLst/>
            <a:gdLst/>
            <a:ahLst/>
            <a:cxnLst/>
            <a:rect r="r" b="b" t="t" l="l"/>
            <a:pathLst>
              <a:path h="1484456" w="4632892">
                <a:moveTo>
                  <a:pt x="0" y="0"/>
                </a:moveTo>
                <a:lnTo>
                  <a:pt x="4632892" y="0"/>
                </a:lnTo>
                <a:lnTo>
                  <a:pt x="4632892" y="1484456"/>
                </a:lnTo>
                <a:lnTo>
                  <a:pt x="0" y="148445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1937231" y="2920042"/>
            <a:ext cx="4632892" cy="1484456"/>
          </a:xfrm>
          <a:custGeom>
            <a:avLst/>
            <a:gdLst/>
            <a:ahLst/>
            <a:cxnLst/>
            <a:rect r="r" b="b" t="t" l="l"/>
            <a:pathLst>
              <a:path h="1484456" w="4632892">
                <a:moveTo>
                  <a:pt x="0" y="0"/>
                </a:moveTo>
                <a:lnTo>
                  <a:pt x="4632893" y="0"/>
                </a:lnTo>
                <a:lnTo>
                  <a:pt x="4632893" y="1484456"/>
                </a:lnTo>
                <a:lnTo>
                  <a:pt x="0" y="148445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1937231" y="5199592"/>
            <a:ext cx="4632892" cy="1484456"/>
          </a:xfrm>
          <a:custGeom>
            <a:avLst/>
            <a:gdLst/>
            <a:ahLst/>
            <a:cxnLst/>
            <a:rect r="r" b="b" t="t" l="l"/>
            <a:pathLst>
              <a:path h="1484456" w="4632892">
                <a:moveTo>
                  <a:pt x="0" y="0"/>
                </a:moveTo>
                <a:lnTo>
                  <a:pt x="4632893" y="0"/>
                </a:lnTo>
                <a:lnTo>
                  <a:pt x="4632893" y="1484456"/>
                </a:lnTo>
                <a:lnTo>
                  <a:pt x="0" y="148445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1937231" y="7474623"/>
            <a:ext cx="4632892" cy="1484456"/>
          </a:xfrm>
          <a:custGeom>
            <a:avLst/>
            <a:gdLst/>
            <a:ahLst/>
            <a:cxnLst/>
            <a:rect r="r" b="b" t="t" l="l"/>
            <a:pathLst>
              <a:path h="1484456" w="4632892">
                <a:moveTo>
                  <a:pt x="0" y="0"/>
                </a:moveTo>
                <a:lnTo>
                  <a:pt x="4632893" y="0"/>
                </a:lnTo>
                <a:lnTo>
                  <a:pt x="4632893" y="1484456"/>
                </a:lnTo>
                <a:lnTo>
                  <a:pt x="0" y="148445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0" y="856107"/>
            <a:ext cx="5933725" cy="924672"/>
          </a:xfrm>
          <a:custGeom>
            <a:avLst/>
            <a:gdLst/>
            <a:ahLst/>
            <a:cxnLst/>
            <a:rect r="r" b="b" t="t" l="l"/>
            <a:pathLst>
              <a:path h="924672" w="5933725">
                <a:moveTo>
                  <a:pt x="0" y="0"/>
                </a:moveTo>
                <a:lnTo>
                  <a:pt x="5933725" y="0"/>
                </a:lnTo>
                <a:lnTo>
                  <a:pt x="5933725" y="924672"/>
                </a:lnTo>
                <a:lnTo>
                  <a:pt x="0" y="92467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2671693" y="1303459"/>
            <a:ext cx="5616307" cy="634175"/>
          </a:xfrm>
          <a:custGeom>
            <a:avLst/>
            <a:gdLst/>
            <a:ahLst/>
            <a:cxnLst/>
            <a:rect r="r" b="b" t="t" l="l"/>
            <a:pathLst>
              <a:path h="634175" w="5616307">
                <a:moveTo>
                  <a:pt x="0" y="0"/>
                </a:moveTo>
                <a:lnTo>
                  <a:pt x="5616307" y="0"/>
                </a:lnTo>
                <a:lnTo>
                  <a:pt x="5616307" y="634175"/>
                </a:lnTo>
                <a:lnTo>
                  <a:pt x="0" y="63417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5615772" y="1038225"/>
            <a:ext cx="7056457" cy="9578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487"/>
              </a:lnSpc>
            </a:pPr>
            <a:r>
              <a:rPr lang="en-US" b="true" sz="6399">
                <a:solidFill>
                  <a:srgbClr val="3DEDE8"/>
                </a:solidFill>
                <a:latin typeface="Roboto Condensed Bold"/>
                <a:ea typeface="Roboto Condensed Bold"/>
                <a:cs typeface="Roboto Condensed Bold"/>
                <a:sym typeface="Roboto Condensed Bold"/>
              </a:rPr>
              <a:t>Table Of Content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2452338" y="3368900"/>
            <a:ext cx="3163969" cy="5962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79"/>
              </a:lnSpc>
            </a:pPr>
            <a:r>
              <a:rPr lang="en-US" sz="3999" spc="199">
                <a:solidFill>
                  <a:srgbClr val="B2DE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Processor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2452338" y="5648450"/>
            <a:ext cx="3163969" cy="5962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79"/>
              </a:lnSpc>
            </a:pPr>
            <a:r>
              <a:rPr lang="en-US" sz="3999" spc="199">
                <a:solidFill>
                  <a:srgbClr val="B2DE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Heading Text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2452338" y="7923481"/>
            <a:ext cx="3163969" cy="5962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79"/>
              </a:lnSpc>
            </a:pPr>
            <a:r>
              <a:rPr lang="en-US" sz="3999" spc="199">
                <a:solidFill>
                  <a:srgbClr val="B2DE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Heading Text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7562551" y="3368900"/>
            <a:ext cx="3163969" cy="5962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79"/>
              </a:lnSpc>
            </a:pPr>
            <a:r>
              <a:rPr lang="en-US" sz="3999" spc="199">
                <a:solidFill>
                  <a:srgbClr val="B2DE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Heading Text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7562551" y="5648450"/>
            <a:ext cx="3163969" cy="5962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79"/>
              </a:lnSpc>
            </a:pPr>
            <a:r>
              <a:rPr lang="en-US" sz="3999" spc="199">
                <a:solidFill>
                  <a:srgbClr val="B2DE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Heading Text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7562551" y="7923481"/>
            <a:ext cx="3163969" cy="5962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79"/>
              </a:lnSpc>
            </a:pPr>
            <a:r>
              <a:rPr lang="en-US" sz="3999" spc="199">
                <a:solidFill>
                  <a:srgbClr val="B2DE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Heading Text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2671693" y="3368900"/>
            <a:ext cx="3163969" cy="5962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79"/>
              </a:lnSpc>
            </a:pPr>
            <a:r>
              <a:rPr lang="en-US" sz="3999" spc="199">
                <a:solidFill>
                  <a:srgbClr val="B2DE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Heading Text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2671693" y="5648450"/>
            <a:ext cx="3163969" cy="5962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79"/>
              </a:lnSpc>
            </a:pPr>
            <a:r>
              <a:rPr lang="en-US" sz="3999" spc="199">
                <a:solidFill>
                  <a:srgbClr val="B2DE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Heading Text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2671693" y="7923481"/>
            <a:ext cx="3163969" cy="5962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79"/>
              </a:lnSpc>
            </a:pPr>
            <a:r>
              <a:rPr lang="en-US" sz="3999" spc="199">
                <a:solidFill>
                  <a:srgbClr val="B2DE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Heading Text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7222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1028700"/>
            <a:ext cx="16230600" cy="8182927"/>
          </a:xfrm>
          <a:custGeom>
            <a:avLst/>
            <a:gdLst/>
            <a:ahLst/>
            <a:cxnLst/>
            <a:rect r="r" b="b" t="t" l="l"/>
            <a:pathLst>
              <a:path h="8182927" w="16230600">
                <a:moveTo>
                  <a:pt x="0" y="0"/>
                </a:moveTo>
                <a:lnTo>
                  <a:pt x="16230600" y="0"/>
                </a:lnTo>
                <a:lnTo>
                  <a:pt x="16230600" y="8182927"/>
                </a:lnTo>
                <a:lnTo>
                  <a:pt x="0" y="818292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>
            <a:grpSpLocks noChangeAspect="true"/>
          </p:cNvGrpSpPr>
          <p:nvPr/>
        </p:nvGrpSpPr>
        <p:grpSpPr>
          <a:xfrm rot="0">
            <a:off x="12434209" y="2600578"/>
            <a:ext cx="3940583" cy="5246370"/>
            <a:chOff x="0" y="0"/>
            <a:chExt cx="3663950" cy="487807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31750" y="31750"/>
              <a:ext cx="3600450" cy="4814570"/>
            </a:xfrm>
            <a:custGeom>
              <a:avLst/>
              <a:gdLst/>
              <a:ahLst/>
              <a:cxnLst/>
              <a:rect r="r" b="b" t="t" l="l"/>
              <a:pathLst>
                <a:path h="4814570" w="3600450">
                  <a:moveTo>
                    <a:pt x="0" y="0"/>
                  </a:moveTo>
                  <a:lnTo>
                    <a:pt x="3600450" y="0"/>
                  </a:lnTo>
                  <a:lnTo>
                    <a:pt x="3600450" y="4814570"/>
                  </a:lnTo>
                  <a:lnTo>
                    <a:pt x="0" y="4814570"/>
                  </a:lnTo>
                  <a:close/>
                </a:path>
              </a:pathLst>
            </a:custGeom>
            <a:blipFill>
              <a:blip r:embed="rId4"/>
              <a:stretch>
                <a:fillRect l="-39147" t="0" r="-39147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663950" cy="4878070"/>
            </a:xfrm>
            <a:custGeom>
              <a:avLst/>
              <a:gdLst/>
              <a:ahLst/>
              <a:cxnLst/>
              <a:rect r="r" b="b" t="t" l="l"/>
              <a:pathLst>
                <a:path h="4878070" w="3663950">
                  <a:moveTo>
                    <a:pt x="3663950" y="4878070"/>
                  </a:moveTo>
                  <a:lnTo>
                    <a:pt x="0" y="4878070"/>
                  </a:lnTo>
                  <a:lnTo>
                    <a:pt x="0" y="0"/>
                  </a:lnTo>
                  <a:lnTo>
                    <a:pt x="3663950" y="0"/>
                  </a:lnTo>
                  <a:lnTo>
                    <a:pt x="3663950" y="4878070"/>
                  </a:lnTo>
                  <a:close/>
                  <a:moveTo>
                    <a:pt x="63500" y="4814570"/>
                  </a:moveTo>
                  <a:lnTo>
                    <a:pt x="3600450" y="4814570"/>
                  </a:lnTo>
                  <a:lnTo>
                    <a:pt x="3600450" y="63500"/>
                  </a:lnTo>
                  <a:lnTo>
                    <a:pt x="63500" y="63500"/>
                  </a:lnTo>
                  <a:lnTo>
                    <a:pt x="63500" y="4814570"/>
                  </a:lnTo>
                  <a:close/>
                </a:path>
              </a:pathLst>
            </a:custGeom>
            <a:solidFill>
              <a:srgbClr val="B2DEFF"/>
            </a:solid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12434209" y="7500505"/>
            <a:ext cx="3940583" cy="346443"/>
          </a:xfrm>
          <a:custGeom>
            <a:avLst/>
            <a:gdLst/>
            <a:ahLst/>
            <a:cxnLst/>
            <a:rect r="r" b="b" t="t" l="l"/>
            <a:pathLst>
              <a:path h="346443" w="3940583">
                <a:moveTo>
                  <a:pt x="0" y="0"/>
                </a:moveTo>
                <a:lnTo>
                  <a:pt x="3940582" y="0"/>
                </a:lnTo>
                <a:lnTo>
                  <a:pt x="3940582" y="346443"/>
                </a:lnTo>
                <a:lnTo>
                  <a:pt x="0" y="34644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2681354" y="3814215"/>
            <a:ext cx="8599475" cy="40957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29"/>
              </a:lnSpc>
            </a:pPr>
            <a:r>
              <a:rPr lang="en-US" sz="2504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🔹 Processor (CPU) adalah otak dari komputer, bertugas menjalankan instruksi dan mengatur semua komponen.</a:t>
            </a:r>
          </a:p>
          <a:p>
            <a:pPr algn="l">
              <a:lnSpc>
                <a:spcPts val="2929"/>
              </a:lnSpc>
            </a:pPr>
            <a:r>
              <a:rPr lang="en-US" sz="2504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🔹 Kecepatan, jumlah core, dan efisiensi processor sangat menentukan performa komputer.</a:t>
            </a:r>
          </a:p>
          <a:p>
            <a:pPr algn="l">
              <a:lnSpc>
                <a:spcPts val="2929"/>
              </a:lnSpc>
            </a:pPr>
          </a:p>
          <a:p>
            <a:pPr algn="l">
              <a:lnSpc>
                <a:spcPts val="2929"/>
              </a:lnSpc>
            </a:pPr>
            <a:r>
              <a:rPr lang="en-US" sz="2504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🔹 Intel Corporation didirikan tahun 1968 oleh Gordon Moore &amp; Robert Noyce.</a:t>
            </a:r>
          </a:p>
          <a:p>
            <a:pPr algn="l">
              <a:lnSpc>
                <a:spcPts val="2929"/>
              </a:lnSpc>
            </a:pPr>
            <a:r>
              <a:rPr lang="en-US" sz="2504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🔹 Intel menjadi pelopor </a:t>
            </a:r>
            <a:r>
              <a:rPr lang="en-US" sz="2504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pengembangan mikroprosesor, dimulai dari Intel 4004 (1971).</a:t>
            </a:r>
          </a:p>
          <a:p>
            <a:pPr algn="l">
              <a:lnSpc>
                <a:spcPts val="2929"/>
              </a:lnSpc>
            </a:pPr>
          </a:p>
          <a:p>
            <a:pPr algn="l">
              <a:lnSpc>
                <a:spcPts val="2929"/>
              </a:lnSpc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2489950" y="2610103"/>
            <a:ext cx="7056457" cy="9578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487"/>
              </a:lnSpc>
            </a:pPr>
            <a:r>
              <a:rPr lang="en-US" sz="6399" b="true">
                <a:solidFill>
                  <a:srgbClr val="3DEDE8"/>
                </a:solidFill>
                <a:latin typeface="Roboto Condensed Bold"/>
                <a:ea typeface="Roboto Condensed Bold"/>
                <a:cs typeface="Roboto Condensed Bold"/>
                <a:sym typeface="Roboto Condensed Bold"/>
              </a:rPr>
              <a:t>What Is Processor? 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-10800000">
            <a:off x="13614769" y="8389485"/>
            <a:ext cx="5520044" cy="3795030"/>
          </a:xfrm>
          <a:custGeom>
            <a:avLst/>
            <a:gdLst/>
            <a:ahLst/>
            <a:cxnLst/>
            <a:rect r="r" b="b" t="t" l="l"/>
            <a:pathLst>
              <a:path h="3795030" w="5520044">
                <a:moveTo>
                  <a:pt x="0" y="0"/>
                </a:moveTo>
                <a:lnTo>
                  <a:pt x="5520044" y="0"/>
                </a:lnTo>
                <a:lnTo>
                  <a:pt x="5520044" y="3795030"/>
                </a:lnTo>
                <a:lnTo>
                  <a:pt x="0" y="379503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-10800000">
            <a:off x="16887969" y="-868815"/>
            <a:ext cx="5520044" cy="3795030"/>
          </a:xfrm>
          <a:custGeom>
            <a:avLst/>
            <a:gdLst/>
            <a:ahLst/>
            <a:cxnLst/>
            <a:rect r="r" b="b" t="t" l="l"/>
            <a:pathLst>
              <a:path h="3795030" w="5520044">
                <a:moveTo>
                  <a:pt x="0" y="0"/>
                </a:moveTo>
                <a:lnTo>
                  <a:pt x="5520044" y="0"/>
                </a:lnTo>
                <a:lnTo>
                  <a:pt x="5520044" y="3795030"/>
                </a:lnTo>
                <a:lnTo>
                  <a:pt x="0" y="379503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-758541" y="-1897515"/>
            <a:ext cx="5520044" cy="3795030"/>
          </a:xfrm>
          <a:custGeom>
            <a:avLst/>
            <a:gdLst/>
            <a:ahLst/>
            <a:cxnLst/>
            <a:rect r="r" b="b" t="t" l="l"/>
            <a:pathLst>
              <a:path h="3795030" w="5520044">
                <a:moveTo>
                  <a:pt x="0" y="0"/>
                </a:moveTo>
                <a:lnTo>
                  <a:pt x="5520044" y="0"/>
                </a:lnTo>
                <a:lnTo>
                  <a:pt x="5520044" y="3795030"/>
                </a:lnTo>
                <a:lnTo>
                  <a:pt x="0" y="379503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-3518563" y="7314112"/>
            <a:ext cx="5520044" cy="3795030"/>
          </a:xfrm>
          <a:custGeom>
            <a:avLst/>
            <a:gdLst/>
            <a:ahLst/>
            <a:cxnLst/>
            <a:rect r="r" b="b" t="t" l="l"/>
            <a:pathLst>
              <a:path h="3795030" w="5520044">
                <a:moveTo>
                  <a:pt x="0" y="0"/>
                </a:moveTo>
                <a:lnTo>
                  <a:pt x="5520044" y="0"/>
                </a:lnTo>
                <a:lnTo>
                  <a:pt x="5520044" y="3795031"/>
                </a:lnTo>
                <a:lnTo>
                  <a:pt x="0" y="379503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7222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5521075" y="-377508"/>
            <a:ext cx="27488974" cy="3086100"/>
            <a:chOff x="0" y="0"/>
            <a:chExt cx="7239895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7239895" cy="812800"/>
            </a:xfrm>
            <a:custGeom>
              <a:avLst/>
              <a:gdLst/>
              <a:ahLst/>
              <a:cxnLst/>
              <a:rect r="r" b="b" t="t" l="l"/>
              <a:pathLst>
                <a:path h="812800" w="7239895">
                  <a:moveTo>
                    <a:pt x="0" y="0"/>
                  </a:moveTo>
                  <a:lnTo>
                    <a:pt x="7239895" y="0"/>
                  </a:lnTo>
                  <a:lnTo>
                    <a:pt x="7239895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35858B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7239895" cy="869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-10800000">
            <a:off x="0" y="2339060"/>
            <a:ext cx="18476613" cy="739065"/>
          </a:xfrm>
          <a:custGeom>
            <a:avLst/>
            <a:gdLst/>
            <a:ahLst/>
            <a:cxnLst/>
            <a:rect r="r" b="b" t="t" l="l"/>
            <a:pathLst>
              <a:path h="739065" w="18476613">
                <a:moveTo>
                  <a:pt x="0" y="0"/>
                </a:moveTo>
                <a:lnTo>
                  <a:pt x="18476613" y="0"/>
                </a:lnTo>
                <a:lnTo>
                  <a:pt x="18476613" y="739064"/>
                </a:lnTo>
                <a:lnTo>
                  <a:pt x="0" y="7390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0" y="-1086438"/>
            <a:ext cx="5520044" cy="3795030"/>
          </a:xfrm>
          <a:custGeom>
            <a:avLst/>
            <a:gdLst/>
            <a:ahLst/>
            <a:cxnLst/>
            <a:rect r="r" b="b" t="t" l="l"/>
            <a:pathLst>
              <a:path h="3795030" w="5520044">
                <a:moveTo>
                  <a:pt x="0" y="0"/>
                </a:moveTo>
                <a:lnTo>
                  <a:pt x="5520044" y="0"/>
                </a:lnTo>
                <a:lnTo>
                  <a:pt x="5520044" y="3795030"/>
                </a:lnTo>
                <a:lnTo>
                  <a:pt x="0" y="379503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10800000">
            <a:off x="13297375" y="-1086438"/>
            <a:ext cx="5520044" cy="3795030"/>
          </a:xfrm>
          <a:custGeom>
            <a:avLst/>
            <a:gdLst/>
            <a:ahLst/>
            <a:cxnLst/>
            <a:rect r="r" b="b" t="t" l="l"/>
            <a:pathLst>
              <a:path h="3795030" w="5520044">
                <a:moveTo>
                  <a:pt x="0" y="0"/>
                </a:moveTo>
                <a:lnTo>
                  <a:pt x="5520044" y="0"/>
                </a:lnTo>
                <a:lnTo>
                  <a:pt x="5520044" y="3795030"/>
                </a:lnTo>
                <a:lnTo>
                  <a:pt x="0" y="379503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10800000">
            <a:off x="-1515846" y="3507257"/>
            <a:ext cx="8551737" cy="5751043"/>
          </a:xfrm>
          <a:custGeom>
            <a:avLst/>
            <a:gdLst/>
            <a:ahLst/>
            <a:cxnLst/>
            <a:rect r="r" b="b" t="t" l="l"/>
            <a:pathLst>
              <a:path h="5751043" w="8551737">
                <a:moveTo>
                  <a:pt x="0" y="0"/>
                </a:moveTo>
                <a:lnTo>
                  <a:pt x="8551737" y="0"/>
                </a:lnTo>
                <a:lnTo>
                  <a:pt x="8551737" y="5751043"/>
                </a:lnTo>
                <a:lnTo>
                  <a:pt x="0" y="575104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>
            <a:grpSpLocks noChangeAspect="true"/>
          </p:cNvGrpSpPr>
          <p:nvPr/>
        </p:nvGrpSpPr>
        <p:grpSpPr>
          <a:xfrm rot="0">
            <a:off x="717432" y="5102767"/>
            <a:ext cx="5809169" cy="3595951"/>
            <a:chOff x="0" y="0"/>
            <a:chExt cx="6973570" cy="431673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6973570" cy="4316730"/>
            </a:xfrm>
            <a:custGeom>
              <a:avLst/>
              <a:gdLst/>
              <a:ahLst/>
              <a:cxnLst/>
              <a:rect r="r" b="b" t="t" l="l"/>
              <a:pathLst>
                <a:path h="4316730" w="6973570">
                  <a:moveTo>
                    <a:pt x="6228080" y="0"/>
                  </a:moveTo>
                  <a:lnTo>
                    <a:pt x="0" y="0"/>
                  </a:lnTo>
                  <a:lnTo>
                    <a:pt x="0" y="4316730"/>
                  </a:lnTo>
                  <a:lnTo>
                    <a:pt x="6973570" y="4316730"/>
                  </a:lnTo>
                  <a:lnTo>
                    <a:pt x="6973570" y="745490"/>
                  </a:lnTo>
                  <a:close/>
                </a:path>
              </a:pathLst>
            </a:custGeom>
            <a:blipFill>
              <a:blip r:embed="rId8"/>
              <a:stretch>
                <a:fillRect l="0" t="-3751" r="0" b="-3751"/>
              </a:stretch>
            </a:blip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6228080" y="0"/>
              <a:ext cx="745490" cy="745490"/>
            </a:xfrm>
            <a:custGeom>
              <a:avLst/>
              <a:gdLst/>
              <a:ahLst/>
              <a:cxnLst/>
              <a:rect r="r" b="b" t="t" l="l"/>
              <a:pathLst>
                <a:path h="745490" w="745490">
                  <a:moveTo>
                    <a:pt x="0" y="0"/>
                  </a:moveTo>
                  <a:lnTo>
                    <a:pt x="0" y="745490"/>
                  </a:lnTo>
                  <a:lnTo>
                    <a:pt x="745490" y="745490"/>
                  </a:lnTo>
                  <a:close/>
                </a:path>
              </a:pathLst>
            </a:custGeom>
            <a:solidFill>
              <a:srgbClr val="35858B"/>
            </a:solidFill>
          </p:spPr>
        </p:sp>
      </p:grpSp>
      <p:sp>
        <p:nvSpPr>
          <p:cNvPr name="TextBox 12" id="12"/>
          <p:cNvSpPr txBox="true"/>
          <p:nvPr/>
        </p:nvSpPr>
        <p:spPr>
          <a:xfrm rot="0">
            <a:off x="5615772" y="691388"/>
            <a:ext cx="7056457" cy="9578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487"/>
              </a:lnSpc>
            </a:pPr>
            <a:r>
              <a:rPr lang="en-US" b="true" sz="6399">
                <a:solidFill>
                  <a:srgbClr val="FFFFFF"/>
                </a:solidFill>
                <a:latin typeface="Roboto Condensed Bold"/>
                <a:ea typeface="Roboto Condensed Bold"/>
                <a:cs typeface="Roboto Condensed Bold"/>
                <a:sym typeface="Roboto Condensed Bold"/>
              </a:rPr>
              <a:t>Processor Pertama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7636869" y="4027429"/>
            <a:ext cx="4543107" cy="742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49"/>
              </a:lnSpc>
            </a:pPr>
            <a:r>
              <a:rPr lang="en-US" sz="4999" spc="249">
                <a:solidFill>
                  <a:srgbClr val="AEFE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Intel 4004</a:t>
            </a:r>
          </a:p>
        </p:txBody>
      </p:sp>
      <p:grpSp>
        <p:nvGrpSpPr>
          <p:cNvPr name="Group 14" id="14"/>
          <p:cNvGrpSpPr/>
          <p:nvPr/>
        </p:nvGrpSpPr>
        <p:grpSpPr>
          <a:xfrm rot="0">
            <a:off x="7636869" y="5709382"/>
            <a:ext cx="188513" cy="188513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AEFEFF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70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7636869" y="6340326"/>
            <a:ext cx="188513" cy="188513"/>
            <a:chOff x="0" y="0"/>
            <a:chExt cx="812800" cy="8128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AEFEFF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70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7636869" y="7538489"/>
            <a:ext cx="188513" cy="188513"/>
            <a:chOff x="0" y="0"/>
            <a:chExt cx="812800" cy="812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AEFEFF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70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7636869" y="8166876"/>
            <a:ext cx="188513" cy="188513"/>
            <a:chOff x="0" y="0"/>
            <a:chExt cx="812800" cy="8128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AEFEFF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700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26" id="26"/>
          <p:cNvSpPr txBox="true"/>
          <p:nvPr/>
        </p:nvSpPr>
        <p:spPr>
          <a:xfrm rot="0">
            <a:off x="8056550" y="5452369"/>
            <a:ext cx="8339039" cy="30403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00"/>
              </a:lnSpc>
            </a:pPr>
            <a:r>
              <a:rPr lang="en-US" sz="3200" spc="16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Tahun: 1971</a:t>
            </a:r>
          </a:p>
          <a:p>
            <a:pPr algn="l">
              <a:lnSpc>
                <a:spcPts val="4800"/>
              </a:lnSpc>
            </a:pPr>
            <a:r>
              <a:rPr lang="en-US" sz="3200" spc="16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4-bit processor pertama di dunia</a:t>
            </a:r>
          </a:p>
          <a:p>
            <a:pPr algn="l">
              <a:lnSpc>
                <a:spcPts val="4800"/>
              </a:lnSpc>
            </a:pPr>
            <a:r>
              <a:rPr lang="en-US" sz="3200" spc="16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Kecepatan: 740 kHz</a:t>
            </a:r>
          </a:p>
          <a:p>
            <a:pPr algn="l">
              <a:lnSpc>
                <a:spcPts val="4800"/>
              </a:lnSpc>
            </a:pPr>
            <a:r>
              <a:rPr lang="en-US" sz="3200" spc="16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Hanya mampu menangani 2300 transistor</a:t>
            </a:r>
          </a:p>
          <a:p>
            <a:pPr algn="l">
              <a:lnSpc>
                <a:spcPts val="4800"/>
              </a:lnSpc>
            </a:pPr>
            <a:r>
              <a:rPr lang="en-US" sz="3200" spc="16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Digunakan untuk kalkulator dan alat elektronik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7222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5521075" y="-377508"/>
            <a:ext cx="27488974" cy="3086100"/>
            <a:chOff x="0" y="0"/>
            <a:chExt cx="7239895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7239895" cy="812800"/>
            </a:xfrm>
            <a:custGeom>
              <a:avLst/>
              <a:gdLst/>
              <a:ahLst/>
              <a:cxnLst/>
              <a:rect r="r" b="b" t="t" l="l"/>
              <a:pathLst>
                <a:path h="812800" w="7239895">
                  <a:moveTo>
                    <a:pt x="0" y="0"/>
                  </a:moveTo>
                  <a:lnTo>
                    <a:pt x="7239895" y="0"/>
                  </a:lnTo>
                  <a:lnTo>
                    <a:pt x="7239895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35858B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7239895" cy="869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-10800000">
            <a:off x="0" y="2339060"/>
            <a:ext cx="18476613" cy="739065"/>
          </a:xfrm>
          <a:custGeom>
            <a:avLst/>
            <a:gdLst/>
            <a:ahLst/>
            <a:cxnLst/>
            <a:rect r="r" b="b" t="t" l="l"/>
            <a:pathLst>
              <a:path h="739065" w="18476613">
                <a:moveTo>
                  <a:pt x="0" y="0"/>
                </a:moveTo>
                <a:lnTo>
                  <a:pt x="18476613" y="0"/>
                </a:lnTo>
                <a:lnTo>
                  <a:pt x="18476613" y="739064"/>
                </a:lnTo>
                <a:lnTo>
                  <a:pt x="0" y="7390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0" y="-1086438"/>
            <a:ext cx="5520044" cy="3795030"/>
          </a:xfrm>
          <a:custGeom>
            <a:avLst/>
            <a:gdLst/>
            <a:ahLst/>
            <a:cxnLst/>
            <a:rect r="r" b="b" t="t" l="l"/>
            <a:pathLst>
              <a:path h="3795030" w="5520044">
                <a:moveTo>
                  <a:pt x="0" y="0"/>
                </a:moveTo>
                <a:lnTo>
                  <a:pt x="5520044" y="0"/>
                </a:lnTo>
                <a:lnTo>
                  <a:pt x="5520044" y="3795030"/>
                </a:lnTo>
                <a:lnTo>
                  <a:pt x="0" y="379503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10800000">
            <a:off x="13297375" y="-1086438"/>
            <a:ext cx="5520044" cy="3795030"/>
          </a:xfrm>
          <a:custGeom>
            <a:avLst/>
            <a:gdLst/>
            <a:ahLst/>
            <a:cxnLst/>
            <a:rect r="r" b="b" t="t" l="l"/>
            <a:pathLst>
              <a:path h="3795030" w="5520044">
                <a:moveTo>
                  <a:pt x="0" y="0"/>
                </a:moveTo>
                <a:lnTo>
                  <a:pt x="5520044" y="0"/>
                </a:lnTo>
                <a:lnTo>
                  <a:pt x="5520044" y="3795030"/>
                </a:lnTo>
                <a:lnTo>
                  <a:pt x="0" y="379503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10800000">
            <a:off x="-1515846" y="3507257"/>
            <a:ext cx="8551737" cy="5751043"/>
          </a:xfrm>
          <a:custGeom>
            <a:avLst/>
            <a:gdLst/>
            <a:ahLst/>
            <a:cxnLst/>
            <a:rect r="r" b="b" t="t" l="l"/>
            <a:pathLst>
              <a:path h="5751043" w="8551737">
                <a:moveTo>
                  <a:pt x="0" y="0"/>
                </a:moveTo>
                <a:lnTo>
                  <a:pt x="8551737" y="0"/>
                </a:lnTo>
                <a:lnTo>
                  <a:pt x="8551737" y="5751043"/>
                </a:lnTo>
                <a:lnTo>
                  <a:pt x="0" y="575104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>
            <a:grpSpLocks noChangeAspect="true"/>
          </p:cNvGrpSpPr>
          <p:nvPr/>
        </p:nvGrpSpPr>
        <p:grpSpPr>
          <a:xfrm rot="0">
            <a:off x="717432" y="5102767"/>
            <a:ext cx="5809169" cy="3595951"/>
            <a:chOff x="0" y="0"/>
            <a:chExt cx="6973570" cy="431673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6973570" cy="4316730"/>
            </a:xfrm>
            <a:custGeom>
              <a:avLst/>
              <a:gdLst/>
              <a:ahLst/>
              <a:cxnLst/>
              <a:rect r="r" b="b" t="t" l="l"/>
              <a:pathLst>
                <a:path h="4316730" w="6973570">
                  <a:moveTo>
                    <a:pt x="6228080" y="0"/>
                  </a:moveTo>
                  <a:lnTo>
                    <a:pt x="0" y="0"/>
                  </a:lnTo>
                  <a:lnTo>
                    <a:pt x="0" y="4316730"/>
                  </a:lnTo>
                  <a:lnTo>
                    <a:pt x="6973570" y="4316730"/>
                  </a:lnTo>
                  <a:lnTo>
                    <a:pt x="6973570" y="745490"/>
                  </a:lnTo>
                  <a:close/>
                </a:path>
              </a:pathLst>
            </a:custGeom>
            <a:blipFill>
              <a:blip r:embed="rId8"/>
              <a:stretch>
                <a:fillRect l="0" t="-3751" r="0" b="-3751"/>
              </a:stretch>
            </a:blip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6228080" y="0"/>
              <a:ext cx="745490" cy="745490"/>
            </a:xfrm>
            <a:custGeom>
              <a:avLst/>
              <a:gdLst/>
              <a:ahLst/>
              <a:cxnLst/>
              <a:rect r="r" b="b" t="t" l="l"/>
              <a:pathLst>
                <a:path h="745490" w="745490">
                  <a:moveTo>
                    <a:pt x="0" y="0"/>
                  </a:moveTo>
                  <a:lnTo>
                    <a:pt x="0" y="745490"/>
                  </a:lnTo>
                  <a:lnTo>
                    <a:pt x="745490" y="745490"/>
                  </a:lnTo>
                  <a:close/>
                </a:path>
              </a:pathLst>
            </a:custGeom>
            <a:solidFill>
              <a:srgbClr val="35858B"/>
            </a:solidFill>
          </p:spPr>
        </p:sp>
      </p:grpSp>
      <p:sp>
        <p:nvSpPr>
          <p:cNvPr name="TextBox 12" id="12"/>
          <p:cNvSpPr txBox="true"/>
          <p:nvPr/>
        </p:nvSpPr>
        <p:spPr>
          <a:xfrm rot="0">
            <a:off x="5615772" y="691388"/>
            <a:ext cx="7056457" cy="9578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487"/>
              </a:lnSpc>
            </a:pPr>
            <a:r>
              <a:rPr lang="en-US" b="true" sz="6399">
                <a:solidFill>
                  <a:srgbClr val="FFFFFF"/>
                </a:solidFill>
                <a:latin typeface="Roboto Condensed Bold"/>
                <a:ea typeface="Roboto Condensed Bold"/>
                <a:cs typeface="Roboto Condensed Bold"/>
                <a:sym typeface="Roboto Condensed Bold"/>
              </a:rPr>
              <a:t>Intel 8086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7636869" y="4027429"/>
            <a:ext cx="8420528" cy="742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49"/>
              </a:lnSpc>
            </a:pPr>
            <a:r>
              <a:rPr lang="en-US" sz="4999" spc="249">
                <a:solidFill>
                  <a:srgbClr val="AEFE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Awal Era Komputer Pribadi</a:t>
            </a:r>
          </a:p>
        </p:txBody>
      </p:sp>
      <p:grpSp>
        <p:nvGrpSpPr>
          <p:cNvPr name="Group 14" id="14"/>
          <p:cNvGrpSpPr/>
          <p:nvPr/>
        </p:nvGrpSpPr>
        <p:grpSpPr>
          <a:xfrm rot="0">
            <a:off x="7636869" y="5709382"/>
            <a:ext cx="188513" cy="188513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AEFEFF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70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7636869" y="6340326"/>
            <a:ext cx="188513" cy="188513"/>
            <a:chOff x="0" y="0"/>
            <a:chExt cx="812800" cy="8128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AEFEFF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70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7636869" y="7538489"/>
            <a:ext cx="188513" cy="188513"/>
            <a:chOff x="0" y="0"/>
            <a:chExt cx="812800" cy="812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AEFEFF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700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23" id="23"/>
          <p:cNvSpPr txBox="true"/>
          <p:nvPr/>
        </p:nvSpPr>
        <p:spPr>
          <a:xfrm rot="0">
            <a:off x="8056550" y="5452369"/>
            <a:ext cx="8339039" cy="30403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00"/>
              </a:lnSpc>
            </a:pPr>
            <a:r>
              <a:rPr lang="en-US" sz="3200" spc="16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Tahun: 1978</a:t>
            </a:r>
          </a:p>
          <a:p>
            <a:pPr algn="l">
              <a:lnSpc>
                <a:spcPts val="4800"/>
              </a:lnSpc>
            </a:pPr>
            <a:r>
              <a:rPr lang="en-US" sz="3200" spc="16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16-bit, digunakan di banyak PC awal</a:t>
            </a:r>
          </a:p>
          <a:p>
            <a:pPr algn="l">
              <a:lnSpc>
                <a:spcPts val="4800"/>
              </a:lnSpc>
            </a:pPr>
            <a:r>
              <a:rPr lang="en-US" sz="3200" spc="16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Arsitektur x86 dimulai dari sini</a:t>
            </a:r>
          </a:p>
          <a:p>
            <a:pPr algn="l">
              <a:lnSpc>
                <a:spcPts val="4800"/>
              </a:lnSpc>
            </a:pPr>
            <a:r>
              <a:rPr lang="en-US" sz="3200" spc="16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Dipakai IBM PC, standar industri hingga kini</a:t>
            </a:r>
          </a:p>
          <a:p>
            <a:pPr algn="l">
              <a:lnSpc>
                <a:spcPts val="4800"/>
              </a:lnSpc>
            </a:pPr>
          </a:p>
        </p:txBody>
      </p:sp>
      <p:grpSp>
        <p:nvGrpSpPr>
          <p:cNvPr name="Group 24" id="24"/>
          <p:cNvGrpSpPr/>
          <p:nvPr/>
        </p:nvGrpSpPr>
        <p:grpSpPr>
          <a:xfrm rot="0">
            <a:off x="7636869" y="6947939"/>
            <a:ext cx="188513" cy="188513"/>
            <a:chOff x="0" y="0"/>
            <a:chExt cx="812800" cy="8128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AEFEFF"/>
            </a:solidFill>
          </p:spPr>
        </p:sp>
        <p:sp>
          <p:nvSpPr>
            <p:cNvPr name="TextBox 26" id="26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700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7222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5521075" y="-377508"/>
            <a:ext cx="27488974" cy="3086100"/>
            <a:chOff x="0" y="0"/>
            <a:chExt cx="7239895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7239895" cy="812800"/>
            </a:xfrm>
            <a:custGeom>
              <a:avLst/>
              <a:gdLst/>
              <a:ahLst/>
              <a:cxnLst/>
              <a:rect r="r" b="b" t="t" l="l"/>
              <a:pathLst>
                <a:path h="812800" w="7239895">
                  <a:moveTo>
                    <a:pt x="0" y="0"/>
                  </a:moveTo>
                  <a:lnTo>
                    <a:pt x="7239895" y="0"/>
                  </a:lnTo>
                  <a:lnTo>
                    <a:pt x="7239895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35858B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7239895" cy="869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-10800000">
            <a:off x="0" y="2339060"/>
            <a:ext cx="18476613" cy="739065"/>
          </a:xfrm>
          <a:custGeom>
            <a:avLst/>
            <a:gdLst/>
            <a:ahLst/>
            <a:cxnLst/>
            <a:rect r="r" b="b" t="t" l="l"/>
            <a:pathLst>
              <a:path h="739065" w="18476613">
                <a:moveTo>
                  <a:pt x="0" y="0"/>
                </a:moveTo>
                <a:lnTo>
                  <a:pt x="18476613" y="0"/>
                </a:lnTo>
                <a:lnTo>
                  <a:pt x="18476613" y="739064"/>
                </a:lnTo>
                <a:lnTo>
                  <a:pt x="0" y="7390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0" y="-1086438"/>
            <a:ext cx="5520044" cy="3795030"/>
          </a:xfrm>
          <a:custGeom>
            <a:avLst/>
            <a:gdLst/>
            <a:ahLst/>
            <a:cxnLst/>
            <a:rect r="r" b="b" t="t" l="l"/>
            <a:pathLst>
              <a:path h="3795030" w="5520044">
                <a:moveTo>
                  <a:pt x="0" y="0"/>
                </a:moveTo>
                <a:lnTo>
                  <a:pt x="5520044" y="0"/>
                </a:lnTo>
                <a:lnTo>
                  <a:pt x="5520044" y="3795030"/>
                </a:lnTo>
                <a:lnTo>
                  <a:pt x="0" y="379503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10800000">
            <a:off x="13297375" y="-1086438"/>
            <a:ext cx="5520044" cy="3795030"/>
          </a:xfrm>
          <a:custGeom>
            <a:avLst/>
            <a:gdLst/>
            <a:ahLst/>
            <a:cxnLst/>
            <a:rect r="r" b="b" t="t" l="l"/>
            <a:pathLst>
              <a:path h="3795030" w="5520044">
                <a:moveTo>
                  <a:pt x="0" y="0"/>
                </a:moveTo>
                <a:lnTo>
                  <a:pt x="5520044" y="0"/>
                </a:lnTo>
                <a:lnTo>
                  <a:pt x="5520044" y="3795030"/>
                </a:lnTo>
                <a:lnTo>
                  <a:pt x="0" y="379503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10800000">
            <a:off x="-1515846" y="3507257"/>
            <a:ext cx="8551737" cy="5751043"/>
          </a:xfrm>
          <a:custGeom>
            <a:avLst/>
            <a:gdLst/>
            <a:ahLst/>
            <a:cxnLst/>
            <a:rect r="r" b="b" t="t" l="l"/>
            <a:pathLst>
              <a:path h="5751043" w="8551737">
                <a:moveTo>
                  <a:pt x="0" y="0"/>
                </a:moveTo>
                <a:lnTo>
                  <a:pt x="8551737" y="0"/>
                </a:lnTo>
                <a:lnTo>
                  <a:pt x="8551737" y="5751043"/>
                </a:lnTo>
                <a:lnTo>
                  <a:pt x="0" y="575104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>
            <a:grpSpLocks noChangeAspect="true"/>
          </p:cNvGrpSpPr>
          <p:nvPr/>
        </p:nvGrpSpPr>
        <p:grpSpPr>
          <a:xfrm rot="0">
            <a:off x="717432" y="5102767"/>
            <a:ext cx="5809169" cy="3595951"/>
            <a:chOff x="0" y="0"/>
            <a:chExt cx="6973570" cy="431673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6973570" cy="4316730"/>
            </a:xfrm>
            <a:custGeom>
              <a:avLst/>
              <a:gdLst/>
              <a:ahLst/>
              <a:cxnLst/>
              <a:rect r="r" b="b" t="t" l="l"/>
              <a:pathLst>
                <a:path h="4316730" w="6973570">
                  <a:moveTo>
                    <a:pt x="6228080" y="0"/>
                  </a:moveTo>
                  <a:lnTo>
                    <a:pt x="0" y="0"/>
                  </a:lnTo>
                  <a:lnTo>
                    <a:pt x="0" y="4316730"/>
                  </a:lnTo>
                  <a:lnTo>
                    <a:pt x="6973570" y="4316730"/>
                  </a:lnTo>
                  <a:lnTo>
                    <a:pt x="6973570" y="745490"/>
                  </a:lnTo>
                  <a:close/>
                </a:path>
              </a:pathLst>
            </a:custGeom>
            <a:blipFill>
              <a:blip r:embed="rId8"/>
              <a:stretch>
                <a:fillRect l="0" t="-55288" r="0" b="-55288"/>
              </a:stretch>
            </a:blip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6228080" y="0"/>
              <a:ext cx="745490" cy="745490"/>
            </a:xfrm>
            <a:custGeom>
              <a:avLst/>
              <a:gdLst/>
              <a:ahLst/>
              <a:cxnLst/>
              <a:rect r="r" b="b" t="t" l="l"/>
              <a:pathLst>
                <a:path h="745490" w="745490">
                  <a:moveTo>
                    <a:pt x="0" y="0"/>
                  </a:moveTo>
                  <a:lnTo>
                    <a:pt x="0" y="745490"/>
                  </a:lnTo>
                  <a:lnTo>
                    <a:pt x="745490" y="745490"/>
                  </a:lnTo>
                  <a:close/>
                </a:path>
              </a:pathLst>
            </a:custGeom>
            <a:solidFill>
              <a:srgbClr val="35858B"/>
            </a:solidFill>
          </p:spPr>
        </p:sp>
      </p:grpSp>
      <p:sp>
        <p:nvSpPr>
          <p:cNvPr name="TextBox 12" id="12"/>
          <p:cNvSpPr txBox="true"/>
          <p:nvPr/>
        </p:nvSpPr>
        <p:spPr>
          <a:xfrm rot="0">
            <a:off x="5615772" y="691388"/>
            <a:ext cx="7681603" cy="9578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487"/>
              </a:lnSpc>
            </a:pPr>
            <a:r>
              <a:rPr lang="en-US" b="true" sz="6399">
                <a:solidFill>
                  <a:srgbClr val="FFFFFF"/>
                </a:solidFill>
                <a:latin typeface="Roboto Condensed Bold"/>
                <a:ea typeface="Roboto Condensed Bold"/>
                <a:cs typeface="Roboto Condensed Bold"/>
                <a:sym typeface="Roboto Condensed Bold"/>
              </a:rPr>
              <a:t>Era 286, 386, dan 486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7636869" y="5102767"/>
            <a:ext cx="188513" cy="188513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AEFEFF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70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7636869" y="6340326"/>
            <a:ext cx="188513" cy="188513"/>
            <a:chOff x="0" y="0"/>
            <a:chExt cx="812800" cy="812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AEFEFF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70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7636869" y="8184203"/>
            <a:ext cx="188513" cy="188513"/>
            <a:chOff x="0" y="0"/>
            <a:chExt cx="812800" cy="8128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AEFEFF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700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22" id="22"/>
          <p:cNvSpPr txBox="true"/>
          <p:nvPr/>
        </p:nvSpPr>
        <p:spPr>
          <a:xfrm rot="0">
            <a:off x="8056550" y="4842769"/>
            <a:ext cx="8339039" cy="42595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00"/>
              </a:lnSpc>
            </a:pPr>
            <a:r>
              <a:rPr lang="en-US" sz="3200" spc="16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286: Peningkatan manajemen memori, multitasking</a:t>
            </a:r>
          </a:p>
          <a:p>
            <a:pPr algn="l">
              <a:lnSpc>
                <a:spcPts val="4800"/>
              </a:lnSpc>
            </a:pPr>
            <a:r>
              <a:rPr lang="en-US" sz="3200" spc="16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386: 32-bit, virtual memory</a:t>
            </a:r>
          </a:p>
          <a:p>
            <a:pPr algn="l">
              <a:lnSpc>
                <a:spcPts val="4800"/>
              </a:lnSpc>
            </a:pPr>
            <a:r>
              <a:rPr lang="en-US" sz="3200" spc="16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486: Cache internal, floating point unit bawaan</a:t>
            </a:r>
          </a:p>
          <a:p>
            <a:pPr algn="l">
              <a:lnSpc>
                <a:spcPts val="4800"/>
              </a:lnSpc>
            </a:pPr>
            <a:r>
              <a:rPr lang="en-US" sz="3200" spc="16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Semakin cepat dan efisien</a:t>
            </a:r>
          </a:p>
          <a:p>
            <a:pPr algn="l">
              <a:lnSpc>
                <a:spcPts val="4800"/>
              </a:lnSpc>
            </a:pPr>
          </a:p>
        </p:txBody>
      </p:sp>
      <p:grpSp>
        <p:nvGrpSpPr>
          <p:cNvPr name="Group 23" id="23"/>
          <p:cNvGrpSpPr/>
          <p:nvPr/>
        </p:nvGrpSpPr>
        <p:grpSpPr>
          <a:xfrm rot="0">
            <a:off x="7636869" y="6947939"/>
            <a:ext cx="188513" cy="188513"/>
            <a:chOff x="0" y="0"/>
            <a:chExt cx="812800" cy="8128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AEFEFF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700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7222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5521075" y="-377508"/>
            <a:ext cx="27488974" cy="3086100"/>
            <a:chOff x="0" y="0"/>
            <a:chExt cx="7239895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7239895" cy="812800"/>
            </a:xfrm>
            <a:custGeom>
              <a:avLst/>
              <a:gdLst/>
              <a:ahLst/>
              <a:cxnLst/>
              <a:rect r="r" b="b" t="t" l="l"/>
              <a:pathLst>
                <a:path h="812800" w="7239895">
                  <a:moveTo>
                    <a:pt x="0" y="0"/>
                  </a:moveTo>
                  <a:lnTo>
                    <a:pt x="7239895" y="0"/>
                  </a:lnTo>
                  <a:lnTo>
                    <a:pt x="7239895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35858B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7239895" cy="869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-10800000">
            <a:off x="0" y="2339060"/>
            <a:ext cx="18476613" cy="739065"/>
          </a:xfrm>
          <a:custGeom>
            <a:avLst/>
            <a:gdLst/>
            <a:ahLst/>
            <a:cxnLst/>
            <a:rect r="r" b="b" t="t" l="l"/>
            <a:pathLst>
              <a:path h="739065" w="18476613">
                <a:moveTo>
                  <a:pt x="0" y="0"/>
                </a:moveTo>
                <a:lnTo>
                  <a:pt x="18476613" y="0"/>
                </a:lnTo>
                <a:lnTo>
                  <a:pt x="18476613" y="739064"/>
                </a:lnTo>
                <a:lnTo>
                  <a:pt x="0" y="7390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0" y="-1086438"/>
            <a:ext cx="5520044" cy="3795030"/>
          </a:xfrm>
          <a:custGeom>
            <a:avLst/>
            <a:gdLst/>
            <a:ahLst/>
            <a:cxnLst/>
            <a:rect r="r" b="b" t="t" l="l"/>
            <a:pathLst>
              <a:path h="3795030" w="5520044">
                <a:moveTo>
                  <a:pt x="0" y="0"/>
                </a:moveTo>
                <a:lnTo>
                  <a:pt x="5520044" y="0"/>
                </a:lnTo>
                <a:lnTo>
                  <a:pt x="5520044" y="3795030"/>
                </a:lnTo>
                <a:lnTo>
                  <a:pt x="0" y="379503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10800000">
            <a:off x="13297375" y="-1086438"/>
            <a:ext cx="5520044" cy="3795030"/>
          </a:xfrm>
          <a:custGeom>
            <a:avLst/>
            <a:gdLst/>
            <a:ahLst/>
            <a:cxnLst/>
            <a:rect r="r" b="b" t="t" l="l"/>
            <a:pathLst>
              <a:path h="3795030" w="5520044">
                <a:moveTo>
                  <a:pt x="0" y="0"/>
                </a:moveTo>
                <a:lnTo>
                  <a:pt x="5520044" y="0"/>
                </a:lnTo>
                <a:lnTo>
                  <a:pt x="5520044" y="3795030"/>
                </a:lnTo>
                <a:lnTo>
                  <a:pt x="0" y="379503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10800000">
            <a:off x="-1515846" y="3507257"/>
            <a:ext cx="8551737" cy="5751043"/>
          </a:xfrm>
          <a:custGeom>
            <a:avLst/>
            <a:gdLst/>
            <a:ahLst/>
            <a:cxnLst/>
            <a:rect r="r" b="b" t="t" l="l"/>
            <a:pathLst>
              <a:path h="5751043" w="8551737">
                <a:moveTo>
                  <a:pt x="0" y="0"/>
                </a:moveTo>
                <a:lnTo>
                  <a:pt x="8551737" y="0"/>
                </a:lnTo>
                <a:lnTo>
                  <a:pt x="8551737" y="5751043"/>
                </a:lnTo>
                <a:lnTo>
                  <a:pt x="0" y="575104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>
            <a:grpSpLocks noChangeAspect="true"/>
          </p:cNvGrpSpPr>
          <p:nvPr/>
        </p:nvGrpSpPr>
        <p:grpSpPr>
          <a:xfrm rot="0">
            <a:off x="717432" y="5102767"/>
            <a:ext cx="5809169" cy="3595951"/>
            <a:chOff x="0" y="0"/>
            <a:chExt cx="6973570" cy="431673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6973570" cy="4316730"/>
            </a:xfrm>
            <a:custGeom>
              <a:avLst/>
              <a:gdLst/>
              <a:ahLst/>
              <a:cxnLst/>
              <a:rect r="r" b="b" t="t" l="l"/>
              <a:pathLst>
                <a:path h="4316730" w="6973570">
                  <a:moveTo>
                    <a:pt x="6228080" y="0"/>
                  </a:moveTo>
                  <a:lnTo>
                    <a:pt x="0" y="0"/>
                  </a:lnTo>
                  <a:lnTo>
                    <a:pt x="0" y="4316730"/>
                  </a:lnTo>
                  <a:lnTo>
                    <a:pt x="6973570" y="4316730"/>
                  </a:lnTo>
                  <a:lnTo>
                    <a:pt x="6973570" y="745490"/>
                  </a:lnTo>
                  <a:close/>
                </a:path>
              </a:pathLst>
            </a:custGeom>
            <a:blipFill>
              <a:blip r:embed="rId8"/>
              <a:stretch>
                <a:fillRect l="-11901" t="0" r="-11901" b="0"/>
              </a:stretch>
            </a:blip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6228080" y="0"/>
              <a:ext cx="745490" cy="745490"/>
            </a:xfrm>
            <a:custGeom>
              <a:avLst/>
              <a:gdLst/>
              <a:ahLst/>
              <a:cxnLst/>
              <a:rect r="r" b="b" t="t" l="l"/>
              <a:pathLst>
                <a:path h="745490" w="745490">
                  <a:moveTo>
                    <a:pt x="0" y="0"/>
                  </a:moveTo>
                  <a:lnTo>
                    <a:pt x="0" y="745490"/>
                  </a:lnTo>
                  <a:lnTo>
                    <a:pt x="745490" y="745490"/>
                  </a:lnTo>
                  <a:close/>
                </a:path>
              </a:pathLst>
            </a:custGeom>
            <a:solidFill>
              <a:srgbClr val="35858B"/>
            </a:solidFill>
          </p:spPr>
        </p:sp>
      </p:grpSp>
      <p:sp>
        <p:nvSpPr>
          <p:cNvPr name="TextBox 12" id="12"/>
          <p:cNvSpPr txBox="true"/>
          <p:nvPr/>
        </p:nvSpPr>
        <p:spPr>
          <a:xfrm rot="0">
            <a:off x="5615772" y="691388"/>
            <a:ext cx="7056457" cy="9578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487"/>
              </a:lnSpc>
            </a:pPr>
            <a:r>
              <a:rPr lang="en-US" b="true" sz="6399">
                <a:solidFill>
                  <a:srgbClr val="FFFFFF"/>
                </a:solidFill>
                <a:latin typeface="Roboto Condensed Bold"/>
                <a:ea typeface="Roboto Condensed Bold"/>
                <a:cs typeface="Roboto Condensed Bold"/>
                <a:sym typeface="Roboto Condensed Bold"/>
              </a:rPr>
              <a:t>Pentium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7636869" y="4027429"/>
            <a:ext cx="8420528" cy="742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49"/>
              </a:lnSpc>
            </a:pPr>
            <a:r>
              <a:rPr lang="en-US" sz="4999" spc="249">
                <a:solidFill>
                  <a:srgbClr val="AEFE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Revolusi Multimedia</a:t>
            </a:r>
          </a:p>
        </p:txBody>
      </p:sp>
      <p:grpSp>
        <p:nvGrpSpPr>
          <p:cNvPr name="Group 14" id="14"/>
          <p:cNvGrpSpPr/>
          <p:nvPr/>
        </p:nvGrpSpPr>
        <p:grpSpPr>
          <a:xfrm rot="0">
            <a:off x="7636869" y="5416272"/>
            <a:ext cx="188513" cy="188513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AEFEFF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70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7636869" y="6060177"/>
            <a:ext cx="188513" cy="188513"/>
            <a:chOff x="0" y="0"/>
            <a:chExt cx="812800" cy="8128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AEFEFF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70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7636869" y="7256354"/>
            <a:ext cx="188513" cy="188513"/>
            <a:chOff x="0" y="0"/>
            <a:chExt cx="812800" cy="812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AEFEFF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700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23" id="23"/>
          <p:cNvSpPr txBox="true"/>
          <p:nvPr/>
        </p:nvSpPr>
        <p:spPr>
          <a:xfrm rot="0">
            <a:off x="8056550" y="5147569"/>
            <a:ext cx="8339039" cy="36499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00"/>
              </a:lnSpc>
            </a:pPr>
            <a:r>
              <a:rPr lang="en-US" sz="3200" spc="16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</a:t>
            </a:r>
            <a:r>
              <a:rPr lang="en-US" sz="3200" spc="16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ulai 1993</a:t>
            </a:r>
          </a:p>
          <a:p>
            <a:pPr algn="l">
              <a:lnSpc>
                <a:spcPts val="4800"/>
              </a:lnSpc>
            </a:pPr>
            <a:r>
              <a:rPr lang="en-US" sz="3200" spc="16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Pen</a:t>
            </a:r>
            <a:r>
              <a:rPr lang="en-US" sz="3200" spc="16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tium I hingga Pentium IV</a:t>
            </a:r>
          </a:p>
          <a:p>
            <a:pPr algn="l">
              <a:lnSpc>
                <a:spcPts val="4800"/>
              </a:lnSpc>
            </a:pPr>
            <a:r>
              <a:rPr lang="en-US" sz="3200" spc="16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SIMD (MMX) un</a:t>
            </a:r>
            <a:r>
              <a:rPr lang="en-US" sz="3200" spc="16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tuk multimedia</a:t>
            </a:r>
          </a:p>
          <a:p>
            <a:pPr algn="l">
              <a:lnSpc>
                <a:spcPts val="4800"/>
              </a:lnSpc>
            </a:pPr>
            <a:r>
              <a:rPr lang="en-US" sz="3200" spc="16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Peningkatan clock speed drastis (hingga 3GHz)</a:t>
            </a:r>
          </a:p>
          <a:p>
            <a:pPr algn="l">
              <a:lnSpc>
                <a:spcPts val="4800"/>
              </a:lnSpc>
            </a:pPr>
          </a:p>
        </p:txBody>
      </p:sp>
      <p:grpSp>
        <p:nvGrpSpPr>
          <p:cNvPr name="Group 24" id="24"/>
          <p:cNvGrpSpPr/>
          <p:nvPr/>
        </p:nvGrpSpPr>
        <p:grpSpPr>
          <a:xfrm rot="0">
            <a:off x="7636869" y="6658266"/>
            <a:ext cx="188513" cy="188513"/>
            <a:chOff x="0" y="0"/>
            <a:chExt cx="812800" cy="8128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AEFEFF"/>
            </a:solidFill>
          </p:spPr>
        </p:sp>
        <p:sp>
          <p:nvSpPr>
            <p:cNvPr name="TextBox 26" id="26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700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7222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5521075" y="-377508"/>
            <a:ext cx="27488974" cy="3086100"/>
            <a:chOff x="0" y="0"/>
            <a:chExt cx="7239895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7239895" cy="812800"/>
            </a:xfrm>
            <a:custGeom>
              <a:avLst/>
              <a:gdLst/>
              <a:ahLst/>
              <a:cxnLst/>
              <a:rect r="r" b="b" t="t" l="l"/>
              <a:pathLst>
                <a:path h="812800" w="7239895">
                  <a:moveTo>
                    <a:pt x="0" y="0"/>
                  </a:moveTo>
                  <a:lnTo>
                    <a:pt x="7239895" y="0"/>
                  </a:lnTo>
                  <a:lnTo>
                    <a:pt x="7239895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35858B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7239895" cy="869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-10800000">
            <a:off x="0" y="2339060"/>
            <a:ext cx="18476613" cy="739065"/>
          </a:xfrm>
          <a:custGeom>
            <a:avLst/>
            <a:gdLst/>
            <a:ahLst/>
            <a:cxnLst/>
            <a:rect r="r" b="b" t="t" l="l"/>
            <a:pathLst>
              <a:path h="739065" w="18476613">
                <a:moveTo>
                  <a:pt x="0" y="0"/>
                </a:moveTo>
                <a:lnTo>
                  <a:pt x="18476613" y="0"/>
                </a:lnTo>
                <a:lnTo>
                  <a:pt x="18476613" y="739064"/>
                </a:lnTo>
                <a:lnTo>
                  <a:pt x="0" y="7390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0" y="-1086438"/>
            <a:ext cx="5520044" cy="3795030"/>
          </a:xfrm>
          <a:custGeom>
            <a:avLst/>
            <a:gdLst/>
            <a:ahLst/>
            <a:cxnLst/>
            <a:rect r="r" b="b" t="t" l="l"/>
            <a:pathLst>
              <a:path h="3795030" w="5520044">
                <a:moveTo>
                  <a:pt x="0" y="0"/>
                </a:moveTo>
                <a:lnTo>
                  <a:pt x="5520044" y="0"/>
                </a:lnTo>
                <a:lnTo>
                  <a:pt x="5520044" y="3795030"/>
                </a:lnTo>
                <a:lnTo>
                  <a:pt x="0" y="379503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10800000">
            <a:off x="13297375" y="-1086438"/>
            <a:ext cx="5520044" cy="3795030"/>
          </a:xfrm>
          <a:custGeom>
            <a:avLst/>
            <a:gdLst/>
            <a:ahLst/>
            <a:cxnLst/>
            <a:rect r="r" b="b" t="t" l="l"/>
            <a:pathLst>
              <a:path h="3795030" w="5520044">
                <a:moveTo>
                  <a:pt x="0" y="0"/>
                </a:moveTo>
                <a:lnTo>
                  <a:pt x="5520044" y="0"/>
                </a:lnTo>
                <a:lnTo>
                  <a:pt x="5520044" y="3795030"/>
                </a:lnTo>
                <a:lnTo>
                  <a:pt x="0" y="379503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10800000">
            <a:off x="-1515846" y="3507257"/>
            <a:ext cx="8551737" cy="5751043"/>
          </a:xfrm>
          <a:custGeom>
            <a:avLst/>
            <a:gdLst/>
            <a:ahLst/>
            <a:cxnLst/>
            <a:rect r="r" b="b" t="t" l="l"/>
            <a:pathLst>
              <a:path h="5751043" w="8551737">
                <a:moveTo>
                  <a:pt x="0" y="0"/>
                </a:moveTo>
                <a:lnTo>
                  <a:pt x="8551737" y="0"/>
                </a:lnTo>
                <a:lnTo>
                  <a:pt x="8551737" y="5751043"/>
                </a:lnTo>
                <a:lnTo>
                  <a:pt x="0" y="575104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>
            <a:grpSpLocks noChangeAspect="true"/>
          </p:cNvGrpSpPr>
          <p:nvPr/>
        </p:nvGrpSpPr>
        <p:grpSpPr>
          <a:xfrm rot="0">
            <a:off x="717432" y="5102767"/>
            <a:ext cx="5809169" cy="3595951"/>
            <a:chOff x="0" y="0"/>
            <a:chExt cx="6973570" cy="431673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6973570" cy="4316730"/>
            </a:xfrm>
            <a:custGeom>
              <a:avLst/>
              <a:gdLst/>
              <a:ahLst/>
              <a:cxnLst/>
              <a:rect r="r" b="b" t="t" l="l"/>
              <a:pathLst>
                <a:path h="4316730" w="6973570">
                  <a:moveTo>
                    <a:pt x="6228080" y="0"/>
                  </a:moveTo>
                  <a:lnTo>
                    <a:pt x="0" y="0"/>
                  </a:lnTo>
                  <a:lnTo>
                    <a:pt x="0" y="4316730"/>
                  </a:lnTo>
                  <a:lnTo>
                    <a:pt x="6973570" y="4316730"/>
                  </a:lnTo>
                  <a:lnTo>
                    <a:pt x="6973570" y="745490"/>
                  </a:lnTo>
                  <a:close/>
                </a:path>
              </a:pathLst>
            </a:custGeom>
            <a:blipFill>
              <a:blip r:embed="rId8"/>
              <a:stretch>
                <a:fillRect l="0" t="-10506" r="0" b="-10506"/>
              </a:stretch>
            </a:blip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6228080" y="0"/>
              <a:ext cx="745490" cy="745490"/>
            </a:xfrm>
            <a:custGeom>
              <a:avLst/>
              <a:gdLst/>
              <a:ahLst/>
              <a:cxnLst/>
              <a:rect r="r" b="b" t="t" l="l"/>
              <a:pathLst>
                <a:path h="745490" w="745490">
                  <a:moveTo>
                    <a:pt x="0" y="0"/>
                  </a:moveTo>
                  <a:lnTo>
                    <a:pt x="0" y="745490"/>
                  </a:lnTo>
                  <a:lnTo>
                    <a:pt x="745490" y="745490"/>
                  </a:lnTo>
                  <a:close/>
                </a:path>
              </a:pathLst>
            </a:custGeom>
            <a:solidFill>
              <a:srgbClr val="35858B"/>
            </a:solidFill>
          </p:spPr>
        </p:sp>
      </p:grpSp>
      <p:sp>
        <p:nvSpPr>
          <p:cNvPr name="TextBox 12" id="12"/>
          <p:cNvSpPr txBox="true"/>
          <p:nvPr/>
        </p:nvSpPr>
        <p:spPr>
          <a:xfrm rot="0">
            <a:off x="5615772" y="691388"/>
            <a:ext cx="7056457" cy="9578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487"/>
              </a:lnSpc>
            </a:pPr>
            <a:r>
              <a:rPr lang="en-US" b="true" sz="6399">
                <a:solidFill>
                  <a:srgbClr val="FFFFFF"/>
                </a:solidFill>
                <a:latin typeface="Roboto Condensed Bold"/>
                <a:ea typeface="Roboto Condensed Bold"/>
                <a:cs typeface="Roboto Condensed Bold"/>
                <a:sym typeface="Roboto Condensed Bold"/>
              </a:rPr>
              <a:t>Core Series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7636869" y="4027429"/>
            <a:ext cx="8420528" cy="742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49"/>
              </a:lnSpc>
            </a:pPr>
            <a:r>
              <a:rPr lang="en-US" sz="4999" spc="249">
                <a:solidFill>
                  <a:srgbClr val="AEFE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Era Efisiensi</a:t>
            </a:r>
          </a:p>
        </p:txBody>
      </p:sp>
      <p:grpSp>
        <p:nvGrpSpPr>
          <p:cNvPr name="Group 14" id="14"/>
          <p:cNvGrpSpPr/>
          <p:nvPr/>
        </p:nvGrpSpPr>
        <p:grpSpPr>
          <a:xfrm rot="0">
            <a:off x="7636869" y="5416272"/>
            <a:ext cx="188513" cy="188513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AEFEFF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70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7636869" y="6060177"/>
            <a:ext cx="188513" cy="188513"/>
            <a:chOff x="0" y="0"/>
            <a:chExt cx="812800" cy="8128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AEFEFF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700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8223413" y="5223801"/>
            <a:ext cx="8339039" cy="18211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00"/>
              </a:lnSpc>
            </a:pPr>
            <a:r>
              <a:rPr lang="en-US" sz="3200" spc="16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Core Duo &amp; Core 2 Duo : Multicore</a:t>
            </a:r>
          </a:p>
          <a:p>
            <a:pPr algn="l">
              <a:lnSpc>
                <a:spcPts val="4800"/>
              </a:lnSpc>
            </a:pPr>
            <a:r>
              <a:rPr lang="en-US" sz="3200" spc="16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Performa meningkat, konsumsi daya menurun</a:t>
            </a:r>
          </a:p>
          <a:p>
            <a:pPr algn="l">
              <a:lnSpc>
                <a:spcPts val="4800"/>
              </a:lnSpc>
            </a:pPr>
            <a:r>
              <a:rPr lang="en-US" sz="3200" spc="16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Awal tren “ More cores, better performance”</a:t>
            </a:r>
          </a:p>
        </p:txBody>
      </p:sp>
      <p:grpSp>
        <p:nvGrpSpPr>
          <p:cNvPr name="Group 21" id="21"/>
          <p:cNvGrpSpPr/>
          <p:nvPr/>
        </p:nvGrpSpPr>
        <p:grpSpPr>
          <a:xfrm rot="0">
            <a:off x="7636869" y="6658266"/>
            <a:ext cx="188513" cy="188513"/>
            <a:chOff x="0" y="0"/>
            <a:chExt cx="812800" cy="81280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AEFEFF"/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700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7222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5521075" y="-377508"/>
            <a:ext cx="27488974" cy="3086100"/>
            <a:chOff x="0" y="0"/>
            <a:chExt cx="7239895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7239895" cy="812800"/>
            </a:xfrm>
            <a:custGeom>
              <a:avLst/>
              <a:gdLst/>
              <a:ahLst/>
              <a:cxnLst/>
              <a:rect r="r" b="b" t="t" l="l"/>
              <a:pathLst>
                <a:path h="812800" w="7239895">
                  <a:moveTo>
                    <a:pt x="0" y="0"/>
                  </a:moveTo>
                  <a:lnTo>
                    <a:pt x="7239895" y="0"/>
                  </a:lnTo>
                  <a:lnTo>
                    <a:pt x="7239895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35858B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7239895" cy="869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-10800000">
            <a:off x="0" y="2339060"/>
            <a:ext cx="18476613" cy="739065"/>
          </a:xfrm>
          <a:custGeom>
            <a:avLst/>
            <a:gdLst/>
            <a:ahLst/>
            <a:cxnLst/>
            <a:rect r="r" b="b" t="t" l="l"/>
            <a:pathLst>
              <a:path h="739065" w="18476613">
                <a:moveTo>
                  <a:pt x="0" y="0"/>
                </a:moveTo>
                <a:lnTo>
                  <a:pt x="18476613" y="0"/>
                </a:lnTo>
                <a:lnTo>
                  <a:pt x="18476613" y="739064"/>
                </a:lnTo>
                <a:lnTo>
                  <a:pt x="0" y="7390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0" y="-1086438"/>
            <a:ext cx="5520044" cy="3795030"/>
          </a:xfrm>
          <a:custGeom>
            <a:avLst/>
            <a:gdLst/>
            <a:ahLst/>
            <a:cxnLst/>
            <a:rect r="r" b="b" t="t" l="l"/>
            <a:pathLst>
              <a:path h="3795030" w="5520044">
                <a:moveTo>
                  <a:pt x="0" y="0"/>
                </a:moveTo>
                <a:lnTo>
                  <a:pt x="5520044" y="0"/>
                </a:lnTo>
                <a:lnTo>
                  <a:pt x="5520044" y="3795030"/>
                </a:lnTo>
                <a:lnTo>
                  <a:pt x="0" y="379503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10800000">
            <a:off x="13297375" y="-1086438"/>
            <a:ext cx="5520044" cy="3795030"/>
          </a:xfrm>
          <a:custGeom>
            <a:avLst/>
            <a:gdLst/>
            <a:ahLst/>
            <a:cxnLst/>
            <a:rect r="r" b="b" t="t" l="l"/>
            <a:pathLst>
              <a:path h="3795030" w="5520044">
                <a:moveTo>
                  <a:pt x="0" y="0"/>
                </a:moveTo>
                <a:lnTo>
                  <a:pt x="5520044" y="0"/>
                </a:lnTo>
                <a:lnTo>
                  <a:pt x="5520044" y="3795030"/>
                </a:lnTo>
                <a:lnTo>
                  <a:pt x="0" y="379503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10800000">
            <a:off x="-1515846" y="3507257"/>
            <a:ext cx="8551737" cy="5751043"/>
          </a:xfrm>
          <a:custGeom>
            <a:avLst/>
            <a:gdLst/>
            <a:ahLst/>
            <a:cxnLst/>
            <a:rect r="r" b="b" t="t" l="l"/>
            <a:pathLst>
              <a:path h="5751043" w="8551737">
                <a:moveTo>
                  <a:pt x="0" y="0"/>
                </a:moveTo>
                <a:lnTo>
                  <a:pt x="8551737" y="0"/>
                </a:lnTo>
                <a:lnTo>
                  <a:pt x="8551737" y="5751043"/>
                </a:lnTo>
                <a:lnTo>
                  <a:pt x="0" y="575104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>
            <a:grpSpLocks noChangeAspect="true"/>
          </p:cNvGrpSpPr>
          <p:nvPr/>
        </p:nvGrpSpPr>
        <p:grpSpPr>
          <a:xfrm rot="0">
            <a:off x="717432" y="5102767"/>
            <a:ext cx="5809169" cy="3595951"/>
            <a:chOff x="0" y="0"/>
            <a:chExt cx="6973570" cy="431673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6973570" cy="4316730"/>
            </a:xfrm>
            <a:custGeom>
              <a:avLst/>
              <a:gdLst/>
              <a:ahLst/>
              <a:cxnLst/>
              <a:rect r="r" b="b" t="t" l="l"/>
              <a:pathLst>
                <a:path h="4316730" w="6973570">
                  <a:moveTo>
                    <a:pt x="6228080" y="0"/>
                  </a:moveTo>
                  <a:lnTo>
                    <a:pt x="0" y="0"/>
                  </a:lnTo>
                  <a:lnTo>
                    <a:pt x="0" y="4316730"/>
                  </a:lnTo>
                  <a:lnTo>
                    <a:pt x="6973570" y="4316730"/>
                  </a:lnTo>
                  <a:lnTo>
                    <a:pt x="6973570" y="745490"/>
                  </a:lnTo>
                  <a:close/>
                </a:path>
              </a:pathLst>
            </a:custGeom>
            <a:blipFill>
              <a:blip r:embed="rId8"/>
              <a:stretch>
                <a:fillRect l="0" t="-3849" r="0" b="-3849"/>
              </a:stretch>
            </a:blip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6228080" y="0"/>
              <a:ext cx="745490" cy="745490"/>
            </a:xfrm>
            <a:custGeom>
              <a:avLst/>
              <a:gdLst/>
              <a:ahLst/>
              <a:cxnLst/>
              <a:rect r="r" b="b" t="t" l="l"/>
              <a:pathLst>
                <a:path h="745490" w="745490">
                  <a:moveTo>
                    <a:pt x="0" y="0"/>
                  </a:moveTo>
                  <a:lnTo>
                    <a:pt x="0" y="745490"/>
                  </a:lnTo>
                  <a:lnTo>
                    <a:pt x="745490" y="745490"/>
                  </a:lnTo>
                  <a:close/>
                </a:path>
              </a:pathLst>
            </a:custGeom>
            <a:solidFill>
              <a:srgbClr val="35858B"/>
            </a:solidFill>
          </p:spPr>
        </p:sp>
      </p:grpSp>
      <p:sp>
        <p:nvSpPr>
          <p:cNvPr name="TextBox 12" id="12"/>
          <p:cNvSpPr txBox="true"/>
          <p:nvPr/>
        </p:nvSpPr>
        <p:spPr>
          <a:xfrm rot="0">
            <a:off x="5615772" y="691388"/>
            <a:ext cx="7056457" cy="9578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487"/>
              </a:lnSpc>
            </a:pPr>
            <a:r>
              <a:rPr lang="en-US" b="true" sz="6399">
                <a:solidFill>
                  <a:srgbClr val="FFFFFF"/>
                </a:solidFill>
                <a:latin typeface="Roboto Condensed Bold"/>
                <a:ea typeface="Roboto Condensed Bold"/>
                <a:cs typeface="Roboto Condensed Bold"/>
                <a:sym typeface="Roboto Condensed Bold"/>
              </a:rPr>
              <a:t>Core i-Series 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7636869" y="4027429"/>
            <a:ext cx="8420528" cy="742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49"/>
              </a:lnSpc>
            </a:pPr>
            <a:r>
              <a:rPr lang="en-US" sz="4999" spc="249">
                <a:solidFill>
                  <a:srgbClr val="AEFE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i3, i5, i7, i9</a:t>
            </a:r>
          </a:p>
        </p:txBody>
      </p:sp>
      <p:grpSp>
        <p:nvGrpSpPr>
          <p:cNvPr name="Group 14" id="14"/>
          <p:cNvGrpSpPr/>
          <p:nvPr/>
        </p:nvGrpSpPr>
        <p:grpSpPr>
          <a:xfrm rot="0">
            <a:off x="7636869" y="5416272"/>
            <a:ext cx="188513" cy="188513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AEFEFF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70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7636869" y="6060177"/>
            <a:ext cx="188513" cy="188513"/>
            <a:chOff x="0" y="0"/>
            <a:chExt cx="812800" cy="8128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AEFEFF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700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8223413" y="5195226"/>
            <a:ext cx="9035887" cy="18211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00"/>
              </a:lnSpc>
            </a:pPr>
            <a:r>
              <a:rPr lang="en-US" sz="3200" spc="16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Diluncurkan 2008 - 2009 </a:t>
            </a:r>
          </a:p>
          <a:p>
            <a:pPr algn="l">
              <a:lnSpc>
                <a:spcPts val="4800"/>
              </a:lnSpc>
            </a:pPr>
            <a:r>
              <a:rPr lang="en-US" sz="3200" spc="16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Generasi : Nehalem &gt; Sandy Bridge &gt; Ivy Bridge &gt; </a:t>
            </a:r>
          </a:p>
          <a:p>
            <a:pPr algn="l">
              <a:lnSpc>
                <a:spcPts val="4800"/>
              </a:lnSpc>
            </a:pPr>
            <a:r>
              <a:rPr lang="en-US" sz="3200" spc="16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Turbo Boost, Hyper-Threading, Cache besar</a:t>
            </a:r>
          </a:p>
        </p:txBody>
      </p:sp>
      <p:grpSp>
        <p:nvGrpSpPr>
          <p:cNvPr name="Group 21" id="21"/>
          <p:cNvGrpSpPr/>
          <p:nvPr/>
        </p:nvGrpSpPr>
        <p:grpSpPr>
          <a:xfrm rot="0">
            <a:off x="7636869" y="6658266"/>
            <a:ext cx="188513" cy="188513"/>
            <a:chOff x="0" y="0"/>
            <a:chExt cx="812800" cy="81280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AEFEFF"/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700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DAGlMQgt5XI</dc:identifier>
  <dcterms:modified xsi:type="dcterms:W3CDTF">2011-08-01T06:04:30Z</dcterms:modified>
  <cp:revision>1</cp:revision>
  <dc:title>Evolution</dc:title>
</cp:coreProperties>
</file>