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9" r:id="rId4"/>
    <p:sldId id="258" r:id="rId5"/>
    <p:sldId id="274" r:id="rId6"/>
    <p:sldId id="260" r:id="rId7"/>
    <p:sldId id="261" r:id="rId8"/>
    <p:sldId id="262" r:id="rId9"/>
    <p:sldId id="263" r:id="rId10"/>
    <p:sldId id="264" r:id="rId11"/>
    <p:sldId id="275" r:id="rId12"/>
    <p:sldId id="265" r:id="rId13"/>
    <p:sldId id="278" r:id="rId14"/>
    <p:sldId id="266" r:id="rId15"/>
    <p:sldId id="268" r:id="rId16"/>
    <p:sldId id="267" r:id="rId17"/>
    <p:sldId id="269" r:id="rId18"/>
    <p:sldId id="270" r:id="rId19"/>
    <p:sldId id="272" r:id="rId20"/>
    <p:sldId id="277"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January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January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January 12,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12,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12,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12,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January 12,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yelp-recsys-201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niezen/GADataScienceProjects/blob/master/finalproject/Yelp_Project.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NLP Analysis of Yelp </a:t>
            </a:r>
            <a:r>
              <a:rPr lang="en-US" sz="2800" dirty="0" err="1" smtClean="0"/>
              <a:t>RevieWS</a:t>
            </a:r>
            <a:endParaRPr lang="en-US" sz="2800" dirty="0"/>
          </a:p>
        </p:txBody>
      </p:sp>
      <p:sp>
        <p:nvSpPr>
          <p:cNvPr id="3" name="Subtitle 2"/>
          <p:cNvSpPr>
            <a:spLocks noGrp="1"/>
          </p:cNvSpPr>
          <p:nvPr>
            <p:ph type="subTitle" idx="1"/>
          </p:nvPr>
        </p:nvSpPr>
        <p:spPr/>
        <p:txBody>
          <a:bodyPr>
            <a:normAutofit fontScale="92500"/>
          </a:bodyPr>
          <a:lstStyle/>
          <a:p>
            <a:r>
              <a:rPr lang="en-US" dirty="0" smtClean="0"/>
              <a:t>Israel Niezen, GA Data Science Student, Jan 2018</a:t>
            </a:r>
          </a:p>
        </p:txBody>
      </p:sp>
    </p:spTree>
    <p:extLst>
      <p:ext uri="{BB962C8B-B14F-4D97-AF65-F5344CB8AC3E}">
        <p14:creationId xmlns:p14="http://schemas.microsoft.com/office/powerpoint/2010/main" val="257845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reviews are funnier</a:t>
            </a:r>
            <a:endParaRPr lang="en-US" dirty="0"/>
          </a:p>
        </p:txBody>
      </p:sp>
      <p:pic>
        <p:nvPicPr>
          <p:cNvPr id="4" name="Picture 3"/>
          <p:cNvPicPr>
            <a:picLocks noChangeAspect="1"/>
          </p:cNvPicPr>
          <p:nvPr/>
        </p:nvPicPr>
        <p:blipFill>
          <a:blip r:embed="rId2"/>
          <a:stretch>
            <a:fillRect/>
          </a:stretch>
        </p:blipFill>
        <p:spPr>
          <a:xfrm>
            <a:off x="0" y="1143000"/>
            <a:ext cx="9144000" cy="4572000"/>
          </a:xfrm>
          <a:prstGeom prst="rect">
            <a:avLst/>
          </a:prstGeom>
        </p:spPr>
      </p:pic>
    </p:spTree>
    <p:extLst>
      <p:ext uri="{BB962C8B-B14F-4D97-AF65-F5344CB8AC3E}">
        <p14:creationId xmlns:p14="http://schemas.microsoft.com/office/powerpoint/2010/main" val="173733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NLP &amp; Machine learning</a:t>
            </a:r>
            <a:endParaRPr lang="en-US" sz="2800" dirty="0"/>
          </a:p>
        </p:txBody>
      </p:sp>
      <p:sp>
        <p:nvSpPr>
          <p:cNvPr id="3" name="Subtitle 2"/>
          <p:cNvSpPr>
            <a:spLocks noGrp="1"/>
          </p:cNvSpPr>
          <p:nvPr>
            <p:ph type="subTitle" idx="1"/>
          </p:nvPr>
        </p:nvSpPr>
        <p:spPr/>
        <p:txBody>
          <a:bodyPr>
            <a:normAutofit/>
          </a:bodyPr>
          <a:lstStyle/>
          <a:p>
            <a:endParaRPr lang="en-US" dirty="0" smtClean="0"/>
          </a:p>
        </p:txBody>
      </p:sp>
    </p:spTree>
    <p:extLst>
      <p:ext uri="{BB962C8B-B14F-4D97-AF65-F5344CB8AC3E}">
        <p14:creationId xmlns:p14="http://schemas.microsoft.com/office/powerpoint/2010/main" val="63293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methods and findings</a:t>
            </a:r>
            <a:endParaRPr lang="en-US" dirty="0"/>
          </a:p>
        </p:txBody>
      </p:sp>
      <p:sp>
        <p:nvSpPr>
          <p:cNvPr id="3" name="Content Placeholder 2"/>
          <p:cNvSpPr>
            <a:spLocks noGrp="1"/>
          </p:cNvSpPr>
          <p:nvPr>
            <p:ph idx="1"/>
          </p:nvPr>
        </p:nvSpPr>
        <p:spPr/>
        <p:txBody>
          <a:bodyPr>
            <a:normAutofit fontScale="92500" lnSpcReduction="10000"/>
          </a:bodyPr>
          <a:lstStyle/>
          <a:p>
            <a:pPr marL="0">
              <a:buFont typeface="Arial"/>
              <a:buChar char="•"/>
            </a:pPr>
            <a:r>
              <a:rPr lang="en-US" dirty="0" smtClean="0"/>
              <a:t>Using multiple NLP algorithms and adding multiple layers of analysis, our project confirms that NLP analysis can be applied to Yelp reviews to accurately classify whether the review is positive or negative.</a:t>
            </a:r>
          </a:p>
          <a:p>
            <a:pPr marL="0">
              <a:buFont typeface="Arial"/>
              <a:buChar char="•"/>
            </a:pPr>
            <a:r>
              <a:rPr lang="en-US" dirty="0" smtClean="0"/>
              <a:t>NLP Algorithms used: count </a:t>
            </a:r>
            <a:r>
              <a:rPr lang="en-US" dirty="0" err="1" smtClean="0"/>
              <a:t>vectorizer</a:t>
            </a:r>
            <a:r>
              <a:rPr lang="en-US" dirty="0" smtClean="0"/>
              <a:t>, random forest classifier, </a:t>
            </a:r>
            <a:r>
              <a:rPr lang="en-US" dirty="0" err="1" smtClean="0"/>
              <a:t>tf-idf</a:t>
            </a:r>
            <a:r>
              <a:rPr lang="en-US" dirty="0" smtClean="0"/>
              <a:t> </a:t>
            </a:r>
            <a:r>
              <a:rPr lang="en-US" dirty="0" err="1" smtClean="0"/>
              <a:t>vectorizer</a:t>
            </a:r>
            <a:r>
              <a:rPr lang="en-US" dirty="0" smtClean="0"/>
              <a:t>, LDA.</a:t>
            </a:r>
          </a:p>
          <a:p>
            <a:pPr marL="0">
              <a:buFont typeface="Arial"/>
              <a:buChar char="•"/>
            </a:pPr>
            <a:endParaRPr lang="en-US" dirty="0"/>
          </a:p>
          <a:p>
            <a:pPr marL="0">
              <a:buFont typeface="Arial"/>
              <a:buChar char="•"/>
            </a:pPr>
            <a:r>
              <a:rPr lang="en-US" dirty="0" smtClean="0"/>
              <a:t>One can further improve the results of such analysis by layering in other variables like the length of the review.</a:t>
            </a:r>
          </a:p>
          <a:p>
            <a:pPr marL="0">
              <a:buFont typeface="Arial"/>
              <a:buChar char="•"/>
            </a:pPr>
            <a:endParaRPr lang="en-US" dirty="0"/>
          </a:p>
          <a:p>
            <a:pPr marL="0">
              <a:buFont typeface="Arial"/>
              <a:buChar char="•"/>
            </a:pPr>
            <a:r>
              <a:rPr lang="en-US" dirty="0" smtClean="0"/>
              <a:t>To measure the accuracy and performance of our analysis and models, we utilized a commonly accepted “cross-validation” and “scoring” method for classification models called AUC (area under the curb), which is designed to provide a curve (called the ROC curve) that maximizes the correct classification of true positives (correct positive predictions) while minimizing false positives (incorrect positive predictions) at any given point.  </a:t>
            </a:r>
            <a:endParaRPr lang="en-US" dirty="0"/>
          </a:p>
        </p:txBody>
      </p:sp>
    </p:spTree>
    <p:extLst>
      <p:ext uri="{BB962C8B-B14F-4D97-AF65-F5344CB8AC3E}">
        <p14:creationId xmlns:p14="http://schemas.microsoft.com/office/powerpoint/2010/main" val="173733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sample for the nerds among you</a:t>
            </a:r>
            <a:endParaRPr lang="en-US" dirty="0"/>
          </a:p>
        </p:txBody>
      </p:sp>
      <p:pic>
        <p:nvPicPr>
          <p:cNvPr id="4" name="Picture 3"/>
          <p:cNvPicPr>
            <a:picLocks noChangeAspect="1"/>
          </p:cNvPicPr>
          <p:nvPr/>
        </p:nvPicPr>
        <p:blipFill>
          <a:blip r:embed="rId2"/>
          <a:stretch>
            <a:fillRect/>
          </a:stretch>
        </p:blipFill>
        <p:spPr>
          <a:xfrm>
            <a:off x="0" y="914400"/>
            <a:ext cx="9144000" cy="5430018"/>
          </a:xfrm>
          <a:prstGeom prst="rect">
            <a:avLst/>
          </a:prstGeom>
        </p:spPr>
      </p:pic>
    </p:spTree>
    <p:extLst>
      <p:ext uri="{BB962C8B-B14F-4D97-AF65-F5344CB8AC3E}">
        <p14:creationId xmlns:p14="http://schemas.microsoft.com/office/powerpoint/2010/main" val="198386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968" y="365760"/>
            <a:ext cx="8591634" cy="548640"/>
          </a:xfrm>
        </p:spPr>
        <p:txBody>
          <a:bodyPr/>
          <a:lstStyle/>
          <a:p>
            <a:r>
              <a:rPr lang="en-US" dirty="0" smtClean="0"/>
              <a:t>Random forest model accurately classifies Positive reviews using word features</a:t>
            </a:r>
            <a:endParaRPr lang="en-US" dirty="0"/>
          </a:p>
        </p:txBody>
      </p:sp>
      <p:pic>
        <p:nvPicPr>
          <p:cNvPr id="4" name="Picture 3"/>
          <p:cNvPicPr>
            <a:picLocks noChangeAspect="1"/>
          </p:cNvPicPr>
          <p:nvPr/>
        </p:nvPicPr>
        <p:blipFill rotWithShape="1">
          <a:blip r:embed="rId2"/>
          <a:srcRect b="2074"/>
          <a:stretch/>
        </p:blipFill>
        <p:spPr>
          <a:xfrm>
            <a:off x="0" y="1193800"/>
            <a:ext cx="9144000" cy="4361688"/>
          </a:xfrm>
          <a:prstGeom prst="rect">
            <a:avLst/>
          </a:prstGeom>
        </p:spPr>
      </p:pic>
      <p:sp>
        <p:nvSpPr>
          <p:cNvPr id="5" name="Rectangle 4"/>
          <p:cNvSpPr/>
          <p:nvPr/>
        </p:nvSpPr>
        <p:spPr>
          <a:xfrm>
            <a:off x="3815127" y="4677785"/>
            <a:ext cx="5217104" cy="646331"/>
          </a:xfrm>
          <a:prstGeom prst="rect">
            <a:avLst/>
          </a:prstGeom>
        </p:spPr>
        <p:txBody>
          <a:bodyPr wrap="square">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CV AUC [ 0.80254783  0.81312029  0.80929071],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Average AUC 0.8083196094354342</a:t>
            </a:r>
          </a:p>
        </p:txBody>
      </p:sp>
    </p:spTree>
    <p:extLst>
      <p:ext uri="{BB962C8B-B14F-4D97-AF65-F5344CB8AC3E}">
        <p14:creationId xmlns:p14="http://schemas.microsoft.com/office/powerpoint/2010/main" val="173733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40" y="365760"/>
            <a:ext cx="8773056" cy="548640"/>
          </a:xfrm>
        </p:spPr>
        <p:txBody>
          <a:bodyPr/>
          <a:lstStyle/>
          <a:p>
            <a:r>
              <a:rPr lang="en-US" dirty="0" smtClean="0"/>
              <a:t>Random forest Model that includes review length and word features performs better</a:t>
            </a:r>
            <a:endParaRPr lang="en-US" dirty="0"/>
          </a:p>
        </p:txBody>
      </p:sp>
      <p:pic>
        <p:nvPicPr>
          <p:cNvPr id="4" name="Picture 3"/>
          <p:cNvPicPr>
            <a:picLocks noChangeAspect="1"/>
          </p:cNvPicPr>
          <p:nvPr/>
        </p:nvPicPr>
        <p:blipFill rotWithShape="1">
          <a:blip r:embed="rId2"/>
          <a:srcRect t="33" b="4100"/>
          <a:stretch/>
        </p:blipFill>
        <p:spPr>
          <a:xfrm>
            <a:off x="0" y="1206500"/>
            <a:ext cx="9144000" cy="4242816"/>
          </a:xfrm>
          <a:prstGeom prst="rect">
            <a:avLst/>
          </a:prstGeom>
        </p:spPr>
      </p:pic>
      <p:sp>
        <p:nvSpPr>
          <p:cNvPr id="5" name="Rectangle 4"/>
          <p:cNvSpPr/>
          <p:nvPr/>
        </p:nvSpPr>
        <p:spPr>
          <a:xfrm>
            <a:off x="3732113" y="4638911"/>
            <a:ext cx="5248283" cy="646331"/>
          </a:xfrm>
          <a:prstGeom prst="rect">
            <a:avLst/>
          </a:prstGeom>
        </p:spPr>
        <p:txBody>
          <a:bodyPr wrap="square">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CV AUC [ 0.80925023  0.81400423  0.81677047],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Average AUC 0.8133416450474508</a:t>
            </a:r>
          </a:p>
        </p:txBody>
      </p:sp>
    </p:spTree>
    <p:extLst>
      <p:ext uri="{BB962C8B-B14F-4D97-AF65-F5344CB8AC3E}">
        <p14:creationId xmlns:p14="http://schemas.microsoft.com/office/powerpoint/2010/main" val="173733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 </a:t>
            </a:r>
            <a:r>
              <a:rPr lang="en-US" dirty="0" err="1" smtClean="0"/>
              <a:t>vectorizer</a:t>
            </a:r>
            <a:r>
              <a:rPr lang="en-US" dirty="0" smtClean="0"/>
              <a:t> classifies positive reviews even better than random forest</a:t>
            </a:r>
            <a:endParaRPr lang="en-US" dirty="0"/>
          </a:p>
        </p:txBody>
      </p:sp>
      <p:pic>
        <p:nvPicPr>
          <p:cNvPr id="4" name="Picture 3"/>
          <p:cNvPicPr>
            <a:picLocks noChangeAspect="1"/>
          </p:cNvPicPr>
          <p:nvPr/>
        </p:nvPicPr>
        <p:blipFill rotWithShape="1">
          <a:blip r:embed="rId2"/>
          <a:srcRect l="2937" r="-2937" b="2132"/>
          <a:stretch/>
        </p:blipFill>
        <p:spPr>
          <a:xfrm>
            <a:off x="1" y="1270000"/>
            <a:ext cx="9278446" cy="4224528"/>
          </a:xfrm>
          <a:prstGeom prst="rect">
            <a:avLst/>
          </a:prstGeom>
        </p:spPr>
      </p:pic>
      <p:sp>
        <p:nvSpPr>
          <p:cNvPr id="5" name="Rectangle 4"/>
          <p:cNvSpPr/>
          <p:nvPr/>
        </p:nvSpPr>
        <p:spPr>
          <a:xfrm>
            <a:off x="3854005" y="4677785"/>
            <a:ext cx="5061597" cy="646331"/>
          </a:xfrm>
          <a:prstGeom prst="rect">
            <a:avLst/>
          </a:prstGeom>
        </p:spPr>
        <p:txBody>
          <a:bodyPr wrap="square">
            <a:spAutoFit/>
          </a:bodyPr>
          <a:lstStyle/>
          <a:p>
            <a:r>
              <a:rPr lang="de-D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CV AUC [ 0.8215045   0.82179323  0.80557175],</a:t>
            </a:r>
            <a:r>
              <a:rPr lang="de-DE"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Average AUC 0.8162898246274987</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73733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23" y="365760"/>
            <a:ext cx="8863766" cy="548640"/>
          </a:xfrm>
        </p:spPr>
        <p:txBody>
          <a:bodyPr/>
          <a:lstStyle/>
          <a:p>
            <a:r>
              <a:rPr lang="en-US" dirty="0" smtClean="0"/>
              <a:t>Random forest model also accurately classifies negative reviews using word features</a:t>
            </a:r>
            <a:endParaRPr lang="en-US" dirty="0"/>
          </a:p>
        </p:txBody>
      </p:sp>
      <p:pic>
        <p:nvPicPr>
          <p:cNvPr id="4" name="Picture 3"/>
          <p:cNvPicPr>
            <a:picLocks noChangeAspect="1"/>
          </p:cNvPicPr>
          <p:nvPr/>
        </p:nvPicPr>
        <p:blipFill rotWithShape="1">
          <a:blip r:embed="rId2"/>
          <a:srcRect b="2018"/>
          <a:stretch/>
        </p:blipFill>
        <p:spPr>
          <a:xfrm>
            <a:off x="0" y="1181100"/>
            <a:ext cx="9144000" cy="4398264"/>
          </a:xfrm>
          <a:prstGeom prst="rect">
            <a:avLst/>
          </a:prstGeom>
        </p:spPr>
      </p:pic>
      <p:sp>
        <p:nvSpPr>
          <p:cNvPr id="5" name="Rectangle 4"/>
          <p:cNvSpPr/>
          <p:nvPr/>
        </p:nvSpPr>
        <p:spPr>
          <a:xfrm>
            <a:off x="3822824" y="4690743"/>
            <a:ext cx="5222365" cy="646331"/>
          </a:xfrm>
          <a:prstGeom prst="rect">
            <a:avLst/>
          </a:prstGeom>
        </p:spPr>
        <p:txBody>
          <a:bodyPr wrap="square">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CV AUC [ 0.80890208  0.83155966  0.81238675],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Average AUC 0.817616163009585</a:t>
            </a:r>
          </a:p>
        </p:txBody>
      </p:sp>
    </p:spTree>
    <p:extLst>
      <p:ext uri="{BB962C8B-B14F-4D97-AF65-F5344CB8AC3E}">
        <p14:creationId xmlns:p14="http://schemas.microsoft.com/office/powerpoint/2010/main" val="173733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Tf-idf</a:t>
            </a:r>
            <a:r>
              <a:rPr lang="en-US" dirty="0" smtClean="0"/>
              <a:t> </a:t>
            </a:r>
            <a:r>
              <a:rPr lang="en-US" dirty="0" err="1" smtClean="0"/>
              <a:t>vectorizer</a:t>
            </a:r>
            <a:r>
              <a:rPr lang="en-US" dirty="0" smtClean="0"/>
              <a:t> on negative reviews does not offer improved accuracy</a:t>
            </a:r>
            <a:endParaRPr lang="en-US" dirty="0"/>
          </a:p>
        </p:txBody>
      </p:sp>
      <p:pic>
        <p:nvPicPr>
          <p:cNvPr id="4" name="Picture 3"/>
          <p:cNvPicPr>
            <a:picLocks noChangeAspect="1"/>
          </p:cNvPicPr>
          <p:nvPr/>
        </p:nvPicPr>
        <p:blipFill rotWithShape="1">
          <a:blip r:embed="rId2"/>
          <a:srcRect t="1" b="3871"/>
          <a:stretch/>
        </p:blipFill>
        <p:spPr>
          <a:xfrm>
            <a:off x="0" y="1104900"/>
            <a:ext cx="9144000" cy="4453128"/>
          </a:xfrm>
          <a:prstGeom prst="rect">
            <a:avLst/>
          </a:prstGeom>
        </p:spPr>
      </p:pic>
      <p:sp>
        <p:nvSpPr>
          <p:cNvPr id="5" name="Rectangle 4"/>
          <p:cNvSpPr/>
          <p:nvPr/>
        </p:nvSpPr>
        <p:spPr>
          <a:xfrm>
            <a:off x="3802170" y="4729617"/>
            <a:ext cx="5243019" cy="646331"/>
          </a:xfrm>
          <a:prstGeom prst="rect">
            <a:avLst/>
          </a:prstGeom>
        </p:spPr>
        <p:txBody>
          <a:bodyPr wrap="square">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CV AUC [ 0.81040348  0.81934676  0.8162738 ],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Average AUC 0.8153413465127971</a:t>
            </a:r>
          </a:p>
        </p:txBody>
      </p:sp>
    </p:spTree>
    <p:extLst>
      <p:ext uri="{BB962C8B-B14F-4D97-AF65-F5344CB8AC3E}">
        <p14:creationId xmlns:p14="http://schemas.microsoft.com/office/powerpoint/2010/main" val="173733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didn’t work: </a:t>
            </a:r>
            <a:r>
              <a:rPr lang="en-US" dirty="0" err="1" smtClean="0"/>
              <a:t>Lda</a:t>
            </a:r>
            <a:r>
              <a:rPr lang="en-US" dirty="0" smtClean="0"/>
              <a:t> (latent </a:t>
            </a:r>
            <a:r>
              <a:rPr lang="en-US" dirty="0" err="1" smtClean="0"/>
              <a:t>dirichlet</a:t>
            </a:r>
            <a:r>
              <a:rPr lang="en-US" dirty="0" smtClean="0"/>
              <a:t> allocation) clustering</a:t>
            </a:r>
            <a:endParaRPr lang="en-US" dirty="0"/>
          </a:p>
        </p:txBody>
      </p:sp>
      <p:pic>
        <p:nvPicPr>
          <p:cNvPr id="4" name="Picture 3"/>
          <p:cNvPicPr>
            <a:picLocks noChangeAspect="1"/>
          </p:cNvPicPr>
          <p:nvPr/>
        </p:nvPicPr>
        <p:blipFill>
          <a:blip r:embed="rId2"/>
          <a:stretch>
            <a:fillRect/>
          </a:stretch>
        </p:blipFill>
        <p:spPr>
          <a:xfrm>
            <a:off x="0" y="2176937"/>
            <a:ext cx="9144000" cy="2708264"/>
          </a:xfrm>
          <a:prstGeom prst="rect">
            <a:avLst/>
          </a:prstGeom>
        </p:spPr>
      </p:pic>
      <p:sp>
        <p:nvSpPr>
          <p:cNvPr id="5" name="TextBox 4"/>
          <p:cNvSpPr txBox="1"/>
          <p:nvPr/>
        </p:nvSpPr>
        <p:spPr>
          <a:xfrm>
            <a:off x="259174" y="1308754"/>
            <a:ext cx="8280625" cy="646331"/>
          </a:xfrm>
          <a:prstGeom prst="rect">
            <a:avLst/>
          </a:prstGeom>
          <a:noFill/>
        </p:spPr>
        <p:txBody>
          <a:bodyPr wrap="square" rtlCol="0">
            <a:spAutoFit/>
          </a:bodyPr>
          <a:lstStyle/>
          <a:p>
            <a:r>
              <a:rPr lang="en-US" dirty="0" smtClean="0"/>
              <a:t>Also attempted to find useful clusters/topics, but did not get data that was too informative.</a:t>
            </a:r>
            <a:endParaRPr lang="en-US" dirty="0"/>
          </a:p>
        </p:txBody>
      </p:sp>
    </p:spTree>
    <p:extLst>
      <p:ext uri="{BB962C8B-B14F-4D97-AF65-F5344CB8AC3E}">
        <p14:creationId xmlns:p14="http://schemas.microsoft.com/office/powerpoint/2010/main" val="173733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609059" y="1100628"/>
            <a:ext cx="8099203" cy="3849312"/>
          </a:xfrm>
        </p:spPr>
        <p:txBody>
          <a:bodyPr>
            <a:normAutofit/>
          </a:bodyPr>
          <a:lstStyle/>
          <a:p>
            <a:r>
              <a:rPr lang="en-US" dirty="0" smtClean="0"/>
              <a:t>Project Objective:</a:t>
            </a:r>
          </a:p>
          <a:p>
            <a:pPr>
              <a:buFont typeface="Arial"/>
              <a:buChar char="•"/>
            </a:pPr>
            <a:r>
              <a:rPr lang="en-US" dirty="0" smtClean="0"/>
              <a:t>Leverage Natural Language Processing (NLP) and other advanced Data Science methods to determine if words included in YELP reviews can be used to classify and predict if the review will be positive or negative. </a:t>
            </a:r>
          </a:p>
          <a:p>
            <a:pPr marL="0" indent="0"/>
            <a:endParaRPr lang="en-US" dirty="0" smtClean="0"/>
          </a:p>
          <a:p>
            <a:pPr marL="0" indent="0"/>
            <a:r>
              <a:rPr lang="en-US" dirty="0" smtClean="0"/>
              <a:t>History/Context:</a:t>
            </a:r>
          </a:p>
          <a:p>
            <a:pPr>
              <a:buFont typeface="Arial"/>
              <a:buChar char="•"/>
            </a:pPr>
            <a:r>
              <a:rPr lang="en-US" dirty="0" smtClean="0"/>
              <a:t>I became interested in NLP a few years ago, when working on a previous startup project.</a:t>
            </a:r>
          </a:p>
          <a:p>
            <a:pPr>
              <a:buFont typeface="Arial"/>
              <a:buChar char="•"/>
            </a:pPr>
            <a:r>
              <a:rPr lang="en-US" dirty="0" smtClean="0"/>
              <a:t>NLP analysis of reviews can be utilized by businesses for a number of important use cases, including segmenting clients, reviewing competitors’ products, assessing market-demand, addressing client frustrations, identifying advocates, etc.</a:t>
            </a:r>
          </a:p>
          <a:p>
            <a:pPr>
              <a:buFont typeface="Arial"/>
              <a:buChar char="•"/>
            </a:pPr>
            <a:endParaRPr lang="en-US" dirty="0" smtClean="0"/>
          </a:p>
          <a:p>
            <a:pPr marL="0" indent="0"/>
            <a:r>
              <a:rPr lang="en-US" dirty="0"/>
              <a:t>Data source:  </a:t>
            </a:r>
            <a:r>
              <a:rPr lang="en-US" dirty="0" err="1"/>
              <a:t>Kaggle</a:t>
            </a:r>
            <a:r>
              <a:rPr lang="en-US" dirty="0"/>
              <a:t> Yelp Review </a:t>
            </a:r>
            <a:r>
              <a:rPr lang="en-US" dirty="0" err="1"/>
              <a:t>Dataset:</a:t>
            </a:r>
            <a:r>
              <a:rPr lang="en-US" dirty="0" err="1">
                <a:hlinkClick r:id="rId2"/>
              </a:rPr>
              <a:t>https</a:t>
            </a:r>
            <a:r>
              <a:rPr lang="en-US" dirty="0">
                <a:hlinkClick r:id="rId2"/>
              </a:rPr>
              <a:t>://www.kaggle.com/c/yelp-recsys-2013</a:t>
            </a:r>
            <a:endParaRPr lang="en-US" dirty="0"/>
          </a:p>
          <a:p>
            <a:pPr>
              <a:buFont typeface="Arial"/>
              <a:buChar char="•"/>
            </a:pPr>
            <a:endParaRPr lang="en-US" dirty="0" smtClean="0"/>
          </a:p>
          <a:p>
            <a:pPr>
              <a:buFont typeface="Arial"/>
              <a:buChar char="•"/>
            </a:pPr>
            <a:endParaRPr lang="en-US" dirty="0" smtClean="0"/>
          </a:p>
          <a:p>
            <a:pPr>
              <a:buFont typeface="Arial"/>
              <a:buChar char="•"/>
            </a:pPr>
            <a:endParaRPr lang="en-US" dirty="0" smtClean="0"/>
          </a:p>
          <a:p>
            <a:pPr lvl="1">
              <a:buFont typeface="Arial"/>
              <a:buChar char="•"/>
            </a:pPr>
            <a:endParaRPr lang="en-US" dirty="0" smtClean="0"/>
          </a:p>
        </p:txBody>
      </p:sp>
    </p:spTree>
    <p:extLst>
      <p:ext uri="{BB962C8B-B14F-4D97-AF65-F5344CB8AC3E}">
        <p14:creationId xmlns:p14="http://schemas.microsoft.com/office/powerpoint/2010/main" val="345578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Content Placeholder 2"/>
          <p:cNvSpPr>
            <a:spLocks noGrp="1"/>
          </p:cNvSpPr>
          <p:nvPr>
            <p:ph idx="1"/>
          </p:nvPr>
        </p:nvSpPr>
        <p:spPr>
          <a:xfrm>
            <a:off x="609059" y="1100628"/>
            <a:ext cx="8099203" cy="3849312"/>
          </a:xfrm>
        </p:spPr>
        <p:txBody>
          <a:bodyPr>
            <a:normAutofit/>
          </a:bodyPr>
          <a:lstStyle/>
          <a:p>
            <a:pPr marL="285750" indent="-285750">
              <a:buFont typeface="Arial"/>
              <a:buChar char="•"/>
            </a:pPr>
            <a:r>
              <a:rPr lang="en-US" dirty="0" smtClean="0"/>
              <a:t>In the future, I’d like to continue analyzing this dataset to see if I can do more around LDA and word clusters to try and classify themes and maybe types of businesses based on review text.</a:t>
            </a:r>
          </a:p>
          <a:p>
            <a:pPr marL="285750" indent="-285750">
              <a:buFont typeface="Arial"/>
              <a:buChar char="•"/>
            </a:pPr>
            <a:endParaRPr lang="en-US" dirty="0"/>
          </a:p>
          <a:p>
            <a:pPr marL="285750" indent="-285750">
              <a:buFont typeface="Arial"/>
              <a:buChar char="•"/>
            </a:pPr>
            <a:r>
              <a:rPr lang="en-US" dirty="0" smtClean="0"/>
              <a:t>In addition to NLP, I’d like to see if there are other types of analysis that can be done like logistic regression, or others.</a:t>
            </a:r>
          </a:p>
          <a:p>
            <a:pPr marL="285750" indent="-285750">
              <a:buFont typeface="Arial"/>
              <a:buChar char="•"/>
            </a:pPr>
            <a:endParaRPr lang="en-US" dirty="0"/>
          </a:p>
          <a:p>
            <a:pPr marL="285750" indent="-285750">
              <a:buFont typeface="Arial"/>
              <a:buChar char="•"/>
            </a:pPr>
            <a:r>
              <a:rPr lang="en-US" dirty="0" smtClean="0"/>
              <a:t>Additionally, would like to extend this learning to reviews on amazon, </a:t>
            </a:r>
            <a:r>
              <a:rPr lang="en-US" dirty="0" err="1" smtClean="0"/>
              <a:t>tripadvisor</a:t>
            </a:r>
            <a:r>
              <a:rPr lang="en-US" dirty="0" smtClean="0"/>
              <a:t> and other types of services I use to see if I can create a better score than they can to suit my definition of a positive review.</a:t>
            </a:r>
          </a:p>
          <a:p>
            <a:pPr>
              <a:buFont typeface="Arial"/>
              <a:buChar char="•"/>
            </a:pPr>
            <a:endParaRPr lang="en-US" dirty="0" smtClean="0"/>
          </a:p>
          <a:p>
            <a:pPr>
              <a:buFont typeface="Arial"/>
              <a:buChar char="•"/>
            </a:pPr>
            <a:endParaRPr lang="en-US" dirty="0" smtClean="0"/>
          </a:p>
          <a:p>
            <a:pPr lvl="1">
              <a:buFont typeface="Arial"/>
              <a:buChar char="•"/>
            </a:pPr>
            <a:endParaRPr lang="en-US" dirty="0" smtClean="0"/>
          </a:p>
        </p:txBody>
      </p:sp>
    </p:spTree>
    <p:extLst>
      <p:ext uri="{BB962C8B-B14F-4D97-AF65-F5344CB8AC3E}">
        <p14:creationId xmlns:p14="http://schemas.microsoft.com/office/powerpoint/2010/main" val="122106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 and link to code</a:t>
            </a:r>
            <a:endParaRPr lang="en-US" dirty="0"/>
          </a:p>
        </p:txBody>
      </p:sp>
      <p:sp>
        <p:nvSpPr>
          <p:cNvPr id="3" name="Content Placeholder 2"/>
          <p:cNvSpPr>
            <a:spLocks noGrp="1"/>
          </p:cNvSpPr>
          <p:nvPr>
            <p:ph idx="1"/>
          </p:nvPr>
        </p:nvSpPr>
        <p:spPr/>
        <p:txBody>
          <a:bodyPr/>
          <a:lstStyle/>
          <a:p>
            <a:pPr marL="0"/>
            <a:r>
              <a:rPr lang="en-US" dirty="0" smtClean="0"/>
              <a:t>I’d like to thank Professor </a:t>
            </a:r>
            <a:r>
              <a:rPr lang="en-US" dirty="0" err="1" smtClean="0"/>
              <a:t>Naumaan</a:t>
            </a:r>
            <a:r>
              <a:rPr lang="en-US" dirty="0" smtClean="0"/>
              <a:t> </a:t>
            </a:r>
            <a:r>
              <a:rPr lang="en-US" dirty="0" err="1" smtClean="0"/>
              <a:t>Nayyar</a:t>
            </a:r>
            <a:r>
              <a:rPr lang="en-US" dirty="0" smtClean="0"/>
              <a:t> for his patience and support with the course and the project, including helping me debug certain things.</a:t>
            </a:r>
          </a:p>
          <a:p>
            <a:pPr marL="0"/>
            <a:endParaRPr lang="en-US" dirty="0"/>
          </a:p>
          <a:p>
            <a:pPr marL="0"/>
            <a:r>
              <a:rPr lang="en-US" dirty="0" smtClean="0"/>
              <a:t>Below is the link to my code on </a:t>
            </a:r>
            <a:r>
              <a:rPr lang="en-US" dirty="0" err="1" smtClean="0"/>
              <a:t>Github</a:t>
            </a:r>
            <a:r>
              <a:rPr lang="en-US" dirty="0" smtClean="0"/>
              <a:t> if anyone would like to review it:</a:t>
            </a:r>
          </a:p>
          <a:p>
            <a:pPr marL="0"/>
            <a:endParaRPr lang="en-US" dirty="0"/>
          </a:p>
          <a:p>
            <a:pPr marL="0"/>
            <a:r>
              <a:rPr lang="en-US" dirty="0" smtClean="0">
                <a:hlinkClick r:id="rId2"/>
              </a:rPr>
              <a:t>https</a:t>
            </a:r>
            <a:r>
              <a:rPr lang="en-US" dirty="0">
                <a:hlinkClick r:id="rId2"/>
              </a:rPr>
              <a:t>://github.com/iniezen/GADataScienceProjects/blob/master/finalproject/</a:t>
            </a:r>
            <a:r>
              <a:rPr lang="en-US" dirty="0" smtClean="0">
                <a:hlinkClick r:id="rId2"/>
              </a:rPr>
              <a:t>Yelp_Project.ipynb</a:t>
            </a:r>
            <a:endParaRPr lang="en-US" dirty="0" smtClean="0"/>
          </a:p>
          <a:p>
            <a:pPr marL="0"/>
            <a:endParaRPr lang="en-US" dirty="0" smtClean="0"/>
          </a:p>
          <a:p>
            <a:endParaRPr lang="en-US" dirty="0"/>
          </a:p>
          <a:p>
            <a:endParaRPr lang="en-US" dirty="0"/>
          </a:p>
        </p:txBody>
      </p:sp>
    </p:spTree>
    <p:extLst>
      <p:ext uri="{BB962C8B-B14F-4D97-AF65-F5344CB8AC3E}">
        <p14:creationId xmlns:p14="http://schemas.microsoft.com/office/powerpoint/2010/main" val="173733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 and dataset description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Libraries imported: </a:t>
            </a:r>
            <a:r>
              <a:rPr lang="en-US" dirty="0" err="1" smtClean="0"/>
              <a:t>numpy</a:t>
            </a:r>
            <a:r>
              <a:rPr lang="en-US" dirty="0" smtClean="0"/>
              <a:t>, pandas, </a:t>
            </a:r>
            <a:r>
              <a:rPr lang="en-US" dirty="0" err="1" smtClean="0"/>
              <a:t>json</a:t>
            </a:r>
            <a:r>
              <a:rPr lang="en-US" dirty="0" smtClean="0"/>
              <a:t>, </a:t>
            </a:r>
            <a:r>
              <a:rPr lang="en-US" dirty="0" err="1" smtClean="0"/>
              <a:t>matplotlib</a:t>
            </a:r>
            <a:r>
              <a:rPr lang="en-US" dirty="0" smtClean="0"/>
              <a:t>, </a:t>
            </a:r>
            <a:r>
              <a:rPr lang="en-US" dirty="0" err="1" smtClean="0"/>
              <a:t>seaborn</a:t>
            </a:r>
            <a:r>
              <a:rPr lang="en-US" dirty="0" smtClean="0"/>
              <a:t>, </a:t>
            </a:r>
            <a:r>
              <a:rPr lang="en-US" dirty="0" err="1" smtClean="0"/>
              <a:t>scikitlearn</a:t>
            </a:r>
            <a:r>
              <a:rPr lang="en-US" dirty="0" smtClean="0"/>
              <a:t>, spacy, </a:t>
            </a:r>
            <a:r>
              <a:rPr lang="en-US" dirty="0" err="1" smtClean="0"/>
              <a:t>gensim</a:t>
            </a:r>
            <a:r>
              <a:rPr lang="en-US" dirty="0" smtClean="0"/>
              <a:t> LDA</a:t>
            </a:r>
          </a:p>
          <a:p>
            <a:pPr>
              <a:buFont typeface="Arial"/>
              <a:buChar char="•"/>
            </a:pPr>
            <a:endParaRPr lang="en-US" dirty="0" smtClean="0"/>
          </a:p>
          <a:p>
            <a:pPr>
              <a:buFont typeface="Arial"/>
              <a:buChar char="•"/>
            </a:pPr>
            <a:endParaRPr lang="en-US" dirty="0" smtClean="0"/>
          </a:p>
          <a:p>
            <a:pPr lvl="1">
              <a:buFont typeface="Arial"/>
              <a:buChar char="•"/>
            </a:pPr>
            <a:endParaRPr lang="en-US" dirty="0" smtClean="0"/>
          </a:p>
        </p:txBody>
      </p:sp>
      <p:pic>
        <p:nvPicPr>
          <p:cNvPr id="5" name="Picture 4"/>
          <p:cNvPicPr>
            <a:picLocks noChangeAspect="1"/>
          </p:cNvPicPr>
          <p:nvPr/>
        </p:nvPicPr>
        <p:blipFill rotWithShape="1">
          <a:blip r:embed="rId2"/>
          <a:srcRect t="29197" b="-29197"/>
          <a:stretch/>
        </p:blipFill>
        <p:spPr>
          <a:xfrm>
            <a:off x="0" y="1943693"/>
            <a:ext cx="9144000" cy="2749741"/>
          </a:xfrm>
          <a:prstGeom prst="rect">
            <a:avLst/>
          </a:prstGeom>
        </p:spPr>
      </p:pic>
    </p:spTree>
    <p:extLst>
      <p:ext uri="{BB962C8B-B14F-4D97-AF65-F5344CB8AC3E}">
        <p14:creationId xmlns:p14="http://schemas.microsoft.com/office/powerpoint/2010/main" val="34571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729798" cy="548640"/>
          </a:xfrm>
        </p:spPr>
        <p:txBody>
          <a:bodyPr/>
          <a:lstStyle/>
          <a:p>
            <a:r>
              <a:rPr lang="en-US" dirty="0" smtClean="0"/>
              <a:t>Augmenting dataset for further analysis</a:t>
            </a:r>
            <a:endParaRPr lang="en-US" dirty="0"/>
          </a:p>
        </p:txBody>
      </p:sp>
      <p:sp>
        <p:nvSpPr>
          <p:cNvPr id="8" name="Content Placeholder 2"/>
          <p:cNvSpPr>
            <a:spLocks noGrp="1"/>
          </p:cNvSpPr>
          <p:nvPr>
            <p:ph idx="1"/>
          </p:nvPr>
        </p:nvSpPr>
        <p:spPr>
          <a:xfrm>
            <a:off x="362843" y="914400"/>
            <a:ext cx="8651569" cy="557991"/>
          </a:xfrm>
        </p:spPr>
        <p:txBody>
          <a:bodyPr>
            <a:normAutofit/>
          </a:bodyPr>
          <a:lstStyle/>
          <a:p>
            <a:pPr marL="0" indent="0"/>
            <a:r>
              <a:rPr lang="en-US" dirty="0" smtClean="0"/>
              <a:t>I added fields denoting the length of the review, and whether the review was positive or negative.</a:t>
            </a:r>
          </a:p>
          <a:p>
            <a:pPr>
              <a:buFont typeface="Arial"/>
              <a:buChar char="•"/>
            </a:pPr>
            <a:endParaRPr lang="en-US" dirty="0" smtClean="0"/>
          </a:p>
          <a:p>
            <a:pPr>
              <a:buFont typeface="Arial"/>
              <a:buChar char="•"/>
            </a:pPr>
            <a:endParaRPr lang="en-US" dirty="0" smtClean="0"/>
          </a:p>
          <a:p>
            <a:pPr lvl="1">
              <a:buFont typeface="Arial"/>
              <a:buChar char="•"/>
            </a:pPr>
            <a:endParaRPr lang="en-US" dirty="0" smtClean="0"/>
          </a:p>
        </p:txBody>
      </p:sp>
      <p:pic>
        <p:nvPicPr>
          <p:cNvPr id="9" name="Picture 8"/>
          <p:cNvPicPr>
            <a:picLocks noChangeAspect="1"/>
          </p:cNvPicPr>
          <p:nvPr/>
        </p:nvPicPr>
        <p:blipFill>
          <a:blip r:embed="rId2"/>
          <a:stretch>
            <a:fillRect/>
          </a:stretch>
        </p:blipFill>
        <p:spPr>
          <a:xfrm>
            <a:off x="0" y="1571507"/>
            <a:ext cx="8794114" cy="1732773"/>
          </a:xfrm>
          <a:prstGeom prst="rect">
            <a:avLst/>
          </a:prstGeom>
        </p:spPr>
      </p:pic>
      <p:pic>
        <p:nvPicPr>
          <p:cNvPr id="11" name="Picture 10"/>
          <p:cNvPicPr>
            <a:picLocks noChangeAspect="1"/>
          </p:cNvPicPr>
          <p:nvPr/>
        </p:nvPicPr>
        <p:blipFill>
          <a:blip r:embed="rId3"/>
          <a:stretch>
            <a:fillRect/>
          </a:stretch>
        </p:blipFill>
        <p:spPr>
          <a:xfrm>
            <a:off x="0" y="3589354"/>
            <a:ext cx="9144000" cy="1518213"/>
          </a:xfrm>
          <a:prstGeom prst="rect">
            <a:avLst/>
          </a:prstGeom>
        </p:spPr>
      </p:pic>
    </p:spTree>
    <p:extLst>
      <p:ext uri="{BB962C8B-B14F-4D97-AF65-F5344CB8AC3E}">
        <p14:creationId xmlns:p14="http://schemas.microsoft.com/office/powerpoint/2010/main" val="289388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Exploratory data analysis</a:t>
            </a:r>
            <a:endParaRPr lang="en-US" sz="2800" dirty="0"/>
          </a:p>
        </p:txBody>
      </p:sp>
      <p:sp>
        <p:nvSpPr>
          <p:cNvPr id="3" name="Subtitle 2"/>
          <p:cNvSpPr>
            <a:spLocks noGrp="1"/>
          </p:cNvSpPr>
          <p:nvPr>
            <p:ph type="subTitle" idx="1"/>
          </p:nvPr>
        </p:nvSpPr>
        <p:spPr/>
        <p:txBody>
          <a:bodyPr>
            <a:normAutofit/>
          </a:bodyPr>
          <a:lstStyle/>
          <a:p>
            <a:r>
              <a:rPr lang="en-US" dirty="0" smtClean="0"/>
              <a:t>Very interesting preliminary findings</a:t>
            </a:r>
          </a:p>
        </p:txBody>
      </p:sp>
    </p:spTree>
    <p:extLst>
      <p:ext uri="{BB962C8B-B14F-4D97-AF65-F5344CB8AC3E}">
        <p14:creationId xmlns:p14="http://schemas.microsoft.com/office/powerpoint/2010/main" val="377489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prefer leaving positive reviews</a:t>
            </a:r>
            <a:endParaRPr lang="en-US" dirty="0"/>
          </a:p>
        </p:txBody>
      </p:sp>
      <p:pic>
        <p:nvPicPr>
          <p:cNvPr id="4" name="Picture 3"/>
          <p:cNvPicPr>
            <a:picLocks noChangeAspect="1"/>
          </p:cNvPicPr>
          <p:nvPr/>
        </p:nvPicPr>
        <p:blipFill>
          <a:blip r:embed="rId2"/>
          <a:stretch>
            <a:fillRect/>
          </a:stretch>
        </p:blipFill>
        <p:spPr>
          <a:xfrm>
            <a:off x="0" y="1092200"/>
            <a:ext cx="9144000" cy="4665306"/>
          </a:xfrm>
          <a:prstGeom prst="rect">
            <a:avLst/>
          </a:prstGeom>
        </p:spPr>
      </p:pic>
    </p:spTree>
    <p:extLst>
      <p:ext uri="{BB962C8B-B14F-4D97-AF65-F5344CB8AC3E}">
        <p14:creationId xmlns:p14="http://schemas.microsoft.com/office/powerpoint/2010/main" val="247619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reviews are longer than positive reviews</a:t>
            </a:r>
            <a:endParaRPr lang="en-US" dirty="0"/>
          </a:p>
        </p:txBody>
      </p:sp>
      <p:pic>
        <p:nvPicPr>
          <p:cNvPr id="5" name="Picture 4"/>
          <p:cNvPicPr>
            <a:picLocks noChangeAspect="1"/>
          </p:cNvPicPr>
          <p:nvPr/>
        </p:nvPicPr>
        <p:blipFill>
          <a:blip r:embed="rId2"/>
          <a:stretch>
            <a:fillRect/>
          </a:stretch>
        </p:blipFill>
        <p:spPr>
          <a:xfrm>
            <a:off x="0" y="1130300"/>
            <a:ext cx="9144000" cy="4581369"/>
          </a:xfrm>
          <a:prstGeom prst="rect">
            <a:avLst/>
          </a:prstGeom>
        </p:spPr>
      </p:pic>
    </p:spTree>
    <p:extLst>
      <p:ext uri="{BB962C8B-B14F-4D97-AF65-F5344CB8AC3E}">
        <p14:creationId xmlns:p14="http://schemas.microsoft.com/office/powerpoint/2010/main" val="88369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reviews get more “cool” votes</a:t>
            </a:r>
            <a:endParaRPr lang="en-US" dirty="0"/>
          </a:p>
        </p:txBody>
      </p:sp>
      <p:pic>
        <p:nvPicPr>
          <p:cNvPr id="4" name="Picture 3"/>
          <p:cNvPicPr>
            <a:picLocks noChangeAspect="1"/>
          </p:cNvPicPr>
          <p:nvPr/>
        </p:nvPicPr>
        <p:blipFill>
          <a:blip r:embed="rId2"/>
          <a:stretch>
            <a:fillRect/>
          </a:stretch>
        </p:blipFill>
        <p:spPr>
          <a:xfrm>
            <a:off x="0" y="1079500"/>
            <a:ext cx="9144000" cy="4681424"/>
          </a:xfrm>
          <a:prstGeom prst="rect">
            <a:avLst/>
          </a:prstGeom>
        </p:spPr>
      </p:pic>
    </p:spTree>
    <p:extLst>
      <p:ext uri="{BB962C8B-B14F-4D97-AF65-F5344CB8AC3E}">
        <p14:creationId xmlns:p14="http://schemas.microsoft.com/office/powerpoint/2010/main" val="173733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93" y="365760"/>
            <a:ext cx="8526840" cy="548640"/>
          </a:xfrm>
        </p:spPr>
        <p:txBody>
          <a:bodyPr/>
          <a:lstStyle/>
          <a:p>
            <a:r>
              <a:rPr lang="en-US" dirty="0" smtClean="0"/>
              <a:t>Negative reviews are most “useful” &amp; less opinionated (3 star) reviews are least useful</a:t>
            </a:r>
            <a:endParaRPr lang="en-US" dirty="0"/>
          </a:p>
        </p:txBody>
      </p:sp>
      <p:pic>
        <p:nvPicPr>
          <p:cNvPr id="4" name="Picture 3"/>
          <p:cNvPicPr>
            <a:picLocks noChangeAspect="1"/>
          </p:cNvPicPr>
          <p:nvPr/>
        </p:nvPicPr>
        <p:blipFill>
          <a:blip r:embed="rId2"/>
          <a:stretch>
            <a:fillRect/>
          </a:stretch>
        </p:blipFill>
        <p:spPr>
          <a:xfrm>
            <a:off x="0" y="1041400"/>
            <a:ext cx="9144000" cy="4772443"/>
          </a:xfrm>
          <a:prstGeom prst="rect">
            <a:avLst/>
          </a:prstGeom>
        </p:spPr>
      </p:pic>
    </p:spTree>
    <p:extLst>
      <p:ext uri="{BB962C8B-B14F-4D97-AF65-F5344CB8AC3E}">
        <p14:creationId xmlns:p14="http://schemas.microsoft.com/office/powerpoint/2010/main" val="1737337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185</TotalTime>
  <Words>721</Words>
  <Application>Microsoft Macintosh PowerPoint</Application>
  <PresentationFormat>On-screen Show (4:3)</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NLP Analysis of Yelp RevieWS</vt:lpstr>
      <vt:lpstr>Project Description</vt:lpstr>
      <vt:lpstr>Libraries used and dataset description</vt:lpstr>
      <vt:lpstr>Augmenting dataset for further analysis</vt:lpstr>
      <vt:lpstr>Exploratory data analysis</vt:lpstr>
      <vt:lpstr>People prefer leaving positive reviews</vt:lpstr>
      <vt:lpstr>Negative reviews are longer than positive reviews</vt:lpstr>
      <vt:lpstr>Positive reviews get more “cool” votes</vt:lpstr>
      <vt:lpstr>Negative reviews are most “useful” &amp; less opinionated (3 star) reviews are least useful</vt:lpstr>
      <vt:lpstr>Negative reviews are funnier</vt:lpstr>
      <vt:lpstr>NLP &amp; Machine learning</vt:lpstr>
      <vt:lpstr>Summary of methods and findings</vt:lpstr>
      <vt:lpstr>Code sample for the nerds among you</vt:lpstr>
      <vt:lpstr>Random forest model accurately classifies Positive reviews using word features</vt:lpstr>
      <vt:lpstr>Random forest Model that includes review length and word features performs better</vt:lpstr>
      <vt:lpstr>TF-IDF vectorizer classifies positive reviews even better than random forest</vt:lpstr>
      <vt:lpstr>Random forest model also accurately classifies negative reviews using word features</vt:lpstr>
      <vt:lpstr>Tf-idf vectorizer on negative reviews does not offer improved accuracy</vt:lpstr>
      <vt:lpstr>What didn’t work: Lda (latent dirichlet allocation) clustering</vt:lpstr>
      <vt:lpstr>Next steps</vt:lpstr>
      <vt:lpstr>Acknowledgements and link to code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Analysis of Yelp RevieWS</dc:title>
  <dc:creator>Israel Niezen</dc:creator>
  <cp:lastModifiedBy>Israel Niezen</cp:lastModifiedBy>
  <cp:revision>30</cp:revision>
  <dcterms:created xsi:type="dcterms:W3CDTF">2018-01-13T00:15:54Z</dcterms:created>
  <dcterms:modified xsi:type="dcterms:W3CDTF">2018-01-13T03:21:17Z</dcterms:modified>
</cp:coreProperties>
</file>