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7BBD13-D0AE-4A06-9290-FBF501E8035A}"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111051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BBD13-D0AE-4A06-9290-FBF501E8035A}"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96601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97BBD13-D0AE-4A06-9290-FBF501E8035A}" type="datetimeFigureOut">
              <a:rPr lang="en-US" smtClean="0"/>
              <a:t>6/30/2023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37795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BBD13-D0AE-4A06-9290-FBF501E8035A}"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51699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97BBD13-D0AE-4A06-9290-FBF501E8035A}" type="datetimeFigureOut">
              <a:rPr lang="en-US" smtClean="0"/>
              <a:t>6/30/2023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593322-A96A-486D-B596-3B188FAE7636}" type="slidenum">
              <a:rPr lang="en-US" smtClean="0"/>
              <a:t>‹#›</a:t>
            </a:fld>
            <a:endParaRPr lang="en-US"/>
          </a:p>
        </p:txBody>
      </p:sp>
    </p:spTree>
    <p:extLst>
      <p:ext uri="{BB962C8B-B14F-4D97-AF65-F5344CB8AC3E}">
        <p14:creationId xmlns:p14="http://schemas.microsoft.com/office/powerpoint/2010/main" val="34849440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BBD13-D0AE-4A06-9290-FBF501E8035A}"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23771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BBD13-D0AE-4A06-9290-FBF501E8035A}"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2043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BBD13-D0AE-4A06-9290-FBF501E8035A}"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92467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BBD13-D0AE-4A06-9290-FBF501E8035A}" type="datetimeFigureOut">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43697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BBD13-D0AE-4A06-9290-FBF501E8035A}"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20201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BBD13-D0AE-4A06-9290-FBF501E8035A}"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93322-A96A-486D-B596-3B188FAE7636}" type="slidenum">
              <a:rPr lang="en-US" smtClean="0"/>
              <a:t>‹#›</a:t>
            </a:fld>
            <a:endParaRPr lang="en-US"/>
          </a:p>
        </p:txBody>
      </p:sp>
    </p:spTree>
    <p:extLst>
      <p:ext uri="{BB962C8B-B14F-4D97-AF65-F5344CB8AC3E}">
        <p14:creationId xmlns:p14="http://schemas.microsoft.com/office/powerpoint/2010/main" val="226443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97BBD13-D0AE-4A06-9290-FBF501E8035A}" type="datetimeFigureOut">
              <a:rPr lang="en-US" smtClean="0"/>
              <a:t>6/30/2023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593322-A96A-486D-B596-3B188FAE7636}" type="slidenum">
              <a:rPr lang="en-US" smtClean="0"/>
              <a:t>‹#›</a:t>
            </a:fld>
            <a:endParaRPr lang="en-US"/>
          </a:p>
        </p:txBody>
      </p:sp>
    </p:spTree>
    <p:extLst>
      <p:ext uri="{BB962C8B-B14F-4D97-AF65-F5344CB8AC3E}">
        <p14:creationId xmlns:p14="http://schemas.microsoft.com/office/powerpoint/2010/main" val="1094020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70910E-61DB-6F72-FF0F-89C238261BFC}"/>
              </a:ext>
            </a:extLst>
          </p:cNvPr>
          <p:cNvPicPr>
            <a:picLocks noChangeAspect="1"/>
          </p:cNvPicPr>
          <p:nvPr/>
        </p:nvPicPr>
        <p:blipFill rotWithShape="1">
          <a:blip r:embed="rId2">
            <a:alphaModFix amt="50000"/>
          </a:blip>
          <a:srcRect r="5333" b="-1"/>
          <a:stretch/>
        </p:blipFill>
        <p:spPr>
          <a:xfrm>
            <a:off x="20" y="1"/>
            <a:ext cx="12191980" cy="6857999"/>
          </a:xfrm>
          <a:prstGeom prst="rect">
            <a:avLst/>
          </a:prstGeom>
        </p:spPr>
      </p:pic>
      <p:sp>
        <p:nvSpPr>
          <p:cNvPr id="2" name="Title 1">
            <a:extLst>
              <a:ext uri="{FF2B5EF4-FFF2-40B4-BE49-F238E27FC236}">
                <a16:creationId xmlns:a16="http://schemas.microsoft.com/office/drawing/2014/main" id="{C1F60740-16F4-62B2-BF85-AB8083A0A50D}"/>
              </a:ext>
            </a:extLst>
          </p:cNvPr>
          <p:cNvSpPr>
            <a:spLocks noGrp="1"/>
          </p:cNvSpPr>
          <p:nvPr>
            <p:ph type="ctrTitle"/>
          </p:nvPr>
        </p:nvSpPr>
        <p:spPr>
          <a:xfrm>
            <a:off x="1524000" y="1122362"/>
            <a:ext cx="9144000" cy="2900518"/>
          </a:xfrm>
        </p:spPr>
        <p:txBody>
          <a:bodyPr>
            <a:normAutofit fontScale="90000"/>
          </a:bodyPr>
          <a:lstStyle/>
          <a:p>
            <a:r>
              <a:rPr lang="el-GR" dirty="0" err="1">
                <a:solidFill>
                  <a:srgbClr val="FFFFFF"/>
                </a:solidFill>
              </a:rPr>
              <a:t>Εργασια</a:t>
            </a:r>
            <a:r>
              <a:rPr lang="el-GR" dirty="0">
                <a:solidFill>
                  <a:srgbClr val="FFFFFF"/>
                </a:solidFill>
              </a:rPr>
              <a:t> </a:t>
            </a:r>
            <a:r>
              <a:rPr lang="el-GR" dirty="0" err="1">
                <a:solidFill>
                  <a:srgbClr val="FFFFFF"/>
                </a:solidFill>
              </a:rPr>
              <a:t>Εξαμηνου</a:t>
            </a:r>
            <a:br>
              <a:rPr lang="el-GR" dirty="0">
                <a:solidFill>
                  <a:srgbClr val="FFFFFF"/>
                </a:solidFill>
              </a:rPr>
            </a:br>
            <a:r>
              <a:rPr lang="en-US" dirty="0">
                <a:solidFill>
                  <a:srgbClr val="FFFFFF"/>
                </a:solidFill>
              </a:rPr>
              <a:t>Sports Timetabling Problem for English Premier League</a:t>
            </a:r>
          </a:p>
        </p:txBody>
      </p:sp>
      <p:sp>
        <p:nvSpPr>
          <p:cNvPr id="3" name="Subtitle 2">
            <a:extLst>
              <a:ext uri="{FF2B5EF4-FFF2-40B4-BE49-F238E27FC236}">
                <a16:creationId xmlns:a16="http://schemas.microsoft.com/office/drawing/2014/main" id="{45CE2085-C166-44DD-B99E-F767E06AFCD7}"/>
              </a:ext>
            </a:extLst>
          </p:cNvPr>
          <p:cNvSpPr>
            <a:spLocks noGrp="1"/>
          </p:cNvSpPr>
          <p:nvPr>
            <p:ph type="subTitle" idx="1"/>
          </p:nvPr>
        </p:nvSpPr>
        <p:spPr>
          <a:xfrm>
            <a:off x="1524000" y="4159404"/>
            <a:ext cx="9144000" cy="1098395"/>
          </a:xfrm>
        </p:spPr>
        <p:txBody>
          <a:bodyPr>
            <a:normAutofit lnSpcReduction="10000"/>
          </a:bodyPr>
          <a:lstStyle/>
          <a:p>
            <a:r>
              <a:rPr lang="el-GR" sz="1700" dirty="0">
                <a:solidFill>
                  <a:srgbClr val="FFFFFF"/>
                </a:solidFill>
                <a:latin typeface="Calibri" panose="020F0502020204030204" pitchFamily="34" charset="0"/>
                <a:cs typeface="Calibri" panose="020F0502020204030204" pitchFamily="34" charset="0"/>
              </a:rPr>
              <a:t>Γραμμική και Συνδυαστική Βελτιστοποίηση</a:t>
            </a:r>
          </a:p>
          <a:p>
            <a:r>
              <a:rPr lang="el-GR" sz="1700" dirty="0">
                <a:solidFill>
                  <a:srgbClr val="FFFFFF"/>
                </a:solidFill>
                <a:latin typeface="Calibri" panose="020F0502020204030204" pitchFamily="34" charset="0"/>
                <a:cs typeface="Calibri" panose="020F0502020204030204" pitchFamily="34" charset="0"/>
              </a:rPr>
              <a:t>Ιωάννης Νικολάου</a:t>
            </a:r>
          </a:p>
          <a:p>
            <a:r>
              <a:rPr lang="el-GR" sz="1700" dirty="0">
                <a:solidFill>
                  <a:srgbClr val="FFFFFF"/>
                </a:solidFill>
                <a:latin typeface="Calibri" panose="020F0502020204030204" pitchFamily="34" charset="0"/>
                <a:cs typeface="Calibri" panose="020F0502020204030204" pitchFamily="34" charset="0"/>
              </a:rPr>
              <a:t>4</a:t>
            </a:r>
            <a:r>
              <a:rPr lang="el-GR" sz="1700" baseline="30000" dirty="0">
                <a:solidFill>
                  <a:srgbClr val="FFFFFF"/>
                </a:solidFill>
                <a:latin typeface="Calibri" panose="020F0502020204030204" pitchFamily="34" charset="0"/>
                <a:cs typeface="Calibri" panose="020F0502020204030204" pitchFamily="34" charset="0"/>
              </a:rPr>
              <a:t>ο </a:t>
            </a:r>
            <a:r>
              <a:rPr lang="el-GR" sz="1700" dirty="0">
                <a:solidFill>
                  <a:srgbClr val="FFFFFF"/>
                </a:solidFill>
                <a:latin typeface="Calibri" panose="020F0502020204030204" pitchFamily="34" charset="0"/>
                <a:cs typeface="Calibri" panose="020F0502020204030204" pitchFamily="34" charset="0"/>
              </a:rPr>
              <a:t>Έτος - 1072681</a:t>
            </a:r>
            <a:endParaRPr lang="en-US" sz="1700"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270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dur="indefinite" nodeType="mainSeq"/>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4C2-CC49-CA2E-90C8-F35700A49EA8}"/>
              </a:ext>
            </a:extLst>
          </p:cNvPr>
          <p:cNvSpPr>
            <a:spLocks noGrp="1"/>
          </p:cNvSpPr>
          <p:nvPr>
            <p:ph type="title"/>
          </p:nvPr>
        </p:nvSpPr>
        <p:spPr/>
        <p:txBody>
          <a:bodyPr/>
          <a:lstStyle/>
          <a:p>
            <a:r>
              <a:rPr lang="el-GR" dirty="0" err="1"/>
              <a:t>Επιπλεον</a:t>
            </a:r>
            <a:r>
              <a:rPr lang="el-GR" dirty="0"/>
              <a:t> </a:t>
            </a:r>
            <a:r>
              <a:rPr lang="el-GR" dirty="0" err="1"/>
              <a:t>περιορισμοι</a:t>
            </a:r>
            <a:r>
              <a:rPr lang="el-GR" dirty="0"/>
              <a:t> </a:t>
            </a:r>
            <a:r>
              <a:rPr lang="el-GR" dirty="0" err="1"/>
              <a:t>προγραμματοσ</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E6C701-65AC-A203-9633-4838D2C2E562}"/>
                  </a:ext>
                </a:extLst>
              </p:cNvPr>
              <p:cNvSpPr>
                <a:spLocks noGrp="1"/>
              </p:cNvSpPr>
              <p:nvPr>
                <p:ph idx="1"/>
              </p:nvPr>
            </p:nvSpPr>
            <p:spPr/>
            <p:txBody>
              <a:bodyPr>
                <a:normAutofit fontScale="92500"/>
              </a:bodyPr>
              <a:lstStyle/>
              <a:p>
                <a:r>
                  <a:rPr lang="el-GR" dirty="0">
                    <a:latin typeface="Calibri" panose="020F0502020204030204" pitchFamily="34" charset="0"/>
                    <a:cs typeface="Calibri" panose="020F0502020204030204" pitchFamily="34" charset="0"/>
                  </a:rPr>
                  <a:t>Τα πρώτα δύο παιχνίδια για κάθε ομάδα δεν πρέπει να είναι συνεχόμενα εντός ή εκτός έδρας</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l-GR" dirty="0"/>
              </a:p>
              <a:p>
                <a:r>
                  <a:rPr lang="el-GR" dirty="0">
                    <a:latin typeface="Calibri" panose="020F0502020204030204" pitchFamily="34" charset="0"/>
                    <a:cs typeface="Calibri" panose="020F0502020204030204" pitchFamily="34" charset="0"/>
                  </a:rPr>
                  <a:t>Τα τελευταία δύο παιχνίδια για κάθε ομάδα δεν πρέπει να είναι συνεχόμενα εντός ή εκτός έδρας</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l-GR" dirty="0"/>
              </a:p>
              <a:p>
                <a:r>
                  <a:rPr lang="el-GR" dirty="0">
                    <a:latin typeface="Calibri" panose="020F0502020204030204" pitchFamily="34" charset="0"/>
                    <a:cs typeface="Calibri" panose="020F0502020204030204" pitchFamily="34" charset="0"/>
                  </a:rPr>
                  <a:t>Αν μια ομάδα παίζει εντός κατά τη διάρκεια του </a:t>
                </a:r>
                <a:r>
                  <a:rPr lang="en-US" dirty="0">
                    <a:latin typeface="Calibri" panose="020F0502020204030204" pitchFamily="34" charset="0"/>
                    <a:cs typeface="Calibri" panose="020F0502020204030204" pitchFamily="34" charset="0"/>
                  </a:rPr>
                  <a:t>boxing day (</a:t>
                </a:r>
                <a:r>
                  <a:rPr lang="el-GR" dirty="0">
                    <a:latin typeface="Calibri" panose="020F0502020204030204" pitchFamily="34" charset="0"/>
                    <a:cs typeface="Calibri" panose="020F0502020204030204" pitchFamily="34" charset="0"/>
                  </a:rPr>
                  <a:t>εβδομάδα 17) θα παίξει εκτός έδρας κατά τη διάρκεια της πρωτοχρονιάς (εβδομάδα 18), ή αντίστροφα</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17</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18</m:t>
                                  </m:r>
                                </m:sub>
                              </m:sSub>
                            </m:sub>
                          </m:sSub>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2E6C701-65AC-A203-9633-4838D2C2E562}"/>
                  </a:ext>
                </a:extLst>
              </p:cNvPr>
              <p:cNvSpPr>
                <a:spLocks noGrp="1" noRot="1" noChangeAspect="1" noMove="1" noResize="1" noEditPoints="1" noAdjustHandles="1" noChangeArrowheads="1" noChangeShapeType="1" noTextEdit="1"/>
              </p:cNvSpPr>
              <p:nvPr>
                <p:ph idx="1"/>
              </p:nvPr>
            </p:nvSpPr>
            <p:spPr>
              <a:blipFill>
                <a:blip r:embed="rId2"/>
                <a:stretch>
                  <a:fillRect l="-561" t="-1449" r="-997"/>
                </a:stretch>
              </a:blipFill>
            </p:spPr>
            <p:txBody>
              <a:bodyPr/>
              <a:lstStyle/>
              <a:p>
                <a:r>
                  <a:rPr lang="en-US">
                    <a:noFill/>
                  </a:rPr>
                  <a:t> </a:t>
                </a:r>
              </a:p>
            </p:txBody>
          </p:sp>
        </mc:Fallback>
      </mc:AlternateContent>
    </p:spTree>
    <p:extLst>
      <p:ext uri="{BB962C8B-B14F-4D97-AF65-F5344CB8AC3E}">
        <p14:creationId xmlns:p14="http://schemas.microsoft.com/office/powerpoint/2010/main" val="62710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861E-6AE0-8CDA-AD3E-06C0D7B86D2F}"/>
              </a:ext>
            </a:extLst>
          </p:cNvPr>
          <p:cNvSpPr>
            <a:spLocks noGrp="1"/>
          </p:cNvSpPr>
          <p:nvPr>
            <p:ph type="title"/>
          </p:nvPr>
        </p:nvSpPr>
        <p:spPr/>
        <p:txBody>
          <a:bodyPr/>
          <a:lstStyle/>
          <a:p>
            <a:r>
              <a:rPr lang="el-GR" dirty="0" err="1"/>
              <a:t>Επιπλεον</a:t>
            </a:r>
            <a:r>
              <a:rPr lang="el-GR" dirty="0"/>
              <a:t> </a:t>
            </a:r>
            <a:r>
              <a:rPr lang="el-GR" dirty="0" err="1"/>
              <a:t>περιορισμοι</a:t>
            </a:r>
            <a:r>
              <a:rPr lang="el-GR" dirty="0"/>
              <a:t> </a:t>
            </a:r>
            <a:r>
              <a:rPr lang="el-GR" dirty="0" err="1"/>
              <a:t>προγραμματοσ</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A8D05E-66C7-9CF1-39E7-57460222D451}"/>
                  </a:ext>
                </a:extLst>
              </p:cNvPr>
              <p:cNvSpPr>
                <a:spLocks noGrp="1"/>
              </p:cNvSpPr>
              <p:nvPr>
                <p:ph idx="1"/>
              </p:nvPr>
            </p:nvSpPr>
            <p:spPr/>
            <p:txBody>
              <a:bodyPr/>
              <a:lstStyle/>
              <a:p>
                <a:r>
                  <a:rPr lang="el-GR" sz="2000" dirty="0">
                    <a:latin typeface="Calibri" panose="020F0502020204030204" pitchFamily="34" charset="0"/>
                    <a:cs typeface="Calibri" panose="020F0502020204030204" pitchFamily="34" charset="0"/>
                  </a:rPr>
                  <a:t>Ομάδες από την ίδια πόλη δεν μπορούν να παίξουν και οι δύο εντός έδρας την ίδια εβδομάδα</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h</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𝐿𝑖𝑣𝑒𝑟𝑝𝑜𝑜𝑙</m:t>
                          </m:r>
                        </m:sub>
                        <m:sup/>
                        <m:e>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h</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𝑎</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𝑊</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h</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𝑀𝑎𝑛𝑐h𝑒𝑠𝑡𝑒𝑟</m:t>
                          </m:r>
                        </m:sub>
                        <m:sup/>
                        <m:e>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h</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𝑎</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=1,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𝑊</m:t>
                      </m:r>
                    </m:oMath>
                  </m:oMathPara>
                </a14:m>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r>
                  <a:rPr lang="el-GR" sz="2000" dirty="0">
                    <a:effectLst/>
                    <a:latin typeface="Calibri" panose="020F0502020204030204" pitchFamily="34" charset="0"/>
                    <a:ea typeface="Calibri" panose="020F0502020204030204" pitchFamily="34" charset="0"/>
                    <a:cs typeface="Times New Roman" panose="02020603050405020304" pitchFamily="18" charset="0"/>
                  </a:rPr>
                  <a:t>Σε οποιουσδήποτε πέντε συνεχόμενους αγώνες θα πρέπει να υπάρχει κατανομή τριών εντός έδρας αγώνων, δύο εκτός έδρας αγώνων ή το αντίστροφο (</a:t>
                </a:r>
                <a:r>
                  <a:rPr lang="en-US" sz="2000" dirty="0">
                    <a:effectLst/>
                    <a:latin typeface="Calibri" panose="020F0502020204030204" pitchFamily="34" charset="0"/>
                    <a:ea typeface="Calibri" panose="020F0502020204030204" pitchFamily="34" charset="0"/>
                    <a:cs typeface="Times New Roman" panose="02020603050405020304" pitchFamily="18" charset="0"/>
                  </a:rPr>
                  <a:t>Sequencing Rule)</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sub>
                        <m:sup/>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+4</m:t>
                                  </m:r>
                                </m:sub>
                              </m:sSub>
                            </m:e>
                          </m:d>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≤3,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𝑊</m:t>
                      </m:r>
                      <m:r>
                        <a:rPr lang="el-GR" sz="1800" i="1">
                          <a:effectLst/>
                          <a:latin typeface="Cambria Math" panose="02040503050406030204" pitchFamily="18" charset="0"/>
                          <a:ea typeface="Calibri" panose="020F0502020204030204" pitchFamily="34" charset="0"/>
                          <a:cs typeface="Times New Roman" panose="02020603050405020304" pitchFamily="18" charset="0"/>
                        </a:rPr>
                        <m:t>3,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𝑇</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sub>
                        <m:sup/>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𝑗</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+4</m:t>
                                  </m:r>
                                </m:sub>
                              </m:sSub>
                            </m:e>
                          </m:d>
                        </m:e>
                      </m:nary>
                      <m:r>
                        <a:rPr lang="el-GR" sz="1800" i="1">
                          <a:effectLst/>
                          <a:latin typeface="Cambria Math" panose="02040503050406030204" pitchFamily="18" charset="0"/>
                          <a:ea typeface="Calibri" panose="020F0502020204030204" pitchFamily="34" charset="0"/>
                          <a:cs typeface="Times New Roman" panose="02020603050405020304" pitchFamily="18" charset="0"/>
                        </a:rPr>
                        <m:t>≥2,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𝑤</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𝑊</m:t>
                      </m:r>
                      <m:r>
                        <a:rPr lang="el-GR" sz="1800" i="1">
                          <a:effectLst/>
                          <a:latin typeface="Cambria Math" panose="02040503050406030204" pitchFamily="18" charset="0"/>
                          <a:ea typeface="Calibri" panose="020F0502020204030204" pitchFamily="34" charset="0"/>
                          <a:cs typeface="Times New Roman" panose="02020603050405020304" pitchFamily="18" charset="0"/>
                        </a:rPr>
                        <m:t>3, ∀</m:t>
                      </m:r>
                      <m:r>
                        <a:rPr lang="el-GR" sz="1800" i="1">
                          <a:effectLst/>
                          <a:latin typeface="Cambria Math" panose="02040503050406030204" pitchFamily="18" charset="0"/>
                          <a:ea typeface="Calibri" panose="020F0502020204030204" pitchFamily="34" charset="0"/>
                          <a:cs typeface="Times New Roman" panose="02020603050405020304" pitchFamily="18" charset="0"/>
                        </a:rPr>
                        <m:t>𝑖</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9A8D05E-66C7-9CF1-39E7-57460222D451}"/>
                  </a:ext>
                </a:extLst>
              </p:cNvPr>
              <p:cNvSpPr>
                <a:spLocks noGrp="1" noRot="1" noChangeAspect="1" noMove="1" noResize="1" noEditPoints="1" noAdjustHandles="1" noChangeArrowheads="1" noChangeShapeType="1" noTextEdit="1"/>
              </p:cNvSpPr>
              <p:nvPr>
                <p:ph idx="1"/>
              </p:nvPr>
            </p:nvSpPr>
            <p:spPr>
              <a:blipFill>
                <a:blip r:embed="rId2"/>
                <a:stretch>
                  <a:fillRect l="-561" t="-1449"/>
                </a:stretch>
              </a:blipFill>
            </p:spPr>
            <p:txBody>
              <a:bodyPr/>
              <a:lstStyle/>
              <a:p>
                <a:r>
                  <a:rPr lang="en-US">
                    <a:noFill/>
                  </a:rPr>
                  <a:t> </a:t>
                </a:r>
              </a:p>
            </p:txBody>
          </p:sp>
        </mc:Fallback>
      </mc:AlternateContent>
    </p:spTree>
    <p:extLst>
      <p:ext uri="{BB962C8B-B14F-4D97-AF65-F5344CB8AC3E}">
        <p14:creationId xmlns:p14="http://schemas.microsoft.com/office/powerpoint/2010/main" val="375841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5007-FE2A-BEE3-32F6-E37A156005E1}"/>
              </a:ext>
            </a:extLst>
          </p:cNvPr>
          <p:cNvSpPr>
            <a:spLocks noGrp="1"/>
          </p:cNvSpPr>
          <p:nvPr>
            <p:ph type="title"/>
          </p:nvPr>
        </p:nvSpPr>
        <p:spPr/>
        <p:txBody>
          <a:bodyPr/>
          <a:lstStyle/>
          <a:p>
            <a:r>
              <a:rPr lang="el-GR" dirty="0" err="1"/>
              <a:t>Αντικειμενικη</a:t>
            </a:r>
            <a:r>
              <a:rPr lang="el-GR" dirty="0"/>
              <a:t> </a:t>
            </a:r>
            <a:r>
              <a:rPr lang="el-GR" dirty="0" err="1"/>
              <a:t>συναρτηση</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44CD62-256B-CEB0-887E-7ADCDEB8A339}"/>
                  </a:ext>
                </a:extLst>
              </p:cNvPr>
              <p:cNvSpPr>
                <a:spLocks noGrp="1"/>
              </p:cNvSpPr>
              <p:nvPr>
                <p:ph idx="1"/>
              </p:nvPr>
            </p:nvSpPr>
            <p:spPr/>
            <p:txBody>
              <a:bodyPr/>
              <a:lstStyle/>
              <a:p>
                <a:r>
                  <a:rPr lang="el-GR" sz="2400" dirty="0">
                    <a:latin typeface="Calibri" panose="020F0502020204030204" pitchFamily="34" charset="0"/>
                    <a:cs typeface="Calibri" panose="020F0502020204030204" pitchFamily="34" charset="0"/>
                  </a:rPr>
                  <a:t>Η αντικειμενική συνάρτηση στοχεύει να ελαχιστοποιήσει τον αριθμό των 2 συνεχόμενων παιχνιδιών εντός κι εκτός έδρας</a:t>
                </a:r>
              </a:p>
              <a:p>
                <a:pPr marL="0" indent="0">
                  <a:buNone/>
                </a:pPr>
                <a14:m>
                  <m:oMathPara xmlns:m="http://schemas.openxmlformats.org/officeDocument/2006/math">
                    <m:oMathParaPr>
                      <m:jc m:val="centerGroup"/>
                    </m:oMathParaPr>
                    <m:oMath xmlns:m="http://schemas.openxmlformats.org/officeDocument/2006/math">
                      <m:func>
                        <m:funcPr>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min</m:t>
                          </m:r>
                        </m:fName>
                        <m:e>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m:t>
                                  </m:r>
                                  <m:r>
                                    <a:rPr lang="el-GR" sz="2400" i="1">
                                      <a:effectLst/>
                                      <a:latin typeface="Cambria Math" panose="02040503050406030204" pitchFamily="18" charset="0"/>
                                      <a:ea typeface="Calibri" panose="020F0502020204030204" pitchFamily="34" charset="0"/>
                                      <a:cs typeface="Times New Roman" panose="02020603050405020304" pitchFamily="18" charset="0"/>
                                    </a:rPr>
                                    <m:t>2</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e>
                          </m:nary>
                        </m:e>
                      </m:func>
                    </m:oMath>
                  </m:oMathPara>
                </a14:m>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r>
                  <a:rPr lang="el-GR" sz="2400" dirty="0">
                    <a:latin typeface="Calibri" panose="020F0502020204030204" pitchFamily="34" charset="0"/>
                    <a:ea typeface="Calibri" panose="020F0502020204030204" pitchFamily="34" charset="0"/>
                    <a:cs typeface="Times New Roman" panose="02020603050405020304" pitchFamily="18" charset="0"/>
                  </a:rPr>
                  <a:t>Ο μόνος περιορισμός που σχετίζεται με τη μεταβλητή της αντικειμενικής συνάρτησης είναι ότι όπου είναι δυνατόν ένας σύλλογος δεν θα έχει περισσότερους από δύο εντός ή εκτός έδρας αγώνες στη σειρά</a:t>
                </a:r>
              </a:p>
              <a:p>
                <a:pPr marL="0" indent="0">
                  <a:buNone/>
                </a:pPr>
                <a14:m>
                  <m:oMathPara xmlns:m="http://schemas.openxmlformats.org/officeDocument/2006/math">
                    <m:oMathParaPr>
                      <m:jc m:val="centerGroup"/>
                    </m:oMathParaPr>
                    <m:oMath xmlns:m="http://schemas.openxmlformats.org/officeDocument/2006/math">
                      <m:d>
                        <m:dPr>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𝑇</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l-GR"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l-GR" sz="2400" i="1">
                          <a:effectLst/>
                          <a:latin typeface="Cambria Math" panose="02040503050406030204" pitchFamily="18" charset="0"/>
                          <a:ea typeface="Calibri" panose="020F0502020204030204" pitchFamily="34" charset="0"/>
                          <a:cs typeface="Times New Roman" panose="02020603050405020304" pitchFamily="18" charset="0"/>
                        </a:rPr>
                        <m:t>≤1, ∀</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m:t>
                      </m:r>
                      <m:r>
                        <a:rPr lang="el-GR" sz="2400" i="1">
                          <a:effectLst/>
                          <a:latin typeface="Cambria Math" panose="02040503050406030204" pitchFamily="18" charset="0"/>
                          <a:ea typeface="Calibri" panose="020F0502020204030204" pitchFamily="34" charset="0"/>
                          <a:cs typeface="Times New Roman" panose="02020603050405020304" pitchFamily="18" charset="0"/>
                        </a:rPr>
                        <m:t>2, ∀</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144CD62-256B-CEB0-887E-7ADCDEB8A339}"/>
                  </a:ext>
                </a:extLst>
              </p:cNvPr>
              <p:cNvSpPr>
                <a:spLocks noGrp="1" noRot="1" noChangeAspect="1" noMove="1" noResize="1" noEditPoints="1" noAdjustHandles="1" noChangeArrowheads="1" noChangeShapeType="1" noTextEdit="1"/>
              </p:cNvSpPr>
              <p:nvPr>
                <p:ph idx="1"/>
              </p:nvPr>
            </p:nvSpPr>
            <p:spPr>
              <a:blipFill>
                <a:blip r:embed="rId2"/>
                <a:stretch>
                  <a:fillRect l="-810" t="-2029" r="-436"/>
                </a:stretch>
              </a:blipFill>
            </p:spPr>
            <p:txBody>
              <a:bodyPr/>
              <a:lstStyle/>
              <a:p>
                <a:r>
                  <a:rPr lang="en-US">
                    <a:noFill/>
                  </a:rPr>
                  <a:t> </a:t>
                </a:r>
              </a:p>
            </p:txBody>
          </p:sp>
        </mc:Fallback>
      </mc:AlternateContent>
    </p:spTree>
    <p:extLst>
      <p:ext uri="{BB962C8B-B14F-4D97-AF65-F5344CB8AC3E}">
        <p14:creationId xmlns:p14="http://schemas.microsoft.com/office/powerpoint/2010/main" val="89607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3149-CA66-812B-9B06-687B86F6A655}"/>
              </a:ext>
            </a:extLst>
          </p:cNvPr>
          <p:cNvSpPr>
            <a:spLocks noGrp="1"/>
          </p:cNvSpPr>
          <p:nvPr>
            <p:ph type="title"/>
          </p:nvPr>
        </p:nvSpPr>
        <p:spPr/>
        <p:txBody>
          <a:bodyPr/>
          <a:lstStyle/>
          <a:p>
            <a:r>
              <a:rPr lang="el-GR" dirty="0" err="1"/>
              <a:t>συμπερασματα</a:t>
            </a:r>
            <a:endParaRPr lang="en-US" dirty="0"/>
          </a:p>
        </p:txBody>
      </p:sp>
      <p:sp>
        <p:nvSpPr>
          <p:cNvPr id="3" name="Content Placeholder 2">
            <a:extLst>
              <a:ext uri="{FF2B5EF4-FFF2-40B4-BE49-F238E27FC236}">
                <a16:creationId xmlns:a16="http://schemas.microsoft.com/office/drawing/2014/main" id="{343A880A-9709-DF34-6797-E637CB97F35E}"/>
              </a:ext>
            </a:extLst>
          </p:cNvPr>
          <p:cNvSpPr>
            <a:spLocks noGrp="1"/>
          </p:cNvSpPr>
          <p:nvPr>
            <p:ph idx="1"/>
          </p:nvPr>
        </p:nvSpPr>
        <p:spPr/>
        <p:txBody>
          <a:bodyPr>
            <a:normAutofit/>
          </a:bodyPr>
          <a:lstStyle/>
          <a:p>
            <a:r>
              <a:rPr lang="el-GR" dirty="0">
                <a:latin typeface="Calibri" panose="020F0502020204030204" pitchFamily="34" charset="0"/>
                <a:cs typeface="Calibri" panose="020F0502020204030204" pitchFamily="34" charset="0"/>
              </a:rPr>
              <a:t>Το πρόβλημα αυτό είναι αρκετά πολύπλοκο με πολλούς περιορισμούς και στάλθηκε για επίλυση στον </a:t>
            </a:r>
            <a:r>
              <a:rPr lang="en-US" dirty="0">
                <a:latin typeface="Calibri" panose="020F0502020204030204" pitchFamily="34" charset="0"/>
                <a:cs typeface="Calibri" panose="020F0502020204030204" pitchFamily="34" charset="0"/>
              </a:rPr>
              <a:t>NEOS SERVER.</a:t>
            </a:r>
          </a:p>
          <a:p>
            <a:r>
              <a:rPr lang="el-GR" dirty="0">
                <a:latin typeface="Calibri" panose="020F0502020204030204" pitchFamily="34" charset="0"/>
                <a:cs typeface="Calibri" panose="020F0502020204030204" pitchFamily="34" charset="0"/>
              </a:rPr>
              <a:t>Αφού αποσταλεί το πρόβλημα στον </a:t>
            </a:r>
            <a:r>
              <a:rPr lang="en-US" dirty="0">
                <a:latin typeface="Calibri" panose="020F0502020204030204" pitchFamily="34" charset="0"/>
                <a:cs typeface="Calibri" panose="020F0502020204030204" pitchFamily="34" charset="0"/>
              </a:rPr>
              <a:t>server </a:t>
            </a:r>
            <a:r>
              <a:rPr lang="el-GR" dirty="0">
                <a:latin typeface="Calibri" panose="020F0502020204030204" pitchFamily="34" charset="0"/>
                <a:cs typeface="Calibri" panose="020F0502020204030204" pitchFamily="34" charset="0"/>
              </a:rPr>
              <a:t>ο μέγιστος χρόνος που μπορεί να διατεθεί προς την επίλυσή του είναι 8 ώρες.</a:t>
            </a:r>
          </a:p>
          <a:p>
            <a:r>
              <a:rPr lang="el-GR" dirty="0">
                <a:latin typeface="Calibri" panose="020F0502020204030204" pitchFamily="34" charset="0"/>
                <a:cs typeface="Calibri" panose="020F0502020204030204" pitchFamily="34" charset="0"/>
              </a:rPr>
              <a:t>Για τον αρχικό αριθμό ομάδων (20) που έχει το αγγλικό πρωτάθλημα, ακόμα και για λιγότερο αριθμό ομάδων (από 8 μέχρι 18) δε μπορούσε να αποδώσει κάποια βέλτιστη λύση.</a:t>
            </a:r>
          </a:p>
          <a:p>
            <a:r>
              <a:rPr lang="el-GR" dirty="0">
                <a:latin typeface="Calibri" panose="020F0502020204030204" pitchFamily="34" charset="0"/>
                <a:cs typeface="Calibri" panose="020F0502020204030204" pitchFamily="34" charset="0"/>
              </a:rPr>
              <a:t>Δοκιμάστηκε η επίλυση του προβλήματος με αριθμό ομάδων 6 και χωρίς τον τρίτο επιπλέον περιορισμό προγράμματος, σε έναν υπολογιστή με επεξεργαστή </a:t>
            </a:r>
            <a:r>
              <a:rPr lang="el-GR" dirty="0" err="1">
                <a:latin typeface="Calibri" panose="020F0502020204030204" pitchFamily="34" charset="0"/>
                <a:cs typeface="Calibri" panose="020F0502020204030204" pitchFamily="34" charset="0"/>
              </a:rPr>
              <a:t>Intel</a:t>
            </a:r>
            <a:r>
              <a:rPr lang="el-GR" dirty="0">
                <a:latin typeface="Calibri" panose="020F0502020204030204" pitchFamily="34" charset="0"/>
                <a:cs typeface="Calibri" panose="020F0502020204030204" pitchFamily="34" charset="0"/>
              </a:rPr>
              <a:t>(R) </a:t>
            </a:r>
            <a:r>
              <a:rPr lang="el-GR" dirty="0" err="1">
                <a:latin typeface="Calibri" panose="020F0502020204030204" pitchFamily="34" charset="0"/>
                <a:cs typeface="Calibri" panose="020F0502020204030204" pitchFamily="34" charset="0"/>
              </a:rPr>
              <a:t>Core</a:t>
            </a:r>
            <a:r>
              <a:rPr lang="el-GR" dirty="0">
                <a:latin typeface="Calibri" panose="020F0502020204030204" pitchFamily="34" charset="0"/>
                <a:cs typeface="Calibri" panose="020F0502020204030204" pitchFamily="34" charset="0"/>
              </a:rPr>
              <a:t>(TM) i5-8265U CPU @ 1.60GHz  1.80 </a:t>
            </a:r>
            <a:r>
              <a:rPr lang="el-GR" dirty="0" err="1">
                <a:latin typeface="Calibri" panose="020F0502020204030204" pitchFamily="34" charset="0"/>
                <a:cs typeface="Calibri" panose="020F0502020204030204" pitchFamily="34" charset="0"/>
              </a:rPr>
              <a:t>GHz</a:t>
            </a:r>
            <a:r>
              <a:rPr lang="el-GR" dirty="0">
                <a:latin typeface="Calibri" panose="020F0502020204030204" pitchFamily="34" charset="0"/>
                <a:cs typeface="Calibri" panose="020F0502020204030204" pitchFamily="34" charset="0"/>
              </a:rPr>
              <a:t> και μνήμη 8 GB.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19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EB29-B0E5-BF91-3087-E566BF2F103C}"/>
              </a:ext>
            </a:extLst>
          </p:cNvPr>
          <p:cNvSpPr>
            <a:spLocks noGrp="1"/>
          </p:cNvSpPr>
          <p:nvPr>
            <p:ph type="title"/>
          </p:nvPr>
        </p:nvSpPr>
        <p:spPr/>
        <p:txBody>
          <a:bodyPr/>
          <a:lstStyle/>
          <a:p>
            <a:r>
              <a:rPr lang="el-GR" dirty="0" err="1"/>
              <a:t>αποτελεσματα</a:t>
            </a:r>
            <a:endParaRPr lang="en-US" dirty="0"/>
          </a:p>
        </p:txBody>
      </p:sp>
      <p:pic>
        <p:nvPicPr>
          <p:cNvPr id="5" name="Content Placeholder 4">
            <a:extLst>
              <a:ext uri="{FF2B5EF4-FFF2-40B4-BE49-F238E27FC236}">
                <a16:creationId xmlns:a16="http://schemas.microsoft.com/office/drawing/2014/main" id="{C1BCDB49-9A71-647B-10D6-0C5D38984CA3}"/>
              </a:ext>
            </a:extLst>
          </p:cNvPr>
          <p:cNvPicPr>
            <a:picLocks noGrp="1" noChangeAspect="1"/>
          </p:cNvPicPr>
          <p:nvPr>
            <p:ph idx="1"/>
          </p:nvPr>
        </p:nvPicPr>
        <p:blipFill rotWithShape="1">
          <a:blip r:embed="rId2"/>
          <a:srcRect t="4235"/>
          <a:stretch/>
        </p:blipFill>
        <p:spPr>
          <a:xfrm>
            <a:off x="0" y="2016213"/>
            <a:ext cx="8598627" cy="2347696"/>
          </a:xfrm>
        </p:spPr>
      </p:pic>
      <p:pic>
        <p:nvPicPr>
          <p:cNvPr id="6" name="Picture 5">
            <a:extLst>
              <a:ext uri="{FF2B5EF4-FFF2-40B4-BE49-F238E27FC236}">
                <a16:creationId xmlns:a16="http://schemas.microsoft.com/office/drawing/2014/main" id="{CAAAEA1B-8A35-3936-5206-A4504D75B6D7}"/>
              </a:ext>
            </a:extLst>
          </p:cNvPr>
          <p:cNvPicPr>
            <a:picLocks noChangeAspect="1"/>
          </p:cNvPicPr>
          <p:nvPr/>
        </p:nvPicPr>
        <p:blipFill>
          <a:blip r:embed="rId3"/>
          <a:stretch>
            <a:fillRect/>
          </a:stretch>
        </p:blipFill>
        <p:spPr>
          <a:xfrm>
            <a:off x="0" y="4587186"/>
            <a:ext cx="12192000" cy="1666240"/>
          </a:xfrm>
          <a:prstGeom prst="rect">
            <a:avLst/>
          </a:prstGeom>
        </p:spPr>
      </p:pic>
    </p:spTree>
    <p:extLst>
      <p:ext uri="{BB962C8B-B14F-4D97-AF65-F5344CB8AC3E}">
        <p14:creationId xmlns:p14="http://schemas.microsoft.com/office/powerpoint/2010/main" val="149900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D632-1B98-908D-04DB-52299455F2A7}"/>
              </a:ext>
            </a:extLst>
          </p:cNvPr>
          <p:cNvSpPr>
            <a:spLocks noGrp="1"/>
          </p:cNvSpPr>
          <p:nvPr>
            <p:ph type="title"/>
          </p:nvPr>
        </p:nvSpPr>
        <p:spPr/>
        <p:txBody>
          <a:bodyPr/>
          <a:lstStyle/>
          <a:p>
            <a:r>
              <a:rPr lang="el-GR" dirty="0" err="1"/>
              <a:t>ΕισαγωγΗ</a:t>
            </a:r>
            <a:endParaRPr lang="en-US" dirty="0"/>
          </a:p>
        </p:txBody>
      </p:sp>
      <p:sp>
        <p:nvSpPr>
          <p:cNvPr id="3" name="Content Placeholder 2">
            <a:extLst>
              <a:ext uri="{FF2B5EF4-FFF2-40B4-BE49-F238E27FC236}">
                <a16:creationId xmlns:a16="http://schemas.microsoft.com/office/drawing/2014/main" id="{40E61EFC-D0A0-8BC6-C986-81547214F420}"/>
              </a:ext>
            </a:extLst>
          </p:cNvPr>
          <p:cNvSpPr>
            <a:spLocks noGrp="1"/>
          </p:cNvSpPr>
          <p:nvPr>
            <p:ph idx="1"/>
          </p:nvPr>
        </p:nvSpPr>
        <p:spPr/>
        <p:txBody>
          <a:bodyPr>
            <a:normAutofit fontScale="92500" lnSpcReduction="20000"/>
          </a:bodyPr>
          <a:lstStyle/>
          <a:p>
            <a:r>
              <a:rPr lang="el-GR" sz="2800" dirty="0">
                <a:effectLst/>
                <a:latin typeface="Calibri" panose="020F0502020204030204" pitchFamily="34" charset="0"/>
                <a:ea typeface="Calibri" panose="020F0502020204030204" pitchFamily="34" charset="0"/>
                <a:cs typeface="Calibri" panose="020F0502020204030204" pitchFamily="34" charset="0"/>
              </a:rPr>
              <a:t>Η </a:t>
            </a:r>
            <a:r>
              <a:rPr lang="en-US" sz="2800" dirty="0">
                <a:effectLst/>
                <a:latin typeface="Calibri" panose="020F0502020204030204" pitchFamily="34" charset="0"/>
                <a:ea typeface="Calibri" panose="020F0502020204030204" pitchFamily="34" charset="0"/>
                <a:cs typeface="Calibri" panose="020F0502020204030204" pitchFamily="34" charset="0"/>
              </a:rPr>
              <a:t>English Premier League</a:t>
            </a:r>
            <a:r>
              <a:rPr lang="el-GR" sz="2800" dirty="0">
                <a:effectLst/>
                <a:latin typeface="Calibri" panose="020F0502020204030204" pitchFamily="34" charset="0"/>
                <a:ea typeface="Calibri" panose="020F0502020204030204" pitchFamily="34" charset="0"/>
                <a:cs typeface="Calibri" panose="020F0502020204030204" pitchFamily="34" charset="0"/>
              </a:rPr>
              <a:t> είναι ένα από τα πιο δημοφιλή και διάσημα πρωταθλήματα στον κόσμο, προσελκύοντας εκατομμύρια φιλάθλους και αποφέροντας δισεκατομμύρια λίρες σε έσοδα κάθε χρόνο.</a:t>
            </a:r>
          </a:p>
          <a:p>
            <a:r>
              <a:rPr lang="el-GR" sz="2800" dirty="0">
                <a:effectLst/>
                <a:latin typeface="Calibri" panose="020F0502020204030204" pitchFamily="34" charset="0"/>
                <a:ea typeface="Calibri" panose="020F0502020204030204" pitchFamily="34" charset="0"/>
                <a:cs typeface="Calibri" panose="020F0502020204030204" pitchFamily="34" charset="0"/>
              </a:rPr>
              <a:t>Με 20 ομάδες να αγωνίζονται κατά τη διάρκεια μιας σεζόν που διαρκεί από τον Αύγουστο έως το Μάιο, το πρωτάθλημα αποτελεί μια πολύπλοκη πρόκληση δημιουργίας ενός </a:t>
            </a:r>
            <a:r>
              <a:rPr lang="en-US" sz="2800" dirty="0">
                <a:effectLst/>
                <a:latin typeface="Calibri" panose="020F0502020204030204" pitchFamily="34" charset="0"/>
                <a:ea typeface="Calibri" panose="020F0502020204030204" pitchFamily="34" charset="0"/>
                <a:cs typeface="Calibri" panose="020F0502020204030204" pitchFamily="34" charset="0"/>
              </a:rPr>
              <a:t>timetable </a:t>
            </a:r>
            <a:r>
              <a:rPr lang="el-GR" sz="2800" dirty="0">
                <a:effectLst/>
                <a:latin typeface="Calibri" panose="020F0502020204030204" pitchFamily="34" charset="0"/>
                <a:ea typeface="Calibri" panose="020F0502020204030204" pitchFamily="34" charset="0"/>
                <a:cs typeface="Calibri" panose="020F0502020204030204" pitchFamily="34" charset="0"/>
              </a:rPr>
              <a:t>που απαιτεί προσεκτική εξέταση ενός ευρέος φάσματος παραγόντων.</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r>
              <a:rPr lang="el-GR" sz="2800" dirty="0">
                <a:effectLst/>
                <a:latin typeface="Calibri" panose="020F0502020204030204" pitchFamily="34" charset="0"/>
                <a:ea typeface="Calibri" panose="020F0502020204030204" pitchFamily="34" charset="0"/>
                <a:cs typeface="Calibri" panose="020F0502020204030204" pitchFamily="34" charset="0"/>
              </a:rPr>
              <a:t>Η δημιουργία του πλήρους </a:t>
            </a:r>
            <a:r>
              <a:rPr lang="en-US" sz="2800" dirty="0">
                <a:effectLst/>
                <a:latin typeface="Calibri" panose="020F0502020204030204" pitchFamily="34" charset="0"/>
                <a:ea typeface="Calibri" panose="020F0502020204030204" pitchFamily="34" charset="0"/>
                <a:cs typeface="Calibri" panose="020F0502020204030204" pitchFamily="34" charset="0"/>
              </a:rPr>
              <a:t>timetable </a:t>
            </a:r>
            <a:r>
              <a:rPr lang="el-GR" sz="2800" dirty="0">
                <a:effectLst/>
                <a:latin typeface="Calibri" panose="020F0502020204030204" pitchFamily="34" charset="0"/>
                <a:ea typeface="Calibri" panose="020F0502020204030204" pitchFamily="34" charset="0"/>
                <a:cs typeface="Calibri" panose="020F0502020204030204" pitchFamily="34" charset="0"/>
              </a:rPr>
              <a:t>των αγώνων του πρωταθλήματος δεν είναι τυχαία κλήρωση. Είναι το αποτέλεσμα μιας σχολαστικής κι επίπονης διαδικασίας που διαρκεί σχεδόν μισό χρόνο και περιλαμβάνει τον προγραμματισμό 2036 αγώνων στις τέσσερις κορυφαίες κατηγορίες της Αγγλίας. </a:t>
            </a:r>
            <a:endParaRPr lang="el-GR" dirty="0">
              <a:latin typeface="Calibri" panose="020F0502020204030204" pitchFamily="34" charset="0"/>
              <a:cs typeface="Calibri" panose="020F0502020204030204" pitchFamily="34" charset="0"/>
            </a:endParaRPr>
          </a:p>
          <a:p>
            <a:pPr marL="0" indent="0">
              <a:buNone/>
            </a:pPr>
            <a:r>
              <a:rPr lang="el-GR" dirty="0"/>
              <a:t>	</a:t>
            </a:r>
            <a:r>
              <a:rPr lang="en-US" dirty="0"/>
              <a:t>	</a:t>
            </a:r>
          </a:p>
        </p:txBody>
      </p:sp>
    </p:spTree>
    <p:extLst>
      <p:ext uri="{BB962C8B-B14F-4D97-AF65-F5344CB8AC3E}">
        <p14:creationId xmlns:p14="http://schemas.microsoft.com/office/powerpoint/2010/main" val="6218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A212-7BCA-D6F5-0457-04A18A616DED}"/>
              </a:ext>
            </a:extLst>
          </p:cNvPr>
          <p:cNvSpPr>
            <a:spLocks noGrp="1"/>
          </p:cNvSpPr>
          <p:nvPr>
            <p:ph type="title"/>
          </p:nvPr>
        </p:nvSpPr>
        <p:spPr/>
        <p:txBody>
          <a:bodyPr/>
          <a:lstStyle/>
          <a:p>
            <a:r>
              <a:rPr lang="el-GR" dirty="0" err="1"/>
              <a:t>Βασικοι</a:t>
            </a:r>
            <a:r>
              <a:rPr lang="el-GR" dirty="0"/>
              <a:t> </a:t>
            </a:r>
            <a:r>
              <a:rPr lang="el-GR" dirty="0" err="1"/>
              <a:t>Περιορισμοι</a:t>
            </a:r>
            <a:endParaRPr lang="en-US" dirty="0"/>
          </a:p>
        </p:txBody>
      </p:sp>
      <p:sp>
        <p:nvSpPr>
          <p:cNvPr id="3" name="Content Placeholder 2">
            <a:extLst>
              <a:ext uri="{FF2B5EF4-FFF2-40B4-BE49-F238E27FC236}">
                <a16:creationId xmlns:a16="http://schemas.microsoft.com/office/drawing/2014/main" id="{80EDFB44-1BBE-458A-6913-A1F4452FB505}"/>
              </a:ext>
            </a:extLst>
          </p:cNvPr>
          <p:cNvSpPr>
            <a:spLocks noGrp="1"/>
          </p:cNvSpPr>
          <p:nvPr>
            <p:ph idx="1"/>
          </p:nvPr>
        </p:nvSpPr>
        <p:spPr/>
        <p:txBody>
          <a:bodyPr>
            <a:normAutofit fontScale="62500" lnSpcReduction="20000"/>
          </a:bodyPr>
          <a:lstStyle/>
          <a:p>
            <a:pPr indent="457200">
              <a:lnSpc>
                <a:spcPct val="107000"/>
              </a:lnSpc>
              <a:spcAft>
                <a:spcPts val="800"/>
              </a:spcAft>
            </a:pPr>
            <a:r>
              <a:rPr lang="el-GR" sz="2800" dirty="0">
                <a:effectLst/>
                <a:latin typeface="Calibri" panose="020F0502020204030204" pitchFamily="34" charset="0"/>
                <a:ea typeface="Calibri" panose="020F0502020204030204" pitchFamily="34" charset="0"/>
                <a:cs typeface="Calibri" panose="020F0502020204030204" pitchFamily="34" charset="0"/>
              </a:rPr>
              <a:t>Η μεθοδολογία που χρησιμοποιείται για την κατασκευή του </a:t>
            </a:r>
            <a:r>
              <a:rPr lang="en-US" sz="2800" dirty="0">
                <a:effectLst/>
                <a:latin typeface="Calibri" panose="020F0502020204030204" pitchFamily="34" charset="0"/>
                <a:ea typeface="Calibri" panose="020F0502020204030204" pitchFamily="34" charset="0"/>
                <a:cs typeface="Calibri" panose="020F0502020204030204" pitchFamily="34" charset="0"/>
              </a:rPr>
              <a:t>timetable </a:t>
            </a:r>
            <a:r>
              <a:rPr lang="el-GR" sz="2800" dirty="0">
                <a:effectLst/>
                <a:latin typeface="Calibri" panose="020F0502020204030204" pitchFamily="34" charset="0"/>
                <a:ea typeface="Calibri" panose="020F0502020204030204" pitchFamily="34" charset="0"/>
                <a:cs typeface="Calibri" panose="020F0502020204030204" pitchFamily="34" charset="0"/>
              </a:rPr>
              <a:t>ονομάζεται </a:t>
            </a:r>
            <a:r>
              <a:rPr lang="en-US" sz="2800" dirty="0">
                <a:effectLst/>
                <a:latin typeface="Calibri" panose="020F0502020204030204" pitchFamily="34" charset="0"/>
                <a:ea typeface="Calibri" panose="020F0502020204030204" pitchFamily="34" charset="0"/>
                <a:cs typeface="Calibri" panose="020F0502020204030204" pitchFamily="34" charset="0"/>
              </a:rPr>
              <a:t>sequencing</a:t>
            </a:r>
            <a:r>
              <a:rPr lang="el-GR" sz="2800" dirty="0">
                <a:effectLst/>
                <a:latin typeface="Calibri" panose="020F0502020204030204" pitchFamily="34" charset="0"/>
                <a:ea typeface="Calibri" panose="020F0502020204030204" pitchFamily="34" charset="0"/>
                <a:cs typeface="Calibri" panose="020F0502020204030204" pitchFamily="34" charset="0"/>
              </a:rPr>
              <a:t> και η οποία έχει να κάνει με το σπάσιμο της σεζόν σε μια σειρά από συστατικά μέρη, τα οποία ονομάζονται </a:t>
            </a:r>
            <a:r>
              <a:rPr lang="en-US" sz="2800" dirty="0">
                <a:effectLst/>
                <a:latin typeface="Calibri" panose="020F0502020204030204" pitchFamily="34" charset="0"/>
                <a:ea typeface="Calibri" panose="020F0502020204030204" pitchFamily="34" charset="0"/>
                <a:cs typeface="Calibri" panose="020F0502020204030204" pitchFamily="34" charset="0"/>
              </a:rPr>
              <a:t>sets</a:t>
            </a:r>
            <a:r>
              <a:rPr lang="el-GR" sz="2800" dirty="0">
                <a:effectLst/>
                <a:latin typeface="Calibri" panose="020F0502020204030204" pitchFamily="34" charset="0"/>
                <a:ea typeface="Calibri" panose="020F0502020204030204" pitchFamily="34" charset="0"/>
                <a:cs typeface="Calibri" panose="020F0502020204030204" pitchFamily="34" charset="0"/>
              </a:rPr>
              <a:t>. Αναλύουμε τη σεζόν σε πέντε </a:t>
            </a:r>
            <a:r>
              <a:rPr lang="en-US" sz="2800" dirty="0">
                <a:effectLst/>
                <a:latin typeface="Calibri" panose="020F0502020204030204" pitchFamily="34" charset="0"/>
                <a:ea typeface="Calibri" panose="020F0502020204030204" pitchFamily="34" charset="0"/>
                <a:cs typeface="Calibri" panose="020F0502020204030204" pitchFamily="34" charset="0"/>
              </a:rPr>
              <a:t>sets</a:t>
            </a:r>
            <a:r>
              <a:rPr lang="el-GR" sz="2800" dirty="0">
                <a:effectLst/>
                <a:latin typeface="Calibri" panose="020F0502020204030204" pitchFamily="34" charset="0"/>
                <a:ea typeface="Calibri" panose="020F0502020204030204" pitchFamily="34" charset="0"/>
                <a:cs typeface="Calibri" panose="020F0502020204030204" pitchFamily="34" charset="0"/>
              </a:rPr>
              <a:t>, τα οποία αντιστρέφονται στο δεύτερο μισό της σεζόν. Από τη μεθοδολογία αυτή προκύπτουν οι «χρυσοί κανόνες» του </a:t>
            </a:r>
            <a:r>
              <a:rPr lang="en-US" sz="2800" dirty="0">
                <a:effectLst/>
                <a:latin typeface="Calibri" panose="020F0502020204030204" pitchFamily="34" charset="0"/>
                <a:ea typeface="Calibri" panose="020F0502020204030204" pitchFamily="34" charset="0"/>
                <a:cs typeface="Calibri" panose="020F0502020204030204" pitchFamily="34" charset="0"/>
              </a:rPr>
              <a:t>sequencing</a:t>
            </a:r>
            <a:r>
              <a:rPr lang="el-GR" sz="2800" dirty="0">
                <a:effectLst/>
                <a:latin typeface="Calibri" panose="020F0502020204030204" pitchFamily="34" charset="0"/>
                <a:ea typeface="Calibri" panose="020F0502020204030204" pitchFamily="34" charset="0"/>
                <a:cs typeface="Calibri" panose="020F0502020204030204" pitchFamily="34" charset="0"/>
              </a:rPr>
              <a:t>.</a:t>
            </a:r>
          </a:p>
          <a:p>
            <a:pPr indent="457200">
              <a:lnSpc>
                <a:spcPct val="107000"/>
              </a:lnSpc>
              <a:spcAft>
                <a:spcPts val="800"/>
              </a:spcAft>
            </a:pPr>
            <a:r>
              <a:rPr lang="el-GR" sz="2800" dirty="0">
                <a:effectLst/>
                <a:latin typeface="Calibri" panose="020F0502020204030204" pitchFamily="34" charset="0"/>
                <a:ea typeface="Calibri" panose="020F0502020204030204" pitchFamily="34" charset="0"/>
                <a:cs typeface="Calibri" panose="020F0502020204030204" pitchFamily="34" charset="0"/>
              </a:rPr>
              <a:t>Σε οποιουσδήποτε πέντε συνεχόμενους αγώνες θα πρέπει να υπάρχει κατανομή τριών εντός έδρας αγώνων, δύο εκτός έδρας αγώνων ή το αντίστροφο (</a:t>
            </a:r>
            <a:r>
              <a:rPr lang="en-US" sz="2800" dirty="0">
                <a:effectLst/>
                <a:latin typeface="Calibri" panose="020F0502020204030204" pitchFamily="34" charset="0"/>
                <a:ea typeface="Calibri" panose="020F0502020204030204" pitchFamily="34" charset="0"/>
                <a:cs typeface="Calibri" panose="020F0502020204030204" pitchFamily="34" charset="0"/>
              </a:rPr>
              <a:t>Sequencing Rule</a:t>
            </a:r>
            <a:r>
              <a:rPr lang="el-GR" sz="2800" dirty="0">
                <a:effectLst/>
                <a:latin typeface="Calibri" panose="020F0502020204030204" pitchFamily="34" charset="0"/>
                <a:ea typeface="Calibri" panose="020F0502020204030204" pitchFamily="34" charset="0"/>
                <a:cs typeface="Calibri" panose="020F0502020204030204" pitchFamily="34" charset="0"/>
              </a:rPr>
              <a:t>).</a:t>
            </a:r>
          </a:p>
          <a:p>
            <a:pPr indent="457200">
              <a:lnSpc>
                <a:spcPct val="107000"/>
              </a:lnSpc>
              <a:spcAft>
                <a:spcPts val="800"/>
              </a:spcAft>
            </a:pPr>
            <a:r>
              <a:rPr lang="el-GR" sz="2800" dirty="0">
                <a:effectLst/>
                <a:latin typeface="Calibri" panose="020F0502020204030204" pitchFamily="34" charset="0"/>
                <a:ea typeface="Calibri" panose="020F0502020204030204" pitchFamily="34" charset="0"/>
                <a:cs typeface="Calibri" panose="020F0502020204030204" pitchFamily="34" charset="0"/>
              </a:rPr>
              <a:t>Πρέπει να αποτραπεί οποιοσδήποτε σύλλογος να πρέπει να ξεκινήσει ή να τελειώσει τη σεζόν με δύο εντός ή δύο εκτός έδρας αγώνες.</a:t>
            </a:r>
          </a:p>
          <a:p>
            <a:pPr indent="457200">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Αν μια ομάδα είναι στην έδρα της την ημέρα του </a:t>
            </a:r>
            <a:r>
              <a:rPr lang="el-GR" sz="2800" dirty="0" err="1">
                <a:effectLst/>
                <a:latin typeface="Calibri" panose="020F0502020204030204" pitchFamily="34" charset="0"/>
                <a:ea typeface="Calibri" panose="020F0502020204030204" pitchFamily="34" charset="0"/>
                <a:cs typeface="Times New Roman" panose="02020603050405020304" pitchFamily="18" charset="0"/>
              </a:rPr>
              <a:t>Boxing</a:t>
            </a:r>
            <a:r>
              <a:rPr lang="el-GR" sz="2800" dirty="0">
                <a:effectLst/>
                <a:latin typeface="Calibri" panose="020F0502020204030204" pitchFamily="34" charset="0"/>
                <a:ea typeface="Calibri" panose="020F0502020204030204" pitchFamily="34" charset="0"/>
                <a:cs typeface="Times New Roman" panose="02020603050405020304" pitchFamily="18" charset="0"/>
              </a:rPr>
              <a:t> </a:t>
            </a:r>
            <a:r>
              <a:rPr lang="el-GR" sz="2800" dirty="0" err="1">
                <a:effectLst/>
                <a:latin typeface="Calibri" panose="020F0502020204030204" pitchFamily="34" charset="0"/>
                <a:ea typeface="Calibri" panose="020F0502020204030204" pitchFamily="34" charset="0"/>
                <a:cs typeface="Times New Roman" panose="02020603050405020304" pitchFamily="18" charset="0"/>
              </a:rPr>
              <a:t>Day</a:t>
            </a:r>
            <a:r>
              <a:rPr lang="el-GR" sz="2800" dirty="0">
                <a:effectLst/>
                <a:latin typeface="Calibri" panose="020F0502020204030204" pitchFamily="34" charset="0"/>
                <a:ea typeface="Calibri" panose="020F0502020204030204" pitchFamily="34" charset="0"/>
                <a:cs typeface="Times New Roman" panose="02020603050405020304" pitchFamily="18" charset="0"/>
              </a:rPr>
              <a:t> (</a:t>
            </a:r>
            <a:r>
              <a:rPr lang="el-GR" sz="2800" dirty="0" err="1">
                <a:effectLst/>
                <a:latin typeface="Calibri" panose="020F0502020204030204" pitchFamily="34" charset="0"/>
                <a:ea typeface="Calibri" panose="020F0502020204030204" pitchFamily="34" charset="0"/>
                <a:cs typeface="Times New Roman" panose="02020603050405020304" pitchFamily="18" charset="0"/>
              </a:rPr>
              <a:t>week</a:t>
            </a:r>
            <a:r>
              <a:rPr lang="el-GR" sz="2800" dirty="0">
                <a:effectLst/>
                <a:latin typeface="Calibri" panose="020F0502020204030204" pitchFamily="34" charset="0"/>
                <a:ea typeface="Calibri" panose="020F0502020204030204" pitchFamily="34" charset="0"/>
                <a:cs typeface="Times New Roman" panose="02020603050405020304" pitchFamily="18" charset="0"/>
              </a:rPr>
              <a:t> 17) θα βρίσκεται εκτός έδρας την ημέρα της πρωτοχρονιάς (</a:t>
            </a:r>
            <a:r>
              <a:rPr lang="el-GR" sz="2800" dirty="0" err="1">
                <a:effectLst/>
                <a:latin typeface="Calibri" panose="020F0502020204030204" pitchFamily="34" charset="0"/>
                <a:ea typeface="Calibri" panose="020F0502020204030204" pitchFamily="34" charset="0"/>
                <a:cs typeface="Times New Roman" panose="02020603050405020304" pitchFamily="18" charset="0"/>
              </a:rPr>
              <a:t>week</a:t>
            </a:r>
            <a:r>
              <a:rPr lang="el-GR" sz="2800" dirty="0">
                <a:effectLst/>
                <a:latin typeface="Calibri" panose="020F0502020204030204" pitchFamily="34" charset="0"/>
                <a:ea typeface="Calibri" panose="020F0502020204030204" pitchFamily="34" charset="0"/>
                <a:cs typeface="Times New Roman" panose="02020603050405020304" pitchFamily="18" charset="0"/>
              </a:rPr>
              <a:t> 18)</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l-GR" sz="2800" dirty="0">
                <a:effectLst/>
                <a:latin typeface="Calibri" panose="020F0502020204030204" pitchFamily="34" charset="0"/>
                <a:ea typeface="Calibri" panose="020F0502020204030204" pitchFamily="34" charset="0"/>
                <a:cs typeface="Times New Roman" panose="02020603050405020304" pitchFamily="18" charset="0"/>
              </a:rPr>
              <a:t>ή αντίστροφα.</a:t>
            </a:r>
          </a:p>
          <a:p>
            <a:pPr indent="457200">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Όπου είναι δυνατόν ένας σύλλογος δεν θα έχει περισσότερους από δύο εντός ή εκτός έδρας αγώνες στη σειρά.</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441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E40E-D7DE-7BEE-022A-EF9E778707BA}"/>
              </a:ext>
            </a:extLst>
          </p:cNvPr>
          <p:cNvSpPr>
            <a:spLocks noGrp="1"/>
          </p:cNvSpPr>
          <p:nvPr>
            <p:ph type="title"/>
          </p:nvPr>
        </p:nvSpPr>
        <p:spPr/>
        <p:txBody>
          <a:bodyPr/>
          <a:lstStyle/>
          <a:p>
            <a:r>
              <a:rPr lang="el-GR" dirty="0" err="1"/>
              <a:t>ΕπιπλΕον</a:t>
            </a:r>
            <a:r>
              <a:rPr lang="el-GR" dirty="0"/>
              <a:t> </a:t>
            </a:r>
            <a:r>
              <a:rPr lang="el-GR" dirty="0" err="1"/>
              <a:t>Περιορισμοι</a:t>
            </a:r>
            <a:endParaRPr lang="en-US" dirty="0"/>
          </a:p>
        </p:txBody>
      </p:sp>
      <p:sp>
        <p:nvSpPr>
          <p:cNvPr id="3" name="Content Placeholder 2">
            <a:extLst>
              <a:ext uri="{FF2B5EF4-FFF2-40B4-BE49-F238E27FC236}">
                <a16:creationId xmlns:a16="http://schemas.microsoft.com/office/drawing/2014/main" id="{6723A025-FC6D-8A50-8CEB-4D9772D3D18B}"/>
              </a:ext>
            </a:extLst>
          </p:cNvPr>
          <p:cNvSpPr>
            <a:spLocks noGrp="1"/>
          </p:cNvSpPr>
          <p:nvPr>
            <p:ph idx="1"/>
          </p:nvPr>
        </p:nvSpPr>
        <p:spPr/>
        <p:txBody>
          <a:bodyPr/>
          <a:lstStyle/>
          <a:p>
            <a:r>
              <a:rPr lang="el-GR" sz="2800" dirty="0">
                <a:effectLst/>
                <a:latin typeface="Calibri" panose="020F0502020204030204" pitchFamily="34" charset="0"/>
                <a:ea typeface="Calibri" panose="020F0502020204030204" pitchFamily="34" charset="0"/>
                <a:cs typeface="Calibri" panose="020F0502020204030204" pitchFamily="34" charset="0"/>
              </a:rPr>
              <a:t>Η σειρά των αγώνων στον πρώτο γύρο του πρωταθλήματος δεν είναι αναγκαστικό να είναι η ίδια και στο δεύτερο γύρο του πρωταθλήματος.</a:t>
            </a:r>
          </a:p>
          <a:p>
            <a:r>
              <a:rPr lang="el-GR" sz="2800" dirty="0">
                <a:effectLst/>
                <a:latin typeface="Calibri" panose="020F0502020204030204" pitchFamily="34" charset="0"/>
                <a:ea typeface="Calibri" panose="020F0502020204030204" pitchFamily="34" charset="0"/>
                <a:cs typeface="Calibri" panose="020F0502020204030204" pitchFamily="34" charset="0"/>
              </a:rPr>
              <a:t>Σύλλογοι από την ίδια περιοχή δεν πρέπει να παίζουν στην έδρα τους την ίδια ημέρα επειδή θα προκύψει κυκλοφοριακό πρόβλημα.</a:t>
            </a:r>
          </a:p>
          <a:p>
            <a:r>
              <a:rPr lang="el-GR" sz="2800" dirty="0">
                <a:effectLst/>
                <a:latin typeface="Calibri" panose="020F0502020204030204" pitchFamily="34" charset="0"/>
                <a:ea typeface="Calibri" panose="020F0502020204030204" pitchFamily="34" charset="0"/>
                <a:cs typeface="Calibri" panose="020F0502020204030204" pitchFamily="34" charset="0"/>
              </a:rPr>
              <a:t>Και πολ</a:t>
            </a:r>
            <a:r>
              <a:rPr lang="el-GR" sz="2800" dirty="0">
                <a:latin typeface="Calibri" panose="020F0502020204030204" pitchFamily="34" charset="0"/>
                <a:ea typeface="Calibri" panose="020F0502020204030204" pitchFamily="34" charset="0"/>
                <a:cs typeface="Calibri" panose="020F0502020204030204" pitchFamily="34" charset="0"/>
              </a:rPr>
              <a:t>λοί άλλοι περιορισμοί που δεν λήφθηκαν υπόψιν.</a:t>
            </a:r>
            <a:endParaRPr lang="el-GR" sz="2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516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D5F4-1152-57EC-4C28-9D0DF96CF73A}"/>
              </a:ext>
            </a:extLst>
          </p:cNvPr>
          <p:cNvSpPr>
            <a:spLocks noGrp="1"/>
          </p:cNvSpPr>
          <p:nvPr>
            <p:ph type="title"/>
          </p:nvPr>
        </p:nvSpPr>
        <p:spPr/>
        <p:txBody>
          <a:bodyPr/>
          <a:lstStyle/>
          <a:p>
            <a:r>
              <a:rPr lang="el-GR" dirty="0" err="1"/>
              <a:t>Ανασκοπηση</a:t>
            </a:r>
            <a:r>
              <a:rPr lang="el-GR" dirty="0"/>
              <a:t> </a:t>
            </a:r>
            <a:r>
              <a:rPr lang="el-GR" dirty="0" err="1"/>
              <a:t>υπαρχοντων</a:t>
            </a:r>
            <a:r>
              <a:rPr lang="el-GR" dirty="0"/>
              <a:t> </a:t>
            </a:r>
            <a:r>
              <a:rPr lang="el-GR" dirty="0" err="1"/>
              <a:t>μεθοδων</a:t>
            </a:r>
            <a:endParaRPr lang="en-US" dirty="0"/>
          </a:p>
        </p:txBody>
      </p:sp>
      <p:sp>
        <p:nvSpPr>
          <p:cNvPr id="3" name="Content Placeholder 2">
            <a:extLst>
              <a:ext uri="{FF2B5EF4-FFF2-40B4-BE49-F238E27FC236}">
                <a16:creationId xmlns:a16="http://schemas.microsoft.com/office/drawing/2014/main" id="{A93BD2EA-4056-902D-6261-07E60788B134}"/>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Integer Linear Programming</a:t>
            </a:r>
          </a:p>
          <a:p>
            <a:r>
              <a:rPr lang="en-US" sz="2800" dirty="0">
                <a:latin typeface="Calibri" panose="020F0502020204030204" pitchFamily="34" charset="0"/>
                <a:cs typeface="Calibri" panose="020F0502020204030204" pitchFamily="34" charset="0"/>
              </a:rPr>
              <a:t>Simulated Annealing</a:t>
            </a:r>
          </a:p>
          <a:p>
            <a:r>
              <a:rPr lang="en-US" sz="2800" dirty="0">
                <a:latin typeface="Calibri" panose="020F0502020204030204" pitchFamily="34" charset="0"/>
                <a:cs typeface="Calibri" panose="020F0502020204030204" pitchFamily="34" charset="0"/>
              </a:rPr>
              <a:t>Genetic Algorithms</a:t>
            </a:r>
          </a:p>
        </p:txBody>
      </p:sp>
    </p:spTree>
    <p:extLst>
      <p:ext uri="{BB962C8B-B14F-4D97-AF65-F5344CB8AC3E}">
        <p14:creationId xmlns:p14="http://schemas.microsoft.com/office/powerpoint/2010/main" val="425808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DE4D-370A-0C6D-8140-54CC08C27FC3}"/>
              </a:ext>
            </a:extLst>
          </p:cNvPr>
          <p:cNvSpPr>
            <a:spLocks noGrp="1"/>
          </p:cNvSpPr>
          <p:nvPr>
            <p:ph type="title"/>
          </p:nvPr>
        </p:nvSpPr>
        <p:spPr/>
        <p:txBody>
          <a:bodyPr/>
          <a:lstStyle/>
          <a:p>
            <a:r>
              <a:rPr lang="el-GR" dirty="0" err="1"/>
              <a:t>Μοντελοποιηση</a:t>
            </a:r>
            <a:r>
              <a:rPr lang="el-GR" dirty="0"/>
              <a:t> </a:t>
            </a:r>
            <a:r>
              <a:rPr lang="el-GR" dirty="0" err="1"/>
              <a:t>Προβληματος</a:t>
            </a:r>
            <a:endParaRPr lang="en-US" dirty="0"/>
          </a:p>
        </p:txBody>
      </p:sp>
      <p:sp>
        <p:nvSpPr>
          <p:cNvPr id="3" name="Content Placeholder 2">
            <a:extLst>
              <a:ext uri="{FF2B5EF4-FFF2-40B4-BE49-F238E27FC236}">
                <a16:creationId xmlns:a16="http://schemas.microsoft.com/office/drawing/2014/main" id="{FBEFD70D-C205-F363-5875-774F856D6605}"/>
              </a:ext>
            </a:extLst>
          </p:cNvPr>
          <p:cNvSpPr>
            <a:spLocks noGrp="1"/>
          </p:cNvSpPr>
          <p:nvPr>
            <p:ph idx="1"/>
          </p:nvPr>
        </p:nvSpPr>
        <p:spPr/>
        <p:txBody>
          <a:bodyPr>
            <a:normAutofit lnSpcReduction="10000"/>
          </a:bodyPr>
          <a:lstStyle/>
          <a:p>
            <a:r>
              <a:rPr lang="el-GR" dirty="0">
                <a:latin typeface="Calibri" panose="020F0502020204030204" pitchFamily="34" charset="0"/>
                <a:cs typeface="Calibri" panose="020F0502020204030204" pitchFamily="34" charset="0"/>
              </a:rPr>
              <a:t>Σύνολα</a:t>
            </a:r>
          </a:p>
          <a:p>
            <a:r>
              <a:rPr lang="en-US" dirty="0">
                <a:latin typeface="Calibri" panose="020F0502020204030204" pitchFamily="34" charset="0"/>
                <a:cs typeface="Calibri" panose="020F0502020204030204" pitchFamily="34" charset="0"/>
              </a:rPr>
              <a:t>T: </a:t>
            </a:r>
            <a:r>
              <a:rPr lang="el-GR" dirty="0">
                <a:latin typeface="Calibri" panose="020F0502020204030204" pitchFamily="34" charset="0"/>
                <a:cs typeface="Calibri" panose="020F0502020204030204" pitchFamily="34" charset="0"/>
              </a:rPr>
              <a:t>σύνολο με όλες τις ομάδες</a:t>
            </a:r>
          </a:p>
          <a:p>
            <a:r>
              <a:rPr lang="en-US" dirty="0">
                <a:latin typeface="Calibri" panose="020F0502020204030204" pitchFamily="34" charset="0"/>
                <a:cs typeface="Calibri" panose="020F0502020204030204" pitchFamily="34" charset="0"/>
              </a:rPr>
              <a:t>Liverpool: </a:t>
            </a:r>
            <a:r>
              <a:rPr lang="el-GR" dirty="0">
                <a:latin typeface="Calibri" panose="020F0502020204030204" pitchFamily="34" charset="0"/>
                <a:cs typeface="Calibri" panose="020F0502020204030204" pitchFamily="34" charset="0"/>
              </a:rPr>
              <a:t>σύνολο με όλες τις ομάδες από το </a:t>
            </a:r>
            <a:r>
              <a:rPr lang="en-US" dirty="0">
                <a:latin typeface="Calibri" panose="020F0502020204030204" pitchFamily="34" charset="0"/>
                <a:cs typeface="Calibri" panose="020F0502020204030204" pitchFamily="34" charset="0"/>
              </a:rPr>
              <a:t>Liverpool</a:t>
            </a:r>
          </a:p>
          <a:p>
            <a:r>
              <a:rPr lang="en-US" dirty="0">
                <a:latin typeface="Calibri" panose="020F0502020204030204" pitchFamily="34" charset="0"/>
                <a:cs typeface="Calibri" panose="020F0502020204030204" pitchFamily="34" charset="0"/>
              </a:rPr>
              <a:t>Manchester: </a:t>
            </a:r>
            <a:r>
              <a:rPr lang="el-GR" dirty="0">
                <a:latin typeface="Calibri" panose="020F0502020204030204" pitchFamily="34" charset="0"/>
                <a:cs typeface="Calibri" panose="020F0502020204030204" pitchFamily="34" charset="0"/>
              </a:rPr>
              <a:t>σύνολο με όλες τις ομάδες από το </a:t>
            </a:r>
            <a:r>
              <a:rPr lang="en-US" dirty="0">
                <a:latin typeface="Calibri" panose="020F0502020204030204" pitchFamily="34" charset="0"/>
                <a:cs typeface="Calibri" panose="020F0502020204030204" pitchFamily="34" charset="0"/>
              </a:rPr>
              <a:t>Manchester</a:t>
            </a:r>
          </a:p>
          <a:p>
            <a:r>
              <a:rPr lang="en-US" dirty="0">
                <a:latin typeface="Calibri" panose="020F0502020204030204" pitchFamily="34" charset="0"/>
                <a:cs typeface="Calibri" panose="020F0502020204030204" pitchFamily="34" charset="0"/>
              </a:rPr>
              <a:t>W: </a:t>
            </a:r>
            <a:r>
              <a:rPr lang="el-GR" dirty="0">
                <a:latin typeface="Calibri" panose="020F0502020204030204" pitchFamily="34" charset="0"/>
                <a:cs typeface="Calibri" panose="020F0502020204030204" pitchFamily="34" charset="0"/>
              </a:rPr>
              <a:t>σύνολο με τις εβδομάδες του πρωταθλήματος</a:t>
            </a:r>
          </a:p>
          <a:p>
            <a:r>
              <a:rPr lang="en-US" dirty="0">
                <a:latin typeface="Calibri" panose="020F0502020204030204" pitchFamily="34" charset="0"/>
                <a:cs typeface="Calibri" panose="020F0502020204030204" pitchFamily="34" charset="0"/>
              </a:rPr>
              <a:t>W2: </a:t>
            </a:r>
            <a:r>
              <a:rPr lang="el-GR" dirty="0">
                <a:latin typeface="Calibri" panose="020F0502020204030204" pitchFamily="34" charset="0"/>
                <a:cs typeface="Calibri" panose="020F0502020204030204" pitchFamily="34" charset="0"/>
              </a:rPr>
              <a:t>σύνολο με τις εβδομάδες για τον έλεγχο των συνεχόμενων εντός έδρας αγώνων</a:t>
            </a:r>
          </a:p>
          <a:p>
            <a:r>
              <a:rPr lang="en-US" dirty="0">
                <a:latin typeface="Calibri" panose="020F0502020204030204" pitchFamily="34" charset="0"/>
                <a:cs typeface="Calibri" panose="020F0502020204030204" pitchFamily="34" charset="0"/>
              </a:rPr>
              <a:t>W3: </a:t>
            </a:r>
            <a:r>
              <a:rPr lang="el-GR" dirty="0">
                <a:latin typeface="Calibri" panose="020F0502020204030204" pitchFamily="34" charset="0"/>
                <a:cs typeface="Calibri" panose="020F0502020204030204" pitchFamily="34" charset="0"/>
              </a:rPr>
              <a:t>σύνολο με τις εβδομάδες για την ικανοποίηση του </a:t>
            </a:r>
            <a:r>
              <a:rPr lang="en-US" dirty="0">
                <a:latin typeface="Calibri" panose="020F0502020204030204" pitchFamily="34" charset="0"/>
                <a:cs typeface="Calibri" panose="020F0502020204030204" pitchFamily="34" charset="0"/>
              </a:rPr>
              <a:t>sequencing rule</a:t>
            </a:r>
          </a:p>
          <a:p>
            <a:r>
              <a:rPr lang="en-US" dirty="0">
                <a:latin typeface="Calibri" panose="020F0502020204030204" pitchFamily="34" charset="0"/>
                <a:cs typeface="Calibri" panose="020F0502020204030204" pitchFamily="34" charset="0"/>
              </a:rPr>
              <a:t>WFH: </a:t>
            </a:r>
            <a:r>
              <a:rPr lang="el-GR" dirty="0">
                <a:latin typeface="Calibri" panose="020F0502020204030204" pitchFamily="34" charset="0"/>
                <a:cs typeface="Calibri" panose="020F0502020204030204" pitchFamily="34" charset="0"/>
              </a:rPr>
              <a:t>σύνολο με τις εβδομάδες των αγώνων του πρώτου γύρου</a:t>
            </a:r>
          </a:p>
          <a:p>
            <a:r>
              <a:rPr lang="en-US" dirty="0">
                <a:latin typeface="Calibri" panose="020F0502020204030204" pitchFamily="34" charset="0"/>
                <a:cs typeface="Calibri" panose="020F0502020204030204" pitchFamily="34" charset="0"/>
              </a:rPr>
              <a:t>WSH: </a:t>
            </a:r>
            <a:r>
              <a:rPr lang="el-GR" dirty="0">
                <a:latin typeface="Calibri" panose="020F0502020204030204" pitchFamily="34" charset="0"/>
                <a:cs typeface="Calibri" panose="020F0502020204030204" pitchFamily="34" charset="0"/>
              </a:rPr>
              <a:t>σύνολο με τις εβδομάδες των αγώνων του δεύτερου γύρου</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250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9371-1506-6A28-E214-38C440809E9F}"/>
              </a:ext>
            </a:extLst>
          </p:cNvPr>
          <p:cNvSpPr>
            <a:spLocks noGrp="1"/>
          </p:cNvSpPr>
          <p:nvPr>
            <p:ph type="title"/>
          </p:nvPr>
        </p:nvSpPr>
        <p:spPr/>
        <p:txBody>
          <a:bodyPr/>
          <a:lstStyle/>
          <a:p>
            <a:r>
              <a:rPr lang="el-GR" dirty="0" err="1"/>
              <a:t>Μεταβλητες</a:t>
            </a:r>
            <a:endParaRPr lang="en-US" dirty="0"/>
          </a:p>
        </p:txBody>
      </p:sp>
      <mc:AlternateContent xmlns:mc="http://schemas.openxmlformats.org/markup-compatibility/2006">
        <mc:Choice xmlns:a14="http://schemas.microsoft.com/office/drawing/2010/main" Requires="a14">
          <p:sp>
            <p:nvSpPr>
              <p:cNvPr id="17" name="Content Placeholder 16">
                <a:extLst>
                  <a:ext uri="{FF2B5EF4-FFF2-40B4-BE49-F238E27FC236}">
                    <a16:creationId xmlns:a16="http://schemas.microsoft.com/office/drawing/2014/main" id="{2FA6893A-6EDD-99CE-2100-54528A8846A9}"/>
                  </a:ext>
                </a:extLst>
              </p:cNvPr>
              <p:cNvSpPr>
                <a:spLocks noGrp="1"/>
              </p:cNvSpPr>
              <p:nvPr>
                <p:ph idx="1"/>
              </p:nvPr>
            </p:nvSpPr>
            <p:spPr/>
            <p:txBody>
              <a:bodyPr>
                <a:normAutofit fontScale="32500" lnSpcReduction="20000"/>
              </a:bodyPr>
              <a:lstStyle/>
              <a:p>
                <a:r>
                  <a:rPr lang="el-GR" sz="7400" dirty="0">
                    <a:effectLst/>
                    <a:latin typeface="Calibri" panose="020F0502020204030204" pitchFamily="34" charset="0"/>
                    <a:ea typeface="Calibri" panose="020F0502020204030204" pitchFamily="34" charset="0"/>
                    <a:cs typeface="Times New Roman" panose="02020603050405020304" pitchFamily="18" charset="0"/>
                  </a:rPr>
                  <a:t>Ακολουθείται η προσέγγιση όπου υπάρχει μια οικογένεια μεταβλητών </a:t>
                </a:r>
                <a:r>
                  <a:rPr lang="en-US" sz="7400" dirty="0">
                    <a:effectLst/>
                    <a:latin typeface="Calibri" panose="020F0502020204030204" pitchFamily="34" charset="0"/>
                    <a:ea typeface="Calibri" panose="020F0502020204030204" pitchFamily="34" charset="0"/>
                    <a:cs typeface="Times New Roman" panose="02020603050405020304" pitchFamily="18" charset="0"/>
                  </a:rPr>
                  <a:t>x </a:t>
                </a:r>
                <a:r>
                  <a:rPr lang="el-GR" sz="7400" dirty="0">
                    <a:effectLst/>
                    <a:latin typeface="Calibri" panose="020F0502020204030204" pitchFamily="34" charset="0"/>
                    <a:ea typeface="Calibri" panose="020F0502020204030204" pitchFamily="34" charset="0"/>
                    <a:cs typeface="Times New Roman" panose="02020603050405020304" pitchFamily="18" charset="0"/>
                  </a:rPr>
                  <a:t>που ορίζουν ποιες ομάδες παίζουν αντίπαλες την εβδομάδα </a:t>
                </a:r>
                <a:r>
                  <a:rPr lang="en-US" sz="7400" dirty="0">
                    <a:effectLst/>
                    <a:latin typeface="Calibri" panose="020F0502020204030204" pitchFamily="34" charset="0"/>
                    <a:ea typeface="Calibri" panose="020F0502020204030204" pitchFamily="34" charset="0"/>
                    <a:cs typeface="Times New Roman" panose="02020603050405020304" pitchFamily="18" charset="0"/>
                  </a:rPr>
                  <a:t>w</a:t>
                </a:r>
                <a:r>
                  <a:rPr lang="el-GR" sz="7400" dirty="0">
                    <a:effectLst/>
                    <a:latin typeface="Calibri" panose="020F0502020204030204" pitchFamily="34" charset="0"/>
                    <a:ea typeface="Calibri" panose="020F0502020204030204" pitchFamily="34" charset="0"/>
                    <a:cs typeface="Times New Roman" panose="02020603050405020304" pitchFamily="18" charset="0"/>
                  </a:rPr>
                  <a:t>, όπου το </a:t>
                </a:r>
                <a:r>
                  <a:rPr lang="en-US" sz="7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7400" dirty="0">
                    <a:effectLst/>
                    <a:latin typeface="Calibri" panose="020F0502020204030204" pitchFamily="34" charset="0"/>
                    <a:ea typeface="Calibri" panose="020F0502020204030204" pitchFamily="34" charset="0"/>
                    <a:cs typeface="Times New Roman" panose="02020603050405020304" pitchFamily="18" charset="0"/>
                  </a:rPr>
                  <a:t> </a:t>
                </a:r>
                <a:r>
                  <a:rPr lang="el-GR" sz="7400" dirty="0">
                    <a:effectLst/>
                    <a:latin typeface="Calibri" panose="020F0502020204030204" pitchFamily="34" charset="0"/>
                    <a:ea typeface="Calibri" panose="020F0502020204030204" pitchFamily="34" charset="0"/>
                    <a:cs typeface="Times New Roman" panose="02020603050405020304" pitchFamily="18" charset="0"/>
                  </a:rPr>
                  <a:t>αναπαριστά την ομάδα που παίζει εντός έδρας και το </a:t>
                </a:r>
                <a:r>
                  <a:rPr lang="en-US" sz="7400" dirty="0">
                    <a:effectLst/>
                    <a:latin typeface="Calibri" panose="020F0502020204030204" pitchFamily="34" charset="0"/>
                    <a:ea typeface="Calibri" panose="020F0502020204030204" pitchFamily="34" charset="0"/>
                    <a:cs typeface="Times New Roman" panose="02020603050405020304" pitchFamily="18" charset="0"/>
                  </a:rPr>
                  <a:t>j </a:t>
                </a:r>
                <a:r>
                  <a:rPr lang="el-GR" sz="7400" dirty="0">
                    <a:effectLst/>
                    <a:latin typeface="Calibri" panose="020F0502020204030204" pitchFamily="34" charset="0"/>
                    <a:ea typeface="Calibri" panose="020F0502020204030204" pitchFamily="34" charset="0"/>
                    <a:cs typeface="Times New Roman" panose="02020603050405020304" pitchFamily="18" charset="0"/>
                  </a:rPr>
                  <a:t>την ομάδα που παίζει εκτός έδρας, αν βρεθεί μια εφικτή λύση.</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5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5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5500" i="1">
                              <a:effectLst/>
                              <a:latin typeface="Cambria Math" panose="02040503050406030204" pitchFamily="18" charset="0"/>
                              <a:ea typeface="Calibri" panose="020F0502020204030204" pitchFamily="34" charset="0"/>
                              <a:cs typeface="Times New Roman" panose="02020603050405020304" pitchFamily="18" charset="0"/>
                            </a:rPr>
                            <m:t>𝑖</m:t>
                          </m:r>
                          <m:r>
                            <a:rPr lang="el-GR" sz="5500" i="1">
                              <a:effectLst/>
                              <a:latin typeface="Cambria Math" panose="02040503050406030204" pitchFamily="18" charset="0"/>
                              <a:ea typeface="Calibri" panose="020F0502020204030204" pitchFamily="34" charset="0"/>
                              <a:cs typeface="Times New Roman" panose="02020603050405020304" pitchFamily="18" charset="0"/>
                            </a:rPr>
                            <m:t>,</m:t>
                          </m:r>
                          <m:r>
                            <a:rPr lang="el-GR" sz="5500" i="1">
                              <a:effectLst/>
                              <a:latin typeface="Cambria Math" panose="02040503050406030204" pitchFamily="18" charset="0"/>
                              <a:ea typeface="Calibri" panose="020F0502020204030204" pitchFamily="34" charset="0"/>
                              <a:cs typeface="Times New Roman" panose="02020603050405020304" pitchFamily="18" charset="0"/>
                            </a:rPr>
                            <m:t>𝑗</m:t>
                          </m:r>
                          <m:r>
                            <a:rPr lang="el-GR" sz="5500" i="1">
                              <a:effectLst/>
                              <a:latin typeface="Cambria Math" panose="02040503050406030204" pitchFamily="18" charset="0"/>
                              <a:ea typeface="Calibri" panose="020F0502020204030204" pitchFamily="34" charset="0"/>
                              <a:cs typeface="Times New Roman" panose="02020603050405020304" pitchFamily="18" charset="0"/>
                            </a:rPr>
                            <m:t>,</m:t>
                          </m:r>
                          <m:r>
                            <a:rPr lang="el-GR" sz="5500" i="1">
                              <a:effectLst/>
                              <a:latin typeface="Cambria Math" panose="02040503050406030204" pitchFamily="18" charset="0"/>
                              <a:ea typeface="Calibri" panose="020F0502020204030204" pitchFamily="34" charset="0"/>
                              <a:cs typeface="Times New Roman" panose="02020603050405020304" pitchFamily="18" charset="0"/>
                            </a:rPr>
                            <m:t>𝑤</m:t>
                          </m:r>
                        </m:sub>
                      </m:sSub>
                      <m:d>
                        <m:dPr>
                          <m:begChr m:val="{"/>
                          <m:endChr m:val=""/>
                          <m:ctrlPr>
                            <a:rPr lang="en-US" sz="55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55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1 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𝛼𝜈</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𝜂</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𝜊𝜇𝛼𝛿𝛼</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𝜋𝛼</m:t>
                              </m:r>
                              <m:r>
                                <a:rPr lang="el-GR" sz="5500" b="0" i="1" smtClean="0">
                                  <a:effectLst/>
                                  <a:latin typeface="Cambria Math" panose="02040503050406030204" pitchFamily="18" charset="0"/>
                                  <a:ea typeface="Times New Roman" panose="02020603050405020304" pitchFamily="18" charset="0"/>
                                  <a:cs typeface="Times New Roman" panose="02020603050405020304" pitchFamily="18" charset="0"/>
                                </a:rPr>
                                <m:t>𝜄</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𝜁𝜀𝜄</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𝜔𝜍</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𝜀𝜈𝜏</m:t>
                              </m:r>
                              <m:r>
                                <m:rPr>
                                  <m:sty m:val="p"/>
                                </m:rPr>
                                <a:rPr lang="el-GR" sz="5500" i="1">
                                  <a:effectLst/>
                                  <a:latin typeface="Cambria Math" panose="02040503050406030204" pitchFamily="18" charset="0"/>
                                  <a:ea typeface="Times New Roman" panose="02020603050405020304" pitchFamily="18" charset="0"/>
                                  <a:cs typeface="Times New Roman" panose="02020603050405020304" pitchFamily="18" charset="0"/>
                                </a:rPr>
                                <m:t>ό</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𝜍</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b="0" i="1" smtClean="0">
                                  <a:effectLst/>
                                  <a:latin typeface="Cambria Math" panose="02040503050406030204" pitchFamily="18" charset="0"/>
                                  <a:ea typeface="Times New Roman" panose="02020603050405020304" pitchFamily="18" charset="0"/>
                                  <a:cs typeface="Times New Roman" panose="02020603050405020304" pitchFamily="18" charset="0"/>
                                </a:rPr>
                                <m:t>𝜀</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𝛿𝜌𝛼𝜍</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𝜀𝜈𝛼𝜈𝜏𝜄𝜔𝜈</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𝜏𝜂𝜍</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𝜊𝜇𝛼𝛿𝛼𝜍</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𝜏𝜂𝜈</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𝜀𝛽𝛿𝜊𝜇𝛼𝛿𝛼</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US" sz="55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0 </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𝛼𝜆𝜆𝜄</m:t>
                              </m:r>
                              <m:r>
                                <m:rPr>
                                  <m:sty m:val="p"/>
                                </m:rPr>
                                <a:rPr lang="el-GR" sz="5500" i="1">
                                  <a:effectLst/>
                                  <a:latin typeface="Cambria Math" panose="02040503050406030204" pitchFamily="18" charset="0"/>
                                  <a:ea typeface="Times New Roman" panose="02020603050405020304" pitchFamily="18" charset="0"/>
                                  <a:cs typeface="Times New Roman" panose="02020603050405020304" pitchFamily="18" charset="0"/>
                                </a:rPr>
                                <m:t>ώ</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𝜍</m:t>
                              </m:r>
                              <m:r>
                                <a:rPr lang="el-GR" sz="5500" i="1">
                                  <a:effectLst/>
                                  <a:latin typeface="Cambria Math" panose="02040503050406030204" pitchFamily="18" charset="0"/>
                                  <a:ea typeface="Times New Roman" panose="02020603050405020304" pitchFamily="18" charset="0"/>
                                  <a:cs typeface="Times New Roman" panose="02020603050405020304" pitchFamily="18" charset="0"/>
                                </a:rPr>
                                <m:t>                                                                                                                                                               </m:t>
                              </m:r>
                            </m:e>
                          </m:eqArr>
                        </m:e>
                      </m:d>
                    </m:oMath>
                  </m:oMathPara>
                </a14:m>
                <a:endParaRPr lang="el-GR" sz="5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7400" dirty="0">
                    <a:effectLst/>
                    <a:latin typeface="Calibri" panose="020F0502020204030204" pitchFamily="34" charset="0"/>
                    <a:ea typeface="Calibri" panose="020F0502020204030204" pitchFamily="34" charset="0"/>
                    <a:cs typeface="Times New Roman" panose="02020603050405020304" pitchFamily="18" charset="0"/>
                  </a:rPr>
                  <a:t>Για τον σκοπό της ελαχιστοποίησης των συνεχόμενων εντός έδρας αγώνων, εισήχθη η μεταβλητή </a:t>
                </a:r>
                <a:r>
                  <a:rPr lang="en-US" sz="7400" dirty="0">
                    <a:effectLst/>
                    <a:latin typeface="Calibri" panose="020F0502020204030204" pitchFamily="34" charset="0"/>
                    <a:ea typeface="Calibri" panose="020F0502020204030204" pitchFamily="34" charset="0"/>
                    <a:cs typeface="Times New Roman" panose="02020603050405020304" pitchFamily="18" charset="0"/>
                  </a:rPr>
                  <a:t>y </a:t>
                </a:r>
                <a:r>
                  <a:rPr lang="el-GR" sz="7400" dirty="0">
                    <a:effectLst/>
                    <a:latin typeface="Calibri" panose="020F0502020204030204" pitchFamily="34" charset="0"/>
                    <a:ea typeface="Calibri" panose="020F0502020204030204" pitchFamily="34" charset="0"/>
                    <a:cs typeface="Times New Roman" panose="02020603050405020304" pitchFamily="18" charset="0"/>
                  </a:rPr>
                  <a:t>που φανερώνει σε ποια εβδομάδα </a:t>
                </a:r>
                <a:r>
                  <a:rPr lang="en-US" sz="7400" dirty="0">
                    <a:effectLst/>
                    <a:latin typeface="Calibri" panose="020F0502020204030204" pitchFamily="34" charset="0"/>
                    <a:ea typeface="Calibri" panose="020F0502020204030204" pitchFamily="34" charset="0"/>
                    <a:cs typeface="Times New Roman" panose="02020603050405020304" pitchFamily="18" charset="0"/>
                  </a:rPr>
                  <a:t>w </a:t>
                </a:r>
                <a:r>
                  <a:rPr lang="el-GR" sz="7400" dirty="0">
                    <a:effectLst/>
                    <a:latin typeface="Calibri" panose="020F0502020204030204" pitchFamily="34" charset="0"/>
                    <a:ea typeface="Calibri" panose="020F0502020204030204" pitchFamily="34" charset="0"/>
                    <a:cs typeface="Times New Roman" panose="02020603050405020304" pitchFamily="18" charset="0"/>
                  </a:rPr>
                  <a:t>ακολουθούν δύο συνεχόμενοι εντός έδρας αγώνες για την ομάδα</a:t>
                </a:r>
                <a:r>
                  <a:rPr lang="en-US" sz="7400" dirty="0">
                    <a:effectLst/>
                    <a:latin typeface="Calibri" panose="020F0502020204030204" pitchFamily="34" charset="0"/>
                    <a:ea typeface="Calibri" panose="020F0502020204030204" pitchFamily="34" charset="0"/>
                    <a:cs typeface="Times New Roman" panose="02020603050405020304" pitchFamily="18" charset="0"/>
                  </a:rPr>
                  <a:t> </a:t>
                </a:r>
                <a:r>
                  <a:rPr lang="en-US" sz="7400" dirty="0" err="1">
                    <a:effectLst/>
                    <a:latin typeface="Calibri" panose="020F0502020204030204" pitchFamily="34" charset="0"/>
                    <a:ea typeface="Calibri" panose="020F0502020204030204" pitchFamily="34" charset="0"/>
                    <a:cs typeface="Times New Roman" panose="02020603050405020304" pitchFamily="18" charset="0"/>
                  </a:rPr>
                  <a:t>i</a:t>
                </a:r>
                <a:r>
                  <a:rPr lang="el-GR" sz="7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5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5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l-GR" sz="5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5400" i="1">
                              <a:effectLst/>
                              <a:latin typeface="Cambria Math" panose="02040503050406030204" pitchFamily="18" charset="0"/>
                              <a:ea typeface="Calibri" panose="020F0502020204030204" pitchFamily="34" charset="0"/>
                              <a:cs typeface="Times New Roman" panose="02020603050405020304" pitchFamily="18" charset="0"/>
                            </a:rPr>
                            <m:t>,</m:t>
                          </m:r>
                          <m:r>
                            <a:rPr lang="en-US" sz="5400" i="1">
                              <a:effectLst/>
                              <a:latin typeface="Cambria Math" panose="02040503050406030204" pitchFamily="18" charset="0"/>
                              <a:ea typeface="Calibri" panose="020F0502020204030204" pitchFamily="34" charset="0"/>
                              <a:cs typeface="Times New Roman" panose="02020603050405020304" pitchFamily="18" charset="0"/>
                            </a:rPr>
                            <m:t>𝑤</m:t>
                          </m:r>
                        </m:sub>
                      </m:sSub>
                      <m:d>
                        <m:dPr>
                          <m:begChr m:val="{"/>
                          <m:endChr m:val=""/>
                          <m:ctrlPr>
                            <a:rPr lang="en-US" sz="54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54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l-GR" sz="5400" i="1">
                                  <a:effectLst/>
                                  <a:latin typeface="Cambria Math" panose="02040503050406030204" pitchFamily="18" charset="0"/>
                                  <a:ea typeface="Calibri" panose="020F0502020204030204" pitchFamily="34" charset="0"/>
                                  <a:cs typeface="Times New Roman" panose="02020603050405020304" pitchFamily="18" charset="0"/>
                                </a:rPr>
                                <m:t>1 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𝛼𝜈</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𝜂</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𝜊𝜇𝛼𝛿𝛼</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n-US" sz="5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𝜋𝛼</m:t>
                              </m:r>
                              <m:r>
                                <a:rPr lang="el-GR" sz="5400" b="0" i="1" smtClean="0">
                                  <a:effectLst/>
                                  <a:latin typeface="Cambria Math" panose="02040503050406030204" pitchFamily="18" charset="0"/>
                                  <a:ea typeface="Calibri" panose="020F0502020204030204" pitchFamily="34" charset="0"/>
                                  <a:cs typeface="Times New Roman" panose="02020603050405020304" pitchFamily="18" charset="0"/>
                                </a:rPr>
                                <m:t>𝜄</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𝜁𝜀𝜄</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𝛿</m:t>
                              </m:r>
                              <m:r>
                                <m:rPr>
                                  <m:sty m:val="p"/>
                                </m:rPr>
                                <a:rPr lang="el-GR" sz="5400" i="1">
                                  <a:effectLst/>
                                  <a:latin typeface="Cambria Math" panose="02040503050406030204" pitchFamily="18" charset="0"/>
                                  <a:ea typeface="Calibri" panose="020F0502020204030204" pitchFamily="34" charset="0"/>
                                  <a:cs typeface="Times New Roman" panose="02020603050405020304" pitchFamily="18" charset="0"/>
                                </a:rPr>
                                <m:t>ύ</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𝜊</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𝜎𝜐𝜈𝜀𝜒</m:t>
                              </m:r>
                              <m:r>
                                <m:rPr>
                                  <m:sty m:val="p"/>
                                </m:rPr>
                                <a:rPr lang="el-GR" sz="5400" i="1">
                                  <a:effectLst/>
                                  <a:latin typeface="Cambria Math" panose="02040503050406030204" pitchFamily="18" charset="0"/>
                                  <a:ea typeface="Calibri" panose="020F0502020204030204" pitchFamily="34" charset="0"/>
                                  <a:cs typeface="Times New Roman" panose="02020603050405020304" pitchFamily="18" charset="0"/>
                                </a:rPr>
                                <m:t>ό</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𝜇𝜀𝜈𝛼</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𝜀𝜈𝜏</m:t>
                              </m:r>
                              <m:r>
                                <m:rPr>
                                  <m:sty m:val="p"/>
                                </m:rPr>
                                <a:rPr lang="el-GR" sz="5400" i="1">
                                  <a:effectLst/>
                                  <a:latin typeface="Cambria Math" panose="02040503050406030204" pitchFamily="18" charset="0"/>
                                  <a:ea typeface="Calibri" panose="020F0502020204030204" pitchFamily="34" charset="0"/>
                                  <a:cs typeface="Times New Roman" panose="02020603050405020304" pitchFamily="18" charset="0"/>
                                </a:rPr>
                                <m:t>ό</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𝜍</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b="0" i="1" smtClean="0">
                                  <a:effectLst/>
                                  <a:latin typeface="Cambria Math" panose="02040503050406030204" pitchFamily="18" charset="0"/>
                                  <a:ea typeface="Calibri" panose="020F0502020204030204" pitchFamily="34" charset="0"/>
                                  <a:cs typeface="Times New Roman" panose="02020603050405020304" pitchFamily="18" charset="0"/>
                                </a:rPr>
                                <m:t>𝜀</m:t>
                              </m:r>
                              <m:r>
                                <a:rPr lang="el-GR" sz="5400" i="1">
                                  <a:effectLst/>
                                  <a:latin typeface="Cambria Math" panose="02040503050406030204" pitchFamily="18" charset="0"/>
                                  <a:ea typeface="Calibri" panose="020F0502020204030204" pitchFamily="34" charset="0"/>
                                  <a:cs typeface="Times New Roman" panose="02020603050405020304" pitchFamily="18" charset="0"/>
                                </a:rPr>
                                <m:t>𝛿𝜌𝛼𝜍</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𝜋𝛼𝜄𝜒𝜈𝜄𝛿𝜄𝛼</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𝜏𝜂𝜈</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𝜀𝛽𝛿𝜊𝜇𝛼𝛿𝛼</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r>
                                <a:rPr lang="en-US" sz="5400" i="1">
                                  <a:effectLst/>
                                  <a:latin typeface="Cambria Math" panose="02040503050406030204" pitchFamily="18" charset="0"/>
                                  <a:ea typeface="Calibri" panose="020F0502020204030204" pitchFamily="34" charset="0"/>
                                  <a:cs typeface="Times New Roman" panose="02020603050405020304" pitchFamily="18" charset="0"/>
                                </a:rPr>
                                <m:t>𝑤</m:t>
                              </m:r>
                              <m:r>
                                <a:rPr lang="en-US" sz="5400" i="1">
                                  <a:effectLst/>
                                  <a:latin typeface="Cambria Math" panose="02040503050406030204" pitchFamily="18" charset="0"/>
                                  <a:ea typeface="Calibri" panose="020F0502020204030204" pitchFamily="34" charset="0"/>
                                  <a:cs typeface="Times New Roman" panose="02020603050405020304" pitchFamily="18" charset="0"/>
                                </a:rPr>
                                <m:t> </m:t>
                              </m:r>
                              <m:r>
                                <a:rPr lang="en-US" sz="5400" i="1">
                                  <a:effectLst/>
                                  <a:latin typeface="Cambria Math" panose="02040503050406030204" pitchFamily="18" charset="0"/>
                                  <a:ea typeface="Calibri" panose="020F0502020204030204" pitchFamily="34" charset="0"/>
                                  <a:cs typeface="Times New Roman" panose="02020603050405020304" pitchFamily="18" charset="0"/>
                                </a:rPr>
                                <m:t>𝜅𝛼𝜄</m:t>
                              </m:r>
                              <m:r>
                                <a:rPr lang="en-US" sz="5400" i="1">
                                  <a:effectLst/>
                                  <a:latin typeface="Cambria Math" panose="02040503050406030204" pitchFamily="18" charset="0"/>
                                  <a:ea typeface="Calibri" panose="020F0502020204030204" pitchFamily="34" charset="0"/>
                                  <a:cs typeface="Times New Roman" panose="02020603050405020304" pitchFamily="18" charset="0"/>
                                </a:rPr>
                                <m:t> </m:t>
                              </m:r>
                              <m:r>
                                <a:rPr lang="en-US" sz="5400" i="1">
                                  <a:effectLst/>
                                  <a:latin typeface="Cambria Math" panose="02040503050406030204" pitchFamily="18" charset="0"/>
                                  <a:ea typeface="Calibri" panose="020F0502020204030204" pitchFamily="34" charset="0"/>
                                  <a:cs typeface="Times New Roman" panose="02020603050405020304" pitchFamily="18" charset="0"/>
                                </a:rPr>
                                <m:t>𝑤</m:t>
                              </m:r>
                              <m:r>
                                <a:rPr lang="en-US" sz="5400" i="1">
                                  <a:effectLst/>
                                  <a:latin typeface="Cambria Math" panose="02040503050406030204" pitchFamily="18" charset="0"/>
                                  <a:ea typeface="Calibri" panose="020F0502020204030204" pitchFamily="34" charset="0"/>
                                  <a:cs typeface="Times New Roman" panose="02020603050405020304" pitchFamily="18" charset="0"/>
                                </a:rPr>
                                <m:t>+1</m:t>
                              </m:r>
                            </m:e>
                            <m:e>
                              <m:r>
                                <a:rPr lang="el-GR" sz="5400" i="1">
                                  <a:effectLst/>
                                  <a:latin typeface="Cambria Math" panose="02040503050406030204" pitchFamily="18" charset="0"/>
                                  <a:ea typeface="Calibri" panose="020F0502020204030204" pitchFamily="34" charset="0"/>
                                  <a:cs typeface="Times New Roman" panose="02020603050405020304" pitchFamily="18" charset="0"/>
                                </a:rPr>
                                <m:t>0 </m:t>
                              </m:r>
                              <m:r>
                                <a:rPr lang="el-GR" sz="5400" i="1">
                                  <a:effectLst/>
                                  <a:latin typeface="Cambria Math" panose="02040503050406030204" pitchFamily="18" charset="0"/>
                                  <a:ea typeface="Calibri" panose="020F0502020204030204" pitchFamily="34" charset="0"/>
                                  <a:cs typeface="Times New Roman" panose="02020603050405020304" pitchFamily="18" charset="0"/>
                                </a:rPr>
                                <m:t>𝛼𝜆𝜆𝜄</m:t>
                              </m:r>
                              <m:r>
                                <m:rPr>
                                  <m:sty m:val="p"/>
                                </m:rPr>
                                <a:rPr lang="el-GR" sz="5400" i="1">
                                  <a:effectLst/>
                                  <a:latin typeface="Cambria Math" panose="02040503050406030204" pitchFamily="18" charset="0"/>
                                  <a:ea typeface="Calibri" panose="020F0502020204030204" pitchFamily="34" charset="0"/>
                                  <a:cs typeface="Times New Roman" panose="02020603050405020304" pitchFamily="18" charset="0"/>
                                </a:rPr>
                                <m:t>ώ</m:t>
                              </m:r>
                              <m:r>
                                <a:rPr lang="el-GR" sz="5400" i="1">
                                  <a:effectLst/>
                                  <a:latin typeface="Cambria Math" panose="02040503050406030204" pitchFamily="18" charset="0"/>
                                  <a:ea typeface="Calibri" panose="020F0502020204030204" pitchFamily="34" charset="0"/>
                                  <a:cs typeface="Times New Roman" panose="02020603050405020304" pitchFamily="18" charset="0"/>
                                </a:rPr>
                                <m:t>𝜍</m:t>
                              </m:r>
                              <m:r>
                                <a:rPr lang="el-GR" sz="5400" i="1">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5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p:sp>
            <p:nvSpPr>
              <p:cNvPr id="17" name="Content Placeholder 16">
                <a:extLst>
                  <a:ext uri="{FF2B5EF4-FFF2-40B4-BE49-F238E27FC236}">
                    <a16:creationId xmlns:a16="http://schemas.microsoft.com/office/drawing/2014/main" id="{2FA6893A-6EDD-99CE-2100-54528A8846A9}"/>
                  </a:ext>
                </a:extLst>
              </p:cNvPr>
              <p:cNvSpPr>
                <a:spLocks noGrp="1" noRot="1" noChangeAspect="1" noMove="1" noResize="1" noEditPoints="1" noAdjustHandles="1" noChangeArrowheads="1" noChangeShapeType="1" noTextEdit="1"/>
              </p:cNvSpPr>
              <p:nvPr>
                <p:ph idx="1"/>
              </p:nvPr>
            </p:nvSpPr>
            <p:spPr>
              <a:blipFill>
                <a:blip r:embed="rId2"/>
                <a:stretch>
                  <a:fillRect l="-810" t="-3333" r="-1246"/>
                </a:stretch>
              </a:blipFill>
            </p:spPr>
            <p:txBody>
              <a:bodyPr/>
              <a:lstStyle/>
              <a:p>
                <a:r>
                  <a:rPr lang="en-US">
                    <a:noFill/>
                  </a:rPr>
                  <a:t> </a:t>
                </a:r>
              </a:p>
            </p:txBody>
          </p:sp>
        </mc:Fallback>
      </mc:AlternateContent>
    </p:spTree>
    <p:extLst>
      <p:ext uri="{BB962C8B-B14F-4D97-AF65-F5344CB8AC3E}">
        <p14:creationId xmlns:p14="http://schemas.microsoft.com/office/powerpoint/2010/main" val="127617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98D0-16B0-340A-64F8-28C20AEF554C}"/>
              </a:ext>
            </a:extLst>
          </p:cNvPr>
          <p:cNvSpPr>
            <a:spLocks noGrp="1"/>
          </p:cNvSpPr>
          <p:nvPr>
            <p:ph type="title"/>
          </p:nvPr>
        </p:nvSpPr>
        <p:spPr/>
        <p:txBody>
          <a:bodyPr/>
          <a:lstStyle/>
          <a:p>
            <a:r>
              <a:rPr lang="el-GR" dirty="0" err="1"/>
              <a:t>Περιορισμοι</a:t>
            </a:r>
            <a:r>
              <a:rPr lang="el-GR" dirty="0"/>
              <a:t> </a:t>
            </a:r>
            <a:r>
              <a:rPr lang="el-GR" dirty="0" err="1"/>
              <a:t>εφικτου</a:t>
            </a:r>
            <a:r>
              <a:rPr lang="el-GR" dirty="0"/>
              <a:t> </a:t>
            </a:r>
            <a:r>
              <a:rPr lang="el-GR" dirty="0" err="1"/>
              <a:t>προγραμματος</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CA3080-17E3-B0AE-D5E4-3EF11E9FCE3B}"/>
                  </a:ext>
                </a:extLst>
              </p:cNvPr>
              <p:cNvSpPr>
                <a:spLocks noGrp="1"/>
              </p:cNvSpPr>
              <p:nvPr>
                <p:ph idx="1"/>
              </p:nvPr>
            </p:nvSpPr>
            <p:spPr/>
            <p:txBody>
              <a:bodyPr>
                <a:normAutofit fontScale="85000" lnSpcReduction="10000"/>
              </a:bodyPr>
              <a:lstStyle/>
              <a:p>
                <a:pPr marL="388620" indent="-342900">
                  <a:lnSpc>
                    <a:spcPct val="107000"/>
                  </a:lnSpc>
                  <a:spcAft>
                    <a:spcPts val="800"/>
                  </a:spcAft>
                </a:pPr>
                <a:r>
                  <a:rPr lang="el-GR" sz="2400" dirty="0">
                    <a:effectLst/>
                    <a:latin typeface="Calibri" panose="020F0502020204030204" pitchFamily="34" charset="0"/>
                    <a:ea typeface="Calibri" panose="020F0502020204030204" pitchFamily="34" charset="0"/>
                    <a:cs typeface="Calibri" panose="020F0502020204030204" pitchFamily="34" charset="0"/>
                  </a:rPr>
                  <a:t>Μια ομάδα παίζει ακριβώς έναν αγώνα κάθε εβδομάδα</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4572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𝑎</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𝑇</m:t>
                          </m:r>
                          <m:r>
                            <a:rPr lang="el-GR"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𝑎</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h</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𝑇</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h</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h</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=1</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𝑊</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88620" indent="-342900">
                  <a:lnSpc>
                    <a:spcPct val="107000"/>
                  </a:lnSpc>
                  <a:spcAft>
                    <a:spcPts val="800"/>
                  </a:spcAft>
                </a:pPr>
                <a:r>
                  <a:rPr lang="el-GR" sz="2400" dirty="0">
                    <a:latin typeface="Calibri" panose="020F0502020204030204" pitchFamily="34" charset="0"/>
                    <a:ea typeface="Calibri" panose="020F0502020204030204" pitchFamily="34" charset="0"/>
                    <a:cs typeface="Times New Roman" panose="02020603050405020304" pitchFamily="18" charset="0"/>
                  </a:rPr>
                  <a:t>Μια ομάδα παίζει ακριβώς έναν αγώνα στον πρώτο γύρο με κάθε άλλη ομάδα</a:t>
                </a:r>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𝑊𝐹𝐻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𝑊𝐹𝐻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=1</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oMath>
                  </m:oMathPara>
                </a14:m>
                <a:endParaRPr lang="el-GR" sz="2400" dirty="0">
                  <a:effectLst/>
                  <a:latin typeface="Calibri" panose="020F0502020204030204" pitchFamily="34" charset="0"/>
                  <a:ea typeface="Calibri" panose="020F0502020204030204" pitchFamily="34" charset="0"/>
                  <a:cs typeface="Calibri" panose="020F0502020204030204" pitchFamily="34" charset="0"/>
                </a:endParaRPr>
              </a:p>
              <a:p>
                <a:pPr marL="388620" indent="-342900">
                  <a:lnSpc>
                    <a:spcPct val="107000"/>
                  </a:lnSpc>
                  <a:spcAft>
                    <a:spcPts val="800"/>
                  </a:spcAft>
                </a:pPr>
                <a:r>
                  <a:rPr lang="el-GR" sz="2400" dirty="0">
                    <a:effectLst/>
                    <a:latin typeface="Calibri" panose="020F0502020204030204" pitchFamily="34" charset="0"/>
                    <a:ea typeface="Calibri" panose="020F0502020204030204" pitchFamily="34" charset="0"/>
                    <a:cs typeface="Calibri" panose="020F0502020204030204" pitchFamily="34" charset="0"/>
                  </a:rPr>
                  <a:t>Μια ομάδα παίζει ακριβώς έναν αγώνα στο δεύτερο γύρο με κάθε άλλη ομάδα</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𝑊𝑆𝐻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𝑊𝑆𝐻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=1</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oMath>
                  </m:oMathPara>
                </a14:m>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nSpc>
                    <a:spcPct val="107000"/>
                  </a:lnSpc>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88620" indent="-342900">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4DCA3080-17E3-B0AE-D5E4-3EF11E9FCE3B}"/>
                  </a:ext>
                </a:extLst>
              </p:cNvPr>
              <p:cNvSpPr>
                <a:spLocks noGrp="1" noRot="1" noChangeAspect="1" noMove="1" noResize="1" noEditPoints="1" noAdjustHandles="1" noChangeArrowheads="1" noChangeShapeType="1" noTextEdit="1"/>
              </p:cNvSpPr>
              <p:nvPr>
                <p:ph idx="1"/>
              </p:nvPr>
            </p:nvSpPr>
            <p:spPr>
              <a:blipFill>
                <a:blip r:embed="rId2"/>
                <a:stretch>
                  <a:fillRect l="-62" t="-870"/>
                </a:stretch>
              </a:blipFill>
            </p:spPr>
            <p:txBody>
              <a:bodyPr/>
              <a:lstStyle/>
              <a:p>
                <a:r>
                  <a:rPr lang="en-US">
                    <a:noFill/>
                  </a:rPr>
                  <a:t> </a:t>
                </a:r>
              </a:p>
            </p:txBody>
          </p:sp>
        </mc:Fallback>
      </mc:AlternateContent>
    </p:spTree>
    <p:extLst>
      <p:ext uri="{BB962C8B-B14F-4D97-AF65-F5344CB8AC3E}">
        <p14:creationId xmlns:p14="http://schemas.microsoft.com/office/powerpoint/2010/main" val="265457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BB50-D644-7A28-D2D8-713CDD32344C}"/>
              </a:ext>
            </a:extLst>
          </p:cNvPr>
          <p:cNvSpPr>
            <a:spLocks noGrp="1"/>
          </p:cNvSpPr>
          <p:nvPr>
            <p:ph type="title"/>
          </p:nvPr>
        </p:nvSpPr>
        <p:spPr/>
        <p:txBody>
          <a:bodyPr/>
          <a:lstStyle/>
          <a:p>
            <a:r>
              <a:rPr lang="el-GR" dirty="0" err="1"/>
              <a:t>Περιορισμοι</a:t>
            </a:r>
            <a:r>
              <a:rPr lang="el-GR" dirty="0"/>
              <a:t> </a:t>
            </a:r>
            <a:r>
              <a:rPr lang="el-GR" dirty="0" err="1"/>
              <a:t>εφικτου</a:t>
            </a:r>
            <a:r>
              <a:rPr lang="el-GR" dirty="0"/>
              <a:t> </a:t>
            </a:r>
            <a:r>
              <a:rPr lang="el-GR" dirty="0" err="1"/>
              <a:t>προγραμματοσ</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63D8D2-7E10-DD50-852F-45C3647BE831}"/>
                  </a:ext>
                </a:extLst>
              </p:cNvPr>
              <p:cNvSpPr>
                <a:spLocks noGrp="1"/>
              </p:cNvSpPr>
              <p:nvPr>
                <p:ph idx="1"/>
              </p:nvPr>
            </p:nvSpPr>
            <p:spPr/>
            <p:txBody>
              <a:bodyPr>
                <a:normAutofit/>
              </a:bodyPr>
              <a:lstStyle/>
              <a:p>
                <a:r>
                  <a:rPr lang="el-GR" sz="2400" dirty="0">
                    <a:effectLst/>
                    <a:latin typeface="Calibri" panose="020F0502020204030204" pitchFamily="34" charset="0"/>
                    <a:ea typeface="Calibri" panose="020F0502020204030204" pitchFamily="34" charset="0"/>
                    <a:cs typeface="Times New Roman" panose="02020603050405020304" pitchFamily="18" charset="0"/>
                  </a:rPr>
                  <a:t>Αν μια ομάδα </a:t>
                </a:r>
                <a:r>
                  <a:rPr lang="en-US" sz="2400" dirty="0">
                    <a:latin typeface="Calibri" panose="020F0502020204030204" pitchFamily="34" charset="0"/>
                    <a:ea typeface="Calibri" panose="020F0502020204030204" pitchFamily="34" charset="0"/>
                    <a:cs typeface="Times New Roman" panose="02020603050405020304" pitchFamily="18" charset="0"/>
                  </a:rPr>
                  <a:t>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l-GR" sz="2400" dirty="0">
                    <a:latin typeface="Calibri" panose="020F0502020204030204" pitchFamily="34" charset="0"/>
                    <a:ea typeface="Calibri" panose="020F0502020204030204" pitchFamily="34" charset="0"/>
                    <a:cs typeface="Times New Roman" panose="02020603050405020304" pitchFamily="18" charset="0"/>
                  </a:rPr>
                  <a:t>έπαιξε εντός έδρας εναντίων της ομάδας </a:t>
                </a:r>
                <a:r>
                  <a:rPr lang="en-US" sz="2400" dirty="0">
                    <a:latin typeface="Calibri" panose="020F0502020204030204" pitchFamily="34" charset="0"/>
                    <a:ea typeface="Calibri" panose="020F0502020204030204" pitchFamily="34" charset="0"/>
                    <a:cs typeface="Times New Roman" panose="02020603050405020304" pitchFamily="18" charset="0"/>
                  </a:rPr>
                  <a:t>j </a:t>
                </a:r>
                <a:r>
                  <a:rPr lang="el-GR" sz="2400" dirty="0">
                    <a:latin typeface="Calibri" panose="020F0502020204030204" pitchFamily="34" charset="0"/>
                    <a:ea typeface="Calibri" panose="020F0502020204030204" pitchFamily="34" charset="0"/>
                    <a:cs typeface="Times New Roman" panose="02020603050405020304" pitchFamily="18" charset="0"/>
                  </a:rPr>
                  <a:t>στον πρώτο γύρο τότε πρέπει να παίξει εκτός έδρας εναντίων της ομάδας </a:t>
                </a:r>
                <a:r>
                  <a:rPr lang="en-US" sz="2400" dirty="0">
                    <a:latin typeface="Calibri" panose="020F0502020204030204" pitchFamily="34" charset="0"/>
                    <a:ea typeface="Calibri" panose="020F0502020204030204" pitchFamily="34" charset="0"/>
                    <a:cs typeface="Times New Roman" panose="02020603050405020304" pitchFamily="18" charset="0"/>
                  </a:rPr>
                  <a:t>j </a:t>
                </a:r>
                <a:r>
                  <a:rPr lang="el-GR" sz="2400" dirty="0">
                    <a:latin typeface="Calibri" panose="020F0502020204030204" pitchFamily="34" charset="0"/>
                    <a:ea typeface="Calibri" panose="020F0502020204030204" pitchFamily="34" charset="0"/>
                    <a:cs typeface="Times New Roman" panose="02020603050405020304" pitchFamily="18" charset="0"/>
                  </a:rPr>
                  <a:t>στο δεύτερο γύρο</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𝑊𝐹𝐻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𝑊𝑆𝐻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oMath>
                  </m:oMathPara>
                </a14:m>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r>
                  <a:rPr lang="el-GR" sz="2400" dirty="0">
                    <a:effectLst/>
                    <a:latin typeface="Calibri" panose="020F0502020204030204" pitchFamily="34" charset="0"/>
                    <a:ea typeface="Calibri" panose="020F0502020204030204" pitchFamily="34" charset="0"/>
                    <a:cs typeface="Times New Roman" panose="02020603050405020304" pitchFamily="18" charset="0"/>
                  </a:rPr>
                  <a:t>Αν μια ομάδα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a:t>
                </a:r>
                <a:r>
                  <a:rPr lang="el-GR" sz="2400" dirty="0">
                    <a:effectLst/>
                    <a:latin typeface="Calibri" panose="020F0502020204030204" pitchFamily="34" charset="0"/>
                    <a:ea typeface="Calibri" panose="020F0502020204030204" pitchFamily="34" charset="0"/>
                    <a:cs typeface="Times New Roman" panose="02020603050405020304" pitchFamily="18" charset="0"/>
                  </a:rPr>
                  <a:t> έπαιξε εκτός έδρας εναντίων της ομάδας </a:t>
                </a:r>
                <a:r>
                  <a:rPr lang="en-US" sz="2400" dirty="0">
                    <a:effectLst/>
                    <a:latin typeface="Calibri" panose="020F0502020204030204" pitchFamily="34" charset="0"/>
                    <a:ea typeface="Calibri" panose="020F0502020204030204" pitchFamily="34" charset="0"/>
                    <a:cs typeface="Times New Roman" panose="02020603050405020304" pitchFamily="18" charset="0"/>
                  </a:rPr>
                  <a:t>j</a:t>
                </a:r>
                <a:r>
                  <a:rPr lang="el-GR" sz="2400" dirty="0">
                    <a:effectLst/>
                    <a:latin typeface="Calibri" panose="020F0502020204030204" pitchFamily="34" charset="0"/>
                    <a:ea typeface="Calibri" panose="020F0502020204030204" pitchFamily="34" charset="0"/>
                    <a:cs typeface="Times New Roman" panose="02020603050405020304" pitchFamily="18" charset="0"/>
                  </a:rPr>
                  <a:t> στον πρώτο γύρο τότε πρέπει να παίξει εντός έδρας εναντίων της ομάδας </a:t>
                </a:r>
                <a:r>
                  <a:rPr lang="en-US" sz="2400" dirty="0">
                    <a:effectLst/>
                    <a:latin typeface="Calibri" panose="020F0502020204030204" pitchFamily="34" charset="0"/>
                    <a:ea typeface="Calibri" panose="020F0502020204030204" pitchFamily="34" charset="0"/>
                    <a:cs typeface="Times New Roman" panose="02020603050405020304" pitchFamily="18" charset="0"/>
                  </a:rPr>
                  <a:t>j </a:t>
                </a:r>
                <a:r>
                  <a:rPr lang="el-GR" sz="2400" dirty="0">
                    <a:effectLst/>
                    <a:latin typeface="Calibri" panose="020F0502020204030204" pitchFamily="34" charset="0"/>
                    <a:ea typeface="Calibri" panose="020F0502020204030204" pitchFamily="34" charset="0"/>
                    <a:cs typeface="Times New Roman" panose="02020603050405020304" pitchFamily="18" charset="0"/>
                  </a:rPr>
                  <a:t>στο δεύτερο γύρο</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𝑊𝐹𝐻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𝑊𝑆𝐻</m:t>
                          </m:r>
                        </m:sub>
                        <m:sup/>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l-GR" sz="2400" i="1">
                                  <a:effectLst/>
                                  <a:latin typeface="Cambria Math" panose="02040503050406030204" pitchFamily="18" charset="0"/>
                                  <a:ea typeface="Calibri" panose="020F0502020204030204" pitchFamily="34" charset="0"/>
                                  <a:cs typeface="Times New Roman" panose="02020603050405020304" pitchFamily="18" charset="0"/>
                                </a:rPr>
                                <m:t>𝑖</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𝑗</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i="1">
                                  <a:effectLst/>
                                  <a:latin typeface="Cambria Math" panose="02040503050406030204" pitchFamily="18" charset="0"/>
                                  <a:ea typeface="Calibri" panose="020F0502020204030204" pitchFamily="34" charset="0"/>
                                  <a:cs typeface="Times New Roman" panose="02020603050405020304" pitchFamily="18" charset="0"/>
                                </a:rPr>
                                <m:t>𝑤</m:t>
                              </m:r>
                            </m:sub>
                          </m:sSub>
                        </m:e>
                      </m:nary>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𝑇</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2963D8D2-7E10-DD50-852F-45C3647BE831}"/>
                  </a:ext>
                </a:extLst>
              </p:cNvPr>
              <p:cNvSpPr>
                <a:spLocks noGrp="1" noRot="1" noChangeAspect="1" noMove="1" noResize="1" noEditPoints="1" noAdjustHandles="1" noChangeArrowheads="1" noChangeShapeType="1" noTextEdit="1"/>
              </p:cNvSpPr>
              <p:nvPr>
                <p:ph idx="1"/>
              </p:nvPr>
            </p:nvSpPr>
            <p:spPr>
              <a:blipFill>
                <a:blip r:embed="rId2"/>
                <a:stretch>
                  <a:fillRect l="-810" t="-2029" r="-872"/>
                </a:stretch>
              </a:blipFill>
            </p:spPr>
            <p:txBody>
              <a:bodyPr/>
              <a:lstStyle/>
              <a:p>
                <a:r>
                  <a:rPr lang="en-US">
                    <a:noFill/>
                  </a:rPr>
                  <a:t> </a:t>
                </a:r>
              </a:p>
            </p:txBody>
          </p:sp>
        </mc:Fallback>
      </mc:AlternateContent>
    </p:spTree>
    <p:extLst>
      <p:ext uri="{BB962C8B-B14F-4D97-AF65-F5344CB8AC3E}">
        <p14:creationId xmlns:p14="http://schemas.microsoft.com/office/powerpoint/2010/main" val="272460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453</TotalTime>
  <Words>1057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Cambria Math</vt:lpstr>
      <vt:lpstr>Corbel</vt:lpstr>
      <vt:lpstr>Wingdings</vt:lpstr>
      <vt:lpstr>Banded</vt:lpstr>
      <vt:lpstr>Εργασια Εξαμηνου Sports Timetabling Problem for English Premier League</vt:lpstr>
      <vt:lpstr>ΕισαγωγΗ</vt:lpstr>
      <vt:lpstr>Βασικοι Περιορισμοι</vt:lpstr>
      <vt:lpstr>ΕπιπλΕον Περιορισμοι</vt:lpstr>
      <vt:lpstr>Ανασκοπηση υπαρχοντων μεθοδων</vt:lpstr>
      <vt:lpstr>Μοντελοποιηση Προβληματος</vt:lpstr>
      <vt:lpstr>Μεταβλητες</vt:lpstr>
      <vt:lpstr>Περιορισμοι εφικτου προγραμματος</vt:lpstr>
      <vt:lpstr>Περιορισμοι εφικτου προγραμματοσ</vt:lpstr>
      <vt:lpstr>Επιπλεον περιορισμοι προγραμματοσ</vt:lpstr>
      <vt:lpstr>Επιπλεον περιορισμοι προγραμματοσ</vt:lpstr>
      <vt:lpstr>Αντικειμενικη συναρτηση</vt:lpstr>
      <vt:lpstr>συμπερασματα</vt:lpstr>
      <vt:lpstr>αποτελεσματα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Εργασία Εξαμήνου Sports Timetabling Problem for English Premier League</dc:title>
  <dc:creator>John Nikolaou</dc:creator>
  <cp:lastModifiedBy>John Nikolaou</cp:lastModifiedBy>
  <cp:revision>3</cp:revision>
  <dcterms:created xsi:type="dcterms:W3CDTF">2023-06-29T06:26:03Z</dcterms:created>
  <dcterms:modified xsi:type="dcterms:W3CDTF">2023-06-30T11:03:44Z</dcterms:modified>
</cp:coreProperties>
</file>