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Robo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AB878BD-C964-41DA-B76C-FE0FE1508C45}">
  <a:tblStyle styleId="{1AB878BD-C964-41DA-B76C-FE0FE1508C4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oboto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oboto-italic.fntdata"/><Relationship Id="rId12" Type="http://schemas.openxmlformats.org/officeDocument/2006/relationships/slide" Target="slides/slide6.xml"/><Relationship Id="rId34" Type="http://schemas.openxmlformats.org/officeDocument/2006/relationships/font" Target="fonts/Roboto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12523a87e9_2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312523a87e9_2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12523a87e9_2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312523a87e9_2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12523a87e9_2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312523a87e9_2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12523a87e9_2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312523a87e9_2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12523a87e9_2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312523a87e9_2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12523a87e9_2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312523a87e9_2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12523a87e9_2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312523a87e9_2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12523a87e9_2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312523a87e9_2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12523a87e9_2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312523a87e9_2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12523a87e9_2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g312523a87e9_2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12523a87e9_2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312523a87e9_2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12523a87e9_2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312523a87e9_2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12523a87e9_2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g312523a87e9_2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12523a87e9_2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g312523a87e9_2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12523a87e9_2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g312523a87e9_2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12523a87e9_2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g312523a87e9_2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12523a87e9_2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g312523a87e9_2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12523a87e9_2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g312523a87e9_2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2523a87e9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312523a87e9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12523a87e9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312523a87e9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2523a87e9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312523a87e9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12523a87e9_2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312523a87e9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12523a87e9_2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312523a87e9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12523a87e9_2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312523a87e9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24.xml"/><Relationship Id="rId10" Type="http://schemas.openxmlformats.org/officeDocument/2006/relationships/slide" Target="/ppt/slides/slide22.xml"/><Relationship Id="rId13" Type="http://schemas.openxmlformats.org/officeDocument/2006/relationships/image" Target="../media/image5.png"/><Relationship Id="rId12" Type="http://schemas.openxmlformats.org/officeDocument/2006/relationships/slide" Target="/ppt/slides/slide26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4.xml"/><Relationship Id="rId9" Type="http://schemas.openxmlformats.org/officeDocument/2006/relationships/slide" Target="/ppt/slides/slide15.xml"/><Relationship Id="rId14" Type="http://schemas.openxmlformats.org/officeDocument/2006/relationships/image" Target="../media/image9.png"/><Relationship Id="rId5" Type="http://schemas.openxmlformats.org/officeDocument/2006/relationships/slide" Target="/ppt/slides/slide6.xml"/><Relationship Id="rId6" Type="http://schemas.openxmlformats.org/officeDocument/2006/relationships/slide" Target="/ppt/slides/slide7.xml"/><Relationship Id="rId7" Type="http://schemas.openxmlformats.org/officeDocument/2006/relationships/slide" Target="/ppt/slides/slide9.xml"/><Relationship Id="rId8" Type="http://schemas.openxmlformats.org/officeDocument/2006/relationships/slide" Target="/ppt/slides/slide14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6.png"/><Relationship Id="rId6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551100" y="1370550"/>
            <a:ext cx="8041800" cy="24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088">
                <a:latin typeface="Roboto"/>
                <a:ea typeface="Roboto"/>
                <a:cs typeface="Roboto"/>
                <a:sym typeface="Roboto"/>
              </a:rPr>
              <a:t>Penggunaan </a:t>
            </a:r>
            <a:endParaRPr sz="4088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088">
                <a:latin typeface="Roboto"/>
                <a:ea typeface="Roboto"/>
                <a:cs typeface="Roboto"/>
                <a:sym typeface="Roboto"/>
              </a:rPr>
              <a:t>Cluster GPU (DGX)</a:t>
            </a:r>
            <a:endParaRPr sz="4088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088">
                <a:latin typeface="Roboto"/>
                <a:ea typeface="Roboto"/>
                <a:cs typeface="Roboto"/>
                <a:sym typeface="Roboto"/>
              </a:rPr>
              <a:t>Mahameru </a:t>
            </a:r>
            <a:r>
              <a:rPr lang="en" sz="4088">
                <a:latin typeface="Roboto"/>
                <a:ea typeface="Roboto"/>
                <a:cs typeface="Roboto"/>
                <a:sym typeface="Roboto"/>
              </a:rPr>
              <a:t>HPC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0" y="3442659"/>
            <a:ext cx="8518500" cy="52800"/>
          </a:xfrm>
          <a:prstGeom prst="rect">
            <a:avLst/>
          </a:prstGeom>
          <a:solidFill>
            <a:srgbClr val="EC2121"/>
          </a:solidFill>
          <a:ln cap="flat" cmpd="sng" w="9525">
            <a:solidFill>
              <a:srgbClr val="EC21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453" y="113299"/>
            <a:ext cx="428022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375" y="179751"/>
            <a:ext cx="879550" cy="43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Slurm Job Script (Cont.)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2"/>
          <p:cNvSpPr/>
          <p:nvPr/>
        </p:nvSpPr>
        <p:spPr>
          <a:xfrm>
            <a:off x="0" y="1054032"/>
            <a:ext cx="8518500" cy="52800"/>
          </a:xfrm>
          <a:prstGeom prst="rect">
            <a:avLst/>
          </a:prstGeom>
          <a:solidFill>
            <a:srgbClr val="EC2121"/>
          </a:solidFill>
          <a:ln cap="flat" cmpd="sng" w="9525">
            <a:solidFill>
              <a:srgbClr val="EC21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59153" y="4506524"/>
            <a:ext cx="428022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775" y="4639463"/>
            <a:ext cx="879550" cy="43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2"/>
          <p:cNvSpPr txBox="1"/>
          <p:nvPr/>
        </p:nvSpPr>
        <p:spPr>
          <a:xfrm>
            <a:off x="311700" y="1267125"/>
            <a:ext cx="72390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Parameter “--job-name” merupakan nama dari job, dapat disesuaikan sendiri.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Parameter “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--partition</a:t>
            </a:r>
            <a:r>
              <a:rPr lang="en" sz="1800">
                <a:solidFill>
                  <a:schemeClr val="dk2"/>
                </a:solidFill>
              </a:rPr>
              <a:t>” merupakan jenis partisi, pilih antara </a:t>
            </a:r>
            <a:r>
              <a:rPr b="1" lang="en" sz="1800">
                <a:solidFill>
                  <a:schemeClr val="dk2"/>
                </a:solidFill>
              </a:rPr>
              <a:t>short</a:t>
            </a:r>
            <a:r>
              <a:rPr lang="en" sz="1800">
                <a:solidFill>
                  <a:schemeClr val="dk2"/>
                </a:solidFill>
              </a:rPr>
              <a:t>, </a:t>
            </a:r>
            <a:r>
              <a:rPr b="1" lang="en" sz="1800">
                <a:solidFill>
                  <a:schemeClr val="dk2"/>
                </a:solidFill>
              </a:rPr>
              <a:t>medium</a:t>
            </a:r>
            <a:r>
              <a:rPr lang="en" sz="1800">
                <a:solidFill>
                  <a:schemeClr val="dk2"/>
                </a:solidFill>
              </a:rPr>
              <a:t>, atau </a:t>
            </a:r>
            <a:r>
              <a:rPr b="1" lang="en" sz="1800">
                <a:solidFill>
                  <a:schemeClr val="dk2"/>
                </a:solidFill>
              </a:rPr>
              <a:t>long</a:t>
            </a:r>
            <a:r>
              <a:rPr lang="en"/>
              <a:t>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Parameter “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--nodelist” merupakan jenis node, pilih antara </a:t>
            </a: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a100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a1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atau </a:t>
            </a: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mahoni01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Parameter “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---gres=gpu:1” merupakan jumlah alokasi GPU yaitu 1.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Parameter “--mem=40G” merupakan jumlah alokasi memori sistem.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Slurm Job Script (Cont.)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23"/>
          <p:cNvSpPr/>
          <p:nvPr/>
        </p:nvSpPr>
        <p:spPr>
          <a:xfrm>
            <a:off x="0" y="1054032"/>
            <a:ext cx="8518500" cy="52800"/>
          </a:xfrm>
          <a:prstGeom prst="rect">
            <a:avLst/>
          </a:prstGeom>
          <a:solidFill>
            <a:srgbClr val="EC2121"/>
          </a:solidFill>
          <a:ln cap="flat" cmpd="sng" w="9525">
            <a:solidFill>
              <a:srgbClr val="EC21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59153" y="4506524"/>
            <a:ext cx="428022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775" y="4639463"/>
            <a:ext cx="879550" cy="4397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6" name="Google Shape;156;p23"/>
          <p:cNvGraphicFramePr/>
          <p:nvPr/>
        </p:nvGraphicFramePr>
        <p:xfrm>
          <a:off x="311700" y="126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{1AB878BD-C964-41DA-B76C-FE0FE1508C45}</a:tableStyleId>
              </a:tblPr>
              <a:tblGrid>
                <a:gridCol w="7239000"/>
              </a:tblGrid>
              <a:tr h="1193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#!/bin/bash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#SBATCH --job-name=tutorial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#SBATCH --partition=short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#SBATCH --nodelist=a100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#SBATCH --gres=gpu:1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#SBATCH --mem=40G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7" name="Google Shape;157;p23"/>
          <p:cNvSpPr txBox="1"/>
          <p:nvPr/>
        </p:nvSpPr>
        <p:spPr>
          <a:xfrm>
            <a:off x="311700" y="2934050"/>
            <a:ext cx="7239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Sebuah</a:t>
            </a:r>
            <a:r>
              <a:rPr lang="en" sz="1800">
                <a:solidFill>
                  <a:schemeClr val="dk2"/>
                </a:solidFill>
              </a:rPr>
              <a:t> </a:t>
            </a:r>
            <a:r>
              <a:rPr i="1" lang="en" sz="1800">
                <a:solidFill>
                  <a:schemeClr val="dk2"/>
                </a:solidFill>
              </a:rPr>
              <a:t>slurm job</a:t>
            </a:r>
            <a:r>
              <a:rPr lang="en" sz="1800">
                <a:solidFill>
                  <a:schemeClr val="dk2"/>
                </a:solidFill>
              </a:rPr>
              <a:t> dengan parameter diatas, artinya job tersebut bernama “tutorial”, akan dijalankan pada partisi “short” dengan diberikan alokasi </a:t>
            </a:r>
            <a:r>
              <a:rPr i="1" lang="en" sz="1800">
                <a:solidFill>
                  <a:schemeClr val="dk2"/>
                </a:solidFill>
              </a:rPr>
              <a:t>resources</a:t>
            </a:r>
            <a:r>
              <a:rPr lang="en" sz="1800">
                <a:solidFill>
                  <a:schemeClr val="dk2"/>
                </a:solidFill>
              </a:rPr>
              <a:t> yaitu 1 GPU A100 dengan memori sistem sebesar 40GB.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Slurm Job Script (Cont.)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24"/>
          <p:cNvSpPr/>
          <p:nvPr/>
        </p:nvSpPr>
        <p:spPr>
          <a:xfrm>
            <a:off x="0" y="1054032"/>
            <a:ext cx="8518500" cy="52800"/>
          </a:xfrm>
          <a:prstGeom prst="rect">
            <a:avLst/>
          </a:prstGeom>
          <a:solidFill>
            <a:srgbClr val="EC2121"/>
          </a:solidFill>
          <a:ln cap="flat" cmpd="sng" w="9525">
            <a:solidFill>
              <a:srgbClr val="EC21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59153" y="4506524"/>
            <a:ext cx="428022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775" y="4639463"/>
            <a:ext cx="879550" cy="4397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6" name="Google Shape;166;p24"/>
          <p:cNvGraphicFramePr/>
          <p:nvPr/>
        </p:nvGraphicFramePr>
        <p:xfrm>
          <a:off x="355200" y="2282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{1AB878BD-C964-41DA-B76C-FE0FE1508C45}</a:tableStyleId>
              </a:tblPr>
              <a:tblGrid>
                <a:gridCol w="7239000"/>
              </a:tblGrid>
              <a:tr h="1193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#!/bin/bash</a:t>
                      </a:r>
                      <a:endParaRPr sz="13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#SBATCH --job-name=tutorial</a:t>
                      </a:r>
                      <a:endParaRPr sz="13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#SBATCH --partition=short</a:t>
                      </a:r>
                      <a:endParaRPr sz="13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#SBATCH --nodelist=a100</a:t>
                      </a:r>
                      <a:endParaRPr sz="13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#SBATCH --gres=gpu:1</a:t>
                      </a:r>
                      <a:endParaRPr sz="13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#SBATCH --mem=40G</a:t>
                      </a:r>
                      <a:endParaRPr sz="13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python hello.py</a:t>
                      </a:r>
                      <a:endParaRPr sz="13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7" name="Google Shape;167;p24"/>
          <p:cNvSpPr txBox="1"/>
          <p:nvPr/>
        </p:nvSpPr>
        <p:spPr>
          <a:xfrm>
            <a:off x="311700" y="1267125"/>
            <a:ext cx="7239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Selanjutnya, untuk menjalankan perintah yang kita inginkan, maka kita perlu menambahkannya pada </a:t>
            </a:r>
            <a:r>
              <a:rPr i="1" lang="en" sz="1800">
                <a:solidFill>
                  <a:schemeClr val="dk2"/>
                </a:solidFill>
              </a:rPr>
              <a:t>line</a:t>
            </a:r>
            <a:r>
              <a:rPr lang="en" sz="1800">
                <a:solidFill>
                  <a:schemeClr val="dk2"/>
                </a:solidFill>
              </a:rPr>
              <a:t> selanjutnya, misalnya menjalankan perintah </a:t>
            </a:r>
            <a:r>
              <a:rPr b="1" lang="en" sz="1800">
                <a:solidFill>
                  <a:schemeClr val="dk2"/>
                </a:solidFill>
              </a:rPr>
              <a:t>python</a:t>
            </a:r>
            <a:r>
              <a:rPr lang="en" sz="1800">
                <a:solidFill>
                  <a:schemeClr val="dk2"/>
                </a:solidFill>
              </a:rPr>
              <a:t> sbb.: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Slurm Job Script (Cont.)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5"/>
          <p:cNvSpPr/>
          <p:nvPr/>
        </p:nvSpPr>
        <p:spPr>
          <a:xfrm>
            <a:off x="0" y="1054032"/>
            <a:ext cx="8518500" cy="52800"/>
          </a:xfrm>
          <a:prstGeom prst="rect">
            <a:avLst/>
          </a:prstGeom>
          <a:solidFill>
            <a:srgbClr val="EC2121"/>
          </a:solidFill>
          <a:ln cap="flat" cmpd="sng" w="9525">
            <a:solidFill>
              <a:srgbClr val="EC21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59153" y="4506524"/>
            <a:ext cx="428022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775" y="4639463"/>
            <a:ext cx="879550" cy="4397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6" name="Google Shape;176;p25"/>
          <p:cNvGraphicFramePr/>
          <p:nvPr/>
        </p:nvGraphicFramePr>
        <p:xfrm>
          <a:off x="311700" y="2006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{1AB878BD-C964-41DA-B76C-FE0FE1508C45}</a:tableStyleId>
              </a:tblPr>
              <a:tblGrid>
                <a:gridCol w="7239000"/>
              </a:tblGrid>
              <a:tr h="1193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#!/bin/bash</a:t>
                      </a:r>
                      <a:endParaRPr sz="13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#SBATCH --job-name=tutorial</a:t>
                      </a:r>
                      <a:endParaRPr sz="13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#SBATCH --partition=short</a:t>
                      </a:r>
                      <a:endParaRPr sz="13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#SBATCH --nodelist=a100</a:t>
                      </a:r>
                      <a:endParaRPr sz="13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#SBATCH --gres=gpu:1</a:t>
                      </a:r>
                      <a:endParaRPr sz="13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#SBATCH --mem=40G</a:t>
                      </a:r>
                      <a:endParaRPr sz="13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sleep 30</a:t>
                      </a:r>
                      <a:endParaRPr sz="13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python hello.py</a:t>
                      </a:r>
                      <a:endParaRPr sz="13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7" name="Google Shape;177;p25"/>
          <p:cNvSpPr txBox="1"/>
          <p:nvPr/>
        </p:nvSpPr>
        <p:spPr>
          <a:xfrm>
            <a:off x="311700" y="1267125"/>
            <a:ext cx="7239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Perintah lainnya juga dapat ditambahkan selayaknya kita bekerja pada Terminal.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20">
                <a:latin typeface="Roboto"/>
                <a:ea typeface="Roboto"/>
                <a:cs typeface="Roboto"/>
                <a:sym typeface="Roboto"/>
              </a:rPr>
              <a:t>Menjalankan Jupyter Notebook (.ipynb) sebagai Python (.py)</a:t>
            </a:r>
            <a:endParaRPr sz="242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26"/>
          <p:cNvSpPr/>
          <p:nvPr/>
        </p:nvSpPr>
        <p:spPr>
          <a:xfrm>
            <a:off x="0" y="1054032"/>
            <a:ext cx="8518500" cy="52800"/>
          </a:xfrm>
          <a:prstGeom prst="rect">
            <a:avLst/>
          </a:prstGeom>
          <a:solidFill>
            <a:srgbClr val="EC2121"/>
          </a:solidFill>
          <a:ln cap="flat" cmpd="sng" w="9525">
            <a:solidFill>
              <a:srgbClr val="EC21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Google Shape;18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59153" y="4506524"/>
            <a:ext cx="428022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775" y="4639463"/>
            <a:ext cx="879550" cy="43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6"/>
          <p:cNvSpPr txBox="1"/>
          <p:nvPr/>
        </p:nvSpPr>
        <p:spPr>
          <a:xfrm>
            <a:off x="311700" y="1267125"/>
            <a:ext cx="7239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2"/>
                </a:solidFill>
              </a:rPr>
              <a:t>Download </a:t>
            </a:r>
            <a:r>
              <a:rPr lang="en" sz="1800">
                <a:solidFill>
                  <a:schemeClr val="dk2"/>
                </a:solidFill>
              </a:rPr>
              <a:t>atau </a:t>
            </a:r>
            <a:r>
              <a:rPr i="1" lang="en" sz="1800">
                <a:solidFill>
                  <a:schemeClr val="dk2"/>
                </a:solidFill>
              </a:rPr>
              <a:t>save </a:t>
            </a:r>
            <a:r>
              <a:rPr lang="en" sz="1800">
                <a:solidFill>
                  <a:schemeClr val="dk2"/>
                </a:solidFill>
              </a:rPr>
              <a:t>Jupyter Notebook sebagai .py, lalu jalankan job seperti sebuah file python biasa.</a:t>
            </a:r>
            <a:endParaRPr b="1" sz="1800">
              <a:solidFill>
                <a:schemeClr val="dk2"/>
              </a:solidFill>
            </a:endParaRPr>
          </a:p>
        </p:txBody>
      </p:sp>
      <p:pic>
        <p:nvPicPr>
          <p:cNvPr id="187" name="Google Shape;18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0150" y="2006025"/>
            <a:ext cx="2888268" cy="310987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8" name="Google Shape;188;p26"/>
          <p:cNvGraphicFramePr/>
          <p:nvPr/>
        </p:nvGraphicFramePr>
        <p:xfrm>
          <a:off x="4248175" y="2071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{1AB878BD-C964-41DA-B76C-FE0FE1508C45}</a:tableStyleId>
              </a:tblPr>
              <a:tblGrid>
                <a:gridCol w="2954550"/>
              </a:tblGrid>
              <a:tr h="1193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#!/bin/bash</a:t>
                      </a:r>
                      <a:endParaRPr sz="13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#SBATCH --job-name=tutorial</a:t>
                      </a:r>
                      <a:endParaRPr sz="13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#SBATCH --partition=short</a:t>
                      </a:r>
                      <a:endParaRPr sz="13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#SBATCH --nodelist=a100</a:t>
                      </a:r>
                      <a:endParaRPr sz="13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#SBATCH --gres=gpu:1</a:t>
                      </a:r>
                      <a:endParaRPr sz="13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#SBATCH --mem=40G</a:t>
                      </a:r>
                      <a:endParaRPr sz="13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python jupyter.py</a:t>
                      </a:r>
                      <a:endParaRPr sz="13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Meng-</a:t>
            </a:r>
            <a:r>
              <a:rPr i="1" lang="en">
                <a:latin typeface="Roboto"/>
                <a:ea typeface="Roboto"/>
                <a:cs typeface="Roboto"/>
                <a:sym typeface="Roboto"/>
              </a:rPr>
              <a:t>install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Miniconda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27"/>
          <p:cNvSpPr/>
          <p:nvPr/>
        </p:nvSpPr>
        <p:spPr>
          <a:xfrm>
            <a:off x="0" y="1054032"/>
            <a:ext cx="8518500" cy="52800"/>
          </a:xfrm>
          <a:prstGeom prst="rect">
            <a:avLst/>
          </a:prstGeom>
          <a:solidFill>
            <a:srgbClr val="EC2121"/>
          </a:solidFill>
          <a:ln cap="flat" cmpd="sng" w="9525">
            <a:solidFill>
              <a:srgbClr val="EC21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59153" y="4506524"/>
            <a:ext cx="428022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775" y="4639463"/>
            <a:ext cx="879550" cy="43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7"/>
          <p:cNvSpPr txBox="1"/>
          <p:nvPr/>
        </p:nvSpPr>
        <p:spPr>
          <a:xfrm>
            <a:off x="311700" y="1267125"/>
            <a:ext cx="723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Unduh Miniconda </a:t>
            </a:r>
            <a:r>
              <a:rPr i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installer</a:t>
            </a:r>
            <a:endParaRPr i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98" name="Google Shape;198;p27"/>
          <p:cNvGraphicFramePr/>
          <p:nvPr/>
        </p:nvGraphicFramePr>
        <p:xfrm>
          <a:off x="311700" y="172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{1AB878BD-C964-41DA-B76C-FE0FE1508C45}</a:tableStyleId>
              </a:tblPr>
              <a:tblGrid>
                <a:gridCol w="7239000"/>
              </a:tblGrid>
              <a:tr h="439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wget https://repo.anaconda.com/miniconda/Miniconda3-latest-Linux-x86_64.sh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99" name="Google Shape;19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725" y="2321000"/>
            <a:ext cx="6013225" cy="267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Meng-</a:t>
            </a:r>
            <a:r>
              <a:rPr i="1" lang="en">
                <a:latin typeface="Roboto"/>
                <a:ea typeface="Roboto"/>
                <a:cs typeface="Roboto"/>
                <a:sym typeface="Roboto"/>
              </a:rPr>
              <a:t>install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Miniconda (Cont.)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28"/>
          <p:cNvSpPr/>
          <p:nvPr/>
        </p:nvSpPr>
        <p:spPr>
          <a:xfrm>
            <a:off x="0" y="1054032"/>
            <a:ext cx="8518500" cy="52800"/>
          </a:xfrm>
          <a:prstGeom prst="rect">
            <a:avLst/>
          </a:prstGeom>
          <a:solidFill>
            <a:srgbClr val="EC2121"/>
          </a:solidFill>
          <a:ln cap="flat" cmpd="sng" w="9525">
            <a:solidFill>
              <a:srgbClr val="EC21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59153" y="4506524"/>
            <a:ext cx="428022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775" y="4639463"/>
            <a:ext cx="879550" cy="43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8"/>
          <p:cNvSpPr txBox="1"/>
          <p:nvPr/>
        </p:nvSpPr>
        <p:spPr>
          <a:xfrm>
            <a:off x="311700" y="1267125"/>
            <a:ext cx="723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Install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Miniconda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09" name="Google Shape;209;p28"/>
          <p:cNvGraphicFramePr/>
          <p:nvPr/>
        </p:nvGraphicFramePr>
        <p:xfrm>
          <a:off x="311700" y="172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{1AB878BD-C964-41DA-B76C-FE0FE1508C45}</a:tableStyleId>
              </a:tblPr>
              <a:tblGrid>
                <a:gridCol w="7239000"/>
              </a:tblGrid>
              <a:tr h="439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bash Miniconda3-latest-Linux-x86_64.sh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10" name="Google Shape;21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277500"/>
            <a:ext cx="7169589" cy="2166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Meng-</a:t>
            </a:r>
            <a:r>
              <a:rPr i="1" lang="en">
                <a:latin typeface="Roboto"/>
                <a:ea typeface="Roboto"/>
                <a:cs typeface="Roboto"/>
                <a:sym typeface="Roboto"/>
              </a:rPr>
              <a:t>install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Miniconda (Cont.)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29"/>
          <p:cNvSpPr/>
          <p:nvPr/>
        </p:nvSpPr>
        <p:spPr>
          <a:xfrm>
            <a:off x="0" y="1054032"/>
            <a:ext cx="8518500" cy="52800"/>
          </a:xfrm>
          <a:prstGeom prst="rect">
            <a:avLst/>
          </a:prstGeom>
          <a:solidFill>
            <a:srgbClr val="EC2121"/>
          </a:solidFill>
          <a:ln cap="flat" cmpd="sng" w="9525">
            <a:solidFill>
              <a:srgbClr val="EC21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59153" y="4506524"/>
            <a:ext cx="428022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775" y="4639463"/>
            <a:ext cx="879550" cy="43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9"/>
          <p:cNvSpPr txBox="1"/>
          <p:nvPr/>
        </p:nvSpPr>
        <p:spPr>
          <a:xfrm>
            <a:off x="311700" y="1267125"/>
            <a:ext cx="7239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Pilih </a:t>
            </a: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yes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untuk license terms 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Pada halaman 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license terms tekan </a:t>
            </a: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Enter 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untuk membaca/skip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20" name="Google Shape;220;p29"/>
          <p:cNvGraphicFramePr/>
          <p:nvPr/>
        </p:nvGraphicFramePr>
        <p:xfrm>
          <a:off x="311700" y="2006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{1AB878BD-C964-41DA-B76C-FE0FE1508C45}</a:tableStyleId>
              </a:tblPr>
              <a:tblGrid>
                <a:gridCol w="7239000"/>
              </a:tblGrid>
              <a:tr h="439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21" name="Google Shape;22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571750"/>
            <a:ext cx="7408029" cy="2238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Meng-</a:t>
            </a:r>
            <a:r>
              <a:rPr i="1" lang="en">
                <a:latin typeface="Roboto"/>
                <a:ea typeface="Roboto"/>
                <a:cs typeface="Roboto"/>
                <a:sym typeface="Roboto"/>
              </a:rPr>
              <a:t>install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Miniconda (Cont.)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30"/>
          <p:cNvSpPr/>
          <p:nvPr/>
        </p:nvSpPr>
        <p:spPr>
          <a:xfrm>
            <a:off x="0" y="1054032"/>
            <a:ext cx="8518500" cy="52800"/>
          </a:xfrm>
          <a:prstGeom prst="rect">
            <a:avLst/>
          </a:prstGeom>
          <a:solidFill>
            <a:srgbClr val="EC2121"/>
          </a:solidFill>
          <a:ln cap="flat" cmpd="sng" w="9525">
            <a:solidFill>
              <a:srgbClr val="EC21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Google Shape;22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59153" y="4506524"/>
            <a:ext cx="428022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775" y="4639463"/>
            <a:ext cx="879550" cy="43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0"/>
          <p:cNvSpPr txBox="1"/>
          <p:nvPr/>
        </p:nvSpPr>
        <p:spPr>
          <a:xfrm>
            <a:off x="311700" y="1267125"/>
            <a:ext cx="723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Selanjutnya </a:t>
            </a: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Enter 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saja untuk menggunakan </a:t>
            </a:r>
            <a:r>
              <a:rPr i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default </a:t>
            </a:r>
            <a:r>
              <a:rPr i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setting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1" name="Google Shape;23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688" y="1784600"/>
            <a:ext cx="8185114" cy="2472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Meng-</a:t>
            </a:r>
            <a:r>
              <a:rPr i="1" lang="en">
                <a:latin typeface="Roboto"/>
                <a:ea typeface="Roboto"/>
                <a:cs typeface="Roboto"/>
                <a:sym typeface="Roboto"/>
              </a:rPr>
              <a:t>install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Miniconda (Cont.)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" name="Google Shape;237;p31"/>
          <p:cNvSpPr/>
          <p:nvPr/>
        </p:nvSpPr>
        <p:spPr>
          <a:xfrm>
            <a:off x="0" y="1054032"/>
            <a:ext cx="8518500" cy="52800"/>
          </a:xfrm>
          <a:prstGeom prst="rect">
            <a:avLst/>
          </a:prstGeom>
          <a:solidFill>
            <a:srgbClr val="EC2121"/>
          </a:solidFill>
          <a:ln cap="flat" cmpd="sng" w="9525">
            <a:solidFill>
              <a:srgbClr val="EC21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59153" y="4506524"/>
            <a:ext cx="428022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775" y="4639463"/>
            <a:ext cx="879550" cy="43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1"/>
          <p:cNvSpPr txBox="1"/>
          <p:nvPr/>
        </p:nvSpPr>
        <p:spPr>
          <a:xfrm>
            <a:off x="311700" y="1267125"/>
            <a:ext cx="723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Tunggu proses </a:t>
            </a:r>
            <a:r>
              <a:rPr i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installation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… pilih </a:t>
            </a: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yes 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untuk init conda.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41" name="Google Shape;241;p31"/>
          <p:cNvGraphicFramePr/>
          <p:nvPr/>
        </p:nvGraphicFramePr>
        <p:xfrm>
          <a:off x="311700" y="172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{1AB878BD-C964-41DA-B76C-FE0FE1508C45}</a:tableStyleId>
              </a:tblPr>
              <a:tblGrid>
                <a:gridCol w="7239000"/>
              </a:tblGrid>
              <a:tr h="439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42" name="Google Shape;24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321000"/>
            <a:ext cx="7169512" cy="2166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Outline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8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action="ppaction://hlinksldjump" r:id="rId3"/>
              </a:rPr>
              <a:t>Cara Login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action="ppaction://hlinksldjump" r:id="rId4"/>
              </a:rPr>
              <a:t>Menjalankan Slurm Job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action="ppaction://hlinksldjump" r:id="rId5"/>
              </a:rPr>
              <a:t>Memeriksa Output dari Slurm Job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action="ppaction://hlinksldjump" r:id="rId6"/>
              </a:rPr>
              <a:t>Mematikan Slurm Job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action="ppaction://hlinksldjump" r:id="rId7"/>
              </a:rPr>
              <a:t>Slurm Job Script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action="ppaction://hlinksldjump" r:id="rId8"/>
              </a:rPr>
              <a:t>Menjalankan Jupyter Notebook (.ipynb) sebagai Python (.py)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action="ppaction://hlinksldjump" r:id="rId9"/>
              </a:rPr>
              <a:t>Meng-install Miniconda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action="ppaction://hlinksldjump" r:id="rId10"/>
              </a:rPr>
              <a:t>Membuat Conda Environment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action="ppaction://hlinksldjump" r:id="rId11"/>
              </a:rPr>
              <a:t>Menggunakan Conda Environment pada Slurm Job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action="ppaction://hlinksldjump" r:id="rId12"/>
              </a:rPr>
              <a:t>Transfer Data/File Menggunakan FileZilla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0" y="1054032"/>
            <a:ext cx="8518500" cy="52800"/>
          </a:xfrm>
          <a:prstGeom prst="rect">
            <a:avLst/>
          </a:prstGeom>
          <a:solidFill>
            <a:srgbClr val="EC2121"/>
          </a:solidFill>
          <a:ln cap="flat" cmpd="sng" w="9525">
            <a:solidFill>
              <a:srgbClr val="EC21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8659153" y="4506524"/>
            <a:ext cx="428022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6775" y="4639463"/>
            <a:ext cx="879550" cy="43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Meng-</a:t>
            </a:r>
            <a:r>
              <a:rPr i="1" lang="en">
                <a:latin typeface="Roboto"/>
                <a:ea typeface="Roboto"/>
                <a:cs typeface="Roboto"/>
                <a:sym typeface="Roboto"/>
              </a:rPr>
              <a:t>install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Miniconda (Cont.)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32"/>
          <p:cNvSpPr/>
          <p:nvPr/>
        </p:nvSpPr>
        <p:spPr>
          <a:xfrm>
            <a:off x="0" y="1054032"/>
            <a:ext cx="8518500" cy="52800"/>
          </a:xfrm>
          <a:prstGeom prst="rect">
            <a:avLst/>
          </a:prstGeom>
          <a:solidFill>
            <a:srgbClr val="EC2121"/>
          </a:solidFill>
          <a:ln cap="flat" cmpd="sng" w="9525">
            <a:solidFill>
              <a:srgbClr val="EC21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59153" y="4506524"/>
            <a:ext cx="428022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775" y="4639463"/>
            <a:ext cx="879550" cy="43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2"/>
          <p:cNvSpPr txBox="1"/>
          <p:nvPr/>
        </p:nvSpPr>
        <p:spPr>
          <a:xfrm>
            <a:off x="311700" y="1267125"/>
            <a:ext cx="723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Exit 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lalu login kembali. Miniconda ter-</a:t>
            </a:r>
            <a:r>
              <a:rPr i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install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pada </a:t>
            </a:r>
            <a:r>
              <a:rPr i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home 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milik </a:t>
            </a:r>
            <a:r>
              <a:rPr i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user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52" name="Google Shape;252;p32"/>
          <p:cNvGraphicFramePr/>
          <p:nvPr/>
        </p:nvGraphicFramePr>
        <p:xfrm>
          <a:off x="311700" y="172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{1AB878BD-C964-41DA-B76C-FE0FE1508C45}</a:tableStyleId>
              </a:tblPr>
              <a:tblGrid>
                <a:gridCol w="7239000"/>
              </a:tblGrid>
              <a:tr h="439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exit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53" name="Google Shape;253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321000"/>
            <a:ext cx="7169512" cy="2166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Meng-</a:t>
            </a:r>
            <a:r>
              <a:rPr i="1" lang="en">
                <a:latin typeface="Roboto"/>
                <a:ea typeface="Roboto"/>
                <a:cs typeface="Roboto"/>
                <a:sym typeface="Roboto"/>
              </a:rPr>
              <a:t>install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Miniconda (Cont.)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33"/>
          <p:cNvSpPr/>
          <p:nvPr/>
        </p:nvSpPr>
        <p:spPr>
          <a:xfrm>
            <a:off x="0" y="1054032"/>
            <a:ext cx="8518500" cy="52800"/>
          </a:xfrm>
          <a:prstGeom prst="rect">
            <a:avLst/>
          </a:prstGeom>
          <a:solidFill>
            <a:srgbClr val="EC2121"/>
          </a:solidFill>
          <a:ln cap="flat" cmpd="sng" w="9525">
            <a:solidFill>
              <a:srgbClr val="EC21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59153" y="4506524"/>
            <a:ext cx="428022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775" y="4639463"/>
            <a:ext cx="879550" cy="43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3"/>
          <p:cNvSpPr txBox="1"/>
          <p:nvPr/>
        </p:nvSpPr>
        <p:spPr>
          <a:xfrm>
            <a:off x="311700" y="1267125"/>
            <a:ext cx="723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Jika berhasil, maka akan muncul </a:t>
            </a: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(base)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pada bagian depan terminal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3" name="Google Shape;263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438" y="1947700"/>
            <a:ext cx="8185114" cy="2472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Membuat Conda Environment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" name="Google Shape;269;p34"/>
          <p:cNvSpPr/>
          <p:nvPr/>
        </p:nvSpPr>
        <p:spPr>
          <a:xfrm>
            <a:off x="0" y="1054032"/>
            <a:ext cx="8518500" cy="52800"/>
          </a:xfrm>
          <a:prstGeom prst="rect">
            <a:avLst/>
          </a:prstGeom>
          <a:solidFill>
            <a:srgbClr val="EC2121"/>
          </a:solidFill>
          <a:ln cap="flat" cmpd="sng" w="9525">
            <a:solidFill>
              <a:srgbClr val="EC21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" name="Google Shape;27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59153" y="4506524"/>
            <a:ext cx="428022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775" y="4639463"/>
            <a:ext cx="879550" cy="43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4"/>
          <p:cNvSpPr txBox="1"/>
          <p:nvPr/>
        </p:nvSpPr>
        <p:spPr>
          <a:xfrm>
            <a:off x="311700" y="1267125"/>
            <a:ext cx="723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Untuk membuat conda environment gunakan perintah </a:t>
            </a: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conda create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73" name="Google Shape;273;p34"/>
          <p:cNvGraphicFramePr/>
          <p:nvPr/>
        </p:nvGraphicFramePr>
        <p:xfrm>
          <a:off x="311700" y="172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{1AB878BD-C964-41DA-B76C-FE0FE1508C45}</a:tableStyleId>
              </a:tblPr>
              <a:tblGrid>
                <a:gridCol w="7239000"/>
              </a:tblGrid>
              <a:tr h="439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conda create -n &lt;ENV-NAME&gt; python=&lt;PYTHON-VERSION&gt;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74" name="Google Shape;274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223925"/>
            <a:ext cx="5829226" cy="1266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3545725"/>
            <a:ext cx="5829226" cy="126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Membuat Conda Environment (Cont.)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1" name="Google Shape;281;p35"/>
          <p:cNvSpPr/>
          <p:nvPr/>
        </p:nvSpPr>
        <p:spPr>
          <a:xfrm>
            <a:off x="0" y="1054032"/>
            <a:ext cx="8518500" cy="52800"/>
          </a:xfrm>
          <a:prstGeom prst="rect">
            <a:avLst/>
          </a:prstGeom>
          <a:solidFill>
            <a:srgbClr val="EC2121"/>
          </a:solidFill>
          <a:ln cap="flat" cmpd="sng" w="9525">
            <a:solidFill>
              <a:srgbClr val="EC21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59153" y="4506524"/>
            <a:ext cx="428022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775" y="4639463"/>
            <a:ext cx="879550" cy="43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5"/>
          <p:cNvSpPr txBox="1"/>
          <p:nvPr/>
        </p:nvSpPr>
        <p:spPr>
          <a:xfrm>
            <a:off x="311700" y="1267125"/>
            <a:ext cx="768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Untuk mengaktifkan conda environment gunakan perintah </a:t>
            </a: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conda activate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85" name="Google Shape;285;p35"/>
          <p:cNvGraphicFramePr/>
          <p:nvPr/>
        </p:nvGraphicFramePr>
        <p:xfrm>
          <a:off x="311700" y="172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{1AB878BD-C964-41DA-B76C-FE0FE1508C45}</a:tableStyleId>
              </a:tblPr>
              <a:tblGrid>
                <a:gridCol w="7239000"/>
              </a:tblGrid>
              <a:tr h="439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conda activate &lt;ENV-NAME&gt;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86" name="Google Shape;286;p35"/>
          <p:cNvPicPr preferRelativeResize="0"/>
          <p:nvPr/>
        </p:nvPicPr>
        <p:blipFill rotWithShape="1">
          <a:blip r:embed="rId5">
            <a:alphaModFix/>
          </a:blip>
          <a:srcRect b="9608" l="0" r="0" t="0"/>
          <a:stretch/>
        </p:blipFill>
        <p:spPr>
          <a:xfrm>
            <a:off x="311700" y="2321000"/>
            <a:ext cx="6325875" cy="2413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Menggunakan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Conda Environment pada Slurm Job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" name="Google Shape;292;p36"/>
          <p:cNvSpPr/>
          <p:nvPr/>
        </p:nvSpPr>
        <p:spPr>
          <a:xfrm>
            <a:off x="0" y="1054032"/>
            <a:ext cx="8518500" cy="52800"/>
          </a:xfrm>
          <a:prstGeom prst="rect">
            <a:avLst/>
          </a:prstGeom>
          <a:solidFill>
            <a:srgbClr val="EC2121"/>
          </a:solidFill>
          <a:ln cap="flat" cmpd="sng" w="9525">
            <a:solidFill>
              <a:srgbClr val="EC21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3" name="Google Shape;29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59153" y="4506524"/>
            <a:ext cx="428022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775" y="4639463"/>
            <a:ext cx="879550" cy="43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6"/>
          <p:cNvSpPr txBox="1"/>
          <p:nvPr/>
        </p:nvSpPr>
        <p:spPr>
          <a:xfrm>
            <a:off x="311700" y="1386750"/>
            <a:ext cx="41379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Untuk menggunakan conda environment pada Slurm Job, maka tambahkan perintah/instruksinya pada Slurm Job Script.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Perintah </a:t>
            </a: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source .bashrc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memastikan environment akun/</a:t>
            </a:r>
            <a:r>
              <a:rPr i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user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(bukan conda) ter-</a:t>
            </a:r>
            <a:r>
              <a:rPr i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load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Berikut contoh sbatch_script_2.sh  &gt;&gt;&gt;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96" name="Google Shape;296;p36"/>
          <p:cNvGraphicFramePr/>
          <p:nvPr/>
        </p:nvGraphicFramePr>
        <p:xfrm>
          <a:off x="4572000" y="12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{1AB878BD-C964-41DA-B76C-FE0FE1508C45}</a:tableStyleId>
              </a:tblPr>
              <a:tblGrid>
                <a:gridCol w="2715325"/>
              </a:tblGrid>
              <a:tr h="1193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#!/bin/bash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#SBATCH --job-name=tutorial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#SBATCH --partition=short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#SBATCH --nodelist=a100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#SBATCH --gres=gpu:1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#SBATCH --mem=40G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source .bashrc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conda info --env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python --version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conda activate llm</a:t>
                      </a:r>
                      <a:endParaRPr b="1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conda info --env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python --version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python hello.py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Menggunakan Conda Environment pada Slurm Job (Cont.)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2" name="Google Shape;302;p37"/>
          <p:cNvSpPr/>
          <p:nvPr/>
        </p:nvSpPr>
        <p:spPr>
          <a:xfrm>
            <a:off x="0" y="1054032"/>
            <a:ext cx="8518500" cy="52800"/>
          </a:xfrm>
          <a:prstGeom prst="rect">
            <a:avLst/>
          </a:prstGeom>
          <a:solidFill>
            <a:srgbClr val="EC2121"/>
          </a:solidFill>
          <a:ln cap="flat" cmpd="sng" w="9525">
            <a:solidFill>
              <a:srgbClr val="EC21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3" name="Google Shape;30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59153" y="4506524"/>
            <a:ext cx="428022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775" y="4639463"/>
            <a:ext cx="879550" cy="43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725" y="1259232"/>
            <a:ext cx="7408028" cy="3567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Transfer Data/File Menggunakan FileZilla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" name="Google Shape;311;p38"/>
          <p:cNvSpPr/>
          <p:nvPr/>
        </p:nvSpPr>
        <p:spPr>
          <a:xfrm>
            <a:off x="0" y="1054032"/>
            <a:ext cx="8518500" cy="52800"/>
          </a:xfrm>
          <a:prstGeom prst="rect">
            <a:avLst/>
          </a:prstGeom>
          <a:solidFill>
            <a:srgbClr val="EC2121"/>
          </a:solidFill>
          <a:ln cap="flat" cmpd="sng" w="9525">
            <a:solidFill>
              <a:srgbClr val="EC21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2" name="Google Shape;31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59153" y="4506524"/>
            <a:ext cx="428022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775" y="4639463"/>
            <a:ext cx="879550" cy="43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8"/>
          <p:cNvSpPr txBox="1"/>
          <p:nvPr/>
        </p:nvSpPr>
        <p:spPr>
          <a:xfrm>
            <a:off x="311700" y="1267125"/>
            <a:ext cx="25068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Silakan atur </a:t>
            </a:r>
            <a:r>
              <a:rPr i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site setting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pada FileZilla seperti tampak pada gambar berikut, sesuaikan </a:t>
            </a:r>
            <a:r>
              <a:rPr i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username 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dan </a:t>
            </a:r>
            <a:r>
              <a:rPr i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key file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milik Anda. 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Aktifkan VPN BRIN jika bekerja dari luar kantor.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5" name="Google Shape;315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70900" y="1259224"/>
            <a:ext cx="5861400" cy="3405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Cara Login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0" y="1054032"/>
            <a:ext cx="8518500" cy="52800"/>
          </a:xfrm>
          <a:prstGeom prst="rect">
            <a:avLst/>
          </a:prstGeom>
          <a:solidFill>
            <a:srgbClr val="EC2121"/>
          </a:solidFill>
          <a:ln cap="flat" cmpd="sng" w="9525">
            <a:solidFill>
              <a:srgbClr val="EC21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59153" y="4234674"/>
            <a:ext cx="428022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775" y="4639463"/>
            <a:ext cx="879550" cy="4397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5" name="Google Shape;75;p15"/>
          <p:cNvGraphicFramePr/>
          <p:nvPr/>
        </p:nvGraphicFramePr>
        <p:xfrm>
          <a:off x="311700" y="195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{1AB878BD-C964-41DA-B76C-FE0FE1508C45}</a:tableStyleId>
              </a:tblPr>
              <a:tblGrid>
                <a:gridCol w="7239000"/>
              </a:tblGrid>
              <a:tr h="439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ssh &lt;username&gt;@10.28.10.10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6" name="Google Shape;76;p15"/>
          <p:cNvSpPr txBox="1"/>
          <p:nvPr/>
        </p:nvSpPr>
        <p:spPr>
          <a:xfrm>
            <a:off x="311700" y="1288875"/>
            <a:ext cx="7239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Untuk </a:t>
            </a:r>
            <a:r>
              <a:rPr i="1" lang="en" sz="1800">
                <a:solidFill>
                  <a:schemeClr val="dk2"/>
                </a:solidFill>
              </a:rPr>
              <a:t>login</a:t>
            </a:r>
            <a:r>
              <a:rPr lang="en" sz="1800">
                <a:solidFill>
                  <a:schemeClr val="dk2"/>
                </a:solidFill>
              </a:rPr>
              <a:t> menggunakan perintah </a:t>
            </a:r>
            <a:r>
              <a:rPr b="1" lang="en" sz="1800">
                <a:solidFill>
                  <a:schemeClr val="dk2"/>
                </a:solidFill>
              </a:rPr>
              <a:t>ssh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Aktifkan VPN BRIN jika bekerja dari luar kantor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487025"/>
            <a:ext cx="7239000" cy="208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Menjalankan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Slurm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Job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0" y="1054032"/>
            <a:ext cx="8518500" cy="52800"/>
          </a:xfrm>
          <a:prstGeom prst="rect">
            <a:avLst/>
          </a:prstGeom>
          <a:solidFill>
            <a:srgbClr val="EC2121"/>
          </a:solidFill>
          <a:ln cap="flat" cmpd="sng" w="9525">
            <a:solidFill>
              <a:srgbClr val="EC21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59153" y="4506524"/>
            <a:ext cx="428022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775" y="4639463"/>
            <a:ext cx="879550" cy="4397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6" name="Google Shape;86;p16"/>
          <p:cNvGraphicFramePr/>
          <p:nvPr/>
        </p:nvGraphicFramePr>
        <p:xfrm>
          <a:off x="311700" y="172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{1AB878BD-C964-41DA-B76C-FE0FE1508C45}</a:tableStyleId>
              </a:tblPr>
              <a:tblGrid>
                <a:gridCol w="7239000"/>
              </a:tblGrid>
              <a:tr h="439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sbatch &lt;your_script.sh&gt;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7" name="Google Shape;87;p16"/>
          <p:cNvSpPr txBox="1"/>
          <p:nvPr/>
        </p:nvSpPr>
        <p:spPr>
          <a:xfrm>
            <a:off x="311700" y="1267125"/>
            <a:ext cx="723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Untuk menjalankan job menggunakan perintah </a:t>
            </a:r>
            <a:r>
              <a:rPr b="1" lang="en" sz="1800">
                <a:solidFill>
                  <a:schemeClr val="dk2"/>
                </a:solidFill>
              </a:rPr>
              <a:t>sbatch</a:t>
            </a:r>
            <a:endParaRPr b="1" sz="1800">
              <a:solidFill>
                <a:schemeClr val="dk2"/>
              </a:solidFill>
            </a:endParaRPr>
          </a:p>
        </p:txBody>
      </p:sp>
      <p:graphicFrame>
        <p:nvGraphicFramePr>
          <p:cNvPr id="88" name="Google Shape;88;p16"/>
          <p:cNvGraphicFramePr/>
          <p:nvPr/>
        </p:nvGraphicFramePr>
        <p:xfrm>
          <a:off x="311700" y="2805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{1AB878BD-C964-41DA-B76C-FE0FE1508C45}</a:tableStyleId>
              </a:tblPr>
              <a:tblGrid>
                <a:gridCol w="7239000"/>
              </a:tblGrid>
              <a:tr h="439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squeue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9" name="Google Shape;89;p16"/>
          <p:cNvSpPr txBox="1"/>
          <p:nvPr/>
        </p:nvSpPr>
        <p:spPr>
          <a:xfrm>
            <a:off x="311700" y="2343825"/>
            <a:ext cx="723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Untuk m</a:t>
            </a:r>
            <a:r>
              <a:rPr lang="en" sz="1800">
                <a:solidFill>
                  <a:schemeClr val="dk2"/>
                </a:solidFill>
              </a:rPr>
              <a:t>emeriksa job yang di-</a:t>
            </a:r>
            <a:r>
              <a:rPr i="1" lang="en" sz="1800">
                <a:solidFill>
                  <a:schemeClr val="dk2"/>
                </a:solidFill>
              </a:rPr>
              <a:t>submit </a:t>
            </a:r>
            <a:r>
              <a:rPr lang="en" sz="1800">
                <a:solidFill>
                  <a:schemeClr val="dk2"/>
                </a:solidFill>
              </a:rPr>
              <a:t>menggunakan perintah </a:t>
            </a:r>
            <a:r>
              <a:rPr b="1" lang="en" sz="1800">
                <a:solidFill>
                  <a:schemeClr val="dk2"/>
                </a:solidFill>
              </a:rPr>
              <a:t>squeue</a:t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Menjalankan Slurm Job (Cont.)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0" y="1054032"/>
            <a:ext cx="8518500" cy="52800"/>
          </a:xfrm>
          <a:prstGeom prst="rect">
            <a:avLst/>
          </a:prstGeom>
          <a:solidFill>
            <a:srgbClr val="EC2121"/>
          </a:solidFill>
          <a:ln cap="flat" cmpd="sng" w="9525">
            <a:solidFill>
              <a:srgbClr val="EC21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59153" y="4506524"/>
            <a:ext cx="428022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775" y="4639463"/>
            <a:ext cx="879550" cy="43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 rotWithShape="1">
          <a:blip r:embed="rId5">
            <a:alphaModFix/>
          </a:blip>
          <a:srcRect b="21593" l="0" r="0" t="0"/>
          <a:stretch/>
        </p:blipFill>
        <p:spPr>
          <a:xfrm>
            <a:off x="555238" y="1400814"/>
            <a:ext cx="7408024" cy="285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Memeriksa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Output dari Slurm Job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8"/>
          <p:cNvSpPr/>
          <p:nvPr/>
        </p:nvSpPr>
        <p:spPr>
          <a:xfrm>
            <a:off x="0" y="1054032"/>
            <a:ext cx="8518500" cy="52800"/>
          </a:xfrm>
          <a:prstGeom prst="rect">
            <a:avLst/>
          </a:prstGeom>
          <a:solidFill>
            <a:srgbClr val="EC2121"/>
          </a:solidFill>
          <a:ln cap="flat" cmpd="sng" w="9525">
            <a:solidFill>
              <a:srgbClr val="EC21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59153" y="4506524"/>
            <a:ext cx="428022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775" y="4639463"/>
            <a:ext cx="879550" cy="4397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7" name="Google Shape;107;p18"/>
          <p:cNvGraphicFramePr/>
          <p:nvPr/>
        </p:nvGraphicFramePr>
        <p:xfrm>
          <a:off x="311700" y="2006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{1AB878BD-C964-41DA-B76C-FE0FE1508C45}</a:tableStyleId>
              </a:tblPr>
              <a:tblGrid>
                <a:gridCol w="7239000"/>
              </a:tblGrid>
              <a:tr h="439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cat</a:t>
                      </a: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slurm-&lt;JOBID&gt;.out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8" name="Google Shape;108;p18"/>
          <p:cNvSpPr txBox="1"/>
          <p:nvPr/>
        </p:nvSpPr>
        <p:spPr>
          <a:xfrm>
            <a:off x="311700" y="1267125"/>
            <a:ext cx="7239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2"/>
                </a:solidFill>
              </a:rPr>
              <a:t>O</a:t>
            </a:r>
            <a:r>
              <a:rPr i="1" lang="en" sz="1800">
                <a:solidFill>
                  <a:schemeClr val="dk2"/>
                </a:solidFill>
              </a:rPr>
              <a:t>utput</a:t>
            </a:r>
            <a:r>
              <a:rPr lang="en" sz="1800">
                <a:solidFill>
                  <a:schemeClr val="dk2"/>
                </a:solidFill>
              </a:rPr>
              <a:t> job ter-</a:t>
            </a:r>
            <a:r>
              <a:rPr i="1" lang="en" sz="1800">
                <a:solidFill>
                  <a:schemeClr val="dk2"/>
                </a:solidFill>
              </a:rPr>
              <a:t>generate</a:t>
            </a:r>
            <a:r>
              <a:rPr lang="en" sz="1800">
                <a:solidFill>
                  <a:schemeClr val="dk2"/>
                </a:solidFill>
              </a:rPr>
              <a:t> otomatis menjadi </a:t>
            </a:r>
            <a:r>
              <a:rPr i="1" lang="en" sz="1800">
                <a:solidFill>
                  <a:schemeClr val="dk2"/>
                </a:solidFill>
              </a:rPr>
              <a:t>file</a:t>
            </a:r>
            <a:r>
              <a:rPr lang="en" sz="1800">
                <a:solidFill>
                  <a:schemeClr val="dk2"/>
                </a:solidFill>
              </a:rPr>
              <a:t> slurm-&lt;JOBID&gt;.out</a:t>
            </a:r>
            <a:endParaRPr i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Untuk memeriksa </a:t>
            </a:r>
            <a:r>
              <a:rPr i="1" lang="en" sz="1800">
                <a:solidFill>
                  <a:schemeClr val="dk2"/>
                </a:solidFill>
              </a:rPr>
              <a:t>output</a:t>
            </a:r>
            <a:r>
              <a:rPr lang="en" sz="1800">
                <a:solidFill>
                  <a:schemeClr val="dk2"/>
                </a:solidFill>
              </a:rPr>
              <a:t> menggunakan perintah </a:t>
            </a:r>
            <a:r>
              <a:rPr b="1" lang="en" sz="1800">
                <a:solidFill>
                  <a:schemeClr val="dk2"/>
                </a:solidFill>
              </a:rPr>
              <a:t>cat</a:t>
            </a:r>
            <a:endParaRPr b="1" sz="1800">
              <a:solidFill>
                <a:schemeClr val="dk2"/>
              </a:solidFill>
            </a:endParaRPr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688" y="2703875"/>
            <a:ext cx="8250223" cy="17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Mematikan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Slurm Job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9"/>
          <p:cNvSpPr/>
          <p:nvPr/>
        </p:nvSpPr>
        <p:spPr>
          <a:xfrm>
            <a:off x="0" y="1054032"/>
            <a:ext cx="8518500" cy="52800"/>
          </a:xfrm>
          <a:prstGeom prst="rect">
            <a:avLst/>
          </a:prstGeom>
          <a:solidFill>
            <a:srgbClr val="EC2121"/>
          </a:solidFill>
          <a:ln cap="flat" cmpd="sng" w="9525">
            <a:solidFill>
              <a:srgbClr val="EC21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59153" y="4506524"/>
            <a:ext cx="428022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775" y="4639463"/>
            <a:ext cx="879550" cy="4397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8" name="Google Shape;118;p19"/>
          <p:cNvGraphicFramePr/>
          <p:nvPr/>
        </p:nvGraphicFramePr>
        <p:xfrm>
          <a:off x="311700" y="172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{1AB878BD-C964-41DA-B76C-FE0FE1508C45}</a:tableStyleId>
              </a:tblPr>
              <a:tblGrid>
                <a:gridCol w="7239000"/>
              </a:tblGrid>
              <a:tr h="439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scancel &lt;JOBID&gt;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9" name="Google Shape;119;p19"/>
          <p:cNvSpPr txBox="1"/>
          <p:nvPr/>
        </p:nvSpPr>
        <p:spPr>
          <a:xfrm>
            <a:off x="311700" y="1267125"/>
            <a:ext cx="723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Untuk mematikan job menggunakan perintah </a:t>
            </a:r>
            <a:r>
              <a:rPr b="1" lang="en" sz="1800">
                <a:solidFill>
                  <a:schemeClr val="dk2"/>
                </a:solidFill>
              </a:rPr>
              <a:t>scancel</a:t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Mematikan Slurm Job (Cont.)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20"/>
          <p:cNvSpPr/>
          <p:nvPr/>
        </p:nvSpPr>
        <p:spPr>
          <a:xfrm>
            <a:off x="0" y="1054032"/>
            <a:ext cx="8518500" cy="52800"/>
          </a:xfrm>
          <a:prstGeom prst="rect">
            <a:avLst/>
          </a:prstGeom>
          <a:solidFill>
            <a:srgbClr val="EC2121"/>
          </a:solidFill>
          <a:ln cap="flat" cmpd="sng" w="9525">
            <a:solidFill>
              <a:srgbClr val="EC21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59153" y="4506524"/>
            <a:ext cx="428022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775" y="4639463"/>
            <a:ext cx="879550" cy="43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41250" y="1280982"/>
            <a:ext cx="6661513" cy="3731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Slurm Job Script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1"/>
          <p:cNvSpPr/>
          <p:nvPr/>
        </p:nvSpPr>
        <p:spPr>
          <a:xfrm>
            <a:off x="0" y="1054032"/>
            <a:ext cx="8518500" cy="52800"/>
          </a:xfrm>
          <a:prstGeom prst="rect">
            <a:avLst/>
          </a:prstGeom>
          <a:solidFill>
            <a:srgbClr val="EC2121"/>
          </a:solidFill>
          <a:ln cap="flat" cmpd="sng" w="9525">
            <a:solidFill>
              <a:srgbClr val="EC21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59153" y="4506524"/>
            <a:ext cx="428022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775" y="4639463"/>
            <a:ext cx="879550" cy="4397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7" name="Google Shape;137;p21"/>
          <p:cNvGraphicFramePr/>
          <p:nvPr/>
        </p:nvGraphicFramePr>
        <p:xfrm>
          <a:off x="355200" y="2282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{1AB878BD-C964-41DA-B76C-FE0FE1508C45}</a:tableStyleId>
              </a:tblPr>
              <a:tblGrid>
                <a:gridCol w="7239000"/>
              </a:tblGrid>
              <a:tr h="1193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#!/bin/bash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#SBATCH --job-name=tutorial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#SBATCH --partition=short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#SBATCH --nodelist=a100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#SBATCH --gres=gpu:1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#SBATCH --mem=40G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8" name="Google Shape;138;p21"/>
          <p:cNvSpPr txBox="1"/>
          <p:nvPr/>
        </p:nvSpPr>
        <p:spPr>
          <a:xfrm>
            <a:off x="311700" y="1267125"/>
            <a:ext cx="7239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Pada </a:t>
            </a:r>
            <a:r>
              <a:rPr i="1" lang="en" sz="1800">
                <a:solidFill>
                  <a:schemeClr val="dk2"/>
                </a:solidFill>
              </a:rPr>
              <a:t>slurm job script</a:t>
            </a:r>
            <a:r>
              <a:rPr lang="en" sz="1800">
                <a:solidFill>
                  <a:schemeClr val="dk2"/>
                </a:solidFill>
              </a:rPr>
              <a:t> terdapat beberapa </a:t>
            </a:r>
            <a:r>
              <a:rPr i="1" lang="en" sz="1800">
                <a:solidFill>
                  <a:schemeClr val="dk2"/>
                </a:solidFill>
              </a:rPr>
              <a:t>parameter</a:t>
            </a:r>
            <a:r>
              <a:rPr lang="en" sz="1800">
                <a:solidFill>
                  <a:schemeClr val="dk2"/>
                </a:solidFill>
              </a:rPr>
              <a:t> yang perlu didefinisikan ketika akan melakukan </a:t>
            </a:r>
            <a:r>
              <a:rPr i="1" lang="en" sz="1800">
                <a:solidFill>
                  <a:schemeClr val="dk2"/>
                </a:solidFill>
              </a:rPr>
              <a:t>submit job</a:t>
            </a:r>
            <a:r>
              <a:rPr lang="en" sz="1800">
                <a:solidFill>
                  <a:schemeClr val="dk2"/>
                </a:solidFill>
              </a:rPr>
              <a:t>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Beberapa parameter yang perlu dicantumkan sbb.: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