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6"/>
  </p:notesMasterIdLst>
  <p:sldIdLst>
    <p:sldId id="256" r:id="rId2"/>
    <p:sldId id="258" r:id="rId3"/>
    <p:sldId id="268" r:id="rId4"/>
    <p:sldId id="277" r:id="rId5"/>
    <p:sldId id="262" r:id="rId6"/>
    <p:sldId id="259" r:id="rId7"/>
    <p:sldId id="270" r:id="rId8"/>
    <p:sldId id="271" r:id="rId9"/>
    <p:sldId id="273" r:id="rId10"/>
    <p:sldId id="275" r:id="rId11"/>
    <p:sldId id="276" r:id="rId12"/>
    <p:sldId id="278" r:id="rId13"/>
    <p:sldId id="27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20" autoAdjust="0"/>
  </p:normalViewPr>
  <p:slideViewPr>
    <p:cSldViewPr snapToGrid="0">
      <p:cViewPr varScale="1">
        <p:scale>
          <a:sx n="73" d="100"/>
          <a:sy n="73" d="100"/>
        </p:scale>
        <p:origin x="47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41C3A-1207-4987-AE16-F99D82E9578E}" type="datetimeFigureOut">
              <a:rPr lang="zh-CN" altLang="en-US" smtClean="0"/>
              <a:t>2019/11/11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BEFC2-B846-47FA-A3A1-B488BA921F3F}" type="slidenum">
              <a:rPr lang="zh-CN" altLang="en-US" smtClean="0"/>
              <a:t>‹#›</a:t>
            </a:fld>
            <a:endParaRPr lang="zh-CN" altLang="en-US"/>
          </a:p>
        </p:txBody>
      </p:sp>
    </p:spTree>
    <p:extLst>
      <p:ext uri="{BB962C8B-B14F-4D97-AF65-F5344CB8AC3E}">
        <p14:creationId xmlns:p14="http://schemas.microsoft.com/office/powerpoint/2010/main" val="169621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510" algn="just"/>
            <a:r>
              <a:rPr lang="zh-CN" altLang="en-US" b="0" i="0" dirty="0">
                <a:solidFill>
                  <a:srgbClr val="333333"/>
                </a:solidFill>
                <a:effectLst/>
                <a:latin typeface="Arial" panose="020B0604020202020204" pitchFamily="34" charset="0"/>
              </a:rPr>
              <a:t>眼底图像显示视网膜血管图、视神经盘</a:t>
            </a:r>
            <a:r>
              <a:rPr lang="en-US" altLang="zh-CN" b="0" i="0" dirty="0">
                <a:solidFill>
                  <a:srgbClr val="333333"/>
                </a:solidFill>
                <a:effectLst/>
                <a:latin typeface="Arial" panose="020B0604020202020204" pitchFamily="34" charset="0"/>
              </a:rPr>
              <a:t>(OD)</a:t>
            </a:r>
            <a:r>
              <a:rPr lang="zh-CN" altLang="en-US" b="0" i="0" dirty="0">
                <a:solidFill>
                  <a:srgbClr val="333333"/>
                </a:solidFill>
                <a:effectLst/>
                <a:latin typeface="Arial" panose="020B0604020202020204" pitchFamily="34" charset="0"/>
              </a:rPr>
              <a:t>、中央凹、黄斑等结构，以及病理结构如小动脉瘤</a:t>
            </a:r>
            <a:r>
              <a:rPr lang="en-US" altLang="zh-CN" b="0" i="0" dirty="0">
                <a:solidFill>
                  <a:srgbClr val="333333"/>
                </a:solidFill>
                <a:effectLst/>
                <a:latin typeface="Arial" panose="020B0604020202020204" pitchFamily="34" charset="0"/>
              </a:rPr>
              <a:t>(MAs)</a:t>
            </a:r>
            <a:r>
              <a:rPr lang="zh-CN" altLang="en-US" b="0" i="0" dirty="0">
                <a:solidFill>
                  <a:srgbClr val="333333"/>
                </a:solidFill>
                <a:effectLst/>
                <a:latin typeface="Arial" panose="020B0604020202020204" pitchFamily="34" charset="0"/>
              </a:rPr>
              <a:t>、出血、渗出物、棉絮斑</a:t>
            </a:r>
            <a:r>
              <a:rPr lang="en-US" altLang="zh-CN" b="0" i="0" dirty="0">
                <a:solidFill>
                  <a:srgbClr val="333333"/>
                </a:solidFill>
                <a:effectLst/>
                <a:latin typeface="Arial" panose="020B0604020202020204" pitchFamily="34" charset="0"/>
              </a:rPr>
              <a:t>([5])</a:t>
            </a:r>
            <a:r>
              <a:rPr lang="zh-CN" altLang="en-US" b="0" i="0" dirty="0">
                <a:solidFill>
                  <a:srgbClr val="333333"/>
                </a:solidFill>
                <a:effectLst/>
                <a:latin typeface="Arial" panose="020B0604020202020204" pitchFamily="34" charset="0"/>
              </a:rPr>
              <a:t>等。</a:t>
            </a:r>
            <a:r>
              <a:rPr lang="zh-CN" altLang="en-US" dirty="0">
                <a:solidFill>
                  <a:srgbClr val="000000"/>
                </a:solidFill>
                <a:latin typeface="STIX"/>
              </a:rPr>
              <a:t>分析血管宽度的变化，可用于分析高血压；</a:t>
            </a:r>
            <a:endParaRPr lang="en-US" altLang="zh-CN" dirty="0">
              <a:solidFill>
                <a:srgbClr val="000000"/>
              </a:solidFill>
              <a:latin typeface="STIX"/>
            </a:endParaRPr>
          </a:p>
          <a:p>
            <a:pPr marR="510" algn="just"/>
            <a:r>
              <a:rPr lang="zh-CN" altLang="en-US" dirty="0">
                <a:solidFill>
                  <a:srgbClr val="000000"/>
                </a:solidFill>
                <a:latin typeface="STIX"/>
              </a:rPr>
              <a:t>分析分叉点和弯曲度，可用于识别心血管疾病</a:t>
            </a:r>
            <a:endParaRPr lang="en-US" altLang="zh-CN" dirty="0">
              <a:solidFill>
                <a:srgbClr val="000000"/>
              </a:solidFill>
              <a:latin typeface="STIX"/>
            </a:endParaRPr>
          </a:p>
          <a:p>
            <a:pPr marR="510" algn="just"/>
            <a:r>
              <a:rPr lang="zh-CN" altLang="en-US" dirty="0">
                <a:solidFill>
                  <a:srgbClr val="000000"/>
                </a:solidFill>
                <a:latin typeface="STIX"/>
              </a:rPr>
              <a:t>此外，大多数视网膜疾病都会导致视网膜血管结构改变</a:t>
            </a:r>
            <a:endParaRPr lang="en-US" altLang="zh-CN" dirty="0">
              <a:solidFill>
                <a:srgbClr val="000000"/>
              </a:solidFill>
              <a:latin typeface="STIX"/>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41BEFC2-B846-47FA-A3A1-B488BA921F3F}" type="slidenum">
              <a:rPr lang="zh-CN" altLang="en-US" smtClean="0"/>
              <a:t>2</a:t>
            </a:fld>
            <a:endParaRPr lang="zh-CN" altLang="en-US"/>
          </a:p>
        </p:txBody>
      </p:sp>
    </p:spTree>
    <p:extLst>
      <p:ext uri="{BB962C8B-B14F-4D97-AF65-F5344CB8AC3E}">
        <p14:creationId xmlns:p14="http://schemas.microsoft.com/office/powerpoint/2010/main" val="2735829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这些因素为血管的分割引入了人为的因素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41BEFC2-B846-47FA-A3A1-B488BA921F3F}" type="slidenum">
              <a:rPr lang="zh-CN" altLang="en-US" smtClean="0"/>
              <a:t>3</a:t>
            </a:fld>
            <a:endParaRPr lang="zh-CN" altLang="en-US"/>
          </a:p>
        </p:txBody>
      </p:sp>
    </p:spTree>
    <p:extLst>
      <p:ext uri="{BB962C8B-B14F-4D97-AF65-F5344CB8AC3E}">
        <p14:creationId xmlns:p14="http://schemas.microsoft.com/office/powerpoint/2010/main" val="3458990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多尺度方法：基于图像尺度的变化来进行血管提取的技术，处理速度快</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，高对比度的照片检测主要的血管结构，低对比度的照片见检测微血管</a:t>
            </a:r>
          </a:p>
          <a:p>
            <a:endParaRPr lang="zh-CN" altLang="en-US" dirty="0"/>
          </a:p>
        </p:txBody>
      </p:sp>
      <p:sp>
        <p:nvSpPr>
          <p:cNvPr id="4" name="灯片编号占位符 3"/>
          <p:cNvSpPr>
            <a:spLocks noGrp="1"/>
          </p:cNvSpPr>
          <p:nvPr>
            <p:ph type="sldNum" sz="quarter" idx="5"/>
          </p:nvPr>
        </p:nvSpPr>
        <p:spPr/>
        <p:txBody>
          <a:bodyPr/>
          <a:lstStyle/>
          <a:p>
            <a:fld id="{041BEFC2-B846-47FA-A3A1-B488BA921F3F}" type="slidenum">
              <a:rPr lang="zh-CN" altLang="en-US" smtClean="0"/>
              <a:t>5</a:t>
            </a:fld>
            <a:endParaRPr lang="zh-CN" altLang="en-US"/>
          </a:p>
        </p:txBody>
      </p:sp>
    </p:spTree>
    <p:extLst>
      <p:ext uri="{BB962C8B-B14F-4D97-AF65-F5344CB8AC3E}">
        <p14:creationId xmlns:p14="http://schemas.microsoft.com/office/powerpoint/2010/main" val="215434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利用该神经网络，从绿色通道中提取的</a:t>
            </a:r>
            <a:r>
              <a:rPr lang="en-US" altLang="zh-CN" dirty="0"/>
              <a:t>patch</a:t>
            </a:r>
            <a:r>
              <a:rPr lang="zh-CN" altLang="en-US" dirty="0"/>
              <a:t>可以直接转化为血管</a:t>
            </a:r>
            <a:r>
              <a:rPr lang="en-US" altLang="zh-CN" dirty="0"/>
              <a:t>patch</a:t>
            </a:r>
            <a:r>
              <a:rPr lang="zh-CN" altLang="en-US" dirty="0"/>
              <a:t>，然后合并这些</a:t>
            </a:r>
            <a:r>
              <a:rPr lang="en-US" altLang="zh-CN" dirty="0"/>
              <a:t>patch</a:t>
            </a:r>
            <a:r>
              <a:rPr lang="zh-CN" altLang="en-US" dirty="0"/>
              <a:t>，得到完整的血管图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将分割任务看成是数据转换问题，认为第一种形态是视网膜彩色图像，第二种形态是血管图，将视网膜彩色图像转化为血管图，即给定视网膜血管图像</a:t>
            </a:r>
            <a:r>
              <a:rPr lang="en-US" altLang="zh-CN" dirty="0"/>
              <a:t>x</a:t>
            </a:r>
            <a:r>
              <a:rPr lang="zh-CN" altLang="en-US" dirty="0"/>
              <a:t>，通过映射函数</a:t>
            </a:r>
            <a:r>
              <a:rPr lang="en-US" altLang="zh-CN" dirty="0"/>
              <a:t>f(</a:t>
            </a:r>
            <a:r>
              <a:rPr lang="en-US" altLang="zh-CN" dirty="0" err="1"/>
              <a:t>x,w</a:t>
            </a:r>
            <a:r>
              <a:rPr lang="en-US" altLang="zh-CN" dirty="0"/>
              <a:t>)</a:t>
            </a:r>
            <a:r>
              <a:rPr lang="zh-CN" altLang="en-US" dirty="0"/>
              <a:t>得到相应的血管图</a:t>
            </a:r>
            <a:r>
              <a:rPr lang="en-US" altLang="zh-CN" dirty="0"/>
              <a:t>y</a:t>
            </a:r>
            <a:r>
              <a:rPr lang="zh-CN" altLang="en-US" dirty="0"/>
              <a:t>，其中</a:t>
            </a:r>
            <a:r>
              <a:rPr lang="en-US" altLang="zh-CN" dirty="0"/>
              <a:t>w</a:t>
            </a:r>
            <a:r>
              <a:rPr lang="zh-CN" altLang="en-US" dirty="0"/>
              <a:t>为参数集。通过神经网络学习映射函数。</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41BEFC2-B846-47FA-A3A1-B488BA921F3F}" type="slidenum">
              <a:rPr lang="zh-CN" altLang="en-US" smtClean="0"/>
              <a:t>7</a:t>
            </a:fld>
            <a:endParaRPr lang="zh-CN" altLang="en-US"/>
          </a:p>
        </p:txBody>
      </p:sp>
    </p:spTree>
    <p:extLst>
      <p:ext uri="{BB962C8B-B14F-4D97-AF65-F5344CB8AC3E}">
        <p14:creationId xmlns:p14="http://schemas.microsoft.com/office/powerpoint/2010/main" val="951252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0" dirty="0">
                <a:latin typeface="Times New Roman" panose="02020603050405020304" pitchFamily="18" charset="0"/>
                <a:cs typeface="AdobeHeitiStd-Regular" panose="020B0400000000000000" pitchFamily="34" charset="-122"/>
              </a:rPr>
              <a:t>本课题拟采用以传统算法为主的方式，通过图像增强、频域滤波、仿生学、概率图、几何拓扑建模等算法对视网膜进行粗分割获得初始血管灰度图</a:t>
            </a:r>
            <a:r>
              <a:rPr lang="en-US" altLang="zh-CN" kern="0" dirty="0">
                <a:latin typeface="Times New Roman" panose="02020603050405020304" pitchFamily="18" charset="0"/>
                <a:cs typeface="AdobeHeitiStd-Regular" panose="020B0400000000000000" pitchFamily="34" charset="-122"/>
              </a:rPr>
              <a:t>A</a:t>
            </a:r>
            <a:r>
              <a:rPr lang="zh-CN" altLang="zh-CN" kern="0" dirty="0">
                <a:latin typeface="Times New Roman" panose="02020603050405020304" pitchFamily="18" charset="0"/>
                <a:cs typeface="AdobeHeitiStd-Regular" panose="020B0400000000000000" pitchFamily="34" charset="-122"/>
              </a:rPr>
              <a:t>，然后再通过</a:t>
            </a:r>
            <a:r>
              <a:rPr lang="en-US" altLang="zh-CN" kern="0" dirty="0">
                <a:latin typeface="Times New Roman" panose="02020603050405020304" pitchFamily="18" charset="0"/>
                <a:cs typeface="AdobeHeitiStd-Regular" panose="020B0400000000000000" pitchFamily="34" charset="-122"/>
              </a:rPr>
              <a:t>CNN</a:t>
            </a:r>
            <a:r>
              <a:rPr lang="zh-CN" altLang="zh-CN" kern="0" dirty="0">
                <a:latin typeface="Times New Roman" panose="02020603050405020304" pitchFamily="18" charset="0"/>
                <a:cs typeface="AdobeHeitiStd-Regular" panose="020B0400000000000000" pitchFamily="34" charset="-122"/>
              </a:rPr>
              <a:t>模型对血管灰度图</a:t>
            </a:r>
            <a:r>
              <a:rPr lang="en-US" altLang="zh-CN" kern="0" dirty="0">
                <a:latin typeface="Times New Roman" panose="02020603050405020304" pitchFamily="18" charset="0"/>
                <a:cs typeface="AdobeHeitiStd-Regular" panose="020B0400000000000000" pitchFamily="34" charset="-122"/>
              </a:rPr>
              <a:t>A</a:t>
            </a:r>
            <a:r>
              <a:rPr lang="zh-CN" altLang="zh-CN" kern="0" dirty="0">
                <a:latin typeface="Times New Roman" panose="02020603050405020304" pitchFamily="18" charset="0"/>
                <a:cs typeface="AdobeHeitiStd-Regular" panose="020B0400000000000000" pitchFamily="34" charset="-122"/>
              </a:rPr>
              <a:t>中的置信度较低的区域或点进行二次确认。</a:t>
            </a:r>
            <a:endParaRPr lang="zh-CN" altLang="zh-CN" sz="1600" kern="100"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041BEFC2-B846-47FA-A3A1-B488BA921F3F}" type="slidenum">
              <a:rPr lang="zh-CN" altLang="en-US" smtClean="0"/>
              <a:t>10</a:t>
            </a:fld>
            <a:endParaRPr lang="zh-CN" altLang="en-US"/>
          </a:p>
        </p:txBody>
      </p:sp>
    </p:spTree>
    <p:extLst>
      <p:ext uri="{BB962C8B-B14F-4D97-AF65-F5344CB8AC3E}">
        <p14:creationId xmlns:p14="http://schemas.microsoft.com/office/powerpoint/2010/main" val="440329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9828CBD-4C48-47F4-A0F9-C4BB218232B9}" type="datetimeFigureOut">
              <a:rPr lang="zh-CN" altLang="en-US" smtClean="0"/>
              <a:t>2019/11/11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52E705-1F45-467C-A232-53E39DE4B39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0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9828CBD-4C48-47F4-A0F9-C4BB218232B9}" type="datetimeFigureOut">
              <a:rPr lang="zh-CN" altLang="en-US" smtClean="0"/>
              <a:t>2019/11/11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52E705-1F45-467C-A232-53E39DE4B398}" type="slidenum">
              <a:rPr lang="zh-CN" altLang="en-US" smtClean="0"/>
              <a:t>‹#›</a:t>
            </a:fld>
            <a:endParaRPr lang="zh-CN" altLang="en-US"/>
          </a:p>
        </p:txBody>
      </p:sp>
    </p:spTree>
    <p:extLst>
      <p:ext uri="{BB962C8B-B14F-4D97-AF65-F5344CB8AC3E}">
        <p14:creationId xmlns:p14="http://schemas.microsoft.com/office/powerpoint/2010/main" val="85882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9828CBD-4C48-47F4-A0F9-C4BB218232B9}" type="datetimeFigureOut">
              <a:rPr lang="zh-CN" altLang="en-US" smtClean="0"/>
              <a:t>2019/11/11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52E705-1F45-467C-A232-53E39DE4B398}" type="slidenum">
              <a:rPr lang="zh-CN" altLang="en-US" smtClean="0"/>
              <a:t>‹#›</a:t>
            </a:fld>
            <a:endParaRPr lang="zh-CN" altLang="en-US"/>
          </a:p>
        </p:txBody>
      </p:sp>
    </p:spTree>
    <p:extLst>
      <p:ext uri="{BB962C8B-B14F-4D97-AF65-F5344CB8AC3E}">
        <p14:creationId xmlns:p14="http://schemas.microsoft.com/office/powerpoint/2010/main" val="4161061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9828CBD-4C48-47F4-A0F9-C4BB218232B9}" type="datetimeFigureOut">
              <a:rPr lang="zh-CN" altLang="en-US" smtClean="0"/>
              <a:t>2019/11/11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52E705-1F45-467C-A232-53E39DE4B398}" type="slidenum">
              <a:rPr lang="zh-CN" altLang="en-US" smtClean="0"/>
              <a:t>‹#›</a:t>
            </a:fld>
            <a:endParaRPr lang="zh-CN" altLang="en-US"/>
          </a:p>
        </p:txBody>
      </p:sp>
    </p:spTree>
    <p:extLst>
      <p:ext uri="{BB962C8B-B14F-4D97-AF65-F5344CB8AC3E}">
        <p14:creationId xmlns:p14="http://schemas.microsoft.com/office/powerpoint/2010/main" val="48950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9828CBD-4C48-47F4-A0F9-C4BB218232B9}" type="datetimeFigureOut">
              <a:rPr lang="zh-CN" altLang="en-US" smtClean="0"/>
              <a:t>2019/11/11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52E705-1F45-467C-A232-53E39DE4B39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98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9828CBD-4C48-47F4-A0F9-C4BB218232B9}" type="datetimeFigureOut">
              <a:rPr lang="zh-CN" altLang="en-US" smtClean="0"/>
              <a:t>2019/11/11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52E705-1F45-467C-A232-53E39DE4B398}" type="slidenum">
              <a:rPr lang="zh-CN" altLang="en-US" smtClean="0"/>
              <a:t>‹#›</a:t>
            </a:fld>
            <a:endParaRPr lang="zh-CN" altLang="en-US"/>
          </a:p>
        </p:txBody>
      </p:sp>
    </p:spTree>
    <p:extLst>
      <p:ext uri="{BB962C8B-B14F-4D97-AF65-F5344CB8AC3E}">
        <p14:creationId xmlns:p14="http://schemas.microsoft.com/office/powerpoint/2010/main" val="3439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9828CBD-4C48-47F4-A0F9-C4BB218232B9}" type="datetimeFigureOut">
              <a:rPr lang="zh-CN" altLang="en-US" smtClean="0"/>
              <a:t>2019/11/11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52E705-1F45-467C-A232-53E39DE4B398}" type="slidenum">
              <a:rPr lang="zh-CN" altLang="en-US" smtClean="0"/>
              <a:t>‹#›</a:t>
            </a:fld>
            <a:endParaRPr lang="zh-CN" altLang="en-US"/>
          </a:p>
        </p:txBody>
      </p:sp>
    </p:spTree>
    <p:extLst>
      <p:ext uri="{BB962C8B-B14F-4D97-AF65-F5344CB8AC3E}">
        <p14:creationId xmlns:p14="http://schemas.microsoft.com/office/powerpoint/2010/main" val="127022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9828CBD-4C48-47F4-A0F9-C4BB218232B9}" type="datetimeFigureOut">
              <a:rPr lang="zh-CN" altLang="en-US" smtClean="0"/>
              <a:t>2019/11/11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52E705-1F45-467C-A232-53E39DE4B398}" type="slidenum">
              <a:rPr lang="zh-CN" altLang="en-US" smtClean="0"/>
              <a:t>‹#›</a:t>
            </a:fld>
            <a:endParaRPr lang="zh-CN" altLang="en-US"/>
          </a:p>
        </p:txBody>
      </p:sp>
    </p:spTree>
    <p:extLst>
      <p:ext uri="{BB962C8B-B14F-4D97-AF65-F5344CB8AC3E}">
        <p14:creationId xmlns:p14="http://schemas.microsoft.com/office/powerpoint/2010/main" val="250073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828CBD-4C48-47F4-A0F9-C4BB218232B9}" type="datetimeFigureOut">
              <a:rPr lang="zh-CN" altLang="en-US" smtClean="0"/>
              <a:t>2019/11/11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7D52E705-1F45-467C-A232-53E39DE4B398}" type="slidenum">
              <a:rPr lang="zh-CN" altLang="en-US" smtClean="0"/>
              <a:t>‹#›</a:t>
            </a:fld>
            <a:endParaRPr lang="zh-CN" altLang="en-US"/>
          </a:p>
        </p:txBody>
      </p:sp>
    </p:spTree>
    <p:extLst>
      <p:ext uri="{BB962C8B-B14F-4D97-AF65-F5344CB8AC3E}">
        <p14:creationId xmlns:p14="http://schemas.microsoft.com/office/powerpoint/2010/main" val="85942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9828CBD-4C48-47F4-A0F9-C4BB218232B9}" type="datetimeFigureOut">
              <a:rPr lang="zh-CN" altLang="en-US" smtClean="0"/>
              <a:t>2019/11/11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52E705-1F45-467C-A232-53E39DE4B398}" type="slidenum">
              <a:rPr lang="zh-CN" altLang="en-US" smtClean="0"/>
              <a:t>‹#›</a:t>
            </a:fld>
            <a:endParaRPr lang="zh-CN" altLang="en-US"/>
          </a:p>
        </p:txBody>
      </p:sp>
    </p:spTree>
    <p:extLst>
      <p:ext uri="{BB962C8B-B14F-4D97-AF65-F5344CB8AC3E}">
        <p14:creationId xmlns:p14="http://schemas.microsoft.com/office/powerpoint/2010/main" val="337519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828CBD-4C48-47F4-A0F9-C4BB218232B9}" type="datetimeFigureOut">
              <a:rPr lang="zh-CN" altLang="en-US" smtClean="0"/>
              <a:t>2019/11/11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52E705-1F45-467C-A232-53E39DE4B398}" type="slidenum">
              <a:rPr lang="zh-CN" altLang="en-US" smtClean="0"/>
              <a:t>‹#›</a:t>
            </a:fld>
            <a:endParaRPr lang="zh-CN" altLang="en-US"/>
          </a:p>
        </p:txBody>
      </p:sp>
    </p:spTree>
    <p:extLst>
      <p:ext uri="{BB962C8B-B14F-4D97-AF65-F5344CB8AC3E}">
        <p14:creationId xmlns:p14="http://schemas.microsoft.com/office/powerpoint/2010/main" val="156238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828CBD-4C48-47F4-A0F9-C4BB218232B9}" type="datetimeFigureOut">
              <a:rPr lang="zh-CN" altLang="en-US" smtClean="0"/>
              <a:t>2019/11/11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52E705-1F45-467C-A232-53E39DE4B398}"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02888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250F3-D256-44EB-923D-867609CA4BA4}"/>
              </a:ext>
            </a:extLst>
          </p:cNvPr>
          <p:cNvSpPr>
            <a:spLocks noGrp="1"/>
          </p:cNvSpPr>
          <p:nvPr>
            <p:ph type="ctrTitle"/>
          </p:nvPr>
        </p:nvSpPr>
        <p:spPr>
          <a:xfrm>
            <a:off x="1097280" y="787229"/>
            <a:ext cx="10058400" cy="3566160"/>
          </a:xfrm>
        </p:spPr>
        <p:txBody>
          <a:bodyPr>
            <a:normAutofit/>
          </a:bodyPr>
          <a:lstStyle/>
          <a:p>
            <a:r>
              <a:rPr lang="zh-CN" altLang="en-US" sz="6600" dirty="0"/>
              <a:t>视网膜血管分割</a:t>
            </a:r>
          </a:p>
        </p:txBody>
      </p:sp>
      <p:sp>
        <p:nvSpPr>
          <p:cNvPr id="4" name="文本框 3">
            <a:extLst>
              <a:ext uri="{FF2B5EF4-FFF2-40B4-BE49-F238E27FC236}">
                <a16:creationId xmlns:a16="http://schemas.microsoft.com/office/drawing/2014/main" id="{2E554103-1E88-4699-B305-F58D0E9018E7}"/>
              </a:ext>
            </a:extLst>
          </p:cNvPr>
          <p:cNvSpPr txBox="1"/>
          <p:nvPr/>
        </p:nvSpPr>
        <p:spPr>
          <a:xfrm>
            <a:off x="8585857" y="4663405"/>
            <a:ext cx="2954655" cy="461665"/>
          </a:xfrm>
          <a:prstGeom prst="rect">
            <a:avLst/>
          </a:prstGeom>
          <a:noFill/>
        </p:spPr>
        <p:txBody>
          <a:bodyPr wrap="none" rtlCol="0">
            <a:spAutoFit/>
          </a:bodyPr>
          <a:lstStyle/>
          <a:p>
            <a:r>
              <a:rPr lang="zh-CN" altLang="en-US" sz="2400" b="1" dirty="0">
                <a:solidFill>
                  <a:schemeClr val="bg2">
                    <a:lumMod val="10000"/>
                  </a:schemeClr>
                </a:solidFill>
              </a:rPr>
              <a:t>组员：冯玮，白明轩</a:t>
            </a:r>
          </a:p>
        </p:txBody>
      </p:sp>
    </p:spTree>
    <p:extLst>
      <p:ext uri="{BB962C8B-B14F-4D97-AF65-F5344CB8AC3E}">
        <p14:creationId xmlns:p14="http://schemas.microsoft.com/office/powerpoint/2010/main" val="1687253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6EE024-0B54-4752-861F-D4CF6480BB7B}"/>
              </a:ext>
            </a:extLst>
          </p:cNvPr>
          <p:cNvSpPr txBox="1"/>
          <p:nvPr/>
        </p:nvSpPr>
        <p:spPr>
          <a:xfrm>
            <a:off x="0" y="489703"/>
            <a:ext cx="1555423" cy="369332"/>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zh-CN" altLang="en-US" dirty="0"/>
              <a:t>研究方法</a:t>
            </a:r>
          </a:p>
        </p:txBody>
      </p:sp>
      <p:sp>
        <p:nvSpPr>
          <p:cNvPr id="3" name="文本框 2">
            <a:extLst>
              <a:ext uri="{FF2B5EF4-FFF2-40B4-BE49-F238E27FC236}">
                <a16:creationId xmlns:a16="http://schemas.microsoft.com/office/drawing/2014/main" id="{99B50B6C-3FC8-4DDC-B6CD-6DE2D30A7B02}"/>
              </a:ext>
            </a:extLst>
          </p:cNvPr>
          <p:cNvSpPr txBox="1"/>
          <p:nvPr/>
        </p:nvSpPr>
        <p:spPr>
          <a:xfrm>
            <a:off x="1020315" y="1052618"/>
            <a:ext cx="9879628" cy="369332"/>
          </a:xfrm>
          <a:prstGeom prst="rect">
            <a:avLst/>
          </a:prstGeom>
          <a:noFill/>
        </p:spPr>
        <p:txBody>
          <a:bodyPr wrap="none" rtlCol="0">
            <a:spAutoFit/>
          </a:bodyPr>
          <a:lstStyle/>
          <a:p>
            <a:r>
              <a:rPr lang="zh-CN" altLang="en-US" dirty="0"/>
              <a:t>考虑到单纯使用网络无法做到准确分割，容易受到不同相机参数，不同光照等外部因素的影响</a:t>
            </a:r>
          </a:p>
        </p:txBody>
      </p:sp>
      <p:sp>
        <p:nvSpPr>
          <p:cNvPr id="5" name="矩形: 圆角 4">
            <a:extLst>
              <a:ext uri="{FF2B5EF4-FFF2-40B4-BE49-F238E27FC236}">
                <a16:creationId xmlns:a16="http://schemas.microsoft.com/office/drawing/2014/main" id="{95371C0D-1B62-43B4-AE6E-85B89B2073A3}"/>
              </a:ext>
            </a:extLst>
          </p:cNvPr>
          <p:cNvSpPr/>
          <p:nvPr/>
        </p:nvSpPr>
        <p:spPr>
          <a:xfrm>
            <a:off x="2662221" y="2784955"/>
            <a:ext cx="2083982" cy="106325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传统算法</a:t>
            </a:r>
          </a:p>
        </p:txBody>
      </p:sp>
      <p:sp>
        <p:nvSpPr>
          <p:cNvPr id="6" name="矩形: 圆角 5">
            <a:extLst>
              <a:ext uri="{FF2B5EF4-FFF2-40B4-BE49-F238E27FC236}">
                <a16:creationId xmlns:a16="http://schemas.microsoft.com/office/drawing/2014/main" id="{C860832A-767D-408A-B163-F070E334DD8B}"/>
              </a:ext>
            </a:extLst>
          </p:cNvPr>
          <p:cNvSpPr/>
          <p:nvPr/>
        </p:nvSpPr>
        <p:spPr>
          <a:xfrm>
            <a:off x="1020315" y="5033481"/>
            <a:ext cx="1253108" cy="51213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原始图像</a:t>
            </a:r>
          </a:p>
        </p:txBody>
      </p:sp>
      <p:sp>
        <p:nvSpPr>
          <p:cNvPr id="7" name="箭头: 右 6">
            <a:extLst>
              <a:ext uri="{FF2B5EF4-FFF2-40B4-BE49-F238E27FC236}">
                <a16:creationId xmlns:a16="http://schemas.microsoft.com/office/drawing/2014/main" id="{28F08310-A63F-457A-8A35-FB708916A871}"/>
              </a:ext>
            </a:extLst>
          </p:cNvPr>
          <p:cNvSpPr/>
          <p:nvPr/>
        </p:nvSpPr>
        <p:spPr>
          <a:xfrm>
            <a:off x="2470836" y="5104882"/>
            <a:ext cx="246675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4C0325A2-5FED-45B0-B3FC-A3A91694EE91}"/>
              </a:ext>
            </a:extLst>
          </p:cNvPr>
          <p:cNvSpPr/>
          <p:nvPr/>
        </p:nvSpPr>
        <p:spPr>
          <a:xfrm>
            <a:off x="5135002" y="5036507"/>
            <a:ext cx="1531612" cy="51213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血管灰度图</a:t>
            </a:r>
            <a:endParaRPr lang="en-US" altLang="zh-CN" dirty="0"/>
          </a:p>
        </p:txBody>
      </p:sp>
      <p:sp>
        <p:nvSpPr>
          <p:cNvPr id="9" name="箭头: 右 8">
            <a:extLst>
              <a:ext uri="{FF2B5EF4-FFF2-40B4-BE49-F238E27FC236}">
                <a16:creationId xmlns:a16="http://schemas.microsoft.com/office/drawing/2014/main" id="{328C6B80-B8EF-4B0D-97A3-65DCAC7F51D9}"/>
              </a:ext>
            </a:extLst>
          </p:cNvPr>
          <p:cNvSpPr/>
          <p:nvPr/>
        </p:nvSpPr>
        <p:spPr>
          <a:xfrm>
            <a:off x="6864027" y="5082063"/>
            <a:ext cx="246675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06229C9F-2F51-4EF8-B2A5-652FBEB239D0}"/>
              </a:ext>
            </a:extLst>
          </p:cNvPr>
          <p:cNvSpPr/>
          <p:nvPr/>
        </p:nvSpPr>
        <p:spPr>
          <a:xfrm>
            <a:off x="2662221" y="4735549"/>
            <a:ext cx="2083982" cy="3693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预处理</a:t>
            </a:r>
          </a:p>
        </p:txBody>
      </p:sp>
      <p:sp>
        <p:nvSpPr>
          <p:cNvPr id="11" name="矩形: 圆角 10">
            <a:extLst>
              <a:ext uri="{FF2B5EF4-FFF2-40B4-BE49-F238E27FC236}">
                <a16:creationId xmlns:a16="http://schemas.microsoft.com/office/drawing/2014/main" id="{7B393D5E-6CA4-4826-BF03-82EB5B1C5477}"/>
              </a:ext>
            </a:extLst>
          </p:cNvPr>
          <p:cNvSpPr/>
          <p:nvPr/>
        </p:nvSpPr>
        <p:spPr>
          <a:xfrm>
            <a:off x="7013680" y="2784955"/>
            <a:ext cx="2083982" cy="106325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网络模型</a:t>
            </a:r>
          </a:p>
        </p:txBody>
      </p:sp>
      <p:sp>
        <p:nvSpPr>
          <p:cNvPr id="12" name="矩形: 圆角 11">
            <a:extLst>
              <a:ext uri="{FF2B5EF4-FFF2-40B4-BE49-F238E27FC236}">
                <a16:creationId xmlns:a16="http://schemas.microsoft.com/office/drawing/2014/main" id="{2D908519-2DDD-4CDD-8C7E-8F0444155F63}"/>
              </a:ext>
            </a:extLst>
          </p:cNvPr>
          <p:cNvSpPr/>
          <p:nvPr/>
        </p:nvSpPr>
        <p:spPr>
          <a:xfrm>
            <a:off x="7013680" y="4709594"/>
            <a:ext cx="2083982" cy="3693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血管分割</a:t>
            </a:r>
          </a:p>
        </p:txBody>
      </p:sp>
      <p:sp>
        <p:nvSpPr>
          <p:cNvPr id="13" name="矩形: 圆角 12">
            <a:extLst>
              <a:ext uri="{FF2B5EF4-FFF2-40B4-BE49-F238E27FC236}">
                <a16:creationId xmlns:a16="http://schemas.microsoft.com/office/drawing/2014/main" id="{93B7920F-A6E9-497A-BF7C-948C73EDE9CF}"/>
              </a:ext>
            </a:extLst>
          </p:cNvPr>
          <p:cNvSpPr/>
          <p:nvPr/>
        </p:nvSpPr>
        <p:spPr>
          <a:xfrm>
            <a:off x="9528193" y="5010744"/>
            <a:ext cx="1643492" cy="51213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最终分割图像</a:t>
            </a:r>
            <a:endParaRPr lang="en-US" altLang="zh-CN" dirty="0"/>
          </a:p>
        </p:txBody>
      </p:sp>
      <p:sp>
        <p:nvSpPr>
          <p:cNvPr id="14" name="箭头: V 形 13">
            <a:extLst>
              <a:ext uri="{FF2B5EF4-FFF2-40B4-BE49-F238E27FC236}">
                <a16:creationId xmlns:a16="http://schemas.microsoft.com/office/drawing/2014/main" id="{23983EE8-0966-454F-A6EF-60567FB220BC}"/>
              </a:ext>
            </a:extLst>
          </p:cNvPr>
          <p:cNvSpPr/>
          <p:nvPr/>
        </p:nvSpPr>
        <p:spPr>
          <a:xfrm rot="5400000">
            <a:off x="3395868" y="4056172"/>
            <a:ext cx="616688" cy="51213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V 形 14">
            <a:extLst>
              <a:ext uri="{FF2B5EF4-FFF2-40B4-BE49-F238E27FC236}">
                <a16:creationId xmlns:a16="http://schemas.microsoft.com/office/drawing/2014/main" id="{D962F6A8-22F1-4EA5-96D1-167EA8FB0C0E}"/>
              </a:ext>
            </a:extLst>
          </p:cNvPr>
          <p:cNvSpPr/>
          <p:nvPr/>
        </p:nvSpPr>
        <p:spPr>
          <a:xfrm rot="5400000">
            <a:off x="7747327" y="4047988"/>
            <a:ext cx="616688" cy="51213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左大括号 15">
            <a:extLst>
              <a:ext uri="{FF2B5EF4-FFF2-40B4-BE49-F238E27FC236}">
                <a16:creationId xmlns:a16="http://schemas.microsoft.com/office/drawing/2014/main" id="{6185F6FD-C029-4BD1-96DF-ADDE3020DCE7}"/>
              </a:ext>
            </a:extLst>
          </p:cNvPr>
          <p:cNvSpPr/>
          <p:nvPr/>
        </p:nvSpPr>
        <p:spPr>
          <a:xfrm>
            <a:off x="9130708" y="2295857"/>
            <a:ext cx="512136" cy="20414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AAEAE14-78CA-41DF-880C-FCD24B6155E4}"/>
              </a:ext>
            </a:extLst>
          </p:cNvPr>
          <p:cNvSpPr/>
          <p:nvPr/>
        </p:nvSpPr>
        <p:spPr>
          <a:xfrm>
            <a:off x="9795941" y="2100176"/>
            <a:ext cx="2220416" cy="369332"/>
          </a:xfrm>
          <a:prstGeom prst="rect">
            <a:avLst/>
          </a:prstGeom>
        </p:spPr>
        <p:txBody>
          <a:bodyPr wrap="none">
            <a:spAutoFit/>
          </a:bodyPr>
          <a:lstStyle/>
          <a:p>
            <a:r>
              <a:rPr lang="en-US" altLang="zh-CN" dirty="0"/>
              <a:t>Deep Neural Network</a:t>
            </a:r>
            <a:endParaRPr lang="zh-CN" altLang="en-US" dirty="0"/>
          </a:p>
        </p:txBody>
      </p:sp>
      <p:sp>
        <p:nvSpPr>
          <p:cNvPr id="18" name="矩形 17">
            <a:extLst>
              <a:ext uri="{FF2B5EF4-FFF2-40B4-BE49-F238E27FC236}">
                <a16:creationId xmlns:a16="http://schemas.microsoft.com/office/drawing/2014/main" id="{5A4747CA-B7D5-45A3-984C-48D9AEDA6D80}"/>
              </a:ext>
            </a:extLst>
          </p:cNvPr>
          <p:cNvSpPr/>
          <p:nvPr/>
        </p:nvSpPr>
        <p:spPr>
          <a:xfrm>
            <a:off x="9795941" y="2650489"/>
            <a:ext cx="606256" cy="369332"/>
          </a:xfrm>
          <a:prstGeom prst="rect">
            <a:avLst/>
          </a:prstGeom>
        </p:spPr>
        <p:txBody>
          <a:bodyPr wrap="none">
            <a:spAutoFit/>
          </a:bodyPr>
          <a:lstStyle/>
          <a:p>
            <a:r>
              <a:rPr lang="en-US" altLang="zh-CN" dirty="0"/>
              <a:t>CNN</a:t>
            </a:r>
            <a:endParaRPr lang="zh-CN" altLang="en-US" dirty="0"/>
          </a:p>
        </p:txBody>
      </p:sp>
      <p:sp>
        <p:nvSpPr>
          <p:cNvPr id="19" name="矩形 18">
            <a:extLst>
              <a:ext uri="{FF2B5EF4-FFF2-40B4-BE49-F238E27FC236}">
                <a16:creationId xmlns:a16="http://schemas.microsoft.com/office/drawing/2014/main" id="{BD0B80DB-4075-4B76-AD6A-5C3923A6DD7E}"/>
              </a:ext>
            </a:extLst>
          </p:cNvPr>
          <p:cNvSpPr/>
          <p:nvPr/>
        </p:nvSpPr>
        <p:spPr>
          <a:xfrm>
            <a:off x="9795941" y="3211299"/>
            <a:ext cx="560923" cy="369332"/>
          </a:xfrm>
          <a:prstGeom prst="rect">
            <a:avLst/>
          </a:prstGeom>
        </p:spPr>
        <p:txBody>
          <a:bodyPr wrap="none">
            <a:spAutoFit/>
          </a:bodyPr>
          <a:lstStyle/>
          <a:p>
            <a:r>
              <a:rPr lang="en-US" altLang="zh-CN" dirty="0"/>
              <a:t>FCN</a:t>
            </a:r>
            <a:endParaRPr lang="zh-CN" altLang="en-US" dirty="0"/>
          </a:p>
        </p:txBody>
      </p:sp>
      <p:sp>
        <p:nvSpPr>
          <p:cNvPr id="20" name="矩形 19">
            <a:extLst>
              <a:ext uri="{FF2B5EF4-FFF2-40B4-BE49-F238E27FC236}">
                <a16:creationId xmlns:a16="http://schemas.microsoft.com/office/drawing/2014/main" id="{ECC4310F-A0CD-4E3C-B59A-726D6413AA94}"/>
              </a:ext>
            </a:extLst>
          </p:cNvPr>
          <p:cNvSpPr/>
          <p:nvPr/>
        </p:nvSpPr>
        <p:spPr>
          <a:xfrm>
            <a:off x="9797787" y="3746831"/>
            <a:ext cx="742896" cy="369332"/>
          </a:xfrm>
          <a:prstGeom prst="rect">
            <a:avLst/>
          </a:prstGeom>
        </p:spPr>
        <p:txBody>
          <a:bodyPr wrap="none">
            <a:spAutoFit/>
          </a:bodyPr>
          <a:lstStyle/>
          <a:p>
            <a:r>
              <a:rPr lang="en-US" altLang="zh-CN" dirty="0"/>
              <a:t>U-Net</a:t>
            </a:r>
            <a:endParaRPr lang="zh-CN" altLang="en-US" dirty="0"/>
          </a:p>
        </p:txBody>
      </p:sp>
      <p:sp>
        <p:nvSpPr>
          <p:cNvPr id="21" name="矩形 20">
            <a:extLst>
              <a:ext uri="{FF2B5EF4-FFF2-40B4-BE49-F238E27FC236}">
                <a16:creationId xmlns:a16="http://schemas.microsoft.com/office/drawing/2014/main" id="{A50E281C-81E6-4847-877E-A36BAD32C536}"/>
              </a:ext>
            </a:extLst>
          </p:cNvPr>
          <p:cNvSpPr/>
          <p:nvPr/>
        </p:nvSpPr>
        <p:spPr>
          <a:xfrm>
            <a:off x="9843873" y="4119389"/>
            <a:ext cx="343364" cy="369332"/>
          </a:xfrm>
          <a:prstGeom prst="rect">
            <a:avLst/>
          </a:prstGeom>
        </p:spPr>
        <p:txBody>
          <a:bodyPr wrap="none">
            <a:spAutoFit/>
          </a:bodyPr>
          <a:lstStyle/>
          <a:p>
            <a:r>
              <a:rPr lang="en-US" altLang="zh-CN" dirty="0"/>
              <a:t>…</a:t>
            </a:r>
            <a:endParaRPr lang="zh-CN" altLang="en-US" dirty="0"/>
          </a:p>
        </p:txBody>
      </p:sp>
      <p:sp>
        <p:nvSpPr>
          <p:cNvPr id="22" name="左大括号 21">
            <a:extLst>
              <a:ext uri="{FF2B5EF4-FFF2-40B4-BE49-F238E27FC236}">
                <a16:creationId xmlns:a16="http://schemas.microsoft.com/office/drawing/2014/main" id="{9E5AE757-9E00-4370-94BE-9DE27956A7F2}"/>
              </a:ext>
            </a:extLst>
          </p:cNvPr>
          <p:cNvSpPr/>
          <p:nvPr/>
        </p:nvSpPr>
        <p:spPr>
          <a:xfrm flipH="1">
            <a:off x="2035428" y="2314518"/>
            <a:ext cx="512136" cy="20414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2A052CD-2F4A-42AE-B373-A4239F9C58FD}"/>
              </a:ext>
            </a:extLst>
          </p:cNvPr>
          <p:cNvSpPr/>
          <p:nvPr/>
        </p:nvSpPr>
        <p:spPr>
          <a:xfrm>
            <a:off x="821121" y="2117793"/>
            <a:ext cx="1107996" cy="369332"/>
          </a:xfrm>
          <a:prstGeom prst="rect">
            <a:avLst/>
          </a:prstGeom>
        </p:spPr>
        <p:txBody>
          <a:bodyPr wrap="none">
            <a:spAutoFit/>
          </a:bodyPr>
          <a:lstStyle/>
          <a:p>
            <a:r>
              <a:rPr lang="zh-CN" altLang="en-US" dirty="0"/>
              <a:t>图像增强</a:t>
            </a:r>
          </a:p>
        </p:txBody>
      </p:sp>
      <p:sp>
        <p:nvSpPr>
          <p:cNvPr id="24" name="矩形 23">
            <a:extLst>
              <a:ext uri="{FF2B5EF4-FFF2-40B4-BE49-F238E27FC236}">
                <a16:creationId xmlns:a16="http://schemas.microsoft.com/office/drawing/2014/main" id="{E5D31748-107A-47AB-AF0A-5ECB5B15269F}"/>
              </a:ext>
            </a:extLst>
          </p:cNvPr>
          <p:cNvSpPr/>
          <p:nvPr/>
        </p:nvSpPr>
        <p:spPr>
          <a:xfrm>
            <a:off x="821121" y="2536522"/>
            <a:ext cx="1107996" cy="369332"/>
          </a:xfrm>
          <a:prstGeom prst="rect">
            <a:avLst/>
          </a:prstGeom>
        </p:spPr>
        <p:txBody>
          <a:bodyPr wrap="none">
            <a:spAutoFit/>
          </a:bodyPr>
          <a:lstStyle/>
          <a:p>
            <a:r>
              <a:rPr lang="zh-CN" altLang="en-US" dirty="0"/>
              <a:t>频域滤波</a:t>
            </a:r>
          </a:p>
        </p:txBody>
      </p:sp>
      <p:sp>
        <p:nvSpPr>
          <p:cNvPr id="25" name="矩形 24">
            <a:extLst>
              <a:ext uri="{FF2B5EF4-FFF2-40B4-BE49-F238E27FC236}">
                <a16:creationId xmlns:a16="http://schemas.microsoft.com/office/drawing/2014/main" id="{BD0F887F-AD1F-4281-8DF5-B3834E46691A}"/>
              </a:ext>
            </a:extLst>
          </p:cNvPr>
          <p:cNvSpPr/>
          <p:nvPr/>
        </p:nvSpPr>
        <p:spPr>
          <a:xfrm>
            <a:off x="1051954" y="2955251"/>
            <a:ext cx="877163" cy="369332"/>
          </a:xfrm>
          <a:prstGeom prst="rect">
            <a:avLst/>
          </a:prstGeom>
        </p:spPr>
        <p:txBody>
          <a:bodyPr wrap="none">
            <a:spAutoFit/>
          </a:bodyPr>
          <a:lstStyle/>
          <a:p>
            <a:r>
              <a:rPr lang="zh-CN" altLang="en-US" dirty="0"/>
              <a:t>仿生学</a:t>
            </a:r>
          </a:p>
        </p:txBody>
      </p:sp>
      <p:sp>
        <p:nvSpPr>
          <p:cNvPr id="26" name="矩形 25">
            <a:extLst>
              <a:ext uri="{FF2B5EF4-FFF2-40B4-BE49-F238E27FC236}">
                <a16:creationId xmlns:a16="http://schemas.microsoft.com/office/drawing/2014/main" id="{CBC807B2-00C0-4098-AE1B-C987835383FD}"/>
              </a:ext>
            </a:extLst>
          </p:cNvPr>
          <p:cNvSpPr/>
          <p:nvPr/>
        </p:nvSpPr>
        <p:spPr>
          <a:xfrm>
            <a:off x="1051954" y="3373980"/>
            <a:ext cx="877163" cy="369332"/>
          </a:xfrm>
          <a:prstGeom prst="rect">
            <a:avLst/>
          </a:prstGeom>
        </p:spPr>
        <p:txBody>
          <a:bodyPr wrap="none">
            <a:spAutoFit/>
          </a:bodyPr>
          <a:lstStyle/>
          <a:p>
            <a:r>
              <a:rPr lang="zh-CN" altLang="en-US" dirty="0"/>
              <a:t>概率图</a:t>
            </a:r>
          </a:p>
        </p:txBody>
      </p:sp>
      <p:sp>
        <p:nvSpPr>
          <p:cNvPr id="27" name="矩形 26">
            <a:extLst>
              <a:ext uri="{FF2B5EF4-FFF2-40B4-BE49-F238E27FC236}">
                <a16:creationId xmlns:a16="http://schemas.microsoft.com/office/drawing/2014/main" id="{84EB7B8B-165C-42D3-A301-C00C5079FA2B}"/>
              </a:ext>
            </a:extLst>
          </p:cNvPr>
          <p:cNvSpPr/>
          <p:nvPr/>
        </p:nvSpPr>
        <p:spPr>
          <a:xfrm>
            <a:off x="1585753" y="4211437"/>
            <a:ext cx="343364" cy="369332"/>
          </a:xfrm>
          <a:prstGeom prst="rect">
            <a:avLst/>
          </a:prstGeom>
        </p:spPr>
        <p:txBody>
          <a:bodyPr wrap="none">
            <a:spAutoFit/>
          </a:bodyPr>
          <a:lstStyle/>
          <a:p>
            <a:r>
              <a:rPr lang="en-US" altLang="zh-CN" dirty="0"/>
              <a:t>…</a:t>
            </a:r>
            <a:endParaRPr lang="zh-CN" altLang="en-US" dirty="0"/>
          </a:p>
        </p:txBody>
      </p:sp>
      <p:sp>
        <p:nvSpPr>
          <p:cNvPr id="28" name="矩形 27">
            <a:extLst>
              <a:ext uri="{FF2B5EF4-FFF2-40B4-BE49-F238E27FC236}">
                <a16:creationId xmlns:a16="http://schemas.microsoft.com/office/drawing/2014/main" id="{F5B3F942-8008-4D0D-982E-F47025C52448}"/>
              </a:ext>
            </a:extLst>
          </p:cNvPr>
          <p:cNvSpPr/>
          <p:nvPr/>
        </p:nvSpPr>
        <p:spPr>
          <a:xfrm>
            <a:off x="359457" y="3792709"/>
            <a:ext cx="1569660" cy="369332"/>
          </a:xfrm>
          <a:prstGeom prst="rect">
            <a:avLst/>
          </a:prstGeom>
        </p:spPr>
        <p:txBody>
          <a:bodyPr wrap="none">
            <a:spAutoFit/>
          </a:bodyPr>
          <a:lstStyle/>
          <a:p>
            <a:r>
              <a:rPr lang="zh-CN" altLang="en-US" dirty="0"/>
              <a:t>几何拓扑建模</a:t>
            </a:r>
          </a:p>
        </p:txBody>
      </p:sp>
      <p:sp>
        <p:nvSpPr>
          <p:cNvPr id="29" name="文本框 28">
            <a:extLst>
              <a:ext uri="{FF2B5EF4-FFF2-40B4-BE49-F238E27FC236}">
                <a16:creationId xmlns:a16="http://schemas.microsoft.com/office/drawing/2014/main" id="{432D5D19-438A-414A-A569-5A5619571786}"/>
              </a:ext>
            </a:extLst>
          </p:cNvPr>
          <p:cNvSpPr txBox="1"/>
          <p:nvPr/>
        </p:nvSpPr>
        <p:spPr>
          <a:xfrm>
            <a:off x="2230572" y="1586365"/>
            <a:ext cx="7340471" cy="369332"/>
          </a:xfrm>
          <a:prstGeom prst="rect">
            <a:avLst/>
          </a:prstGeom>
          <a:noFill/>
        </p:spPr>
        <p:txBody>
          <a:bodyPr wrap="none" rtlCol="0">
            <a:spAutoFit/>
          </a:bodyPr>
          <a:lstStyle/>
          <a:p>
            <a:r>
              <a:rPr lang="zh-CN" altLang="en-US" dirty="0"/>
              <a:t>用传统的算法先对图像进行处理，再进行训练的方法能获得更好的效果</a:t>
            </a:r>
          </a:p>
        </p:txBody>
      </p:sp>
    </p:spTree>
    <p:extLst>
      <p:ext uri="{BB962C8B-B14F-4D97-AF65-F5344CB8AC3E}">
        <p14:creationId xmlns:p14="http://schemas.microsoft.com/office/powerpoint/2010/main" val="490374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BC82074-1613-4525-A660-94AE7AA727F0}"/>
              </a:ext>
            </a:extLst>
          </p:cNvPr>
          <p:cNvSpPr txBox="1"/>
          <p:nvPr/>
        </p:nvSpPr>
        <p:spPr>
          <a:xfrm>
            <a:off x="425493" y="1910920"/>
            <a:ext cx="2552302" cy="369332"/>
          </a:xfrm>
          <a:prstGeom prst="rect">
            <a:avLst/>
          </a:prstGeom>
          <a:noFill/>
        </p:spPr>
        <p:txBody>
          <a:bodyPr wrap="none" rtlCol="0">
            <a:spAutoFit/>
          </a:bodyPr>
          <a:lstStyle/>
          <a:p>
            <a:r>
              <a:rPr lang="zh-CN" altLang="en-US" dirty="0"/>
              <a:t>开发环境：</a:t>
            </a:r>
            <a:r>
              <a:rPr lang="en-US" altLang="zh-CN" dirty="0"/>
              <a:t>Visual Studio</a:t>
            </a:r>
            <a:endParaRPr lang="zh-CN" altLang="en-US" dirty="0"/>
          </a:p>
        </p:txBody>
      </p:sp>
      <p:sp>
        <p:nvSpPr>
          <p:cNvPr id="8" name="文本框 7">
            <a:extLst>
              <a:ext uri="{FF2B5EF4-FFF2-40B4-BE49-F238E27FC236}">
                <a16:creationId xmlns:a16="http://schemas.microsoft.com/office/drawing/2014/main" id="{EF9E7219-88A7-448C-98D3-9C9562FE5645}"/>
              </a:ext>
            </a:extLst>
          </p:cNvPr>
          <p:cNvSpPr txBox="1"/>
          <p:nvPr/>
        </p:nvSpPr>
        <p:spPr>
          <a:xfrm>
            <a:off x="425493" y="2666199"/>
            <a:ext cx="2695481" cy="369332"/>
          </a:xfrm>
          <a:prstGeom prst="rect">
            <a:avLst/>
          </a:prstGeom>
          <a:noFill/>
        </p:spPr>
        <p:txBody>
          <a:bodyPr wrap="none" rtlCol="0">
            <a:spAutoFit/>
          </a:bodyPr>
          <a:lstStyle/>
          <a:p>
            <a:r>
              <a:rPr lang="zh-CN" altLang="en-US" dirty="0"/>
              <a:t>编程语言：</a:t>
            </a:r>
            <a:r>
              <a:rPr lang="en-US" altLang="zh-CN" dirty="0"/>
              <a:t>C++</a:t>
            </a:r>
            <a:r>
              <a:rPr lang="zh-CN" altLang="en-US" dirty="0"/>
              <a:t>、</a:t>
            </a:r>
            <a:r>
              <a:rPr lang="en-US" altLang="zh-CN" dirty="0"/>
              <a:t>python</a:t>
            </a:r>
            <a:endParaRPr lang="zh-CN" altLang="en-US" dirty="0"/>
          </a:p>
        </p:txBody>
      </p:sp>
      <p:sp>
        <p:nvSpPr>
          <p:cNvPr id="9" name="文本框 8">
            <a:extLst>
              <a:ext uri="{FF2B5EF4-FFF2-40B4-BE49-F238E27FC236}">
                <a16:creationId xmlns:a16="http://schemas.microsoft.com/office/drawing/2014/main" id="{36DAB64E-13FB-4C45-8DDA-2E1EB6D89AC3}"/>
              </a:ext>
            </a:extLst>
          </p:cNvPr>
          <p:cNvSpPr txBox="1"/>
          <p:nvPr/>
        </p:nvSpPr>
        <p:spPr>
          <a:xfrm>
            <a:off x="425492" y="3421478"/>
            <a:ext cx="2917209" cy="369332"/>
          </a:xfrm>
          <a:prstGeom prst="rect">
            <a:avLst/>
          </a:prstGeom>
          <a:noFill/>
        </p:spPr>
        <p:txBody>
          <a:bodyPr wrap="none" rtlCol="0">
            <a:spAutoFit/>
          </a:bodyPr>
          <a:lstStyle/>
          <a:p>
            <a:r>
              <a:rPr lang="zh-CN" altLang="en-US" dirty="0"/>
              <a:t>深度学习框架：</a:t>
            </a:r>
            <a:r>
              <a:rPr lang="en-US" altLang="zh-CN" dirty="0"/>
              <a:t>TensorFlow</a:t>
            </a:r>
            <a:endParaRPr lang="zh-CN" altLang="en-US" dirty="0"/>
          </a:p>
        </p:txBody>
      </p:sp>
      <p:sp>
        <p:nvSpPr>
          <p:cNvPr id="10" name="文本框 9">
            <a:extLst>
              <a:ext uri="{FF2B5EF4-FFF2-40B4-BE49-F238E27FC236}">
                <a16:creationId xmlns:a16="http://schemas.microsoft.com/office/drawing/2014/main" id="{81302050-2481-4242-A66E-324618176ABE}"/>
              </a:ext>
            </a:extLst>
          </p:cNvPr>
          <p:cNvSpPr txBox="1"/>
          <p:nvPr/>
        </p:nvSpPr>
        <p:spPr>
          <a:xfrm>
            <a:off x="425492" y="4175355"/>
            <a:ext cx="1676677" cy="369332"/>
          </a:xfrm>
          <a:prstGeom prst="rect">
            <a:avLst/>
          </a:prstGeom>
          <a:noFill/>
        </p:spPr>
        <p:txBody>
          <a:bodyPr wrap="none" rtlCol="0">
            <a:spAutoFit/>
          </a:bodyPr>
          <a:lstStyle/>
          <a:p>
            <a:r>
              <a:rPr lang="zh-CN" altLang="en-US" dirty="0"/>
              <a:t>数据集：</a:t>
            </a:r>
            <a:r>
              <a:rPr lang="en-US" altLang="zh-CN" dirty="0"/>
              <a:t>STARE</a:t>
            </a:r>
            <a:endParaRPr lang="zh-CN" altLang="en-US" dirty="0"/>
          </a:p>
        </p:txBody>
      </p:sp>
      <p:cxnSp>
        <p:nvCxnSpPr>
          <p:cNvPr id="3" name="直接连接符 2">
            <a:extLst>
              <a:ext uri="{FF2B5EF4-FFF2-40B4-BE49-F238E27FC236}">
                <a16:creationId xmlns:a16="http://schemas.microsoft.com/office/drawing/2014/main" id="{6A063C0A-9412-4349-AAB3-FF74CC0DBA07}"/>
              </a:ext>
            </a:extLst>
          </p:cNvPr>
          <p:cNvCxnSpPr>
            <a:cxnSpLocks/>
          </p:cNvCxnSpPr>
          <p:nvPr/>
        </p:nvCxnSpPr>
        <p:spPr>
          <a:xfrm>
            <a:off x="3487480" y="583687"/>
            <a:ext cx="0" cy="5446999"/>
          </a:xfrm>
          <a:prstGeom prst="line">
            <a:avLst/>
          </a:prstGeom>
        </p:spPr>
        <p:style>
          <a:lnRef idx="3">
            <a:schemeClr val="accent1"/>
          </a:lnRef>
          <a:fillRef idx="0">
            <a:schemeClr val="accent1"/>
          </a:fillRef>
          <a:effectRef idx="2">
            <a:schemeClr val="accent1"/>
          </a:effectRef>
          <a:fontRef idx="minor">
            <a:schemeClr val="tx1"/>
          </a:fontRef>
        </p:style>
      </p:cxnSp>
      <p:sp>
        <p:nvSpPr>
          <p:cNvPr id="14" name="箭头: V 形 13">
            <a:extLst>
              <a:ext uri="{FF2B5EF4-FFF2-40B4-BE49-F238E27FC236}">
                <a16:creationId xmlns:a16="http://schemas.microsoft.com/office/drawing/2014/main" id="{7836B3A5-09D5-4098-B33F-50072ADB953D}"/>
              </a:ext>
            </a:extLst>
          </p:cNvPr>
          <p:cNvSpPr/>
          <p:nvPr/>
        </p:nvSpPr>
        <p:spPr>
          <a:xfrm rot="5400000">
            <a:off x="9820942" y="4039487"/>
            <a:ext cx="616688" cy="51213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矩形: 圆角 3">
            <a:extLst>
              <a:ext uri="{FF2B5EF4-FFF2-40B4-BE49-F238E27FC236}">
                <a16:creationId xmlns:a16="http://schemas.microsoft.com/office/drawing/2014/main" id="{D70F9413-FF49-413E-99F1-8634B76CA990}"/>
              </a:ext>
            </a:extLst>
          </p:cNvPr>
          <p:cNvSpPr/>
          <p:nvPr/>
        </p:nvSpPr>
        <p:spPr>
          <a:xfrm>
            <a:off x="3706387" y="926068"/>
            <a:ext cx="7926161" cy="48250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640AB614-CED4-46E5-A1FB-06F13A121730}"/>
              </a:ext>
            </a:extLst>
          </p:cNvPr>
          <p:cNvSpPr/>
          <p:nvPr/>
        </p:nvSpPr>
        <p:spPr>
          <a:xfrm>
            <a:off x="4039482" y="1300718"/>
            <a:ext cx="3298341" cy="40292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1576440D-655C-403C-AB57-BC469EA0E498}"/>
              </a:ext>
            </a:extLst>
          </p:cNvPr>
          <p:cNvSpPr/>
          <p:nvPr/>
        </p:nvSpPr>
        <p:spPr>
          <a:xfrm>
            <a:off x="7846829" y="1300718"/>
            <a:ext cx="3522920" cy="402925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FB4958B7-9B5E-46C9-9F3C-9FF8D4C7CE5E}"/>
              </a:ext>
            </a:extLst>
          </p:cNvPr>
          <p:cNvSpPr/>
          <p:nvPr/>
        </p:nvSpPr>
        <p:spPr>
          <a:xfrm>
            <a:off x="5116828" y="1726275"/>
            <a:ext cx="1143647" cy="45305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眼底图像</a:t>
            </a:r>
          </a:p>
        </p:txBody>
      </p:sp>
      <p:sp>
        <p:nvSpPr>
          <p:cNvPr id="19" name="矩形: 圆角 18">
            <a:extLst>
              <a:ext uri="{FF2B5EF4-FFF2-40B4-BE49-F238E27FC236}">
                <a16:creationId xmlns:a16="http://schemas.microsoft.com/office/drawing/2014/main" id="{5C14B853-B5ED-4129-801E-BBCDF2B0A733}"/>
              </a:ext>
            </a:extLst>
          </p:cNvPr>
          <p:cNvSpPr/>
          <p:nvPr/>
        </p:nvSpPr>
        <p:spPr>
          <a:xfrm>
            <a:off x="4399560" y="2510118"/>
            <a:ext cx="2578184" cy="45305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取绿色通道作为输入</a:t>
            </a:r>
          </a:p>
        </p:txBody>
      </p:sp>
      <p:sp>
        <p:nvSpPr>
          <p:cNvPr id="20" name="矩形: 圆角 19">
            <a:extLst>
              <a:ext uri="{FF2B5EF4-FFF2-40B4-BE49-F238E27FC236}">
                <a16:creationId xmlns:a16="http://schemas.microsoft.com/office/drawing/2014/main" id="{AD718958-BA0C-4712-B97D-04076FCFE4C1}"/>
              </a:ext>
            </a:extLst>
          </p:cNvPr>
          <p:cNvSpPr/>
          <p:nvPr/>
        </p:nvSpPr>
        <p:spPr>
          <a:xfrm>
            <a:off x="4399559" y="3997820"/>
            <a:ext cx="2578184" cy="990442"/>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对图像进行随机切片 尺寸为</a:t>
            </a:r>
            <a:r>
              <a:rPr lang="en-US" altLang="zh-CN" dirty="0"/>
              <a:t>48</a:t>
            </a:r>
            <a:r>
              <a:rPr lang="zh-CN" altLang="en-US" dirty="0"/>
              <a:t>*</a:t>
            </a:r>
            <a:r>
              <a:rPr lang="en-US" altLang="zh-CN" dirty="0"/>
              <a:t>48</a:t>
            </a:r>
          </a:p>
          <a:p>
            <a:pPr algn="ctr"/>
            <a:r>
              <a:rPr lang="zh-CN" altLang="en-US" dirty="0"/>
              <a:t>数量为</a:t>
            </a:r>
            <a:r>
              <a:rPr lang="en-US" altLang="zh-CN" dirty="0"/>
              <a:t>18000</a:t>
            </a:r>
            <a:endParaRPr lang="zh-CN" altLang="en-US" dirty="0"/>
          </a:p>
        </p:txBody>
      </p:sp>
      <p:sp>
        <p:nvSpPr>
          <p:cNvPr id="21" name="矩形: 圆角 20">
            <a:extLst>
              <a:ext uri="{FF2B5EF4-FFF2-40B4-BE49-F238E27FC236}">
                <a16:creationId xmlns:a16="http://schemas.microsoft.com/office/drawing/2014/main" id="{6D7C5C10-5E60-4BC3-9AD4-73CF21675F5F}"/>
              </a:ext>
            </a:extLst>
          </p:cNvPr>
          <p:cNvSpPr/>
          <p:nvPr/>
        </p:nvSpPr>
        <p:spPr>
          <a:xfrm>
            <a:off x="4769673" y="3344150"/>
            <a:ext cx="1837956" cy="45305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直方图均衡化</a:t>
            </a:r>
          </a:p>
        </p:txBody>
      </p:sp>
      <p:cxnSp>
        <p:nvCxnSpPr>
          <p:cNvPr id="6" name="直接箭头连接符 5">
            <a:extLst>
              <a:ext uri="{FF2B5EF4-FFF2-40B4-BE49-F238E27FC236}">
                <a16:creationId xmlns:a16="http://schemas.microsoft.com/office/drawing/2014/main" id="{CE0A4FA5-6F94-440D-9B43-E707CA156EDE}"/>
              </a:ext>
            </a:extLst>
          </p:cNvPr>
          <p:cNvCxnSpPr>
            <a:cxnSpLocks/>
          </p:cNvCxnSpPr>
          <p:nvPr/>
        </p:nvCxnSpPr>
        <p:spPr>
          <a:xfrm>
            <a:off x="5688651" y="2179331"/>
            <a:ext cx="0" cy="3307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接箭头连接符 22">
            <a:extLst>
              <a:ext uri="{FF2B5EF4-FFF2-40B4-BE49-F238E27FC236}">
                <a16:creationId xmlns:a16="http://schemas.microsoft.com/office/drawing/2014/main" id="{5CD79386-C814-40AD-97AD-E6B3A9B6079A}"/>
              </a:ext>
            </a:extLst>
          </p:cNvPr>
          <p:cNvCxnSpPr>
            <a:cxnSpLocks/>
            <a:endCxn id="21" idx="0"/>
          </p:cNvCxnSpPr>
          <p:nvPr/>
        </p:nvCxnSpPr>
        <p:spPr>
          <a:xfrm>
            <a:off x="5688651" y="2963174"/>
            <a:ext cx="0" cy="380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接箭头连接符 25">
            <a:extLst>
              <a:ext uri="{FF2B5EF4-FFF2-40B4-BE49-F238E27FC236}">
                <a16:creationId xmlns:a16="http://schemas.microsoft.com/office/drawing/2014/main" id="{FA7FCBEF-7F94-49AD-98F7-434E39FA39A5}"/>
              </a:ext>
            </a:extLst>
          </p:cNvPr>
          <p:cNvCxnSpPr>
            <a:cxnSpLocks/>
            <a:stCxn id="21" idx="2"/>
            <a:endCxn id="20" idx="0"/>
          </p:cNvCxnSpPr>
          <p:nvPr/>
        </p:nvCxnSpPr>
        <p:spPr>
          <a:xfrm>
            <a:off x="5688651" y="3797206"/>
            <a:ext cx="0" cy="2006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连接符: 肘形 35">
            <a:extLst>
              <a:ext uri="{FF2B5EF4-FFF2-40B4-BE49-F238E27FC236}">
                <a16:creationId xmlns:a16="http://schemas.microsoft.com/office/drawing/2014/main" id="{9CFAE258-C265-4A41-882B-BE583918B01E}"/>
              </a:ext>
            </a:extLst>
          </p:cNvPr>
          <p:cNvCxnSpPr>
            <a:cxnSpLocks/>
            <a:stCxn id="20" idx="2"/>
            <a:endCxn id="38" idx="0"/>
          </p:cNvCxnSpPr>
          <p:nvPr/>
        </p:nvCxnSpPr>
        <p:spPr>
          <a:xfrm rot="5400000" flipH="1" flipV="1">
            <a:off x="5928709" y="1308683"/>
            <a:ext cx="3439521" cy="3919638"/>
          </a:xfrm>
          <a:prstGeom prst="bentConnector5">
            <a:avLst>
              <a:gd name="adj1" fmla="val -14993"/>
              <a:gd name="adj2" fmla="val 51107"/>
              <a:gd name="adj3" fmla="val 111593"/>
            </a:avLst>
          </a:prstGeom>
          <a:ln>
            <a:tailEnd type="triangle"/>
          </a:ln>
        </p:spPr>
        <p:style>
          <a:lnRef idx="3">
            <a:schemeClr val="dk1"/>
          </a:lnRef>
          <a:fillRef idx="0">
            <a:schemeClr val="dk1"/>
          </a:fillRef>
          <a:effectRef idx="2">
            <a:schemeClr val="dk1"/>
          </a:effectRef>
          <a:fontRef idx="minor">
            <a:schemeClr val="tx1"/>
          </a:fontRef>
        </p:style>
      </p:cxnSp>
      <p:sp>
        <p:nvSpPr>
          <p:cNvPr id="38" name="矩形: 圆角 37">
            <a:extLst>
              <a:ext uri="{FF2B5EF4-FFF2-40B4-BE49-F238E27FC236}">
                <a16:creationId xmlns:a16="http://schemas.microsoft.com/office/drawing/2014/main" id="{363D2975-E747-409F-8AF3-A226505C69D7}"/>
              </a:ext>
            </a:extLst>
          </p:cNvPr>
          <p:cNvSpPr/>
          <p:nvPr/>
        </p:nvSpPr>
        <p:spPr>
          <a:xfrm>
            <a:off x="8831223" y="1548741"/>
            <a:ext cx="1554132" cy="45305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U-Net</a:t>
            </a:r>
            <a:r>
              <a:rPr lang="zh-CN" altLang="en-US" dirty="0"/>
              <a:t>网络</a:t>
            </a:r>
          </a:p>
        </p:txBody>
      </p:sp>
      <p:sp>
        <p:nvSpPr>
          <p:cNvPr id="43" name="矩形: 圆角 42">
            <a:extLst>
              <a:ext uri="{FF2B5EF4-FFF2-40B4-BE49-F238E27FC236}">
                <a16:creationId xmlns:a16="http://schemas.microsoft.com/office/drawing/2014/main" id="{86CD4232-B434-4F79-857F-02D451E1BC3B}"/>
              </a:ext>
            </a:extLst>
          </p:cNvPr>
          <p:cNvSpPr/>
          <p:nvPr/>
        </p:nvSpPr>
        <p:spPr>
          <a:xfrm>
            <a:off x="8450608" y="2591122"/>
            <a:ext cx="2315364" cy="122898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网络参数设置：</a:t>
            </a:r>
            <a:endParaRPr lang="en-US" altLang="zh-CN" dirty="0"/>
          </a:p>
          <a:p>
            <a:pPr algn="ctr"/>
            <a:r>
              <a:rPr lang="en-US" altLang="zh-CN" dirty="0"/>
              <a:t>Batch_size=40</a:t>
            </a:r>
          </a:p>
          <a:p>
            <a:pPr algn="ctr"/>
            <a:r>
              <a:rPr lang="en-US" altLang="zh-CN" dirty="0"/>
              <a:t>training_iters=200</a:t>
            </a:r>
          </a:p>
          <a:p>
            <a:pPr algn="ctr"/>
            <a:r>
              <a:rPr lang="en-US" altLang="zh-CN" dirty="0"/>
              <a:t>Epochs=200</a:t>
            </a:r>
            <a:endParaRPr lang="zh-CN" altLang="en-US" dirty="0"/>
          </a:p>
        </p:txBody>
      </p:sp>
      <p:cxnSp>
        <p:nvCxnSpPr>
          <p:cNvPr id="44" name="直接箭头连接符 43">
            <a:extLst>
              <a:ext uri="{FF2B5EF4-FFF2-40B4-BE49-F238E27FC236}">
                <a16:creationId xmlns:a16="http://schemas.microsoft.com/office/drawing/2014/main" id="{7258ED60-3E29-419D-9323-9D193F366F06}"/>
              </a:ext>
            </a:extLst>
          </p:cNvPr>
          <p:cNvCxnSpPr>
            <a:cxnSpLocks/>
            <a:stCxn id="38" idx="2"/>
            <a:endCxn id="43" idx="0"/>
          </p:cNvCxnSpPr>
          <p:nvPr/>
        </p:nvCxnSpPr>
        <p:spPr>
          <a:xfrm>
            <a:off x="9608289" y="2001797"/>
            <a:ext cx="1" cy="5893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接箭头连接符 46">
            <a:extLst>
              <a:ext uri="{FF2B5EF4-FFF2-40B4-BE49-F238E27FC236}">
                <a16:creationId xmlns:a16="http://schemas.microsoft.com/office/drawing/2014/main" id="{41784D63-824B-4963-9BFC-3D81F674D6C9}"/>
              </a:ext>
            </a:extLst>
          </p:cNvPr>
          <p:cNvCxnSpPr>
            <a:cxnSpLocks/>
            <a:stCxn id="43" idx="2"/>
            <a:endCxn id="50" idx="0"/>
          </p:cNvCxnSpPr>
          <p:nvPr/>
        </p:nvCxnSpPr>
        <p:spPr>
          <a:xfrm flipH="1">
            <a:off x="9608288" y="3820102"/>
            <a:ext cx="2" cy="4835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矩形: 圆角 49">
            <a:extLst>
              <a:ext uri="{FF2B5EF4-FFF2-40B4-BE49-F238E27FC236}">
                <a16:creationId xmlns:a16="http://schemas.microsoft.com/office/drawing/2014/main" id="{3605A72E-5A33-476D-9E28-F39B908D5C22}"/>
              </a:ext>
            </a:extLst>
          </p:cNvPr>
          <p:cNvSpPr/>
          <p:nvPr/>
        </p:nvSpPr>
        <p:spPr>
          <a:xfrm>
            <a:off x="9036464" y="4303680"/>
            <a:ext cx="1143647" cy="45305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血管图像</a:t>
            </a:r>
          </a:p>
        </p:txBody>
      </p:sp>
      <p:sp>
        <p:nvSpPr>
          <p:cNvPr id="55" name="文本框 54">
            <a:extLst>
              <a:ext uri="{FF2B5EF4-FFF2-40B4-BE49-F238E27FC236}">
                <a16:creationId xmlns:a16="http://schemas.microsoft.com/office/drawing/2014/main" id="{E44F9287-3873-442B-B792-A233FAE3A418}"/>
              </a:ext>
            </a:extLst>
          </p:cNvPr>
          <p:cNvSpPr txBox="1"/>
          <p:nvPr/>
        </p:nvSpPr>
        <p:spPr>
          <a:xfrm>
            <a:off x="5218837" y="944644"/>
            <a:ext cx="877163" cy="369332"/>
          </a:xfrm>
          <a:prstGeom prst="rect">
            <a:avLst/>
          </a:prstGeom>
          <a:noFill/>
        </p:spPr>
        <p:txBody>
          <a:bodyPr wrap="none" rtlCol="0">
            <a:spAutoFit/>
          </a:bodyPr>
          <a:lstStyle/>
          <a:p>
            <a:r>
              <a:rPr lang="zh-CN" altLang="en-US" dirty="0"/>
              <a:t>预处理</a:t>
            </a:r>
          </a:p>
        </p:txBody>
      </p:sp>
      <p:sp>
        <p:nvSpPr>
          <p:cNvPr id="56" name="文本框 55">
            <a:extLst>
              <a:ext uri="{FF2B5EF4-FFF2-40B4-BE49-F238E27FC236}">
                <a16:creationId xmlns:a16="http://schemas.microsoft.com/office/drawing/2014/main" id="{758EB06C-EE1C-41D9-9B4B-7CF2784B901E}"/>
              </a:ext>
            </a:extLst>
          </p:cNvPr>
          <p:cNvSpPr txBox="1"/>
          <p:nvPr/>
        </p:nvSpPr>
        <p:spPr>
          <a:xfrm>
            <a:off x="9169705" y="5360696"/>
            <a:ext cx="1107996" cy="369332"/>
          </a:xfrm>
          <a:prstGeom prst="rect">
            <a:avLst/>
          </a:prstGeom>
          <a:noFill/>
        </p:spPr>
        <p:txBody>
          <a:bodyPr wrap="none" rtlCol="0">
            <a:spAutoFit/>
          </a:bodyPr>
          <a:lstStyle/>
          <a:p>
            <a:r>
              <a:rPr lang="zh-CN" altLang="en-US" dirty="0"/>
              <a:t>深度学习</a:t>
            </a:r>
          </a:p>
        </p:txBody>
      </p:sp>
    </p:spTree>
    <p:extLst>
      <p:ext uri="{BB962C8B-B14F-4D97-AF65-F5344CB8AC3E}">
        <p14:creationId xmlns:p14="http://schemas.microsoft.com/office/powerpoint/2010/main" val="32925116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8D474D4-F054-4FB9-89BF-AA186DFBB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971" y="973947"/>
            <a:ext cx="4496043" cy="5122765"/>
          </a:xfrm>
          <a:prstGeom prst="rect">
            <a:avLst/>
          </a:prstGeom>
        </p:spPr>
      </p:pic>
      <p:sp>
        <p:nvSpPr>
          <p:cNvPr id="4" name="文本框 3">
            <a:extLst>
              <a:ext uri="{FF2B5EF4-FFF2-40B4-BE49-F238E27FC236}">
                <a16:creationId xmlns:a16="http://schemas.microsoft.com/office/drawing/2014/main" id="{36175B82-27E3-44AE-8AB9-CA81DBA802A1}"/>
              </a:ext>
            </a:extLst>
          </p:cNvPr>
          <p:cNvSpPr txBox="1"/>
          <p:nvPr/>
        </p:nvSpPr>
        <p:spPr>
          <a:xfrm>
            <a:off x="0" y="489703"/>
            <a:ext cx="1555423" cy="369332"/>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zh-CN" altLang="en-US" dirty="0"/>
              <a:t>分割效果</a:t>
            </a:r>
          </a:p>
        </p:txBody>
      </p:sp>
      <p:pic>
        <p:nvPicPr>
          <p:cNvPr id="5" name="图片 4">
            <a:extLst>
              <a:ext uri="{FF2B5EF4-FFF2-40B4-BE49-F238E27FC236}">
                <a16:creationId xmlns:a16="http://schemas.microsoft.com/office/drawing/2014/main" id="{071C2AA6-3AD3-49E0-93BD-6D6C7CC4BD79}"/>
              </a:ext>
            </a:extLst>
          </p:cNvPr>
          <p:cNvPicPr>
            <a:picLocks noChangeAspect="1"/>
          </p:cNvPicPr>
          <p:nvPr/>
        </p:nvPicPr>
        <p:blipFill>
          <a:blip r:embed="rId3"/>
          <a:stretch>
            <a:fillRect/>
          </a:stretch>
        </p:blipFill>
        <p:spPr>
          <a:xfrm>
            <a:off x="6657943" y="530326"/>
            <a:ext cx="4342253" cy="2941206"/>
          </a:xfrm>
          <a:prstGeom prst="rect">
            <a:avLst/>
          </a:prstGeom>
        </p:spPr>
      </p:pic>
      <p:pic>
        <p:nvPicPr>
          <p:cNvPr id="7" name="图片 6">
            <a:extLst>
              <a:ext uri="{FF2B5EF4-FFF2-40B4-BE49-F238E27FC236}">
                <a16:creationId xmlns:a16="http://schemas.microsoft.com/office/drawing/2014/main" id="{2290B55A-4162-4A56-A90C-A29871EF6944}"/>
              </a:ext>
            </a:extLst>
          </p:cNvPr>
          <p:cNvPicPr>
            <a:picLocks noChangeAspect="1"/>
          </p:cNvPicPr>
          <p:nvPr/>
        </p:nvPicPr>
        <p:blipFill>
          <a:blip r:embed="rId4"/>
          <a:stretch>
            <a:fillRect/>
          </a:stretch>
        </p:blipFill>
        <p:spPr>
          <a:xfrm>
            <a:off x="6804869" y="3388311"/>
            <a:ext cx="4110263" cy="2853005"/>
          </a:xfrm>
          <a:prstGeom prst="rect">
            <a:avLst/>
          </a:prstGeom>
        </p:spPr>
      </p:pic>
    </p:spTree>
    <p:extLst>
      <p:ext uri="{BB962C8B-B14F-4D97-AF65-F5344CB8AC3E}">
        <p14:creationId xmlns:p14="http://schemas.microsoft.com/office/powerpoint/2010/main" val="2832515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6175B82-27E3-44AE-8AB9-CA81DBA802A1}"/>
              </a:ext>
            </a:extLst>
          </p:cNvPr>
          <p:cNvSpPr txBox="1"/>
          <p:nvPr/>
        </p:nvSpPr>
        <p:spPr>
          <a:xfrm>
            <a:off x="0" y="489703"/>
            <a:ext cx="1555423" cy="369332"/>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zh-CN" altLang="en-US" dirty="0"/>
              <a:t>未来计划</a:t>
            </a:r>
          </a:p>
        </p:txBody>
      </p:sp>
      <p:sp>
        <p:nvSpPr>
          <p:cNvPr id="5" name="文本框 4">
            <a:extLst>
              <a:ext uri="{FF2B5EF4-FFF2-40B4-BE49-F238E27FC236}">
                <a16:creationId xmlns:a16="http://schemas.microsoft.com/office/drawing/2014/main" id="{B01FDDCA-BF53-42BC-8F44-74FF9B799AE9}"/>
              </a:ext>
            </a:extLst>
          </p:cNvPr>
          <p:cNvSpPr txBox="1"/>
          <p:nvPr/>
        </p:nvSpPr>
        <p:spPr>
          <a:xfrm>
            <a:off x="1201068" y="1020721"/>
            <a:ext cx="5379999" cy="369332"/>
          </a:xfrm>
          <a:prstGeom prst="rect">
            <a:avLst/>
          </a:prstGeom>
          <a:noFill/>
        </p:spPr>
        <p:txBody>
          <a:bodyPr wrap="none" rtlCol="0">
            <a:spAutoFit/>
          </a:bodyPr>
          <a:lstStyle/>
          <a:p>
            <a:r>
              <a:rPr lang="zh-CN" altLang="en-US" dirty="0"/>
              <a:t>（</a:t>
            </a:r>
            <a:r>
              <a:rPr lang="en-US" altLang="zh-CN" dirty="0"/>
              <a:t>1</a:t>
            </a:r>
            <a:r>
              <a:rPr lang="zh-CN" altLang="en-US" dirty="0"/>
              <a:t>）预处理阶段，尝试其他的增强、去噪等算法；</a:t>
            </a:r>
          </a:p>
        </p:txBody>
      </p:sp>
      <p:sp>
        <p:nvSpPr>
          <p:cNvPr id="6" name="文本框 5">
            <a:extLst>
              <a:ext uri="{FF2B5EF4-FFF2-40B4-BE49-F238E27FC236}">
                <a16:creationId xmlns:a16="http://schemas.microsoft.com/office/drawing/2014/main" id="{47DD17D2-1AA7-4BCF-A528-7F5056C74142}"/>
              </a:ext>
            </a:extLst>
          </p:cNvPr>
          <p:cNvSpPr txBox="1"/>
          <p:nvPr/>
        </p:nvSpPr>
        <p:spPr>
          <a:xfrm>
            <a:off x="1201068" y="1687763"/>
            <a:ext cx="11171328" cy="369332"/>
          </a:xfrm>
          <a:prstGeom prst="rect">
            <a:avLst/>
          </a:prstGeom>
          <a:noFill/>
        </p:spPr>
        <p:txBody>
          <a:bodyPr wrap="none" rtlCol="0">
            <a:spAutoFit/>
          </a:bodyPr>
          <a:lstStyle/>
          <a:p>
            <a:r>
              <a:rPr lang="zh-CN" altLang="en-US" dirty="0"/>
              <a:t>（</a:t>
            </a:r>
            <a:r>
              <a:rPr lang="en-US" altLang="zh-CN" dirty="0"/>
              <a:t>2</a:t>
            </a:r>
            <a:r>
              <a:rPr lang="zh-CN" altLang="en-US" dirty="0"/>
              <a:t>）现有的模型准确率与文献中相差较大；通过增加切片数量或者训练次数等网络参数来提高训练效果；</a:t>
            </a:r>
          </a:p>
        </p:txBody>
      </p:sp>
      <p:sp>
        <p:nvSpPr>
          <p:cNvPr id="7" name="文本框 6">
            <a:extLst>
              <a:ext uri="{FF2B5EF4-FFF2-40B4-BE49-F238E27FC236}">
                <a16:creationId xmlns:a16="http://schemas.microsoft.com/office/drawing/2014/main" id="{159AD611-CBEE-44C0-A69E-D8FCF5D9AF72}"/>
              </a:ext>
            </a:extLst>
          </p:cNvPr>
          <p:cNvSpPr txBox="1"/>
          <p:nvPr/>
        </p:nvSpPr>
        <p:spPr>
          <a:xfrm>
            <a:off x="1201068" y="2354805"/>
            <a:ext cx="10622337" cy="646331"/>
          </a:xfrm>
          <a:prstGeom prst="rect">
            <a:avLst/>
          </a:prstGeom>
          <a:noFill/>
        </p:spPr>
        <p:txBody>
          <a:bodyPr wrap="square" rtlCol="0">
            <a:spAutoFit/>
          </a:bodyPr>
          <a:lstStyle/>
          <a:p>
            <a:r>
              <a:rPr lang="zh-CN" altLang="en-US" dirty="0"/>
              <a:t>（</a:t>
            </a:r>
            <a:r>
              <a:rPr lang="en-US" altLang="zh-CN" dirty="0"/>
              <a:t>3</a:t>
            </a:r>
            <a:r>
              <a:rPr lang="zh-CN" altLang="en-US" dirty="0"/>
              <a:t>）深度学习得到的血管分割图，引入了多余的眼球边界；在网络的输入中多添加一些眼球边界的切片图像</a:t>
            </a:r>
          </a:p>
        </p:txBody>
      </p:sp>
      <p:pic>
        <p:nvPicPr>
          <p:cNvPr id="8" name="图片 7">
            <a:extLst>
              <a:ext uri="{FF2B5EF4-FFF2-40B4-BE49-F238E27FC236}">
                <a16:creationId xmlns:a16="http://schemas.microsoft.com/office/drawing/2014/main" id="{D3109D69-4048-4CA5-8881-139F253AE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015" y="3577856"/>
            <a:ext cx="6831064" cy="1945818"/>
          </a:xfrm>
          <a:prstGeom prst="rect">
            <a:avLst/>
          </a:prstGeom>
        </p:spPr>
      </p:pic>
      <p:sp>
        <p:nvSpPr>
          <p:cNvPr id="9" name="椭圆 8">
            <a:extLst>
              <a:ext uri="{FF2B5EF4-FFF2-40B4-BE49-F238E27FC236}">
                <a16:creationId xmlns:a16="http://schemas.microsoft.com/office/drawing/2014/main" id="{53EDD974-D8E5-4C43-B599-39E485AEADF2}"/>
              </a:ext>
            </a:extLst>
          </p:cNvPr>
          <p:cNvSpPr/>
          <p:nvPr/>
        </p:nvSpPr>
        <p:spPr>
          <a:xfrm rot="17900697">
            <a:off x="8891212" y="4924081"/>
            <a:ext cx="691117" cy="375669"/>
          </a:xfrm>
          <a:prstGeom prst="ellipse">
            <a:avLst/>
          </a:prstGeom>
          <a:solidFill>
            <a:srgbClr val="E48312">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1F2C983B-F62D-49B5-B57A-72BE617D6CB8}"/>
              </a:ext>
            </a:extLst>
          </p:cNvPr>
          <p:cNvSpPr/>
          <p:nvPr/>
        </p:nvSpPr>
        <p:spPr>
          <a:xfrm rot="17900697">
            <a:off x="7023426" y="3690449"/>
            <a:ext cx="691117" cy="375669"/>
          </a:xfrm>
          <a:prstGeom prst="ellipse">
            <a:avLst/>
          </a:prstGeom>
          <a:solidFill>
            <a:srgbClr val="E48312">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9765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53ED5F18-8B8D-4C50-8298-0682BD3DBA3F}"/>
              </a:ext>
            </a:extLst>
          </p:cNvPr>
          <p:cNvCxnSpPr/>
          <p:nvPr/>
        </p:nvCxnSpPr>
        <p:spPr>
          <a:xfrm flipH="1">
            <a:off x="7859751" y="3505767"/>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091181B7-3C6D-476F-A6AC-AC0A4A5B4588}"/>
              </a:ext>
            </a:extLst>
          </p:cNvPr>
          <p:cNvCxnSpPr/>
          <p:nvPr/>
        </p:nvCxnSpPr>
        <p:spPr>
          <a:xfrm flipH="1">
            <a:off x="3720270" y="2527821"/>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86BC4DA7-B69C-4254-8F66-18A0D5531F0A}"/>
              </a:ext>
            </a:extLst>
          </p:cNvPr>
          <p:cNvCxnSpPr/>
          <p:nvPr/>
        </p:nvCxnSpPr>
        <p:spPr>
          <a:xfrm flipH="1">
            <a:off x="3467346" y="3075410"/>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91F144DC-C7C6-4A47-90D5-9F56CF09B9CF}"/>
              </a:ext>
            </a:extLst>
          </p:cNvPr>
          <p:cNvSpPr txBox="1"/>
          <p:nvPr/>
        </p:nvSpPr>
        <p:spPr>
          <a:xfrm>
            <a:off x="4018095" y="2611702"/>
            <a:ext cx="4241985" cy="1446550"/>
          </a:xfrm>
          <a:prstGeom prst="rect">
            <a:avLst/>
          </a:prstGeom>
          <a:noFill/>
        </p:spPr>
        <p:txBody>
          <a:bodyPr wrap="square" rtlCol="0">
            <a:spAutoFit/>
          </a:bodyPr>
          <a:lstStyle/>
          <a:p>
            <a:pPr algn="ctr"/>
            <a:r>
              <a:rPr lang="en-US" altLang="zh-CN" sz="8800" dirty="0">
                <a:latin typeface="FuturaBookC" pitchFamily="2" charset="-52"/>
              </a:rPr>
              <a:t>Thanks</a:t>
            </a:r>
            <a:endParaRPr lang="zh-CN" altLang="en-US" sz="8800" dirty="0">
              <a:latin typeface="FuturaBookC" pitchFamily="2" charset="-52"/>
            </a:endParaRPr>
          </a:p>
        </p:txBody>
      </p:sp>
    </p:spTree>
    <p:extLst>
      <p:ext uri="{BB962C8B-B14F-4D97-AF65-F5344CB8AC3E}">
        <p14:creationId xmlns:p14="http://schemas.microsoft.com/office/powerpoint/2010/main" val="2176711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BEBFFE-15B8-44A8-9FAC-8B2C2771B5C7}"/>
              </a:ext>
            </a:extLst>
          </p:cNvPr>
          <p:cNvSpPr txBox="1"/>
          <p:nvPr/>
        </p:nvSpPr>
        <p:spPr>
          <a:xfrm>
            <a:off x="0" y="489703"/>
            <a:ext cx="1555423" cy="369332"/>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zh-CN" altLang="en-US" dirty="0"/>
              <a:t>背景</a:t>
            </a:r>
          </a:p>
        </p:txBody>
      </p:sp>
      <p:sp>
        <p:nvSpPr>
          <p:cNvPr id="8" name="矩形 7">
            <a:extLst>
              <a:ext uri="{FF2B5EF4-FFF2-40B4-BE49-F238E27FC236}">
                <a16:creationId xmlns:a16="http://schemas.microsoft.com/office/drawing/2014/main" id="{A66F132F-1CBE-4031-AD71-4EA2B8C4CBF3}"/>
              </a:ext>
            </a:extLst>
          </p:cNvPr>
          <p:cNvSpPr/>
          <p:nvPr/>
        </p:nvSpPr>
        <p:spPr>
          <a:xfrm>
            <a:off x="800917" y="1030836"/>
            <a:ext cx="10701272" cy="707886"/>
          </a:xfrm>
          <a:prstGeom prst="rect">
            <a:avLst/>
          </a:prstGeom>
        </p:spPr>
        <p:txBody>
          <a:bodyPr wrap="square">
            <a:spAutoFit/>
          </a:bodyPr>
          <a:lstStyle/>
          <a:p>
            <a:r>
              <a:rPr lang="zh-CN" altLang="en-US" sz="2000" b="0" i="0" dirty="0">
                <a:solidFill>
                  <a:srgbClr val="2E3033"/>
                </a:solidFill>
                <a:effectLst/>
                <a:latin typeface="Arial" panose="020B0604020202020204" pitchFamily="34" charset="0"/>
              </a:rPr>
              <a:t>视网膜图像中包含丰富的信息，</a:t>
            </a:r>
            <a:r>
              <a:rPr lang="zh-CN" altLang="en-US" sz="2000" dirty="0"/>
              <a:t>有助于眼科医生诊断不同的眼部异常，比如青光眼、心血管疾病、高血压、动脉硬化和糖尿病视网膜病变</a:t>
            </a:r>
          </a:p>
        </p:txBody>
      </p:sp>
      <p:grpSp>
        <p:nvGrpSpPr>
          <p:cNvPr id="64" name="组合 63">
            <a:extLst>
              <a:ext uri="{FF2B5EF4-FFF2-40B4-BE49-F238E27FC236}">
                <a16:creationId xmlns:a16="http://schemas.microsoft.com/office/drawing/2014/main" id="{0B486D8E-3DCC-4A66-BABF-D829BE075392}"/>
              </a:ext>
            </a:extLst>
          </p:cNvPr>
          <p:cNvGrpSpPr/>
          <p:nvPr/>
        </p:nvGrpSpPr>
        <p:grpSpPr>
          <a:xfrm>
            <a:off x="447455" y="1717111"/>
            <a:ext cx="11292047" cy="4077242"/>
            <a:chOff x="447455" y="1880396"/>
            <a:chExt cx="11292047" cy="4077242"/>
          </a:xfrm>
        </p:grpSpPr>
        <p:pic>
          <p:nvPicPr>
            <p:cNvPr id="12" name="图片 11">
              <a:extLst>
                <a:ext uri="{FF2B5EF4-FFF2-40B4-BE49-F238E27FC236}">
                  <a16:creationId xmlns:a16="http://schemas.microsoft.com/office/drawing/2014/main" id="{BAA9A77E-B9CE-4455-8142-F9F272F13839}"/>
                </a:ext>
              </a:extLst>
            </p:cNvPr>
            <p:cNvPicPr>
              <a:picLocks noChangeAspect="1"/>
            </p:cNvPicPr>
            <p:nvPr/>
          </p:nvPicPr>
          <p:blipFill rotWithShape="1">
            <a:blip r:embed="rId3"/>
            <a:srcRect l="1868" t="2911"/>
            <a:stretch/>
          </p:blipFill>
          <p:spPr>
            <a:xfrm>
              <a:off x="3841950" y="1880396"/>
              <a:ext cx="4123714" cy="3682303"/>
            </a:xfrm>
            <a:prstGeom prst="rect">
              <a:avLst/>
            </a:prstGeom>
          </p:spPr>
        </p:pic>
        <p:sp>
          <p:nvSpPr>
            <p:cNvPr id="13" name="矩形 12">
              <a:extLst>
                <a:ext uri="{FF2B5EF4-FFF2-40B4-BE49-F238E27FC236}">
                  <a16:creationId xmlns:a16="http://schemas.microsoft.com/office/drawing/2014/main" id="{423E6597-FEA4-4636-B58B-3DFA65C59F93}"/>
                </a:ext>
              </a:extLst>
            </p:cNvPr>
            <p:cNvSpPr/>
            <p:nvPr/>
          </p:nvSpPr>
          <p:spPr>
            <a:xfrm>
              <a:off x="5405664" y="5619084"/>
              <a:ext cx="1614598" cy="338554"/>
            </a:xfrm>
            <a:prstGeom prst="rect">
              <a:avLst/>
            </a:prstGeom>
          </p:spPr>
          <p:txBody>
            <a:bodyPr wrap="square">
              <a:spAutoFit/>
            </a:bodyPr>
            <a:lstStyle/>
            <a:p>
              <a:r>
                <a:rPr lang="zh-CN" altLang="en-US" sz="1600" dirty="0"/>
                <a:t>眼膜结构</a:t>
              </a:r>
            </a:p>
          </p:txBody>
        </p:sp>
        <p:cxnSp>
          <p:nvCxnSpPr>
            <p:cNvPr id="16" name="直接箭头连接符 15">
              <a:extLst>
                <a:ext uri="{FF2B5EF4-FFF2-40B4-BE49-F238E27FC236}">
                  <a16:creationId xmlns:a16="http://schemas.microsoft.com/office/drawing/2014/main" id="{747ECC41-9D03-4E63-8BBC-46B2228782F5}"/>
                </a:ext>
              </a:extLst>
            </p:cNvPr>
            <p:cNvCxnSpPr>
              <a:cxnSpLocks/>
            </p:cNvCxnSpPr>
            <p:nvPr/>
          </p:nvCxnSpPr>
          <p:spPr>
            <a:xfrm flipH="1">
              <a:off x="7249290" y="2266653"/>
              <a:ext cx="1010653" cy="422267"/>
            </a:xfrm>
            <a:prstGeom prst="straightConnector1">
              <a:avLst/>
            </a:prstGeom>
            <a:ln>
              <a:tailEnd type="oval"/>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FABBC523-6687-4A52-A32B-3AF28D40FB71}"/>
                </a:ext>
              </a:extLst>
            </p:cNvPr>
            <p:cNvCxnSpPr>
              <a:cxnSpLocks/>
            </p:cNvCxnSpPr>
            <p:nvPr/>
          </p:nvCxnSpPr>
          <p:spPr>
            <a:xfrm flipH="1">
              <a:off x="8259947" y="2266653"/>
              <a:ext cx="1193528" cy="0"/>
            </a:xfrm>
            <a:prstGeom prst="straightConnector1">
              <a:avLst/>
            </a:prstGeom>
            <a:ln>
              <a:tailEnd type="none"/>
            </a:ln>
          </p:spPr>
          <p:style>
            <a:lnRef idx="3">
              <a:schemeClr val="dk1"/>
            </a:lnRef>
            <a:fillRef idx="0">
              <a:schemeClr val="dk1"/>
            </a:fillRef>
            <a:effectRef idx="2">
              <a:schemeClr val="dk1"/>
            </a:effectRef>
            <a:fontRef idx="minor">
              <a:schemeClr val="tx1"/>
            </a:fontRef>
          </p:style>
        </p:cxnSp>
        <p:sp>
          <p:nvSpPr>
            <p:cNvPr id="24" name="矩形: 圆角 23">
              <a:extLst>
                <a:ext uri="{FF2B5EF4-FFF2-40B4-BE49-F238E27FC236}">
                  <a16:creationId xmlns:a16="http://schemas.microsoft.com/office/drawing/2014/main" id="{F13B2957-7FF2-4169-B662-32AA8919F9E6}"/>
                </a:ext>
              </a:extLst>
            </p:cNvPr>
            <p:cNvSpPr/>
            <p:nvPr/>
          </p:nvSpPr>
          <p:spPr>
            <a:xfrm>
              <a:off x="8875956" y="1980016"/>
              <a:ext cx="1650281" cy="47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视网膜血管</a:t>
              </a:r>
            </a:p>
          </p:txBody>
        </p:sp>
        <p:cxnSp>
          <p:nvCxnSpPr>
            <p:cNvPr id="25" name="直接箭头连接符 24">
              <a:extLst>
                <a:ext uri="{FF2B5EF4-FFF2-40B4-BE49-F238E27FC236}">
                  <a16:creationId xmlns:a16="http://schemas.microsoft.com/office/drawing/2014/main" id="{3B017792-64ED-4913-938A-6FB6083C5E55}"/>
                </a:ext>
              </a:extLst>
            </p:cNvPr>
            <p:cNvCxnSpPr>
              <a:cxnSpLocks/>
            </p:cNvCxnSpPr>
            <p:nvPr/>
          </p:nvCxnSpPr>
          <p:spPr>
            <a:xfrm flipH="1">
              <a:off x="7620312" y="3292869"/>
              <a:ext cx="861009" cy="218733"/>
            </a:xfrm>
            <a:prstGeom prst="straightConnector1">
              <a:avLst/>
            </a:prstGeom>
            <a:ln>
              <a:tailEnd type="oval"/>
            </a:ln>
          </p:spPr>
          <p:style>
            <a:lnRef idx="3">
              <a:schemeClr val="dk1"/>
            </a:lnRef>
            <a:fillRef idx="0">
              <a:schemeClr val="dk1"/>
            </a:fillRef>
            <a:effectRef idx="2">
              <a:schemeClr val="dk1"/>
            </a:effectRef>
            <a:fontRef idx="minor">
              <a:schemeClr val="tx1"/>
            </a:fontRef>
          </p:style>
        </p:cxnSp>
        <p:cxnSp>
          <p:nvCxnSpPr>
            <p:cNvPr id="26" name="直接箭头连接符 25">
              <a:extLst>
                <a:ext uri="{FF2B5EF4-FFF2-40B4-BE49-F238E27FC236}">
                  <a16:creationId xmlns:a16="http://schemas.microsoft.com/office/drawing/2014/main" id="{0CDD56F5-2961-4FBA-BEC2-63FF70EBBF4B}"/>
                </a:ext>
              </a:extLst>
            </p:cNvPr>
            <p:cNvCxnSpPr>
              <a:cxnSpLocks/>
            </p:cNvCxnSpPr>
            <p:nvPr/>
          </p:nvCxnSpPr>
          <p:spPr>
            <a:xfrm flipH="1">
              <a:off x="8481321" y="3292869"/>
              <a:ext cx="394635" cy="0"/>
            </a:xfrm>
            <a:prstGeom prst="straightConnector1">
              <a:avLst/>
            </a:prstGeom>
            <a:ln>
              <a:tailEnd type="none"/>
            </a:ln>
          </p:spPr>
          <p:style>
            <a:lnRef idx="3">
              <a:schemeClr val="dk1"/>
            </a:lnRef>
            <a:fillRef idx="0">
              <a:schemeClr val="dk1"/>
            </a:fillRef>
            <a:effectRef idx="2">
              <a:schemeClr val="dk1"/>
            </a:effectRef>
            <a:fontRef idx="minor">
              <a:schemeClr val="tx1"/>
            </a:fontRef>
          </p:style>
        </p:cxnSp>
        <p:sp>
          <p:nvSpPr>
            <p:cNvPr id="30" name="矩形: 圆角 29">
              <a:extLst>
                <a:ext uri="{FF2B5EF4-FFF2-40B4-BE49-F238E27FC236}">
                  <a16:creationId xmlns:a16="http://schemas.microsoft.com/office/drawing/2014/main" id="{9BC62DC0-4A66-402E-9C4A-1932EAF170AC}"/>
                </a:ext>
              </a:extLst>
            </p:cNvPr>
            <p:cNvSpPr/>
            <p:nvPr/>
          </p:nvSpPr>
          <p:spPr>
            <a:xfrm>
              <a:off x="8646165" y="3063432"/>
              <a:ext cx="1650281" cy="476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视神经盘</a:t>
              </a:r>
            </a:p>
          </p:txBody>
        </p:sp>
        <p:cxnSp>
          <p:nvCxnSpPr>
            <p:cNvPr id="32" name="直接箭头连接符 31">
              <a:extLst>
                <a:ext uri="{FF2B5EF4-FFF2-40B4-BE49-F238E27FC236}">
                  <a16:creationId xmlns:a16="http://schemas.microsoft.com/office/drawing/2014/main" id="{E194B475-3AFB-4608-B7F1-9B9D80525AED}"/>
                </a:ext>
              </a:extLst>
            </p:cNvPr>
            <p:cNvCxnSpPr>
              <a:cxnSpLocks/>
            </p:cNvCxnSpPr>
            <p:nvPr/>
          </p:nvCxnSpPr>
          <p:spPr>
            <a:xfrm flipH="1" flipV="1">
              <a:off x="6212963" y="3867071"/>
              <a:ext cx="2420759" cy="792935"/>
            </a:xfrm>
            <a:prstGeom prst="straightConnector1">
              <a:avLst/>
            </a:prstGeom>
            <a:ln>
              <a:tailEnd type="oval"/>
            </a:ln>
          </p:spPr>
          <p:style>
            <a:lnRef idx="3">
              <a:schemeClr val="dk1"/>
            </a:lnRef>
            <a:fillRef idx="0">
              <a:schemeClr val="dk1"/>
            </a:fillRef>
            <a:effectRef idx="2">
              <a:schemeClr val="dk1"/>
            </a:effectRef>
            <a:fontRef idx="minor">
              <a:schemeClr val="tx1"/>
            </a:fontRef>
          </p:style>
        </p:cxnSp>
        <p:cxnSp>
          <p:nvCxnSpPr>
            <p:cNvPr id="33" name="直接箭头连接符 32">
              <a:extLst>
                <a:ext uri="{FF2B5EF4-FFF2-40B4-BE49-F238E27FC236}">
                  <a16:creationId xmlns:a16="http://schemas.microsoft.com/office/drawing/2014/main" id="{773558A0-7FD5-4A21-A375-DAADE4DF4FCC}"/>
                </a:ext>
              </a:extLst>
            </p:cNvPr>
            <p:cNvCxnSpPr>
              <a:cxnSpLocks/>
            </p:cNvCxnSpPr>
            <p:nvPr/>
          </p:nvCxnSpPr>
          <p:spPr>
            <a:xfrm flipH="1">
              <a:off x="8633721" y="4660006"/>
              <a:ext cx="394635" cy="0"/>
            </a:xfrm>
            <a:prstGeom prst="straightConnector1">
              <a:avLst/>
            </a:prstGeom>
            <a:ln>
              <a:tailEnd type="none"/>
            </a:ln>
          </p:spPr>
          <p:style>
            <a:lnRef idx="3">
              <a:schemeClr val="dk1"/>
            </a:lnRef>
            <a:fillRef idx="0">
              <a:schemeClr val="dk1"/>
            </a:fillRef>
            <a:effectRef idx="2">
              <a:schemeClr val="dk1"/>
            </a:effectRef>
            <a:fontRef idx="minor">
              <a:schemeClr val="tx1"/>
            </a:fontRef>
          </p:style>
        </p:cxnSp>
        <p:sp>
          <p:nvSpPr>
            <p:cNvPr id="34" name="矩形: 圆角 33">
              <a:extLst>
                <a:ext uri="{FF2B5EF4-FFF2-40B4-BE49-F238E27FC236}">
                  <a16:creationId xmlns:a16="http://schemas.microsoft.com/office/drawing/2014/main" id="{019BD403-FF7E-4E33-95F5-6A43032BA7BF}"/>
                </a:ext>
              </a:extLst>
            </p:cNvPr>
            <p:cNvSpPr/>
            <p:nvPr/>
          </p:nvSpPr>
          <p:spPr>
            <a:xfrm>
              <a:off x="8856711" y="4438642"/>
              <a:ext cx="1402188" cy="4763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黄斑</a:t>
              </a:r>
            </a:p>
          </p:txBody>
        </p:sp>
        <p:cxnSp>
          <p:nvCxnSpPr>
            <p:cNvPr id="36" name="直接箭头连接符 35">
              <a:extLst>
                <a:ext uri="{FF2B5EF4-FFF2-40B4-BE49-F238E27FC236}">
                  <a16:creationId xmlns:a16="http://schemas.microsoft.com/office/drawing/2014/main" id="{7259797E-6813-4D66-8C41-0B0C03398B12}"/>
                </a:ext>
              </a:extLst>
            </p:cNvPr>
            <p:cNvCxnSpPr>
              <a:cxnSpLocks/>
            </p:cNvCxnSpPr>
            <p:nvPr/>
          </p:nvCxnSpPr>
          <p:spPr>
            <a:xfrm>
              <a:off x="2864643" y="2240993"/>
              <a:ext cx="1997590" cy="673294"/>
            </a:xfrm>
            <a:prstGeom prst="straightConnector1">
              <a:avLst/>
            </a:prstGeom>
            <a:ln>
              <a:tailEnd type="oval"/>
            </a:ln>
          </p:spPr>
          <p:style>
            <a:lnRef idx="3">
              <a:schemeClr val="dk1"/>
            </a:lnRef>
            <a:fillRef idx="0">
              <a:schemeClr val="dk1"/>
            </a:fillRef>
            <a:effectRef idx="2">
              <a:schemeClr val="dk1"/>
            </a:effectRef>
            <a:fontRef idx="minor">
              <a:schemeClr val="tx1"/>
            </a:fontRef>
          </p:style>
        </p:cxnSp>
        <p:cxnSp>
          <p:nvCxnSpPr>
            <p:cNvPr id="37" name="直接箭头连接符 36">
              <a:extLst>
                <a:ext uri="{FF2B5EF4-FFF2-40B4-BE49-F238E27FC236}">
                  <a16:creationId xmlns:a16="http://schemas.microsoft.com/office/drawing/2014/main" id="{1054C3B2-F116-42EA-993C-DB30859588D5}"/>
                </a:ext>
              </a:extLst>
            </p:cNvPr>
            <p:cNvCxnSpPr>
              <a:cxnSpLocks/>
            </p:cNvCxnSpPr>
            <p:nvPr/>
          </p:nvCxnSpPr>
          <p:spPr>
            <a:xfrm>
              <a:off x="2455902" y="2237778"/>
              <a:ext cx="408741" cy="0"/>
            </a:xfrm>
            <a:prstGeom prst="straightConnector1">
              <a:avLst/>
            </a:prstGeom>
            <a:ln>
              <a:tailEnd type="none"/>
            </a:ln>
          </p:spPr>
          <p:style>
            <a:lnRef idx="3">
              <a:schemeClr val="dk1"/>
            </a:lnRef>
            <a:fillRef idx="0">
              <a:schemeClr val="dk1"/>
            </a:fillRef>
            <a:effectRef idx="2">
              <a:schemeClr val="dk1"/>
            </a:effectRef>
            <a:fontRef idx="minor">
              <a:schemeClr val="tx1"/>
            </a:fontRef>
          </p:style>
        </p:cxnSp>
        <p:sp>
          <p:nvSpPr>
            <p:cNvPr id="38" name="矩形: 圆角 37">
              <a:extLst>
                <a:ext uri="{FF2B5EF4-FFF2-40B4-BE49-F238E27FC236}">
                  <a16:creationId xmlns:a16="http://schemas.microsoft.com/office/drawing/2014/main" id="{B837B612-D995-4944-AF8B-1A722798BBFC}"/>
                </a:ext>
              </a:extLst>
            </p:cNvPr>
            <p:cNvSpPr/>
            <p:nvPr/>
          </p:nvSpPr>
          <p:spPr>
            <a:xfrm>
              <a:off x="1615535" y="2027555"/>
              <a:ext cx="996558" cy="446617"/>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出血</a:t>
              </a:r>
            </a:p>
          </p:txBody>
        </p:sp>
        <p:cxnSp>
          <p:nvCxnSpPr>
            <p:cNvPr id="46" name="直接箭头连接符 45">
              <a:extLst>
                <a:ext uri="{FF2B5EF4-FFF2-40B4-BE49-F238E27FC236}">
                  <a16:creationId xmlns:a16="http://schemas.microsoft.com/office/drawing/2014/main" id="{54FA6B72-DFDE-439C-A058-FCD658938C34}"/>
                </a:ext>
              </a:extLst>
            </p:cNvPr>
            <p:cNvCxnSpPr>
              <a:cxnSpLocks/>
            </p:cNvCxnSpPr>
            <p:nvPr/>
          </p:nvCxnSpPr>
          <p:spPr>
            <a:xfrm>
              <a:off x="3547667" y="4141354"/>
              <a:ext cx="2072907" cy="0"/>
            </a:xfrm>
            <a:prstGeom prst="straightConnector1">
              <a:avLst/>
            </a:prstGeom>
            <a:ln>
              <a:tailEnd type="oval"/>
            </a:ln>
          </p:spPr>
          <p:style>
            <a:lnRef idx="3">
              <a:schemeClr val="dk1"/>
            </a:lnRef>
            <a:fillRef idx="0">
              <a:schemeClr val="dk1"/>
            </a:fillRef>
            <a:effectRef idx="2">
              <a:schemeClr val="dk1"/>
            </a:effectRef>
            <a:fontRef idx="minor">
              <a:schemeClr val="tx1"/>
            </a:fontRef>
          </p:style>
        </p:cxnSp>
        <p:cxnSp>
          <p:nvCxnSpPr>
            <p:cNvPr id="47" name="直接箭头连接符 46">
              <a:extLst>
                <a:ext uri="{FF2B5EF4-FFF2-40B4-BE49-F238E27FC236}">
                  <a16:creationId xmlns:a16="http://schemas.microsoft.com/office/drawing/2014/main" id="{CF415072-1E80-4D39-9B0D-6B8D06EA28EB}"/>
                </a:ext>
              </a:extLst>
            </p:cNvPr>
            <p:cNvCxnSpPr>
              <a:cxnSpLocks/>
              <a:stCxn id="48" idx="3"/>
            </p:cNvCxnSpPr>
            <p:nvPr/>
          </p:nvCxnSpPr>
          <p:spPr>
            <a:xfrm>
              <a:off x="2779258" y="3687546"/>
              <a:ext cx="780052" cy="461118"/>
            </a:xfrm>
            <a:prstGeom prst="straightConnector1">
              <a:avLst/>
            </a:prstGeom>
            <a:ln>
              <a:tailEnd type="none"/>
            </a:ln>
          </p:spPr>
          <p:style>
            <a:lnRef idx="3">
              <a:schemeClr val="dk1"/>
            </a:lnRef>
            <a:fillRef idx="0">
              <a:schemeClr val="dk1"/>
            </a:fillRef>
            <a:effectRef idx="2">
              <a:schemeClr val="dk1"/>
            </a:effectRef>
            <a:fontRef idx="minor">
              <a:schemeClr val="tx1"/>
            </a:fontRef>
          </p:style>
        </p:cxnSp>
        <p:sp>
          <p:nvSpPr>
            <p:cNvPr id="48" name="矩形: 圆角 47">
              <a:extLst>
                <a:ext uri="{FF2B5EF4-FFF2-40B4-BE49-F238E27FC236}">
                  <a16:creationId xmlns:a16="http://schemas.microsoft.com/office/drawing/2014/main" id="{3450EDE4-F6DE-45BB-8CB6-CB62150DEB21}"/>
                </a:ext>
              </a:extLst>
            </p:cNvPr>
            <p:cNvSpPr/>
            <p:nvPr/>
          </p:nvSpPr>
          <p:spPr>
            <a:xfrm>
              <a:off x="1782700" y="3464235"/>
              <a:ext cx="996558" cy="446622"/>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渗出</a:t>
              </a:r>
            </a:p>
          </p:txBody>
        </p:sp>
        <p:sp>
          <p:nvSpPr>
            <p:cNvPr id="55" name="矩形: 圆角 54">
              <a:extLst>
                <a:ext uri="{FF2B5EF4-FFF2-40B4-BE49-F238E27FC236}">
                  <a16:creationId xmlns:a16="http://schemas.microsoft.com/office/drawing/2014/main" id="{F27FE129-9C62-4A86-A536-B7926D37AB87}"/>
                </a:ext>
              </a:extLst>
            </p:cNvPr>
            <p:cNvSpPr/>
            <p:nvPr/>
          </p:nvSpPr>
          <p:spPr>
            <a:xfrm>
              <a:off x="1562981" y="4371206"/>
              <a:ext cx="1206347" cy="404243"/>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棉絮斑</a:t>
              </a:r>
            </a:p>
          </p:txBody>
        </p:sp>
        <p:sp>
          <p:nvSpPr>
            <p:cNvPr id="56" name="矩形: 圆角 55">
              <a:extLst>
                <a:ext uri="{FF2B5EF4-FFF2-40B4-BE49-F238E27FC236}">
                  <a16:creationId xmlns:a16="http://schemas.microsoft.com/office/drawing/2014/main" id="{59521EF5-C909-45C7-B6F4-C12A1BF8D8D3}"/>
                </a:ext>
              </a:extLst>
            </p:cNvPr>
            <p:cNvSpPr/>
            <p:nvPr/>
          </p:nvSpPr>
          <p:spPr>
            <a:xfrm>
              <a:off x="1562986" y="5158456"/>
              <a:ext cx="1206348" cy="404243"/>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小动脉瘤</a:t>
              </a:r>
            </a:p>
          </p:txBody>
        </p:sp>
        <p:sp>
          <p:nvSpPr>
            <p:cNvPr id="59" name="左大括号 58">
              <a:extLst>
                <a:ext uri="{FF2B5EF4-FFF2-40B4-BE49-F238E27FC236}">
                  <a16:creationId xmlns:a16="http://schemas.microsoft.com/office/drawing/2014/main" id="{AADEFFDC-26C1-4402-87EB-728939E7D384}"/>
                </a:ext>
              </a:extLst>
            </p:cNvPr>
            <p:cNvSpPr/>
            <p:nvPr/>
          </p:nvSpPr>
          <p:spPr>
            <a:xfrm>
              <a:off x="1203408" y="2083983"/>
              <a:ext cx="178828" cy="3381154"/>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282FC342-5322-4021-A875-E17EA41690A6}"/>
                </a:ext>
              </a:extLst>
            </p:cNvPr>
            <p:cNvSpPr/>
            <p:nvPr/>
          </p:nvSpPr>
          <p:spPr>
            <a:xfrm>
              <a:off x="447455" y="2718988"/>
              <a:ext cx="644454" cy="2196035"/>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病理结构</a:t>
              </a:r>
            </a:p>
          </p:txBody>
        </p:sp>
        <p:sp>
          <p:nvSpPr>
            <p:cNvPr id="61" name="左大括号 60">
              <a:extLst>
                <a:ext uri="{FF2B5EF4-FFF2-40B4-BE49-F238E27FC236}">
                  <a16:creationId xmlns:a16="http://schemas.microsoft.com/office/drawing/2014/main" id="{B91B1BB6-A37D-4C95-A161-49AC7A847537}"/>
                </a:ext>
              </a:extLst>
            </p:cNvPr>
            <p:cNvSpPr/>
            <p:nvPr/>
          </p:nvSpPr>
          <p:spPr>
            <a:xfrm flipH="1">
              <a:off x="10647000" y="1921889"/>
              <a:ext cx="382174" cy="2993134"/>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2" name="矩形: 圆角 61">
              <a:extLst>
                <a:ext uri="{FF2B5EF4-FFF2-40B4-BE49-F238E27FC236}">
                  <a16:creationId xmlns:a16="http://schemas.microsoft.com/office/drawing/2014/main" id="{70D473C2-E3BC-4CE0-BF62-26B3590D8EBF}"/>
                </a:ext>
              </a:extLst>
            </p:cNvPr>
            <p:cNvSpPr/>
            <p:nvPr/>
          </p:nvSpPr>
          <p:spPr>
            <a:xfrm>
              <a:off x="11095048" y="2345963"/>
              <a:ext cx="644454" cy="2196035"/>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视网膜结构</a:t>
              </a:r>
            </a:p>
          </p:txBody>
        </p:sp>
      </p:grpSp>
      <p:sp>
        <p:nvSpPr>
          <p:cNvPr id="63" name="矩形 62">
            <a:extLst>
              <a:ext uri="{FF2B5EF4-FFF2-40B4-BE49-F238E27FC236}">
                <a16:creationId xmlns:a16="http://schemas.microsoft.com/office/drawing/2014/main" id="{AFDEFF9D-FD02-4E1C-BF24-F0C8C8B586EA}"/>
              </a:ext>
            </a:extLst>
          </p:cNvPr>
          <p:cNvSpPr/>
          <p:nvPr/>
        </p:nvSpPr>
        <p:spPr>
          <a:xfrm>
            <a:off x="3118109" y="5850738"/>
            <a:ext cx="5571397" cy="400110"/>
          </a:xfrm>
          <a:prstGeom prst="rect">
            <a:avLst/>
          </a:prstGeom>
        </p:spPr>
        <p:txBody>
          <a:bodyPr wrap="none">
            <a:spAutoFit/>
          </a:bodyPr>
          <a:lstStyle/>
          <a:p>
            <a:pPr marR="510" algn="just"/>
            <a:r>
              <a:rPr lang="zh-CN" altLang="en-US" sz="2000" dirty="0">
                <a:solidFill>
                  <a:srgbClr val="000000"/>
                </a:solidFill>
                <a:latin typeface="STIX"/>
              </a:rPr>
              <a:t>早期的检查，可以在很大程度上防止疾病的加重</a:t>
            </a:r>
            <a:endParaRPr lang="en-US" altLang="zh-CN" sz="2000" dirty="0">
              <a:solidFill>
                <a:srgbClr val="000000"/>
              </a:solidFill>
              <a:latin typeface="STIX"/>
            </a:endParaRPr>
          </a:p>
        </p:txBody>
      </p:sp>
    </p:spTree>
    <p:extLst>
      <p:ext uri="{BB962C8B-B14F-4D97-AF65-F5344CB8AC3E}">
        <p14:creationId xmlns:p14="http://schemas.microsoft.com/office/powerpoint/2010/main" val="3785778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477CEF-F23A-49E1-9401-30FC4388592B}"/>
              </a:ext>
            </a:extLst>
          </p:cNvPr>
          <p:cNvSpPr txBox="1"/>
          <p:nvPr/>
        </p:nvSpPr>
        <p:spPr>
          <a:xfrm>
            <a:off x="964431" y="2647102"/>
            <a:ext cx="7994512" cy="400110"/>
          </a:xfrm>
          <a:prstGeom prst="rect">
            <a:avLst/>
          </a:prstGeom>
          <a:noFill/>
        </p:spPr>
        <p:txBody>
          <a:bodyPr wrap="square" rtlCol="0">
            <a:spAutoFit/>
          </a:bodyPr>
          <a:lstStyle/>
          <a:p>
            <a:r>
              <a:rPr lang="zh-CN" altLang="en-US" sz="2000" b="1" dirty="0">
                <a:solidFill>
                  <a:srgbClr val="FF0000"/>
                </a:solidFill>
              </a:rPr>
              <a:t>（</a:t>
            </a:r>
            <a:r>
              <a:rPr lang="en-US" altLang="zh-CN" sz="2000" b="1" dirty="0">
                <a:solidFill>
                  <a:srgbClr val="FF0000"/>
                </a:solidFill>
              </a:rPr>
              <a:t>1</a:t>
            </a:r>
            <a:r>
              <a:rPr lang="zh-CN" altLang="en-US" sz="2000" b="1" dirty="0">
                <a:solidFill>
                  <a:srgbClr val="FF0000"/>
                </a:solidFill>
              </a:rPr>
              <a:t>）视网膜血管结构复杂、血管体积小、血管宽度变化大；</a:t>
            </a:r>
          </a:p>
        </p:txBody>
      </p:sp>
      <p:sp>
        <p:nvSpPr>
          <p:cNvPr id="21" name="文本框 20">
            <a:extLst>
              <a:ext uri="{FF2B5EF4-FFF2-40B4-BE49-F238E27FC236}">
                <a16:creationId xmlns:a16="http://schemas.microsoft.com/office/drawing/2014/main" id="{4082ECF1-9986-43BE-B8B4-ABE34CBF6FF1}"/>
              </a:ext>
            </a:extLst>
          </p:cNvPr>
          <p:cNvSpPr txBox="1"/>
          <p:nvPr/>
        </p:nvSpPr>
        <p:spPr>
          <a:xfrm>
            <a:off x="964431" y="1025078"/>
            <a:ext cx="10617969" cy="400110"/>
          </a:xfrm>
          <a:prstGeom prst="rect">
            <a:avLst/>
          </a:prstGeom>
          <a:noFill/>
        </p:spPr>
        <p:txBody>
          <a:bodyPr wrap="square" rtlCol="0">
            <a:spAutoFit/>
          </a:bodyPr>
          <a:lstStyle/>
          <a:p>
            <a:r>
              <a:rPr lang="zh-CN" altLang="en-US" sz="2000" dirty="0"/>
              <a:t>然而，传统的视网膜血管结构图像需要专家进行手工分割，是一项费时费力的任务</a:t>
            </a:r>
          </a:p>
        </p:txBody>
      </p:sp>
      <p:sp>
        <p:nvSpPr>
          <p:cNvPr id="22" name="文本框 21">
            <a:extLst>
              <a:ext uri="{FF2B5EF4-FFF2-40B4-BE49-F238E27FC236}">
                <a16:creationId xmlns:a16="http://schemas.microsoft.com/office/drawing/2014/main" id="{C7455155-93F8-4A7A-ACAC-5412A4F969C4}"/>
              </a:ext>
            </a:extLst>
          </p:cNvPr>
          <p:cNvSpPr txBox="1"/>
          <p:nvPr/>
        </p:nvSpPr>
        <p:spPr>
          <a:xfrm>
            <a:off x="964431" y="4334436"/>
            <a:ext cx="10998969" cy="400110"/>
          </a:xfrm>
          <a:prstGeom prst="rect">
            <a:avLst/>
          </a:prstGeom>
          <a:noFill/>
        </p:spPr>
        <p:txBody>
          <a:bodyPr wrap="square" rtlCol="0">
            <a:spAutoFit/>
          </a:bodyPr>
          <a:lstStyle/>
          <a:p>
            <a:r>
              <a:rPr lang="zh-CN" altLang="en-US" sz="2000" b="1" dirty="0">
                <a:solidFill>
                  <a:srgbClr val="FF0000"/>
                </a:solidFill>
              </a:rPr>
              <a:t>（</a:t>
            </a:r>
            <a:r>
              <a:rPr lang="en-US" altLang="zh-CN" sz="2000" b="1" dirty="0">
                <a:solidFill>
                  <a:srgbClr val="FF0000"/>
                </a:solidFill>
              </a:rPr>
              <a:t>2</a:t>
            </a:r>
            <a:r>
              <a:rPr lang="zh-CN" altLang="en-US" sz="2000" b="1" dirty="0">
                <a:solidFill>
                  <a:srgbClr val="FF0000"/>
                </a:solidFill>
              </a:rPr>
              <a:t>）成像复杂，背景照明不平衡，血管和非血管对比不明显；</a:t>
            </a:r>
          </a:p>
        </p:txBody>
      </p:sp>
    </p:spTree>
    <p:extLst>
      <p:ext uri="{BB962C8B-B14F-4D97-AF65-F5344CB8AC3E}">
        <p14:creationId xmlns:p14="http://schemas.microsoft.com/office/powerpoint/2010/main" val="2310416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E96AED3-1F70-4F43-A376-9F6E89CA1B92}"/>
              </a:ext>
            </a:extLst>
          </p:cNvPr>
          <p:cNvSpPr txBox="1"/>
          <p:nvPr/>
        </p:nvSpPr>
        <p:spPr>
          <a:xfrm>
            <a:off x="0" y="489703"/>
            <a:ext cx="1555423" cy="369332"/>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zh-CN" altLang="en-US" dirty="0"/>
              <a:t>数据集</a:t>
            </a:r>
          </a:p>
        </p:txBody>
      </p:sp>
      <p:sp>
        <p:nvSpPr>
          <p:cNvPr id="5" name="文本框 4">
            <a:extLst>
              <a:ext uri="{FF2B5EF4-FFF2-40B4-BE49-F238E27FC236}">
                <a16:creationId xmlns:a16="http://schemas.microsoft.com/office/drawing/2014/main" id="{F6F52262-994E-445D-9F37-EBF273743CE9}"/>
              </a:ext>
            </a:extLst>
          </p:cNvPr>
          <p:cNvSpPr txBox="1"/>
          <p:nvPr/>
        </p:nvSpPr>
        <p:spPr>
          <a:xfrm>
            <a:off x="4917517" y="859035"/>
            <a:ext cx="2716193" cy="584775"/>
          </a:xfrm>
          <a:prstGeom prst="rect">
            <a:avLst/>
          </a:prstGeom>
          <a:noFill/>
        </p:spPr>
        <p:txBody>
          <a:bodyPr wrap="none" rtlCol="0">
            <a:spAutoFit/>
          </a:bodyPr>
          <a:lstStyle/>
          <a:p>
            <a:r>
              <a:rPr lang="en-US" altLang="zh-CN" sz="3200" dirty="0"/>
              <a:t>DRIVE</a:t>
            </a:r>
            <a:r>
              <a:rPr lang="zh-CN" altLang="en-US" sz="3200" dirty="0"/>
              <a:t>和</a:t>
            </a:r>
            <a:r>
              <a:rPr lang="en-US" altLang="zh-CN" sz="3200" dirty="0"/>
              <a:t>STARE </a:t>
            </a:r>
            <a:endParaRPr lang="zh-CN" altLang="en-US" sz="3200" dirty="0"/>
          </a:p>
        </p:txBody>
      </p:sp>
      <p:sp>
        <p:nvSpPr>
          <p:cNvPr id="6" name="矩形: 圆角 5">
            <a:extLst>
              <a:ext uri="{FF2B5EF4-FFF2-40B4-BE49-F238E27FC236}">
                <a16:creationId xmlns:a16="http://schemas.microsoft.com/office/drawing/2014/main" id="{97BE1F2A-641C-417F-AD61-3882511583DD}"/>
              </a:ext>
            </a:extLst>
          </p:cNvPr>
          <p:cNvSpPr/>
          <p:nvPr/>
        </p:nvSpPr>
        <p:spPr>
          <a:xfrm>
            <a:off x="2045280" y="1636115"/>
            <a:ext cx="3818424" cy="183243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t>STARE </a:t>
            </a:r>
            <a:r>
              <a:rPr lang="zh-CN" altLang="en-US" dirty="0"/>
              <a:t>是 </a:t>
            </a:r>
            <a:r>
              <a:rPr lang="en-US" altLang="zh-CN" dirty="0"/>
              <a:t>1975 </a:t>
            </a:r>
            <a:r>
              <a:rPr lang="zh-CN" altLang="en-US" dirty="0"/>
              <a:t>年由 </a:t>
            </a:r>
            <a:r>
              <a:rPr lang="en-US" altLang="zh-CN" dirty="0"/>
              <a:t>Michael Goldbaum </a:t>
            </a:r>
            <a:r>
              <a:rPr lang="zh-CN" altLang="en-US" dirty="0"/>
              <a:t>发起的项目</a:t>
            </a:r>
            <a:r>
              <a:rPr lang="en-US" altLang="zh-CN" dirty="0"/>
              <a:t>, </a:t>
            </a:r>
            <a:r>
              <a:rPr lang="zh-CN" altLang="en-US" dirty="0"/>
              <a:t>它在 </a:t>
            </a:r>
            <a:r>
              <a:rPr lang="en-US" altLang="zh-CN" dirty="0"/>
              <a:t>2000 </a:t>
            </a:r>
            <a:r>
              <a:rPr lang="zh-CN" altLang="en-US" dirty="0"/>
              <a:t>年由 </a:t>
            </a:r>
            <a:r>
              <a:rPr lang="en-US" altLang="zh-CN" dirty="0"/>
              <a:t>Hoover </a:t>
            </a:r>
            <a:r>
              <a:rPr lang="zh-CN" altLang="en-US" dirty="0"/>
              <a:t>等首次在论文中引用并公开，是用来进行视网膜血管分割的彩色眼底图数据库</a:t>
            </a:r>
            <a:r>
              <a:rPr lang="en-US" altLang="zh-CN" dirty="0"/>
              <a:t>.</a:t>
            </a:r>
          </a:p>
        </p:txBody>
      </p:sp>
      <p:sp>
        <p:nvSpPr>
          <p:cNvPr id="7" name="矩形: 圆角 6">
            <a:extLst>
              <a:ext uri="{FF2B5EF4-FFF2-40B4-BE49-F238E27FC236}">
                <a16:creationId xmlns:a16="http://schemas.microsoft.com/office/drawing/2014/main" id="{2E372763-2F2A-4820-BD92-51CAA809CD3F}"/>
              </a:ext>
            </a:extLst>
          </p:cNvPr>
          <p:cNvSpPr/>
          <p:nvPr/>
        </p:nvSpPr>
        <p:spPr>
          <a:xfrm>
            <a:off x="2045279" y="4050350"/>
            <a:ext cx="3818425" cy="183243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t>DRIVE</a:t>
            </a:r>
            <a:r>
              <a:rPr lang="zh-CN" altLang="en-US" dirty="0"/>
              <a:t>是 </a:t>
            </a:r>
            <a:r>
              <a:rPr lang="en-US" altLang="zh-CN" dirty="0"/>
              <a:t>Niemeijer </a:t>
            </a:r>
            <a:r>
              <a:rPr lang="zh-CN" altLang="en-US" dirty="0"/>
              <a:t>团队在 </a:t>
            </a:r>
            <a:r>
              <a:rPr lang="en-US" altLang="zh-CN" dirty="0"/>
              <a:t>2004 </a:t>
            </a:r>
            <a:r>
              <a:rPr lang="zh-CN" altLang="en-US" dirty="0"/>
              <a:t>年根据荷兰糖尿病视网膜病变筛查工作建立的彩色眼底图库。 其图像是从 </a:t>
            </a:r>
            <a:r>
              <a:rPr lang="en-US" altLang="zh-CN" dirty="0"/>
              <a:t>453 </a:t>
            </a:r>
            <a:r>
              <a:rPr lang="zh-CN" altLang="en-US" dirty="0"/>
              <a:t>名 </a:t>
            </a:r>
            <a:r>
              <a:rPr lang="en-US" altLang="zh-CN" dirty="0"/>
              <a:t>25~90 </a:t>
            </a:r>
            <a:r>
              <a:rPr lang="zh-CN" altLang="en-US" dirty="0"/>
              <a:t>岁的不同个体拍摄得到</a:t>
            </a:r>
            <a:r>
              <a:rPr lang="en-US" altLang="zh-CN" dirty="0"/>
              <a:t>.</a:t>
            </a:r>
            <a:endParaRPr lang="zh-CN" altLang="en-US" dirty="0"/>
          </a:p>
        </p:txBody>
      </p:sp>
      <p:sp>
        <p:nvSpPr>
          <p:cNvPr id="8" name="矩形: 圆角 7">
            <a:extLst>
              <a:ext uri="{FF2B5EF4-FFF2-40B4-BE49-F238E27FC236}">
                <a16:creationId xmlns:a16="http://schemas.microsoft.com/office/drawing/2014/main" id="{0F165307-AA33-4D9E-A423-25551D51180E}"/>
              </a:ext>
            </a:extLst>
          </p:cNvPr>
          <p:cNvSpPr/>
          <p:nvPr/>
        </p:nvSpPr>
        <p:spPr>
          <a:xfrm>
            <a:off x="6489120" y="1636115"/>
            <a:ext cx="3657600" cy="183243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图像分辨率为</a:t>
            </a:r>
            <a:r>
              <a:rPr lang="en-US" altLang="zh-CN" dirty="0"/>
              <a:t>605×700</a:t>
            </a:r>
          </a:p>
          <a:p>
            <a:pPr algn="ctr"/>
            <a:r>
              <a:rPr lang="zh-CN" altLang="en-US" dirty="0"/>
              <a:t> </a:t>
            </a:r>
            <a:r>
              <a:rPr lang="en-US" altLang="zh-CN" dirty="0"/>
              <a:t>40 </a:t>
            </a:r>
            <a:r>
              <a:rPr lang="zh-CN" altLang="en-US" dirty="0"/>
              <a:t>幅血管分割手工标注结果</a:t>
            </a:r>
          </a:p>
        </p:txBody>
      </p:sp>
      <p:cxnSp>
        <p:nvCxnSpPr>
          <p:cNvPr id="10" name="直接连接符 9">
            <a:extLst>
              <a:ext uri="{FF2B5EF4-FFF2-40B4-BE49-F238E27FC236}">
                <a16:creationId xmlns:a16="http://schemas.microsoft.com/office/drawing/2014/main" id="{40421FC3-E728-43FD-BC53-ACCD6D842402}"/>
              </a:ext>
            </a:extLst>
          </p:cNvPr>
          <p:cNvCxnSpPr/>
          <p:nvPr/>
        </p:nvCxnSpPr>
        <p:spPr>
          <a:xfrm>
            <a:off x="1121229" y="3733801"/>
            <a:ext cx="10308771"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C29526B1-C676-4887-BDA2-F015C530214A}"/>
              </a:ext>
            </a:extLst>
          </p:cNvPr>
          <p:cNvSpPr/>
          <p:nvPr/>
        </p:nvSpPr>
        <p:spPr>
          <a:xfrm>
            <a:off x="6489120" y="4050351"/>
            <a:ext cx="3657600" cy="183243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图像分辨率为</a:t>
            </a:r>
            <a:r>
              <a:rPr lang="en-US" altLang="zh-CN" dirty="0"/>
              <a:t>565×584</a:t>
            </a:r>
          </a:p>
          <a:p>
            <a:pPr algn="ctr"/>
            <a:r>
              <a:rPr lang="zh-CN" altLang="en-US" dirty="0"/>
              <a:t>分成训练集和测试集</a:t>
            </a:r>
            <a:r>
              <a:rPr lang="en-US" altLang="zh-CN" dirty="0"/>
              <a:t>, </a:t>
            </a:r>
            <a:r>
              <a:rPr lang="zh-CN" altLang="en-US" dirty="0"/>
              <a:t>每个子集 有</a:t>
            </a:r>
            <a:r>
              <a:rPr lang="en-US" altLang="zh-CN" dirty="0"/>
              <a:t>20</a:t>
            </a:r>
            <a:r>
              <a:rPr lang="zh-CN" altLang="en-US" dirty="0"/>
              <a:t>幅血管分割手工标注结果</a:t>
            </a:r>
          </a:p>
        </p:txBody>
      </p:sp>
    </p:spTree>
    <p:extLst>
      <p:ext uri="{BB962C8B-B14F-4D97-AF65-F5344CB8AC3E}">
        <p14:creationId xmlns:p14="http://schemas.microsoft.com/office/powerpoint/2010/main" val="921632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AD4953E-1D8F-4C49-A146-19BB659F8689}"/>
              </a:ext>
            </a:extLst>
          </p:cNvPr>
          <p:cNvSpPr txBox="1"/>
          <p:nvPr/>
        </p:nvSpPr>
        <p:spPr>
          <a:xfrm>
            <a:off x="1065566" y="1136111"/>
            <a:ext cx="8981948" cy="400110"/>
          </a:xfrm>
          <a:prstGeom prst="rect">
            <a:avLst/>
          </a:prstGeom>
          <a:noFill/>
        </p:spPr>
        <p:txBody>
          <a:bodyPr wrap="square" rtlCol="0">
            <a:spAutoFit/>
          </a:bodyPr>
          <a:lstStyle/>
          <a:p>
            <a:r>
              <a:rPr lang="zh-CN" altLang="en-US" sz="2000" dirty="0"/>
              <a:t>针对人工分割的费时费力的问题，研究者们提出了多种自动</a:t>
            </a:r>
            <a:r>
              <a:rPr lang="en-US" altLang="zh-CN" sz="2000" dirty="0"/>
              <a:t>/</a:t>
            </a:r>
            <a:r>
              <a:rPr lang="zh-CN" altLang="en-US" sz="2000" dirty="0"/>
              <a:t>半自动分割的方法</a:t>
            </a:r>
          </a:p>
        </p:txBody>
      </p:sp>
      <p:sp>
        <p:nvSpPr>
          <p:cNvPr id="13" name="文本框 12">
            <a:extLst>
              <a:ext uri="{FF2B5EF4-FFF2-40B4-BE49-F238E27FC236}">
                <a16:creationId xmlns:a16="http://schemas.microsoft.com/office/drawing/2014/main" id="{F1B16F49-D265-4CF6-B398-3130D09C809F}"/>
              </a:ext>
            </a:extLst>
          </p:cNvPr>
          <p:cNvSpPr txBox="1"/>
          <p:nvPr/>
        </p:nvSpPr>
        <p:spPr>
          <a:xfrm>
            <a:off x="0" y="489703"/>
            <a:ext cx="1555423" cy="369332"/>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zh-CN" altLang="en-US" dirty="0"/>
              <a:t>研究现状</a:t>
            </a:r>
          </a:p>
        </p:txBody>
      </p:sp>
      <p:sp>
        <p:nvSpPr>
          <p:cNvPr id="14" name="左大括号 13">
            <a:extLst>
              <a:ext uri="{FF2B5EF4-FFF2-40B4-BE49-F238E27FC236}">
                <a16:creationId xmlns:a16="http://schemas.microsoft.com/office/drawing/2014/main" id="{8B982E92-BDA3-4473-BB89-52CB4DB33886}"/>
              </a:ext>
            </a:extLst>
          </p:cNvPr>
          <p:cNvSpPr/>
          <p:nvPr/>
        </p:nvSpPr>
        <p:spPr>
          <a:xfrm>
            <a:off x="4101164" y="1970376"/>
            <a:ext cx="179078" cy="3729621"/>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06B4D487-C41D-480B-8131-29E72DB4F0F1}"/>
              </a:ext>
            </a:extLst>
          </p:cNvPr>
          <p:cNvSpPr/>
          <p:nvPr/>
        </p:nvSpPr>
        <p:spPr>
          <a:xfrm>
            <a:off x="3410524" y="2172394"/>
            <a:ext cx="644454" cy="3062012"/>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视网膜血管分割技术</a:t>
            </a:r>
          </a:p>
        </p:txBody>
      </p:sp>
      <p:sp>
        <p:nvSpPr>
          <p:cNvPr id="16" name="矩形: 圆角 15">
            <a:extLst>
              <a:ext uri="{FF2B5EF4-FFF2-40B4-BE49-F238E27FC236}">
                <a16:creationId xmlns:a16="http://schemas.microsoft.com/office/drawing/2014/main" id="{45E73A4A-874C-479C-89C1-5DC05C07308A}"/>
              </a:ext>
            </a:extLst>
          </p:cNvPr>
          <p:cNvSpPr/>
          <p:nvPr/>
        </p:nvSpPr>
        <p:spPr>
          <a:xfrm>
            <a:off x="4377499" y="1771611"/>
            <a:ext cx="2288656" cy="400110"/>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模式识别</a:t>
            </a:r>
          </a:p>
        </p:txBody>
      </p:sp>
      <p:sp>
        <p:nvSpPr>
          <p:cNvPr id="17" name="左大括号 16">
            <a:extLst>
              <a:ext uri="{FF2B5EF4-FFF2-40B4-BE49-F238E27FC236}">
                <a16:creationId xmlns:a16="http://schemas.microsoft.com/office/drawing/2014/main" id="{8D60C1B0-5F53-4259-A57A-6CAA0C8F2058}"/>
              </a:ext>
            </a:extLst>
          </p:cNvPr>
          <p:cNvSpPr/>
          <p:nvPr/>
        </p:nvSpPr>
        <p:spPr>
          <a:xfrm>
            <a:off x="6672137" y="1725553"/>
            <a:ext cx="179078" cy="489646"/>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CDC0374E-8CC6-4364-A784-AAC52F0B9916}"/>
              </a:ext>
            </a:extLst>
          </p:cNvPr>
          <p:cNvSpPr/>
          <p:nvPr/>
        </p:nvSpPr>
        <p:spPr>
          <a:xfrm>
            <a:off x="6851214" y="1536221"/>
            <a:ext cx="1899384" cy="400110"/>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监督</a:t>
            </a:r>
          </a:p>
        </p:txBody>
      </p:sp>
      <p:sp>
        <p:nvSpPr>
          <p:cNvPr id="19" name="矩形: 圆角 18">
            <a:extLst>
              <a:ext uri="{FF2B5EF4-FFF2-40B4-BE49-F238E27FC236}">
                <a16:creationId xmlns:a16="http://schemas.microsoft.com/office/drawing/2014/main" id="{0DB3F6B6-270D-4AD4-A1C9-055EEC96B5AE}"/>
              </a:ext>
            </a:extLst>
          </p:cNvPr>
          <p:cNvSpPr/>
          <p:nvPr/>
        </p:nvSpPr>
        <p:spPr>
          <a:xfrm>
            <a:off x="6858931" y="1982299"/>
            <a:ext cx="1899384" cy="400110"/>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非监督</a:t>
            </a:r>
          </a:p>
        </p:txBody>
      </p:sp>
      <p:sp>
        <p:nvSpPr>
          <p:cNvPr id="20" name="矩形: 圆角 19">
            <a:extLst>
              <a:ext uri="{FF2B5EF4-FFF2-40B4-BE49-F238E27FC236}">
                <a16:creationId xmlns:a16="http://schemas.microsoft.com/office/drawing/2014/main" id="{E9EA3CFA-6974-43E9-8020-C26C2FF86CF7}"/>
              </a:ext>
            </a:extLst>
          </p:cNvPr>
          <p:cNvSpPr/>
          <p:nvPr/>
        </p:nvSpPr>
        <p:spPr>
          <a:xfrm>
            <a:off x="4377499" y="2710733"/>
            <a:ext cx="2288656" cy="400110"/>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基于血管追踪的方法</a:t>
            </a:r>
          </a:p>
        </p:txBody>
      </p:sp>
      <p:sp>
        <p:nvSpPr>
          <p:cNvPr id="21" name="矩形: 圆角 20">
            <a:extLst>
              <a:ext uri="{FF2B5EF4-FFF2-40B4-BE49-F238E27FC236}">
                <a16:creationId xmlns:a16="http://schemas.microsoft.com/office/drawing/2014/main" id="{A73623AF-AFEF-48BE-836C-B9C2E0B073B9}"/>
              </a:ext>
            </a:extLst>
          </p:cNvPr>
          <p:cNvSpPr/>
          <p:nvPr/>
        </p:nvSpPr>
        <p:spPr>
          <a:xfrm>
            <a:off x="4377499" y="3649855"/>
            <a:ext cx="2288656" cy="400110"/>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基于模型的方法</a:t>
            </a:r>
          </a:p>
        </p:txBody>
      </p:sp>
      <p:sp>
        <p:nvSpPr>
          <p:cNvPr id="22" name="左大括号 21">
            <a:extLst>
              <a:ext uri="{FF2B5EF4-FFF2-40B4-BE49-F238E27FC236}">
                <a16:creationId xmlns:a16="http://schemas.microsoft.com/office/drawing/2014/main" id="{F684D784-6DAC-45BC-BFB9-B81EBCBA96BE}"/>
              </a:ext>
            </a:extLst>
          </p:cNvPr>
          <p:cNvSpPr/>
          <p:nvPr/>
        </p:nvSpPr>
        <p:spPr>
          <a:xfrm>
            <a:off x="6672137" y="3592966"/>
            <a:ext cx="179078" cy="489646"/>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D2BB368E-96AC-4F97-B5F2-BCEB19F62515}"/>
              </a:ext>
            </a:extLst>
          </p:cNvPr>
          <p:cNvSpPr/>
          <p:nvPr/>
        </p:nvSpPr>
        <p:spPr>
          <a:xfrm>
            <a:off x="6851214" y="3403634"/>
            <a:ext cx="1899384" cy="400110"/>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基于边缘的方法</a:t>
            </a:r>
          </a:p>
        </p:txBody>
      </p:sp>
      <p:sp>
        <p:nvSpPr>
          <p:cNvPr id="24" name="矩形: 圆角 23">
            <a:extLst>
              <a:ext uri="{FF2B5EF4-FFF2-40B4-BE49-F238E27FC236}">
                <a16:creationId xmlns:a16="http://schemas.microsoft.com/office/drawing/2014/main" id="{C8104E48-AE8F-489B-A7F3-8AF1FE9BE6E9}"/>
              </a:ext>
            </a:extLst>
          </p:cNvPr>
          <p:cNvSpPr/>
          <p:nvPr/>
        </p:nvSpPr>
        <p:spPr>
          <a:xfrm>
            <a:off x="6858931" y="3849712"/>
            <a:ext cx="1899384" cy="400110"/>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基于区域的方法</a:t>
            </a:r>
          </a:p>
        </p:txBody>
      </p:sp>
      <p:sp>
        <p:nvSpPr>
          <p:cNvPr id="25" name="矩形: 圆角 24">
            <a:extLst>
              <a:ext uri="{FF2B5EF4-FFF2-40B4-BE49-F238E27FC236}">
                <a16:creationId xmlns:a16="http://schemas.microsoft.com/office/drawing/2014/main" id="{CAD8ECE9-D7FB-4C00-BFE5-D23D4A79CCC4}"/>
              </a:ext>
            </a:extLst>
          </p:cNvPr>
          <p:cNvSpPr/>
          <p:nvPr/>
        </p:nvSpPr>
        <p:spPr>
          <a:xfrm>
            <a:off x="4377499" y="4588977"/>
            <a:ext cx="2288656" cy="400110"/>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基于硬件的方法</a:t>
            </a:r>
          </a:p>
        </p:txBody>
      </p:sp>
      <p:sp>
        <p:nvSpPr>
          <p:cNvPr id="26" name="矩形: 圆角 25">
            <a:extLst>
              <a:ext uri="{FF2B5EF4-FFF2-40B4-BE49-F238E27FC236}">
                <a16:creationId xmlns:a16="http://schemas.microsoft.com/office/drawing/2014/main" id="{9FE48FCF-1B4B-4A1A-ADBC-7E4DB5DF4E87}"/>
              </a:ext>
            </a:extLst>
          </p:cNvPr>
          <p:cNvSpPr/>
          <p:nvPr/>
        </p:nvSpPr>
        <p:spPr>
          <a:xfrm>
            <a:off x="4377499" y="5528098"/>
            <a:ext cx="2288656" cy="400110"/>
          </a:xfrm>
          <a:prstGeom prst="round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混合方法</a:t>
            </a:r>
          </a:p>
        </p:txBody>
      </p:sp>
      <p:sp>
        <p:nvSpPr>
          <p:cNvPr id="27" name="矩形 26">
            <a:extLst>
              <a:ext uri="{FF2B5EF4-FFF2-40B4-BE49-F238E27FC236}">
                <a16:creationId xmlns:a16="http://schemas.microsoft.com/office/drawing/2014/main" id="{6D710E32-41E2-46AC-BFA2-2581E405C181}"/>
              </a:ext>
            </a:extLst>
          </p:cNvPr>
          <p:cNvSpPr/>
          <p:nvPr/>
        </p:nvSpPr>
        <p:spPr>
          <a:xfrm>
            <a:off x="4618043" y="6026969"/>
            <a:ext cx="2856646" cy="338554"/>
          </a:xfrm>
          <a:prstGeom prst="rect">
            <a:avLst/>
          </a:prstGeom>
        </p:spPr>
        <p:txBody>
          <a:bodyPr wrap="square">
            <a:spAutoFit/>
          </a:bodyPr>
          <a:lstStyle/>
          <a:p>
            <a:r>
              <a:rPr lang="zh-CN" altLang="en-US" sz="1600" dirty="0"/>
              <a:t>视网膜血管分割技术分类</a:t>
            </a:r>
          </a:p>
        </p:txBody>
      </p:sp>
    </p:spTree>
    <p:extLst>
      <p:ext uri="{BB962C8B-B14F-4D97-AF65-F5344CB8AC3E}">
        <p14:creationId xmlns:p14="http://schemas.microsoft.com/office/powerpoint/2010/main" val="4284859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DFCBC53-50F1-4C64-A6C7-67CAAE17F076}"/>
              </a:ext>
            </a:extLst>
          </p:cNvPr>
          <p:cNvSpPr txBox="1"/>
          <p:nvPr/>
        </p:nvSpPr>
        <p:spPr>
          <a:xfrm>
            <a:off x="624771" y="4635688"/>
            <a:ext cx="4633334" cy="646331"/>
          </a:xfrm>
          <a:prstGeom prst="rect">
            <a:avLst/>
          </a:prstGeom>
          <a:noFill/>
        </p:spPr>
        <p:txBody>
          <a:bodyPr wrap="square" rtlCol="0">
            <a:spAutoFit/>
          </a:bodyPr>
          <a:lstStyle/>
          <a:p>
            <a:r>
              <a:rPr lang="en-US" altLang="zh-CN" dirty="0"/>
              <a:t>Moghimirad</a:t>
            </a:r>
            <a:r>
              <a:rPr lang="zh-CN" altLang="en-US" dirty="0"/>
              <a:t>等人提出了一种基于多尺度加权二维中值函数的视网膜血管提取技术。</a:t>
            </a:r>
          </a:p>
        </p:txBody>
      </p:sp>
      <p:grpSp>
        <p:nvGrpSpPr>
          <p:cNvPr id="27" name="组合 26">
            <a:extLst>
              <a:ext uri="{FF2B5EF4-FFF2-40B4-BE49-F238E27FC236}">
                <a16:creationId xmlns:a16="http://schemas.microsoft.com/office/drawing/2014/main" id="{6DCA2ADC-6121-4DB7-828A-871E7366F699}"/>
              </a:ext>
            </a:extLst>
          </p:cNvPr>
          <p:cNvGrpSpPr/>
          <p:nvPr/>
        </p:nvGrpSpPr>
        <p:grpSpPr>
          <a:xfrm>
            <a:off x="624771" y="836598"/>
            <a:ext cx="11152376" cy="4906592"/>
            <a:chOff x="167571" y="1091949"/>
            <a:chExt cx="11152376" cy="4906592"/>
          </a:xfrm>
        </p:grpSpPr>
        <p:pic>
          <p:nvPicPr>
            <p:cNvPr id="10" name="图片 9">
              <a:extLst>
                <a:ext uri="{FF2B5EF4-FFF2-40B4-BE49-F238E27FC236}">
                  <a16:creationId xmlns:a16="http://schemas.microsoft.com/office/drawing/2014/main" id="{24170E93-CFB8-4FBB-808D-7901C7141196}"/>
                </a:ext>
              </a:extLst>
            </p:cNvPr>
            <p:cNvPicPr>
              <a:picLocks noChangeAspect="1"/>
            </p:cNvPicPr>
            <p:nvPr/>
          </p:nvPicPr>
          <p:blipFill>
            <a:blip r:embed="rId2"/>
            <a:stretch>
              <a:fillRect/>
            </a:stretch>
          </p:blipFill>
          <p:spPr>
            <a:xfrm>
              <a:off x="5287682" y="3583495"/>
              <a:ext cx="2348881" cy="2415046"/>
            </a:xfrm>
            <a:prstGeom prst="rect">
              <a:avLst/>
            </a:prstGeom>
          </p:spPr>
        </p:pic>
        <p:sp>
          <p:nvSpPr>
            <p:cNvPr id="12" name="矩形 11">
              <a:extLst>
                <a:ext uri="{FF2B5EF4-FFF2-40B4-BE49-F238E27FC236}">
                  <a16:creationId xmlns:a16="http://schemas.microsoft.com/office/drawing/2014/main" id="{4D0CB7C2-9BC2-45E6-B12B-E8B6055FF494}"/>
                </a:ext>
              </a:extLst>
            </p:cNvPr>
            <p:cNvSpPr/>
            <p:nvPr/>
          </p:nvSpPr>
          <p:spPr>
            <a:xfrm>
              <a:off x="167571" y="1224249"/>
              <a:ext cx="380745" cy="20313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zh-CN" altLang="en-US" dirty="0"/>
                <a:t>绿色通道的图像</a:t>
              </a:r>
            </a:p>
          </p:txBody>
        </p:sp>
        <p:sp>
          <p:nvSpPr>
            <p:cNvPr id="2" name="箭头: 右 1">
              <a:extLst>
                <a:ext uri="{FF2B5EF4-FFF2-40B4-BE49-F238E27FC236}">
                  <a16:creationId xmlns:a16="http://schemas.microsoft.com/office/drawing/2014/main" id="{039CF7E7-C8D4-4570-9C04-90C6FDD32D9B}"/>
                </a:ext>
              </a:extLst>
            </p:cNvPr>
            <p:cNvSpPr/>
            <p:nvPr/>
          </p:nvSpPr>
          <p:spPr>
            <a:xfrm>
              <a:off x="2434212" y="1149892"/>
              <a:ext cx="2997864" cy="975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多尺度的加权中值函数提取血管</a:t>
              </a:r>
            </a:p>
          </p:txBody>
        </p:sp>
        <p:pic>
          <p:nvPicPr>
            <p:cNvPr id="3" name="图片 2">
              <a:extLst>
                <a:ext uri="{FF2B5EF4-FFF2-40B4-BE49-F238E27FC236}">
                  <a16:creationId xmlns:a16="http://schemas.microsoft.com/office/drawing/2014/main" id="{8F747415-F8D8-4A27-89D8-61141678FF2E}"/>
                </a:ext>
              </a:extLst>
            </p:cNvPr>
            <p:cNvPicPr>
              <a:picLocks noChangeAspect="1"/>
            </p:cNvPicPr>
            <p:nvPr/>
          </p:nvPicPr>
          <p:blipFill>
            <a:blip r:embed="rId3"/>
            <a:stretch>
              <a:fillRect/>
            </a:stretch>
          </p:blipFill>
          <p:spPr>
            <a:xfrm>
              <a:off x="642009" y="1398139"/>
              <a:ext cx="1649026" cy="1649026"/>
            </a:xfrm>
            <a:prstGeom prst="rect">
              <a:avLst/>
            </a:prstGeom>
          </p:spPr>
        </p:pic>
        <p:sp>
          <p:nvSpPr>
            <p:cNvPr id="13" name="箭头: 右 12">
              <a:extLst>
                <a:ext uri="{FF2B5EF4-FFF2-40B4-BE49-F238E27FC236}">
                  <a16:creationId xmlns:a16="http://schemas.microsoft.com/office/drawing/2014/main" id="{AFE90B66-0960-4349-A57A-2A0D4F63D6EF}"/>
                </a:ext>
              </a:extLst>
            </p:cNvPr>
            <p:cNvSpPr/>
            <p:nvPr/>
          </p:nvSpPr>
          <p:spPr>
            <a:xfrm>
              <a:off x="2434212" y="2291467"/>
              <a:ext cx="2997864" cy="975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利用海森矩阵增强血管</a:t>
              </a:r>
            </a:p>
          </p:txBody>
        </p:sp>
        <p:pic>
          <p:nvPicPr>
            <p:cNvPr id="14" name="图片 13">
              <a:extLst>
                <a:ext uri="{FF2B5EF4-FFF2-40B4-BE49-F238E27FC236}">
                  <a16:creationId xmlns:a16="http://schemas.microsoft.com/office/drawing/2014/main" id="{BF252BA0-1124-4D82-9B1F-47D33D7C9ED9}"/>
                </a:ext>
              </a:extLst>
            </p:cNvPr>
            <p:cNvPicPr>
              <a:picLocks noChangeAspect="1"/>
            </p:cNvPicPr>
            <p:nvPr/>
          </p:nvPicPr>
          <p:blipFill>
            <a:blip r:embed="rId4"/>
            <a:stretch>
              <a:fillRect/>
            </a:stretch>
          </p:blipFill>
          <p:spPr>
            <a:xfrm>
              <a:off x="5503631" y="1128626"/>
              <a:ext cx="1916985" cy="1982337"/>
            </a:xfrm>
            <a:prstGeom prst="rect">
              <a:avLst/>
            </a:prstGeom>
          </p:spPr>
        </p:pic>
        <p:sp>
          <p:nvSpPr>
            <p:cNvPr id="16" name="箭头: 右 15">
              <a:extLst>
                <a:ext uri="{FF2B5EF4-FFF2-40B4-BE49-F238E27FC236}">
                  <a16:creationId xmlns:a16="http://schemas.microsoft.com/office/drawing/2014/main" id="{B4C26871-9B7A-47C9-BD26-599A3AF2072D}"/>
                </a:ext>
              </a:extLst>
            </p:cNvPr>
            <p:cNvSpPr/>
            <p:nvPr/>
          </p:nvSpPr>
          <p:spPr>
            <a:xfrm>
              <a:off x="7492171" y="1091949"/>
              <a:ext cx="1747522" cy="975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阈值化</a:t>
              </a:r>
            </a:p>
          </p:txBody>
        </p:sp>
        <p:sp>
          <p:nvSpPr>
            <p:cNvPr id="17" name="箭头: 右 16">
              <a:extLst>
                <a:ext uri="{FF2B5EF4-FFF2-40B4-BE49-F238E27FC236}">
                  <a16:creationId xmlns:a16="http://schemas.microsoft.com/office/drawing/2014/main" id="{41D71782-00F2-411C-964F-B4B39BB82289}"/>
                </a:ext>
              </a:extLst>
            </p:cNvPr>
            <p:cNvSpPr/>
            <p:nvPr/>
          </p:nvSpPr>
          <p:spPr>
            <a:xfrm>
              <a:off x="7492171" y="2119794"/>
              <a:ext cx="1747522" cy="975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形态学去噪</a:t>
              </a:r>
            </a:p>
          </p:txBody>
        </p:sp>
        <p:pic>
          <p:nvPicPr>
            <p:cNvPr id="18" name="图片 17">
              <a:extLst>
                <a:ext uri="{FF2B5EF4-FFF2-40B4-BE49-F238E27FC236}">
                  <a16:creationId xmlns:a16="http://schemas.microsoft.com/office/drawing/2014/main" id="{4C50865B-6EDB-4D0C-A12E-6001C32047BD}"/>
                </a:ext>
              </a:extLst>
            </p:cNvPr>
            <p:cNvPicPr>
              <a:picLocks noChangeAspect="1"/>
            </p:cNvPicPr>
            <p:nvPr/>
          </p:nvPicPr>
          <p:blipFill>
            <a:blip r:embed="rId5"/>
            <a:stretch>
              <a:fillRect/>
            </a:stretch>
          </p:blipFill>
          <p:spPr>
            <a:xfrm>
              <a:off x="9360755" y="1091949"/>
              <a:ext cx="1959192" cy="2019014"/>
            </a:xfrm>
            <a:prstGeom prst="rect">
              <a:avLst/>
            </a:prstGeom>
          </p:spPr>
        </p:pic>
        <p:sp>
          <p:nvSpPr>
            <p:cNvPr id="21" name="矩形 20">
              <a:extLst>
                <a:ext uri="{FF2B5EF4-FFF2-40B4-BE49-F238E27FC236}">
                  <a16:creationId xmlns:a16="http://schemas.microsoft.com/office/drawing/2014/main" id="{4CFC0F78-180C-4B5F-AAA9-259453AF7A42}"/>
                </a:ext>
              </a:extLst>
            </p:cNvPr>
            <p:cNvSpPr/>
            <p:nvPr/>
          </p:nvSpPr>
          <p:spPr>
            <a:xfrm>
              <a:off x="8481348" y="4174470"/>
              <a:ext cx="415498" cy="369332"/>
            </a:xfrm>
            <a:prstGeom prst="rect">
              <a:avLst/>
            </a:prstGeom>
          </p:spPr>
          <p:txBody>
            <a:bodyPr wrap="none">
              <a:spAutoFit/>
            </a:bodyPr>
            <a:lstStyle/>
            <a:p>
              <a:pPr algn="ctr"/>
              <a:r>
                <a:rPr lang="zh-CN" altLang="en-US" dirty="0">
                  <a:solidFill>
                    <a:schemeClr val="lt1"/>
                  </a:solidFill>
                </a:rPr>
                <a:t>重</a:t>
              </a:r>
              <a:endParaRPr lang="zh-CN" altLang="en-US" dirty="0"/>
            </a:p>
          </p:txBody>
        </p:sp>
        <p:sp>
          <p:nvSpPr>
            <p:cNvPr id="25" name="箭头: 圆角右 24">
              <a:extLst>
                <a:ext uri="{FF2B5EF4-FFF2-40B4-BE49-F238E27FC236}">
                  <a16:creationId xmlns:a16="http://schemas.microsoft.com/office/drawing/2014/main" id="{4C5E5950-FA9D-4516-B036-AD07FB77977D}"/>
                </a:ext>
              </a:extLst>
            </p:cNvPr>
            <p:cNvSpPr/>
            <p:nvPr/>
          </p:nvSpPr>
          <p:spPr>
            <a:xfrm flipH="1" flipV="1">
              <a:off x="7881634" y="3255574"/>
              <a:ext cx="2738063" cy="2174093"/>
            </a:xfrm>
            <a:prstGeom prst="bentArrow">
              <a:avLst>
                <a:gd name="adj1" fmla="val 25000"/>
                <a:gd name="adj2" fmla="val 24599"/>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矩形 25">
              <a:extLst>
                <a:ext uri="{FF2B5EF4-FFF2-40B4-BE49-F238E27FC236}">
                  <a16:creationId xmlns:a16="http://schemas.microsoft.com/office/drawing/2014/main" id="{81168741-3513-4C5D-97FF-3C51314E2747}"/>
                </a:ext>
              </a:extLst>
            </p:cNvPr>
            <p:cNvSpPr/>
            <p:nvPr/>
          </p:nvSpPr>
          <p:spPr>
            <a:xfrm>
              <a:off x="7881636" y="4706373"/>
              <a:ext cx="2492990" cy="369332"/>
            </a:xfrm>
            <a:prstGeom prst="rect">
              <a:avLst/>
            </a:prstGeom>
          </p:spPr>
          <p:txBody>
            <a:bodyPr wrap="none">
              <a:spAutoFit/>
            </a:bodyPr>
            <a:lstStyle/>
            <a:p>
              <a:pPr algn="ctr"/>
              <a:r>
                <a:rPr lang="zh-CN" altLang="en-US" dirty="0">
                  <a:solidFill>
                    <a:schemeClr val="lt1"/>
                  </a:solidFill>
                </a:rPr>
                <a:t>对断开的血管进行重连</a:t>
              </a:r>
            </a:p>
          </p:txBody>
        </p:sp>
      </p:grpSp>
      <p:sp>
        <p:nvSpPr>
          <p:cNvPr id="28" name="矩形 27">
            <a:extLst>
              <a:ext uri="{FF2B5EF4-FFF2-40B4-BE49-F238E27FC236}">
                <a16:creationId xmlns:a16="http://schemas.microsoft.com/office/drawing/2014/main" id="{02BEBB6C-2AE1-4DAA-A6CE-776545A1CB65}"/>
              </a:ext>
            </a:extLst>
          </p:cNvPr>
          <p:cNvSpPr/>
          <p:nvPr/>
        </p:nvSpPr>
        <p:spPr>
          <a:xfrm>
            <a:off x="4667676" y="5890907"/>
            <a:ext cx="4686369" cy="338554"/>
          </a:xfrm>
          <a:prstGeom prst="rect">
            <a:avLst/>
          </a:prstGeom>
        </p:spPr>
        <p:txBody>
          <a:bodyPr wrap="square">
            <a:spAutoFit/>
          </a:bodyPr>
          <a:lstStyle/>
          <a:p>
            <a:r>
              <a:rPr lang="zh-CN" altLang="en-US" sz="1600" dirty="0"/>
              <a:t>基于多尺度加权中值函数提取血管的流程</a:t>
            </a:r>
          </a:p>
        </p:txBody>
      </p:sp>
    </p:spTree>
    <p:extLst>
      <p:ext uri="{BB962C8B-B14F-4D97-AF65-F5344CB8AC3E}">
        <p14:creationId xmlns:p14="http://schemas.microsoft.com/office/powerpoint/2010/main" val="2846502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AC7D8C3-2291-4AA2-A968-40913399BDA9}"/>
              </a:ext>
            </a:extLst>
          </p:cNvPr>
          <p:cNvPicPr>
            <a:picLocks noChangeAspect="1"/>
          </p:cNvPicPr>
          <p:nvPr/>
        </p:nvPicPr>
        <p:blipFill>
          <a:blip r:embed="rId3"/>
          <a:stretch>
            <a:fillRect/>
          </a:stretch>
        </p:blipFill>
        <p:spPr>
          <a:xfrm>
            <a:off x="4135005" y="1640240"/>
            <a:ext cx="7405592" cy="2696961"/>
          </a:xfrm>
          <a:prstGeom prst="rect">
            <a:avLst/>
          </a:prstGeom>
        </p:spPr>
      </p:pic>
      <p:pic>
        <p:nvPicPr>
          <p:cNvPr id="7" name="图片 6">
            <a:extLst>
              <a:ext uri="{FF2B5EF4-FFF2-40B4-BE49-F238E27FC236}">
                <a16:creationId xmlns:a16="http://schemas.microsoft.com/office/drawing/2014/main" id="{EE60005B-A60C-420A-9E87-B1AAF4E795D1}"/>
              </a:ext>
            </a:extLst>
          </p:cNvPr>
          <p:cNvPicPr>
            <a:picLocks noChangeAspect="1"/>
          </p:cNvPicPr>
          <p:nvPr/>
        </p:nvPicPr>
        <p:blipFill>
          <a:blip r:embed="rId4"/>
          <a:stretch>
            <a:fillRect/>
          </a:stretch>
        </p:blipFill>
        <p:spPr>
          <a:xfrm>
            <a:off x="395706" y="788334"/>
            <a:ext cx="3253748" cy="4109998"/>
          </a:xfrm>
          <a:prstGeom prst="rect">
            <a:avLst/>
          </a:prstGeom>
        </p:spPr>
      </p:pic>
      <p:sp>
        <p:nvSpPr>
          <p:cNvPr id="8" name="文本框 7">
            <a:extLst>
              <a:ext uri="{FF2B5EF4-FFF2-40B4-BE49-F238E27FC236}">
                <a16:creationId xmlns:a16="http://schemas.microsoft.com/office/drawing/2014/main" id="{57236C45-D771-4767-8909-DB3E8787FBF6}"/>
              </a:ext>
            </a:extLst>
          </p:cNvPr>
          <p:cNvSpPr txBox="1"/>
          <p:nvPr/>
        </p:nvSpPr>
        <p:spPr>
          <a:xfrm>
            <a:off x="395705" y="5325559"/>
            <a:ext cx="11587187" cy="646331"/>
          </a:xfrm>
          <a:prstGeom prst="rect">
            <a:avLst/>
          </a:prstGeom>
          <a:noFill/>
        </p:spPr>
        <p:txBody>
          <a:bodyPr wrap="square" rtlCol="0">
            <a:spAutoFit/>
          </a:bodyPr>
          <a:lstStyle/>
          <a:p>
            <a:r>
              <a:rPr lang="en-US" altLang="zh-CN" dirty="0"/>
              <a:t>Li</a:t>
            </a:r>
            <a:r>
              <a:rPr lang="zh-CN" altLang="en-US" dirty="0"/>
              <a:t>等人提出了一种具有鲁棒训练能力的深度神经网络，并采用了一种有效的训练策略</a:t>
            </a:r>
            <a:r>
              <a:rPr lang="en-US" altLang="zh-CN" dirty="0"/>
              <a:t>,</a:t>
            </a:r>
            <a:r>
              <a:rPr lang="zh-CN" altLang="en-US" dirty="0"/>
              <a:t>分割过程不需要人为设计的特征，减少由特定的特征造成的影响，获得了特异性为</a:t>
            </a:r>
            <a:r>
              <a:rPr lang="en-US" altLang="zh-CN" dirty="0"/>
              <a:t>0.9816</a:t>
            </a:r>
            <a:r>
              <a:rPr lang="zh-CN" altLang="en-US" dirty="0"/>
              <a:t>，敏感性为</a:t>
            </a:r>
            <a:r>
              <a:rPr lang="en-US" altLang="zh-CN" dirty="0"/>
              <a:t>0.7569</a:t>
            </a:r>
            <a:r>
              <a:rPr lang="zh-CN" altLang="en-US" dirty="0"/>
              <a:t>，准确性为</a:t>
            </a:r>
            <a:r>
              <a:rPr lang="en-US" altLang="zh-CN" dirty="0"/>
              <a:t>0.9527</a:t>
            </a:r>
            <a:r>
              <a:rPr lang="zh-CN" altLang="en-US" dirty="0"/>
              <a:t>的结果</a:t>
            </a:r>
            <a:endParaRPr lang="en-US" altLang="zh-CN" dirty="0"/>
          </a:p>
        </p:txBody>
      </p:sp>
      <p:cxnSp>
        <p:nvCxnSpPr>
          <p:cNvPr id="10" name="直接箭头连接符 9">
            <a:extLst>
              <a:ext uri="{FF2B5EF4-FFF2-40B4-BE49-F238E27FC236}">
                <a16:creationId xmlns:a16="http://schemas.microsoft.com/office/drawing/2014/main" id="{A947AFE5-A698-4A54-8B15-D53291D3E1D6}"/>
              </a:ext>
            </a:extLst>
          </p:cNvPr>
          <p:cNvCxnSpPr>
            <a:cxnSpLocks/>
          </p:cNvCxnSpPr>
          <p:nvPr/>
        </p:nvCxnSpPr>
        <p:spPr>
          <a:xfrm>
            <a:off x="4901609" y="1213013"/>
            <a:ext cx="2700670" cy="1551452"/>
          </a:xfrm>
          <a:prstGeom prst="straightConnector1">
            <a:avLst/>
          </a:prstGeom>
          <a:ln>
            <a:tailEnd type="oval"/>
          </a:ln>
        </p:spPr>
        <p:style>
          <a:lnRef idx="3">
            <a:schemeClr val="dk1"/>
          </a:lnRef>
          <a:fillRef idx="0">
            <a:schemeClr val="dk1"/>
          </a:fillRef>
          <a:effectRef idx="2">
            <a:schemeClr val="dk1"/>
          </a:effectRef>
          <a:fontRef idx="minor">
            <a:schemeClr val="tx1"/>
          </a:fontRef>
        </p:style>
      </p:cxnSp>
      <p:cxnSp>
        <p:nvCxnSpPr>
          <p:cNvPr id="11" name="直接箭头连接符 10">
            <a:extLst>
              <a:ext uri="{FF2B5EF4-FFF2-40B4-BE49-F238E27FC236}">
                <a16:creationId xmlns:a16="http://schemas.microsoft.com/office/drawing/2014/main" id="{BA04F186-04AD-4BEB-8965-6AB3CB6C329C}"/>
              </a:ext>
            </a:extLst>
          </p:cNvPr>
          <p:cNvCxnSpPr>
            <a:cxnSpLocks/>
          </p:cNvCxnSpPr>
          <p:nvPr/>
        </p:nvCxnSpPr>
        <p:spPr>
          <a:xfrm>
            <a:off x="3009014" y="1196068"/>
            <a:ext cx="1892595" cy="16945"/>
          </a:xfrm>
          <a:prstGeom prst="straightConnector1">
            <a:avLst/>
          </a:prstGeom>
          <a:ln>
            <a:tailEnd type="none"/>
          </a:ln>
        </p:spPr>
        <p:style>
          <a:lnRef idx="3">
            <a:schemeClr val="dk1"/>
          </a:lnRef>
          <a:fillRef idx="0">
            <a:schemeClr val="dk1"/>
          </a:fillRef>
          <a:effectRef idx="2">
            <a:schemeClr val="dk1"/>
          </a:effectRef>
          <a:fontRef idx="minor">
            <a:schemeClr val="tx1"/>
          </a:fontRef>
        </p:style>
      </p:cxnSp>
      <p:sp>
        <p:nvSpPr>
          <p:cNvPr id="21" name="矩形 20">
            <a:extLst>
              <a:ext uri="{FF2B5EF4-FFF2-40B4-BE49-F238E27FC236}">
                <a16:creationId xmlns:a16="http://schemas.microsoft.com/office/drawing/2014/main" id="{70D746ED-C33D-46F7-9565-A84D1AC8907B}"/>
              </a:ext>
            </a:extLst>
          </p:cNvPr>
          <p:cNvSpPr/>
          <p:nvPr/>
        </p:nvSpPr>
        <p:spPr>
          <a:xfrm>
            <a:off x="4873256" y="4793048"/>
            <a:ext cx="4196347" cy="338554"/>
          </a:xfrm>
          <a:prstGeom prst="rect">
            <a:avLst/>
          </a:prstGeom>
        </p:spPr>
        <p:txBody>
          <a:bodyPr wrap="square">
            <a:spAutoFit/>
          </a:bodyPr>
          <a:lstStyle/>
          <a:p>
            <a:r>
              <a:rPr lang="en-US" altLang="zh-CN" sz="1600" dirty="0"/>
              <a:t> </a:t>
            </a:r>
            <a:r>
              <a:rPr lang="zh-CN" altLang="en-US" sz="1600" dirty="0"/>
              <a:t>用于分割视网膜血管的深度神经网络模型</a:t>
            </a:r>
          </a:p>
        </p:txBody>
      </p:sp>
    </p:spTree>
    <p:extLst>
      <p:ext uri="{BB962C8B-B14F-4D97-AF65-F5344CB8AC3E}">
        <p14:creationId xmlns:p14="http://schemas.microsoft.com/office/powerpoint/2010/main" val="551942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8FEB1C0-55FF-478D-8394-EC4D298B81F2}"/>
              </a:ext>
            </a:extLst>
          </p:cNvPr>
          <p:cNvSpPr/>
          <p:nvPr/>
        </p:nvSpPr>
        <p:spPr>
          <a:xfrm>
            <a:off x="482286" y="5432557"/>
            <a:ext cx="11328594" cy="646331"/>
          </a:xfrm>
          <a:prstGeom prst="rect">
            <a:avLst/>
          </a:prstGeom>
        </p:spPr>
        <p:txBody>
          <a:bodyPr wrap="square">
            <a:spAutoFit/>
          </a:bodyPr>
          <a:lstStyle/>
          <a:p>
            <a:r>
              <a:rPr lang="en-US" altLang="zh-CN" dirty="0">
                <a:solidFill>
                  <a:srgbClr val="000000"/>
                </a:solidFill>
                <a:latin typeface="Times New Roman" panose="02020603050405020304" pitchFamily="18" charset="0"/>
              </a:rPr>
              <a:t>Laskowski</a:t>
            </a:r>
            <a:r>
              <a:rPr lang="zh-CN" altLang="en-US" dirty="0">
                <a:solidFill>
                  <a:srgbClr val="000000"/>
                </a:solidFill>
                <a:latin typeface="Times New Roman" panose="02020603050405020304" pitchFamily="18" charset="0"/>
              </a:rPr>
              <a:t>等人提出了一种基于基于无池化层的</a:t>
            </a:r>
            <a:r>
              <a:rPr lang="en-US" altLang="zh-CN" dirty="0">
                <a:solidFill>
                  <a:srgbClr val="000000"/>
                </a:solidFill>
                <a:latin typeface="Times New Roman" panose="02020603050405020304" pitchFamily="18" charset="0"/>
              </a:rPr>
              <a:t>CNN</a:t>
            </a:r>
            <a:r>
              <a:rPr lang="zh-CN" altLang="en-US" dirty="0">
                <a:solidFill>
                  <a:srgbClr val="000000"/>
                </a:solidFill>
                <a:latin typeface="Times New Roman" panose="02020603050405020304" pitchFamily="18" charset="0"/>
              </a:rPr>
              <a:t>的视网膜血管图提取方法</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获得了特异性为</a:t>
            </a:r>
            <a:r>
              <a:rPr lang="en-US" altLang="zh-CN" dirty="0">
                <a:solidFill>
                  <a:srgbClr val="000000"/>
                </a:solidFill>
                <a:latin typeface="Times New Roman" panose="02020603050405020304" pitchFamily="18" charset="0"/>
              </a:rPr>
              <a:t>0.9786</a:t>
            </a:r>
            <a:r>
              <a:rPr lang="zh-CN" altLang="en-US" dirty="0">
                <a:solidFill>
                  <a:srgbClr val="000000"/>
                </a:solidFill>
                <a:latin typeface="Times New Roman" panose="02020603050405020304" pitchFamily="18" charset="0"/>
              </a:rPr>
              <a:t>，准确性为</a:t>
            </a:r>
            <a:r>
              <a:rPr lang="en-US" altLang="zh-CN" dirty="0">
                <a:solidFill>
                  <a:srgbClr val="000000"/>
                </a:solidFill>
                <a:latin typeface="Times New Roman" panose="02020603050405020304" pitchFamily="18" charset="0"/>
              </a:rPr>
              <a:t>0.9495</a:t>
            </a:r>
            <a:r>
              <a:rPr lang="zh-CN" altLang="en-US" dirty="0">
                <a:solidFill>
                  <a:srgbClr val="000000"/>
                </a:solidFill>
                <a:latin typeface="Times New Roman" panose="02020603050405020304" pitchFamily="18" charset="0"/>
              </a:rPr>
              <a:t>，灵敏度为</a:t>
            </a:r>
            <a:r>
              <a:rPr lang="en-US" altLang="zh-CN" dirty="0">
                <a:solidFill>
                  <a:srgbClr val="000000"/>
                </a:solidFill>
                <a:latin typeface="Times New Roman" panose="02020603050405020304" pitchFamily="18" charset="0"/>
              </a:rPr>
              <a:t>0.7763</a:t>
            </a:r>
            <a:r>
              <a:rPr lang="zh-CN" altLang="en-US" dirty="0">
                <a:solidFill>
                  <a:srgbClr val="000000"/>
                </a:solidFill>
                <a:latin typeface="Times New Roman" panose="02020603050405020304" pitchFamily="18" charset="0"/>
              </a:rPr>
              <a:t>的结果</a:t>
            </a:r>
            <a:endParaRPr lang="en-US" altLang="zh-CN" dirty="0">
              <a:solidFill>
                <a:srgbClr val="000000"/>
              </a:solidFill>
              <a:latin typeface="Times New Roman" panose="02020603050405020304" pitchFamily="18" charset="0"/>
            </a:endParaRPr>
          </a:p>
        </p:txBody>
      </p:sp>
      <p:pic>
        <p:nvPicPr>
          <p:cNvPr id="4" name="图片 3">
            <a:extLst>
              <a:ext uri="{FF2B5EF4-FFF2-40B4-BE49-F238E27FC236}">
                <a16:creationId xmlns:a16="http://schemas.microsoft.com/office/drawing/2014/main" id="{B94312A5-988F-440F-85D8-4B46A641D67A}"/>
              </a:ext>
            </a:extLst>
          </p:cNvPr>
          <p:cNvPicPr>
            <a:picLocks noChangeAspect="1"/>
          </p:cNvPicPr>
          <p:nvPr/>
        </p:nvPicPr>
        <p:blipFill>
          <a:blip r:embed="rId2"/>
          <a:stretch>
            <a:fillRect/>
          </a:stretch>
        </p:blipFill>
        <p:spPr>
          <a:xfrm>
            <a:off x="78557" y="432909"/>
            <a:ext cx="5231585" cy="4487342"/>
          </a:xfrm>
          <a:prstGeom prst="rect">
            <a:avLst/>
          </a:prstGeom>
        </p:spPr>
      </p:pic>
      <p:sp>
        <p:nvSpPr>
          <p:cNvPr id="6" name="矩形 5">
            <a:extLst>
              <a:ext uri="{FF2B5EF4-FFF2-40B4-BE49-F238E27FC236}">
                <a16:creationId xmlns:a16="http://schemas.microsoft.com/office/drawing/2014/main" id="{97A2B658-92E1-47C2-87C1-398F2A37138E}"/>
              </a:ext>
            </a:extLst>
          </p:cNvPr>
          <p:cNvSpPr/>
          <p:nvPr/>
        </p:nvSpPr>
        <p:spPr>
          <a:xfrm>
            <a:off x="6355743" y="932559"/>
            <a:ext cx="5060113"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）全局对比度归一化</a:t>
            </a:r>
            <a:endParaRPr lang="en-US" altLang="zh-CN" dirty="0">
              <a:solidFill>
                <a:srgbClr val="000000"/>
              </a:solidFill>
              <a:latin typeface="Times New Roman" panose="02020603050405020304" pitchFamily="18" charset="0"/>
            </a:endParaRPr>
          </a:p>
        </p:txBody>
      </p:sp>
      <p:sp>
        <p:nvSpPr>
          <p:cNvPr id="8" name="矩形 7">
            <a:extLst>
              <a:ext uri="{FF2B5EF4-FFF2-40B4-BE49-F238E27FC236}">
                <a16:creationId xmlns:a16="http://schemas.microsoft.com/office/drawing/2014/main" id="{6E3BC91C-F272-4D12-81B0-77DD78439AE8}"/>
              </a:ext>
            </a:extLst>
          </p:cNvPr>
          <p:cNvSpPr/>
          <p:nvPr/>
        </p:nvSpPr>
        <p:spPr>
          <a:xfrm>
            <a:off x="6355742" y="1513944"/>
            <a:ext cx="5060113"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）零相位成分分析</a:t>
            </a:r>
            <a:endParaRPr lang="en-US" altLang="zh-CN" dirty="0">
              <a:solidFill>
                <a:srgbClr val="000000"/>
              </a:solidFill>
              <a:latin typeface="Times New Roman" panose="02020603050405020304" pitchFamily="18" charset="0"/>
            </a:endParaRPr>
          </a:p>
        </p:txBody>
      </p:sp>
      <p:sp>
        <p:nvSpPr>
          <p:cNvPr id="9" name="矩形 8">
            <a:extLst>
              <a:ext uri="{FF2B5EF4-FFF2-40B4-BE49-F238E27FC236}">
                <a16:creationId xmlns:a16="http://schemas.microsoft.com/office/drawing/2014/main" id="{88D993B3-23BC-4EC0-AD8E-05367FD6EA6E}"/>
              </a:ext>
            </a:extLst>
          </p:cNvPr>
          <p:cNvSpPr/>
          <p:nvPr/>
        </p:nvSpPr>
        <p:spPr>
          <a:xfrm>
            <a:off x="6355741" y="2098054"/>
            <a:ext cx="5060113"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）离线扩充数据，防止过拟合</a:t>
            </a:r>
            <a:endParaRPr lang="en-US" altLang="zh-CN" dirty="0">
              <a:solidFill>
                <a:srgbClr val="000000"/>
              </a:solidFill>
              <a:latin typeface="Times New Roman" panose="02020603050405020304" pitchFamily="18" charset="0"/>
            </a:endParaRPr>
          </a:p>
        </p:txBody>
      </p:sp>
      <p:sp>
        <p:nvSpPr>
          <p:cNvPr id="7" name="矩形 6">
            <a:extLst>
              <a:ext uri="{FF2B5EF4-FFF2-40B4-BE49-F238E27FC236}">
                <a16:creationId xmlns:a16="http://schemas.microsoft.com/office/drawing/2014/main" id="{30849EDF-2CC4-4FA0-A5AB-266D27B445F6}"/>
              </a:ext>
            </a:extLst>
          </p:cNvPr>
          <p:cNvSpPr/>
          <p:nvPr/>
        </p:nvSpPr>
        <p:spPr>
          <a:xfrm>
            <a:off x="5433030" y="1319282"/>
            <a:ext cx="409715" cy="9233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solidFill>
                  <a:srgbClr val="000000"/>
                </a:solidFill>
                <a:latin typeface="Times New Roman" panose="02020603050405020304" pitchFamily="18" charset="0"/>
              </a:rPr>
              <a:t>预处理</a:t>
            </a:r>
            <a:endParaRPr lang="zh-CN" altLang="en-US" dirty="0"/>
          </a:p>
        </p:txBody>
      </p:sp>
      <p:pic>
        <p:nvPicPr>
          <p:cNvPr id="10" name="图片 9">
            <a:extLst>
              <a:ext uri="{FF2B5EF4-FFF2-40B4-BE49-F238E27FC236}">
                <a16:creationId xmlns:a16="http://schemas.microsoft.com/office/drawing/2014/main" id="{B5DC9790-FE98-4406-B722-23CA4EBD7A2B}"/>
              </a:ext>
            </a:extLst>
          </p:cNvPr>
          <p:cNvPicPr>
            <a:picLocks noChangeAspect="1"/>
          </p:cNvPicPr>
          <p:nvPr/>
        </p:nvPicPr>
        <p:blipFill>
          <a:blip r:embed="rId3"/>
          <a:stretch>
            <a:fillRect/>
          </a:stretch>
        </p:blipFill>
        <p:spPr>
          <a:xfrm>
            <a:off x="5916895" y="3742655"/>
            <a:ext cx="5893985" cy="279290"/>
          </a:xfrm>
          <a:prstGeom prst="rect">
            <a:avLst/>
          </a:prstGeom>
        </p:spPr>
      </p:pic>
      <p:sp>
        <p:nvSpPr>
          <p:cNvPr id="11" name="矩形 10">
            <a:extLst>
              <a:ext uri="{FF2B5EF4-FFF2-40B4-BE49-F238E27FC236}">
                <a16:creationId xmlns:a16="http://schemas.microsoft.com/office/drawing/2014/main" id="{56DC662E-367C-45C2-A620-2A8DAA4F1F46}"/>
              </a:ext>
            </a:extLst>
          </p:cNvPr>
          <p:cNvSpPr/>
          <p:nvPr/>
        </p:nvSpPr>
        <p:spPr>
          <a:xfrm>
            <a:off x="5478297" y="3419804"/>
            <a:ext cx="319182" cy="9233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CNN</a:t>
            </a:r>
            <a:endParaRPr lang="zh-CN" altLang="en-US" dirty="0"/>
          </a:p>
        </p:txBody>
      </p:sp>
      <p:sp>
        <p:nvSpPr>
          <p:cNvPr id="12" name="加号 11">
            <a:extLst>
              <a:ext uri="{FF2B5EF4-FFF2-40B4-BE49-F238E27FC236}">
                <a16:creationId xmlns:a16="http://schemas.microsoft.com/office/drawing/2014/main" id="{D4DBB57F-1C6B-425C-AF10-907DDB648788}"/>
              </a:ext>
            </a:extLst>
          </p:cNvPr>
          <p:cNvSpPr/>
          <p:nvPr/>
        </p:nvSpPr>
        <p:spPr>
          <a:xfrm>
            <a:off x="5260415" y="2498765"/>
            <a:ext cx="754947" cy="754947"/>
          </a:xfrm>
          <a:prstGeom prst="math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02FA1C7-90CE-4FF5-A178-F2C50DCBA520}"/>
              </a:ext>
            </a:extLst>
          </p:cNvPr>
          <p:cNvSpPr/>
          <p:nvPr/>
        </p:nvSpPr>
        <p:spPr>
          <a:xfrm>
            <a:off x="2099302" y="4920251"/>
            <a:ext cx="1360216" cy="338554"/>
          </a:xfrm>
          <a:prstGeom prst="rect">
            <a:avLst/>
          </a:prstGeom>
        </p:spPr>
        <p:txBody>
          <a:bodyPr wrap="square">
            <a:spAutoFit/>
          </a:bodyPr>
          <a:lstStyle/>
          <a:p>
            <a:r>
              <a:rPr lang="en-US" altLang="zh-CN" sz="1600" dirty="0"/>
              <a:t>CNN</a:t>
            </a:r>
            <a:r>
              <a:rPr lang="zh-CN" altLang="en-US" sz="1600" dirty="0"/>
              <a:t>模型</a:t>
            </a:r>
          </a:p>
        </p:txBody>
      </p:sp>
    </p:spTree>
    <p:extLst>
      <p:ext uri="{BB962C8B-B14F-4D97-AF65-F5344CB8AC3E}">
        <p14:creationId xmlns:p14="http://schemas.microsoft.com/office/powerpoint/2010/main" val="3912624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D43DB80-038F-41EF-B65A-49077EB7B541}"/>
              </a:ext>
            </a:extLst>
          </p:cNvPr>
          <p:cNvPicPr>
            <a:picLocks noChangeAspect="1"/>
          </p:cNvPicPr>
          <p:nvPr/>
        </p:nvPicPr>
        <p:blipFill>
          <a:blip r:embed="rId2"/>
          <a:stretch>
            <a:fillRect/>
          </a:stretch>
        </p:blipFill>
        <p:spPr>
          <a:xfrm>
            <a:off x="2233345" y="393405"/>
            <a:ext cx="7432492" cy="4965404"/>
          </a:xfrm>
          <a:prstGeom prst="rect">
            <a:avLst/>
          </a:prstGeom>
        </p:spPr>
      </p:pic>
      <p:sp>
        <p:nvSpPr>
          <p:cNvPr id="4" name="矩形 3">
            <a:extLst>
              <a:ext uri="{FF2B5EF4-FFF2-40B4-BE49-F238E27FC236}">
                <a16:creationId xmlns:a16="http://schemas.microsoft.com/office/drawing/2014/main" id="{2A8E1CD6-ECCB-4548-BC0B-AAAB99FDFAF1}"/>
              </a:ext>
            </a:extLst>
          </p:cNvPr>
          <p:cNvSpPr/>
          <p:nvPr/>
        </p:nvSpPr>
        <p:spPr>
          <a:xfrm>
            <a:off x="608138" y="208739"/>
            <a:ext cx="11415859" cy="369332"/>
          </a:xfrm>
          <a:prstGeom prst="rect">
            <a:avLst/>
          </a:prstGeom>
        </p:spPr>
        <p:txBody>
          <a:bodyPr wrap="square">
            <a:spAutoFit/>
          </a:bodyPr>
          <a:lstStyle/>
          <a:p>
            <a:r>
              <a:rPr lang="zh-CN" altLang="en-US" dirty="0">
                <a:solidFill>
                  <a:srgbClr val="000000"/>
                </a:solidFill>
                <a:latin typeface="Times New Roman" panose="02020603050405020304" pitchFamily="18" charset="0"/>
              </a:rPr>
              <a:t>针对</a:t>
            </a:r>
            <a:r>
              <a:rPr lang="en-US" altLang="zh-CN" dirty="0">
                <a:solidFill>
                  <a:srgbClr val="000000"/>
                </a:solidFill>
                <a:latin typeface="Times New Roman" panose="02020603050405020304" pitchFamily="18" charset="0"/>
              </a:rPr>
              <a:t>CNN</a:t>
            </a:r>
            <a:r>
              <a:rPr lang="zh-CN" altLang="en-US" dirty="0">
                <a:solidFill>
                  <a:srgbClr val="000000"/>
                </a:solidFill>
                <a:latin typeface="Times New Roman" panose="02020603050405020304" pitchFamily="18" charset="0"/>
              </a:rPr>
              <a:t>网络对样本需求量大的问题，</a:t>
            </a:r>
            <a:r>
              <a:rPr lang="en-US" altLang="zh-CN" dirty="0">
                <a:solidFill>
                  <a:srgbClr val="000000"/>
                </a:solidFill>
                <a:latin typeface="Times New Roman" panose="02020603050405020304" pitchFamily="18" charset="0"/>
              </a:rPr>
              <a:t> Olaf</a:t>
            </a:r>
            <a:r>
              <a:rPr lang="zh-CN" altLang="en-US" dirty="0">
                <a:solidFill>
                  <a:srgbClr val="000000"/>
                </a:solidFill>
                <a:latin typeface="Times New Roman" panose="02020603050405020304" pitchFamily="18" charset="0"/>
              </a:rPr>
              <a:t>等人提出了</a:t>
            </a:r>
            <a:r>
              <a:rPr lang="en-US" altLang="zh-CN" dirty="0">
                <a:solidFill>
                  <a:srgbClr val="000000"/>
                </a:solidFill>
                <a:latin typeface="Times New Roman" panose="02020603050405020304" pitchFamily="18" charset="0"/>
              </a:rPr>
              <a:t>U-Net</a:t>
            </a:r>
            <a:r>
              <a:rPr lang="zh-CN" altLang="en-US" dirty="0">
                <a:solidFill>
                  <a:srgbClr val="000000"/>
                </a:solidFill>
                <a:latin typeface="Times New Roman" panose="02020603050405020304" pitchFamily="18" charset="0"/>
              </a:rPr>
              <a:t>模型，可使用非常少的图像进行端到端的训练</a:t>
            </a:r>
            <a:endParaRPr lang="en-US" altLang="zh-CN" dirty="0">
              <a:solidFill>
                <a:srgbClr val="000000"/>
              </a:solidFill>
              <a:latin typeface="Times New Roman" panose="02020603050405020304" pitchFamily="18" charset="0"/>
            </a:endParaRPr>
          </a:p>
        </p:txBody>
      </p:sp>
      <p:sp>
        <p:nvSpPr>
          <p:cNvPr id="5" name="矩形 4">
            <a:extLst>
              <a:ext uri="{FF2B5EF4-FFF2-40B4-BE49-F238E27FC236}">
                <a16:creationId xmlns:a16="http://schemas.microsoft.com/office/drawing/2014/main" id="{9E11A70E-F95D-4263-863A-9705BFB6F4A8}"/>
              </a:ext>
            </a:extLst>
          </p:cNvPr>
          <p:cNvSpPr/>
          <p:nvPr/>
        </p:nvSpPr>
        <p:spPr>
          <a:xfrm>
            <a:off x="1320209" y="5685874"/>
            <a:ext cx="9551581" cy="646331"/>
          </a:xfrm>
          <a:prstGeom prst="rect">
            <a:avLst/>
          </a:prstGeom>
        </p:spPr>
        <p:txBody>
          <a:bodyPr wrap="square">
            <a:spAutoFit/>
          </a:bodyPr>
          <a:lstStyle/>
          <a:p>
            <a:r>
              <a:rPr lang="en-US" altLang="zh-CN" dirty="0">
                <a:solidFill>
                  <a:srgbClr val="000000"/>
                </a:solidFill>
                <a:latin typeface="Times New Roman" panose="02020603050405020304" pitchFamily="18" charset="0"/>
              </a:rPr>
              <a:t>Lu</a:t>
            </a:r>
            <a:r>
              <a:rPr lang="zh-CN" altLang="en-US" dirty="0">
                <a:solidFill>
                  <a:srgbClr val="000000"/>
                </a:solidFill>
                <a:latin typeface="Times New Roman" panose="02020603050405020304" pitchFamily="18" charset="0"/>
              </a:rPr>
              <a:t>等人使用</a:t>
            </a:r>
            <a:r>
              <a:rPr lang="en-US" altLang="zh-CN" dirty="0">
                <a:solidFill>
                  <a:srgbClr val="000000"/>
                </a:solidFill>
                <a:latin typeface="Times New Roman" panose="02020603050405020304" pitchFamily="18" charset="0"/>
              </a:rPr>
              <a:t>U-Net</a:t>
            </a:r>
            <a:r>
              <a:rPr lang="zh-CN" altLang="en-US" dirty="0">
                <a:solidFill>
                  <a:srgbClr val="000000"/>
                </a:solidFill>
                <a:latin typeface="Times New Roman" panose="02020603050405020304" pitchFamily="18" charset="0"/>
              </a:rPr>
              <a:t>模型对视网膜血管进行分割，再</a:t>
            </a:r>
            <a:r>
              <a:rPr lang="en-US" altLang="zh-CN" dirty="0">
                <a:solidFill>
                  <a:srgbClr val="000000"/>
                </a:solidFill>
                <a:latin typeface="Times New Roman" panose="02020603050405020304" pitchFamily="18" charset="0"/>
              </a:rPr>
              <a:t>DRIVE</a:t>
            </a:r>
            <a:r>
              <a:rPr lang="zh-CN" altLang="en-US" dirty="0">
                <a:solidFill>
                  <a:srgbClr val="000000"/>
                </a:solidFill>
                <a:latin typeface="Times New Roman" panose="02020603050405020304" pitchFamily="18" charset="0"/>
              </a:rPr>
              <a:t>数据集上进行实验，得到了灵敏度：</a:t>
            </a:r>
            <a:r>
              <a:rPr lang="en-US" altLang="zh-CN" dirty="0">
                <a:solidFill>
                  <a:srgbClr val="000000"/>
                </a:solidFill>
                <a:latin typeface="Times New Roman" panose="02020603050405020304" pitchFamily="18" charset="0"/>
              </a:rPr>
              <a:t>78.10%</a:t>
            </a:r>
            <a:r>
              <a:rPr lang="zh-CN" altLang="en-US" dirty="0">
                <a:solidFill>
                  <a:srgbClr val="000000"/>
                </a:solidFill>
                <a:latin typeface="Times New Roman" panose="02020603050405020304" pitchFamily="18" charset="0"/>
              </a:rPr>
              <a:t>，特异度：</a:t>
            </a:r>
            <a:r>
              <a:rPr lang="en-US" altLang="zh-CN" dirty="0">
                <a:solidFill>
                  <a:srgbClr val="000000"/>
                </a:solidFill>
                <a:latin typeface="Times New Roman" panose="02020603050405020304" pitchFamily="18" charset="0"/>
              </a:rPr>
              <a:t>98.07%</a:t>
            </a:r>
            <a:r>
              <a:rPr lang="zh-CN" altLang="en-US" dirty="0">
                <a:solidFill>
                  <a:srgbClr val="000000"/>
                </a:solidFill>
                <a:latin typeface="Times New Roman" panose="02020603050405020304" pitchFamily="18" charset="0"/>
              </a:rPr>
              <a:t>，准确率：</a:t>
            </a:r>
            <a:r>
              <a:rPr lang="en-US" altLang="zh-CN" dirty="0">
                <a:solidFill>
                  <a:srgbClr val="000000"/>
                </a:solidFill>
                <a:latin typeface="Times New Roman" panose="02020603050405020304" pitchFamily="18" charset="0"/>
              </a:rPr>
              <a:t>95.36%</a:t>
            </a:r>
            <a:r>
              <a:rPr lang="zh-CN" altLang="en-US" dirty="0">
                <a:solidFill>
                  <a:srgbClr val="000000"/>
                </a:solidFill>
                <a:latin typeface="Times New Roman" panose="02020603050405020304" pitchFamily="18" charset="0"/>
              </a:rPr>
              <a:t>的结果。</a:t>
            </a:r>
            <a:endParaRPr lang="en-US" altLang="zh-CN" dirty="0">
              <a:solidFill>
                <a:srgbClr val="000000"/>
              </a:solidFill>
              <a:latin typeface="Times New Roman" panose="02020603050405020304" pitchFamily="18" charset="0"/>
            </a:endParaRPr>
          </a:p>
        </p:txBody>
      </p:sp>
      <p:sp>
        <p:nvSpPr>
          <p:cNvPr id="6" name="矩形 5">
            <a:extLst>
              <a:ext uri="{FF2B5EF4-FFF2-40B4-BE49-F238E27FC236}">
                <a16:creationId xmlns:a16="http://schemas.microsoft.com/office/drawing/2014/main" id="{35A5E10B-D34A-4EB9-8E34-7028A4D9188D}"/>
              </a:ext>
            </a:extLst>
          </p:cNvPr>
          <p:cNvSpPr/>
          <p:nvPr/>
        </p:nvSpPr>
        <p:spPr>
          <a:xfrm>
            <a:off x="4915755" y="5189532"/>
            <a:ext cx="1633901" cy="338554"/>
          </a:xfrm>
          <a:prstGeom prst="rect">
            <a:avLst/>
          </a:prstGeom>
        </p:spPr>
        <p:txBody>
          <a:bodyPr wrap="square">
            <a:spAutoFit/>
          </a:bodyPr>
          <a:lstStyle/>
          <a:p>
            <a:r>
              <a:rPr lang="en-US" altLang="zh-CN" sz="1600" dirty="0"/>
              <a:t> U-Net</a:t>
            </a:r>
            <a:r>
              <a:rPr lang="zh-CN" altLang="en-US" sz="1600" dirty="0"/>
              <a:t>模型</a:t>
            </a:r>
          </a:p>
        </p:txBody>
      </p:sp>
    </p:spTree>
    <p:extLst>
      <p:ext uri="{BB962C8B-B14F-4D97-AF65-F5344CB8AC3E}">
        <p14:creationId xmlns:p14="http://schemas.microsoft.com/office/powerpoint/2010/main" val="3934722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1061</Words>
  <Application>Microsoft Office PowerPoint</Application>
  <PresentationFormat>宽屏</PresentationFormat>
  <Paragraphs>118</Paragraphs>
  <Slides>14</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FuturaBookC</vt:lpstr>
      <vt:lpstr>STIX</vt:lpstr>
      <vt:lpstr>等线</vt:lpstr>
      <vt:lpstr>Arial</vt:lpstr>
      <vt:lpstr>Calibri</vt:lpstr>
      <vt:lpstr>Calibri Light</vt:lpstr>
      <vt:lpstr>Times New Roman</vt:lpstr>
      <vt:lpstr>回顾</vt:lpstr>
      <vt:lpstr>视网膜血管分割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视网膜血管分割</dc:title>
  <dc:creator>Bai mingxuan</dc:creator>
  <cp:lastModifiedBy>Bai mingxuan</cp:lastModifiedBy>
  <cp:revision>377</cp:revision>
  <dcterms:created xsi:type="dcterms:W3CDTF">2019-10-15T11:33:55Z</dcterms:created>
  <dcterms:modified xsi:type="dcterms:W3CDTF">2019-11-11T10:28:09Z</dcterms:modified>
</cp:coreProperties>
</file>