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7" r:id="rId2"/>
    <p:sldId id="271" r:id="rId3"/>
    <p:sldId id="258" r:id="rId4"/>
    <p:sldId id="282" r:id="rId5"/>
    <p:sldId id="283" r:id="rId6"/>
    <p:sldId id="284" r:id="rId7"/>
    <p:sldId id="288" r:id="rId8"/>
    <p:sldId id="289" r:id="rId9"/>
    <p:sldId id="290" r:id="rId10"/>
    <p:sldId id="291" r:id="rId11"/>
    <p:sldId id="292" r:id="rId12"/>
    <p:sldId id="286" r:id="rId13"/>
    <p:sldId id="285" r:id="rId14"/>
    <p:sldId id="29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10303"/>
    <a:srgbClr val="31C2DF"/>
    <a:srgbClr val="82B0CC"/>
    <a:srgbClr val="4D8FB7"/>
    <a:srgbClr val="666666"/>
    <a:srgbClr val="8E8E8E"/>
    <a:srgbClr val="E2E9E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84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4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1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3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1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9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1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9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5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4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4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數學軟體應用期末報告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0CFA-1A6A-4D76-860A-899BB1E29C4B}"/>
              </a:ext>
            </a:extLst>
          </p:cNvPr>
          <p:cNvSpPr/>
          <p:nvPr/>
        </p:nvSpPr>
        <p:spPr>
          <a:xfrm>
            <a:off x="2726423" y="4063377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職業災害統計－行業別與受傷部位分析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C23E139E-6490-4619-BC23-1278360B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56" y="4950086"/>
            <a:ext cx="2681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簡報人：統計二　林盈盈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28C4B-295F-427E-97BE-5B976946F29D}"/>
              </a:ext>
            </a:extLst>
          </p:cNvPr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2FDB96-8147-4A79-9269-76F1E31F645A}"/>
              </a:ext>
            </a:extLst>
          </p:cNvPr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0AE1546-F1A7-4AD3-A1CF-E0FC1F37E09A}"/>
              </a:ext>
            </a:extLst>
          </p:cNvPr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E119EE2D-2DDC-4BDC-8023-53213D15A010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186AE1-013F-4ACB-9141-5EB620591E71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等腰三角形 200">
            <a:extLst>
              <a:ext uri="{FF2B5EF4-FFF2-40B4-BE49-F238E27FC236}">
                <a16:creationId xmlns:a16="http://schemas.microsoft.com/office/drawing/2014/main" id="{6E2EAD45-83C8-4B49-A507-241CE4DE8969}"/>
              </a:ext>
            </a:extLst>
          </p:cNvPr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326632" y="1223005"/>
            <a:ext cx="1153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Step4-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將資料進行分類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以行業別分類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251C43-005A-40D5-BB5D-117F11AC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3" y="2146335"/>
            <a:ext cx="4619335" cy="45010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B56B3E6-6E36-4259-A44A-A88C3D6C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28" y="2146335"/>
            <a:ext cx="2671948" cy="450107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3868E60-AC5D-4D1D-9536-E898ADD5AC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42"/>
          <a:stretch/>
        </p:blipFill>
        <p:spPr>
          <a:xfrm>
            <a:off x="7762292" y="2146335"/>
            <a:ext cx="4134823" cy="45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70949" y="1174633"/>
            <a:ext cx="11923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Step3-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以行業別分類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前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5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大易受傷行業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E45161-2622-4E96-9DBC-DC6DB5D3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4" y="2187644"/>
            <a:ext cx="11111231" cy="42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259470" y="4252016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59470" y="2921168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分析結果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32A89427-F0E2-4239-B89B-FE6846AE1BF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1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2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分析結果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0D364F9-4C24-4A93-BB27-6126C86D51BC}"/>
              </a:ext>
            </a:extLst>
          </p:cNvPr>
          <p:cNvSpPr/>
          <p:nvPr/>
        </p:nvSpPr>
        <p:spPr>
          <a:xfrm>
            <a:off x="830981" y="1762565"/>
            <a:ext cx="10530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以行業別來看，在運輸及倉儲業受傷比例最高，且以受傷部位來看，手部的受傷機率最高，因此建議在上列高機率受傷的產業（運輸及倉儲業、住宿及餐飲業、電子零組件製造業、金屬製品製造業、批發及零售業），雇主需要特別注意員工發生職業傷害的狀況，尤其可以指、手、足、腿、頭這幾個部位為優先注意的對象。</a:t>
            </a:r>
          </a:p>
        </p:txBody>
      </p:sp>
    </p:spTree>
    <p:extLst>
      <p:ext uri="{BB962C8B-B14F-4D97-AF65-F5344CB8AC3E}">
        <p14:creationId xmlns:p14="http://schemas.microsoft.com/office/powerpoint/2010/main" val="4071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502705" y="2921168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謝謝聆聽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683F139-C196-4E0F-9F43-2875BBAF32C3}"/>
              </a:ext>
            </a:extLst>
          </p:cNvPr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FAB8817-F99B-4412-917C-F9DDD9792A05}"/>
              </a:ext>
            </a:extLst>
          </p:cNvPr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809480D-58DC-4079-8A37-EDE7AAD2CFF6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0A7F9BE-1CE1-4BE7-A2BD-C1673F2BD0C0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30D2CB-87AC-4C73-ABE3-7A9188B6EE04}"/>
              </a:ext>
            </a:extLst>
          </p:cNvPr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1F50B518-101A-4D4B-BCC9-8CAD6D51AA42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流程图: 终止 30">
              <a:extLst>
                <a:ext uri="{FF2B5EF4-FFF2-40B4-BE49-F238E27FC236}">
                  <a16:creationId xmlns:a16="http://schemas.microsoft.com/office/drawing/2014/main" id="{D33146DD-C177-44DF-A10D-386B11E14434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流程图: 终止 31">
              <a:extLst>
                <a:ext uri="{FF2B5EF4-FFF2-40B4-BE49-F238E27FC236}">
                  <a16:creationId xmlns:a16="http://schemas.microsoft.com/office/drawing/2014/main" id="{40F766B3-FA08-4C7A-BC77-51C0708A3093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大綱</a:t>
            </a:r>
            <a:endParaRPr lang="zh-CN" altLang="en-US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953E86C6-52A6-4837-B1B4-CF0C4F6C78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1EEED9-162E-49FD-9987-4E4FD65F699B}"/>
              </a:ext>
            </a:extLst>
          </p:cNvPr>
          <p:cNvSpPr/>
          <p:nvPr/>
        </p:nvSpPr>
        <p:spPr>
          <a:xfrm>
            <a:off x="6866620" y="1459428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發想背景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9A541B-3A72-4249-92C0-186D8B630A37}"/>
              </a:ext>
            </a:extLst>
          </p:cNvPr>
          <p:cNvSpPr/>
          <p:nvPr/>
        </p:nvSpPr>
        <p:spPr>
          <a:xfrm>
            <a:off x="6850313" y="3198167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程式碼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AD56D4C-4D0A-42B0-BDD5-369237F9F7C4}"/>
              </a:ext>
            </a:extLst>
          </p:cNvPr>
          <p:cNvSpPr/>
          <p:nvPr/>
        </p:nvSpPr>
        <p:spPr>
          <a:xfrm>
            <a:off x="6866620" y="5099588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分析結果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A92C32-63E7-4E24-8A92-4C415829099E}"/>
              </a:ext>
            </a:extLst>
          </p:cNvPr>
          <p:cNvGrpSpPr/>
          <p:nvPr/>
        </p:nvGrpSpPr>
        <p:grpSpPr>
          <a:xfrm>
            <a:off x="4609614" y="1383915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81EDAF-9224-4BBC-99B8-CA89797F8142}"/>
                </a:ext>
              </a:extLst>
            </p:cNvPr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>
                <a:extLst>
                  <a:ext uri="{FF2B5EF4-FFF2-40B4-BE49-F238E27FC236}">
                    <a16:creationId xmlns:a16="http://schemas.microsoft.com/office/drawing/2014/main" id="{E593CA49-1B4F-4102-9C0A-C5814E36A2E7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" name="流程图: 终止 1">
                <a:extLst>
                  <a:ext uri="{FF2B5EF4-FFF2-40B4-BE49-F238E27FC236}">
                    <a16:creationId xmlns:a16="http://schemas.microsoft.com/office/drawing/2014/main" id="{85C17F0F-F8A1-4947-BD89-CA01697C3C21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流程图: 终止 22">
                <a:extLst>
                  <a:ext uri="{FF2B5EF4-FFF2-40B4-BE49-F238E27FC236}">
                    <a16:creationId xmlns:a16="http://schemas.microsoft.com/office/drawing/2014/main" id="{6601980E-509B-4019-A4F8-CA09B5FA2B1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B6CAA7-DF84-484E-9C28-56061792A35A}"/>
                </a:ext>
              </a:extLst>
            </p:cNvPr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09F04C-D1E2-48A7-948D-10734D5B5B83}"/>
              </a:ext>
            </a:extLst>
          </p:cNvPr>
          <p:cNvGrpSpPr/>
          <p:nvPr/>
        </p:nvGrpSpPr>
        <p:grpSpPr>
          <a:xfrm>
            <a:off x="4593307" y="3123474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CD3E0-E59B-429A-9C9B-89DCBBE90DDA}"/>
                </a:ext>
              </a:extLst>
            </p:cNvPr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>
                <a:extLst>
                  <a:ext uri="{FF2B5EF4-FFF2-40B4-BE49-F238E27FC236}">
                    <a16:creationId xmlns:a16="http://schemas.microsoft.com/office/drawing/2014/main" id="{0ED95970-BEFA-46BA-88DE-16B99B3BFFDE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流程图: 终止 51">
                <a:extLst>
                  <a:ext uri="{FF2B5EF4-FFF2-40B4-BE49-F238E27FC236}">
                    <a16:creationId xmlns:a16="http://schemas.microsoft.com/office/drawing/2014/main" id="{E01DE3AB-3071-40DB-AB57-34B1917EE399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流程图: 终止 52">
                <a:extLst>
                  <a:ext uri="{FF2B5EF4-FFF2-40B4-BE49-F238E27FC236}">
                    <a16:creationId xmlns:a16="http://schemas.microsoft.com/office/drawing/2014/main" id="{B8B9DA37-53AA-412F-959E-17838283E9D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E060EF-CF74-4B6E-BAE1-3A7519A03AF0}"/>
                </a:ext>
              </a:extLst>
            </p:cNvPr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2C3D2D-4753-4361-A716-85DEDDA72901}"/>
              </a:ext>
            </a:extLst>
          </p:cNvPr>
          <p:cNvGrpSpPr/>
          <p:nvPr/>
        </p:nvGrpSpPr>
        <p:grpSpPr>
          <a:xfrm>
            <a:off x="4609614" y="5025714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CCAD882-888A-4D70-8C8E-C6D636F1B8D4}"/>
                </a:ext>
              </a:extLst>
            </p:cNvPr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>
                <a:extLst>
                  <a:ext uri="{FF2B5EF4-FFF2-40B4-BE49-F238E27FC236}">
                    <a16:creationId xmlns:a16="http://schemas.microsoft.com/office/drawing/2014/main" id="{49B8D226-DCF4-4FA6-89FC-0D0CEE67A1AC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6" name="流程图: 终止 55">
                <a:extLst>
                  <a:ext uri="{FF2B5EF4-FFF2-40B4-BE49-F238E27FC236}">
                    <a16:creationId xmlns:a16="http://schemas.microsoft.com/office/drawing/2014/main" id="{B1E1DF72-638B-4928-A36A-9216C161FB72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7" name="流程图: 终止 56">
                <a:extLst>
                  <a:ext uri="{FF2B5EF4-FFF2-40B4-BE49-F238E27FC236}">
                    <a16:creationId xmlns:a16="http://schemas.microsoft.com/office/drawing/2014/main" id="{D42FA9AC-B76A-4619-832B-7DD3F712616C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DFB905-101D-47A2-8467-36821BCA9595}"/>
                </a:ext>
              </a:extLst>
            </p:cNvPr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8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59470" y="4252016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59470" y="2921168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發想背景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發想背景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24A83780-7477-4ABC-BC67-D0784C02E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92" y="981776"/>
            <a:ext cx="7244615" cy="54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259470" y="4252016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59470" y="2921168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程式碼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32A89427-F0E2-4239-B89B-FE6846AE1BF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2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1135846" y="1221536"/>
            <a:ext cx="991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Step1-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匯入數據分析的基本套件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69356-B628-4B9E-876F-022CA0F5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" y="2972944"/>
            <a:ext cx="12089331" cy="22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1139354" y="1174633"/>
            <a:ext cx="991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Step2-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查看資料庫內的資料內容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0B533A-8E3B-41D2-95AD-5A4BAFC6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54"/>
          <a:stretch/>
        </p:blipFill>
        <p:spPr>
          <a:xfrm>
            <a:off x="164616" y="2097963"/>
            <a:ext cx="5921007" cy="2777512"/>
          </a:xfrm>
          <a:prstGeom prst="rect">
            <a:avLst/>
          </a:prstGeom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7C16031-D1F5-4F16-8B9C-529F886E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05" y="2054929"/>
            <a:ext cx="5053297" cy="42329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28109E-9A89-4C99-8F69-09E31B26E58B}"/>
              </a:ext>
            </a:extLst>
          </p:cNvPr>
          <p:cNvSpPr/>
          <p:nvPr/>
        </p:nvSpPr>
        <p:spPr>
          <a:xfrm>
            <a:off x="1337911" y="3262964"/>
            <a:ext cx="1549667" cy="1036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70949" y="1174633"/>
            <a:ext cx="12231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Step3-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將資料進行分類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以受傷部位分類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02EA9B-FADA-4079-9F57-C0933B5E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" y="2176361"/>
            <a:ext cx="5353050" cy="431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782A2C-AFF6-4309-BBE0-092DD225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17" y="2725836"/>
            <a:ext cx="6191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A7B217-D3E3-4A48-9765-4785921F83A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6B3BA05-A024-4573-8E97-55C633AF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D411C2-117A-4477-A141-79FA8B3A722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程式碼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BD1EF4-397F-4BEE-9884-50E8FD7CCFB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529494-2998-4BCD-AC7E-28BDEAE7956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FA5799-1259-4DAB-B0C6-F3A0FBB8122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B4DB85-2A73-4D5F-BBC5-4806A4FCA32F}"/>
              </a:ext>
            </a:extLst>
          </p:cNvPr>
          <p:cNvSpPr txBox="1"/>
          <p:nvPr/>
        </p:nvSpPr>
        <p:spPr>
          <a:xfrm>
            <a:off x="70949" y="1174633"/>
            <a:ext cx="11923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Step3-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以受傷部位分類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-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前</a:t>
            </a:r>
            <a:r>
              <a:rPr lang="en-US" altLang="zh-TW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5</a:t>
            </a:r>
            <a:r>
              <a:rPr lang="zh-TW" altLang="en-US" sz="5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大受傷部位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798535-3C28-4A23-908A-EADD3201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6" y="2097963"/>
            <a:ext cx="11118483" cy="4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工作总结与2018工作规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220</Words>
  <Application>Microsoft Office PowerPoint</Application>
  <PresentationFormat>寬螢幕</PresentationFormat>
  <Paragraphs>47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源泉圓體 TTF Regular</vt:lpstr>
      <vt:lpstr>Arial</vt:lpstr>
      <vt:lpstr>Calibri</vt:lpstr>
      <vt:lpstr>Franklin Gothic Book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盈盈 林</cp:lastModifiedBy>
  <cp:revision>94</cp:revision>
  <dcterms:created xsi:type="dcterms:W3CDTF">2013-07-01T03:05:36Z</dcterms:created>
  <dcterms:modified xsi:type="dcterms:W3CDTF">2019-12-25T02:20:56Z</dcterms:modified>
</cp:coreProperties>
</file>