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15"/>
  </p:notesMasterIdLst>
  <p:handoutMasterIdLst>
    <p:handoutMasterId r:id="rId16"/>
  </p:handoutMasterIdLst>
  <p:sldIdLst>
    <p:sldId id="325" r:id="rId5"/>
    <p:sldId id="307" r:id="rId6"/>
    <p:sldId id="324" r:id="rId7"/>
    <p:sldId id="338" r:id="rId8"/>
    <p:sldId id="312" r:id="rId9"/>
    <p:sldId id="339" r:id="rId10"/>
    <p:sldId id="317" r:id="rId11"/>
    <p:sldId id="336" r:id="rId12"/>
    <p:sldId id="341" r:id="rId13"/>
    <p:sldId id="32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94" autoAdjust="0"/>
  </p:normalViewPr>
  <p:slideViewPr>
    <p:cSldViewPr snapToGrid="0">
      <p:cViewPr varScale="1">
        <p:scale>
          <a:sx n="45" d="100"/>
          <a:sy n="45" d="100"/>
        </p:scale>
        <p:origin x="58" y="293"/>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1/22/2025</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425584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52021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49583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304603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4194206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384972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18DE3-F8BE-53FD-7E41-1EEDC7DEB4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F7F3AE-AF71-5879-0BCB-610FC293BF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9559A3-F350-F7F0-591C-349516F865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81F050-1A4F-3AC6-88AE-E6F61CD35A1B}"/>
              </a:ext>
            </a:extLst>
          </p:cNvPr>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181063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2"/>
            <a:ext cx="5646541" cy="5295371"/>
          </a:xfrm>
        </p:spPr>
        <p:txBody>
          <a:bodyPr anchor="ctr" anchorCtr="0">
            <a:normAutofit/>
          </a:bodyPr>
          <a:lstStyle>
            <a:lvl1pPr>
              <a:defRPr sz="4400"/>
            </a:lvl1pPr>
          </a:lstStyle>
          <a:p>
            <a:pPr algn="l">
              <a:lnSpc>
                <a:spcPts val="5800"/>
              </a:lnSpc>
            </a:pPr>
            <a:r>
              <a:rPr lang="en-US" sz="4800" dirty="0"/>
              <a:t>Click to add title </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371376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Rectangle 3">
            <a:extLst>
              <a:ext uri="{FF2B5EF4-FFF2-40B4-BE49-F238E27FC236}">
                <a16:creationId xmlns:a16="http://schemas.microsoft.com/office/drawing/2014/main" id="{39415B1A-CA14-E219-0C7F-0B38B168475A}"/>
              </a:ext>
              <a:ext uri="{C183D7F6-B498-43B3-948B-1728B52AA6E4}">
                <adec:decorative xmlns:adec="http://schemas.microsoft.com/office/drawing/2017/decorative" val="1"/>
              </a:ext>
            </a:extLst>
          </p:cNvPr>
          <p:cNvSpPr/>
          <p:nvPr userDrawn="1"/>
        </p:nvSpPr>
        <p:spPr>
          <a:xfrm>
            <a:off x="6483096" y="1"/>
            <a:ext cx="5013088"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92BA35BB-6689-91C0-7D75-944092B3CDB5}"/>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1949B5-8206-3159-8E9E-E95F2A9AA4EA}"/>
              </a:ext>
              <a:ext uri="{C183D7F6-B498-43B3-948B-1728B52AA6E4}">
                <adec:decorative xmlns:adec="http://schemas.microsoft.com/office/drawing/2017/decorative" val="1"/>
              </a:ext>
            </a:extLst>
          </p:cNvPr>
          <p:cNvCxnSpPr>
            <a:cxnSpLocks/>
          </p:cNvCxnSpPr>
          <p:nvPr userDrawn="1"/>
        </p:nvCxnSpPr>
        <p:spPr>
          <a:xfrm flipV="1">
            <a:off x="6483096"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7BFBC-DA17-6BEB-A937-333E9504DD6D}"/>
              </a:ext>
              <a:ext uri="{C183D7F6-B498-43B3-948B-1728B52AA6E4}">
                <adec:decorative xmlns:adec="http://schemas.microsoft.com/office/drawing/2017/decorative" val="1"/>
              </a:ext>
            </a:extLst>
          </p:cNvPr>
          <p:cNvCxnSpPr>
            <a:cxnSpLocks/>
          </p:cNvCxnSpPr>
          <p:nvPr userDrawn="1"/>
        </p:nvCxnSpPr>
        <p:spPr>
          <a:xfrm flipV="1">
            <a:off x="6363569"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DF9A5C70-EFC4-1BAB-285F-B317FAF4744B}"/>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pic>
        <p:nvPicPr>
          <p:cNvPr id="16" name="Graphic 15">
            <a:extLst>
              <a:ext uri="{FF2B5EF4-FFF2-40B4-BE49-F238E27FC236}">
                <a16:creationId xmlns:a16="http://schemas.microsoft.com/office/drawing/2014/main" id="{C073F905-5A3E-F9EB-B095-7A3A17C1ED33}"/>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249" t="13424" r="28018" b="11087"/>
          <a:stretch/>
        </p:blipFill>
        <p:spPr>
          <a:xfrm>
            <a:off x="6472427" y="0"/>
            <a:ext cx="5023757" cy="6858000"/>
          </a:xfrm>
          <a:prstGeom prst="rect">
            <a:avLst/>
          </a:prstGeom>
        </p:spPr>
      </p:pic>
    </p:spTree>
    <p:extLst>
      <p:ext uri="{BB962C8B-B14F-4D97-AF65-F5344CB8AC3E}">
        <p14:creationId xmlns:p14="http://schemas.microsoft.com/office/powerpoint/2010/main" val="96630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54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7AE2FB-B934-16AA-2537-04016B7F1AAB}"/>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Text Placeholder 14">
            <a:extLst>
              <a:ext uri="{FF2B5EF4-FFF2-40B4-BE49-F238E27FC236}">
                <a16:creationId xmlns:a16="http://schemas.microsoft.com/office/drawing/2014/main" id="{B5241927-0828-2C0E-290E-E82A357BC83F}"/>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
        <p:nvSpPr>
          <p:cNvPr id="6" name="Rectangle 5">
            <a:extLst>
              <a:ext uri="{FF2B5EF4-FFF2-40B4-BE49-F238E27FC236}">
                <a16:creationId xmlns:a16="http://schemas.microsoft.com/office/drawing/2014/main" id="{EA4F6DF6-2D97-1E21-15A5-D0E9397E2F2A}"/>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31406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B6FBD3-8FFB-2E51-CAC4-CFB7B5AFBB37}"/>
              </a:ext>
              <a:ext uri="{C183D7F6-B498-43B3-948B-1728B52AA6E4}">
                <adec:decorative xmlns:adec="http://schemas.microsoft.com/office/drawing/2017/decorative" val="1"/>
              </a:ext>
            </a:extLst>
          </p:cNvPr>
          <p:cNvSpPr/>
          <p:nvPr userDrawn="1"/>
        </p:nvSpPr>
        <p:spPr>
          <a:xfrm rot="10800000">
            <a:off x="11491640" y="0"/>
            <a:ext cx="708823" cy="713232"/>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hasCustomPrompt="1"/>
          </p:nvPr>
        </p:nvSpPr>
        <p:spPr>
          <a:xfrm>
            <a:off x="422178" y="365125"/>
            <a:ext cx="10660350" cy="1325563"/>
          </a:xfrm>
        </p:spPr>
        <p:txBody>
          <a:bodyPr>
            <a:normAutofit/>
          </a:bodyPr>
          <a:lstStyle>
            <a:lvl1pPr>
              <a:defRPr sz="4400"/>
            </a:lvl1pPr>
          </a:lstStyle>
          <a:p>
            <a:r>
              <a:rPr lang="en-US" dirty="0"/>
              <a:t>Click to add title</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hasCustomPrompt="1"/>
          </p:nvPr>
        </p:nvSpPr>
        <p:spPr>
          <a:xfrm>
            <a:off x="422178" y="2198914"/>
            <a:ext cx="5157787"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dirty="0"/>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a:t>
            </a:fld>
            <a:endParaRPr lang="en-US" dirty="0"/>
          </a:p>
        </p:txBody>
      </p:sp>
      <p:sp>
        <p:nvSpPr>
          <p:cNvPr id="3" name="Content Placeholder 3">
            <a:extLst>
              <a:ext uri="{FF2B5EF4-FFF2-40B4-BE49-F238E27FC236}">
                <a16:creationId xmlns:a16="http://schemas.microsoft.com/office/drawing/2014/main" id="{E620B83B-1673-865A-1958-873C4765EFA0}"/>
              </a:ext>
            </a:extLst>
          </p:cNvPr>
          <p:cNvSpPr>
            <a:spLocks noGrp="1"/>
          </p:cNvSpPr>
          <p:nvPr>
            <p:ph sz="half" idx="13" hasCustomPrompt="1"/>
          </p:nvPr>
        </p:nvSpPr>
        <p:spPr>
          <a:xfrm>
            <a:off x="5924741" y="2198913"/>
            <a:ext cx="5157787"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890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two Content 2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hasCustomPrompt="1"/>
          </p:nvPr>
        </p:nvSpPr>
        <p:spPr>
          <a:xfrm>
            <a:off x="420624" y="365125"/>
            <a:ext cx="10654936" cy="1325563"/>
          </a:xfrm>
        </p:spPr>
        <p:txBody>
          <a:bodyPr>
            <a:normAutofit/>
          </a:bodyPr>
          <a:lstStyle>
            <a:lvl1pPr>
              <a:defRPr sz="4400"/>
            </a:lvl1pPr>
          </a:lstStyle>
          <a:p>
            <a:r>
              <a:rPr lang="en-US" sz="4400" dirty="0"/>
              <a:t>Click to add title </a:t>
            </a:r>
            <a:endParaRPr lang="en-US" dirty="0"/>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hasCustomPrompt="1"/>
          </p:nvPr>
        </p:nvSpPr>
        <p:spPr>
          <a:xfrm>
            <a:off x="7105342" y="2198914"/>
            <a:ext cx="3970218" cy="3445987"/>
          </a:xfrm>
        </p:spPr>
        <p:txBody>
          <a:bodyPr>
            <a:normAutofit/>
          </a:bodyPr>
          <a:lstStyle>
            <a:lvl1pPr>
              <a:defRPr sz="1800"/>
            </a:lvl1pPr>
            <a:lvl2pPr>
              <a:defRPr sz="1800"/>
            </a:lvl2pPr>
            <a:lvl3pPr>
              <a:defRPr sz="1400"/>
            </a:lvl3pPr>
            <a:lvl4pPr>
              <a:defRPr sz="1200"/>
            </a:lvl4pPr>
            <a:lvl5pPr>
              <a:defRPr sz="11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a:extLst>
              <a:ext uri="{FF2B5EF4-FFF2-40B4-BE49-F238E27FC236}">
                <a16:creationId xmlns:a16="http://schemas.microsoft.com/office/drawing/2014/main" id="{B845EA08-ECD8-E8B5-40BF-E899F315098D}"/>
              </a:ext>
            </a:extLst>
          </p:cNvPr>
          <p:cNvSpPr>
            <a:spLocks noGrp="1"/>
          </p:cNvSpPr>
          <p:nvPr>
            <p:ph type="sldNum" sz="quarter" idx="1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
        <p:nvSpPr>
          <p:cNvPr id="12" name="Rectangle 11">
            <a:extLst>
              <a:ext uri="{FF2B5EF4-FFF2-40B4-BE49-F238E27FC236}">
                <a16:creationId xmlns:a16="http://schemas.microsoft.com/office/drawing/2014/main" id="{100C4E27-95CA-78A5-BD7A-6109D75C8AE0}"/>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 name="Content Placeholder 3">
            <a:extLst>
              <a:ext uri="{FF2B5EF4-FFF2-40B4-BE49-F238E27FC236}">
                <a16:creationId xmlns:a16="http://schemas.microsoft.com/office/drawing/2014/main" id="{8AE4F7BC-B724-2456-4104-1C5E254EEF37}"/>
              </a:ext>
            </a:extLst>
          </p:cNvPr>
          <p:cNvSpPr>
            <a:spLocks noGrp="1"/>
          </p:cNvSpPr>
          <p:nvPr>
            <p:ph sz="half" idx="15" hasCustomPrompt="1"/>
          </p:nvPr>
        </p:nvSpPr>
        <p:spPr>
          <a:xfrm>
            <a:off x="422178" y="2198914"/>
            <a:ext cx="6487908"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322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 id="2147483902" r:id="rId19"/>
    <p:sldLayoutId id="2147483907" r:id="rId20"/>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107B0-826E-4E2E-390A-A0CBF1F860F6}"/>
              </a:ext>
            </a:extLst>
          </p:cNvPr>
          <p:cNvSpPr>
            <a:spLocks noGrp="1"/>
          </p:cNvSpPr>
          <p:nvPr>
            <p:ph type="title"/>
          </p:nvPr>
        </p:nvSpPr>
        <p:spPr>
          <a:xfrm>
            <a:off x="1828932" y="1115167"/>
            <a:ext cx="8534136" cy="4877419"/>
          </a:xfrm>
        </p:spPr>
        <p:txBody>
          <a:bodyPr/>
          <a:lstStyle/>
          <a:p>
            <a:r>
              <a:rPr lang="en-US" sz="2800" dirty="0"/>
              <a:t>CSC 575</a:t>
            </a:r>
            <a:br>
              <a:rPr lang="en-US" sz="2800" dirty="0"/>
            </a:br>
            <a:r>
              <a:rPr lang="en-US" sz="2800" dirty="0"/>
              <a:t>SPECIAL TOPICS IN COMPUTER SCIENCE</a:t>
            </a:r>
            <a:br>
              <a:rPr lang="en-US" sz="2800" dirty="0"/>
            </a:br>
            <a:br>
              <a:rPr lang="en-US" sz="2800" dirty="0"/>
            </a:br>
            <a:r>
              <a:rPr lang="en-US" sz="2800" dirty="0"/>
              <a:t>Crop Suitability Prediction for Agricultural Fields</a:t>
            </a:r>
            <a:br>
              <a:rPr lang="en-US" sz="2800" dirty="0"/>
            </a:br>
            <a:r>
              <a:rPr lang="en-US" sz="2800" dirty="0"/>
              <a:t>Using Data Science</a:t>
            </a:r>
            <a:br>
              <a:rPr lang="en-US" sz="2800" dirty="0"/>
            </a:br>
            <a:r>
              <a:rPr lang="en-US" sz="2800" dirty="0"/>
              <a:t>(Proposal)</a:t>
            </a:r>
            <a:br>
              <a:rPr lang="en-US" sz="2800" dirty="0"/>
            </a:br>
            <a:br>
              <a:rPr lang="en-US" sz="2800" dirty="0"/>
            </a:br>
            <a:r>
              <a:rPr lang="en-US" sz="2800" dirty="0"/>
              <a:t>By</a:t>
            </a:r>
            <a:br>
              <a:rPr lang="en-US" sz="2800" dirty="0"/>
            </a:br>
            <a:r>
              <a:rPr lang="en-US" sz="2800" dirty="0"/>
              <a:t>Christiana IniOluwa Adisa</a:t>
            </a:r>
            <a:br>
              <a:rPr lang="en-US" sz="2800" dirty="0"/>
            </a:br>
            <a:r>
              <a:rPr lang="en-US" sz="2800" dirty="0"/>
              <a:t>214853</a:t>
            </a:r>
            <a:br>
              <a:rPr lang="en-US" sz="2800" dirty="0"/>
            </a:br>
            <a:endParaRPr lang="en-US" sz="2800" dirty="0"/>
          </a:p>
        </p:txBody>
      </p:sp>
    </p:spTree>
    <p:extLst>
      <p:ext uri="{BB962C8B-B14F-4D97-AF65-F5344CB8AC3E}">
        <p14:creationId xmlns:p14="http://schemas.microsoft.com/office/powerpoint/2010/main" val="388581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normAutofit/>
          </a:bodyPr>
          <a:lstStyle/>
          <a:p>
            <a:r>
              <a:rPr lang="en-US" sz="6000" dirty="0"/>
              <a:t>Thank You</a:t>
            </a:r>
          </a:p>
        </p:txBody>
      </p:sp>
      <p:sp>
        <p:nvSpPr>
          <p:cNvPr id="3" name="Content Placeholder 2">
            <a:extLst>
              <a:ext uri="{FF2B5EF4-FFF2-40B4-BE49-F238E27FC236}">
                <a16:creationId xmlns:a16="http://schemas.microsoft.com/office/drawing/2014/main" id="{360A4C54-B3B2-4B02-A340-C72E57FEE5FE}"/>
              </a:ext>
            </a:extLst>
          </p:cNvPr>
          <p:cNvSpPr>
            <a:spLocks noGrp="1"/>
          </p:cNvSpPr>
          <p:nvPr>
            <p:ph idx="1"/>
          </p:nvPr>
        </p:nvSpPr>
        <p:spPr/>
        <p:txBody>
          <a:bodyPr vert="horz" lIns="91440" tIns="45720" rIns="91440" bIns="45720" rtlCol="0" anchor="t">
            <a:noAutofit/>
          </a:bodyPr>
          <a:lstStyle/>
          <a:p>
            <a:r>
              <a:rPr lang="en-US" sz="2800" dirty="0"/>
              <a:t>Christiana IniOluwa Adisa</a:t>
            </a:r>
          </a:p>
          <a:p>
            <a:r>
              <a:rPr lang="en-US" sz="2800" dirty="0"/>
              <a:t>inioluwaadisa@gmail.com</a:t>
            </a:r>
          </a:p>
        </p:txBody>
      </p:sp>
    </p:spTree>
    <p:extLst>
      <p:ext uri="{BB962C8B-B14F-4D97-AF65-F5344CB8AC3E}">
        <p14:creationId xmlns:p14="http://schemas.microsoft.com/office/powerpoint/2010/main" val="13153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p:txBody>
          <a:bodyPr>
            <a:normAutofit/>
          </a:bodyPr>
          <a:lstStyle/>
          <a:p>
            <a:r>
              <a:rPr lang="en-US" dirty="0"/>
              <a:t>Introduction</a:t>
            </a:r>
          </a:p>
          <a:p>
            <a:r>
              <a:rPr lang="en-US" dirty="0"/>
              <a:t>Problem Statement</a:t>
            </a:r>
          </a:p>
          <a:p>
            <a:r>
              <a:rPr lang="en-US" dirty="0"/>
              <a:t>Aim and Objectives</a:t>
            </a:r>
          </a:p>
          <a:p>
            <a:r>
              <a:rPr lang="en-US" dirty="0"/>
              <a:t>Methodology</a:t>
            </a:r>
          </a:p>
          <a:p>
            <a:r>
              <a:rPr lang="en-US" dirty="0"/>
              <a:t>Tools</a:t>
            </a:r>
          </a:p>
          <a:p>
            <a:r>
              <a:rPr lang="en-US" dirty="0"/>
              <a:t>Expected Results</a:t>
            </a:r>
          </a:p>
        </p:txBody>
      </p:sp>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p:txBody>
          <a:bodyPr>
            <a:normAutofit/>
          </a:bodyPr>
          <a:lstStyle/>
          <a:p>
            <a:r>
              <a:rPr lang="en-US" dirty="0"/>
              <a:t>Topic Picked</a:t>
            </a:r>
            <a:br>
              <a:rPr lang="en-US" dirty="0"/>
            </a:br>
            <a:br>
              <a:rPr lang="en-US" dirty="0"/>
            </a:br>
            <a:r>
              <a:rPr lang="en-US" dirty="0"/>
              <a:t>Topic 6: Data Science and Big Data Analytics</a:t>
            </a:r>
            <a:br>
              <a:rPr lang="en-US" dirty="0"/>
            </a:br>
            <a:br>
              <a:rPr lang="en-US" dirty="0"/>
            </a:br>
            <a:r>
              <a:rPr lang="en-US" sz="2200" dirty="0"/>
              <a:t>Crop Suitability Prediction for Agricultural Fields</a:t>
            </a:r>
            <a:br>
              <a:rPr lang="en-US" sz="2200" dirty="0"/>
            </a:br>
            <a:r>
              <a:rPr lang="en-US" sz="2200" dirty="0"/>
              <a:t>Using Data Science</a:t>
            </a:r>
          </a:p>
        </p:txBody>
      </p:sp>
      <p:pic>
        <p:nvPicPr>
          <p:cNvPr id="11" name="Picture Placeholder 10" descr="A white couch with a vase of flowers on a table">
            <a:extLst>
              <a:ext uri="{FF2B5EF4-FFF2-40B4-BE49-F238E27FC236}">
                <a16:creationId xmlns:a16="http://schemas.microsoft.com/office/drawing/2014/main" id="{A60861AD-2CA4-6BDB-1C16-80DACA444861}"/>
              </a:ext>
            </a:extLst>
          </p:cNvPr>
          <p:cNvPicPr>
            <a:picLocks noGrp="1" noChangeAspect="1"/>
          </p:cNvPicPr>
          <p:nvPr>
            <p:ph type="pic" sz="quarter" idx="13"/>
          </p:nvPr>
        </p:nvPicPr>
        <p:blipFill>
          <a:blip r:embed="rId3"/>
          <a:srcRect t="29" b="29"/>
          <a:stretch/>
        </p:blipFill>
        <p:spPr/>
      </p:pic>
    </p:spTree>
    <p:extLst>
      <p:ext uri="{BB962C8B-B14F-4D97-AF65-F5344CB8AC3E}">
        <p14:creationId xmlns:p14="http://schemas.microsoft.com/office/powerpoint/2010/main" val="93689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422897" y="576263"/>
            <a:ext cx="5646541" cy="942294"/>
          </a:xfrm>
        </p:spPr>
        <p:txBody>
          <a:bodyPr/>
          <a:lstStyle/>
          <a:p>
            <a:r>
              <a:rPr lang="en-US" dirty="0"/>
              <a:t>Introduction</a:t>
            </a:r>
          </a:p>
        </p:txBody>
      </p:sp>
      <p:sp>
        <p:nvSpPr>
          <p:cNvPr id="6" name="Subtitle 5">
            <a:extLst>
              <a:ext uri="{FF2B5EF4-FFF2-40B4-BE49-F238E27FC236}">
                <a16:creationId xmlns:a16="http://schemas.microsoft.com/office/drawing/2014/main" id="{4552F1CF-68AA-447B-B5B0-C65BB72A5D6D}"/>
              </a:ext>
            </a:extLst>
          </p:cNvPr>
          <p:cNvSpPr>
            <a:spLocks noGrp="1"/>
          </p:cNvSpPr>
          <p:nvPr>
            <p:ph type="body" sz="quarter" idx="10"/>
          </p:nvPr>
        </p:nvSpPr>
        <p:spPr>
          <a:xfrm>
            <a:off x="422897" y="1793078"/>
            <a:ext cx="5646541" cy="4488659"/>
          </a:xfrm>
        </p:spPr>
        <p:txBody>
          <a:bodyPr vert="horz" lIns="91440" tIns="45720" rIns="91440" bIns="45720" rtlCol="0" anchor="t">
            <a:noAutofit/>
          </a:bodyPr>
          <a:lstStyle/>
          <a:p>
            <a:pPr marL="342900" indent="-342900">
              <a:buFont typeface="Arial" panose="020B0604020202020204" pitchFamily="34" charset="0"/>
              <a:buChar char="•"/>
            </a:pPr>
            <a:r>
              <a:rPr lang="en-US" dirty="0"/>
              <a:t>The traditional approach to crop selection relies on farmer experience, which can lead to inefficiencies.</a:t>
            </a:r>
          </a:p>
          <a:p>
            <a:pPr marL="342900" indent="-342900">
              <a:buFont typeface="Arial" panose="020B0604020202020204" pitchFamily="34" charset="0"/>
              <a:buChar char="•"/>
            </a:pPr>
            <a:r>
              <a:rPr lang="en-US" dirty="0"/>
              <a:t>These incorrect crop selections can result in low yield and resource waste.</a:t>
            </a:r>
          </a:p>
          <a:p>
            <a:pPr marL="342900" indent="-342900">
              <a:buFont typeface="Arial" panose="020B0604020202020204" pitchFamily="34" charset="0"/>
              <a:buChar char="•"/>
            </a:pPr>
            <a:r>
              <a:rPr lang="en-US" dirty="0"/>
              <a:t>With advancements in data science, it is possible to make data-driven decisions for crop suitability.</a:t>
            </a:r>
          </a:p>
        </p:txBody>
      </p:sp>
    </p:spTree>
    <p:extLst>
      <p:ext uri="{BB962C8B-B14F-4D97-AF65-F5344CB8AC3E}">
        <p14:creationId xmlns:p14="http://schemas.microsoft.com/office/powerpoint/2010/main" val="404560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a:bodyPr>
          <a:lstStyle/>
          <a:p>
            <a:r>
              <a:rPr lang="en-US" sz="2800" dirty="0"/>
              <a:t>Farmers and agricultural firms often lack the tools and data to determine which crops are best suited for their fields. This can lead to poor resource utilization, reduced yields, and environmental stress. There is a need for a reliable, data-driven system to recommend suitable crops.</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5</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119562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277586" y="277587"/>
            <a:ext cx="5646541" cy="811666"/>
          </a:xfrm>
        </p:spPr>
        <p:txBody>
          <a:bodyPr/>
          <a:lstStyle/>
          <a:p>
            <a:r>
              <a:rPr lang="en-US" dirty="0"/>
              <a:t>Aim and Objectives</a:t>
            </a:r>
          </a:p>
        </p:txBody>
      </p:sp>
      <p:sp>
        <p:nvSpPr>
          <p:cNvPr id="3" name="Subtitle 2">
            <a:extLst>
              <a:ext uri="{FF2B5EF4-FFF2-40B4-BE49-F238E27FC236}">
                <a16:creationId xmlns:a16="http://schemas.microsoft.com/office/drawing/2014/main" id="{9DA6A002-1BEB-AE76-169E-13071F90919E}"/>
              </a:ext>
            </a:extLst>
          </p:cNvPr>
          <p:cNvSpPr>
            <a:spLocks noGrp="1"/>
          </p:cNvSpPr>
          <p:nvPr>
            <p:ph type="body" sz="quarter" idx="10"/>
          </p:nvPr>
        </p:nvSpPr>
        <p:spPr>
          <a:xfrm>
            <a:off x="277586" y="1387930"/>
            <a:ext cx="6466113" cy="5192483"/>
          </a:xfrm>
        </p:spPr>
        <p:txBody>
          <a:bodyPr>
            <a:normAutofit fontScale="92500"/>
          </a:bodyPr>
          <a:lstStyle/>
          <a:p>
            <a:r>
              <a:rPr lang="en-US" sz="2800" b="1" dirty="0"/>
              <a:t>Aim</a:t>
            </a:r>
          </a:p>
          <a:p>
            <a:r>
              <a:rPr lang="en-US" dirty="0"/>
              <a:t>To develop a machine learning-based system for predicting crop suitability using soil and climate data.</a:t>
            </a:r>
          </a:p>
          <a:p>
            <a:r>
              <a:rPr lang="en-US" b="1" dirty="0"/>
              <a:t>Objectives</a:t>
            </a:r>
          </a:p>
          <a:p>
            <a:pPr>
              <a:buFont typeface="Arial" panose="020B0604020202020204" pitchFamily="34" charset="0"/>
              <a:buChar char="•"/>
            </a:pPr>
            <a:r>
              <a:rPr lang="en-US" dirty="0"/>
              <a:t>Collect and preprocess soil, climate, and crop data.</a:t>
            </a:r>
          </a:p>
          <a:p>
            <a:pPr>
              <a:buFont typeface="Arial" panose="020B0604020202020204" pitchFamily="34" charset="0"/>
              <a:buChar char="•"/>
            </a:pPr>
            <a:r>
              <a:rPr lang="en-US" dirty="0"/>
              <a:t>Train a machine learning model to predict crop suitability.</a:t>
            </a:r>
          </a:p>
          <a:p>
            <a:pPr>
              <a:buFont typeface="Arial" panose="020B0604020202020204" pitchFamily="34" charset="0"/>
              <a:buChar char="•"/>
            </a:pPr>
            <a:r>
              <a:rPr lang="en-US" dirty="0"/>
              <a:t>Evaluate and improve the model for accuracy and usability.</a:t>
            </a:r>
          </a:p>
          <a:p>
            <a:pPr>
              <a:buFont typeface="Arial" panose="020B0604020202020204" pitchFamily="34" charset="0"/>
              <a:buChar char="•"/>
            </a:pPr>
            <a:r>
              <a:rPr lang="en-US" dirty="0"/>
              <a:t>Develop a user-friendly interface for farmers to input field data and get crop recommendations.</a:t>
            </a:r>
          </a:p>
        </p:txBody>
      </p:sp>
      <p:pic>
        <p:nvPicPr>
          <p:cNvPr id="11" name="Picture Placeholder 10" descr="A plant in a pot">
            <a:extLst>
              <a:ext uri="{FF2B5EF4-FFF2-40B4-BE49-F238E27FC236}">
                <a16:creationId xmlns:a16="http://schemas.microsoft.com/office/drawing/2014/main" id="{86E0BB36-7BDD-D349-82E5-EF4C5EC28FC0}"/>
              </a:ext>
            </a:extLst>
          </p:cNvPr>
          <p:cNvPicPr>
            <a:picLocks noGrp="1" noChangeAspect="1"/>
          </p:cNvPicPr>
          <p:nvPr>
            <p:ph type="pic" sz="quarter" idx="13"/>
          </p:nvPr>
        </p:nvPicPr>
        <p:blipFill>
          <a:blip r:embed="rId3"/>
          <a:srcRect l="13" r="13"/>
          <a:stretch/>
        </p:blipFill>
        <p:spPr>
          <a:xfrm>
            <a:off x="6901326" y="0"/>
            <a:ext cx="5013087" cy="6857998"/>
          </a:xfrm>
        </p:spPr>
      </p:pic>
    </p:spTree>
    <p:extLst>
      <p:ext uri="{BB962C8B-B14F-4D97-AF65-F5344CB8AC3E}">
        <p14:creationId xmlns:p14="http://schemas.microsoft.com/office/powerpoint/2010/main" val="387496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5832-3B88-48CF-8043-95E6A4907870}"/>
              </a:ext>
            </a:extLst>
          </p:cNvPr>
          <p:cNvSpPr>
            <a:spLocks noGrp="1"/>
          </p:cNvSpPr>
          <p:nvPr>
            <p:ph type="title"/>
          </p:nvPr>
        </p:nvSpPr>
        <p:spPr/>
        <p:txBody>
          <a:bodyPr>
            <a:normAutofit/>
          </a:bodyPr>
          <a:lstStyle/>
          <a:p>
            <a:r>
              <a:rPr lang="en-US" dirty="0"/>
              <a:t>Methodology</a:t>
            </a:r>
          </a:p>
        </p:txBody>
      </p:sp>
      <p:sp>
        <p:nvSpPr>
          <p:cNvPr id="4" name="Content Placeholder 3">
            <a:extLst>
              <a:ext uri="{FF2B5EF4-FFF2-40B4-BE49-F238E27FC236}">
                <a16:creationId xmlns:a16="http://schemas.microsoft.com/office/drawing/2014/main" id="{BB6FF9F1-02F2-4FD4-A3BF-42428815EF2E}"/>
              </a:ext>
            </a:extLst>
          </p:cNvPr>
          <p:cNvSpPr>
            <a:spLocks noGrp="1"/>
          </p:cNvSpPr>
          <p:nvPr>
            <p:ph sz="half" idx="2"/>
          </p:nvPr>
        </p:nvSpPr>
        <p:spPr>
          <a:xfrm>
            <a:off x="422178" y="2198914"/>
            <a:ext cx="10660350" cy="3483429"/>
          </a:xfrm>
        </p:spPr>
        <p:txBody>
          <a:bodyPr vert="horz" lIns="91440" tIns="45720" rIns="91440" bIns="45720" rtlCol="0" anchor="t">
            <a:normAutofit/>
          </a:bodyPr>
          <a:lstStyle/>
          <a:p>
            <a:pPr>
              <a:lnSpc>
                <a:spcPct val="150000"/>
              </a:lnSpc>
            </a:pPr>
            <a:r>
              <a:rPr lang="en-US" sz="2400" b="1" dirty="0"/>
              <a:t>Step 1</a:t>
            </a:r>
            <a:r>
              <a:rPr lang="en-US" sz="2400" dirty="0"/>
              <a:t>: Collect datasets (soil properties, climate data, crop requirements) from Kaggle.</a:t>
            </a:r>
            <a:br>
              <a:rPr lang="en-US" sz="2400" dirty="0"/>
            </a:br>
            <a:r>
              <a:rPr lang="en-US" sz="2400" b="1" dirty="0"/>
              <a:t>Step 2</a:t>
            </a:r>
            <a:r>
              <a:rPr lang="en-US" sz="2400" dirty="0"/>
              <a:t>: Clean and preprocess data (handle missing values, normalize features).</a:t>
            </a:r>
            <a:br>
              <a:rPr lang="en-US" sz="2400" dirty="0"/>
            </a:br>
            <a:r>
              <a:rPr lang="en-US" sz="2400" b="1" dirty="0"/>
              <a:t>Step 3</a:t>
            </a:r>
            <a:r>
              <a:rPr lang="en-US" sz="2400" dirty="0"/>
              <a:t>: Train machine learning models (Gradient Boosting </a:t>
            </a:r>
            <a:r>
              <a:rPr lang="en-US" sz="2400" dirty="0" err="1"/>
              <a:t>etc</a:t>
            </a:r>
            <a:r>
              <a:rPr lang="en-US" sz="2400" dirty="0"/>
              <a:t>).</a:t>
            </a:r>
            <a:br>
              <a:rPr lang="en-US" sz="2400" dirty="0"/>
            </a:br>
            <a:r>
              <a:rPr lang="en-US" sz="2400" b="1" dirty="0"/>
              <a:t>Step 4</a:t>
            </a:r>
            <a:r>
              <a:rPr lang="en-US" sz="2400" dirty="0"/>
              <a:t>: Evaluate models using accuracy, precision, and recall metrics and pick the best.</a:t>
            </a:r>
            <a:br>
              <a:rPr lang="en-US" sz="2400" dirty="0"/>
            </a:br>
            <a:r>
              <a:rPr lang="en-US" sz="2400" b="1" dirty="0"/>
              <a:t>Step 5</a:t>
            </a:r>
            <a:r>
              <a:rPr lang="en-US" sz="2400" dirty="0"/>
              <a:t>: Build a web-based application for user interaction using </a:t>
            </a:r>
            <a:r>
              <a:rPr lang="en-US" sz="2400" dirty="0" err="1"/>
              <a:t>Streamlit</a:t>
            </a:r>
            <a:r>
              <a:rPr lang="en-US" sz="2400" dirty="0"/>
              <a:t>.</a:t>
            </a:r>
          </a:p>
        </p:txBody>
      </p:sp>
      <p:sp>
        <p:nvSpPr>
          <p:cNvPr id="33" name="Slide Number Placeholder 32">
            <a:extLst>
              <a:ext uri="{FF2B5EF4-FFF2-40B4-BE49-F238E27FC236}">
                <a16:creationId xmlns:a16="http://schemas.microsoft.com/office/drawing/2014/main" id="{EC64CEEC-83BF-60C7-B00E-F2DE1BC02BC2}"/>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Tree>
    <p:extLst>
      <p:ext uri="{BB962C8B-B14F-4D97-AF65-F5344CB8AC3E}">
        <p14:creationId xmlns:p14="http://schemas.microsoft.com/office/powerpoint/2010/main" val="289768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5544-C200-BEF3-61CE-CCB5EE891064}"/>
              </a:ext>
            </a:extLst>
          </p:cNvPr>
          <p:cNvSpPr>
            <a:spLocks noGrp="1"/>
          </p:cNvSpPr>
          <p:nvPr>
            <p:ph type="title"/>
          </p:nvPr>
        </p:nvSpPr>
        <p:spPr/>
        <p:txBody>
          <a:bodyPr/>
          <a:lstStyle/>
          <a:p>
            <a:r>
              <a:rPr lang="en-US" dirty="0"/>
              <a:t>Tools</a:t>
            </a:r>
          </a:p>
        </p:txBody>
      </p:sp>
      <p:sp>
        <p:nvSpPr>
          <p:cNvPr id="33" name="Slide Number Placeholder 32">
            <a:extLst>
              <a:ext uri="{FF2B5EF4-FFF2-40B4-BE49-F238E27FC236}">
                <a16:creationId xmlns:a16="http://schemas.microsoft.com/office/drawing/2014/main" id="{9E4A32E4-179C-6FC0-8A0F-65F163803ABA}"/>
              </a:ext>
            </a:extLst>
          </p:cNvPr>
          <p:cNvSpPr>
            <a:spLocks noGrp="1"/>
          </p:cNvSpPr>
          <p:nvPr>
            <p:ph type="sldNum" sz="quarter" idx="14"/>
          </p:nvPr>
        </p:nvSpPr>
        <p:spPr/>
        <p:txBody>
          <a:bodyPr/>
          <a:lstStyle/>
          <a:p>
            <a:fld id="{3A4F6043-7A67-491B-98BC-F933DED7226D}" type="slidenum">
              <a:rPr lang="en-US" smtClean="0"/>
              <a:pPr/>
              <a:t>8</a:t>
            </a:fld>
            <a:endParaRPr lang="en-US" dirty="0"/>
          </a:p>
        </p:txBody>
      </p:sp>
      <p:sp>
        <p:nvSpPr>
          <p:cNvPr id="4" name="Content Placeholder 3">
            <a:extLst>
              <a:ext uri="{FF2B5EF4-FFF2-40B4-BE49-F238E27FC236}">
                <a16:creationId xmlns:a16="http://schemas.microsoft.com/office/drawing/2014/main" id="{E765806B-4BE0-6B7B-FE18-DF2D75670717}"/>
              </a:ext>
            </a:extLst>
          </p:cNvPr>
          <p:cNvSpPr>
            <a:spLocks noGrp="1"/>
          </p:cNvSpPr>
          <p:nvPr>
            <p:ph sz="half" idx="15"/>
          </p:nvPr>
        </p:nvSpPr>
        <p:spPr>
          <a:xfrm>
            <a:off x="420624" y="1992087"/>
            <a:ext cx="10780776" cy="3657599"/>
          </a:xfrm>
        </p:spPr>
        <p:txBody>
          <a:bodyPr>
            <a:normAutofit/>
          </a:bodyPr>
          <a:lstStyle/>
          <a:p>
            <a:r>
              <a:rPr lang="en-US" sz="3600" b="1" dirty="0"/>
              <a:t>Programming Language: </a:t>
            </a:r>
            <a:r>
              <a:rPr lang="en-US" sz="3600" dirty="0"/>
              <a:t>Python</a:t>
            </a:r>
          </a:p>
          <a:p>
            <a:r>
              <a:rPr lang="en-US" sz="3600" b="1" dirty="0"/>
              <a:t>Libraries: </a:t>
            </a:r>
            <a:r>
              <a:rPr lang="en-US" sz="3600" dirty="0"/>
              <a:t>Pandas, Matplotlib, </a:t>
            </a:r>
            <a:r>
              <a:rPr lang="en-US" sz="3600" dirty="0" err="1"/>
              <a:t>Numpy</a:t>
            </a:r>
            <a:r>
              <a:rPr lang="en-US" sz="3600" dirty="0"/>
              <a:t>, Pickle, Scikit-learn, Flask</a:t>
            </a:r>
          </a:p>
          <a:p>
            <a:r>
              <a:rPr lang="en-US" sz="3600" b="1" dirty="0"/>
              <a:t>Dataset Source: </a:t>
            </a:r>
            <a:r>
              <a:rPr lang="en-US" sz="3600" dirty="0"/>
              <a:t>Kaggle</a:t>
            </a:r>
          </a:p>
        </p:txBody>
      </p:sp>
    </p:spTree>
    <p:extLst>
      <p:ext uri="{BB962C8B-B14F-4D97-AF65-F5344CB8AC3E}">
        <p14:creationId xmlns:p14="http://schemas.microsoft.com/office/powerpoint/2010/main" val="114736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931D9-99A1-95DF-ED94-926696959F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B347ED-B467-3BE5-44A6-81B4254F9968}"/>
              </a:ext>
            </a:extLst>
          </p:cNvPr>
          <p:cNvSpPr>
            <a:spLocks noGrp="1"/>
          </p:cNvSpPr>
          <p:nvPr>
            <p:ph type="title"/>
          </p:nvPr>
        </p:nvSpPr>
        <p:spPr/>
        <p:txBody>
          <a:bodyPr/>
          <a:lstStyle/>
          <a:p>
            <a:r>
              <a:rPr lang="en-US" dirty="0"/>
              <a:t>Expected Result</a:t>
            </a:r>
          </a:p>
        </p:txBody>
      </p:sp>
      <p:sp>
        <p:nvSpPr>
          <p:cNvPr id="33" name="Slide Number Placeholder 32">
            <a:extLst>
              <a:ext uri="{FF2B5EF4-FFF2-40B4-BE49-F238E27FC236}">
                <a16:creationId xmlns:a16="http://schemas.microsoft.com/office/drawing/2014/main" id="{FBF2EA50-CE45-B416-5203-C6BB64A48A83}"/>
              </a:ext>
            </a:extLst>
          </p:cNvPr>
          <p:cNvSpPr>
            <a:spLocks noGrp="1"/>
          </p:cNvSpPr>
          <p:nvPr>
            <p:ph type="sldNum" sz="quarter" idx="14"/>
          </p:nvPr>
        </p:nvSpPr>
        <p:spPr/>
        <p:txBody>
          <a:bodyPr/>
          <a:lstStyle/>
          <a:p>
            <a:fld id="{3A4F6043-7A67-491B-98BC-F933DED7226D}" type="slidenum">
              <a:rPr lang="en-US" smtClean="0"/>
              <a:pPr/>
              <a:t>9</a:t>
            </a:fld>
            <a:endParaRPr lang="en-US" dirty="0"/>
          </a:p>
        </p:txBody>
      </p:sp>
      <p:sp>
        <p:nvSpPr>
          <p:cNvPr id="4" name="Content Placeholder 3">
            <a:extLst>
              <a:ext uri="{FF2B5EF4-FFF2-40B4-BE49-F238E27FC236}">
                <a16:creationId xmlns:a16="http://schemas.microsoft.com/office/drawing/2014/main" id="{9305A512-9C5F-E9B2-768A-8F1DABF3D862}"/>
              </a:ext>
            </a:extLst>
          </p:cNvPr>
          <p:cNvSpPr>
            <a:spLocks noGrp="1"/>
          </p:cNvSpPr>
          <p:nvPr>
            <p:ph sz="half" idx="15"/>
          </p:nvPr>
        </p:nvSpPr>
        <p:spPr>
          <a:xfrm>
            <a:off x="420624" y="1992087"/>
            <a:ext cx="10780776" cy="3657599"/>
          </a:xfrm>
        </p:spPr>
        <p:txBody>
          <a:bodyPr>
            <a:normAutofit/>
          </a:bodyPr>
          <a:lstStyle/>
          <a:p>
            <a:pPr>
              <a:buFont typeface="Arial" panose="020B0604020202020204" pitchFamily="34" charset="0"/>
              <a:buChar char="•"/>
            </a:pPr>
            <a:r>
              <a:rPr lang="en-US" sz="3600" dirty="0"/>
              <a:t>A predictive model that accurately suggests crops based on soil and climate data.</a:t>
            </a:r>
          </a:p>
          <a:p>
            <a:pPr>
              <a:buFont typeface="Arial" panose="020B0604020202020204" pitchFamily="34" charset="0"/>
              <a:buChar char="•"/>
            </a:pPr>
            <a:r>
              <a:rPr lang="en-US" sz="3600" dirty="0"/>
              <a:t>Improved agricultural decision-making for farmers.</a:t>
            </a:r>
          </a:p>
          <a:p>
            <a:pPr>
              <a:buFont typeface="Arial" panose="020B0604020202020204" pitchFamily="34" charset="0"/>
              <a:buChar char="•"/>
            </a:pPr>
            <a:r>
              <a:rPr lang="en-US" sz="3600" dirty="0"/>
              <a:t>A scalable system applicable to various regions and crops.</a:t>
            </a:r>
          </a:p>
        </p:txBody>
      </p:sp>
    </p:spTree>
    <p:extLst>
      <p:ext uri="{BB962C8B-B14F-4D97-AF65-F5344CB8AC3E}">
        <p14:creationId xmlns:p14="http://schemas.microsoft.com/office/powerpoint/2010/main" val="1544250149"/>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B665E41-66EB-401D-940D-8E7024721BE5}">
  <ds:schemaRefs>
    <ds:schemaRef ds:uri="http://schemas.microsoft.com/sharepoint/v3/contenttype/forms"/>
  </ds:schemaRefs>
</ds:datastoreItem>
</file>

<file path=customXml/itemProps2.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{7DE51259-FD19-434D-B905-4CB948CF1707}tf67338807_win32</Template>
  <TotalTime>98</TotalTime>
  <Words>400</Words>
  <Application>Microsoft Office PowerPoint</Application>
  <PresentationFormat>Widescreen</PresentationFormat>
  <Paragraphs>53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Dante</vt:lpstr>
      <vt:lpstr>Dante (Headings)2</vt:lpstr>
      <vt:lpstr>Helvetica Neue Medium</vt:lpstr>
      <vt:lpstr>Wingdings 2</vt:lpstr>
      <vt:lpstr>OffsetVTI</vt:lpstr>
      <vt:lpstr>CSC 575 SPECIAL TOPICS IN COMPUTER SCIENCE  Crop Suitability Prediction for Agricultural Fields Using Data Science (Proposal)  By Christiana IniOluwa Adisa 214853 </vt:lpstr>
      <vt:lpstr>Outline</vt:lpstr>
      <vt:lpstr>Topic Picked  Topic 6: Data Science and Big Data Analytics  Crop Suitability Prediction for Agricultural Fields Using Data Science</vt:lpstr>
      <vt:lpstr>Introduction</vt:lpstr>
      <vt:lpstr>Problem Statement</vt:lpstr>
      <vt:lpstr>Aim and Objectives</vt:lpstr>
      <vt:lpstr>Methodology</vt:lpstr>
      <vt:lpstr>Tools</vt:lpstr>
      <vt:lpstr>Expected 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Christiana Adisa</dc:creator>
  <cp:lastModifiedBy>Christiana Adisa</cp:lastModifiedBy>
  <cp:revision>3</cp:revision>
  <dcterms:created xsi:type="dcterms:W3CDTF">2024-12-18T07:18:03Z</dcterms:created>
  <dcterms:modified xsi:type="dcterms:W3CDTF">2025-01-22T10:25:50Z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