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44" Target="slides/slide21.xml" Type="http://schemas.openxmlformats.org/officeDocument/2006/relationships/slide"/><Relationship Id="rId45" Target="slides/slide22.xml" Type="http://schemas.openxmlformats.org/officeDocument/2006/relationships/slide"/><Relationship Id="rId46" Target="slides/slide23.xml" Type="http://schemas.openxmlformats.org/officeDocument/2006/relationships/slide"/><Relationship Id="rId47" Target="slides/slide24.xml" Type="http://schemas.openxmlformats.org/officeDocument/2006/relationships/slide"/><Relationship Id="rId48" Target="slides/slide25.xml" Type="http://schemas.openxmlformats.org/officeDocument/2006/relationships/slide"/><Relationship Id="rId49" Target="slides/slide26.xml" Type="http://schemas.openxmlformats.org/officeDocument/2006/relationships/slide"/><Relationship Id="rId5" Target="tableStyles.xml" Type="http://schemas.openxmlformats.org/officeDocument/2006/relationships/tableStyles"/><Relationship Id="rId50" Target="slides/slide27.xml" Type="http://schemas.openxmlformats.org/officeDocument/2006/relationships/slide"/><Relationship Id="rId51" Target="slides/slide28.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759893" cy="75989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224140" y="0"/>
                  </a:moveTo>
                  <a:lnTo>
                    <a:pt x="588660" y="0"/>
                  </a:lnTo>
                  <a:cubicBezTo>
                    <a:pt x="648106" y="0"/>
                    <a:pt x="705117" y="23615"/>
                    <a:pt x="747151" y="65649"/>
                  </a:cubicBezTo>
                  <a:cubicBezTo>
                    <a:pt x="789185" y="107683"/>
                    <a:pt x="812800" y="164694"/>
                    <a:pt x="812800" y="224140"/>
                  </a:cubicBezTo>
                  <a:lnTo>
                    <a:pt x="812800" y="588660"/>
                  </a:lnTo>
                  <a:cubicBezTo>
                    <a:pt x="812800" y="648106"/>
                    <a:pt x="789185" y="705117"/>
                    <a:pt x="747151" y="747151"/>
                  </a:cubicBezTo>
                  <a:cubicBezTo>
                    <a:pt x="705117" y="789185"/>
                    <a:pt x="648106" y="812800"/>
                    <a:pt x="588660" y="812800"/>
                  </a:cubicBezTo>
                  <a:lnTo>
                    <a:pt x="224140" y="812800"/>
                  </a:lnTo>
                  <a:cubicBezTo>
                    <a:pt x="164694" y="812800"/>
                    <a:pt x="107683" y="789185"/>
                    <a:pt x="65649" y="747151"/>
                  </a:cubicBezTo>
                  <a:cubicBezTo>
                    <a:pt x="23615" y="705117"/>
                    <a:pt x="0" y="648106"/>
                    <a:pt x="0" y="588660"/>
                  </a:cubicBezTo>
                  <a:lnTo>
                    <a:pt x="0" y="224140"/>
                  </a:lnTo>
                  <a:cubicBezTo>
                    <a:pt x="0" y="164694"/>
                    <a:pt x="23615" y="107683"/>
                    <a:pt x="65649" y="65649"/>
                  </a:cubicBezTo>
                  <a:cubicBezTo>
                    <a:pt x="107683" y="23615"/>
                    <a:pt x="164694" y="0"/>
                    <a:pt x="224140" y="0"/>
                  </a:cubicBezTo>
                  <a:close/>
                </a:path>
              </a:pathLst>
            </a:custGeom>
            <a:solidFill>
              <a:srgbClr val="000000"/>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00122" y="1229576"/>
            <a:ext cx="417048" cy="358140"/>
          </a:xfrm>
          <a:custGeom>
            <a:avLst/>
            <a:gdLst/>
            <a:ahLst/>
            <a:cxnLst/>
            <a:rect r="r" b="b" t="t" l="l"/>
            <a:pathLst>
              <a:path h="358140" w="417048">
                <a:moveTo>
                  <a:pt x="0" y="0"/>
                </a:moveTo>
                <a:lnTo>
                  <a:pt x="417049" y="0"/>
                </a:lnTo>
                <a:lnTo>
                  <a:pt x="417049" y="358140"/>
                </a:lnTo>
                <a:lnTo>
                  <a:pt x="0" y="358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622570" y="2318357"/>
            <a:ext cx="3636730" cy="5650287"/>
          </a:xfrm>
          <a:custGeom>
            <a:avLst/>
            <a:gdLst/>
            <a:ahLst/>
            <a:cxnLst/>
            <a:rect r="r" b="b" t="t" l="l"/>
            <a:pathLst>
              <a:path h="5650287" w="3636730">
                <a:moveTo>
                  <a:pt x="0" y="0"/>
                </a:moveTo>
                <a:lnTo>
                  <a:pt x="3636730" y="0"/>
                </a:lnTo>
                <a:lnTo>
                  <a:pt x="3636730" y="5650286"/>
                </a:lnTo>
                <a:lnTo>
                  <a:pt x="0" y="5650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125394" y="6670386"/>
            <a:ext cx="5613359" cy="3368015"/>
          </a:xfrm>
          <a:custGeom>
            <a:avLst/>
            <a:gdLst/>
            <a:ahLst/>
            <a:cxnLst/>
            <a:rect r="r" b="b" t="t" l="l"/>
            <a:pathLst>
              <a:path h="3368015" w="5613359">
                <a:moveTo>
                  <a:pt x="0" y="0"/>
                </a:moveTo>
                <a:lnTo>
                  <a:pt x="5613359" y="0"/>
                </a:lnTo>
                <a:lnTo>
                  <a:pt x="5613359" y="3368015"/>
                </a:lnTo>
                <a:lnTo>
                  <a:pt x="0" y="33680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334961" y="937232"/>
            <a:ext cx="12084667" cy="2752725"/>
          </a:xfrm>
          <a:prstGeom prst="rect">
            <a:avLst/>
          </a:prstGeom>
        </p:spPr>
        <p:txBody>
          <a:bodyPr anchor="t" rtlCol="false" tIns="0" lIns="0" bIns="0" rIns="0">
            <a:spAutoFit/>
          </a:bodyPr>
          <a:lstStyle/>
          <a:p>
            <a:pPr>
              <a:lnSpc>
                <a:spcPts val="7245"/>
              </a:lnSpc>
            </a:pPr>
            <a:r>
              <a:rPr lang="en-US" sz="6038" spc="-187">
                <a:solidFill>
                  <a:srgbClr val="000000"/>
                </a:solidFill>
                <a:latin typeface="Public Sans Bold"/>
              </a:rPr>
              <a:t>Beyond Likes: A Comprehensive Analysis of Social Media's Influence on Students</a:t>
            </a:r>
          </a:p>
        </p:txBody>
      </p:sp>
      <p:sp>
        <p:nvSpPr>
          <p:cNvPr name="Freeform 9" id="9"/>
          <p:cNvSpPr/>
          <p:nvPr/>
        </p:nvSpPr>
        <p:spPr>
          <a:xfrm flipH="false" flipV="false" rot="0">
            <a:off x="15739028" y="405648"/>
            <a:ext cx="3583757" cy="3505566"/>
          </a:xfrm>
          <a:custGeom>
            <a:avLst/>
            <a:gdLst/>
            <a:ahLst/>
            <a:cxnLst/>
            <a:rect r="r" b="b" t="t" l="l"/>
            <a:pathLst>
              <a:path h="3505566" w="3583757">
                <a:moveTo>
                  <a:pt x="0" y="0"/>
                </a:moveTo>
                <a:lnTo>
                  <a:pt x="3583757" y="0"/>
                </a:lnTo>
                <a:lnTo>
                  <a:pt x="3583757" y="3505566"/>
                </a:lnTo>
                <a:lnTo>
                  <a:pt x="0" y="3505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0551257" y="8213974"/>
            <a:ext cx="7736743" cy="4951515"/>
          </a:xfrm>
          <a:custGeom>
            <a:avLst/>
            <a:gdLst/>
            <a:ahLst/>
            <a:cxnLst/>
            <a:rect r="r" b="b" t="t" l="l"/>
            <a:pathLst>
              <a:path h="4951515" w="7736743">
                <a:moveTo>
                  <a:pt x="0" y="0"/>
                </a:moveTo>
                <a:lnTo>
                  <a:pt x="7736743" y="0"/>
                </a:lnTo>
                <a:lnTo>
                  <a:pt x="7736743" y="4951515"/>
                </a:lnTo>
                <a:lnTo>
                  <a:pt x="0" y="49515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028700" y="7671434"/>
            <a:ext cx="7096694" cy="1586866"/>
          </a:xfrm>
          <a:prstGeom prst="rect">
            <a:avLst/>
          </a:prstGeom>
        </p:spPr>
        <p:txBody>
          <a:bodyPr anchor="t" rtlCol="false" tIns="0" lIns="0" bIns="0" rIns="0">
            <a:spAutoFit/>
          </a:bodyPr>
          <a:lstStyle/>
          <a:p>
            <a:pPr>
              <a:lnSpc>
                <a:spcPts val="3229"/>
              </a:lnSpc>
            </a:pPr>
            <a:r>
              <a:rPr lang="en-US" sz="1699" spc="-52">
                <a:solidFill>
                  <a:srgbClr val="000000"/>
                </a:solidFill>
                <a:latin typeface="Public Sans"/>
              </a:rPr>
              <a:t>Date: December 23, 2023</a:t>
            </a:r>
          </a:p>
          <a:p>
            <a:pPr>
              <a:lnSpc>
                <a:spcPts val="3229"/>
              </a:lnSpc>
            </a:pPr>
            <a:r>
              <a:rPr lang="en-US" sz="1699" spc="-52">
                <a:solidFill>
                  <a:srgbClr val="000000"/>
                </a:solidFill>
                <a:latin typeface="Public Sans"/>
              </a:rPr>
              <a:t>Under the Guidance of: Dr. Rashmi Awad</a:t>
            </a:r>
          </a:p>
          <a:p>
            <a:pPr>
              <a:lnSpc>
                <a:spcPts val="3229"/>
              </a:lnSpc>
            </a:pPr>
            <a:r>
              <a:rPr lang="en-US" sz="1699" spc="-52">
                <a:solidFill>
                  <a:srgbClr val="000000"/>
                </a:solidFill>
                <a:latin typeface="Public Sans"/>
              </a:rPr>
              <a:t>Prepared by: Nishant Deshmukh</a:t>
            </a:r>
          </a:p>
          <a:p>
            <a:pPr>
              <a:lnSpc>
                <a:spcPts val="303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2205" y="3527840"/>
            <a:ext cx="8960601" cy="5730460"/>
          </a:xfrm>
          <a:custGeom>
            <a:avLst/>
            <a:gdLst/>
            <a:ahLst/>
            <a:cxnLst/>
            <a:rect r="r" b="b" t="t" l="l"/>
            <a:pathLst>
              <a:path h="5730460" w="8960601">
                <a:moveTo>
                  <a:pt x="0" y="0"/>
                </a:moveTo>
                <a:lnTo>
                  <a:pt x="8960601" y="0"/>
                </a:lnTo>
                <a:lnTo>
                  <a:pt x="8960601" y="5730460"/>
                </a:lnTo>
                <a:lnTo>
                  <a:pt x="0" y="5730460"/>
                </a:lnTo>
                <a:lnTo>
                  <a:pt x="0" y="0"/>
                </a:lnTo>
                <a:close/>
              </a:path>
            </a:pathLst>
          </a:custGeom>
          <a:blipFill>
            <a:blip r:embed="rId2"/>
            <a:stretch>
              <a:fillRect l="0" t="0" r="0" b="0"/>
            </a:stretch>
          </a:blipFill>
        </p:spPr>
      </p:sp>
      <p:sp>
        <p:nvSpPr>
          <p:cNvPr name="Freeform 3" id="3"/>
          <p:cNvSpPr/>
          <p:nvPr/>
        </p:nvSpPr>
        <p:spPr>
          <a:xfrm flipH="false" flipV="false" rot="0">
            <a:off x="9144000" y="459523"/>
            <a:ext cx="8834170" cy="5533179"/>
          </a:xfrm>
          <a:custGeom>
            <a:avLst/>
            <a:gdLst/>
            <a:ahLst/>
            <a:cxnLst/>
            <a:rect r="r" b="b" t="t" l="l"/>
            <a:pathLst>
              <a:path h="5533179" w="8834170">
                <a:moveTo>
                  <a:pt x="0" y="0"/>
                </a:moveTo>
                <a:lnTo>
                  <a:pt x="8834170" y="0"/>
                </a:lnTo>
                <a:lnTo>
                  <a:pt x="8834170" y="5533180"/>
                </a:lnTo>
                <a:lnTo>
                  <a:pt x="0" y="5533180"/>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8987" y="559166"/>
            <a:ext cx="8961701" cy="5685380"/>
          </a:xfrm>
          <a:custGeom>
            <a:avLst/>
            <a:gdLst/>
            <a:ahLst/>
            <a:cxnLst/>
            <a:rect r="r" b="b" t="t" l="l"/>
            <a:pathLst>
              <a:path h="5685380" w="8961701">
                <a:moveTo>
                  <a:pt x="0" y="0"/>
                </a:moveTo>
                <a:lnTo>
                  <a:pt x="8961701" y="0"/>
                </a:lnTo>
                <a:lnTo>
                  <a:pt x="8961701" y="5685380"/>
                </a:lnTo>
                <a:lnTo>
                  <a:pt x="0" y="5685380"/>
                </a:lnTo>
                <a:lnTo>
                  <a:pt x="0" y="0"/>
                </a:lnTo>
                <a:close/>
              </a:path>
            </a:pathLst>
          </a:custGeom>
          <a:blipFill>
            <a:blip r:embed="rId2"/>
            <a:stretch>
              <a:fillRect l="0" t="0" r="0" b="0"/>
            </a:stretch>
          </a:blipFill>
        </p:spPr>
      </p:sp>
      <p:sp>
        <p:nvSpPr>
          <p:cNvPr name="Freeform 3" id="3"/>
          <p:cNvSpPr/>
          <p:nvPr/>
        </p:nvSpPr>
        <p:spPr>
          <a:xfrm flipH="false" flipV="false" rot="0">
            <a:off x="6612850" y="4545063"/>
            <a:ext cx="11479122" cy="5418467"/>
          </a:xfrm>
          <a:custGeom>
            <a:avLst/>
            <a:gdLst/>
            <a:ahLst/>
            <a:cxnLst/>
            <a:rect r="r" b="b" t="t" l="l"/>
            <a:pathLst>
              <a:path h="5418467" w="11479122">
                <a:moveTo>
                  <a:pt x="0" y="0"/>
                </a:moveTo>
                <a:lnTo>
                  <a:pt x="11479122" y="0"/>
                </a:lnTo>
                <a:lnTo>
                  <a:pt x="11479122" y="5418467"/>
                </a:lnTo>
                <a:lnTo>
                  <a:pt x="0" y="5418467"/>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5707" y="689837"/>
            <a:ext cx="9847820" cy="5604995"/>
          </a:xfrm>
          <a:custGeom>
            <a:avLst/>
            <a:gdLst/>
            <a:ahLst/>
            <a:cxnLst/>
            <a:rect r="r" b="b" t="t" l="l"/>
            <a:pathLst>
              <a:path h="5604995" w="9847820">
                <a:moveTo>
                  <a:pt x="0" y="0"/>
                </a:moveTo>
                <a:lnTo>
                  <a:pt x="9847821" y="0"/>
                </a:lnTo>
                <a:lnTo>
                  <a:pt x="9847821" y="5604995"/>
                </a:lnTo>
                <a:lnTo>
                  <a:pt x="0" y="5604995"/>
                </a:lnTo>
                <a:lnTo>
                  <a:pt x="0" y="0"/>
                </a:lnTo>
                <a:close/>
              </a:path>
            </a:pathLst>
          </a:custGeom>
          <a:blipFill>
            <a:blip r:embed="rId2"/>
            <a:stretch>
              <a:fillRect l="0" t="0" r="0" b="0"/>
            </a:stretch>
          </a:blipFill>
        </p:spPr>
      </p:sp>
      <p:sp>
        <p:nvSpPr>
          <p:cNvPr name="Freeform 3" id="3"/>
          <p:cNvSpPr/>
          <p:nvPr/>
        </p:nvSpPr>
        <p:spPr>
          <a:xfrm flipH="false" flipV="false" rot="0">
            <a:off x="9464128" y="4357782"/>
            <a:ext cx="8542432" cy="4900518"/>
          </a:xfrm>
          <a:custGeom>
            <a:avLst/>
            <a:gdLst/>
            <a:ahLst/>
            <a:cxnLst/>
            <a:rect r="r" b="b" t="t" l="l"/>
            <a:pathLst>
              <a:path h="4900518" w="8542432">
                <a:moveTo>
                  <a:pt x="0" y="0"/>
                </a:moveTo>
                <a:lnTo>
                  <a:pt x="8542432" y="0"/>
                </a:lnTo>
                <a:lnTo>
                  <a:pt x="8542432" y="4900518"/>
                </a:lnTo>
                <a:lnTo>
                  <a:pt x="0" y="4900518"/>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19175"/>
            <a:ext cx="16230600" cy="990209"/>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Statistical Analysis </a:t>
            </a:r>
          </a:p>
        </p:txBody>
      </p:sp>
      <p:sp>
        <p:nvSpPr>
          <p:cNvPr name="TextBox 3" id="3"/>
          <p:cNvSpPr txBox="true"/>
          <p:nvPr/>
        </p:nvSpPr>
        <p:spPr>
          <a:xfrm rot="0">
            <a:off x="6300844" y="3382615"/>
            <a:ext cx="11484373" cy="4676775"/>
          </a:xfrm>
          <a:prstGeom prst="rect">
            <a:avLst/>
          </a:prstGeom>
        </p:spPr>
        <p:txBody>
          <a:bodyPr anchor="t" rtlCol="false" tIns="0" lIns="0" bIns="0" rIns="0">
            <a:spAutoFit/>
          </a:bodyPr>
          <a:lstStyle/>
          <a:p>
            <a:pPr algn="ctr">
              <a:lnSpc>
                <a:spcPts val="3736"/>
              </a:lnSpc>
            </a:pPr>
            <a:r>
              <a:rPr lang="en-US" sz="3113" spc="-96">
                <a:solidFill>
                  <a:srgbClr val="000000"/>
                </a:solidFill>
                <a:latin typeface="Public Sans"/>
              </a:rPr>
              <a:t>Correlation analysis, also known as bivariate, is primarily concerned with finding out whether a relationship exists between variables and then determining the magnitude and action of that relationship</a:t>
            </a:r>
            <a:r>
              <a:rPr lang="en-US" sz="3113" spc="-96">
                <a:solidFill>
                  <a:srgbClr val="000000"/>
                </a:solidFill>
                <a:latin typeface="Public Sans Bold"/>
              </a:rPr>
              <a:t>.</a:t>
            </a:r>
          </a:p>
          <a:p>
            <a:pPr algn="ctr">
              <a:lnSpc>
                <a:spcPts val="3736"/>
              </a:lnSpc>
            </a:pPr>
            <a:r>
              <a:rPr lang="en-US" sz="3113" spc="-96">
                <a:solidFill>
                  <a:srgbClr val="000000"/>
                </a:solidFill>
                <a:latin typeface="Public Sans"/>
              </a:rPr>
              <a:t>The variables under examination include study hours (categorical), social media usage (categorical), and academic performance (numerical). The categorical nature of study and social media hours necessitates the use of non-parametric correlation methods, Given the categorical nature of the variables, Spearman's rank correlation and Kendall's tau are employed.</a:t>
            </a:r>
          </a:p>
        </p:txBody>
      </p:sp>
      <p:sp>
        <p:nvSpPr>
          <p:cNvPr name="TextBox 4" id="4"/>
          <p:cNvSpPr txBox="true"/>
          <p:nvPr/>
        </p:nvSpPr>
        <p:spPr>
          <a:xfrm rot="0">
            <a:off x="1338283" y="4152900"/>
            <a:ext cx="4345515" cy="1971675"/>
          </a:xfrm>
          <a:prstGeom prst="rect">
            <a:avLst/>
          </a:prstGeom>
        </p:spPr>
        <p:txBody>
          <a:bodyPr anchor="t" rtlCol="false" tIns="0" lIns="0" bIns="0" rIns="0">
            <a:spAutoFit/>
          </a:bodyPr>
          <a:lstStyle/>
          <a:p>
            <a:pPr algn="ctr">
              <a:lnSpc>
                <a:spcPts val="7762"/>
              </a:lnSpc>
            </a:pPr>
            <a:r>
              <a:rPr lang="en-US" sz="6468" spc="-200">
                <a:solidFill>
                  <a:srgbClr val="000000"/>
                </a:solidFill>
                <a:latin typeface="Public Sans Bold"/>
              </a:rPr>
              <a:t>Correlation   Analysis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72222" y="400127"/>
            <a:ext cx="10544712" cy="4283063"/>
          </a:xfrm>
          <a:custGeom>
            <a:avLst/>
            <a:gdLst/>
            <a:ahLst/>
            <a:cxnLst/>
            <a:rect r="r" b="b" t="t" l="l"/>
            <a:pathLst>
              <a:path h="4283063" w="10544712">
                <a:moveTo>
                  <a:pt x="0" y="0"/>
                </a:moveTo>
                <a:lnTo>
                  <a:pt x="10544712" y="0"/>
                </a:lnTo>
                <a:lnTo>
                  <a:pt x="10544712" y="4283063"/>
                </a:lnTo>
                <a:lnTo>
                  <a:pt x="0" y="4283063"/>
                </a:lnTo>
                <a:lnTo>
                  <a:pt x="0" y="0"/>
                </a:lnTo>
                <a:close/>
              </a:path>
            </a:pathLst>
          </a:custGeom>
          <a:blipFill>
            <a:blip r:embed="rId2"/>
            <a:stretch>
              <a:fillRect l="0" t="-3599" r="0" b="-3599"/>
            </a:stretch>
          </a:blipFill>
        </p:spPr>
      </p:sp>
      <p:sp>
        <p:nvSpPr>
          <p:cNvPr name="TextBox 3" id="3"/>
          <p:cNvSpPr txBox="true"/>
          <p:nvPr/>
        </p:nvSpPr>
        <p:spPr>
          <a:xfrm rot="0">
            <a:off x="390977" y="5143500"/>
            <a:ext cx="5979815"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Time Spent Studying vs. Academic Performance </a:t>
            </a:r>
          </a:p>
        </p:txBody>
      </p:sp>
      <p:sp>
        <p:nvSpPr>
          <p:cNvPr name="TextBox 4" id="4"/>
          <p:cNvSpPr txBox="true"/>
          <p:nvPr/>
        </p:nvSpPr>
        <p:spPr>
          <a:xfrm rot="0">
            <a:off x="1280441" y="5630461"/>
            <a:ext cx="3734395"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Correlation Coefficient: +0.261</a:t>
            </a:r>
          </a:p>
        </p:txBody>
      </p:sp>
      <p:sp>
        <p:nvSpPr>
          <p:cNvPr name="TextBox 5" id="5"/>
          <p:cNvSpPr txBox="true"/>
          <p:nvPr/>
        </p:nvSpPr>
        <p:spPr>
          <a:xfrm rot="0">
            <a:off x="7795017" y="4953000"/>
            <a:ext cx="10143422" cy="971550"/>
          </a:xfrm>
          <a:prstGeom prst="rect">
            <a:avLst/>
          </a:prstGeom>
        </p:spPr>
        <p:txBody>
          <a:bodyPr anchor="t" rtlCol="false" tIns="0" lIns="0" bIns="0" rIns="0">
            <a:spAutoFit/>
          </a:bodyPr>
          <a:lstStyle/>
          <a:p>
            <a:pPr algn="just">
              <a:lnSpc>
                <a:spcPts val="2554"/>
              </a:lnSpc>
              <a:spcBef>
                <a:spcPct val="0"/>
              </a:spcBef>
            </a:pPr>
            <a:r>
              <a:rPr lang="en-US" sz="2128">
                <a:solidFill>
                  <a:srgbClr val="000000"/>
                </a:solidFill>
                <a:latin typeface="DM Sans Bold"/>
              </a:rPr>
              <a:t>Interpretation: </a:t>
            </a:r>
            <a:r>
              <a:rPr lang="en-US" sz="2128">
                <a:solidFill>
                  <a:srgbClr val="000000"/>
                </a:solidFill>
                <a:latin typeface="DM Sans"/>
              </a:rPr>
              <a:t>A positive and statistically significant correlation exists between the time spent studying and academic performance (CGPA) at the 0.01 significance level.</a:t>
            </a:r>
          </a:p>
        </p:txBody>
      </p:sp>
      <p:sp>
        <p:nvSpPr>
          <p:cNvPr name="TextBox 6" id="6"/>
          <p:cNvSpPr txBox="true"/>
          <p:nvPr/>
        </p:nvSpPr>
        <p:spPr>
          <a:xfrm rot="0">
            <a:off x="184304" y="6873007"/>
            <a:ext cx="6806109"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Time Spent on Social Media vs. Academic Performance </a:t>
            </a:r>
          </a:p>
        </p:txBody>
      </p:sp>
      <p:sp>
        <p:nvSpPr>
          <p:cNvPr name="TextBox 7" id="7"/>
          <p:cNvSpPr txBox="true"/>
          <p:nvPr/>
        </p:nvSpPr>
        <p:spPr>
          <a:xfrm rot="0">
            <a:off x="1237777" y="7344495"/>
            <a:ext cx="3722985"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Correlation Coefficient: -0.319</a:t>
            </a:r>
          </a:p>
        </p:txBody>
      </p:sp>
      <p:sp>
        <p:nvSpPr>
          <p:cNvPr name="TextBox 8" id="8"/>
          <p:cNvSpPr txBox="true"/>
          <p:nvPr/>
        </p:nvSpPr>
        <p:spPr>
          <a:xfrm rot="0">
            <a:off x="7795017" y="6801193"/>
            <a:ext cx="10143422" cy="952500"/>
          </a:xfrm>
          <a:prstGeom prst="rect">
            <a:avLst/>
          </a:prstGeom>
        </p:spPr>
        <p:txBody>
          <a:bodyPr anchor="t" rtlCol="false" tIns="0" lIns="0" bIns="0" rIns="0">
            <a:spAutoFit/>
          </a:bodyPr>
          <a:lstStyle/>
          <a:p>
            <a:pPr algn="l">
              <a:lnSpc>
                <a:spcPts val="2503"/>
              </a:lnSpc>
              <a:spcBef>
                <a:spcPct val="0"/>
              </a:spcBef>
            </a:pPr>
            <a:r>
              <a:rPr lang="en-US" sz="2086">
                <a:solidFill>
                  <a:srgbClr val="000000"/>
                </a:solidFill>
                <a:latin typeface="DM Sans Bold"/>
              </a:rPr>
              <a:t>Interpretation:</a:t>
            </a:r>
            <a:r>
              <a:rPr lang="en-US" sz="2086">
                <a:solidFill>
                  <a:srgbClr val="000000"/>
                </a:solidFill>
                <a:latin typeface="DM Sans"/>
              </a:rPr>
              <a:t> A negative and statistically significant correlation is observed between time </a:t>
            </a:r>
            <a:r>
              <a:rPr lang="en-US" sz="2086">
                <a:solidFill>
                  <a:srgbClr val="000000"/>
                </a:solidFill>
                <a:latin typeface="DM Sans"/>
              </a:rPr>
              <a:t>spent on social media and academic performance (CGPA) at the 0.01 significance level.</a:t>
            </a:r>
          </a:p>
        </p:txBody>
      </p:sp>
      <p:sp>
        <p:nvSpPr>
          <p:cNvPr name="TextBox 9" id="9"/>
          <p:cNvSpPr txBox="true"/>
          <p:nvPr/>
        </p:nvSpPr>
        <p:spPr>
          <a:xfrm rot="0">
            <a:off x="184304" y="8652573"/>
            <a:ext cx="6393160"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Time Spent Studying vs. Time Spent on Social Media</a:t>
            </a:r>
          </a:p>
        </p:txBody>
      </p:sp>
      <p:sp>
        <p:nvSpPr>
          <p:cNvPr name="TextBox 10" id="10"/>
          <p:cNvSpPr txBox="true"/>
          <p:nvPr/>
        </p:nvSpPr>
        <p:spPr>
          <a:xfrm rot="0">
            <a:off x="1237777" y="9128823"/>
            <a:ext cx="3777060"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Correlation Coefficient: -0.333</a:t>
            </a:r>
          </a:p>
        </p:txBody>
      </p:sp>
      <p:sp>
        <p:nvSpPr>
          <p:cNvPr name="TextBox 11" id="11"/>
          <p:cNvSpPr txBox="true"/>
          <p:nvPr/>
        </p:nvSpPr>
        <p:spPr>
          <a:xfrm rot="0">
            <a:off x="7795017" y="8629993"/>
            <a:ext cx="10143422" cy="981075"/>
          </a:xfrm>
          <a:prstGeom prst="rect">
            <a:avLst/>
          </a:prstGeom>
        </p:spPr>
        <p:txBody>
          <a:bodyPr anchor="t" rtlCol="false" tIns="0" lIns="0" bIns="0" rIns="0">
            <a:spAutoFit/>
          </a:bodyPr>
          <a:lstStyle/>
          <a:p>
            <a:pPr>
              <a:lnSpc>
                <a:spcPts val="2607"/>
              </a:lnSpc>
              <a:spcBef>
                <a:spcPct val="0"/>
              </a:spcBef>
            </a:pPr>
            <a:r>
              <a:rPr lang="en-US" sz="2173">
                <a:solidFill>
                  <a:srgbClr val="000000"/>
                </a:solidFill>
                <a:latin typeface="DM Sans Bold"/>
              </a:rPr>
              <a:t> I</a:t>
            </a:r>
            <a:r>
              <a:rPr lang="en-US" sz="2173">
                <a:solidFill>
                  <a:srgbClr val="000000"/>
                </a:solidFill>
                <a:latin typeface="DM Sans Bold"/>
              </a:rPr>
              <a:t>nterpretation: </a:t>
            </a:r>
            <a:r>
              <a:rPr lang="en-US" sz="2173">
                <a:solidFill>
                  <a:srgbClr val="000000"/>
                </a:solidFill>
                <a:latin typeface="DM Sans"/>
              </a:rPr>
              <a:t>A negative and statistically significant correlation is found between the time spent studying and time spent on social media at the 0.01 significance level.</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45072" y="2130017"/>
            <a:ext cx="14597857" cy="5586551"/>
          </a:xfrm>
          <a:prstGeom prst="rect">
            <a:avLst/>
          </a:prstGeom>
        </p:spPr>
        <p:txBody>
          <a:bodyPr anchor="t" rtlCol="false" tIns="0" lIns="0" bIns="0" rIns="0">
            <a:spAutoFit/>
          </a:bodyPr>
          <a:lstStyle/>
          <a:p>
            <a:pPr>
              <a:lnSpc>
                <a:spcPts val="3729"/>
              </a:lnSpc>
            </a:pPr>
            <a:r>
              <a:rPr lang="en-US" sz="2702">
                <a:solidFill>
                  <a:srgbClr val="000000"/>
                </a:solidFill>
                <a:latin typeface="DM Sans Bold"/>
              </a:rPr>
              <a:t>Conclusion:</a:t>
            </a:r>
          </a:p>
          <a:p>
            <a:pPr>
              <a:lnSpc>
                <a:spcPts val="3729"/>
              </a:lnSpc>
            </a:pPr>
            <a:r>
              <a:rPr lang="en-US" sz="2702">
                <a:solidFill>
                  <a:srgbClr val="000000"/>
                </a:solidFill>
                <a:latin typeface="DM Sans"/>
              </a:rPr>
              <a:t>The results suggest meaningful correlations between times spent studying, time spent</a:t>
            </a:r>
          </a:p>
          <a:p>
            <a:pPr>
              <a:lnSpc>
                <a:spcPts val="3729"/>
              </a:lnSpc>
            </a:pPr>
            <a:r>
              <a:rPr lang="en-US" sz="2702">
                <a:solidFill>
                  <a:srgbClr val="000000"/>
                </a:solidFill>
                <a:latin typeface="DM Sans"/>
              </a:rPr>
              <a:t>on social media, and academic performance (CGPA) among the study participants. Notably</a:t>
            </a:r>
            <a:r>
              <a:rPr lang="en-US" sz="2702">
                <a:solidFill>
                  <a:srgbClr val="000000"/>
                </a:solidFill>
                <a:latin typeface="DM Sans Bold"/>
              </a:rPr>
              <a:t>;</a:t>
            </a:r>
          </a:p>
          <a:p>
            <a:pPr>
              <a:lnSpc>
                <a:spcPts val="3729"/>
              </a:lnSpc>
            </a:pPr>
            <a:r>
              <a:rPr lang="en-US" sz="2702">
                <a:solidFill>
                  <a:srgbClr val="000000"/>
                </a:solidFill>
                <a:latin typeface="DM Sans Bold"/>
              </a:rPr>
              <a:t>Positive Correlation with Studying: </a:t>
            </a:r>
            <a:r>
              <a:rPr lang="en-US" sz="2702">
                <a:solidFill>
                  <a:srgbClr val="000000"/>
                </a:solidFill>
                <a:latin typeface="DM Sans"/>
              </a:rPr>
              <a:t>There is a positive correlation between time</a:t>
            </a:r>
          </a:p>
          <a:p>
            <a:pPr>
              <a:lnSpc>
                <a:spcPts val="3729"/>
              </a:lnSpc>
            </a:pPr>
            <a:r>
              <a:rPr lang="en-US" sz="2702">
                <a:solidFill>
                  <a:srgbClr val="000000"/>
                </a:solidFill>
                <a:latin typeface="DM Sans"/>
              </a:rPr>
              <a:t>spent studying and academic performance, indicating that increased study hours are</a:t>
            </a:r>
          </a:p>
          <a:p>
            <a:pPr>
              <a:lnSpc>
                <a:spcPts val="3729"/>
              </a:lnSpc>
            </a:pPr>
            <a:r>
              <a:rPr lang="en-US" sz="2702">
                <a:solidFill>
                  <a:srgbClr val="000000"/>
                </a:solidFill>
                <a:latin typeface="DM Sans"/>
              </a:rPr>
              <a:t>associated with higher academic achievement.</a:t>
            </a:r>
          </a:p>
          <a:p>
            <a:pPr>
              <a:lnSpc>
                <a:spcPts val="3729"/>
              </a:lnSpc>
            </a:pPr>
            <a:r>
              <a:rPr lang="en-US" sz="2702">
                <a:solidFill>
                  <a:srgbClr val="000000"/>
                </a:solidFill>
                <a:latin typeface="DM Sans Bold"/>
              </a:rPr>
              <a:t>Negative Correlation with Social Media: </a:t>
            </a:r>
            <a:r>
              <a:rPr lang="en-US" sz="2702">
                <a:solidFill>
                  <a:srgbClr val="000000"/>
                </a:solidFill>
                <a:latin typeface="DM Sans"/>
              </a:rPr>
              <a:t>Conversely, time spent on social media</a:t>
            </a:r>
          </a:p>
          <a:p>
            <a:pPr>
              <a:lnSpc>
                <a:spcPts val="3729"/>
              </a:lnSpc>
            </a:pPr>
            <a:r>
              <a:rPr lang="en-US" sz="2702">
                <a:solidFill>
                  <a:srgbClr val="000000"/>
                </a:solidFill>
                <a:latin typeface="DM Sans"/>
              </a:rPr>
              <a:t>shows a negative correlation with academic performance, suggesting that higher social</a:t>
            </a:r>
          </a:p>
          <a:p>
            <a:pPr>
              <a:lnSpc>
                <a:spcPts val="3729"/>
              </a:lnSpc>
            </a:pPr>
            <a:r>
              <a:rPr lang="en-US" sz="2702">
                <a:solidFill>
                  <a:srgbClr val="000000"/>
                </a:solidFill>
                <a:latin typeface="DM Sans"/>
              </a:rPr>
              <a:t>media usage is associated with lower academic performance.</a:t>
            </a:r>
          </a:p>
          <a:p>
            <a:pPr>
              <a:lnSpc>
                <a:spcPts val="3729"/>
              </a:lnSpc>
            </a:pPr>
            <a:r>
              <a:rPr lang="en-US" sz="2702">
                <a:solidFill>
                  <a:srgbClr val="000000"/>
                </a:solidFill>
                <a:latin typeface="DM Sans Bold"/>
              </a:rPr>
              <a:t>Negative Correlation between Study and Social Media Time:</a:t>
            </a:r>
            <a:r>
              <a:rPr lang="en-US" sz="2702">
                <a:solidFill>
                  <a:srgbClr val="000000"/>
                </a:solidFill>
                <a:latin typeface="DM Sans"/>
              </a:rPr>
              <a:t> The negative</a:t>
            </a:r>
          </a:p>
          <a:p>
            <a:pPr>
              <a:lnSpc>
                <a:spcPts val="3729"/>
              </a:lnSpc>
            </a:pPr>
            <a:r>
              <a:rPr lang="en-US" sz="2702">
                <a:solidFill>
                  <a:srgbClr val="000000"/>
                </a:solidFill>
                <a:latin typeface="DM Sans"/>
              </a:rPr>
              <a:t>correlation between time spent studying and time spent on social media implies a potential</a:t>
            </a:r>
          </a:p>
          <a:p>
            <a:pPr>
              <a:lnSpc>
                <a:spcPts val="3729"/>
              </a:lnSpc>
            </a:pPr>
            <a:r>
              <a:rPr lang="en-US" sz="2702">
                <a:solidFill>
                  <a:srgbClr val="000000"/>
                </a:solidFill>
                <a:latin typeface="DM Sans"/>
              </a:rPr>
              <a:t>trade-off between these activities.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41828" y="2009120"/>
            <a:ext cx="4017472" cy="3546287"/>
          </a:xfrm>
          <a:custGeom>
            <a:avLst/>
            <a:gdLst/>
            <a:ahLst/>
            <a:cxnLst/>
            <a:rect r="r" b="b" t="t" l="l"/>
            <a:pathLst>
              <a:path h="3546287" w="4017472">
                <a:moveTo>
                  <a:pt x="0" y="0"/>
                </a:moveTo>
                <a:lnTo>
                  <a:pt x="4017472" y="0"/>
                </a:lnTo>
                <a:lnTo>
                  <a:pt x="4017472" y="3546287"/>
                </a:lnTo>
                <a:lnTo>
                  <a:pt x="0" y="3546287"/>
                </a:lnTo>
                <a:lnTo>
                  <a:pt x="0" y="0"/>
                </a:lnTo>
                <a:close/>
              </a:path>
            </a:pathLst>
          </a:custGeom>
          <a:blipFill>
            <a:blip r:embed="rId2"/>
            <a:stretch>
              <a:fillRect l="0" t="0" r="0" b="0"/>
            </a:stretch>
          </a:blipFill>
        </p:spPr>
      </p:sp>
      <p:sp>
        <p:nvSpPr>
          <p:cNvPr name="TextBox 3" id="3"/>
          <p:cNvSpPr txBox="true"/>
          <p:nvPr/>
        </p:nvSpPr>
        <p:spPr>
          <a:xfrm rot="0">
            <a:off x="1028700" y="733425"/>
            <a:ext cx="15523868" cy="1085850"/>
          </a:xfrm>
          <a:prstGeom prst="rect">
            <a:avLst/>
          </a:prstGeom>
        </p:spPr>
        <p:txBody>
          <a:bodyPr anchor="t" rtlCol="false" tIns="0" lIns="0" bIns="0" rIns="0">
            <a:spAutoFit/>
          </a:bodyPr>
          <a:lstStyle/>
          <a:p>
            <a:pPr algn="ctr">
              <a:lnSpc>
                <a:spcPts val="4319"/>
              </a:lnSpc>
              <a:spcBef>
                <a:spcPct val="0"/>
              </a:spcBef>
            </a:pPr>
            <a:r>
              <a:rPr lang="en-US" sz="3599">
                <a:solidFill>
                  <a:srgbClr val="000000"/>
                </a:solidFill>
                <a:latin typeface="DM Sans Bold"/>
              </a:rPr>
              <a:t>T-Test for Independent Samples: Exploring Gender and Sleep Hours in Relation to CGPA</a:t>
            </a:r>
          </a:p>
        </p:txBody>
      </p:sp>
      <p:sp>
        <p:nvSpPr>
          <p:cNvPr name="TextBox 4" id="4"/>
          <p:cNvSpPr txBox="true"/>
          <p:nvPr/>
        </p:nvSpPr>
        <p:spPr>
          <a:xfrm rot="0">
            <a:off x="183530" y="2782337"/>
            <a:ext cx="12904142" cy="1810009"/>
          </a:xfrm>
          <a:prstGeom prst="rect">
            <a:avLst/>
          </a:prstGeom>
        </p:spPr>
        <p:txBody>
          <a:bodyPr anchor="t" rtlCol="false" tIns="0" lIns="0" bIns="0" rIns="0">
            <a:spAutoFit/>
          </a:bodyPr>
          <a:lstStyle/>
          <a:p>
            <a:pPr algn="ctr">
              <a:lnSpc>
                <a:spcPts val="2908"/>
              </a:lnSpc>
              <a:spcBef>
                <a:spcPct val="0"/>
              </a:spcBef>
            </a:pPr>
            <a:r>
              <a:rPr lang="en-US" sz="2423">
                <a:solidFill>
                  <a:srgbClr val="000000"/>
                </a:solidFill>
                <a:latin typeface="DM Sans"/>
              </a:rPr>
              <a:t>The T-Test for Independence of Samples is employed to ascertain if there are statistically significant differences in mean CGPA between distinct groups, specifically concerning gender and sleep hours.. An independence sample t-test is used when comparing mean score between two different groups (Gender and Sleep hours) for one continuous variable (Academic Performance).</a:t>
            </a:r>
          </a:p>
        </p:txBody>
      </p:sp>
      <p:sp>
        <p:nvSpPr>
          <p:cNvPr name="TextBox 5" id="5"/>
          <p:cNvSpPr txBox="true"/>
          <p:nvPr/>
        </p:nvSpPr>
        <p:spPr>
          <a:xfrm rot="0">
            <a:off x="1028700" y="5544846"/>
            <a:ext cx="7830145" cy="342900"/>
          </a:xfrm>
          <a:prstGeom prst="rect">
            <a:avLst/>
          </a:prstGeom>
        </p:spPr>
        <p:txBody>
          <a:bodyPr anchor="t" rtlCol="false" tIns="0" lIns="0" bIns="0" rIns="0">
            <a:spAutoFit/>
          </a:bodyPr>
          <a:lstStyle/>
          <a:p>
            <a:pPr algn="ctr">
              <a:lnSpc>
                <a:spcPts val="2639"/>
              </a:lnSpc>
              <a:spcBef>
                <a:spcPct val="0"/>
              </a:spcBef>
            </a:pPr>
            <a:r>
              <a:rPr lang="en-US" sz="2199">
                <a:solidFill>
                  <a:srgbClr val="000000"/>
                </a:solidFill>
                <a:latin typeface="DM Sans Bold"/>
              </a:rPr>
              <a:t>Assumptions for the T-Test for Independence of Samples:</a:t>
            </a:r>
          </a:p>
        </p:txBody>
      </p:sp>
      <p:sp>
        <p:nvSpPr>
          <p:cNvPr name="TextBox 6" id="6"/>
          <p:cNvSpPr txBox="true"/>
          <p:nvPr/>
        </p:nvSpPr>
        <p:spPr>
          <a:xfrm rot="0">
            <a:off x="194761" y="6398532"/>
            <a:ext cx="17064539" cy="342900"/>
          </a:xfrm>
          <a:prstGeom prst="rect">
            <a:avLst/>
          </a:prstGeom>
        </p:spPr>
        <p:txBody>
          <a:bodyPr anchor="t" rtlCol="false" tIns="0" lIns="0" bIns="0" rIns="0">
            <a:spAutoFit/>
          </a:bodyPr>
          <a:lstStyle/>
          <a:p>
            <a:pPr algn="ctr">
              <a:lnSpc>
                <a:spcPts val="2759"/>
              </a:lnSpc>
              <a:spcBef>
                <a:spcPct val="0"/>
              </a:spcBef>
            </a:pPr>
            <a:r>
              <a:rPr lang="en-US" sz="2299">
                <a:solidFill>
                  <a:srgbClr val="000000"/>
                </a:solidFill>
                <a:latin typeface="DM Sans Bold"/>
              </a:rPr>
              <a:t>Independent Observations: </a:t>
            </a:r>
            <a:r>
              <a:rPr lang="en-US" sz="2299">
                <a:solidFill>
                  <a:srgbClr val="000000"/>
                </a:solidFill>
                <a:latin typeface="DM Sans"/>
              </a:rPr>
              <a:t>The observations in one sample are independent of observations in the other sample</a:t>
            </a:r>
            <a:r>
              <a:rPr lang="en-US" sz="2299">
                <a:solidFill>
                  <a:srgbClr val="000000"/>
                </a:solidFill>
                <a:latin typeface="DM Sans Bold"/>
              </a:rPr>
              <a:t>.</a:t>
            </a:r>
          </a:p>
        </p:txBody>
      </p:sp>
      <p:sp>
        <p:nvSpPr>
          <p:cNvPr name="TextBox 7" id="7"/>
          <p:cNvSpPr txBox="true"/>
          <p:nvPr/>
        </p:nvSpPr>
        <p:spPr>
          <a:xfrm rot="0">
            <a:off x="1028700" y="7242693"/>
            <a:ext cx="11213803" cy="342900"/>
          </a:xfrm>
          <a:prstGeom prst="rect">
            <a:avLst/>
          </a:prstGeom>
        </p:spPr>
        <p:txBody>
          <a:bodyPr anchor="t" rtlCol="false" tIns="0" lIns="0" bIns="0" rIns="0">
            <a:spAutoFit/>
          </a:bodyPr>
          <a:lstStyle/>
          <a:p>
            <a:pPr algn="ctr">
              <a:lnSpc>
                <a:spcPts val="2639"/>
              </a:lnSpc>
              <a:spcBef>
                <a:spcPct val="0"/>
              </a:spcBef>
            </a:pPr>
            <a:r>
              <a:rPr lang="en-US" sz="2199">
                <a:solidFill>
                  <a:srgbClr val="000000"/>
                </a:solidFill>
                <a:latin typeface="DM Sans Bold"/>
              </a:rPr>
              <a:t>Normal Distribution:</a:t>
            </a:r>
            <a:r>
              <a:rPr lang="en-US" sz="2199">
                <a:solidFill>
                  <a:srgbClr val="000000"/>
                </a:solidFill>
                <a:latin typeface="DM Sans"/>
              </a:rPr>
              <a:t>Assumes that the data in each group follows a normal distribution</a:t>
            </a:r>
          </a:p>
        </p:txBody>
      </p:sp>
      <p:sp>
        <p:nvSpPr>
          <p:cNvPr name="TextBox 8" id="8"/>
          <p:cNvSpPr txBox="true"/>
          <p:nvPr/>
        </p:nvSpPr>
        <p:spPr>
          <a:xfrm rot="0">
            <a:off x="1028700" y="8099943"/>
            <a:ext cx="13686532"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Homogeneity of Variances:</a:t>
            </a:r>
            <a:r>
              <a:rPr lang="en-US" sz="1999">
                <a:solidFill>
                  <a:srgbClr val="000000"/>
                </a:solidFill>
                <a:latin typeface="DM Sans"/>
              </a:rPr>
              <a:t>Assumes that the variances of the two groups being compared are approximately equal</a:t>
            </a:r>
            <a:r>
              <a:rPr lang="en-US" sz="1999">
                <a:solidFill>
                  <a:srgbClr val="000000"/>
                </a:solidFill>
                <a:latin typeface="DM Sans Bold"/>
              </a:rPr>
              <a: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788169"/>
            <a:ext cx="15538678" cy="2710662"/>
          </a:xfrm>
          <a:custGeom>
            <a:avLst/>
            <a:gdLst/>
            <a:ahLst/>
            <a:cxnLst/>
            <a:rect r="r" b="b" t="t" l="l"/>
            <a:pathLst>
              <a:path h="2710662" w="15538678">
                <a:moveTo>
                  <a:pt x="0" y="0"/>
                </a:moveTo>
                <a:lnTo>
                  <a:pt x="15538678" y="0"/>
                </a:lnTo>
                <a:lnTo>
                  <a:pt x="15538678" y="2710662"/>
                </a:lnTo>
                <a:lnTo>
                  <a:pt x="0" y="2710662"/>
                </a:lnTo>
                <a:lnTo>
                  <a:pt x="0" y="0"/>
                </a:lnTo>
                <a:close/>
              </a:path>
            </a:pathLst>
          </a:custGeom>
          <a:blipFill>
            <a:blip r:embed="rId2"/>
            <a:stretch>
              <a:fillRect l="0" t="-63015" r="0" b="-1028"/>
            </a:stretch>
          </a:blipFill>
        </p:spPr>
      </p:sp>
      <p:sp>
        <p:nvSpPr>
          <p:cNvPr name="TextBox 3" id="3"/>
          <p:cNvSpPr txBox="true"/>
          <p:nvPr/>
        </p:nvSpPr>
        <p:spPr>
          <a:xfrm rot="0">
            <a:off x="1028700" y="1028700"/>
            <a:ext cx="12893400"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rPr>
              <a:t>T-Test for Independent Samples: Gender and Academic Performance (CGPA)</a:t>
            </a:r>
          </a:p>
        </p:txBody>
      </p:sp>
      <p:sp>
        <p:nvSpPr>
          <p:cNvPr name="TextBox 4" id="4"/>
          <p:cNvSpPr txBox="true"/>
          <p:nvPr/>
        </p:nvSpPr>
        <p:spPr>
          <a:xfrm rot="0">
            <a:off x="673947" y="1913135"/>
            <a:ext cx="16585353" cy="1381125"/>
          </a:xfrm>
          <a:prstGeom prst="rect">
            <a:avLst/>
          </a:prstGeom>
        </p:spPr>
        <p:txBody>
          <a:bodyPr anchor="t" rtlCol="false" tIns="0" lIns="0" bIns="0" rIns="0">
            <a:spAutoFit/>
          </a:bodyPr>
          <a:lstStyle/>
          <a:p>
            <a:pPr algn="just">
              <a:lnSpc>
                <a:spcPts val="2723"/>
              </a:lnSpc>
              <a:spcBef>
                <a:spcPct val="0"/>
              </a:spcBef>
            </a:pPr>
          </a:p>
          <a:p>
            <a:pPr algn="just">
              <a:lnSpc>
                <a:spcPts val="2843"/>
              </a:lnSpc>
              <a:spcBef>
                <a:spcPct val="0"/>
              </a:spcBef>
            </a:pPr>
            <a:r>
              <a:rPr lang="en-US" sz="2369">
                <a:solidFill>
                  <a:srgbClr val="000000"/>
                </a:solidFill>
                <a:latin typeface="DM Sans Bold"/>
              </a:rPr>
              <a:t>Null Hypothesis (H₀): </a:t>
            </a:r>
            <a:r>
              <a:rPr lang="en-US" sz="2369">
                <a:solidFill>
                  <a:srgbClr val="000000"/>
                </a:solidFill>
                <a:latin typeface="DM Sans"/>
              </a:rPr>
              <a:t>There is no significant difference in mean CGPA between male and female students.</a:t>
            </a:r>
          </a:p>
          <a:p>
            <a:pPr algn="just">
              <a:lnSpc>
                <a:spcPts val="2723"/>
              </a:lnSpc>
              <a:spcBef>
                <a:spcPct val="0"/>
              </a:spcBef>
            </a:pPr>
          </a:p>
          <a:p>
            <a:pPr algn="just">
              <a:lnSpc>
                <a:spcPts val="2723"/>
              </a:lnSpc>
              <a:spcBef>
                <a:spcPct val="0"/>
              </a:spcBef>
            </a:pPr>
            <a:r>
              <a:rPr lang="en-US" sz="2269">
                <a:solidFill>
                  <a:srgbClr val="000000"/>
                </a:solidFill>
                <a:latin typeface="DM Sans Bold"/>
              </a:rPr>
              <a:t>Alternative Hypothesis (H₁):</a:t>
            </a:r>
            <a:r>
              <a:rPr lang="en-US" sz="2269">
                <a:solidFill>
                  <a:srgbClr val="000000"/>
                </a:solidFill>
                <a:latin typeface="DM Sans"/>
              </a:rPr>
              <a:t> There is a significant difference in mean CGPA between male and female students.</a:t>
            </a:r>
          </a:p>
        </p:txBody>
      </p:sp>
      <p:sp>
        <p:nvSpPr>
          <p:cNvPr name="TextBox 5" id="5"/>
          <p:cNvSpPr txBox="true"/>
          <p:nvPr/>
        </p:nvSpPr>
        <p:spPr>
          <a:xfrm rot="0">
            <a:off x="673947" y="7694179"/>
            <a:ext cx="15893431" cy="1057275"/>
          </a:xfrm>
          <a:prstGeom prst="rect">
            <a:avLst/>
          </a:prstGeom>
        </p:spPr>
        <p:txBody>
          <a:bodyPr anchor="t" rtlCol="false" tIns="0" lIns="0" bIns="0" rIns="0">
            <a:spAutoFit/>
          </a:bodyPr>
          <a:lstStyle/>
          <a:p>
            <a:pPr algn="just">
              <a:lnSpc>
                <a:spcPts val="2775"/>
              </a:lnSpc>
              <a:spcBef>
                <a:spcPct val="0"/>
              </a:spcBef>
            </a:pPr>
            <a:r>
              <a:rPr lang="en-US" sz="2312">
                <a:solidFill>
                  <a:srgbClr val="000000"/>
                </a:solidFill>
                <a:latin typeface="DM Sans"/>
              </a:rPr>
              <a:t>The obtained p-value of 0.067 is greater than the conventional significance level of 0.05. Therefore, we fail to reject the null hypothesis. In practical terms, this implies that there isn't enough evidence to claim a statistically significant difference in mean CGPA between male and female students based on the data.</a:t>
            </a:r>
          </a:p>
        </p:txBody>
      </p:sp>
      <p:sp>
        <p:nvSpPr>
          <p:cNvPr name="TextBox 6" id="6"/>
          <p:cNvSpPr txBox="true"/>
          <p:nvPr/>
        </p:nvSpPr>
        <p:spPr>
          <a:xfrm rot="0">
            <a:off x="673947" y="7117956"/>
            <a:ext cx="1995488" cy="342900"/>
          </a:xfrm>
          <a:prstGeom prst="rect">
            <a:avLst/>
          </a:prstGeom>
        </p:spPr>
        <p:txBody>
          <a:bodyPr anchor="t" rtlCol="false" tIns="0" lIns="0" bIns="0" rIns="0">
            <a:spAutoFit/>
          </a:bodyPr>
          <a:lstStyle/>
          <a:p>
            <a:pPr algn="ctr">
              <a:lnSpc>
                <a:spcPts val="2759"/>
              </a:lnSpc>
              <a:spcBef>
                <a:spcPct val="0"/>
              </a:spcBef>
            </a:pPr>
            <a:r>
              <a:rPr lang="en-US" sz="2299">
                <a:solidFill>
                  <a:srgbClr val="000000"/>
                </a:solidFill>
                <a:latin typeface="DM Sans Bold"/>
              </a:rPr>
              <a:t>Interpretation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10707" y="4268772"/>
            <a:ext cx="14111832" cy="2569996"/>
          </a:xfrm>
          <a:custGeom>
            <a:avLst/>
            <a:gdLst/>
            <a:ahLst/>
            <a:cxnLst/>
            <a:rect r="r" b="b" t="t" l="l"/>
            <a:pathLst>
              <a:path h="2569996" w="14111832">
                <a:moveTo>
                  <a:pt x="0" y="0"/>
                </a:moveTo>
                <a:lnTo>
                  <a:pt x="14111832" y="0"/>
                </a:lnTo>
                <a:lnTo>
                  <a:pt x="14111832" y="2569996"/>
                </a:lnTo>
                <a:lnTo>
                  <a:pt x="0" y="2569996"/>
                </a:lnTo>
                <a:lnTo>
                  <a:pt x="0" y="0"/>
                </a:lnTo>
                <a:close/>
              </a:path>
            </a:pathLst>
          </a:custGeom>
          <a:blipFill>
            <a:blip r:embed="rId2"/>
            <a:stretch>
              <a:fillRect l="-268" t="-6300" r="-268" b="0"/>
            </a:stretch>
          </a:blipFill>
        </p:spPr>
      </p:sp>
      <p:sp>
        <p:nvSpPr>
          <p:cNvPr name="TextBox 3" id="3"/>
          <p:cNvSpPr txBox="true"/>
          <p:nvPr/>
        </p:nvSpPr>
        <p:spPr>
          <a:xfrm rot="0">
            <a:off x="673947" y="1028700"/>
            <a:ext cx="13442648"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rPr>
              <a:t>T-Test for Independent Samples: Sleep Hours and Academic Performance (CGPA)</a:t>
            </a:r>
          </a:p>
        </p:txBody>
      </p:sp>
      <p:sp>
        <p:nvSpPr>
          <p:cNvPr name="TextBox 4" id="4"/>
          <p:cNvSpPr txBox="true"/>
          <p:nvPr/>
        </p:nvSpPr>
        <p:spPr>
          <a:xfrm rot="0">
            <a:off x="673947" y="1963722"/>
            <a:ext cx="16585353" cy="2076450"/>
          </a:xfrm>
          <a:prstGeom prst="rect">
            <a:avLst/>
          </a:prstGeom>
        </p:spPr>
        <p:txBody>
          <a:bodyPr anchor="t" rtlCol="false" tIns="0" lIns="0" bIns="0" rIns="0">
            <a:spAutoFit/>
          </a:bodyPr>
          <a:lstStyle/>
          <a:p>
            <a:pPr algn="just">
              <a:lnSpc>
                <a:spcPts val="2723"/>
              </a:lnSpc>
              <a:spcBef>
                <a:spcPct val="0"/>
              </a:spcBef>
            </a:pPr>
          </a:p>
          <a:p>
            <a:pPr algn="just">
              <a:lnSpc>
                <a:spcPts val="2843"/>
              </a:lnSpc>
              <a:spcBef>
                <a:spcPct val="0"/>
              </a:spcBef>
            </a:pPr>
            <a:r>
              <a:rPr lang="en-US" sz="2369">
                <a:solidFill>
                  <a:srgbClr val="000000"/>
                </a:solidFill>
                <a:latin typeface="DM Sans Bold"/>
              </a:rPr>
              <a:t>Null Hypothesis (H₀): </a:t>
            </a:r>
            <a:r>
              <a:rPr lang="en-US" sz="2369">
                <a:solidFill>
                  <a:srgbClr val="000000"/>
                </a:solidFill>
                <a:latin typeface="DM Sans"/>
              </a:rPr>
              <a:t>There is no significant difference in mean CGPA between students who sleep more than 7 hours and those who sleep less than 7 hours.</a:t>
            </a:r>
          </a:p>
          <a:p>
            <a:pPr algn="just">
              <a:lnSpc>
                <a:spcPts val="2723"/>
              </a:lnSpc>
              <a:spcBef>
                <a:spcPct val="0"/>
              </a:spcBef>
            </a:pPr>
          </a:p>
          <a:p>
            <a:pPr algn="just">
              <a:lnSpc>
                <a:spcPts val="2723"/>
              </a:lnSpc>
              <a:spcBef>
                <a:spcPct val="0"/>
              </a:spcBef>
            </a:pPr>
            <a:r>
              <a:rPr lang="en-US" sz="2269">
                <a:solidFill>
                  <a:srgbClr val="000000"/>
                </a:solidFill>
                <a:latin typeface="DM Sans Bold"/>
              </a:rPr>
              <a:t>Alternative Hypothesis (H₁):</a:t>
            </a:r>
            <a:r>
              <a:rPr lang="en-US" sz="2269">
                <a:solidFill>
                  <a:srgbClr val="000000"/>
                </a:solidFill>
                <a:latin typeface="DM Sans"/>
              </a:rPr>
              <a:t> There is a significant difference in mean CGPA between students who sleep more than 7 hours and those who sleep less than 7 hours.</a:t>
            </a:r>
          </a:p>
        </p:txBody>
      </p:sp>
      <p:sp>
        <p:nvSpPr>
          <p:cNvPr name="TextBox 5" id="5"/>
          <p:cNvSpPr txBox="true"/>
          <p:nvPr/>
        </p:nvSpPr>
        <p:spPr>
          <a:xfrm rot="0">
            <a:off x="673947" y="7694179"/>
            <a:ext cx="15893431" cy="1762125"/>
          </a:xfrm>
          <a:prstGeom prst="rect">
            <a:avLst/>
          </a:prstGeom>
        </p:spPr>
        <p:txBody>
          <a:bodyPr anchor="t" rtlCol="false" tIns="0" lIns="0" bIns="0" rIns="0">
            <a:spAutoFit/>
          </a:bodyPr>
          <a:lstStyle/>
          <a:p>
            <a:pPr algn="just">
              <a:lnSpc>
                <a:spcPts val="2775"/>
              </a:lnSpc>
              <a:spcBef>
                <a:spcPct val="0"/>
              </a:spcBef>
            </a:pPr>
            <a:r>
              <a:rPr lang="en-US" sz="2312">
                <a:solidFill>
                  <a:srgbClr val="000000"/>
                </a:solidFill>
                <a:latin typeface="DM Sans"/>
              </a:rPr>
              <a:t>With a p-value well above the conventional significance level of 0.05, the findings do not provide substantial evidence to reject the null hypothesis. This suggests that there is no significant difference in mean CGPA between students based on their sleep duration. Therefore, the analysis suggests that variations in sleep hours, specifically sleeping more or less than 7 hours, may not be strongly associated with differences in academic performance, as measured by CGPA, in this particular sample.</a:t>
            </a:r>
          </a:p>
        </p:txBody>
      </p:sp>
      <p:sp>
        <p:nvSpPr>
          <p:cNvPr name="TextBox 6" id="6"/>
          <p:cNvSpPr txBox="true"/>
          <p:nvPr/>
        </p:nvSpPr>
        <p:spPr>
          <a:xfrm rot="0">
            <a:off x="673947" y="7117956"/>
            <a:ext cx="1995488" cy="342900"/>
          </a:xfrm>
          <a:prstGeom prst="rect">
            <a:avLst/>
          </a:prstGeom>
        </p:spPr>
        <p:txBody>
          <a:bodyPr anchor="t" rtlCol="false" tIns="0" lIns="0" bIns="0" rIns="0">
            <a:spAutoFit/>
          </a:bodyPr>
          <a:lstStyle/>
          <a:p>
            <a:pPr algn="ctr">
              <a:lnSpc>
                <a:spcPts val="2759"/>
              </a:lnSpc>
              <a:spcBef>
                <a:spcPct val="0"/>
              </a:spcBef>
            </a:pPr>
            <a:r>
              <a:rPr lang="en-US" sz="2299">
                <a:solidFill>
                  <a:srgbClr val="000000"/>
                </a:solidFill>
                <a:latin typeface="DM Sans Bold"/>
              </a:rPr>
              <a:t>Interpretation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28700"/>
            <a:ext cx="2066231" cy="447675"/>
          </a:xfrm>
          <a:prstGeom prst="rect">
            <a:avLst/>
          </a:prstGeom>
        </p:spPr>
        <p:txBody>
          <a:bodyPr anchor="t" rtlCol="false" tIns="0" lIns="0" bIns="0" rIns="0">
            <a:spAutoFit/>
          </a:bodyPr>
          <a:lstStyle/>
          <a:p>
            <a:pPr algn="ctr">
              <a:lnSpc>
                <a:spcPts val="3599"/>
              </a:lnSpc>
              <a:spcBef>
                <a:spcPct val="0"/>
              </a:spcBef>
            </a:pPr>
            <a:r>
              <a:rPr lang="en-US" sz="2999">
                <a:solidFill>
                  <a:srgbClr val="000000"/>
                </a:solidFill>
                <a:latin typeface="DM Sans Bold"/>
              </a:rPr>
              <a:t>Conclusion</a:t>
            </a:r>
          </a:p>
        </p:txBody>
      </p:sp>
      <p:sp>
        <p:nvSpPr>
          <p:cNvPr name="TextBox 3" id="3"/>
          <p:cNvSpPr txBox="true"/>
          <p:nvPr/>
        </p:nvSpPr>
        <p:spPr>
          <a:xfrm rot="0">
            <a:off x="1028700" y="2331593"/>
            <a:ext cx="12893400"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rPr>
              <a:t>T-Test for Independent Samples: Gender and Academic Performance (CGPA)</a:t>
            </a:r>
          </a:p>
        </p:txBody>
      </p:sp>
      <p:sp>
        <p:nvSpPr>
          <p:cNvPr name="TextBox 4" id="4"/>
          <p:cNvSpPr txBox="true"/>
          <p:nvPr/>
        </p:nvSpPr>
        <p:spPr>
          <a:xfrm rot="0">
            <a:off x="3094931" y="3080970"/>
            <a:ext cx="10963375"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The obtained p-value of 0.067 is greater than the conventional significance level of 0.05. </a:t>
            </a:r>
          </a:p>
        </p:txBody>
      </p:sp>
      <p:sp>
        <p:nvSpPr>
          <p:cNvPr name="TextBox 5" id="5"/>
          <p:cNvSpPr txBox="true"/>
          <p:nvPr/>
        </p:nvSpPr>
        <p:spPr>
          <a:xfrm rot="0">
            <a:off x="396726" y="3376245"/>
            <a:ext cx="17494549" cy="885825"/>
          </a:xfrm>
          <a:prstGeom prst="rect">
            <a:avLst/>
          </a:prstGeom>
        </p:spPr>
        <p:txBody>
          <a:bodyPr anchor="t" rtlCol="false" tIns="0" lIns="0" bIns="0" rIns="0">
            <a:spAutoFit/>
          </a:bodyPr>
          <a:lstStyle/>
          <a:p>
            <a:pPr>
              <a:lnSpc>
                <a:spcPts val="2399"/>
              </a:lnSpc>
              <a:spcBef>
                <a:spcPct val="0"/>
              </a:spcBef>
            </a:pPr>
          </a:p>
          <a:p>
            <a:pPr>
              <a:lnSpc>
                <a:spcPts val="2399"/>
              </a:lnSpc>
              <a:spcBef>
                <a:spcPct val="0"/>
              </a:spcBef>
            </a:pPr>
            <a:r>
              <a:rPr lang="en-US" sz="1999">
                <a:solidFill>
                  <a:srgbClr val="000000"/>
                </a:solidFill>
                <a:latin typeface="DM Sans Bold"/>
              </a:rPr>
              <a:t>Null Hypothesis (H₀): There is no significant difference in mean CGPA between students who sleep more than 7 hours and those who sleep less than 7 hours</a:t>
            </a:r>
          </a:p>
        </p:txBody>
      </p:sp>
      <p:sp>
        <p:nvSpPr>
          <p:cNvPr name="TextBox 6" id="6"/>
          <p:cNvSpPr txBox="true"/>
          <p:nvPr/>
        </p:nvSpPr>
        <p:spPr>
          <a:xfrm rot="0">
            <a:off x="15041042" y="3080970"/>
            <a:ext cx="1644551"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H0 Accepted</a:t>
            </a:r>
          </a:p>
        </p:txBody>
      </p:sp>
      <p:sp>
        <p:nvSpPr>
          <p:cNvPr name="TextBox 7" id="7"/>
          <p:cNvSpPr txBox="true"/>
          <p:nvPr/>
        </p:nvSpPr>
        <p:spPr>
          <a:xfrm rot="0">
            <a:off x="762383" y="6157545"/>
            <a:ext cx="13442648"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rPr>
              <a:t>T-Test for Independent Samples: Sleep Hours and Academic Performance (CGPA)</a:t>
            </a:r>
          </a:p>
        </p:txBody>
      </p:sp>
      <p:sp>
        <p:nvSpPr>
          <p:cNvPr name="TextBox 8" id="8"/>
          <p:cNvSpPr txBox="true"/>
          <p:nvPr/>
        </p:nvSpPr>
        <p:spPr>
          <a:xfrm rot="0">
            <a:off x="8877683" y="7205295"/>
            <a:ext cx="8443417"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p-value 0.700 well above the conventional significance level of 0.05,</a:t>
            </a:r>
          </a:p>
        </p:txBody>
      </p:sp>
      <p:sp>
        <p:nvSpPr>
          <p:cNvPr name="TextBox 9" id="9"/>
          <p:cNvSpPr txBox="true"/>
          <p:nvPr/>
        </p:nvSpPr>
        <p:spPr>
          <a:xfrm rot="0">
            <a:off x="4824321" y="7205295"/>
            <a:ext cx="1644551"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H0 Accepted</a:t>
            </a:r>
          </a:p>
        </p:txBody>
      </p:sp>
      <p:sp>
        <p:nvSpPr>
          <p:cNvPr name="TextBox 10" id="10"/>
          <p:cNvSpPr txBox="true"/>
          <p:nvPr/>
        </p:nvSpPr>
        <p:spPr>
          <a:xfrm rot="0">
            <a:off x="396726" y="8157795"/>
            <a:ext cx="17624957" cy="590550"/>
          </a:xfrm>
          <a:prstGeom prst="rect">
            <a:avLst/>
          </a:prstGeom>
        </p:spPr>
        <p:txBody>
          <a:bodyPr anchor="t" rtlCol="false" tIns="0" lIns="0" bIns="0" rIns="0">
            <a:spAutoFit/>
          </a:bodyPr>
          <a:lstStyle/>
          <a:p>
            <a:pPr>
              <a:lnSpc>
                <a:spcPts val="2399"/>
              </a:lnSpc>
              <a:spcBef>
                <a:spcPct val="0"/>
              </a:spcBef>
            </a:pPr>
            <a:r>
              <a:rPr lang="en-US" sz="1999">
                <a:solidFill>
                  <a:srgbClr val="000000"/>
                </a:solidFill>
                <a:latin typeface="DM Sans Bold"/>
              </a:rPr>
              <a:t>Null Hypothesis (H₀): There is no significant difference in mean CGPA between students who sleep more than 7 hours and those who sleep less than 7 hours.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640229"/>
            <a:ext cx="759893" cy="75989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224140" y="0"/>
                  </a:moveTo>
                  <a:lnTo>
                    <a:pt x="588660" y="0"/>
                  </a:lnTo>
                  <a:cubicBezTo>
                    <a:pt x="648106" y="0"/>
                    <a:pt x="705117" y="23615"/>
                    <a:pt x="747151" y="65649"/>
                  </a:cubicBezTo>
                  <a:cubicBezTo>
                    <a:pt x="789185" y="107683"/>
                    <a:pt x="812800" y="164694"/>
                    <a:pt x="812800" y="224140"/>
                  </a:cubicBezTo>
                  <a:lnTo>
                    <a:pt x="812800" y="588660"/>
                  </a:lnTo>
                  <a:cubicBezTo>
                    <a:pt x="812800" y="648106"/>
                    <a:pt x="789185" y="705117"/>
                    <a:pt x="747151" y="747151"/>
                  </a:cubicBezTo>
                  <a:cubicBezTo>
                    <a:pt x="705117" y="789185"/>
                    <a:pt x="648106" y="812800"/>
                    <a:pt x="588660" y="812800"/>
                  </a:cubicBezTo>
                  <a:lnTo>
                    <a:pt x="224140" y="812800"/>
                  </a:lnTo>
                  <a:cubicBezTo>
                    <a:pt x="164694" y="812800"/>
                    <a:pt x="107683" y="789185"/>
                    <a:pt x="65649" y="747151"/>
                  </a:cubicBezTo>
                  <a:cubicBezTo>
                    <a:pt x="23615" y="705117"/>
                    <a:pt x="0" y="648106"/>
                    <a:pt x="0" y="588660"/>
                  </a:cubicBezTo>
                  <a:lnTo>
                    <a:pt x="0" y="224140"/>
                  </a:lnTo>
                  <a:cubicBezTo>
                    <a:pt x="0" y="164694"/>
                    <a:pt x="23615" y="107683"/>
                    <a:pt x="65649" y="65649"/>
                  </a:cubicBezTo>
                  <a:cubicBezTo>
                    <a:pt x="107683" y="23615"/>
                    <a:pt x="164694" y="0"/>
                    <a:pt x="224140" y="0"/>
                  </a:cubicBezTo>
                  <a:close/>
                </a:path>
              </a:pathLst>
            </a:custGeom>
            <a:solidFill>
              <a:srgbClr val="000000"/>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00122" y="8841105"/>
            <a:ext cx="417048" cy="358140"/>
          </a:xfrm>
          <a:custGeom>
            <a:avLst/>
            <a:gdLst/>
            <a:ahLst/>
            <a:cxnLst/>
            <a:rect r="r" b="b" t="t" l="l"/>
            <a:pathLst>
              <a:path h="358140" w="417048">
                <a:moveTo>
                  <a:pt x="0" y="0"/>
                </a:moveTo>
                <a:lnTo>
                  <a:pt x="417049" y="0"/>
                </a:lnTo>
                <a:lnTo>
                  <a:pt x="417049" y="358140"/>
                </a:lnTo>
                <a:lnTo>
                  <a:pt x="0" y="358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3134923"/>
            <a:ext cx="3951499" cy="990209"/>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Overview</a:t>
            </a:r>
          </a:p>
        </p:txBody>
      </p:sp>
      <p:sp>
        <p:nvSpPr>
          <p:cNvPr name="TextBox 7" id="7"/>
          <p:cNvSpPr txBox="true"/>
          <p:nvPr/>
        </p:nvSpPr>
        <p:spPr>
          <a:xfrm rot="0">
            <a:off x="6057095" y="2570249"/>
            <a:ext cx="10665474" cy="4214241"/>
          </a:xfrm>
          <a:prstGeom prst="rect">
            <a:avLst/>
          </a:prstGeom>
        </p:spPr>
        <p:txBody>
          <a:bodyPr anchor="t" rtlCol="false" tIns="0" lIns="0" bIns="0" rIns="0">
            <a:spAutoFit/>
          </a:bodyPr>
          <a:lstStyle/>
          <a:p>
            <a:pPr marL="518160" indent="-259080" lvl="1">
              <a:lnSpc>
                <a:spcPts val="4872"/>
              </a:lnSpc>
              <a:buFont typeface="Arial"/>
              <a:buChar char="•"/>
            </a:pPr>
            <a:r>
              <a:rPr lang="en-US" sz="2400" spc="-24">
                <a:solidFill>
                  <a:srgbClr val="000000"/>
                </a:solidFill>
                <a:latin typeface="Public Sans"/>
              </a:rPr>
              <a:t>Introduction</a:t>
            </a:r>
          </a:p>
          <a:p>
            <a:pPr marL="518160" indent="-259080" lvl="1">
              <a:lnSpc>
                <a:spcPts val="4872"/>
              </a:lnSpc>
              <a:buFont typeface="Arial"/>
              <a:buChar char="•"/>
            </a:pPr>
            <a:r>
              <a:rPr lang="en-US" sz="2400" spc="-24">
                <a:solidFill>
                  <a:srgbClr val="000000"/>
                </a:solidFill>
                <a:latin typeface="Public Sans"/>
              </a:rPr>
              <a:t>Problem and Motivation </a:t>
            </a:r>
          </a:p>
          <a:p>
            <a:pPr marL="518160" indent="-259080" lvl="1">
              <a:lnSpc>
                <a:spcPts val="4872"/>
              </a:lnSpc>
              <a:buFont typeface="Arial"/>
              <a:buChar char="•"/>
            </a:pPr>
            <a:r>
              <a:rPr lang="en-US" sz="2400" spc="-24">
                <a:solidFill>
                  <a:srgbClr val="000000"/>
                </a:solidFill>
                <a:latin typeface="Public Sans"/>
              </a:rPr>
              <a:t>Purpose of Study and Research Question   </a:t>
            </a:r>
          </a:p>
          <a:p>
            <a:pPr marL="518160" indent="-259080" lvl="1">
              <a:lnSpc>
                <a:spcPts val="4872"/>
              </a:lnSpc>
              <a:buFont typeface="Arial"/>
              <a:buChar char="•"/>
            </a:pPr>
            <a:r>
              <a:rPr lang="en-US" sz="2400" spc="-24">
                <a:solidFill>
                  <a:srgbClr val="000000"/>
                </a:solidFill>
                <a:latin typeface="Public Sans"/>
              </a:rPr>
              <a:t>Data Analysis and Visualization</a:t>
            </a:r>
          </a:p>
          <a:p>
            <a:pPr marL="518160" indent="-259080" lvl="1">
              <a:lnSpc>
                <a:spcPts val="4872"/>
              </a:lnSpc>
              <a:buFont typeface="Arial"/>
              <a:buChar char="•"/>
            </a:pPr>
            <a:r>
              <a:rPr lang="en-US" sz="2400" spc="-24">
                <a:solidFill>
                  <a:srgbClr val="000000"/>
                </a:solidFill>
                <a:latin typeface="Public Sans"/>
              </a:rPr>
              <a:t>Statistical Analysis </a:t>
            </a:r>
          </a:p>
          <a:p>
            <a:pPr marL="518160" indent="-259080" lvl="1">
              <a:lnSpc>
                <a:spcPts val="4872"/>
              </a:lnSpc>
              <a:buFont typeface="Arial"/>
              <a:buChar char="•"/>
            </a:pPr>
            <a:r>
              <a:rPr lang="en-US" sz="2400" spc="-24">
                <a:solidFill>
                  <a:srgbClr val="000000"/>
                </a:solidFill>
                <a:latin typeface="Public Sans"/>
              </a:rPr>
              <a:t>Limitations </a:t>
            </a:r>
          </a:p>
          <a:p>
            <a:pPr marL="518160" indent="-259080" lvl="1">
              <a:lnSpc>
                <a:spcPts val="4872"/>
              </a:lnSpc>
              <a:buFont typeface="Arial"/>
              <a:buChar char="•"/>
            </a:pPr>
            <a:r>
              <a:rPr lang="en-US" sz="2400" spc="-24">
                <a:solidFill>
                  <a:srgbClr val="000000"/>
                </a:solidFill>
                <a:latin typeface="Public Sans"/>
              </a:rPr>
              <a:t>Conclusion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60748" y="2727144"/>
            <a:ext cx="10327252" cy="3525909"/>
          </a:xfrm>
          <a:custGeom>
            <a:avLst/>
            <a:gdLst/>
            <a:ahLst/>
            <a:cxnLst/>
            <a:rect r="r" b="b" t="t" l="l"/>
            <a:pathLst>
              <a:path h="3525909" w="10327252">
                <a:moveTo>
                  <a:pt x="0" y="0"/>
                </a:moveTo>
                <a:lnTo>
                  <a:pt x="10327252" y="0"/>
                </a:lnTo>
                <a:lnTo>
                  <a:pt x="10327252" y="3525909"/>
                </a:lnTo>
                <a:lnTo>
                  <a:pt x="0" y="3525909"/>
                </a:lnTo>
                <a:lnTo>
                  <a:pt x="0" y="0"/>
                </a:lnTo>
                <a:close/>
              </a:path>
            </a:pathLst>
          </a:custGeom>
          <a:blipFill>
            <a:blip r:embed="rId2"/>
            <a:stretch>
              <a:fillRect l="0" t="0" r="0" b="0"/>
            </a:stretch>
          </a:blipFill>
        </p:spPr>
      </p:sp>
      <p:sp>
        <p:nvSpPr>
          <p:cNvPr name="Freeform 3" id="3"/>
          <p:cNvSpPr/>
          <p:nvPr/>
        </p:nvSpPr>
        <p:spPr>
          <a:xfrm flipH="false" flipV="false" rot="0">
            <a:off x="372110" y="6156413"/>
            <a:ext cx="9775085" cy="3101887"/>
          </a:xfrm>
          <a:custGeom>
            <a:avLst/>
            <a:gdLst/>
            <a:ahLst/>
            <a:cxnLst/>
            <a:rect r="r" b="b" t="t" l="l"/>
            <a:pathLst>
              <a:path h="3101887" w="9775085">
                <a:moveTo>
                  <a:pt x="0" y="0"/>
                </a:moveTo>
                <a:lnTo>
                  <a:pt x="9775085" y="0"/>
                </a:lnTo>
                <a:lnTo>
                  <a:pt x="9775085" y="3101887"/>
                </a:lnTo>
                <a:lnTo>
                  <a:pt x="0" y="3101887"/>
                </a:lnTo>
                <a:lnTo>
                  <a:pt x="0" y="0"/>
                </a:lnTo>
                <a:close/>
              </a:path>
            </a:pathLst>
          </a:custGeom>
          <a:blipFill>
            <a:blip r:embed="rId3"/>
            <a:stretch>
              <a:fillRect l="0" t="0" r="0" b="0"/>
            </a:stretch>
          </a:blipFill>
        </p:spPr>
      </p:sp>
      <p:sp>
        <p:nvSpPr>
          <p:cNvPr name="TextBox 4" id="4"/>
          <p:cNvSpPr txBox="true"/>
          <p:nvPr/>
        </p:nvSpPr>
        <p:spPr>
          <a:xfrm rot="0">
            <a:off x="1028700" y="638175"/>
            <a:ext cx="13442648"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rPr>
              <a:t>Chi-Square Test: Year of Study vs. Study Hours and Social Media Time Spent:</a:t>
            </a:r>
          </a:p>
        </p:txBody>
      </p:sp>
      <p:sp>
        <p:nvSpPr>
          <p:cNvPr name="TextBox 5" id="5"/>
          <p:cNvSpPr txBox="true"/>
          <p:nvPr/>
        </p:nvSpPr>
        <p:spPr>
          <a:xfrm rot="0">
            <a:off x="844012" y="1524722"/>
            <a:ext cx="16415288" cy="1202422"/>
          </a:xfrm>
          <a:prstGeom prst="rect">
            <a:avLst/>
          </a:prstGeom>
        </p:spPr>
        <p:txBody>
          <a:bodyPr anchor="t" rtlCol="false" tIns="0" lIns="0" bIns="0" rIns="0">
            <a:spAutoFit/>
          </a:bodyPr>
          <a:lstStyle/>
          <a:p>
            <a:pPr>
              <a:lnSpc>
                <a:spcPts val="3257"/>
              </a:lnSpc>
              <a:spcBef>
                <a:spcPct val="0"/>
              </a:spcBef>
            </a:pPr>
            <a:r>
              <a:rPr lang="en-US" sz="2714">
                <a:solidFill>
                  <a:srgbClr val="000000"/>
                </a:solidFill>
                <a:latin typeface="DM Sans"/>
              </a:rPr>
              <a:t>The Chi-Square Test of Independence is applied to assess the relationship between categorical variables. In this context, we are exploring the association between the year of study (1st year, 2nd year, 3rd, and final year) and two other categorical variables: studyhours and social media time spent. </a:t>
            </a:r>
          </a:p>
        </p:txBody>
      </p:sp>
      <p:sp>
        <p:nvSpPr>
          <p:cNvPr name="TextBox 6" id="6"/>
          <p:cNvSpPr txBox="true"/>
          <p:nvPr/>
        </p:nvSpPr>
        <p:spPr>
          <a:xfrm rot="0">
            <a:off x="536705" y="4166249"/>
            <a:ext cx="7424043" cy="323850"/>
          </a:xfrm>
          <a:prstGeom prst="rect">
            <a:avLst/>
          </a:prstGeom>
        </p:spPr>
        <p:txBody>
          <a:bodyPr anchor="t" rtlCol="false" tIns="0" lIns="0" bIns="0" rIns="0">
            <a:spAutoFit/>
          </a:bodyPr>
          <a:lstStyle/>
          <a:p>
            <a:pPr algn="ctr">
              <a:lnSpc>
                <a:spcPts val="2519"/>
              </a:lnSpc>
              <a:spcBef>
                <a:spcPct val="0"/>
              </a:spcBef>
            </a:pPr>
            <a:r>
              <a:rPr lang="en-US" sz="2099">
                <a:solidFill>
                  <a:srgbClr val="000000"/>
                </a:solidFill>
                <a:latin typeface="DM Sans Bold"/>
              </a:rPr>
              <a:t>Cross-tabulation Table for Year of Study and Study Hours</a:t>
            </a:r>
          </a:p>
        </p:txBody>
      </p:sp>
      <p:sp>
        <p:nvSpPr>
          <p:cNvPr name="TextBox 7" id="7"/>
          <p:cNvSpPr txBox="true"/>
          <p:nvPr/>
        </p:nvSpPr>
        <p:spPr>
          <a:xfrm rot="0">
            <a:off x="10573742" y="7440657"/>
            <a:ext cx="7714258"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rPr>
              <a:t>Cross-tabulation Table for Year of Study and Social Media Time Spent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0674" y="8373006"/>
            <a:ext cx="6608690" cy="1770588"/>
          </a:xfrm>
          <a:custGeom>
            <a:avLst/>
            <a:gdLst/>
            <a:ahLst/>
            <a:cxnLst/>
            <a:rect r="r" b="b" t="t" l="l"/>
            <a:pathLst>
              <a:path h="1770588" w="6608690">
                <a:moveTo>
                  <a:pt x="0" y="0"/>
                </a:moveTo>
                <a:lnTo>
                  <a:pt x="6608690" y="0"/>
                </a:lnTo>
                <a:lnTo>
                  <a:pt x="6608690" y="1770588"/>
                </a:lnTo>
                <a:lnTo>
                  <a:pt x="0" y="1770588"/>
                </a:lnTo>
                <a:lnTo>
                  <a:pt x="0" y="0"/>
                </a:lnTo>
                <a:close/>
              </a:path>
            </a:pathLst>
          </a:custGeom>
          <a:blipFill>
            <a:blip r:embed="rId2"/>
            <a:stretch>
              <a:fillRect l="0" t="0" r="0" b="0"/>
            </a:stretch>
          </a:blipFill>
        </p:spPr>
      </p:sp>
      <p:sp>
        <p:nvSpPr>
          <p:cNvPr name="TextBox 3" id="3"/>
          <p:cNvSpPr txBox="true"/>
          <p:nvPr/>
        </p:nvSpPr>
        <p:spPr>
          <a:xfrm rot="0">
            <a:off x="508198" y="714375"/>
            <a:ext cx="5412284"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rPr>
              <a:t>Assumptions for Chi-Square Test:</a:t>
            </a:r>
          </a:p>
        </p:txBody>
      </p:sp>
      <p:sp>
        <p:nvSpPr>
          <p:cNvPr name="TextBox 4" id="4"/>
          <p:cNvSpPr txBox="true"/>
          <p:nvPr/>
        </p:nvSpPr>
        <p:spPr>
          <a:xfrm rot="0">
            <a:off x="504400" y="1659796"/>
            <a:ext cx="17783600" cy="838200"/>
          </a:xfrm>
          <a:prstGeom prst="rect">
            <a:avLst/>
          </a:prstGeom>
        </p:spPr>
        <p:txBody>
          <a:bodyPr anchor="t" rtlCol="false" tIns="0" lIns="0" bIns="0" rIns="0">
            <a:spAutoFit/>
          </a:bodyPr>
          <a:lstStyle/>
          <a:p>
            <a:pPr>
              <a:lnSpc>
                <a:spcPts val="3359"/>
              </a:lnSpc>
              <a:spcBef>
                <a:spcPct val="0"/>
              </a:spcBef>
            </a:pPr>
            <a:r>
              <a:rPr lang="en-US" sz="2799">
                <a:solidFill>
                  <a:srgbClr val="000000"/>
                </a:solidFill>
                <a:latin typeface="DM Sans Bold"/>
              </a:rPr>
              <a:t>Independence of Observations: </a:t>
            </a:r>
            <a:r>
              <a:rPr lang="en-US" sz="2799">
                <a:solidFill>
                  <a:srgbClr val="000000"/>
                </a:solidFill>
                <a:latin typeface="DM Sans"/>
              </a:rPr>
              <a:t>The observation observations in one sample are independent of observations in the other sample.</a:t>
            </a:r>
          </a:p>
        </p:txBody>
      </p:sp>
      <p:sp>
        <p:nvSpPr>
          <p:cNvPr name="TextBox 5" id="5"/>
          <p:cNvSpPr txBox="true"/>
          <p:nvPr/>
        </p:nvSpPr>
        <p:spPr>
          <a:xfrm rot="0">
            <a:off x="504400" y="3050446"/>
            <a:ext cx="16646723" cy="419100"/>
          </a:xfrm>
          <a:prstGeom prst="rect">
            <a:avLst/>
          </a:prstGeom>
        </p:spPr>
        <p:txBody>
          <a:bodyPr anchor="t" rtlCol="false" tIns="0" lIns="0" bIns="0" rIns="0">
            <a:spAutoFit/>
          </a:bodyPr>
          <a:lstStyle/>
          <a:p>
            <a:pPr>
              <a:lnSpc>
                <a:spcPts val="3359"/>
              </a:lnSpc>
              <a:spcBef>
                <a:spcPct val="0"/>
              </a:spcBef>
            </a:pPr>
            <a:r>
              <a:rPr lang="en-US" sz="2799">
                <a:solidFill>
                  <a:srgbClr val="000000"/>
                </a:solidFill>
                <a:latin typeface="DM Sans Bold"/>
              </a:rPr>
              <a:t>Categories are Mutually Exclusive:</a:t>
            </a:r>
            <a:r>
              <a:rPr lang="en-US" sz="2799">
                <a:solidFill>
                  <a:srgbClr val="000000"/>
                </a:solidFill>
                <a:latin typeface="DM Sans"/>
              </a:rPr>
              <a:t> Each participant falls into only one category within each variable.</a:t>
            </a:r>
          </a:p>
        </p:txBody>
      </p:sp>
      <p:sp>
        <p:nvSpPr>
          <p:cNvPr name="TextBox 6" id="6"/>
          <p:cNvSpPr txBox="true"/>
          <p:nvPr/>
        </p:nvSpPr>
        <p:spPr>
          <a:xfrm rot="0">
            <a:off x="504400" y="4021996"/>
            <a:ext cx="16449782" cy="819150"/>
          </a:xfrm>
          <a:prstGeom prst="rect">
            <a:avLst/>
          </a:prstGeom>
        </p:spPr>
        <p:txBody>
          <a:bodyPr anchor="t" rtlCol="false" tIns="0" lIns="0" bIns="0" rIns="0">
            <a:spAutoFit/>
          </a:bodyPr>
          <a:lstStyle/>
          <a:p>
            <a:pPr algn="just">
              <a:lnSpc>
                <a:spcPts val="3239"/>
              </a:lnSpc>
              <a:spcBef>
                <a:spcPct val="0"/>
              </a:spcBef>
            </a:pPr>
            <a:r>
              <a:rPr lang="en-US" sz="2699">
                <a:solidFill>
                  <a:srgbClr val="000000"/>
                </a:solidFill>
                <a:latin typeface="DM Sans Bold"/>
              </a:rPr>
              <a:t>Sufficient Sample Size: </a:t>
            </a:r>
            <a:r>
              <a:rPr lang="en-US" sz="2699">
                <a:solidFill>
                  <a:srgbClr val="000000"/>
                </a:solidFill>
                <a:latin typeface="DM Sans"/>
              </a:rPr>
              <a:t>The assumption of a sufficient sample size in the Chi-Square Test ensures that each cell in the contingency table has an expected frequency of at least 5.</a:t>
            </a:r>
          </a:p>
        </p:txBody>
      </p:sp>
      <p:sp>
        <p:nvSpPr>
          <p:cNvPr name="TextBox 7" id="7"/>
          <p:cNvSpPr txBox="true"/>
          <p:nvPr/>
        </p:nvSpPr>
        <p:spPr>
          <a:xfrm rot="0">
            <a:off x="508198" y="5393596"/>
            <a:ext cx="7353641" cy="361950"/>
          </a:xfrm>
          <a:prstGeom prst="rect">
            <a:avLst/>
          </a:prstGeom>
        </p:spPr>
        <p:txBody>
          <a:bodyPr anchor="t" rtlCol="false" tIns="0" lIns="0" bIns="0" rIns="0">
            <a:spAutoFit/>
          </a:bodyPr>
          <a:lstStyle/>
          <a:p>
            <a:pPr algn="ctr">
              <a:lnSpc>
                <a:spcPts val="2879"/>
              </a:lnSpc>
              <a:spcBef>
                <a:spcPct val="0"/>
              </a:spcBef>
            </a:pPr>
            <a:r>
              <a:rPr lang="en-US" sz="2399">
                <a:solidFill>
                  <a:srgbClr val="000000"/>
                </a:solidFill>
                <a:latin typeface="DM Sans Bold"/>
              </a:rPr>
              <a:t>Chi-Square Test: Year of Study and Study Hours:</a:t>
            </a:r>
          </a:p>
        </p:txBody>
      </p:sp>
      <p:sp>
        <p:nvSpPr>
          <p:cNvPr name="TextBox 8" id="8"/>
          <p:cNvSpPr txBox="true"/>
          <p:nvPr/>
        </p:nvSpPr>
        <p:spPr>
          <a:xfrm rot="0">
            <a:off x="695146" y="6307996"/>
            <a:ext cx="12164347" cy="885825"/>
          </a:xfrm>
          <a:prstGeom prst="rect">
            <a:avLst/>
          </a:prstGeom>
        </p:spPr>
        <p:txBody>
          <a:bodyPr anchor="t" rtlCol="false" tIns="0" lIns="0" bIns="0" rIns="0">
            <a:spAutoFit/>
          </a:bodyPr>
          <a:lstStyle/>
          <a:p>
            <a:pPr>
              <a:lnSpc>
                <a:spcPts val="2399"/>
              </a:lnSpc>
              <a:spcBef>
                <a:spcPct val="0"/>
              </a:spcBef>
            </a:pPr>
            <a:r>
              <a:rPr lang="en-US" sz="1999">
                <a:solidFill>
                  <a:srgbClr val="000000"/>
                </a:solidFill>
                <a:latin typeface="DM Sans Bold"/>
              </a:rPr>
              <a:t>Hypothesis:</a:t>
            </a:r>
          </a:p>
          <a:p>
            <a:pPr>
              <a:lnSpc>
                <a:spcPts val="2399"/>
              </a:lnSpc>
              <a:spcBef>
                <a:spcPct val="0"/>
              </a:spcBef>
            </a:pPr>
          </a:p>
          <a:p>
            <a:pPr>
              <a:lnSpc>
                <a:spcPts val="2399"/>
              </a:lnSpc>
              <a:spcBef>
                <a:spcPct val="0"/>
              </a:spcBef>
            </a:pPr>
            <a:r>
              <a:rPr lang="en-US" sz="1999">
                <a:solidFill>
                  <a:srgbClr val="000000"/>
                </a:solidFill>
                <a:latin typeface="DM Sans Bold"/>
              </a:rPr>
              <a:t>Null Hypothesis (H₀): </a:t>
            </a:r>
            <a:r>
              <a:rPr lang="en-US" sz="1999">
                <a:solidFill>
                  <a:srgbClr val="000000"/>
                </a:solidFill>
                <a:latin typeface="DM Sans"/>
              </a:rPr>
              <a:t>There is no significant association between the year of study and study hours</a:t>
            </a:r>
          </a:p>
        </p:txBody>
      </p:sp>
      <p:sp>
        <p:nvSpPr>
          <p:cNvPr name="TextBox 9" id="9"/>
          <p:cNvSpPr txBox="true"/>
          <p:nvPr/>
        </p:nvSpPr>
        <p:spPr>
          <a:xfrm rot="0">
            <a:off x="695146" y="7746271"/>
            <a:ext cx="13021242" cy="295275"/>
          </a:xfrm>
          <a:prstGeom prst="rect">
            <a:avLst/>
          </a:prstGeom>
        </p:spPr>
        <p:txBody>
          <a:bodyPr anchor="t" rtlCol="false" tIns="0" lIns="0" bIns="0" rIns="0">
            <a:spAutoFit/>
          </a:bodyPr>
          <a:lstStyle/>
          <a:p>
            <a:pPr>
              <a:lnSpc>
                <a:spcPts val="2399"/>
              </a:lnSpc>
              <a:spcBef>
                <a:spcPct val="0"/>
              </a:spcBef>
            </a:pPr>
            <a:r>
              <a:rPr lang="en-US" sz="1999">
                <a:solidFill>
                  <a:srgbClr val="000000"/>
                </a:solidFill>
                <a:latin typeface="DM Sans Bold"/>
              </a:rPr>
              <a:t>Alternative Hypothesis (H₁): </a:t>
            </a:r>
            <a:r>
              <a:rPr lang="en-US" sz="1999">
                <a:solidFill>
                  <a:srgbClr val="000000"/>
                </a:solidFill>
                <a:latin typeface="DM Sans"/>
              </a:rPr>
              <a:t>There is a significant association between the year of study and study hours.</a:t>
            </a:r>
          </a:p>
        </p:txBody>
      </p:sp>
      <p:sp>
        <p:nvSpPr>
          <p:cNvPr name="TextBox 10" id="10"/>
          <p:cNvSpPr txBox="true"/>
          <p:nvPr/>
        </p:nvSpPr>
        <p:spPr>
          <a:xfrm rot="0">
            <a:off x="7699824" y="8712452"/>
            <a:ext cx="10588176" cy="1181100"/>
          </a:xfrm>
          <a:prstGeom prst="rect">
            <a:avLst/>
          </a:prstGeom>
        </p:spPr>
        <p:txBody>
          <a:bodyPr anchor="t" rtlCol="false" tIns="0" lIns="0" bIns="0" rIns="0">
            <a:spAutoFit/>
          </a:bodyPr>
          <a:lstStyle/>
          <a:p>
            <a:pPr>
              <a:lnSpc>
                <a:spcPts val="2399"/>
              </a:lnSpc>
              <a:spcBef>
                <a:spcPct val="0"/>
              </a:spcBef>
            </a:pPr>
            <a:r>
              <a:rPr lang="en-US" sz="1999">
                <a:solidFill>
                  <a:srgbClr val="000000"/>
                </a:solidFill>
                <a:latin typeface="DM Sans Bold"/>
              </a:rPr>
              <a:t>Interpretation and Conclusion: </a:t>
            </a:r>
            <a:r>
              <a:rPr lang="en-US" sz="1999">
                <a:solidFill>
                  <a:srgbClr val="000000"/>
                </a:solidFill>
                <a:latin typeface="DM Sans"/>
              </a:rPr>
              <a:t>The p-values for all three tests are above the conventional significance level of 0.05. Consequently, there is insufficient evidence to reject the null hypothesis. These results suggest that there is no significant association between the year of study and study hours among the surveyed participants.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3758" y="4694792"/>
            <a:ext cx="6717848" cy="1870644"/>
          </a:xfrm>
          <a:custGeom>
            <a:avLst/>
            <a:gdLst/>
            <a:ahLst/>
            <a:cxnLst/>
            <a:rect r="r" b="b" t="t" l="l"/>
            <a:pathLst>
              <a:path h="1870644" w="6717848">
                <a:moveTo>
                  <a:pt x="0" y="0"/>
                </a:moveTo>
                <a:lnTo>
                  <a:pt x="6717848" y="0"/>
                </a:lnTo>
                <a:lnTo>
                  <a:pt x="6717848" y="1870644"/>
                </a:lnTo>
                <a:lnTo>
                  <a:pt x="0" y="1870644"/>
                </a:lnTo>
                <a:lnTo>
                  <a:pt x="0" y="0"/>
                </a:lnTo>
                <a:close/>
              </a:path>
            </a:pathLst>
          </a:custGeom>
          <a:blipFill>
            <a:blip r:embed="rId2"/>
            <a:stretch>
              <a:fillRect l="0" t="0" r="0" b="0"/>
            </a:stretch>
          </a:blipFill>
        </p:spPr>
      </p:sp>
      <p:sp>
        <p:nvSpPr>
          <p:cNvPr name="AutoShape 3" id="3"/>
          <p:cNvSpPr/>
          <p:nvPr/>
        </p:nvSpPr>
        <p:spPr>
          <a:xfrm>
            <a:off x="5643758" y="6565436"/>
            <a:ext cx="5808907" cy="0"/>
          </a:xfrm>
          <a:prstGeom prst="line">
            <a:avLst/>
          </a:prstGeom>
          <a:ln cap="flat" w="38100">
            <a:solidFill>
              <a:srgbClr val="000000"/>
            </a:solidFill>
            <a:prstDash val="solid"/>
            <a:headEnd type="none" len="sm" w="sm"/>
            <a:tailEnd type="none" len="sm" w="sm"/>
          </a:ln>
        </p:spPr>
      </p:sp>
      <p:sp>
        <p:nvSpPr>
          <p:cNvPr name="AutoShape 4" id="4"/>
          <p:cNvSpPr/>
          <p:nvPr/>
        </p:nvSpPr>
        <p:spPr>
          <a:xfrm>
            <a:off x="5643758" y="4694792"/>
            <a:ext cx="0" cy="1870644"/>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4923579" y="4390371"/>
            <a:ext cx="1753930" cy="935597"/>
            <a:chOff x="0" y="0"/>
            <a:chExt cx="461940" cy="246412"/>
          </a:xfrm>
        </p:grpSpPr>
        <p:sp>
          <p:nvSpPr>
            <p:cNvPr name="Freeform 6" id="6"/>
            <p:cNvSpPr/>
            <p:nvPr/>
          </p:nvSpPr>
          <p:spPr>
            <a:xfrm flipH="false" flipV="false" rot="0">
              <a:off x="0" y="0"/>
              <a:ext cx="461940" cy="246412"/>
            </a:xfrm>
            <a:custGeom>
              <a:avLst/>
              <a:gdLst/>
              <a:ahLst/>
              <a:cxnLst/>
              <a:rect r="r" b="b" t="t" l="l"/>
              <a:pathLst>
                <a:path h="246412" w="461940">
                  <a:moveTo>
                    <a:pt x="0" y="0"/>
                  </a:moveTo>
                  <a:lnTo>
                    <a:pt x="461940" y="0"/>
                  </a:lnTo>
                  <a:lnTo>
                    <a:pt x="461940" y="246412"/>
                  </a:lnTo>
                  <a:lnTo>
                    <a:pt x="0" y="246412"/>
                  </a:lnTo>
                  <a:close/>
                </a:path>
              </a:pathLst>
            </a:custGeom>
            <a:solidFill>
              <a:srgbClr val="FFFFFF"/>
            </a:solidFill>
          </p:spPr>
        </p:sp>
        <p:sp>
          <p:nvSpPr>
            <p:cNvPr name="TextBox 7" id="7"/>
            <p:cNvSpPr txBox="true"/>
            <p:nvPr/>
          </p:nvSpPr>
          <p:spPr>
            <a:xfrm>
              <a:off x="0" y="0"/>
              <a:ext cx="461940" cy="246412"/>
            </a:xfrm>
            <a:prstGeom prst="rect">
              <a:avLst/>
            </a:prstGeom>
          </p:spPr>
          <p:txBody>
            <a:bodyPr anchor="ctr" rtlCol="false" tIns="50800" lIns="50800" bIns="50800" rIns="50800"/>
            <a:lstStyle/>
            <a:p>
              <a:pPr algn="ctr">
                <a:lnSpc>
                  <a:spcPts val="2399"/>
                </a:lnSpc>
              </a:pPr>
            </a:p>
          </p:txBody>
        </p:sp>
      </p:grpSp>
      <p:sp>
        <p:nvSpPr>
          <p:cNvPr name="TextBox 8" id="8"/>
          <p:cNvSpPr txBox="true"/>
          <p:nvPr/>
        </p:nvSpPr>
        <p:spPr>
          <a:xfrm rot="0">
            <a:off x="1028700" y="581025"/>
            <a:ext cx="12045899" cy="447675"/>
          </a:xfrm>
          <a:prstGeom prst="rect">
            <a:avLst/>
          </a:prstGeom>
        </p:spPr>
        <p:txBody>
          <a:bodyPr anchor="t" rtlCol="false" tIns="0" lIns="0" bIns="0" rIns="0">
            <a:spAutoFit/>
          </a:bodyPr>
          <a:lstStyle/>
          <a:p>
            <a:pPr algn="ctr">
              <a:lnSpc>
                <a:spcPts val="3599"/>
              </a:lnSpc>
              <a:spcBef>
                <a:spcPct val="0"/>
              </a:spcBef>
            </a:pPr>
            <a:r>
              <a:rPr lang="en-US" sz="2999">
                <a:solidFill>
                  <a:srgbClr val="000000"/>
                </a:solidFill>
                <a:latin typeface="DM Sans Bold"/>
              </a:rPr>
              <a:t>Chi-Square Test: Year of Study and Time Spent on Social Media:</a:t>
            </a:r>
          </a:p>
        </p:txBody>
      </p:sp>
      <p:sp>
        <p:nvSpPr>
          <p:cNvPr name="TextBox 9" id="9"/>
          <p:cNvSpPr txBox="true"/>
          <p:nvPr/>
        </p:nvSpPr>
        <p:spPr>
          <a:xfrm rot="0">
            <a:off x="1028700" y="1660646"/>
            <a:ext cx="14162323" cy="1485900"/>
          </a:xfrm>
          <a:prstGeom prst="rect">
            <a:avLst/>
          </a:prstGeom>
        </p:spPr>
        <p:txBody>
          <a:bodyPr anchor="t" rtlCol="false" tIns="0" lIns="0" bIns="0" rIns="0">
            <a:spAutoFit/>
          </a:bodyPr>
          <a:lstStyle/>
          <a:p>
            <a:pPr>
              <a:lnSpc>
                <a:spcPts val="3599"/>
              </a:lnSpc>
              <a:spcBef>
                <a:spcPct val="0"/>
              </a:spcBef>
            </a:pPr>
            <a:r>
              <a:rPr lang="en-US" sz="2999">
                <a:solidFill>
                  <a:srgbClr val="000000"/>
                </a:solidFill>
                <a:latin typeface="DM Sans Bold"/>
              </a:rPr>
              <a:t>Hypothesis:</a:t>
            </a:r>
          </a:p>
          <a:p>
            <a:pPr>
              <a:lnSpc>
                <a:spcPts val="2399"/>
              </a:lnSpc>
              <a:spcBef>
                <a:spcPct val="0"/>
              </a:spcBef>
            </a:pPr>
          </a:p>
          <a:p>
            <a:pPr>
              <a:lnSpc>
                <a:spcPts val="2999"/>
              </a:lnSpc>
              <a:spcBef>
                <a:spcPct val="0"/>
              </a:spcBef>
            </a:pPr>
            <a:r>
              <a:rPr lang="en-US" sz="2499">
                <a:solidFill>
                  <a:srgbClr val="000000"/>
                </a:solidFill>
                <a:latin typeface="DM Sans Bold"/>
              </a:rPr>
              <a:t>Null Hypothesis (H₀):</a:t>
            </a:r>
            <a:r>
              <a:rPr lang="en-US" sz="2499">
                <a:solidFill>
                  <a:srgbClr val="000000"/>
                </a:solidFill>
                <a:latin typeface="DM Sans"/>
              </a:rPr>
              <a:t> There is no significant association between the year of study and Time spent on social media</a:t>
            </a:r>
          </a:p>
        </p:txBody>
      </p:sp>
      <p:sp>
        <p:nvSpPr>
          <p:cNvPr name="TextBox 10" id="10"/>
          <p:cNvSpPr txBox="true"/>
          <p:nvPr/>
        </p:nvSpPr>
        <p:spPr>
          <a:xfrm rot="0">
            <a:off x="1028700" y="3480677"/>
            <a:ext cx="14162323" cy="742950"/>
          </a:xfrm>
          <a:prstGeom prst="rect">
            <a:avLst/>
          </a:prstGeom>
        </p:spPr>
        <p:txBody>
          <a:bodyPr anchor="t" rtlCol="false" tIns="0" lIns="0" bIns="0" rIns="0">
            <a:spAutoFit/>
          </a:bodyPr>
          <a:lstStyle/>
          <a:p>
            <a:pPr>
              <a:lnSpc>
                <a:spcPts val="2999"/>
              </a:lnSpc>
              <a:spcBef>
                <a:spcPct val="0"/>
              </a:spcBef>
            </a:pPr>
            <a:r>
              <a:rPr lang="en-US" sz="2499">
                <a:solidFill>
                  <a:srgbClr val="000000"/>
                </a:solidFill>
                <a:latin typeface="DM Sans Bold"/>
              </a:rPr>
              <a:t>Alternative Hypothesis (H₁): </a:t>
            </a:r>
            <a:r>
              <a:rPr lang="en-US" sz="2499">
                <a:solidFill>
                  <a:srgbClr val="000000"/>
                </a:solidFill>
                <a:latin typeface="DM Sans"/>
              </a:rPr>
              <a:t>There is a significant association between the year of study and Time spent on social media.</a:t>
            </a:r>
          </a:p>
        </p:txBody>
      </p:sp>
      <p:sp>
        <p:nvSpPr>
          <p:cNvPr name="TextBox 11" id="11"/>
          <p:cNvSpPr txBox="true"/>
          <p:nvPr/>
        </p:nvSpPr>
        <p:spPr>
          <a:xfrm rot="0">
            <a:off x="1398929" y="7310451"/>
            <a:ext cx="15860371" cy="1556374"/>
          </a:xfrm>
          <a:prstGeom prst="rect">
            <a:avLst/>
          </a:prstGeom>
        </p:spPr>
        <p:txBody>
          <a:bodyPr anchor="t" rtlCol="false" tIns="0" lIns="0" bIns="0" rIns="0">
            <a:spAutoFit/>
          </a:bodyPr>
          <a:lstStyle/>
          <a:p>
            <a:pPr algn="just">
              <a:lnSpc>
                <a:spcPts val="3153"/>
              </a:lnSpc>
              <a:spcBef>
                <a:spcPct val="0"/>
              </a:spcBef>
            </a:pPr>
            <a:r>
              <a:rPr lang="en-US" sz="2627">
                <a:solidFill>
                  <a:srgbClr val="000000"/>
                </a:solidFill>
                <a:latin typeface="DM Sans Bold"/>
              </a:rPr>
              <a:t>Interpretation:</a:t>
            </a:r>
            <a:r>
              <a:rPr lang="en-US" sz="2627">
                <a:solidFill>
                  <a:srgbClr val="000000"/>
                </a:solidFill>
                <a:latin typeface="DM Sans"/>
              </a:rPr>
              <a:t> T</a:t>
            </a:r>
            <a:r>
              <a:rPr lang="en-US" sz="2627">
                <a:solidFill>
                  <a:srgbClr val="000000"/>
                </a:solidFill>
                <a:latin typeface="DM Sans"/>
              </a:rPr>
              <a:t>est statistics yield p-values greater than the conventional significance level of 0.05. Therefore, there is insufficient evidence to reject the null hypothesis. These results suggest that, based on the surveyed participants, there is no significant association between the year of study and the amount of time spent on social media.</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84055" y="676975"/>
            <a:ext cx="13164474" cy="703451"/>
          </a:xfrm>
          <a:prstGeom prst="rect">
            <a:avLst/>
          </a:prstGeom>
        </p:spPr>
        <p:txBody>
          <a:bodyPr anchor="t" rtlCol="false" tIns="0" lIns="0" bIns="0" rIns="0">
            <a:spAutoFit/>
          </a:bodyPr>
          <a:lstStyle/>
          <a:p>
            <a:pPr algn="ctr">
              <a:lnSpc>
                <a:spcPts val="2858"/>
              </a:lnSpc>
              <a:spcBef>
                <a:spcPct val="0"/>
              </a:spcBef>
            </a:pPr>
            <a:r>
              <a:rPr lang="en-US" sz="2382">
                <a:solidFill>
                  <a:srgbClr val="000000"/>
                </a:solidFill>
                <a:latin typeface="DM Sans Bold"/>
              </a:rPr>
              <a:t>One Way ANOVA: Sleep Pattern, Year of Study, Study Hours, Social Media Time</a:t>
            </a:r>
          </a:p>
          <a:p>
            <a:pPr algn="ctr">
              <a:lnSpc>
                <a:spcPts val="2858"/>
              </a:lnSpc>
              <a:spcBef>
                <a:spcPct val="0"/>
              </a:spcBef>
            </a:pPr>
            <a:r>
              <a:rPr lang="en-US" sz="2382">
                <a:solidFill>
                  <a:srgbClr val="000000"/>
                </a:solidFill>
                <a:latin typeface="DM Sans Bold"/>
              </a:rPr>
              <a:t>Spend and Academic Performance (CGPA):</a:t>
            </a:r>
          </a:p>
        </p:txBody>
      </p:sp>
      <p:sp>
        <p:nvSpPr>
          <p:cNvPr name="TextBox 3" id="3"/>
          <p:cNvSpPr txBox="true"/>
          <p:nvPr/>
        </p:nvSpPr>
        <p:spPr>
          <a:xfrm rot="0">
            <a:off x="506911" y="3757099"/>
            <a:ext cx="17274179" cy="3543300"/>
          </a:xfrm>
          <a:prstGeom prst="rect">
            <a:avLst/>
          </a:prstGeom>
        </p:spPr>
        <p:txBody>
          <a:bodyPr anchor="t" rtlCol="false" tIns="0" lIns="0" bIns="0" rIns="0">
            <a:spAutoFit/>
          </a:bodyPr>
          <a:lstStyle/>
          <a:p>
            <a:pPr>
              <a:lnSpc>
                <a:spcPts val="2399"/>
              </a:lnSpc>
              <a:spcBef>
                <a:spcPct val="0"/>
              </a:spcBef>
            </a:pPr>
            <a:r>
              <a:rPr lang="en-US" sz="1999">
                <a:solidFill>
                  <a:srgbClr val="000000"/>
                </a:solidFill>
                <a:latin typeface="DM Sans Bold"/>
              </a:rPr>
              <a:t>Assumption:</a:t>
            </a:r>
          </a:p>
          <a:p>
            <a:pPr>
              <a:lnSpc>
                <a:spcPts val="2399"/>
              </a:lnSpc>
              <a:spcBef>
                <a:spcPct val="0"/>
              </a:spcBef>
            </a:pPr>
          </a:p>
          <a:p>
            <a:pPr>
              <a:lnSpc>
                <a:spcPts val="2399"/>
              </a:lnSpc>
              <a:spcBef>
                <a:spcPct val="0"/>
              </a:spcBef>
            </a:pPr>
            <a:r>
              <a:rPr lang="en-US" sz="1999">
                <a:solidFill>
                  <a:srgbClr val="000000"/>
                </a:solidFill>
                <a:latin typeface="DM Sans Bold"/>
              </a:rPr>
              <a:t>Independence: </a:t>
            </a:r>
            <a:r>
              <a:rPr lang="en-US" sz="1999">
                <a:solidFill>
                  <a:srgbClr val="000000"/>
                </a:solidFill>
                <a:latin typeface="DM Sans"/>
              </a:rPr>
              <a:t>Observations within each group must be independent of each other</a:t>
            </a:r>
          </a:p>
          <a:p>
            <a:pPr>
              <a:lnSpc>
                <a:spcPts val="2399"/>
              </a:lnSpc>
              <a:spcBef>
                <a:spcPct val="0"/>
              </a:spcBef>
            </a:pPr>
          </a:p>
          <a:p>
            <a:pPr>
              <a:lnSpc>
                <a:spcPts val="2399"/>
              </a:lnSpc>
              <a:spcBef>
                <a:spcPct val="0"/>
              </a:spcBef>
            </a:pPr>
            <a:r>
              <a:rPr lang="en-US" sz="1999">
                <a:solidFill>
                  <a:srgbClr val="000000"/>
                </a:solidFill>
                <a:latin typeface="DM Sans Bold"/>
              </a:rPr>
              <a:t>Normality: </a:t>
            </a:r>
            <a:r>
              <a:rPr lang="en-US" sz="1999">
                <a:solidFill>
                  <a:srgbClr val="000000"/>
                </a:solidFill>
                <a:latin typeface="DM Sans"/>
              </a:rPr>
              <a:t>The data within each group should be approximately normally distributed. Deviations from normality may become a concern with smaller sample sizes.</a:t>
            </a:r>
          </a:p>
          <a:p>
            <a:pPr>
              <a:lnSpc>
                <a:spcPts val="2399"/>
              </a:lnSpc>
              <a:spcBef>
                <a:spcPct val="0"/>
              </a:spcBef>
            </a:pPr>
          </a:p>
          <a:p>
            <a:pPr>
              <a:lnSpc>
                <a:spcPts val="2399"/>
              </a:lnSpc>
              <a:spcBef>
                <a:spcPct val="0"/>
              </a:spcBef>
            </a:pPr>
            <a:r>
              <a:rPr lang="en-US" sz="1999">
                <a:solidFill>
                  <a:srgbClr val="000000"/>
                </a:solidFill>
                <a:latin typeface="DM Sans Bold"/>
              </a:rPr>
              <a:t>Homogeneity of Variances (Homoscedasticity): </a:t>
            </a:r>
            <a:r>
              <a:rPr lang="en-US" sz="1999">
                <a:solidFill>
                  <a:srgbClr val="000000"/>
                </a:solidFill>
                <a:latin typeface="DM Sans"/>
              </a:rPr>
              <a:t>The variances of the dependent variable should be roughly equal across all groups. Violations of homogeneity of variances can affect the accuracy of the F-test.</a:t>
            </a:r>
          </a:p>
          <a:p>
            <a:pPr>
              <a:lnSpc>
                <a:spcPts val="2399"/>
              </a:lnSpc>
              <a:spcBef>
                <a:spcPct val="0"/>
              </a:spcBef>
            </a:pPr>
          </a:p>
          <a:p>
            <a:pPr>
              <a:lnSpc>
                <a:spcPts val="2399"/>
              </a:lnSpc>
              <a:spcBef>
                <a:spcPct val="0"/>
              </a:spcBef>
            </a:pPr>
            <a:r>
              <a:rPr lang="en-US" sz="1999">
                <a:solidFill>
                  <a:srgbClr val="000000"/>
                </a:solidFill>
                <a:latin typeface="DM Sans Bold"/>
              </a:rPr>
              <a:t>Scale of Measurement: </a:t>
            </a:r>
            <a:r>
              <a:rPr lang="en-US" sz="1999">
                <a:solidFill>
                  <a:srgbClr val="000000"/>
                </a:solidFill>
                <a:latin typeface="DM Sans"/>
              </a:rPr>
              <a:t>The dependent variable should be measured on a continuous scale. This is important for accurately calculating variances and conducting the F-test.</a:t>
            </a:r>
          </a:p>
        </p:txBody>
      </p:sp>
      <p:sp>
        <p:nvSpPr>
          <p:cNvPr name="TextBox 4" id="4"/>
          <p:cNvSpPr txBox="true"/>
          <p:nvPr/>
        </p:nvSpPr>
        <p:spPr>
          <a:xfrm rot="0">
            <a:off x="506911" y="2073558"/>
            <a:ext cx="17013284" cy="1131781"/>
          </a:xfrm>
          <a:prstGeom prst="rect">
            <a:avLst/>
          </a:prstGeom>
        </p:spPr>
        <p:txBody>
          <a:bodyPr anchor="t" rtlCol="false" tIns="0" lIns="0" bIns="0" rIns="0">
            <a:spAutoFit/>
          </a:bodyPr>
          <a:lstStyle/>
          <a:p>
            <a:pPr>
              <a:lnSpc>
                <a:spcPts val="2999"/>
              </a:lnSpc>
              <a:spcBef>
                <a:spcPct val="0"/>
              </a:spcBef>
            </a:pPr>
            <a:r>
              <a:rPr lang="en-US" sz="2499">
                <a:solidFill>
                  <a:srgbClr val="000000"/>
                </a:solidFill>
                <a:latin typeface="DM Sans"/>
              </a:rPr>
              <a:t>One-Way Analysis of Variance (ANOVA) is a statistical technique used to assess whether there are significant differences in the means of three or more independent groups. This method is applied to explore variations across various categories and is particularly useful when comparing means across more than two groups.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87612" y="5915425"/>
            <a:ext cx="8438058" cy="2584948"/>
          </a:xfrm>
          <a:custGeom>
            <a:avLst/>
            <a:gdLst/>
            <a:ahLst/>
            <a:cxnLst/>
            <a:rect r="r" b="b" t="t" l="l"/>
            <a:pathLst>
              <a:path h="2584948" w="8438058">
                <a:moveTo>
                  <a:pt x="0" y="0"/>
                </a:moveTo>
                <a:lnTo>
                  <a:pt x="8438058" y="0"/>
                </a:lnTo>
                <a:lnTo>
                  <a:pt x="8438058" y="2584948"/>
                </a:lnTo>
                <a:lnTo>
                  <a:pt x="0" y="2584948"/>
                </a:lnTo>
                <a:lnTo>
                  <a:pt x="0" y="0"/>
                </a:lnTo>
                <a:close/>
              </a:path>
            </a:pathLst>
          </a:custGeom>
          <a:blipFill>
            <a:blip r:embed="rId2"/>
            <a:stretch>
              <a:fillRect l="0" t="0" r="0" b="0"/>
            </a:stretch>
          </a:blipFill>
        </p:spPr>
      </p:sp>
      <p:sp>
        <p:nvSpPr>
          <p:cNvPr name="TextBox 3" id="3"/>
          <p:cNvSpPr txBox="true"/>
          <p:nvPr/>
        </p:nvSpPr>
        <p:spPr>
          <a:xfrm rot="0">
            <a:off x="445131" y="536899"/>
            <a:ext cx="16618791" cy="2188283"/>
          </a:xfrm>
          <a:prstGeom prst="rect">
            <a:avLst/>
          </a:prstGeom>
        </p:spPr>
        <p:txBody>
          <a:bodyPr anchor="t" rtlCol="false" tIns="0" lIns="0" bIns="0" rIns="0">
            <a:spAutoFit/>
          </a:bodyPr>
          <a:lstStyle/>
          <a:p>
            <a:pPr>
              <a:lnSpc>
                <a:spcPts val="3503"/>
              </a:lnSpc>
            </a:pPr>
            <a:r>
              <a:rPr lang="en-US" sz="2715">
                <a:solidFill>
                  <a:srgbClr val="000000"/>
                </a:solidFill>
                <a:latin typeface="DM Sans Bold"/>
              </a:rPr>
              <a:t>Null Hypothesis (H₀):</a:t>
            </a:r>
          </a:p>
          <a:p>
            <a:pPr>
              <a:lnSpc>
                <a:spcPts val="3503"/>
              </a:lnSpc>
            </a:pPr>
            <a:r>
              <a:rPr lang="en-US" sz="2715">
                <a:solidFill>
                  <a:srgbClr val="000000"/>
                </a:solidFill>
                <a:latin typeface="DM Sans Bold"/>
              </a:rPr>
              <a:t>(H₀1): </a:t>
            </a:r>
            <a:r>
              <a:rPr lang="en-US" sz="2715">
                <a:solidFill>
                  <a:srgbClr val="000000"/>
                </a:solidFill>
                <a:latin typeface="DM Sans"/>
              </a:rPr>
              <a:t>There is no significant difference in mean CGPA across different sleep patterns.</a:t>
            </a:r>
          </a:p>
          <a:p>
            <a:pPr>
              <a:lnSpc>
                <a:spcPts val="3503"/>
              </a:lnSpc>
            </a:pPr>
            <a:r>
              <a:rPr lang="en-US" sz="2715">
                <a:solidFill>
                  <a:srgbClr val="000000"/>
                </a:solidFill>
                <a:latin typeface="DM Sans Bold"/>
              </a:rPr>
              <a:t>(H₀2): </a:t>
            </a:r>
            <a:r>
              <a:rPr lang="en-US" sz="2715">
                <a:solidFill>
                  <a:srgbClr val="000000"/>
                </a:solidFill>
                <a:latin typeface="DM Sans"/>
              </a:rPr>
              <a:t>There is no significant difference in mean CGPA across various academic years</a:t>
            </a:r>
            <a:r>
              <a:rPr lang="en-US" sz="2715">
                <a:solidFill>
                  <a:srgbClr val="000000"/>
                </a:solidFill>
                <a:latin typeface="DM Sans Bold"/>
              </a:rPr>
              <a:t>.</a:t>
            </a:r>
          </a:p>
          <a:p>
            <a:pPr>
              <a:lnSpc>
                <a:spcPts val="3503"/>
              </a:lnSpc>
            </a:pPr>
            <a:r>
              <a:rPr lang="en-US" sz="2715">
                <a:solidFill>
                  <a:srgbClr val="000000"/>
                </a:solidFill>
                <a:latin typeface="DM Sans Bold"/>
              </a:rPr>
              <a:t>(H₀3):</a:t>
            </a:r>
            <a:r>
              <a:rPr lang="en-US" sz="2715">
                <a:solidFill>
                  <a:srgbClr val="000000"/>
                </a:solidFill>
                <a:latin typeface="DM Sans"/>
              </a:rPr>
              <a:t> There is no significant difference in mean CGPA across different levels of social media time spent.</a:t>
            </a:r>
          </a:p>
          <a:p>
            <a:pPr>
              <a:lnSpc>
                <a:spcPts val="3503"/>
              </a:lnSpc>
            </a:pPr>
            <a:r>
              <a:rPr lang="en-US" sz="2715">
                <a:solidFill>
                  <a:srgbClr val="000000"/>
                </a:solidFill>
                <a:latin typeface="DM Sans Bold"/>
              </a:rPr>
              <a:t>(H₀4): </a:t>
            </a:r>
            <a:r>
              <a:rPr lang="en-US" sz="2715">
                <a:solidFill>
                  <a:srgbClr val="000000"/>
                </a:solidFill>
                <a:latin typeface="DM Sans"/>
              </a:rPr>
              <a:t>There is no significant difference in mean CGPA across different study hours.</a:t>
            </a:r>
          </a:p>
        </p:txBody>
      </p:sp>
      <p:sp>
        <p:nvSpPr>
          <p:cNvPr name="TextBox 4" id="4"/>
          <p:cNvSpPr txBox="true"/>
          <p:nvPr/>
        </p:nvSpPr>
        <p:spPr>
          <a:xfrm rot="0">
            <a:off x="259531" y="3191352"/>
            <a:ext cx="16618791" cy="2369417"/>
          </a:xfrm>
          <a:prstGeom prst="rect">
            <a:avLst/>
          </a:prstGeom>
        </p:spPr>
        <p:txBody>
          <a:bodyPr anchor="t" rtlCol="false" tIns="0" lIns="0" bIns="0" rIns="0">
            <a:spAutoFit/>
          </a:bodyPr>
          <a:lstStyle/>
          <a:p>
            <a:pPr>
              <a:lnSpc>
                <a:spcPts val="3802"/>
              </a:lnSpc>
            </a:pPr>
            <a:r>
              <a:rPr lang="en-US" sz="2715">
                <a:solidFill>
                  <a:srgbClr val="000000"/>
                </a:solidFill>
                <a:latin typeface="DM Sans Bold"/>
              </a:rPr>
              <a:t>Alternative Hypothesis (H₁): </a:t>
            </a:r>
          </a:p>
          <a:p>
            <a:pPr>
              <a:lnSpc>
                <a:spcPts val="3802"/>
              </a:lnSpc>
            </a:pPr>
            <a:r>
              <a:rPr lang="en-US" sz="2715">
                <a:solidFill>
                  <a:srgbClr val="000000"/>
                </a:solidFill>
                <a:latin typeface="DM Sans Bold"/>
              </a:rPr>
              <a:t>(H₁1): </a:t>
            </a:r>
            <a:r>
              <a:rPr lang="en-US" sz="2715">
                <a:solidFill>
                  <a:srgbClr val="000000"/>
                </a:solidFill>
                <a:latin typeface="DM Sans"/>
              </a:rPr>
              <a:t>There is a significant difference in mean CGPA across different sleep patterns.</a:t>
            </a:r>
            <a:r>
              <a:rPr lang="en-US" sz="2715">
                <a:solidFill>
                  <a:srgbClr val="000000"/>
                </a:solidFill>
                <a:latin typeface="DM Sans Bold"/>
              </a:rPr>
              <a:t> </a:t>
            </a:r>
          </a:p>
          <a:p>
            <a:pPr>
              <a:lnSpc>
                <a:spcPts val="3802"/>
              </a:lnSpc>
            </a:pPr>
            <a:r>
              <a:rPr lang="en-US" sz="2715">
                <a:solidFill>
                  <a:srgbClr val="000000"/>
                </a:solidFill>
                <a:latin typeface="DM Sans Bold"/>
              </a:rPr>
              <a:t>(H₁2): </a:t>
            </a:r>
            <a:r>
              <a:rPr lang="en-US" sz="2715">
                <a:solidFill>
                  <a:srgbClr val="000000"/>
                </a:solidFill>
                <a:latin typeface="DM Sans"/>
              </a:rPr>
              <a:t>There is a significant difference in mean CGPA across various academic years.</a:t>
            </a:r>
            <a:r>
              <a:rPr lang="en-US" sz="2715">
                <a:solidFill>
                  <a:srgbClr val="000000"/>
                </a:solidFill>
                <a:latin typeface="DM Sans Bold"/>
              </a:rPr>
              <a:t> </a:t>
            </a:r>
          </a:p>
          <a:p>
            <a:pPr>
              <a:lnSpc>
                <a:spcPts val="3802"/>
              </a:lnSpc>
            </a:pPr>
            <a:r>
              <a:rPr lang="en-US" sz="2715">
                <a:solidFill>
                  <a:srgbClr val="000000"/>
                </a:solidFill>
                <a:latin typeface="DM Sans Bold"/>
              </a:rPr>
              <a:t>(H₁3): </a:t>
            </a:r>
            <a:r>
              <a:rPr lang="en-US" sz="2715">
                <a:solidFill>
                  <a:srgbClr val="000000"/>
                </a:solidFill>
                <a:latin typeface="DM Sans"/>
              </a:rPr>
              <a:t>There is a significant difference in mean CGPA across different levels of social media time spent.</a:t>
            </a:r>
            <a:r>
              <a:rPr lang="en-US" sz="2715">
                <a:solidFill>
                  <a:srgbClr val="000000"/>
                </a:solidFill>
                <a:latin typeface="DM Sans Bold"/>
              </a:rPr>
              <a:t> (H₁4): </a:t>
            </a:r>
            <a:r>
              <a:rPr lang="en-US" sz="2715">
                <a:solidFill>
                  <a:srgbClr val="000000"/>
                </a:solidFill>
                <a:latin typeface="DM Sans"/>
              </a:rPr>
              <a:t>There is a significant difference in mean CGPA across different study hours.</a:t>
            </a:r>
          </a:p>
        </p:txBody>
      </p:sp>
      <p:sp>
        <p:nvSpPr>
          <p:cNvPr name="TextBox 5" id="5"/>
          <p:cNvSpPr txBox="true"/>
          <p:nvPr/>
        </p:nvSpPr>
        <p:spPr>
          <a:xfrm rot="0">
            <a:off x="445131" y="6084089"/>
            <a:ext cx="6506270" cy="371475"/>
          </a:xfrm>
          <a:prstGeom prst="rect">
            <a:avLst/>
          </a:prstGeom>
        </p:spPr>
        <p:txBody>
          <a:bodyPr anchor="t" rtlCol="false" tIns="0" lIns="0" bIns="0" rIns="0">
            <a:spAutoFit/>
          </a:bodyPr>
          <a:lstStyle/>
          <a:p>
            <a:pPr algn="ctr">
              <a:lnSpc>
                <a:spcPts val="2999"/>
              </a:lnSpc>
              <a:spcBef>
                <a:spcPct val="0"/>
              </a:spcBef>
            </a:pPr>
            <a:r>
              <a:rPr lang="en-US" sz="2499">
                <a:solidFill>
                  <a:srgbClr val="000000"/>
                </a:solidFill>
                <a:latin typeface="DM Sans Bold"/>
              </a:rPr>
              <a:t>One Way ANOVA: Sleep pattern and CGPA</a:t>
            </a:r>
          </a:p>
        </p:txBody>
      </p:sp>
      <p:sp>
        <p:nvSpPr>
          <p:cNvPr name="TextBox 6" id="6"/>
          <p:cNvSpPr txBox="true"/>
          <p:nvPr/>
        </p:nvSpPr>
        <p:spPr>
          <a:xfrm rot="0">
            <a:off x="1280701" y="8500373"/>
            <a:ext cx="14576449" cy="1409700"/>
          </a:xfrm>
          <a:prstGeom prst="rect">
            <a:avLst/>
          </a:prstGeom>
        </p:spPr>
        <p:txBody>
          <a:bodyPr anchor="t" rtlCol="false" tIns="0" lIns="0" bIns="0" rIns="0">
            <a:spAutoFit/>
          </a:bodyPr>
          <a:lstStyle/>
          <a:p>
            <a:pPr>
              <a:lnSpc>
                <a:spcPts val="2830"/>
              </a:lnSpc>
              <a:spcBef>
                <a:spcPct val="0"/>
              </a:spcBef>
            </a:pPr>
            <a:r>
              <a:rPr lang="en-US" sz="2358">
                <a:solidFill>
                  <a:srgbClr val="000000"/>
                </a:solidFill>
                <a:latin typeface="DM Sans Bold"/>
              </a:rPr>
              <a:t>Interpretation: </a:t>
            </a:r>
            <a:r>
              <a:rPr lang="en-US" sz="2358">
                <a:solidFill>
                  <a:srgbClr val="000000"/>
                </a:solidFill>
                <a:latin typeface="DM Sans"/>
              </a:rPr>
              <a:t>The p-value (Sig.) associated with the F-Statistic is 0.097, which is greater</a:t>
            </a:r>
          </a:p>
          <a:p>
            <a:pPr>
              <a:lnSpc>
                <a:spcPts val="2830"/>
              </a:lnSpc>
              <a:spcBef>
                <a:spcPct val="0"/>
              </a:spcBef>
            </a:pPr>
            <a:r>
              <a:rPr lang="en-US" sz="2358">
                <a:solidFill>
                  <a:srgbClr val="000000"/>
                </a:solidFill>
                <a:latin typeface="DM Sans"/>
              </a:rPr>
              <a:t>than the conventional significance level of 0.05. As a result, there is insufficient evidence to</a:t>
            </a:r>
          </a:p>
          <a:p>
            <a:pPr>
              <a:lnSpc>
                <a:spcPts val="2830"/>
              </a:lnSpc>
              <a:spcBef>
                <a:spcPct val="0"/>
              </a:spcBef>
            </a:pPr>
            <a:r>
              <a:rPr lang="en-US" sz="2358">
                <a:solidFill>
                  <a:srgbClr val="000000"/>
                </a:solidFill>
                <a:latin typeface="DM Sans"/>
              </a:rPr>
              <a:t>reject the null hypothesis. This suggests that, based on the sample data, there is no significant</a:t>
            </a:r>
          </a:p>
          <a:p>
            <a:pPr>
              <a:lnSpc>
                <a:spcPts val="2830"/>
              </a:lnSpc>
              <a:spcBef>
                <a:spcPct val="0"/>
              </a:spcBef>
            </a:pPr>
            <a:r>
              <a:rPr lang="en-US" sz="2358">
                <a:solidFill>
                  <a:srgbClr val="000000"/>
                </a:solidFill>
                <a:latin typeface="DM Sans"/>
              </a:rPr>
              <a:t>difference in mean CGPA across different sleep patterns.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3462" y="733108"/>
            <a:ext cx="7411352" cy="2127148"/>
          </a:xfrm>
          <a:custGeom>
            <a:avLst/>
            <a:gdLst/>
            <a:ahLst/>
            <a:cxnLst/>
            <a:rect r="r" b="b" t="t" l="l"/>
            <a:pathLst>
              <a:path h="2127148" w="7411352">
                <a:moveTo>
                  <a:pt x="0" y="0"/>
                </a:moveTo>
                <a:lnTo>
                  <a:pt x="7411352" y="0"/>
                </a:lnTo>
                <a:lnTo>
                  <a:pt x="7411352" y="2127148"/>
                </a:lnTo>
                <a:lnTo>
                  <a:pt x="0" y="2127148"/>
                </a:lnTo>
                <a:lnTo>
                  <a:pt x="0" y="0"/>
                </a:lnTo>
                <a:close/>
              </a:path>
            </a:pathLst>
          </a:custGeom>
          <a:blipFill>
            <a:blip r:embed="rId2"/>
            <a:stretch>
              <a:fillRect l="0" t="-2656" r="0" b="-2656"/>
            </a:stretch>
          </a:blipFill>
        </p:spPr>
      </p:sp>
      <p:sp>
        <p:nvSpPr>
          <p:cNvPr name="Freeform 3" id="3"/>
          <p:cNvSpPr/>
          <p:nvPr/>
        </p:nvSpPr>
        <p:spPr>
          <a:xfrm flipH="false" flipV="false" rot="0">
            <a:off x="10291037" y="3395845"/>
            <a:ext cx="7852444" cy="2388630"/>
          </a:xfrm>
          <a:custGeom>
            <a:avLst/>
            <a:gdLst/>
            <a:ahLst/>
            <a:cxnLst/>
            <a:rect r="r" b="b" t="t" l="l"/>
            <a:pathLst>
              <a:path h="2388630" w="7852444">
                <a:moveTo>
                  <a:pt x="0" y="0"/>
                </a:moveTo>
                <a:lnTo>
                  <a:pt x="7852444" y="0"/>
                </a:lnTo>
                <a:lnTo>
                  <a:pt x="7852444" y="2388630"/>
                </a:lnTo>
                <a:lnTo>
                  <a:pt x="0" y="2388630"/>
                </a:lnTo>
                <a:lnTo>
                  <a:pt x="0" y="0"/>
                </a:lnTo>
                <a:close/>
              </a:path>
            </a:pathLst>
          </a:custGeom>
          <a:blipFill>
            <a:blip r:embed="rId3"/>
            <a:stretch>
              <a:fillRect l="0" t="0" r="0" b="0"/>
            </a:stretch>
          </a:blipFill>
        </p:spPr>
      </p:sp>
      <p:sp>
        <p:nvSpPr>
          <p:cNvPr name="Freeform 4" id="4"/>
          <p:cNvSpPr/>
          <p:nvPr/>
        </p:nvSpPr>
        <p:spPr>
          <a:xfrm flipH="false" flipV="false" rot="0">
            <a:off x="-143742" y="6998027"/>
            <a:ext cx="8115300" cy="2516816"/>
          </a:xfrm>
          <a:custGeom>
            <a:avLst/>
            <a:gdLst/>
            <a:ahLst/>
            <a:cxnLst/>
            <a:rect r="r" b="b" t="t" l="l"/>
            <a:pathLst>
              <a:path h="2516816" w="8115300">
                <a:moveTo>
                  <a:pt x="0" y="0"/>
                </a:moveTo>
                <a:lnTo>
                  <a:pt x="8115300" y="0"/>
                </a:lnTo>
                <a:lnTo>
                  <a:pt x="8115300" y="2516815"/>
                </a:lnTo>
                <a:lnTo>
                  <a:pt x="0" y="2516815"/>
                </a:lnTo>
                <a:lnTo>
                  <a:pt x="0" y="0"/>
                </a:lnTo>
                <a:close/>
              </a:path>
            </a:pathLst>
          </a:custGeom>
          <a:blipFill>
            <a:blip r:embed="rId4"/>
            <a:stretch>
              <a:fillRect l="0" t="0" r="0" b="0"/>
            </a:stretch>
          </a:blipFill>
        </p:spPr>
      </p:sp>
      <p:sp>
        <p:nvSpPr>
          <p:cNvPr name="TextBox 5" id="5"/>
          <p:cNvSpPr txBox="true"/>
          <p:nvPr/>
        </p:nvSpPr>
        <p:spPr>
          <a:xfrm rot="0">
            <a:off x="615480" y="437833"/>
            <a:ext cx="5395417"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One Way ANOVA: Academic Year and CGPA</a:t>
            </a:r>
          </a:p>
        </p:txBody>
      </p:sp>
      <p:sp>
        <p:nvSpPr>
          <p:cNvPr name="TextBox 6" id="6"/>
          <p:cNvSpPr txBox="true"/>
          <p:nvPr/>
        </p:nvSpPr>
        <p:spPr>
          <a:xfrm rot="0">
            <a:off x="7684814" y="1005070"/>
            <a:ext cx="9795973" cy="1136000"/>
          </a:xfrm>
          <a:prstGeom prst="rect">
            <a:avLst/>
          </a:prstGeom>
        </p:spPr>
        <p:txBody>
          <a:bodyPr anchor="t" rtlCol="false" tIns="0" lIns="0" bIns="0" rIns="0">
            <a:spAutoFit/>
          </a:bodyPr>
          <a:lstStyle/>
          <a:p>
            <a:pPr>
              <a:lnSpc>
                <a:spcPts val="2282"/>
              </a:lnSpc>
              <a:spcBef>
                <a:spcPct val="0"/>
              </a:spcBef>
            </a:pPr>
            <a:r>
              <a:rPr lang="en-US" sz="1901">
                <a:solidFill>
                  <a:srgbClr val="000000"/>
                </a:solidFill>
                <a:latin typeface="DM Sans Bold"/>
              </a:rPr>
              <a:t>Interpretation: </a:t>
            </a:r>
            <a:r>
              <a:rPr lang="en-US" sz="1901">
                <a:solidFill>
                  <a:srgbClr val="000000"/>
                </a:solidFill>
                <a:latin typeface="DM Sans"/>
              </a:rPr>
              <a:t>The p-value (Sig.) associated with the F-Statistic is 0.019, which is less than the conventional significance level of 0.05. Therefore, there is sufficient evidence to reject the null hypothesis. This suggests that, based on the sample data, there is a significantdifference in mean CGPA across different academic years.</a:t>
            </a:r>
          </a:p>
        </p:txBody>
      </p:sp>
      <p:sp>
        <p:nvSpPr>
          <p:cNvPr name="TextBox 7" id="7"/>
          <p:cNvSpPr txBox="true"/>
          <p:nvPr/>
        </p:nvSpPr>
        <p:spPr>
          <a:xfrm rot="0">
            <a:off x="615480" y="3321377"/>
            <a:ext cx="6596857"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One Way ANOVA: Social Media Time Spend and CGPA</a:t>
            </a:r>
          </a:p>
        </p:txBody>
      </p:sp>
      <p:sp>
        <p:nvSpPr>
          <p:cNvPr name="TextBox 8" id="8"/>
          <p:cNvSpPr txBox="true"/>
          <p:nvPr/>
        </p:nvSpPr>
        <p:spPr>
          <a:xfrm rot="0">
            <a:off x="78808" y="4073852"/>
            <a:ext cx="10066748" cy="1714500"/>
          </a:xfrm>
          <a:prstGeom prst="rect">
            <a:avLst/>
          </a:prstGeom>
        </p:spPr>
        <p:txBody>
          <a:bodyPr anchor="t" rtlCol="false" tIns="0" lIns="0" bIns="0" rIns="0">
            <a:spAutoFit/>
          </a:bodyPr>
          <a:lstStyle/>
          <a:p>
            <a:pPr algn="just">
              <a:lnSpc>
                <a:spcPts val="2304"/>
              </a:lnSpc>
              <a:spcBef>
                <a:spcPct val="0"/>
              </a:spcBef>
            </a:pPr>
            <a:r>
              <a:rPr lang="en-US" sz="1920">
                <a:solidFill>
                  <a:srgbClr val="000000"/>
                </a:solidFill>
                <a:latin typeface="DM Sans Bold"/>
              </a:rPr>
              <a:t>Interpretation: </a:t>
            </a:r>
            <a:r>
              <a:rPr lang="en-US" sz="1920">
                <a:solidFill>
                  <a:srgbClr val="000000"/>
                </a:solidFill>
                <a:latin typeface="DM Sans"/>
              </a:rPr>
              <a:t>The p-value (Sig.) associated with the F-Statistic is 0.022, which is less</a:t>
            </a:r>
          </a:p>
          <a:p>
            <a:pPr algn="just">
              <a:lnSpc>
                <a:spcPts val="2304"/>
              </a:lnSpc>
              <a:spcBef>
                <a:spcPct val="0"/>
              </a:spcBef>
            </a:pPr>
            <a:r>
              <a:rPr lang="en-US" sz="1920">
                <a:solidFill>
                  <a:srgbClr val="000000"/>
                </a:solidFill>
                <a:latin typeface="DM Sans"/>
              </a:rPr>
              <a:t>than the conventional significance level of 0.05. Therefore, there is sufficient evidence to</a:t>
            </a:r>
          </a:p>
          <a:p>
            <a:pPr algn="just">
              <a:lnSpc>
                <a:spcPts val="2304"/>
              </a:lnSpc>
              <a:spcBef>
                <a:spcPct val="0"/>
              </a:spcBef>
            </a:pPr>
            <a:r>
              <a:rPr lang="en-US" sz="1920">
                <a:solidFill>
                  <a:srgbClr val="000000"/>
                </a:solidFill>
                <a:latin typeface="DM Sans"/>
              </a:rPr>
              <a:t>reject the null hypothesis. This suggests that, based on the sample data, there is a significant difference in mean CGPA across different levels of social media time spent. The results indicate that social media time spent may have a significant impact on academic performance, as measured by CGPA.</a:t>
            </a:r>
          </a:p>
        </p:txBody>
      </p:sp>
      <p:sp>
        <p:nvSpPr>
          <p:cNvPr name="TextBox 9" id="9"/>
          <p:cNvSpPr txBox="true"/>
          <p:nvPr/>
        </p:nvSpPr>
        <p:spPr>
          <a:xfrm rot="0">
            <a:off x="615480" y="6245552"/>
            <a:ext cx="5036840"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One Way ANOVA: Study Hours and CGPA</a:t>
            </a:r>
          </a:p>
        </p:txBody>
      </p:sp>
      <p:sp>
        <p:nvSpPr>
          <p:cNvPr name="TextBox 10" id="10"/>
          <p:cNvSpPr txBox="true"/>
          <p:nvPr/>
        </p:nvSpPr>
        <p:spPr>
          <a:xfrm rot="0">
            <a:off x="8103122" y="7448550"/>
            <a:ext cx="9766571" cy="1809750"/>
          </a:xfrm>
          <a:prstGeom prst="rect">
            <a:avLst/>
          </a:prstGeom>
        </p:spPr>
        <p:txBody>
          <a:bodyPr anchor="t" rtlCol="false" tIns="0" lIns="0" bIns="0" rIns="0">
            <a:spAutoFit/>
          </a:bodyPr>
          <a:lstStyle/>
          <a:p>
            <a:pPr>
              <a:lnSpc>
                <a:spcPts val="2851"/>
              </a:lnSpc>
              <a:spcBef>
                <a:spcPct val="0"/>
              </a:spcBef>
            </a:pPr>
            <a:r>
              <a:rPr lang="en-US" sz="2375">
                <a:solidFill>
                  <a:srgbClr val="000000"/>
                </a:solidFill>
                <a:latin typeface="DM Sans Bold"/>
              </a:rPr>
              <a:t>Interpretation: </a:t>
            </a:r>
            <a:r>
              <a:rPr lang="en-US" sz="2375">
                <a:solidFill>
                  <a:srgbClr val="000000"/>
                </a:solidFill>
                <a:latin typeface="DM Sans"/>
              </a:rPr>
              <a:t>The p-value (Sig.) associated with the F-Statistic is 0.876, which is greater than the conventional significance level of 0.05. Therefore, there is insufficient evidence to reject the null hypothesis. This suggests that, based on the sample data, there is no significantdifference in mean CGPA across different study hours.</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40025" y="1028700"/>
            <a:ext cx="6506270" cy="371475"/>
          </a:xfrm>
          <a:prstGeom prst="rect">
            <a:avLst/>
          </a:prstGeom>
        </p:spPr>
        <p:txBody>
          <a:bodyPr anchor="t" rtlCol="false" tIns="0" lIns="0" bIns="0" rIns="0">
            <a:spAutoFit/>
          </a:bodyPr>
          <a:lstStyle/>
          <a:p>
            <a:pPr algn="ctr">
              <a:lnSpc>
                <a:spcPts val="2999"/>
              </a:lnSpc>
              <a:spcBef>
                <a:spcPct val="0"/>
              </a:spcBef>
            </a:pPr>
            <a:r>
              <a:rPr lang="en-US" sz="2499">
                <a:solidFill>
                  <a:srgbClr val="000000"/>
                </a:solidFill>
                <a:latin typeface="DM Sans Bold"/>
              </a:rPr>
              <a:t>One Way ANOVA: Sleep pattern and CGPA</a:t>
            </a:r>
          </a:p>
        </p:txBody>
      </p:sp>
      <p:sp>
        <p:nvSpPr>
          <p:cNvPr name="TextBox 3" id="3"/>
          <p:cNvSpPr txBox="true"/>
          <p:nvPr/>
        </p:nvSpPr>
        <p:spPr>
          <a:xfrm rot="0">
            <a:off x="9267329" y="1104900"/>
            <a:ext cx="8076506"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The p-value (Sig.) associated with the F-Statistic is 0.097   &gt;  0.05</a:t>
            </a:r>
          </a:p>
        </p:txBody>
      </p:sp>
      <p:sp>
        <p:nvSpPr>
          <p:cNvPr name="TextBox 4" id="4"/>
          <p:cNvSpPr txBox="true"/>
          <p:nvPr/>
        </p:nvSpPr>
        <p:spPr>
          <a:xfrm rot="0">
            <a:off x="5624586" y="1855983"/>
            <a:ext cx="10461229"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(H₀1): There is no significant difference in mean CGPA across different sleep patterns.</a:t>
            </a:r>
          </a:p>
        </p:txBody>
      </p:sp>
      <p:sp>
        <p:nvSpPr>
          <p:cNvPr name="TextBox 5" id="5"/>
          <p:cNvSpPr txBox="true"/>
          <p:nvPr/>
        </p:nvSpPr>
        <p:spPr>
          <a:xfrm rot="0">
            <a:off x="2884080" y="1855983"/>
            <a:ext cx="1618159"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Ho Accepted</a:t>
            </a:r>
          </a:p>
        </p:txBody>
      </p:sp>
      <p:sp>
        <p:nvSpPr>
          <p:cNvPr name="TextBox 6" id="6"/>
          <p:cNvSpPr txBox="true"/>
          <p:nvPr/>
        </p:nvSpPr>
        <p:spPr>
          <a:xfrm rot="0">
            <a:off x="617874" y="3086100"/>
            <a:ext cx="6744593" cy="371475"/>
          </a:xfrm>
          <a:prstGeom prst="rect">
            <a:avLst/>
          </a:prstGeom>
        </p:spPr>
        <p:txBody>
          <a:bodyPr anchor="t" rtlCol="false" tIns="0" lIns="0" bIns="0" rIns="0">
            <a:spAutoFit/>
          </a:bodyPr>
          <a:lstStyle/>
          <a:p>
            <a:pPr algn="ctr">
              <a:lnSpc>
                <a:spcPts val="2999"/>
              </a:lnSpc>
              <a:spcBef>
                <a:spcPct val="0"/>
              </a:spcBef>
            </a:pPr>
            <a:r>
              <a:rPr lang="en-US" sz="2499">
                <a:solidFill>
                  <a:srgbClr val="000000"/>
                </a:solidFill>
                <a:latin typeface="DM Sans Bold"/>
              </a:rPr>
              <a:t>One Way ANOVA: Academic Year and CGPA</a:t>
            </a:r>
          </a:p>
        </p:txBody>
      </p:sp>
      <p:sp>
        <p:nvSpPr>
          <p:cNvPr name="TextBox 7" id="7"/>
          <p:cNvSpPr txBox="true"/>
          <p:nvPr/>
        </p:nvSpPr>
        <p:spPr>
          <a:xfrm rot="0">
            <a:off x="9351863" y="3028950"/>
            <a:ext cx="7907437"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The p-value (Sig.) associated with the F-Statistic is 0.019 &lt; 0.05 </a:t>
            </a:r>
          </a:p>
        </p:txBody>
      </p:sp>
      <p:sp>
        <p:nvSpPr>
          <p:cNvPr name="TextBox 8" id="8"/>
          <p:cNvSpPr txBox="true"/>
          <p:nvPr/>
        </p:nvSpPr>
        <p:spPr>
          <a:xfrm rot="0">
            <a:off x="2943016" y="3800817"/>
            <a:ext cx="1500287"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Ho Rejected</a:t>
            </a:r>
          </a:p>
        </p:txBody>
      </p:sp>
      <p:sp>
        <p:nvSpPr>
          <p:cNvPr name="TextBox 9" id="9"/>
          <p:cNvSpPr txBox="true"/>
          <p:nvPr/>
        </p:nvSpPr>
        <p:spPr>
          <a:xfrm rot="0">
            <a:off x="6427465" y="3800817"/>
            <a:ext cx="9658350"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There is a significant difference in mean CGPA across various academic years. </a:t>
            </a:r>
          </a:p>
        </p:txBody>
      </p:sp>
      <p:sp>
        <p:nvSpPr>
          <p:cNvPr name="TextBox 10" id="10"/>
          <p:cNvSpPr txBox="true"/>
          <p:nvPr/>
        </p:nvSpPr>
        <p:spPr>
          <a:xfrm rot="0">
            <a:off x="617874" y="5143500"/>
            <a:ext cx="7916466" cy="361950"/>
          </a:xfrm>
          <a:prstGeom prst="rect">
            <a:avLst/>
          </a:prstGeom>
        </p:spPr>
        <p:txBody>
          <a:bodyPr anchor="t" rtlCol="false" tIns="0" lIns="0" bIns="0" rIns="0">
            <a:spAutoFit/>
          </a:bodyPr>
          <a:lstStyle/>
          <a:p>
            <a:pPr algn="ctr">
              <a:lnSpc>
                <a:spcPts val="2879"/>
              </a:lnSpc>
              <a:spcBef>
                <a:spcPct val="0"/>
              </a:spcBef>
            </a:pPr>
            <a:r>
              <a:rPr lang="en-US" sz="2399">
                <a:solidFill>
                  <a:srgbClr val="000000"/>
                </a:solidFill>
                <a:latin typeface="DM Sans Bold"/>
              </a:rPr>
              <a:t>One Way ANOVA: Social Media Time Spend and CGPA</a:t>
            </a:r>
          </a:p>
        </p:txBody>
      </p:sp>
      <p:sp>
        <p:nvSpPr>
          <p:cNvPr name="TextBox 11" id="11"/>
          <p:cNvSpPr txBox="true"/>
          <p:nvPr/>
        </p:nvSpPr>
        <p:spPr>
          <a:xfrm rot="0">
            <a:off x="9378652" y="5143500"/>
            <a:ext cx="8130480"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 The p-value (Sig.) associated with the F-Statistic is 0.022  &lt;  0.05 </a:t>
            </a:r>
          </a:p>
        </p:txBody>
      </p:sp>
      <p:sp>
        <p:nvSpPr>
          <p:cNvPr name="TextBox 12" id="12"/>
          <p:cNvSpPr txBox="true"/>
          <p:nvPr/>
        </p:nvSpPr>
        <p:spPr>
          <a:xfrm rot="0">
            <a:off x="2884080" y="6152378"/>
            <a:ext cx="1500287"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Ho Rejected</a:t>
            </a:r>
          </a:p>
        </p:txBody>
      </p:sp>
      <p:sp>
        <p:nvSpPr>
          <p:cNvPr name="TextBox 13" id="13"/>
          <p:cNvSpPr txBox="true"/>
          <p:nvPr/>
        </p:nvSpPr>
        <p:spPr>
          <a:xfrm rot="0">
            <a:off x="6019409" y="6010275"/>
            <a:ext cx="10825560"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There is a significant difference in mean CGPA across various  Social Media Time Spend. </a:t>
            </a:r>
          </a:p>
        </p:txBody>
      </p:sp>
      <p:sp>
        <p:nvSpPr>
          <p:cNvPr name="TextBox 14" id="14"/>
          <p:cNvSpPr txBox="true"/>
          <p:nvPr/>
        </p:nvSpPr>
        <p:spPr>
          <a:xfrm rot="0">
            <a:off x="611971" y="7495403"/>
            <a:ext cx="6044505" cy="361950"/>
          </a:xfrm>
          <a:prstGeom prst="rect">
            <a:avLst/>
          </a:prstGeom>
        </p:spPr>
        <p:txBody>
          <a:bodyPr anchor="t" rtlCol="false" tIns="0" lIns="0" bIns="0" rIns="0">
            <a:spAutoFit/>
          </a:bodyPr>
          <a:lstStyle/>
          <a:p>
            <a:pPr algn="ctr">
              <a:lnSpc>
                <a:spcPts val="2879"/>
              </a:lnSpc>
              <a:spcBef>
                <a:spcPct val="0"/>
              </a:spcBef>
            </a:pPr>
            <a:r>
              <a:rPr lang="en-US" sz="2399">
                <a:solidFill>
                  <a:srgbClr val="000000"/>
                </a:solidFill>
                <a:latin typeface="DM Sans Bold"/>
              </a:rPr>
              <a:t>One Way ANOVA: Study Hours and CGPA</a:t>
            </a:r>
          </a:p>
        </p:txBody>
      </p:sp>
      <p:sp>
        <p:nvSpPr>
          <p:cNvPr name="TextBox 15" id="15"/>
          <p:cNvSpPr txBox="true"/>
          <p:nvPr/>
        </p:nvSpPr>
        <p:spPr>
          <a:xfrm rot="0">
            <a:off x="9476432" y="7495403"/>
            <a:ext cx="7934920"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The p-value (Sig.) associated with the F-Statistic is 0.876 &gt; 0.05 </a:t>
            </a:r>
          </a:p>
        </p:txBody>
      </p:sp>
      <p:sp>
        <p:nvSpPr>
          <p:cNvPr name="TextBox 16" id="16"/>
          <p:cNvSpPr txBox="true"/>
          <p:nvPr/>
        </p:nvSpPr>
        <p:spPr>
          <a:xfrm rot="0">
            <a:off x="2957949" y="8505053"/>
            <a:ext cx="1618159"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Ho Accepted</a:t>
            </a:r>
          </a:p>
        </p:txBody>
      </p:sp>
      <p:sp>
        <p:nvSpPr>
          <p:cNvPr name="TextBox 17" id="17"/>
          <p:cNvSpPr txBox="true"/>
          <p:nvPr/>
        </p:nvSpPr>
        <p:spPr>
          <a:xfrm rot="0">
            <a:off x="6590481" y="8505053"/>
            <a:ext cx="10135195" cy="295275"/>
          </a:xfrm>
          <a:prstGeom prst="rect">
            <a:avLst/>
          </a:prstGeom>
        </p:spPr>
        <p:txBody>
          <a:bodyPr anchor="t" rtlCol="false" tIns="0" lIns="0" bIns="0" rIns="0">
            <a:spAutoFit/>
          </a:bodyPr>
          <a:lstStyle/>
          <a:p>
            <a:pPr algn="ctr">
              <a:lnSpc>
                <a:spcPts val="2399"/>
              </a:lnSpc>
              <a:spcBef>
                <a:spcPct val="0"/>
              </a:spcBef>
            </a:pPr>
            <a:r>
              <a:rPr lang="en-US" sz="1999">
                <a:solidFill>
                  <a:srgbClr val="000000"/>
                </a:solidFill>
                <a:latin typeface="DM Sans Bold"/>
              </a:rPr>
              <a:t>(H₀1): There is no significant difference in mean CGPA across different study hours.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0665474" cy="4010416"/>
            <a:chOff x="0" y="0"/>
            <a:chExt cx="14220632" cy="5347222"/>
          </a:xfrm>
        </p:grpSpPr>
        <p:sp>
          <p:nvSpPr>
            <p:cNvPr name="TextBox 3" id="3"/>
            <p:cNvSpPr txBox="true"/>
            <p:nvPr/>
          </p:nvSpPr>
          <p:spPr>
            <a:xfrm rot="0">
              <a:off x="0" y="-19050"/>
              <a:ext cx="14220632" cy="1187450"/>
            </a:xfrm>
            <a:prstGeom prst="rect">
              <a:avLst/>
            </a:prstGeom>
          </p:spPr>
          <p:txBody>
            <a:bodyPr anchor="t" rtlCol="false" tIns="0" lIns="0" bIns="0" rIns="0">
              <a:spAutoFit/>
            </a:bodyPr>
            <a:lstStyle/>
            <a:p>
              <a:pPr>
                <a:lnSpc>
                  <a:spcPts val="6922"/>
                </a:lnSpc>
              </a:pPr>
              <a:r>
                <a:rPr lang="en-US" sz="5768" spc="-178">
                  <a:solidFill>
                    <a:srgbClr val="000000"/>
                  </a:solidFill>
                  <a:latin typeface="Public Sans Bold"/>
                </a:rPr>
                <a:t>Limitations and Conclusion </a:t>
              </a:r>
            </a:p>
          </p:txBody>
        </p:sp>
        <p:sp>
          <p:nvSpPr>
            <p:cNvPr name="TextBox 4" id="4"/>
            <p:cNvSpPr txBox="true"/>
            <p:nvPr/>
          </p:nvSpPr>
          <p:spPr>
            <a:xfrm rot="0">
              <a:off x="0" y="1704862"/>
              <a:ext cx="14220632" cy="3642360"/>
            </a:xfrm>
            <a:prstGeom prst="rect">
              <a:avLst/>
            </a:prstGeom>
          </p:spPr>
          <p:txBody>
            <a:bodyPr anchor="t" rtlCol="false" tIns="0" lIns="0" bIns="0" rIns="0">
              <a:spAutoFit/>
            </a:bodyPr>
            <a:lstStyle/>
            <a:p>
              <a:pPr>
                <a:lnSpc>
                  <a:spcPts val="3120"/>
                </a:lnSpc>
              </a:pPr>
              <a:r>
                <a:rPr lang="en-US" sz="2400" spc="-24">
                  <a:solidFill>
                    <a:srgbClr val="000000"/>
                  </a:solidFill>
                  <a:latin typeface="Public Sans"/>
                </a:rPr>
                <a:t>Limitations that may impact the interpretation of findings: </a:t>
              </a:r>
            </a:p>
            <a:p>
              <a:pPr marL="518160" indent="-259080" lvl="1">
                <a:lnSpc>
                  <a:spcPts val="3120"/>
                </a:lnSpc>
                <a:buFont typeface="Arial"/>
                <a:buChar char="•"/>
              </a:pPr>
              <a:r>
                <a:rPr lang="en-US" sz="2400" spc="-24">
                  <a:solidFill>
                    <a:srgbClr val="000000"/>
                  </a:solidFill>
                  <a:latin typeface="Public Sans"/>
                </a:rPr>
                <a:t>Reliance on self-reported data may introduce biases such as social desirability and memory recall. </a:t>
              </a:r>
            </a:p>
            <a:p>
              <a:pPr marL="518160" indent="-259080" lvl="1">
                <a:lnSpc>
                  <a:spcPts val="3120"/>
                </a:lnSpc>
                <a:buFont typeface="Arial"/>
                <a:buChar char="•"/>
              </a:pPr>
              <a:r>
                <a:rPr lang="en-US" sz="2400" spc="-24">
                  <a:solidFill>
                    <a:srgbClr val="000000"/>
                  </a:solidFill>
                  <a:latin typeface="Public Sans"/>
                </a:rPr>
                <a:t>The sample may not fully represent the diverse student population, introducing potential selection bias.</a:t>
              </a:r>
            </a:p>
            <a:p>
              <a:pPr marL="518160" indent="-259080" lvl="1">
                <a:lnSpc>
                  <a:spcPts val="3120"/>
                </a:lnSpc>
                <a:buFont typeface="Arial"/>
                <a:buChar char="•"/>
              </a:pPr>
              <a:r>
                <a:rPr lang="en-US" sz="2400" spc="-24">
                  <a:solidFill>
                    <a:srgbClr val="000000"/>
                  </a:solidFill>
                  <a:latin typeface="Public Sans"/>
                </a:rPr>
                <a:t>Findings may be context-specific and may not be broadly applicable to diverse educational settings or demographic groups.</a:t>
              </a:r>
            </a:p>
          </p:txBody>
        </p:sp>
      </p:grpSp>
      <p:sp>
        <p:nvSpPr>
          <p:cNvPr name="Freeform 5" id="5"/>
          <p:cNvSpPr/>
          <p:nvPr/>
        </p:nvSpPr>
        <p:spPr>
          <a:xfrm flipH="false" flipV="false" rot="0">
            <a:off x="11789424" y="518598"/>
            <a:ext cx="7038232" cy="9605528"/>
          </a:xfrm>
          <a:custGeom>
            <a:avLst/>
            <a:gdLst/>
            <a:ahLst/>
            <a:cxnLst/>
            <a:rect r="r" b="b" t="t" l="l"/>
            <a:pathLst>
              <a:path h="9605528" w="7038232">
                <a:moveTo>
                  <a:pt x="0" y="0"/>
                </a:moveTo>
                <a:lnTo>
                  <a:pt x="7038232" y="0"/>
                </a:lnTo>
                <a:lnTo>
                  <a:pt x="7038232" y="9605528"/>
                </a:lnTo>
                <a:lnTo>
                  <a:pt x="0" y="960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47199" y="5549182"/>
            <a:ext cx="10368943" cy="2343150"/>
          </a:xfrm>
          <a:prstGeom prst="rect">
            <a:avLst/>
          </a:prstGeom>
        </p:spPr>
        <p:txBody>
          <a:bodyPr anchor="t" rtlCol="false" tIns="0" lIns="0" bIns="0" rIns="0">
            <a:spAutoFit/>
          </a:bodyPr>
          <a:lstStyle/>
          <a:p>
            <a:pPr algn="just">
              <a:lnSpc>
                <a:spcPts val="3145"/>
              </a:lnSpc>
              <a:spcBef>
                <a:spcPct val="0"/>
              </a:spcBef>
            </a:pPr>
            <a:r>
              <a:rPr lang="en-US" sz="2620">
                <a:solidFill>
                  <a:srgbClr val="000000"/>
                </a:solidFill>
                <a:latin typeface="DM Sans Bold"/>
              </a:rPr>
              <a:t>"Beyond Likes" reveals key correlations: increased study hours positively link to academic success, while higher social media use negatively associates with performance. Despite limitations, these insights guide educators, policymakers, and students in fostering a balanced academic environment amid evolving technology</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62C8DF"/>
        </a:solidFill>
      </p:bgPr>
    </p:bg>
    <p:spTree>
      <p:nvGrpSpPr>
        <p:cNvPr id="1" name=""/>
        <p:cNvGrpSpPr/>
        <p:nvPr/>
      </p:nvGrpSpPr>
      <p:grpSpPr>
        <a:xfrm>
          <a:off x="0" y="0"/>
          <a:ext cx="0" cy="0"/>
          <a:chOff x="0" y="0"/>
          <a:chExt cx="0" cy="0"/>
        </a:xfrm>
      </p:grpSpPr>
      <p:sp>
        <p:nvSpPr>
          <p:cNvPr name="Freeform 2" id="2"/>
          <p:cNvSpPr/>
          <p:nvPr/>
        </p:nvSpPr>
        <p:spPr>
          <a:xfrm flipH="false" flipV="false" rot="0">
            <a:off x="14822036" y="4901816"/>
            <a:ext cx="2437264" cy="4498305"/>
          </a:xfrm>
          <a:custGeom>
            <a:avLst/>
            <a:gdLst/>
            <a:ahLst/>
            <a:cxnLst/>
            <a:rect r="r" b="b" t="t" l="l"/>
            <a:pathLst>
              <a:path h="4498305" w="2437264">
                <a:moveTo>
                  <a:pt x="0" y="0"/>
                </a:moveTo>
                <a:lnTo>
                  <a:pt x="2437264" y="0"/>
                </a:lnTo>
                <a:lnTo>
                  <a:pt x="2437264" y="4498305"/>
                </a:lnTo>
                <a:lnTo>
                  <a:pt x="0" y="44983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427192"/>
            <a:ext cx="12936187" cy="2128380"/>
          </a:xfrm>
          <a:prstGeom prst="rect">
            <a:avLst/>
          </a:prstGeom>
        </p:spPr>
        <p:txBody>
          <a:bodyPr anchor="t" rtlCol="false" tIns="0" lIns="0" bIns="0" rIns="0">
            <a:spAutoFit/>
          </a:bodyPr>
          <a:lstStyle/>
          <a:p>
            <a:pPr>
              <a:lnSpc>
                <a:spcPts val="16156"/>
              </a:lnSpc>
            </a:pPr>
            <a:r>
              <a:rPr lang="en-US" sz="15242" spc="-472">
                <a:solidFill>
                  <a:srgbClr val="000000"/>
                </a:solidFill>
                <a:latin typeface="Public Sans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640229"/>
            <a:ext cx="759893" cy="75989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224140" y="0"/>
                  </a:moveTo>
                  <a:lnTo>
                    <a:pt x="588660" y="0"/>
                  </a:lnTo>
                  <a:cubicBezTo>
                    <a:pt x="648106" y="0"/>
                    <a:pt x="705117" y="23615"/>
                    <a:pt x="747151" y="65649"/>
                  </a:cubicBezTo>
                  <a:cubicBezTo>
                    <a:pt x="789185" y="107683"/>
                    <a:pt x="812800" y="164694"/>
                    <a:pt x="812800" y="224140"/>
                  </a:cubicBezTo>
                  <a:lnTo>
                    <a:pt x="812800" y="588660"/>
                  </a:lnTo>
                  <a:cubicBezTo>
                    <a:pt x="812800" y="648106"/>
                    <a:pt x="789185" y="705117"/>
                    <a:pt x="747151" y="747151"/>
                  </a:cubicBezTo>
                  <a:cubicBezTo>
                    <a:pt x="705117" y="789185"/>
                    <a:pt x="648106" y="812800"/>
                    <a:pt x="588660" y="812800"/>
                  </a:cubicBezTo>
                  <a:lnTo>
                    <a:pt x="224140" y="812800"/>
                  </a:lnTo>
                  <a:cubicBezTo>
                    <a:pt x="164694" y="812800"/>
                    <a:pt x="107683" y="789185"/>
                    <a:pt x="65649" y="747151"/>
                  </a:cubicBezTo>
                  <a:cubicBezTo>
                    <a:pt x="23615" y="705117"/>
                    <a:pt x="0" y="648106"/>
                    <a:pt x="0" y="588660"/>
                  </a:cubicBezTo>
                  <a:lnTo>
                    <a:pt x="0" y="224140"/>
                  </a:lnTo>
                  <a:cubicBezTo>
                    <a:pt x="0" y="164694"/>
                    <a:pt x="23615" y="107683"/>
                    <a:pt x="65649" y="65649"/>
                  </a:cubicBezTo>
                  <a:cubicBezTo>
                    <a:pt x="107683" y="23615"/>
                    <a:pt x="164694" y="0"/>
                    <a:pt x="224140" y="0"/>
                  </a:cubicBezTo>
                  <a:close/>
                </a:path>
              </a:pathLst>
            </a:custGeom>
            <a:solidFill>
              <a:srgbClr val="000000"/>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00122" y="8841105"/>
            <a:ext cx="417048" cy="358140"/>
          </a:xfrm>
          <a:custGeom>
            <a:avLst/>
            <a:gdLst/>
            <a:ahLst/>
            <a:cxnLst/>
            <a:rect r="r" b="b" t="t" l="l"/>
            <a:pathLst>
              <a:path h="358140" w="417048">
                <a:moveTo>
                  <a:pt x="0" y="0"/>
                </a:moveTo>
                <a:lnTo>
                  <a:pt x="417049" y="0"/>
                </a:lnTo>
                <a:lnTo>
                  <a:pt x="417049" y="358140"/>
                </a:lnTo>
                <a:lnTo>
                  <a:pt x="0" y="358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838645"/>
            <a:ext cx="11057708" cy="4055369"/>
          </a:xfrm>
          <a:prstGeom prst="rect">
            <a:avLst/>
          </a:prstGeom>
        </p:spPr>
        <p:txBody>
          <a:bodyPr anchor="t" rtlCol="false" tIns="0" lIns="0" bIns="0" rIns="0">
            <a:spAutoFit/>
          </a:bodyPr>
          <a:lstStyle/>
          <a:p>
            <a:pPr>
              <a:lnSpc>
                <a:spcPts val="3234"/>
              </a:lnSpc>
            </a:pPr>
            <a:r>
              <a:rPr lang="en-US" sz="2488" spc="-24">
                <a:solidFill>
                  <a:srgbClr val="000000"/>
                </a:solidFill>
                <a:latin typeface="Public Sans"/>
              </a:rPr>
              <a:t>Social media is </a:t>
            </a:r>
            <a:r>
              <a:rPr lang="en-US" sz="2488" spc="-24">
                <a:solidFill>
                  <a:srgbClr val="000000"/>
                </a:solidFill>
                <a:latin typeface="Public Sans Medium"/>
              </a:rPr>
              <a:t>a term for websites and apps that allow people to communicate, create communities, and share content</a:t>
            </a:r>
            <a:r>
              <a:rPr lang="en-US" sz="2488" spc="-24">
                <a:solidFill>
                  <a:srgbClr val="000000"/>
                </a:solidFill>
                <a:latin typeface="Public Sans"/>
              </a:rPr>
              <a:t>. It's a digital technology that allows users to share ideas and information through virtual networks and communities. Social media revolutionized communication, connecting people globally through platforms like Facebook, Twitter, and Instagram. Emerging in the early 21st century, it became a powerful tool for sharing ideas, fostering community, and shaping public discourse. Social media's impact on society, culture, and politics continues to evolve, influencing the way we connect and share information.</a:t>
            </a:r>
          </a:p>
          <a:p>
            <a:pPr>
              <a:lnSpc>
                <a:spcPts val="3234"/>
              </a:lnSpc>
            </a:pPr>
          </a:p>
        </p:txBody>
      </p:sp>
      <p:sp>
        <p:nvSpPr>
          <p:cNvPr name="Freeform 7" id="7"/>
          <p:cNvSpPr/>
          <p:nvPr/>
        </p:nvSpPr>
        <p:spPr>
          <a:xfrm flipH="false" flipV="false" rot="0">
            <a:off x="15376030" y="3835426"/>
            <a:ext cx="3358387" cy="4132244"/>
          </a:xfrm>
          <a:custGeom>
            <a:avLst/>
            <a:gdLst/>
            <a:ahLst/>
            <a:cxnLst/>
            <a:rect r="r" b="b" t="t" l="l"/>
            <a:pathLst>
              <a:path h="4132244" w="3358387">
                <a:moveTo>
                  <a:pt x="0" y="0"/>
                </a:moveTo>
                <a:lnTo>
                  <a:pt x="3358388" y="0"/>
                </a:lnTo>
                <a:lnTo>
                  <a:pt x="3358388" y="4132243"/>
                </a:lnTo>
                <a:lnTo>
                  <a:pt x="0" y="4132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404054" y="206090"/>
            <a:ext cx="2415158" cy="3629336"/>
          </a:xfrm>
          <a:custGeom>
            <a:avLst/>
            <a:gdLst/>
            <a:ahLst/>
            <a:cxnLst/>
            <a:rect r="r" b="b" t="t" l="l"/>
            <a:pathLst>
              <a:path h="3629336" w="2415158">
                <a:moveTo>
                  <a:pt x="0" y="0"/>
                </a:moveTo>
                <a:lnTo>
                  <a:pt x="2415158" y="0"/>
                </a:lnTo>
                <a:lnTo>
                  <a:pt x="2415158" y="3629336"/>
                </a:lnTo>
                <a:lnTo>
                  <a:pt x="0" y="3629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1441108" y="5416535"/>
            <a:ext cx="5378104" cy="4722954"/>
          </a:xfrm>
          <a:custGeom>
            <a:avLst/>
            <a:gdLst/>
            <a:ahLst/>
            <a:cxnLst/>
            <a:rect r="r" b="b" t="t" l="l"/>
            <a:pathLst>
              <a:path h="4722954" w="5378104">
                <a:moveTo>
                  <a:pt x="0" y="0"/>
                </a:moveTo>
                <a:lnTo>
                  <a:pt x="5378104" y="0"/>
                </a:lnTo>
                <a:lnTo>
                  <a:pt x="5378104" y="4722953"/>
                </a:lnTo>
                <a:lnTo>
                  <a:pt x="0" y="47229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028700" y="1019175"/>
            <a:ext cx="10665474" cy="990209"/>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29834"/>
            <a:ext cx="10665474" cy="5676900"/>
            <a:chOff x="0" y="0"/>
            <a:chExt cx="14220632" cy="7569200"/>
          </a:xfrm>
        </p:grpSpPr>
        <p:sp>
          <p:nvSpPr>
            <p:cNvPr name="TextBox 3" id="3"/>
            <p:cNvSpPr txBox="true"/>
            <p:nvPr/>
          </p:nvSpPr>
          <p:spPr>
            <a:xfrm rot="0">
              <a:off x="0" y="-9525"/>
              <a:ext cx="14220632" cy="1317103"/>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Problem and Motivation </a:t>
              </a:r>
            </a:p>
          </p:txBody>
        </p:sp>
        <p:sp>
          <p:nvSpPr>
            <p:cNvPr name="TextBox 4" id="4"/>
            <p:cNvSpPr txBox="true"/>
            <p:nvPr/>
          </p:nvSpPr>
          <p:spPr>
            <a:xfrm rot="0">
              <a:off x="0" y="1844040"/>
              <a:ext cx="14220632" cy="6766560"/>
            </a:xfrm>
            <a:prstGeom prst="rect">
              <a:avLst/>
            </a:prstGeom>
          </p:spPr>
          <p:txBody>
            <a:bodyPr anchor="t" rtlCol="false" tIns="0" lIns="0" bIns="0" rIns="0">
              <a:spAutoFit/>
            </a:bodyPr>
            <a:lstStyle/>
            <a:p>
              <a:pPr>
                <a:lnSpc>
                  <a:spcPts val="3120"/>
                </a:lnSpc>
              </a:pPr>
              <a:r>
                <a:rPr lang="en-US" sz="2400" spc="-24">
                  <a:solidFill>
                    <a:srgbClr val="000000"/>
                  </a:solidFill>
                  <a:latin typeface="Public Sans"/>
                </a:rPr>
                <a:t>The Impact of Social Media on Students' Academic Performance</a:t>
              </a:r>
            </a:p>
            <a:p>
              <a:pPr>
                <a:lnSpc>
                  <a:spcPts val="3120"/>
                </a:lnSpc>
              </a:pPr>
              <a:r>
                <a:rPr lang="en-US" sz="2400" spc="-24">
                  <a:solidFill>
                    <a:srgbClr val="000000"/>
                  </a:solidFill>
                  <a:latin typeface="Public Sans"/>
                </a:rPr>
                <a:t>As students today are surrounded by digital technology and social media, it can become a hindrance to their academic success. The constant connectivity poses a challenge, leading to distractions that can impact focus and study habits.</a:t>
              </a:r>
            </a:p>
            <a:p>
              <a:pPr>
                <a:lnSpc>
                  <a:spcPts val="3120"/>
                </a:lnSpc>
              </a:pPr>
            </a:p>
            <a:p>
              <a:pPr>
                <a:lnSpc>
                  <a:spcPts val="3120"/>
                </a:lnSpc>
              </a:pPr>
              <a:r>
                <a:rPr lang="en-US" sz="2400" spc="-24">
                  <a:solidFill>
                    <a:srgbClr val="000000"/>
                  </a:solidFill>
                  <a:latin typeface="Public Sans"/>
                </a:rPr>
                <a:t>This presentation is designed to explore the relationship between social media engagement and academic achievement. By examining both the positive and negative aspects, aim to equip educators, parents, and students with data-driven insights. Through a comprehensive analysis,  hope to discover solutions to overcome difficulties and leverage the positive aspects of social media to create a more constructive and supportive learning environment.</a:t>
              </a:r>
            </a:p>
          </p:txBody>
        </p:sp>
      </p:grpSp>
      <p:sp>
        <p:nvSpPr>
          <p:cNvPr name="Freeform 5" id="5"/>
          <p:cNvSpPr/>
          <p:nvPr/>
        </p:nvSpPr>
        <p:spPr>
          <a:xfrm flipH="false" flipV="false" rot="0">
            <a:off x="11789424" y="518598"/>
            <a:ext cx="7038232" cy="9605528"/>
          </a:xfrm>
          <a:custGeom>
            <a:avLst/>
            <a:gdLst/>
            <a:ahLst/>
            <a:cxnLst/>
            <a:rect r="r" b="b" t="t" l="l"/>
            <a:pathLst>
              <a:path h="9605528" w="7038232">
                <a:moveTo>
                  <a:pt x="0" y="0"/>
                </a:moveTo>
                <a:lnTo>
                  <a:pt x="7038232" y="0"/>
                </a:lnTo>
                <a:lnTo>
                  <a:pt x="7038232" y="9605528"/>
                </a:lnTo>
                <a:lnTo>
                  <a:pt x="0" y="960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9107" y="1028700"/>
            <a:ext cx="10815013" cy="7048109"/>
            <a:chOff x="0" y="0"/>
            <a:chExt cx="14420018" cy="9397478"/>
          </a:xfrm>
        </p:grpSpPr>
        <p:sp>
          <p:nvSpPr>
            <p:cNvPr name="TextBox 3" id="3"/>
            <p:cNvSpPr txBox="true"/>
            <p:nvPr/>
          </p:nvSpPr>
          <p:spPr>
            <a:xfrm rot="0">
              <a:off x="0" y="-9525"/>
              <a:ext cx="14420018" cy="2624681"/>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Purpose of Study and Research Question</a:t>
              </a:r>
            </a:p>
          </p:txBody>
        </p:sp>
        <p:sp>
          <p:nvSpPr>
            <p:cNvPr name="TextBox 4" id="4"/>
            <p:cNvSpPr txBox="true"/>
            <p:nvPr/>
          </p:nvSpPr>
          <p:spPr>
            <a:xfrm rot="0">
              <a:off x="0" y="3151618"/>
              <a:ext cx="14420018" cy="6245860"/>
            </a:xfrm>
            <a:prstGeom prst="rect">
              <a:avLst/>
            </a:prstGeom>
          </p:spPr>
          <p:txBody>
            <a:bodyPr anchor="t" rtlCol="false" tIns="0" lIns="0" bIns="0" rIns="0">
              <a:spAutoFit/>
            </a:bodyPr>
            <a:lstStyle/>
            <a:p>
              <a:pPr>
                <a:lnSpc>
                  <a:spcPts val="3120"/>
                </a:lnSpc>
              </a:pPr>
              <a:r>
                <a:rPr lang="en-US" sz="2400" spc="-24">
                  <a:solidFill>
                    <a:srgbClr val="000000"/>
                  </a:solidFill>
                  <a:latin typeface="Public Sans"/>
                </a:rPr>
                <a:t>The primary objective of this presentation is to illuminate the statistical impact of social media on students' lives and the research question guiding this study is, "Does social media have a distinctive impact on students' academic lives?" To delve deeper into this inquiry, the following questions are considered: </a:t>
              </a:r>
            </a:p>
            <a:p>
              <a:pPr>
                <a:lnSpc>
                  <a:spcPts val="3120"/>
                </a:lnSpc>
              </a:pPr>
              <a:r>
                <a:rPr lang="en-US" sz="2400" spc="-24">
                  <a:solidFill>
                    <a:srgbClr val="000000"/>
                  </a:solidFill>
                  <a:latin typeface="Public Sans"/>
                </a:rPr>
                <a:t>1. How do students utilize social media? </a:t>
              </a:r>
            </a:p>
            <a:p>
              <a:pPr>
                <a:lnSpc>
                  <a:spcPts val="3120"/>
                </a:lnSpc>
              </a:pPr>
              <a:r>
                <a:rPr lang="en-US" sz="2400" spc="-24">
                  <a:solidFill>
                    <a:srgbClr val="000000"/>
                  </a:solidFill>
                  <a:latin typeface="Public Sans"/>
                </a:rPr>
                <a:t>2. To what extent does social media support students' learning? </a:t>
              </a:r>
            </a:p>
            <a:p>
              <a:pPr>
                <a:lnSpc>
                  <a:spcPts val="3120"/>
                </a:lnSpc>
              </a:pPr>
              <a:r>
                <a:rPr lang="en-US" sz="2400" spc="-24">
                  <a:solidFill>
                    <a:srgbClr val="000000"/>
                  </a:solidFill>
                  <a:latin typeface="Public Sans"/>
                </a:rPr>
                <a:t>3. What is the perceived impact of social media on students' academic lives? 4. How does students' social media usage relate to their sleep patterns, and what impact does this connection have on their academic experiences in higher education? </a:t>
              </a:r>
            </a:p>
            <a:p>
              <a:pPr>
                <a:lnSpc>
                  <a:spcPts val="3120"/>
                </a:lnSpc>
              </a:pPr>
            </a:p>
          </p:txBody>
        </p:sp>
      </p:grpSp>
      <p:sp>
        <p:nvSpPr>
          <p:cNvPr name="Freeform 5" id="5"/>
          <p:cNvSpPr/>
          <p:nvPr/>
        </p:nvSpPr>
        <p:spPr>
          <a:xfrm flipH="false" flipV="false" rot="0">
            <a:off x="11789424" y="518598"/>
            <a:ext cx="7038232" cy="9605528"/>
          </a:xfrm>
          <a:custGeom>
            <a:avLst/>
            <a:gdLst/>
            <a:ahLst/>
            <a:cxnLst/>
            <a:rect r="r" b="b" t="t" l="l"/>
            <a:pathLst>
              <a:path h="9605528" w="7038232">
                <a:moveTo>
                  <a:pt x="0" y="0"/>
                </a:moveTo>
                <a:lnTo>
                  <a:pt x="7038232" y="0"/>
                </a:lnTo>
                <a:lnTo>
                  <a:pt x="7038232" y="9605528"/>
                </a:lnTo>
                <a:lnTo>
                  <a:pt x="0" y="960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83614" y="782547"/>
            <a:ext cx="14377474" cy="2463949"/>
          </a:xfrm>
          <a:prstGeom prst="rect">
            <a:avLst/>
          </a:prstGeom>
        </p:spPr>
        <p:txBody>
          <a:bodyPr anchor="t" rtlCol="false" tIns="0" lIns="0" bIns="0" rIns="0">
            <a:spAutoFit/>
          </a:bodyPr>
          <a:lstStyle/>
          <a:p>
            <a:pPr>
              <a:lnSpc>
                <a:spcPts val="3234"/>
              </a:lnSpc>
            </a:pPr>
            <a:r>
              <a:rPr lang="en-US" sz="2488" spc="-24">
                <a:solidFill>
                  <a:srgbClr val="000000"/>
                </a:solidFill>
                <a:latin typeface="Public Sans Bold"/>
              </a:rPr>
              <a:t>Data Collection: </a:t>
            </a:r>
            <a:r>
              <a:rPr lang="en-US" sz="2488" spc="-24">
                <a:solidFill>
                  <a:srgbClr val="000000"/>
                </a:solidFill>
                <a:latin typeface="Public Sans"/>
              </a:rPr>
              <a:t>An online survey was conducted by distributing a Google Form link across various social media platforms. A total of 118 responses were gathered through the Google Form, providing valuable data for analysis and insights.</a:t>
            </a:r>
          </a:p>
          <a:p>
            <a:pPr>
              <a:lnSpc>
                <a:spcPts val="3234"/>
              </a:lnSpc>
            </a:pPr>
          </a:p>
          <a:p>
            <a:pPr>
              <a:lnSpc>
                <a:spcPts val="3234"/>
              </a:lnSpc>
            </a:pPr>
            <a:r>
              <a:rPr lang="en-US" sz="2488" spc="-24">
                <a:solidFill>
                  <a:srgbClr val="000000"/>
                </a:solidFill>
                <a:latin typeface="Public Sans"/>
              </a:rPr>
              <a:t>The variables of social media that may affect the students’ academic performance are:</a:t>
            </a:r>
          </a:p>
          <a:p>
            <a:pPr>
              <a:lnSpc>
                <a:spcPts val="3234"/>
              </a:lnSpc>
            </a:pPr>
          </a:p>
        </p:txBody>
      </p:sp>
      <p:grpSp>
        <p:nvGrpSpPr>
          <p:cNvPr name="Group 3" id="3"/>
          <p:cNvGrpSpPr/>
          <p:nvPr/>
        </p:nvGrpSpPr>
        <p:grpSpPr>
          <a:xfrm rot="0">
            <a:off x="3654161" y="4271853"/>
            <a:ext cx="3200400" cy="622059"/>
            <a:chOff x="0" y="0"/>
            <a:chExt cx="2429326" cy="472186"/>
          </a:xfrm>
        </p:grpSpPr>
        <p:sp>
          <p:nvSpPr>
            <p:cNvPr name="Freeform 4" id="4"/>
            <p:cNvSpPr/>
            <p:nvPr/>
          </p:nvSpPr>
          <p:spPr>
            <a:xfrm flipH="false" flipV="false" rot="0">
              <a:off x="0" y="0"/>
              <a:ext cx="2429326" cy="472186"/>
            </a:xfrm>
            <a:custGeom>
              <a:avLst/>
              <a:gdLst/>
              <a:ahLst/>
              <a:cxnLst/>
              <a:rect r="r" b="b" t="t" l="l"/>
              <a:pathLst>
                <a:path h="472186" w="2429326">
                  <a:moveTo>
                    <a:pt x="72571" y="0"/>
                  </a:moveTo>
                  <a:lnTo>
                    <a:pt x="2356755" y="0"/>
                  </a:lnTo>
                  <a:cubicBezTo>
                    <a:pt x="2376002" y="0"/>
                    <a:pt x="2394461" y="7646"/>
                    <a:pt x="2408070" y="21256"/>
                  </a:cubicBezTo>
                  <a:cubicBezTo>
                    <a:pt x="2421680" y="34865"/>
                    <a:pt x="2429326" y="53324"/>
                    <a:pt x="2429326" y="72571"/>
                  </a:cubicBezTo>
                  <a:lnTo>
                    <a:pt x="2429326" y="399615"/>
                  </a:lnTo>
                  <a:cubicBezTo>
                    <a:pt x="2429326" y="418862"/>
                    <a:pt x="2421680" y="437320"/>
                    <a:pt x="2408070" y="450930"/>
                  </a:cubicBezTo>
                  <a:cubicBezTo>
                    <a:pt x="2394461" y="464540"/>
                    <a:pt x="2376002" y="472186"/>
                    <a:pt x="2356755" y="472186"/>
                  </a:cubicBezTo>
                  <a:lnTo>
                    <a:pt x="72571" y="472186"/>
                  </a:lnTo>
                  <a:cubicBezTo>
                    <a:pt x="53324" y="472186"/>
                    <a:pt x="34865" y="464540"/>
                    <a:pt x="21256" y="450930"/>
                  </a:cubicBezTo>
                  <a:cubicBezTo>
                    <a:pt x="7646" y="437320"/>
                    <a:pt x="0" y="418862"/>
                    <a:pt x="0" y="399615"/>
                  </a:cubicBezTo>
                  <a:lnTo>
                    <a:pt x="0" y="72571"/>
                  </a:lnTo>
                  <a:cubicBezTo>
                    <a:pt x="0" y="53324"/>
                    <a:pt x="7646" y="34865"/>
                    <a:pt x="21256" y="21256"/>
                  </a:cubicBezTo>
                  <a:cubicBezTo>
                    <a:pt x="34865" y="7646"/>
                    <a:pt x="53324" y="0"/>
                    <a:pt x="72571" y="0"/>
                  </a:cubicBezTo>
                  <a:close/>
                </a:path>
              </a:pathLst>
            </a:custGeom>
            <a:solidFill>
              <a:srgbClr val="FF914D"/>
            </a:solidFill>
          </p:spPr>
        </p:sp>
        <p:sp>
          <p:nvSpPr>
            <p:cNvPr name="TextBox 5" id="5"/>
            <p:cNvSpPr txBox="true"/>
            <p:nvPr/>
          </p:nvSpPr>
          <p:spPr>
            <a:xfrm>
              <a:off x="0" y="0"/>
              <a:ext cx="2429326" cy="472186"/>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Academic Performance </a:t>
              </a:r>
            </a:p>
          </p:txBody>
        </p:sp>
      </p:grpSp>
      <p:grpSp>
        <p:nvGrpSpPr>
          <p:cNvPr name="Group 6" id="6"/>
          <p:cNvGrpSpPr/>
          <p:nvPr/>
        </p:nvGrpSpPr>
        <p:grpSpPr>
          <a:xfrm rot="0">
            <a:off x="6968182" y="4272660"/>
            <a:ext cx="3200400" cy="622059"/>
            <a:chOff x="0" y="0"/>
            <a:chExt cx="2429326" cy="472186"/>
          </a:xfrm>
        </p:grpSpPr>
        <p:sp>
          <p:nvSpPr>
            <p:cNvPr name="Freeform 7" id="7"/>
            <p:cNvSpPr/>
            <p:nvPr/>
          </p:nvSpPr>
          <p:spPr>
            <a:xfrm flipH="false" flipV="false" rot="0">
              <a:off x="0" y="0"/>
              <a:ext cx="2429326" cy="472186"/>
            </a:xfrm>
            <a:custGeom>
              <a:avLst/>
              <a:gdLst/>
              <a:ahLst/>
              <a:cxnLst/>
              <a:rect r="r" b="b" t="t" l="l"/>
              <a:pathLst>
                <a:path h="472186" w="2429326">
                  <a:moveTo>
                    <a:pt x="72571" y="0"/>
                  </a:moveTo>
                  <a:lnTo>
                    <a:pt x="2356755" y="0"/>
                  </a:lnTo>
                  <a:cubicBezTo>
                    <a:pt x="2376002" y="0"/>
                    <a:pt x="2394461" y="7646"/>
                    <a:pt x="2408070" y="21256"/>
                  </a:cubicBezTo>
                  <a:cubicBezTo>
                    <a:pt x="2421680" y="34865"/>
                    <a:pt x="2429326" y="53324"/>
                    <a:pt x="2429326" y="72571"/>
                  </a:cubicBezTo>
                  <a:lnTo>
                    <a:pt x="2429326" y="399615"/>
                  </a:lnTo>
                  <a:cubicBezTo>
                    <a:pt x="2429326" y="418862"/>
                    <a:pt x="2421680" y="437320"/>
                    <a:pt x="2408070" y="450930"/>
                  </a:cubicBezTo>
                  <a:cubicBezTo>
                    <a:pt x="2394461" y="464540"/>
                    <a:pt x="2376002" y="472186"/>
                    <a:pt x="2356755" y="472186"/>
                  </a:cubicBezTo>
                  <a:lnTo>
                    <a:pt x="72571" y="472186"/>
                  </a:lnTo>
                  <a:cubicBezTo>
                    <a:pt x="53324" y="472186"/>
                    <a:pt x="34865" y="464540"/>
                    <a:pt x="21256" y="450930"/>
                  </a:cubicBezTo>
                  <a:cubicBezTo>
                    <a:pt x="7646" y="437320"/>
                    <a:pt x="0" y="418862"/>
                    <a:pt x="0" y="399615"/>
                  </a:cubicBezTo>
                  <a:lnTo>
                    <a:pt x="0" y="72571"/>
                  </a:lnTo>
                  <a:cubicBezTo>
                    <a:pt x="0" y="53324"/>
                    <a:pt x="7646" y="34865"/>
                    <a:pt x="21256" y="21256"/>
                  </a:cubicBezTo>
                  <a:cubicBezTo>
                    <a:pt x="34865" y="7646"/>
                    <a:pt x="53324" y="0"/>
                    <a:pt x="72571" y="0"/>
                  </a:cubicBezTo>
                  <a:close/>
                </a:path>
              </a:pathLst>
            </a:custGeom>
            <a:solidFill>
              <a:srgbClr val="FFDE59"/>
            </a:solidFill>
          </p:spPr>
        </p:sp>
        <p:sp>
          <p:nvSpPr>
            <p:cNvPr name="TextBox 8" id="8"/>
            <p:cNvSpPr txBox="true"/>
            <p:nvPr/>
          </p:nvSpPr>
          <p:spPr>
            <a:xfrm>
              <a:off x="0" y="0"/>
              <a:ext cx="2429326" cy="472186"/>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Social Media Platform</a:t>
              </a:r>
            </a:p>
          </p:txBody>
        </p:sp>
      </p:grpSp>
      <p:grpSp>
        <p:nvGrpSpPr>
          <p:cNvPr name="Group 9" id="9"/>
          <p:cNvGrpSpPr/>
          <p:nvPr/>
        </p:nvGrpSpPr>
        <p:grpSpPr>
          <a:xfrm rot="0">
            <a:off x="357620" y="7946802"/>
            <a:ext cx="3200400" cy="622059"/>
            <a:chOff x="0" y="0"/>
            <a:chExt cx="2429326" cy="472186"/>
          </a:xfrm>
        </p:grpSpPr>
        <p:sp>
          <p:nvSpPr>
            <p:cNvPr name="Freeform 10" id="10"/>
            <p:cNvSpPr/>
            <p:nvPr/>
          </p:nvSpPr>
          <p:spPr>
            <a:xfrm flipH="false" flipV="false" rot="0">
              <a:off x="0" y="0"/>
              <a:ext cx="2429326" cy="472186"/>
            </a:xfrm>
            <a:custGeom>
              <a:avLst/>
              <a:gdLst/>
              <a:ahLst/>
              <a:cxnLst/>
              <a:rect r="r" b="b" t="t" l="l"/>
              <a:pathLst>
                <a:path h="472186" w="2429326">
                  <a:moveTo>
                    <a:pt x="72571" y="0"/>
                  </a:moveTo>
                  <a:lnTo>
                    <a:pt x="2356755" y="0"/>
                  </a:lnTo>
                  <a:cubicBezTo>
                    <a:pt x="2376002" y="0"/>
                    <a:pt x="2394461" y="7646"/>
                    <a:pt x="2408070" y="21256"/>
                  </a:cubicBezTo>
                  <a:cubicBezTo>
                    <a:pt x="2421680" y="34865"/>
                    <a:pt x="2429326" y="53324"/>
                    <a:pt x="2429326" y="72571"/>
                  </a:cubicBezTo>
                  <a:lnTo>
                    <a:pt x="2429326" y="399615"/>
                  </a:lnTo>
                  <a:cubicBezTo>
                    <a:pt x="2429326" y="418862"/>
                    <a:pt x="2421680" y="437320"/>
                    <a:pt x="2408070" y="450930"/>
                  </a:cubicBezTo>
                  <a:cubicBezTo>
                    <a:pt x="2394461" y="464540"/>
                    <a:pt x="2376002" y="472186"/>
                    <a:pt x="2356755" y="472186"/>
                  </a:cubicBezTo>
                  <a:lnTo>
                    <a:pt x="72571" y="472186"/>
                  </a:lnTo>
                  <a:cubicBezTo>
                    <a:pt x="53324" y="472186"/>
                    <a:pt x="34865" y="464540"/>
                    <a:pt x="21256" y="450930"/>
                  </a:cubicBezTo>
                  <a:cubicBezTo>
                    <a:pt x="7646" y="437320"/>
                    <a:pt x="0" y="418862"/>
                    <a:pt x="0" y="399615"/>
                  </a:cubicBezTo>
                  <a:lnTo>
                    <a:pt x="0" y="72571"/>
                  </a:lnTo>
                  <a:cubicBezTo>
                    <a:pt x="0" y="53324"/>
                    <a:pt x="7646" y="34865"/>
                    <a:pt x="21256" y="21256"/>
                  </a:cubicBezTo>
                  <a:cubicBezTo>
                    <a:pt x="34865" y="7646"/>
                    <a:pt x="53324" y="0"/>
                    <a:pt x="72571" y="0"/>
                  </a:cubicBezTo>
                  <a:close/>
                </a:path>
              </a:pathLst>
            </a:custGeom>
            <a:solidFill>
              <a:srgbClr val="FF914D"/>
            </a:solidFill>
          </p:spPr>
        </p:sp>
        <p:sp>
          <p:nvSpPr>
            <p:cNvPr name="TextBox 11" id="11"/>
            <p:cNvSpPr txBox="true"/>
            <p:nvPr/>
          </p:nvSpPr>
          <p:spPr>
            <a:xfrm>
              <a:off x="0" y="-9525"/>
              <a:ext cx="2429326" cy="481711"/>
            </a:xfrm>
            <a:prstGeom prst="rect">
              <a:avLst/>
            </a:prstGeom>
          </p:spPr>
          <p:txBody>
            <a:bodyPr anchor="ctr" rtlCol="false" tIns="50800" lIns="50800" bIns="50800" rIns="50800"/>
            <a:lstStyle/>
            <a:p>
              <a:pPr algn="ctr">
                <a:lnSpc>
                  <a:spcPts val="2519"/>
                </a:lnSpc>
              </a:pPr>
              <a:r>
                <a:rPr lang="en-US" sz="2099">
                  <a:solidFill>
                    <a:srgbClr val="000000"/>
                  </a:solidFill>
                  <a:latin typeface="DM Sans Bold"/>
                </a:rPr>
                <a:t>Level and Year of Study</a:t>
              </a:r>
            </a:p>
          </p:txBody>
        </p:sp>
      </p:grpSp>
      <p:grpSp>
        <p:nvGrpSpPr>
          <p:cNvPr name="Group 12" id="12"/>
          <p:cNvGrpSpPr/>
          <p:nvPr/>
        </p:nvGrpSpPr>
        <p:grpSpPr>
          <a:xfrm rot="0">
            <a:off x="3664780" y="7886654"/>
            <a:ext cx="3718897" cy="787776"/>
            <a:chOff x="0" y="0"/>
            <a:chExt cx="2822901" cy="597977"/>
          </a:xfrm>
        </p:grpSpPr>
        <p:sp>
          <p:nvSpPr>
            <p:cNvPr name="Freeform 13" id="13"/>
            <p:cNvSpPr/>
            <p:nvPr/>
          </p:nvSpPr>
          <p:spPr>
            <a:xfrm flipH="false" flipV="false" rot="0">
              <a:off x="0" y="0"/>
              <a:ext cx="2822901" cy="597977"/>
            </a:xfrm>
            <a:custGeom>
              <a:avLst/>
              <a:gdLst/>
              <a:ahLst/>
              <a:cxnLst/>
              <a:rect r="r" b="b" t="t" l="l"/>
              <a:pathLst>
                <a:path h="597977" w="2822901">
                  <a:moveTo>
                    <a:pt x="62453" y="0"/>
                  </a:moveTo>
                  <a:lnTo>
                    <a:pt x="2760448" y="0"/>
                  </a:lnTo>
                  <a:cubicBezTo>
                    <a:pt x="2794940" y="0"/>
                    <a:pt x="2822901" y="27961"/>
                    <a:pt x="2822901" y="62453"/>
                  </a:cubicBezTo>
                  <a:lnTo>
                    <a:pt x="2822901" y="535523"/>
                  </a:lnTo>
                  <a:cubicBezTo>
                    <a:pt x="2822901" y="570015"/>
                    <a:pt x="2794940" y="597977"/>
                    <a:pt x="2760448" y="597977"/>
                  </a:cubicBezTo>
                  <a:lnTo>
                    <a:pt x="62453" y="597977"/>
                  </a:lnTo>
                  <a:cubicBezTo>
                    <a:pt x="27961" y="597977"/>
                    <a:pt x="0" y="570015"/>
                    <a:pt x="0" y="535523"/>
                  </a:cubicBezTo>
                  <a:lnTo>
                    <a:pt x="0" y="62453"/>
                  </a:lnTo>
                  <a:cubicBezTo>
                    <a:pt x="0" y="27961"/>
                    <a:pt x="27961" y="0"/>
                    <a:pt x="62453" y="0"/>
                  </a:cubicBezTo>
                  <a:close/>
                </a:path>
              </a:pathLst>
            </a:custGeom>
            <a:solidFill>
              <a:srgbClr val="FFDE59"/>
            </a:solidFill>
          </p:spPr>
        </p:sp>
        <p:sp>
          <p:nvSpPr>
            <p:cNvPr name="TextBox 14" id="14"/>
            <p:cNvSpPr txBox="true"/>
            <p:nvPr/>
          </p:nvSpPr>
          <p:spPr>
            <a:xfrm>
              <a:off x="0" y="0"/>
              <a:ext cx="2822901" cy="597977"/>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Time Spend on Social Media</a:t>
              </a:r>
            </a:p>
          </p:txBody>
        </p:sp>
      </p:grpSp>
      <p:grpSp>
        <p:nvGrpSpPr>
          <p:cNvPr name="Group 15" id="15"/>
          <p:cNvGrpSpPr/>
          <p:nvPr/>
        </p:nvGrpSpPr>
        <p:grpSpPr>
          <a:xfrm rot="0">
            <a:off x="346280" y="4271853"/>
            <a:ext cx="3200400" cy="622059"/>
            <a:chOff x="0" y="0"/>
            <a:chExt cx="2429326" cy="472186"/>
          </a:xfrm>
        </p:grpSpPr>
        <p:sp>
          <p:nvSpPr>
            <p:cNvPr name="Freeform 16" id="16"/>
            <p:cNvSpPr/>
            <p:nvPr/>
          </p:nvSpPr>
          <p:spPr>
            <a:xfrm flipH="false" flipV="false" rot="0">
              <a:off x="0" y="0"/>
              <a:ext cx="2429326" cy="472186"/>
            </a:xfrm>
            <a:custGeom>
              <a:avLst/>
              <a:gdLst/>
              <a:ahLst/>
              <a:cxnLst/>
              <a:rect r="r" b="b" t="t" l="l"/>
              <a:pathLst>
                <a:path h="472186" w="2429326">
                  <a:moveTo>
                    <a:pt x="72571" y="0"/>
                  </a:moveTo>
                  <a:lnTo>
                    <a:pt x="2356755" y="0"/>
                  </a:lnTo>
                  <a:cubicBezTo>
                    <a:pt x="2376002" y="0"/>
                    <a:pt x="2394461" y="7646"/>
                    <a:pt x="2408070" y="21256"/>
                  </a:cubicBezTo>
                  <a:cubicBezTo>
                    <a:pt x="2421680" y="34865"/>
                    <a:pt x="2429326" y="53324"/>
                    <a:pt x="2429326" y="72571"/>
                  </a:cubicBezTo>
                  <a:lnTo>
                    <a:pt x="2429326" y="399615"/>
                  </a:lnTo>
                  <a:cubicBezTo>
                    <a:pt x="2429326" y="418862"/>
                    <a:pt x="2421680" y="437320"/>
                    <a:pt x="2408070" y="450930"/>
                  </a:cubicBezTo>
                  <a:cubicBezTo>
                    <a:pt x="2394461" y="464540"/>
                    <a:pt x="2376002" y="472186"/>
                    <a:pt x="2356755" y="472186"/>
                  </a:cubicBezTo>
                  <a:lnTo>
                    <a:pt x="72571" y="472186"/>
                  </a:lnTo>
                  <a:cubicBezTo>
                    <a:pt x="53324" y="472186"/>
                    <a:pt x="34865" y="464540"/>
                    <a:pt x="21256" y="450930"/>
                  </a:cubicBezTo>
                  <a:cubicBezTo>
                    <a:pt x="7646" y="437320"/>
                    <a:pt x="0" y="418862"/>
                    <a:pt x="0" y="399615"/>
                  </a:cubicBezTo>
                  <a:lnTo>
                    <a:pt x="0" y="72571"/>
                  </a:lnTo>
                  <a:cubicBezTo>
                    <a:pt x="0" y="53324"/>
                    <a:pt x="7646" y="34865"/>
                    <a:pt x="21256" y="21256"/>
                  </a:cubicBezTo>
                  <a:cubicBezTo>
                    <a:pt x="34865" y="7646"/>
                    <a:pt x="53324" y="0"/>
                    <a:pt x="72571" y="0"/>
                  </a:cubicBezTo>
                  <a:close/>
                </a:path>
              </a:pathLst>
            </a:custGeom>
            <a:solidFill>
              <a:srgbClr val="FFBD59"/>
            </a:solidFill>
          </p:spPr>
        </p:sp>
        <p:sp>
          <p:nvSpPr>
            <p:cNvPr name="TextBox 17" id="17"/>
            <p:cNvSpPr txBox="true"/>
            <p:nvPr/>
          </p:nvSpPr>
          <p:spPr>
            <a:xfrm>
              <a:off x="0" y="0"/>
              <a:ext cx="2429326" cy="472186"/>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Demographic</a:t>
              </a:r>
            </a:p>
          </p:txBody>
        </p:sp>
      </p:grpSp>
      <p:grpSp>
        <p:nvGrpSpPr>
          <p:cNvPr name="Group 18" id="18"/>
          <p:cNvGrpSpPr/>
          <p:nvPr/>
        </p:nvGrpSpPr>
        <p:grpSpPr>
          <a:xfrm rot="0">
            <a:off x="10368418" y="4249595"/>
            <a:ext cx="3200400" cy="622059"/>
            <a:chOff x="0" y="0"/>
            <a:chExt cx="2429326" cy="472186"/>
          </a:xfrm>
        </p:grpSpPr>
        <p:sp>
          <p:nvSpPr>
            <p:cNvPr name="Freeform 19" id="19"/>
            <p:cNvSpPr/>
            <p:nvPr/>
          </p:nvSpPr>
          <p:spPr>
            <a:xfrm flipH="false" flipV="false" rot="0">
              <a:off x="0" y="0"/>
              <a:ext cx="2429326" cy="472186"/>
            </a:xfrm>
            <a:custGeom>
              <a:avLst/>
              <a:gdLst/>
              <a:ahLst/>
              <a:cxnLst/>
              <a:rect r="r" b="b" t="t" l="l"/>
              <a:pathLst>
                <a:path h="472186" w="2429326">
                  <a:moveTo>
                    <a:pt x="72571" y="0"/>
                  </a:moveTo>
                  <a:lnTo>
                    <a:pt x="2356755" y="0"/>
                  </a:lnTo>
                  <a:cubicBezTo>
                    <a:pt x="2376002" y="0"/>
                    <a:pt x="2394461" y="7646"/>
                    <a:pt x="2408070" y="21256"/>
                  </a:cubicBezTo>
                  <a:cubicBezTo>
                    <a:pt x="2421680" y="34865"/>
                    <a:pt x="2429326" y="53324"/>
                    <a:pt x="2429326" y="72571"/>
                  </a:cubicBezTo>
                  <a:lnTo>
                    <a:pt x="2429326" y="399615"/>
                  </a:lnTo>
                  <a:cubicBezTo>
                    <a:pt x="2429326" y="418862"/>
                    <a:pt x="2421680" y="437320"/>
                    <a:pt x="2408070" y="450930"/>
                  </a:cubicBezTo>
                  <a:cubicBezTo>
                    <a:pt x="2394461" y="464540"/>
                    <a:pt x="2376002" y="472186"/>
                    <a:pt x="2356755" y="472186"/>
                  </a:cubicBezTo>
                  <a:lnTo>
                    <a:pt x="72571" y="472186"/>
                  </a:lnTo>
                  <a:cubicBezTo>
                    <a:pt x="53324" y="472186"/>
                    <a:pt x="34865" y="464540"/>
                    <a:pt x="21256" y="450930"/>
                  </a:cubicBezTo>
                  <a:cubicBezTo>
                    <a:pt x="7646" y="437320"/>
                    <a:pt x="0" y="418862"/>
                    <a:pt x="0" y="399615"/>
                  </a:cubicBezTo>
                  <a:lnTo>
                    <a:pt x="0" y="72571"/>
                  </a:lnTo>
                  <a:cubicBezTo>
                    <a:pt x="0" y="53324"/>
                    <a:pt x="7646" y="34865"/>
                    <a:pt x="21256" y="21256"/>
                  </a:cubicBezTo>
                  <a:cubicBezTo>
                    <a:pt x="34865" y="7646"/>
                    <a:pt x="53324" y="0"/>
                    <a:pt x="72571" y="0"/>
                  </a:cubicBezTo>
                  <a:close/>
                </a:path>
              </a:pathLst>
            </a:custGeom>
            <a:solidFill>
              <a:srgbClr val="FF914D"/>
            </a:solidFill>
          </p:spPr>
        </p:sp>
        <p:sp>
          <p:nvSpPr>
            <p:cNvPr name="TextBox 20" id="20"/>
            <p:cNvSpPr txBox="true"/>
            <p:nvPr/>
          </p:nvSpPr>
          <p:spPr>
            <a:xfrm>
              <a:off x="0" y="0"/>
              <a:ext cx="2429326" cy="472186"/>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Time Spend Study </a:t>
              </a:r>
            </a:p>
          </p:txBody>
        </p:sp>
      </p:grpSp>
      <p:grpSp>
        <p:nvGrpSpPr>
          <p:cNvPr name="Group 21" id="21"/>
          <p:cNvGrpSpPr/>
          <p:nvPr/>
        </p:nvGrpSpPr>
        <p:grpSpPr>
          <a:xfrm rot="0">
            <a:off x="7490438" y="7929123"/>
            <a:ext cx="3200400" cy="622059"/>
            <a:chOff x="0" y="0"/>
            <a:chExt cx="2429326" cy="472186"/>
          </a:xfrm>
        </p:grpSpPr>
        <p:sp>
          <p:nvSpPr>
            <p:cNvPr name="Freeform 22" id="22"/>
            <p:cNvSpPr/>
            <p:nvPr/>
          </p:nvSpPr>
          <p:spPr>
            <a:xfrm flipH="false" flipV="false" rot="0">
              <a:off x="0" y="0"/>
              <a:ext cx="2429326" cy="472186"/>
            </a:xfrm>
            <a:custGeom>
              <a:avLst/>
              <a:gdLst/>
              <a:ahLst/>
              <a:cxnLst/>
              <a:rect r="r" b="b" t="t" l="l"/>
              <a:pathLst>
                <a:path h="472186" w="2429326">
                  <a:moveTo>
                    <a:pt x="72571" y="0"/>
                  </a:moveTo>
                  <a:lnTo>
                    <a:pt x="2356755" y="0"/>
                  </a:lnTo>
                  <a:cubicBezTo>
                    <a:pt x="2376002" y="0"/>
                    <a:pt x="2394461" y="7646"/>
                    <a:pt x="2408070" y="21256"/>
                  </a:cubicBezTo>
                  <a:cubicBezTo>
                    <a:pt x="2421680" y="34865"/>
                    <a:pt x="2429326" y="53324"/>
                    <a:pt x="2429326" y="72571"/>
                  </a:cubicBezTo>
                  <a:lnTo>
                    <a:pt x="2429326" y="399615"/>
                  </a:lnTo>
                  <a:cubicBezTo>
                    <a:pt x="2429326" y="418862"/>
                    <a:pt x="2421680" y="437320"/>
                    <a:pt x="2408070" y="450930"/>
                  </a:cubicBezTo>
                  <a:cubicBezTo>
                    <a:pt x="2394461" y="464540"/>
                    <a:pt x="2376002" y="472186"/>
                    <a:pt x="2356755" y="472186"/>
                  </a:cubicBezTo>
                  <a:lnTo>
                    <a:pt x="72571" y="472186"/>
                  </a:lnTo>
                  <a:cubicBezTo>
                    <a:pt x="53324" y="472186"/>
                    <a:pt x="34865" y="464540"/>
                    <a:pt x="21256" y="450930"/>
                  </a:cubicBezTo>
                  <a:cubicBezTo>
                    <a:pt x="7646" y="437320"/>
                    <a:pt x="0" y="418862"/>
                    <a:pt x="0" y="399615"/>
                  </a:cubicBezTo>
                  <a:lnTo>
                    <a:pt x="0" y="72571"/>
                  </a:lnTo>
                  <a:cubicBezTo>
                    <a:pt x="0" y="53324"/>
                    <a:pt x="7646" y="34865"/>
                    <a:pt x="21256" y="21256"/>
                  </a:cubicBezTo>
                  <a:cubicBezTo>
                    <a:pt x="34865" y="7646"/>
                    <a:pt x="53324" y="0"/>
                    <a:pt x="72571" y="0"/>
                  </a:cubicBezTo>
                  <a:close/>
                </a:path>
              </a:pathLst>
            </a:custGeom>
            <a:solidFill>
              <a:srgbClr val="FF914D"/>
            </a:solidFill>
          </p:spPr>
        </p:sp>
        <p:sp>
          <p:nvSpPr>
            <p:cNvPr name="TextBox 23" id="23"/>
            <p:cNvSpPr txBox="true"/>
            <p:nvPr/>
          </p:nvSpPr>
          <p:spPr>
            <a:xfrm>
              <a:off x="0" y="0"/>
              <a:ext cx="2429326" cy="472186"/>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Device for Access</a:t>
              </a:r>
            </a:p>
          </p:txBody>
        </p:sp>
      </p:grpSp>
      <p:grpSp>
        <p:nvGrpSpPr>
          <p:cNvPr name="Group 24" id="24"/>
          <p:cNvGrpSpPr/>
          <p:nvPr/>
        </p:nvGrpSpPr>
        <p:grpSpPr>
          <a:xfrm rot="0">
            <a:off x="10835447" y="7886654"/>
            <a:ext cx="3200400" cy="622059"/>
            <a:chOff x="0" y="0"/>
            <a:chExt cx="2429326" cy="472186"/>
          </a:xfrm>
        </p:grpSpPr>
        <p:sp>
          <p:nvSpPr>
            <p:cNvPr name="Freeform 25" id="25"/>
            <p:cNvSpPr/>
            <p:nvPr/>
          </p:nvSpPr>
          <p:spPr>
            <a:xfrm flipH="false" flipV="false" rot="0">
              <a:off x="0" y="0"/>
              <a:ext cx="2429326" cy="472186"/>
            </a:xfrm>
            <a:custGeom>
              <a:avLst/>
              <a:gdLst/>
              <a:ahLst/>
              <a:cxnLst/>
              <a:rect r="r" b="b" t="t" l="l"/>
              <a:pathLst>
                <a:path h="472186" w="2429326">
                  <a:moveTo>
                    <a:pt x="72571" y="0"/>
                  </a:moveTo>
                  <a:lnTo>
                    <a:pt x="2356755" y="0"/>
                  </a:lnTo>
                  <a:cubicBezTo>
                    <a:pt x="2376002" y="0"/>
                    <a:pt x="2394461" y="7646"/>
                    <a:pt x="2408070" y="21256"/>
                  </a:cubicBezTo>
                  <a:cubicBezTo>
                    <a:pt x="2421680" y="34865"/>
                    <a:pt x="2429326" y="53324"/>
                    <a:pt x="2429326" y="72571"/>
                  </a:cubicBezTo>
                  <a:lnTo>
                    <a:pt x="2429326" y="399615"/>
                  </a:lnTo>
                  <a:cubicBezTo>
                    <a:pt x="2429326" y="418862"/>
                    <a:pt x="2421680" y="437320"/>
                    <a:pt x="2408070" y="450930"/>
                  </a:cubicBezTo>
                  <a:cubicBezTo>
                    <a:pt x="2394461" y="464540"/>
                    <a:pt x="2376002" y="472186"/>
                    <a:pt x="2356755" y="472186"/>
                  </a:cubicBezTo>
                  <a:lnTo>
                    <a:pt x="72571" y="472186"/>
                  </a:lnTo>
                  <a:cubicBezTo>
                    <a:pt x="53324" y="472186"/>
                    <a:pt x="34865" y="464540"/>
                    <a:pt x="21256" y="450930"/>
                  </a:cubicBezTo>
                  <a:cubicBezTo>
                    <a:pt x="7646" y="437320"/>
                    <a:pt x="0" y="418862"/>
                    <a:pt x="0" y="399615"/>
                  </a:cubicBezTo>
                  <a:lnTo>
                    <a:pt x="0" y="72571"/>
                  </a:lnTo>
                  <a:cubicBezTo>
                    <a:pt x="0" y="53324"/>
                    <a:pt x="7646" y="34865"/>
                    <a:pt x="21256" y="21256"/>
                  </a:cubicBezTo>
                  <a:cubicBezTo>
                    <a:pt x="34865" y="7646"/>
                    <a:pt x="53324" y="0"/>
                    <a:pt x="72571" y="0"/>
                  </a:cubicBezTo>
                  <a:close/>
                </a:path>
              </a:pathLst>
            </a:custGeom>
            <a:solidFill>
              <a:srgbClr val="FFBD59"/>
            </a:solidFill>
          </p:spPr>
        </p:sp>
        <p:sp>
          <p:nvSpPr>
            <p:cNvPr name="TextBox 26" id="26"/>
            <p:cNvSpPr txBox="true"/>
            <p:nvPr/>
          </p:nvSpPr>
          <p:spPr>
            <a:xfrm>
              <a:off x="0" y="0"/>
              <a:ext cx="2429326" cy="472186"/>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Perception</a:t>
              </a:r>
            </a:p>
          </p:txBody>
        </p:sp>
      </p:grpSp>
      <p:grpSp>
        <p:nvGrpSpPr>
          <p:cNvPr name="Group 27" id="27"/>
          <p:cNvGrpSpPr/>
          <p:nvPr/>
        </p:nvGrpSpPr>
        <p:grpSpPr>
          <a:xfrm rot="0">
            <a:off x="13658201" y="4249595"/>
            <a:ext cx="4283519" cy="631412"/>
            <a:chOff x="0" y="0"/>
            <a:chExt cx="3251488" cy="479286"/>
          </a:xfrm>
        </p:grpSpPr>
        <p:sp>
          <p:nvSpPr>
            <p:cNvPr name="Freeform 28" id="28"/>
            <p:cNvSpPr/>
            <p:nvPr/>
          </p:nvSpPr>
          <p:spPr>
            <a:xfrm flipH="false" flipV="false" rot="0">
              <a:off x="0" y="0"/>
              <a:ext cx="3251488" cy="479286"/>
            </a:xfrm>
            <a:custGeom>
              <a:avLst/>
              <a:gdLst/>
              <a:ahLst/>
              <a:cxnLst/>
              <a:rect r="r" b="b" t="t" l="l"/>
              <a:pathLst>
                <a:path h="479286" w="3251488">
                  <a:moveTo>
                    <a:pt x="54221" y="0"/>
                  </a:moveTo>
                  <a:lnTo>
                    <a:pt x="3197267" y="0"/>
                  </a:lnTo>
                  <a:cubicBezTo>
                    <a:pt x="3211648" y="0"/>
                    <a:pt x="3225439" y="5713"/>
                    <a:pt x="3235607" y="15881"/>
                  </a:cubicBezTo>
                  <a:cubicBezTo>
                    <a:pt x="3245776" y="26049"/>
                    <a:pt x="3251488" y="39841"/>
                    <a:pt x="3251488" y="54221"/>
                  </a:cubicBezTo>
                  <a:lnTo>
                    <a:pt x="3251488" y="425065"/>
                  </a:lnTo>
                  <a:cubicBezTo>
                    <a:pt x="3251488" y="439445"/>
                    <a:pt x="3245776" y="453236"/>
                    <a:pt x="3235607" y="463405"/>
                  </a:cubicBezTo>
                  <a:cubicBezTo>
                    <a:pt x="3225439" y="473573"/>
                    <a:pt x="3211648" y="479286"/>
                    <a:pt x="3197267" y="479286"/>
                  </a:cubicBezTo>
                  <a:lnTo>
                    <a:pt x="54221" y="479286"/>
                  </a:lnTo>
                  <a:cubicBezTo>
                    <a:pt x="39841" y="479286"/>
                    <a:pt x="26049" y="473573"/>
                    <a:pt x="15881" y="463405"/>
                  </a:cubicBezTo>
                  <a:cubicBezTo>
                    <a:pt x="5713" y="453236"/>
                    <a:pt x="0" y="439445"/>
                    <a:pt x="0" y="425065"/>
                  </a:cubicBezTo>
                  <a:lnTo>
                    <a:pt x="0" y="54221"/>
                  </a:lnTo>
                  <a:cubicBezTo>
                    <a:pt x="0" y="39841"/>
                    <a:pt x="5713" y="26049"/>
                    <a:pt x="15881" y="15881"/>
                  </a:cubicBezTo>
                  <a:cubicBezTo>
                    <a:pt x="26049" y="5713"/>
                    <a:pt x="39841" y="0"/>
                    <a:pt x="54221" y="0"/>
                  </a:cubicBezTo>
                  <a:close/>
                </a:path>
              </a:pathLst>
            </a:custGeom>
            <a:solidFill>
              <a:srgbClr val="FFBD59"/>
            </a:solidFill>
          </p:spPr>
        </p:sp>
        <p:sp>
          <p:nvSpPr>
            <p:cNvPr name="TextBox 29" id="29"/>
            <p:cNvSpPr txBox="true"/>
            <p:nvPr/>
          </p:nvSpPr>
          <p:spPr>
            <a:xfrm>
              <a:off x="0" y="0"/>
              <a:ext cx="3251488" cy="479286"/>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Sleep and Sleeping Pattern </a:t>
              </a:r>
            </a:p>
          </p:txBody>
        </p:sp>
      </p:grpSp>
      <p:grpSp>
        <p:nvGrpSpPr>
          <p:cNvPr name="Group 30" id="30"/>
          <p:cNvGrpSpPr/>
          <p:nvPr/>
        </p:nvGrpSpPr>
        <p:grpSpPr>
          <a:xfrm rot="0">
            <a:off x="14180457" y="7929123"/>
            <a:ext cx="3761263" cy="723148"/>
            <a:chOff x="0" y="0"/>
            <a:chExt cx="2855060" cy="548920"/>
          </a:xfrm>
        </p:grpSpPr>
        <p:sp>
          <p:nvSpPr>
            <p:cNvPr name="Freeform 31" id="31"/>
            <p:cNvSpPr/>
            <p:nvPr/>
          </p:nvSpPr>
          <p:spPr>
            <a:xfrm flipH="false" flipV="false" rot="0">
              <a:off x="0" y="0"/>
              <a:ext cx="2855060" cy="548920"/>
            </a:xfrm>
            <a:custGeom>
              <a:avLst/>
              <a:gdLst/>
              <a:ahLst/>
              <a:cxnLst/>
              <a:rect r="r" b="b" t="t" l="l"/>
              <a:pathLst>
                <a:path h="548920" w="2855060">
                  <a:moveTo>
                    <a:pt x="61750" y="0"/>
                  </a:moveTo>
                  <a:lnTo>
                    <a:pt x="2793310" y="0"/>
                  </a:lnTo>
                  <a:cubicBezTo>
                    <a:pt x="2809687" y="0"/>
                    <a:pt x="2825394" y="6506"/>
                    <a:pt x="2836974" y="18086"/>
                  </a:cubicBezTo>
                  <a:cubicBezTo>
                    <a:pt x="2848554" y="29666"/>
                    <a:pt x="2855060" y="45373"/>
                    <a:pt x="2855060" y="61750"/>
                  </a:cubicBezTo>
                  <a:lnTo>
                    <a:pt x="2855060" y="487170"/>
                  </a:lnTo>
                  <a:cubicBezTo>
                    <a:pt x="2855060" y="503547"/>
                    <a:pt x="2848554" y="519253"/>
                    <a:pt x="2836974" y="530834"/>
                  </a:cubicBezTo>
                  <a:cubicBezTo>
                    <a:pt x="2825394" y="542414"/>
                    <a:pt x="2809687" y="548920"/>
                    <a:pt x="2793310" y="548920"/>
                  </a:cubicBezTo>
                  <a:lnTo>
                    <a:pt x="61750" y="548920"/>
                  </a:lnTo>
                  <a:cubicBezTo>
                    <a:pt x="45373" y="548920"/>
                    <a:pt x="29666" y="542414"/>
                    <a:pt x="18086" y="530834"/>
                  </a:cubicBezTo>
                  <a:cubicBezTo>
                    <a:pt x="6506" y="519253"/>
                    <a:pt x="0" y="503547"/>
                    <a:pt x="0" y="487170"/>
                  </a:cubicBezTo>
                  <a:lnTo>
                    <a:pt x="0" y="61750"/>
                  </a:lnTo>
                  <a:cubicBezTo>
                    <a:pt x="0" y="45373"/>
                    <a:pt x="6506" y="29666"/>
                    <a:pt x="18086" y="18086"/>
                  </a:cubicBezTo>
                  <a:cubicBezTo>
                    <a:pt x="29666" y="6506"/>
                    <a:pt x="45373" y="0"/>
                    <a:pt x="61750" y="0"/>
                  </a:cubicBezTo>
                  <a:close/>
                </a:path>
              </a:pathLst>
            </a:custGeom>
            <a:solidFill>
              <a:srgbClr val="FFDE59"/>
            </a:solidFill>
          </p:spPr>
        </p:sp>
        <p:sp>
          <p:nvSpPr>
            <p:cNvPr name="TextBox 32" id="32"/>
            <p:cNvSpPr txBox="true"/>
            <p:nvPr/>
          </p:nvSpPr>
          <p:spPr>
            <a:xfrm>
              <a:off x="0" y="0"/>
              <a:ext cx="2855060" cy="548920"/>
            </a:xfrm>
            <a:prstGeom prst="rect">
              <a:avLst/>
            </a:prstGeom>
          </p:spPr>
          <p:txBody>
            <a:bodyPr anchor="ctr" rtlCol="false" tIns="50800" lIns="50800" bIns="50800" rIns="50800"/>
            <a:lstStyle/>
            <a:p>
              <a:pPr algn="ctr">
                <a:lnSpc>
                  <a:spcPts val="2399"/>
                </a:lnSpc>
              </a:pPr>
              <a:r>
                <a:rPr lang="en-US" sz="1999">
                  <a:solidFill>
                    <a:srgbClr val="000000"/>
                  </a:solidFill>
                  <a:latin typeface="DM Sans Bold"/>
                </a:rPr>
                <a:t>Purpose of Using Social Media</a:t>
              </a:r>
            </a:p>
          </p:txBody>
        </p:sp>
      </p:grpSp>
      <p:grpSp>
        <p:nvGrpSpPr>
          <p:cNvPr name="Group 33" id="33"/>
          <p:cNvGrpSpPr/>
          <p:nvPr/>
        </p:nvGrpSpPr>
        <p:grpSpPr>
          <a:xfrm rot="0">
            <a:off x="5524229" y="5318349"/>
            <a:ext cx="8044589" cy="2187143"/>
            <a:chOff x="0" y="0"/>
            <a:chExt cx="6106402" cy="1660194"/>
          </a:xfrm>
        </p:grpSpPr>
        <p:sp>
          <p:nvSpPr>
            <p:cNvPr name="Freeform 34" id="34"/>
            <p:cNvSpPr/>
            <p:nvPr/>
          </p:nvSpPr>
          <p:spPr>
            <a:xfrm flipH="false" flipV="false" rot="0">
              <a:off x="0" y="0"/>
              <a:ext cx="6106402" cy="1660194"/>
            </a:xfrm>
            <a:custGeom>
              <a:avLst/>
              <a:gdLst/>
              <a:ahLst/>
              <a:cxnLst/>
              <a:rect r="r" b="b" t="t" l="l"/>
              <a:pathLst>
                <a:path h="1660194" w="6106402">
                  <a:moveTo>
                    <a:pt x="28871" y="0"/>
                  </a:moveTo>
                  <a:lnTo>
                    <a:pt x="6077531" y="0"/>
                  </a:lnTo>
                  <a:cubicBezTo>
                    <a:pt x="6085188" y="0"/>
                    <a:pt x="6092532" y="3042"/>
                    <a:pt x="6097946" y="8456"/>
                  </a:cubicBezTo>
                  <a:cubicBezTo>
                    <a:pt x="6103361" y="13871"/>
                    <a:pt x="6106402" y="21214"/>
                    <a:pt x="6106402" y="28871"/>
                  </a:cubicBezTo>
                  <a:lnTo>
                    <a:pt x="6106402" y="1631323"/>
                  </a:lnTo>
                  <a:cubicBezTo>
                    <a:pt x="6106402" y="1638980"/>
                    <a:pt x="6103361" y="1646323"/>
                    <a:pt x="6097946" y="1651738"/>
                  </a:cubicBezTo>
                  <a:cubicBezTo>
                    <a:pt x="6092532" y="1657152"/>
                    <a:pt x="6085188" y="1660194"/>
                    <a:pt x="6077531" y="1660194"/>
                  </a:cubicBezTo>
                  <a:lnTo>
                    <a:pt x="28871" y="1660194"/>
                  </a:lnTo>
                  <a:cubicBezTo>
                    <a:pt x="21214" y="1660194"/>
                    <a:pt x="13871" y="1657152"/>
                    <a:pt x="8456" y="1651738"/>
                  </a:cubicBezTo>
                  <a:cubicBezTo>
                    <a:pt x="3042" y="1646323"/>
                    <a:pt x="0" y="1638980"/>
                    <a:pt x="0" y="1631323"/>
                  </a:cubicBezTo>
                  <a:lnTo>
                    <a:pt x="0" y="28871"/>
                  </a:lnTo>
                  <a:cubicBezTo>
                    <a:pt x="0" y="21214"/>
                    <a:pt x="3042" y="13871"/>
                    <a:pt x="8456" y="8456"/>
                  </a:cubicBezTo>
                  <a:cubicBezTo>
                    <a:pt x="13871" y="3042"/>
                    <a:pt x="21214" y="0"/>
                    <a:pt x="28871" y="0"/>
                  </a:cubicBezTo>
                  <a:close/>
                </a:path>
              </a:pathLst>
            </a:custGeom>
            <a:gradFill rotWithShape="true">
              <a:gsLst>
                <a:gs pos="0">
                  <a:srgbClr val="FFDE59">
                    <a:alpha val="100000"/>
                  </a:srgbClr>
                </a:gs>
                <a:gs pos="100000">
                  <a:srgbClr val="FF914D">
                    <a:alpha val="100000"/>
                  </a:srgbClr>
                </a:gs>
              </a:gsLst>
              <a:lin ang="0"/>
            </a:gradFill>
            <a:ln w="66675" cap="rnd">
              <a:solidFill>
                <a:srgbClr val="000000"/>
              </a:solidFill>
              <a:prstDash val="solid"/>
              <a:round/>
            </a:ln>
          </p:spPr>
        </p:sp>
        <p:sp>
          <p:nvSpPr>
            <p:cNvPr name="TextBox 35" id="35"/>
            <p:cNvSpPr txBox="true"/>
            <p:nvPr/>
          </p:nvSpPr>
          <p:spPr>
            <a:xfrm>
              <a:off x="0" y="47625"/>
              <a:ext cx="6106402" cy="1612569"/>
            </a:xfrm>
            <a:prstGeom prst="rect">
              <a:avLst/>
            </a:prstGeom>
          </p:spPr>
          <p:txBody>
            <a:bodyPr anchor="ctr" rtlCol="false" tIns="139700" lIns="139700" bIns="139700" rIns="139700"/>
            <a:lstStyle/>
            <a:p>
              <a:pPr algn="ctr">
                <a:lnSpc>
                  <a:spcPts val="2884"/>
                </a:lnSpc>
              </a:pPr>
              <a:r>
                <a:rPr lang="en-US" sz="2800">
                  <a:solidFill>
                    <a:srgbClr val="000000"/>
                  </a:solidFill>
                  <a:latin typeface="DM Sans"/>
                </a:rPr>
                <a:t>Impact of Social Media on Student’s Academic Performance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0682" y="3036934"/>
            <a:ext cx="8302038" cy="5123872"/>
          </a:xfrm>
          <a:custGeom>
            <a:avLst/>
            <a:gdLst/>
            <a:ahLst/>
            <a:cxnLst/>
            <a:rect r="r" b="b" t="t" l="l"/>
            <a:pathLst>
              <a:path h="5123872" w="8302038">
                <a:moveTo>
                  <a:pt x="0" y="0"/>
                </a:moveTo>
                <a:lnTo>
                  <a:pt x="8302038" y="0"/>
                </a:lnTo>
                <a:lnTo>
                  <a:pt x="8302038" y="5123872"/>
                </a:lnTo>
                <a:lnTo>
                  <a:pt x="0" y="5123872"/>
                </a:lnTo>
                <a:lnTo>
                  <a:pt x="0" y="0"/>
                </a:lnTo>
                <a:close/>
              </a:path>
            </a:pathLst>
          </a:custGeom>
          <a:blipFill>
            <a:blip r:embed="rId2"/>
            <a:stretch>
              <a:fillRect l="-294" t="0" r="-294" b="0"/>
            </a:stretch>
          </a:blipFill>
        </p:spPr>
      </p:sp>
      <p:sp>
        <p:nvSpPr>
          <p:cNvPr name="Freeform 3" id="3"/>
          <p:cNvSpPr/>
          <p:nvPr/>
        </p:nvSpPr>
        <p:spPr>
          <a:xfrm flipH="false" flipV="false" rot="0">
            <a:off x="8832720" y="3119855"/>
            <a:ext cx="8926489" cy="5040951"/>
          </a:xfrm>
          <a:custGeom>
            <a:avLst/>
            <a:gdLst/>
            <a:ahLst/>
            <a:cxnLst/>
            <a:rect r="r" b="b" t="t" l="l"/>
            <a:pathLst>
              <a:path h="5040951" w="8926489">
                <a:moveTo>
                  <a:pt x="0" y="0"/>
                </a:moveTo>
                <a:lnTo>
                  <a:pt x="8926489" y="0"/>
                </a:lnTo>
                <a:lnTo>
                  <a:pt x="8926489" y="5040951"/>
                </a:lnTo>
                <a:lnTo>
                  <a:pt x="0" y="5040951"/>
                </a:lnTo>
                <a:lnTo>
                  <a:pt x="0" y="0"/>
                </a:lnTo>
                <a:close/>
              </a:path>
            </a:pathLst>
          </a:custGeom>
          <a:blipFill>
            <a:blip r:embed="rId3"/>
            <a:stretch>
              <a:fillRect l="0" t="0" r="0" b="0"/>
            </a:stretch>
          </a:blipFill>
        </p:spPr>
      </p:sp>
      <p:sp>
        <p:nvSpPr>
          <p:cNvPr name="TextBox 4" id="4"/>
          <p:cNvSpPr txBox="true"/>
          <p:nvPr/>
        </p:nvSpPr>
        <p:spPr>
          <a:xfrm rot="0">
            <a:off x="1028700" y="1019175"/>
            <a:ext cx="16230600" cy="990209"/>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Data Analysis and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9122" y="381908"/>
            <a:ext cx="9014232" cy="5397676"/>
          </a:xfrm>
          <a:custGeom>
            <a:avLst/>
            <a:gdLst/>
            <a:ahLst/>
            <a:cxnLst/>
            <a:rect r="r" b="b" t="t" l="l"/>
            <a:pathLst>
              <a:path h="5397676" w="9014232">
                <a:moveTo>
                  <a:pt x="0" y="0"/>
                </a:moveTo>
                <a:lnTo>
                  <a:pt x="9014232" y="0"/>
                </a:lnTo>
                <a:lnTo>
                  <a:pt x="9014232" y="5397676"/>
                </a:lnTo>
                <a:lnTo>
                  <a:pt x="0" y="5397676"/>
                </a:lnTo>
                <a:lnTo>
                  <a:pt x="0" y="0"/>
                </a:lnTo>
                <a:close/>
              </a:path>
            </a:pathLst>
          </a:custGeom>
          <a:blipFill>
            <a:blip r:embed="rId2"/>
            <a:stretch>
              <a:fillRect l="0" t="-1033" r="0" b="-1033"/>
            </a:stretch>
          </a:blipFill>
        </p:spPr>
      </p:sp>
      <p:sp>
        <p:nvSpPr>
          <p:cNvPr name="Freeform 3" id="3"/>
          <p:cNvSpPr/>
          <p:nvPr/>
        </p:nvSpPr>
        <p:spPr>
          <a:xfrm flipH="false" flipV="false" rot="0">
            <a:off x="7448970" y="4061082"/>
            <a:ext cx="10125030" cy="5900197"/>
          </a:xfrm>
          <a:custGeom>
            <a:avLst/>
            <a:gdLst/>
            <a:ahLst/>
            <a:cxnLst/>
            <a:rect r="r" b="b" t="t" l="l"/>
            <a:pathLst>
              <a:path h="5900197" w="10125030">
                <a:moveTo>
                  <a:pt x="0" y="0"/>
                </a:moveTo>
                <a:lnTo>
                  <a:pt x="10125029" y="0"/>
                </a:lnTo>
                <a:lnTo>
                  <a:pt x="10125029" y="5900197"/>
                </a:lnTo>
                <a:lnTo>
                  <a:pt x="0" y="5900197"/>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234831"/>
            <a:ext cx="9467783" cy="5383867"/>
          </a:xfrm>
          <a:custGeom>
            <a:avLst/>
            <a:gdLst/>
            <a:ahLst/>
            <a:cxnLst/>
            <a:rect r="r" b="b" t="t" l="l"/>
            <a:pathLst>
              <a:path h="5383867" w="9467783">
                <a:moveTo>
                  <a:pt x="0" y="0"/>
                </a:moveTo>
                <a:lnTo>
                  <a:pt x="9467783" y="0"/>
                </a:lnTo>
                <a:lnTo>
                  <a:pt x="9467783" y="5383867"/>
                </a:lnTo>
                <a:lnTo>
                  <a:pt x="0" y="5383867"/>
                </a:lnTo>
                <a:lnTo>
                  <a:pt x="0" y="0"/>
                </a:lnTo>
                <a:close/>
              </a:path>
            </a:pathLst>
          </a:custGeom>
          <a:blipFill>
            <a:blip r:embed="rId2"/>
            <a:stretch>
              <a:fillRect l="0" t="0" r="0" b="0"/>
            </a:stretch>
          </a:blipFill>
        </p:spPr>
      </p:sp>
      <p:sp>
        <p:nvSpPr>
          <p:cNvPr name="Freeform 3" id="3"/>
          <p:cNvSpPr/>
          <p:nvPr/>
        </p:nvSpPr>
        <p:spPr>
          <a:xfrm flipH="false" flipV="false" rot="0">
            <a:off x="8789580" y="849183"/>
            <a:ext cx="9323400" cy="5383867"/>
          </a:xfrm>
          <a:custGeom>
            <a:avLst/>
            <a:gdLst/>
            <a:ahLst/>
            <a:cxnLst/>
            <a:rect r="r" b="b" t="t" l="l"/>
            <a:pathLst>
              <a:path h="5383867" w="9323400">
                <a:moveTo>
                  <a:pt x="0" y="0"/>
                </a:moveTo>
                <a:lnTo>
                  <a:pt x="9323400" y="0"/>
                </a:lnTo>
                <a:lnTo>
                  <a:pt x="9323400" y="5383866"/>
                </a:lnTo>
                <a:lnTo>
                  <a:pt x="0" y="5383866"/>
                </a:lnTo>
                <a:lnTo>
                  <a:pt x="0" y="0"/>
                </a:lnTo>
                <a:close/>
              </a:path>
            </a:pathLst>
          </a:custGeom>
          <a:blipFill>
            <a:blip r:embed="rId3"/>
            <a:stretch>
              <a:fillRect l="0" t="-831" r="-585" b="-831"/>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DAF3vK8SDAc</dc:identifier>
  <dcterms:modified xsi:type="dcterms:W3CDTF">2011-08-01T06:04:30Z</dcterms:modified>
  <cp:revision>1</cp:revision>
  <dc:title>Beyond Like</dc:title>
</cp:coreProperties>
</file>