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6" r:id="rId2"/>
    <p:sldId id="271" r:id="rId3"/>
    <p:sldId id="256" r:id="rId4"/>
    <p:sldId id="257" r:id="rId5"/>
    <p:sldId id="258" r:id="rId6"/>
    <p:sldId id="260" r:id="rId7"/>
    <p:sldId id="261" r:id="rId8"/>
    <p:sldId id="262" r:id="rId9"/>
    <p:sldId id="263" r:id="rId10"/>
    <p:sldId id="264" r:id="rId11"/>
    <p:sldId id="265" r:id="rId12"/>
    <p:sldId id="267" r:id="rId13"/>
    <p:sldId id="268" r:id="rId14"/>
    <p:sldId id="269" r:id="rId15"/>
    <p:sldId id="270"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6" autoAdjust="0"/>
    <p:restoredTop sz="94660"/>
  </p:normalViewPr>
  <p:slideViewPr>
    <p:cSldViewPr snapToGrid="0">
      <p:cViewPr>
        <p:scale>
          <a:sx n="73" d="100"/>
          <a:sy n="73" d="100"/>
        </p:scale>
        <p:origin x="248"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C2E29-BB15-4EAC-8DA7-C79097E92051}"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3ECE7-860C-4860-B674-0F61A05D49F2}" type="slidenum">
              <a:rPr lang="en-IN" smtClean="0"/>
              <a:t>‹#›</a:t>
            </a:fld>
            <a:endParaRPr lang="en-IN"/>
          </a:p>
        </p:txBody>
      </p:sp>
    </p:spTree>
    <p:extLst>
      <p:ext uri="{BB962C8B-B14F-4D97-AF65-F5344CB8AC3E}">
        <p14:creationId xmlns:p14="http://schemas.microsoft.com/office/powerpoint/2010/main" val="107255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F23ECE7-860C-4860-B674-0F61A05D49F2}" type="slidenum">
              <a:rPr lang="en-IN" smtClean="0"/>
              <a:t>3</a:t>
            </a:fld>
            <a:endParaRPr lang="en-IN"/>
          </a:p>
        </p:txBody>
      </p:sp>
    </p:spTree>
    <p:extLst>
      <p:ext uri="{BB962C8B-B14F-4D97-AF65-F5344CB8AC3E}">
        <p14:creationId xmlns:p14="http://schemas.microsoft.com/office/powerpoint/2010/main" val="1670564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15E28B-DECA-4D9F-B7C2-B88ED4FF9BD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36233235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15E28B-DECA-4D9F-B7C2-B88ED4FF9BD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44658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15E28B-DECA-4D9F-B7C2-B88ED4FF9BD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117492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15E28B-DECA-4D9F-B7C2-B88ED4FF9BD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271939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5E28B-DECA-4D9F-B7C2-B88ED4FF9BD3}"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75414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15E28B-DECA-4D9F-B7C2-B88ED4FF9BD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412389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15E28B-DECA-4D9F-B7C2-B88ED4FF9BD3}" type="datetimeFigureOut">
              <a:rPr lang="en-IN" smtClean="0"/>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245748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15E28B-DECA-4D9F-B7C2-B88ED4FF9BD3}" type="datetimeFigureOut">
              <a:rPr lang="en-IN" smtClean="0"/>
              <a:t>24-06-2024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13763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5E28B-DECA-4D9F-B7C2-B88ED4FF9BD3}" type="datetimeFigureOut">
              <a:rPr lang="en-IN" smtClean="0"/>
              <a:t>24-06-2024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219742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5E28B-DECA-4D9F-B7C2-B88ED4FF9BD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39953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5E28B-DECA-4D9F-B7C2-B88ED4FF9BD3}"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4D41A0-9750-4DCB-B312-651240B355ED}" type="slidenum">
              <a:rPr lang="en-IN" smtClean="0"/>
              <a:t>‹#›</a:t>
            </a:fld>
            <a:endParaRPr lang="en-IN"/>
          </a:p>
        </p:txBody>
      </p:sp>
    </p:spTree>
    <p:extLst>
      <p:ext uri="{BB962C8B-B14F-4D97-AF65-F5344CB8AC3E}">
        <p14:creationId xmlns:p14="http://schemas.microsoft.com/office/powerpoint/2010/main" val="67281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5E28B-DECA-4D9F-B7C2-B88ED4FF9BD3}" type="datetimeFigureOut">
              <a:rPr lang="en-IN" smtClean="0"/>
              <a:t>24-06-2024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D41A0-9750-4DCB-B312-651240B355ED}" type="slidenum">
              <a:rPr lang="en-IN" smtClean="0"/>
              <a:t>‹#›</a:t>
            </a:fld>
            <a:endParaRPr lang="en-IN"/>
          </a:p>
        </p:txBody>
      </p:sp>
    </p:spTree>
    <p:extLst>
      <p:ext uri="{BB962C8B-B14F-4D97-AF65-F5344CB8AC3E}">
        <p14:creationId xmlns:p14="http://schemas.microsoft.com/office/powerpoint/2010/main" val="290700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2333"/>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1026" name="Picture 2" descr="Devi Ahilya Vishwavidyalaya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167" y="83031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333" y="3909848"/>
            <a:ext cx="13097933"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“GDP and </a:t>
            </a:r>
            <a:r>
              <a:rPr lang="en-US" sz="2800" b="1" dirty="0" smtClean="0">
                <a:latin typeface="Times New Roman" panose="02020603050405020304" pitchFamily="18" charset="0"/>
                <a:cs typeface="Times New Roman" panose="02020603050405020304" pitchFamily="18" charset="0"/>
              </a:rPr>
              <a:t>Its Determinants</a:t>
            </a:r>
            <a:r>
              <a:rPr lang="en-US" sz="2800" b="1" dirty="0">
                <a:latin typeface="Times New Roman" panose="02020603050405020304" pitchFamily="18" charset="0"/>
                <a:cs typeface="Times New Roman" panose="02020603050405020304" pitchFamily="18" charset="0"/>
              </a:rPr>
              <a:t>: Investigating the Impact of FDI, Inflation, Unemployment, </a:t>
            </a:r>
            <a:r>
              <a:rPr lang="en-US" sz="2800" b="1" dirty="0" smtClean="0">
                <a:latin typeface="Times New Roman" panose="02020603050405020304" pitchFamily="18" charset="0"/>
                <a:cs typeface="Times New Roman" panose="02020603050405020304" pitchFamily="18" charset="0"/>
              </a:rPr>
              <a:t>and Exchange </a:t>
            </a:r>
            <a:r>
              <a:rPr lang="en-US" sz="2800" b="1" dirty="0">
                <a:latin typeface="Times New Roman" panose="02020603050405020304" pitchFamily="18" charset="0"/>
                <a:cs typeface="Times New Roman" panose="02020603050405020304" pitchFamily="18" charset="0"/>
              </a:rPr>
              <a:t>Rates</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932703" y="3029996"/>
            <a:ext cx="8156027"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School of Statistics &amp; School of Data Science and Forecasting  </a:t>
            </a:r>
            <a:endParaRPr lang="en-IN"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457200" y="3718560"/>
            <a:ext cx="11072949" cy="1285944"/>
          </a:xfrm>
          <a:prstGeom prst="rect">
            <a:avLst/>
          </a:prstGeom>
          <a:solidFill>
            <a:schemeClr val="accent2">
              <a:alpha val="19000"/>
            </a:schemeClr>
          </a:solidFill>
          <a:ln>
            <a:solidFill>
              <a:schemeClr val="dk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TextBox 8"/>
          <p:cNvSpPr txBox="1"/>
          <p:nvPr/>
        </p:nvSpPr>
        <p:spPr>
          <a:xfrm>
            <a:off x="457200" y="5699052"/>
            <a:ext cx="3742660"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Guided By – </a:t>
            </a:r>
            <a:r>
              <a:rPr lang="en-US" b="1" dirty="0">
                <a:latin typeface="Times New Roman" panose="02020603050405020304" pitchFamily="18" charset="0"/>
                <a:cs typeface="Times New Roman" panose="02020603050405020304" pitchFamily="18" charset="0"/>
              </a:rPr>
              <a:t>Dr. Arpita Lakhre </a:t>
            </a:r>
            <a:endParaRPr lang="en-IN"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8119533" y="5422053"/>
            <a:ext cx="3928533" cy="646331"/>
          </a:xfrm>
          <a:prstGeom prst="rect">
            <a:avLst/>
          </a:prstGeom>
          <a:noFill/>
        </p:spPr>
        <p:txBody>
          <a:bodyPr wrap="square" rtlCol="0">
            <a:spAutoFit/>
          </a:bodyPr>
          <a:lstStyle/>
          <a:p>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Prepared </a:t>
            </a:r>
            <a:r>
              <a:rPr lang="en-US" b="1" dirty="0" smtClean="0">
                <a:latin typeface="Times New Roman" panose="02020603050405020304" pitchFamily="18" charset="0"/>
                <a:cs typeface="Times New Roman" panose="02020603050405020304" pitchFamily="18" charset="0"/>
              </a:rPr>
              <a:t>By - Nishant Deshmukh </a:t>
            </a:r>
            <a:endParaRPr lang="en-IN" dirty="0"/>
          </a:p>
        </p:txBody>
      </p:sp>
    </p:spTree>
    <p:extLst>
      <p:ext uri="{BB962C8B-B14F-4D97-AF65-F5344CB8AC3E}">
        <p14:creationId xmlns:p14="http://schemas.microsoft.com/office/powerpoint/2010/main" val="919018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Title 1"/>
          <p:cNvSpPr txBox="1">
            <a:spLocks/>
          </p:cNvSpPr>
          <p:nvPr/>
        </p:nvSpPr>
        <p:spPr>
          <a:xfrm>
            <a:off x="285750" y="857251"/>
            <a:ext cx="9109710" cy="438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Correlation </a:t>
            </a:r>
            <a:r>
              <a:rPr lang="en-US" sz="2400" b="1" dirty="0" smtClean="0">
                <a:latin typeface="Times New Roman" panose="02020603050405020304" pitchFamily="18" charset="0"/>
                <a:cs typeface="Times New Roman" panose="02020603050405020304" pitchFamily="18" charset="0"/>
              </a:rPr>
              <a:t>Analysis</a:t>
            </a:r>
            <a:endParaRPr lang="en-IN" sz="24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9562" y="1807804"/>
            <a:ext cx="8948791" cy="1528385"/>
          </a:xfrm>
          <a:prstGeom prst="rect">
            <a:avLst/>
          </a:prstGeom>
        </p:spPr>
      </p:pic>
      <p:sp>
        <p:nvSpPr>
          <p:cNvPr id="4" name="Rectangle 1"/>
          <p:cNvSpPr>
            <a:spLocks noChangeArrowheads="1"/>
          </p:cNvSpPr>
          <p:nvPr/>
        </p:nvSpPr>
        <p:spPr bwMode="auto">
          <a:xfrm>
            <a:off x="176490" y="3848592"/>
            <a:ext cx="1183901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GDP and FDI</a:t>
            </a:r>
            <a:r>
              <a:rPr lang="en-US" altLang="en-US" dirty="0">
                <a:latin typeface="Times New Roman" panose="02020603050405020304" pitchFamily="18" charset="0"/>
                <a:cs typeface="Times New Roman" panose="02020603050405020304" pitchFamily="18" charset="0"/>
              </a:rPr>
              <a:t>: Correlation of 0.182 indicates a weak positive relationship, but the p-value of 0.335 shows it is not statistically significant</a:t>
            </a:r>
            <a:r>
              <a:rPr lang="en-US" altLang="en-US" dirty="0" smtClean="0">
                <a:latin typeface="Times New Roman" panose="02020603050405020304" pitchFamily="18" charset="0"/>
                <a:cs typeface="Times New Roman" panose="02020603050405020304" pitchFamily="18" charset="0"/>
              </a:rPr>
              <a:t>.</a:t>
            </a:r>
            <a:endPar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GDP and Inflation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Correlation of -0.834 indicates a strong negative relationship, with a significant p-value of 0.000, confirming an inverse relationship.</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GDP and Unemployment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Correlation of -0.180 indicates a weak negative relationship, but the p-value of 0.342 shows it is not statistically significant.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GDP and Exchange Rates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Correlation of -0.432 indicates a moderate negative relationship, with a significant p-value of 0.017, confirming an inverse relationship.</a:t>
            </a:r>
          </a:p>
        </p:txBody>
      </p:sp>
    </p:spTree>
    <p:extLst>
      <p:ext uri="{BB962C8B-B14F-4D97-AF65-F5344CB8AC3E}">
        <p14:creationId xmlns:p14="http://schemas.microsoft.com/office/powerpoint/2010/main" val="57564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Title 1"/>
          <p:cNvSpPr txBox="1">
            <a:spLocks/>
          </p:cNvSpPr>
          <p:nvPr/>
        </p:nvSpPr>
        <p:spPr>
          <a:xfrm>
            <a:off x="285750" y="857251"/>
            <a:ext cx="9518126" cy="438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Ordinary Least Square Method and Its Assumption</a:t>
            </a:r>
            <a:endParaRPr lang="en-IN"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75035" y="1310518"/>
            <a:ext cx="1121789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Ordinary Least Squares (OLS) method is a fundamental technique in statistical regression analysis, commonly used to estimate the parameters in a linear regression model. The primary objective of OLS is to find the best-fitting line through a set of data points by minimizing the sum of the squares of the vertical distances (residuals) between the observed values and the values predicted by the linear model. </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209356" y="2734734"/>
            <a:ext cx="7949254" cy="3824725"/>
          </a:xfrm>
          <a:prstGeom prst="rect">
            <a:avLst/>
          </a:prstGeom>
        </p:spPr>
      </p:pic>
    </p:spTree>
    <p:extLst>
      <p:ext uri="{BB962C8B-B14F-4D97-AF65-F5344CB8AC3E}">
        <p14:creationId xmlns:p14="http://schemas.microsoft.com/office/powerpoint/2010/main" val="2771851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4" name="Title 1"/>
          <p:cNvSpPr txBox="1">
            <a:spLocks/>
          </p:cNvSpPr>
          <p:nvPr/>
        </p:nvSpPr>
        <p:spPr>
          <a:xfrm>
            <a:off x="285749" y="804334"/>
            <a:ext cx="10416117" cy="49106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Assumption </a:t>
            </a:r>
            <a:r>
              <a:rPr lang="en-US" sz="2800" dirty="0">
                <a:latin typeface="Times New Roman" panose="02020603050405020304" pitchFamily="18" charset="0"/>
                <a:cs typeface="Times New Roman" panose="02020603050405020304" pitchFamily="18" charset="0"/>
              </a:rPr>
              <a:t>of Ordinary Least Square (OLS):</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5749" y="1613961"/>
            <a:ext cx="11755967" cy="267765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Linearity in Parameters</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multiple linear regression, it is generally assumed that the relationship between the dependent and independent variables is linear. However, this is just an assumption and may not always hold true in practice.</a:t>
            </a:r>
            <a:r>
              <a:rPr lang="en-US" sz="2400" b="1" dirty="0" smtClean="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Random Sampling: </a:t>
            </a:r>
            <a:r>
              <a:rPr lang="en-US" sz="2400" dirty="0">
                <a:latin typeface="Times New Roman" panose="02020603050405020304" pitchFamily="18" charset="0"/>
                <a:cs typeface="Times New Roman" panose="02020603050405020304" pitchFamily="18" charset="0"/>
              </a:rPr>
              <a:t>The data should be collected through a process of random sampling, ensuring each observation is randomly selected and thus representative of the population</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Independence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Fixed X values or X values independent of the error term. Here, this means we require zero covariance between 𝑢𝑖 and each X variables.</a:t>
            </a:r>
            <a:endParaRPr lang="en-IN"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80015" y="4834742"/>
            <a:ext cx="9881530" cy="1882490"/>
          </a:xfrm>
          <a:prstGeom prst="rect">
            <a:avLst/>
          </a:prstGeom>
        </p:spPr>
      </p:pic>
      <p:pic>
        <p:nvPicPr>
          <p:cNvPr id="6" name="Picture 5"/>
          <p:cNvPicPr>
            <a:picLocks noChangeAspect="1"/>
          </p:cNvPicPr>
          <p:nvPr/>
        </p:nvPicPr>
        <p:blipFill>
          <a:blip r:embed="rId3"/>
          <a:stretch>
            <a:fillRect/>
          </a:stretch>
        </p:blipFill>
        <p:spPr>
          <a:xfrm>
            <a:off x="4537376" y="4359131"/>
            <a:ext cx="3726844" cy="502089"/>
          </a:xfrm>
          <a:prstGeom prst="rect">
            <a:avLst/>
          </a:prstGeom>
        </p:spPr>
      </p:pic>
    </p:spTree>
    <p:extLst>
      <p:ext uri="{BB962C8B-B14F-4D97-AF65-F5344CB8AC3E}">
        <p14:creationId xmlns:p14="http://schemas.microsoft.com/office/powerpoint/2010/main" val="15274096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5" name="Rectangle 4"/>
          <p:cNvSpPr/>
          <p:nvPr/>
        </p:nvSpPr>
        <p:spPr>
          <a:xfrm>
            <a:off x="381000" y="934639"/>
            <a:ext cx="11811000" cy="1170064"/>
          </a:xfrm>
          <a:prstGeom prst="rect">
            <a:avLst/>
          </a:prstGeom>
        </p:spPr>
        <p:txBody>
          <a:bodyPr wrap="square">
            <a:spAutoFit/>
          </a:bodyPr>
          <a:lstStyle/>
          <a:p>
            <a:pPr>
              <a:lnSpc>
                <a:spcPct val="115000"/>
              </a:lnSpc>
              <a:spcAft>
                <a:spcPts val="1000"/>
              </a:spcAft>
            </a:pPr>
            <a:r>
              <a:rPr lang="en-US" b="1" dirty="0">
                <a:latin typeface="Times New Roman" panose="02020603050405020304" pitchFamily="18" charset="0"/>
                <a:cs typeface="Times New Roman" panose="02020603050405020304" pitchFamily="18" charset="0"/>
              </a:rPr>
              <a:t>Homoscedasticity</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variance of the error terms should be constant across all levels of the independent variables</a:t>
            </a:r>
            <a:r>
              <a:rPr lang="en-US" dirty="0"/>
              <a:t>.</a:t>
            </a:r>
            <a:endParaRPr lang="en-IN" b="1" dirty="0">
              <a:latin typeface="Times New Roman" panose="02020603050405020304" pitchFamily="18" charset="0"/>
              <a:cs typeface="Times New Roman" panose="02020603050405020304" pitchFamily="18" charset="0"/>
            </a:endParaRPr>
          </a:p>
          <a:p>
            <a:pPr lvl="0" algn="just"/>
            <a:endParaRPr lang="en-IN" dirty="0"/>
          </a:p>
          <a:p>
            <a:pPr>
              <a:lnSpc>
                <a:spcPct val="115000"/>
              </a:lnSpc>
              <a:spcAft>
                <a:spcPts val="10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986182" y="1501974"/>
            <a:ext cx="2219635" cy="485843"/>
          </a:xfrm>
          <a:prstGeom prst="rect">
            <a:avLst/>
          </a:prstGeom>
        </p:spPr>
      </p:pic>
      <p:pic>
        <p:nvPicPr>
          <p:cNvPr id="4" name="Picture 3"/>
          <p:cNvPicPr>
            <a:picLocks noChangeAspect="1"/>
          </p:cNvPicPr>
          <p:nvPr/>
        </p:nvPicPr>
        <p:blipFill>
          <a:blip r:embed="rId3"/>
          <a:stretch>
            <a:fillRect/>
          </a:stretch>
        </p:blipFill>
        <p:spPr>
          <a:xfrm>
            <a:off x="0" y="2342520"/>
            <a:ext cx="3460421" cy="2775890"/>
          </a:xfrm>
          <a:prstGeom prst="rect">
            <a:avLst/>
          </a:prstGeom>
        </p:spPr>
      </p:pic>
      <p:sp>
        <p:nvSpPr>
          <p:cNvPr id="7" name="TextBox 6"/>
          <p:cNvSpPr txBox="1"/>
          <p:nvPr/>
        </p:nvSpPr>
        <p:spPr>
          <a:xfrm>
            <a:off x="3460421" y="2164100"/>
            <a:ext cx="8350579"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Modified Breusch-Pagan test checks for heteroscedasticity with the following hypotheses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Null hypothesis</a:t>
            </a:r>
            <a:r>
              <a:rPr lang="en-US" sz="2000" dirty="0">
                <a:latin typeface="Times New Roman" panose="02020603050405020304" pitchFamily="18" charset="0"/>
                <a:cs typeface="Times New Roman" panose="02020603050405020304" pitchFamily="18" charset="0"/>
              </a:rPr>
              <a:t>: Homoscedasticity is present (the variance of errors does not depend on the independent variables: FDI, Inflation, Unemployment, Exchange Rate</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Alternative hypothesis</a:t>
            </a:r>
            <a:r>
              <a:rPr lang="en-US" sz="2000" dirty="0">
                <a:latin typeface="Times New Roman" panose="02020603050405020304" pitchFamily="18" charset="0"/>
                <a:cs typeface="Times New Roman" panose="02020603050405020304" pitchFamily="18" charset="0"/>
              </a:rPr>
              <a:t>: Heteroscedasticity is present (the variance of errors depends on the independent variables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a p-value of 0.163 (greater than 0.05), we do not have sufficient evidence to reject the null hypothesis. Therefore, there is no significant heteroscedasticity in the regression model</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668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TextBox 2"/>
          <p:cNvSpPr txBox="1"/>
          <p:nvPr/>
        </p:nvSpPr>
        <p:spPr>
          <a:xfrm>
            <a:off x="491067" y="750867"/>
            <a:ext cx="11209866" cy="156966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No </a:t>
            </a:r>
            <a:r>
              <a:rPr lang="en-US" sz="2400" b="1" dirty="0" smtClean="0">
                <a:latin typeface="Times New Roman" panose="02020603050405020304" pitchFamily="18" charset="0"/>
                <a:cs typeface="Times New Roman" panose="02020603050405020304" pitchFamily="18" charset="0"/>
              </a:rPr>
              <a:t>Autocorrelation: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error terms should not be correlated with each other. </a:t>
            </a:r>
            <a:r>
              <a:rPr lang="en-US" sz="2400" dirty="0" smtClean="0">
                <a:latin typeface="Times New Roman" panose="02020603050405020304" pitchFamily="18" charset="0"/>
                <a:cs typeface="Times New Roman" panose="02020603050405020304" pitchFamily="18" charset="0"/>
              </a:rPr>
              <a:t>This means </a:t>
            </a:r>
            <a:r>
              <a:rPr lang="en-US" sz="2400" dirty="0">
                <a:latin typeface="Times New Roman" panose="02020603050405020304" pitchFamily="18" charset="0"/>
                <a:cs typeface="Times New Roman" panose="02020603050405020304" pitchFamily="18" charset="0"/>
              </a:rPr>
              <a:t>the residuals from one observation should not be systematically related to </a:t>
            </a:r>
            <a:r>
              <a:rPr lang="en-US" sz="2400" dirty="0" smtClean="0">
                <a:latin typeface="Times New Roman" panose="02020603050405020304" pitchFamily="18" charset="0"/>
                <a:cs typeface="Times New Roman" panose="02020603050405020304" pitchFamily="18" charset="0"/>
              </a:rPr>
              <a:t>the residuals </a:t>
            </a:r>
            <a:r>
              <a:rPr lang="en-US" sz="2400" dirty="0">
                <a:latin typeface="Times New Roman" panose="02020603050405020304" pitchFamily="18" charset="0"/>
                <a:cs typeface="Times New Roman" panose="02020603050405020304" pitchFamily="18" charset="0"/>
              </a:rPr>
              <a:t>from another observation. </a:t>
            </a:r>
            <a:endParaRPr lang="en-US" sz="2400" dirty="0"/>
          </a:p>
          <a:p>
            <a:endParaRPr lang="en-IN" sz="2400" dirty="0"/>
          </a:p>
        </p:txBody>
      </p:sp>
      <p:pic>
        <p:nvPicPr>
          <p:cNvPr id="4" name="Picture 3"/>
          <p:cNvPicPr>
            <a:picLocks noChangeAspect="1"/>
          </p:cNvPicPr>
          <p:nvPr/>
        </p:nvPicPr>
        <p:blipFill>
          <a:blip r:embed="rId2"/>
          <a:stretch>
            <a:fillRect/>
          </a:stretch>
        </p:blipFill>
        <p:spPr>
          <a:xfrm>
            <a:off x="8440708" y="2320527"/>
            <a:ext cx="3609739" cy="3204828"/>
          </a:xfrm>
          <a:prstGeom prst="rect">
            <a:avLst/>
          </a:prstGeom>
        </p:spPr>
      </p:pic>
      <p:sp>
        <p:nvSpPr>
          <p:cNvPr id="5" name="Rectangle 4"/>
          <p:cNvSpPr/>
          <p:nvPr/>
        </p:nvSpPr>
        <p:spPr>
          <a:xfrm>
            <a:off x="491067" y="2085279"/>
            <a:ext cx="7426299"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Runs </a:t>
            </a:r>
            <a:r>
              <a:rPr lang="en-US" sz="2400" dirty="0" smtClean="0">
                <a:latin typeface="Times New Roman" panose="02020603050405020304" pitchFamily="18" charset="0"/>
                <a:cs typeface="Times New Roman" panose="02020603050405020304" pitchFamily="18" charset="0"/>
              </a:rPr>
              <a:t>Test </a:t>
            </a:r>
            <a:r>
              <a:rPr lang="en-US" sz="2400" dirty="0">
                <a:latin typeface="Times New Roman" panose="02020603050405020304" pitchFamily="18" charset="0"/>
                <a:cs typeface="Times New Roman" panose="02020603050405020304" pitchFamily="18" charset="0"/>
              </a:rPr>
              <a:t>is used to detect autocorrelation and randomness in data sequences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Null Hypothesis</a:t>
            </a:r>
            <a:r>
              <a:rPr lang="en-US" sz="2400" dirty="0">
                <a:latin typeface="Times New Roman" panose="02020603050405020304" pitchFamily="18" charset="0"/>
                <a:cs typeface="Times New Roman" panose="02020603050405020304" pitchFamily="18" charset="0"/>
              </a:rPr>
              <a:t>: No autocorrelation in the residuals.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Alternative Hypothesis</a:t>
            </a:r>
            <a:r>
              <a:rPr lang="en-US" sz="2400" dirty="0">
                <a:latin typeface="Times New Roman" panose="02020603050405020304" pitchFamily="18" charset="0"/>
                <a:cs typeface="Times New Roman" panose="02020603050405020304" pitchFamily="18" charset="0"/>
              </a:rPr>
              <a:t>: Autocorrelation in the residuals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test on the unstandardized residuals shows no significant autocorrelation, with a Z-score of -1.301 and a p-value of 0.193 (greater than 0.05). Therefore, we fail to reject the null hypothesis, indicating no significant evidence of autocorrelation in the residuals at the 5% significance level.</a:t>
            </a:r>
          </a:p>
        </p:txBody>
      </p:sp>
    </p:spTree>
    <p:extLst>
      <p:ext uri="{BB962C8B-B14F-4D97-AF65-F5344CB8AC3E}">
        <p14:creationId xmlns:p14="http://schemas.microsoft.com/office/powerpoint/2010/main" val="3344346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Rectangle 2"/>
          <p:cNvSpPr/>
          <p:nvPr/>
        </p:nvSpPr>
        <p:spPr>
          <a:xfrm rot="10800000" flipV="1">
            <a:off x="433118" y="660583"/>
            <a:ext cx="11406580" cy="1569660"/>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No Perfect Multicollinearity</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There are no perfect linear relationships among the X variables. One way to detect multicollinearity is by using a metric known as the variance inflation factor (VIF), which measures the correlation and strength of correlation between the predictor variables in a regression model.</a:t>
            </a:r>
            <a:endParaRPr lang="en-US" sz="2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3753" y="2405051"/>
            <a:ext cx="4232895" cy="3093269"/>
          </a:xfrm>
          <a:prstGeom prst="rect">
            <a:avLst/>
          </a:prstGeom>
        </p:spPr>
      </p:pic>
      <p:sp>
        <p:nvSpPr>
          <p:cNvPr id="8" name="Rectangle 7"/>
          <p:cNvSpPr/>
          <p:nvPr/>
        </p:nvSpPr>
        <p:spPr>
          <a:xfrm>
            <a:off x="4773880" y="2405051"/>
            <a:ext cx="7065817"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Since all VIF values are less than 5, we can confidently state that there is no significant multicollinearity among the predictor variables in our regression model. </a:t>
            </a:r>
          </a:p>
          <a:p>
            <a:pPr algn="just"/>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conclusion, since all VIF values are below 5, our regression model does not suffer from significant multicollinearity. This ensures that the estimates of our regression coefficients are reliable and not unduly influenced by correlations among the predictor variables</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4295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Rectangle 2"/>
          <p:cNvSpPr/>
          <p:nvPr/>
        </p:nvSpPr>
        <p:spPr>
          <a:xfrm>
            <a:off x="114794" y="616404"/>
            <a:ext cx="11748655" cy="1200329"/>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Normality </a:t>
            </a:r>
            <a:r>
              <a:rPr lang="en-US" sz="2400" b="1" dirty="0">
                <a:latin typeface="Times New Roman" panose="02020603050405020304" pitchFamily="18" charset="0"/>
                <a:cs typeface="Times New Roman" panose="02020603050405020304" pitchFamily="18" charset="0"/>
              </a:rPr>
              <a:t>of Error: </a:t>
            </a:r>
            <a:r>
              <a:rPr lang="en-US" sz="2400" dirty="0">
                <a:latin typeface="Times New Roman" panose="02020603050405020304" pitchFamily="18" charset="0"/>
                <a:cs typeface="Times New Roman" panose="02020603050405020304" pitchFamily="18" charset="0"/>
              </a:rPr>
              <a:t>In multiple linear regression econometrics, a fundamental assumption is that the error term (also referred to as the disturbance term or the residual term) is normally distributed.</a:t>
            </a:r>
          </a:p>
        </p:txBody>
      </p:sp>
      <p:sp>
        <p:nvSpPr>
          <p:cNvPr id="4" name="Rectangle 3"/>
          <p:cNvSpPr/>
          <p:nvPr/>
        </p:nvSpPr>
        <p:spPr>
          <a:xfrm>
            <a:off x="306779" y="3330594"/>
            <a:ext cx="11578441" cy="341632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Kolmogorov-Smirnov (K-S) and Shapiro-Wilk (S-W) tests assess whether a sample comes from a specific distribution, typically the normal distribution</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Kolmogorov-Smirnov (K-S) Test:</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Null Hypothesis</a:t>
            </a:r>
            <a:r>
              <a:rPr lang="en-US" dirty="0">
                <a:latin typeface="Times New Roman" panose="02020603050405020304" pitchFamily="18" charset="0"/>
                <a:cs typeface="Times New Roman" panose="02020603050405020304" pitchFamily="18" charset="0"/>
              </a:rPr>
              <a:t>: Sample data come from the specified distribution.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Alternative Hypothesis</a:t>
            </a:r>
            <a:r>
              <a:rPr lang="en-US" dirty="0">
                <a:latin typeface="Times New Roman" panose="02020603050405020304" pitchFamily="18" charset="0"/>
                <a:cs typeface="Times New Roman" panose="02020603050405020304" pitchFamily="18" charset="0"/>
              </a:rPr>
              <a:t>: Sample data do not come from the specified distribution.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Sig. value of 0.200 (greater than 0.05), fail to reject the null hypothesis. Residuals are normally distributed</a:t>
            </a:r>
            <a:r>
              <a:rPr lang="en-US" dirty="0" smtClean="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Shapiro-Wilk (S-W) Test:</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Null Hypothesis</a:t>
            </a:r>
            <a:r>
              <a:rPr lang="en-US" dirty="0">
                <a:latin typeface="Times New Roman" panose="02020603050405020304" pitchFamily="18" charset="0"/>
                <a:cs typeface="Times New Roman" panose="02020603050405020304" pitchFamily="18" charset="0"/>
              </a:rPr>
              <a:t>: Sample data come from a normally distributed population.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Alternative Hypothesis</a:t>
            </a:r>
            <a:r>
              <a:rPr lang="en-US" dirty="0">
                <a:latin typeface="Times New Roman" panose="02020603050405020304" pitchFamily="18" charset="0"/>
                <a:cs typeface="Times New Roman" panose="02020603050405020304" pitchFamily="18" charset="0"/>
              </a:rPr>
              <a:t>: Sample data do not come from a normally distributed population.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Sig. value of 0.075 (greater than 0.05), fail to reject the null hypothesis. Residuals are normally distributed</a:t>
            </a:r>
          </a:p>
        </p:txBody>
      </p:sp>
      <p:pic>
        <p:nvPicPr>
          <p:cNvPr id="5" name="Picture 4"/>
          <p:cNvPicPr>
            <a:picLocks noChangeAspect="1"/>
          </p:cNvPicPr>
          <p:nvPr/>
        </p:nvPicPr>
        <p:blipFill>
          <a:blip r:embed="rId2"/>
          <a:stretch>
            <a:fillRect/>
          </a:stretch>
        </p:blipFill>
        <p:spPr>
          <a:xfrm>
            <a:off x="2526631" y="1419479"/>
            <a:ext cx="7740316" cy="1911115"/>
          </a:xfrm>
          <a:prstGeom prst="rect">
            <a:avLst/>
          </a:prstGeom>
        </p:spPr>
      </p:pic>
    </p:spTree>
    <p:extLst>
      <p:ext uri="{BB962C8B-B14F-4D97-AF65-F5344CB8AC3E}">
        <p14:creationId xmlns:p14="http://schemas.microsoft.com/office/powerpoint/2010/main" val="2216119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Rectangle 2"/>
          <p:cNvSpPr/>
          <p:nvPr/>
        </p:nvSpPr>
        <p:spPr>
          <a:xfrm>
            <a:off x="276726" y="867961"/>
            <a:ext cx="10896099"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Multiple Regression: </a:t>
            </a: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incorporating these variables and regression coefficients, our model can be expressed as:</a:t>
            </a:r>
          </a:p>
        </p:txBody>
      </p:sp>
      <p:sp>
        <p:nvSpPr>
          <p:cNvPr id="4" name="Rectangle 3"/>
          <p:cNvSpPr/>
          <p:nvPr/>
        </p:nvSpPr>
        <p:spPr>
          <a:xfrm>
            <a:off x="138363" y="1863529"/>
            <a:ext cx="11915274" cy="646331"/>
          </a:xfrm>
          <a:prstGeom prst="rect">
            <a:avLst/>
          </a:prstGeom>
        </p:spPr>
        <p:txBody>
          <a:bodyPr wrap="square">
            <a:spAutoFit/>
          </a:bodyPr>
          <a:lstStyle/>
          <a:p>
            <a:pPr algn="just"/>
            <a:r>
              <a:rPr lang="en-US" dirty="0"/>
              <a:t>𝑌 = Gross Domestic Production (GDP</a:t>
            </a:r>
            <a:r>
              <a:rPr lang="en-US" dirty="0" smtClean="0"/>
              <a:t>), 𝑋</a:t>
            </a:r>
            <a:r>
              <a:rPr lang="en-US" dirty="0"/>
              <a:t>1 = Foreign Direct </a:t>
            </a:r>
            <a:r>
              <a:rPr lang="en-US" dirty="0" smtClean="0"/>
              <a:t>Investment, 𝑋</a:t>
            </a:r>
            <a:r>
              <a:rPr lang="en-US" dirty="0"/>
              <a:t>2 = </a:t>
            </a:r>
            <a:r>
              <a:rPr lang="en-US" dirty="0" smtClean="0"/>
              <a:t>Inflation, 𝑋</a:t>
            </a:r>
            <a:r>
              <a:rPr lang="en-US" dirty="0"/>
              <a:t>3 = </a:t>
            </a:r>
            <a:r>
              <a:rPr lang="en-US" dirty="0" smtClean="0"/>
              <a:t>Unemployment, 𝑋</a:t>
            </a:r>
            <a:r>
              <a:rPr lang="en-US" dirty="0"/>
              <a:t>4 = Exchange </a:t>
            </a:r>
            <a:r>
              <a:rPr lang="en-US" dirty="0" smtClean="0"/>
              <a:t>Rate, 𝛽𝜊 </a:t>
            </a:r>
            <a:r>
              <a:rPr lang="en-US" dirty="0"/>
              <a:t>= Intercept </a:t>
            </a:r>
            <a:r>
              <a:rPr lang="en-US" dirty="0" smtClean="0"/>
              <a:t>Constant, 𝛽</a:t>
            </a:r>
            <a:r>
              <a:rPr lang="en-US" dirty="0"/>
              <a:t>1, 𝛽2, 𝛽3 𝑎𝑛𝑑 𝛽4 𝑎𝑟𝑒 𝑅𝑒𝑔𝑟𝑒𝑠𝑠𝑖𝑜𝑛 𝐶𝑜𝑒𝑓𝑓𝑖𝑐𝑖𝑒𝑛𝑡𝑠.</a:t>
            </a:r>
          </a:p>
        </p:txBody>
      </p:sp>
      <p:pic>
        <p:nvPicPr>
          <p:cNvPr id="5" name="Picture 4"/>
          <p:cNvPicPr>
            <a:picLocks noChangeAspect="1"/>
          </p:cNvPicPr>
          <p:nvPr/>
        </p:nvPicPr>
        <p:blipFill>
          <a:blip r:embed="rId2"/>
          <a:stretch>
            <a:fillRect/>
          </a:stretch>
        </p:blipFill>
        <p:spPr>
          <a:xfrm>
            <a:off x="2880194" y="1237293"/>
            <a:ext cx="5679819" cy="626236"/>
          </a:xfrm>
          <a:prstGeom prst="rect">
            <a:avLst/>
          </a:prstGeom>
        </p:spPr>
      </p:pic>
      <p:pic>
        <p:nvPicPr>
          <p:cNvPr id="6" name="Picture 5"/>
          <p:cNvPicPr>
            <a:picLocks noChangeAspect="1"/>
          </p:cNvPicPr>
          <p:nvPr/>
        </p:nvPicPr>
        <p:blipFill>
          <a:blip r:embed="rId3"/>
          <a:stretch>
            <a:fillRect/>
          </a:stretch>
        </p:blipFill>
        <p:spPr>
          <a:xfrm>
            <a:off x="2880194" y="2615047"/>
            <a:ext cx="7002654" cy="2957850"/>
          </a:xfrm>
          <a:prstGeom prst="rect">
            <a:avLst/>
          </a:prstGeom>
        </p:spPr>
      </p:pic>
      <p:pic>
        <p:nvPicPr>
          <p:cNvPr id="7" name="Picture 6"/>
          <p:cNvPicPr>
            <a:picLocks noChangeAspect="1"/>
          </p:cNvPicPr>
          <p:nvPr/>
        </p:nvPicPr>
        <p:blipFill>
          <a:blip r:embed="rId4"/>
          <a:stretch>
            <a:fillRect/>
          </a:stretch>
        </p:blipFill>
        <p:spPr>
          <a:xfrm>
            <a:off x="1470610" y="6105525"/>
            <a:ext cx="9250780" cy="457200"/>
          </a:xfrm>
          <a:prstGeom prst="rect">
            <a:avLst/>
          </a:prstGeom>
        </p:spPr>
      </p:pic>
      <p:sp>
        <p:nvSpPr>
          <p:cNvPr id="8" name="Rectangle 7"/>
          <p:cNvSpPr/>
          <p:nvPr/>
        </p:nvSpPr>
        <p:spPr>
          <a:xfrm>
            <a:off x="1085850" y="5496610"/>
            <a:ext cx="80010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above table, yields the following multiple linear regression equation:</a:t>
            </a:r>
          </a:p>
        </p:txBody>
      </p:sp>
    </p:spTree>
    <p:extLst>
      <p:ext uri="{BB962C8B-B14F-4D97-AF65-F5344CB8AC3E}">
        <p14:creationId xmlns:p14="http://schemas.microsoft.com/office/powerpoint/2010/main" val="148055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4" name="Rectangle 3"/>
          <p:cNvSpPr/>
          <p:nvPr/>
        </p:nvSpPr>
        <p:spPr>
          <a:xfrm>
            <a:off x="0" y="790753"/>
            <a:ext cx="7667625"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Test the Significance of the Coefficients or Partial Hypothesis Testing</a:t>
            </a:r>
          </a:p>
        </p:txBody>
      </p:sp>
      <p:sp>
        <p:nvSpPr>
          <p:cNvPr id="5" name="Rectangle 4"/>
          <p:cNvSpPr/>
          <p:nvPr/>
        </p:nvSpPr>
        <p:spPr>
          <a:xfrm>
            <a:off x="394590" y="1614595"/>
            <a:ext cx="6096000" cy="4247317"/>
          </a:xfrm>
          <a:prstGeom prst="rect">
            <a:avLst/>
          </a:prstGeom>
        </p:spPr>
        <p:txBody>
          <a:bodyPr>
            <a:spAutoFit/>
          </a:bodyPr>
          <a:lstStyle/>
          <a:p>
            <a:pPr algn="just"/>
            <a:r>
              <a:rPr lang="en-US" b="1" dirty="0">
                <a:latin typeface="Times New Roman" panose="02020603050405020304" pitchFamily="18" charset="0"/>
                <a:cs typeface="Times New Roman" panose="02020603050405020304" pitchFamily="18" charset="0"/>
              </a:rPr>
              <a:t>Constant (Intercept) Hypothesis:</a:t>
            </a:r>
            <a:endParaRPr 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H₀</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β₀ = 0 (</a:t>
            </a:r>
            <a:r>
              <a:rPr lang="en-US" dirty="0">
                <a:latin typeface="Times New Roman" panose="02020603050405020304" pitchFamily="18" charset="0"/>
                <a:cs typeface="Times New Roman" panose="02020603050405020304" pitchFamily="18" charset="0"/>
              </a:rPr>
              <a:t>Constant coefficient is zero)</a:t>
            </a: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H₁</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β₀ ≠ 0 (</a:t>
            </a:r>
            <a:r>
              <a:rPr lang="en-US" dirty="0">
                <a:latin typeface="Times New Roman" panose="02020603050405020304" pitchFamily="18" charset="0"/>
                <a:cs typeface="Times New Roman" panose="02020603050405020304" pitchFamily="18" charset="0"/>
              </a:rPr>
              <a:t>Constant coefficient is not zero)</a:t>
            </a:r>
          </a:p>
          <a:p>
            <a:pPr algn="just"/>
            <a:r>
              <a:rPr lang="en-US" b="1" dirty="0">
                <a:latin typeface="Times New Roman" panose="02020603050405020304" pitchFamily="18" charset="0"/>
                <a:cs typeface="Times New Roman" panose="02020603050405020304" pitchFamily="18" charset="0"/>
              </a:rPr>
              <a:t>FDI Hypothesis:</a:t>
            </a:r>
            <a:endParaRPr 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H₀</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β₁ = 0 (</a:t>
            </a:r>
            <a:r>
              <a:rPr lang="en-US" dirty="0">
                <a:latin typeface="Times New Roman" panose="02020603050405020304" pitchFamily="18" charset="0"/>
                <a:cs typeface="Times New Roman" panose="02020603050405020304" pitchFamily="18" charset="0"/>
              </a:rPr>
              <a:t>FDI has no effect on GDP growth)</a:t>
            </a: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H₁</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β₁ ≠ 0 (</a:t>
            </a:r>
            <a:r>
              <a:rPr lang="en-US" dirty="0">
                <a:latin typeface="Times New Roman" panose="02020603050405020304" pitchFamily="18" charset="0"/>
                <a:cs typeface="Times New Roman" panose="02020603050405020304" pitchFamily="18" charset="0"/>
              </a:rPr>
              <a:t>FDI affects GDP growth)</a:t>
            </a:r>
          </a:p>
          <a:p>
            <a:pPr algn="just"/>
            <a:r>
              <a:rPr lang="en-US" b="1" dirty="0">
                <a:latin typeface="Times New Roman" panose="02020603050405020304" pitchFamily="18" charset="0"/>
                <a:cs typeface="Times New Roman" panose="02020603050405020304" pitchFamily="18" charset="0"/>
              </a:rPr>
              <a:t>Inflation Hypothesis:</a:t>
            </a:r>
            <a:endParaRPr 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H₀</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β₂ = 0 (</a:t>
            </a:r>
            <a:r>
              <a:rPr lang="en-US" dirty="0">
                <a:latin typeface="Times New Roman" panose="02020603050405020304" pitchFamily="18" charset="0"/>
                <a:cs typeface="Times New Roman" panose="02020603050405020304" pitchFamily="18" charset="0"/>
              </a:rPr>
              <a:t>Inflation has no effect on GDP growth)</a:t>
            </a: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H₁</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β₂ ≠ 0 (</a:t>
            </a:r>
            <a:r>
              <a:rPr lang="en-US" dirty="0">
                <a:latin typeface="Times New Roman" panose="02020603050405020304" pitchFamily="18" charset="0"/>
                <a:cs typeface="Times New Roman" panose="02020603050405020304" pitchFamily="18" charset="0"/>
              </a:rPr>
              <a:t>Inflation affects GDP growth)</a:t>
            </a:r>
          </a:p>
          <a:p>
            <a:pPr algn="just"/>
            <a:r>
              <a:rPr lang="en-US" b="1" dirty="0">
                <a:latin typeface="Times New Roman" panose="02020603050405020304" pitchFamily="18" charset="0"/>
                <a:cs typeface="Times New Roman" panose="02020603050405020304" pitchFamily="18" charset="0"/>
              </a:rPr>
              <a:t>Unemployment Hypothesis:</a:t>
            </a:r>
            <a:endParaRPr 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H₀</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β₃ = 0 (</a:t>
            </a:r>
            <a:r>
              <a:rPr lang="en-US" dirty="0">
                <a:latin typeface="Times New Roman" panose="02020603050405020304" pitchFamily="18" charset="0"/>
                <a:cs typeface="Times New Roman" panose="02020603050405020304" pitchFamily="18" charset="0"/>
              </a:rPr>
              <a:t>Unemployment has no effect on GDP growth)</a:t>
            </a: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H₁</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β₃ ≠ 0 (</a:t>
            </a:r>
            <a:r>
              <a:rPr lang="en-US" dirty="0">
                <a:latin typeface="Times New Roman" panose="02020603050405020304" pitchFamily="18" charset="0"/>
                <a:cs typeface="Times New Roman" panose="02020603050405020304" pitchFamily="18" charset="0"/>
              </a:rPr>
              <a:t>Unemployment affects GDP growth)</a:t>
            </a:r>
          </a:p>
          <a:p>
            <a:pPr algn="just"/>
            <a:r>
              <a:rPr lang="en-US" b="1" dirty="0">
                <a:latin typeface="Times New Roman" panose="02020603050405020304" pitchFamily="18" charset="0"/>
                <a:cs typeface="Times New Roman" panose="02020603050405020304" pitchFamily="18" charset="0"/>
              </a:rPr>
              <a:t>Exchange Rate Hypothesis:</a:t>
            </a:r>
            <a:endParaRPr lang="en-US"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H₀</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β₄ = 0 (</a:t>
            </a:r>
            <a:r>
              <a:rPr lang="en-US" dirty="0">
                <a:latin typeface="Times New Roman" panose="02020603050405020304" pitchFamily="18" charset="0"/>
                <a:cs typeface="Times New Roman" panose="02020603050405020304" pitchFamily="18" charset="0"/>
              </a:rPr>
              <a:t>Exchange Rate has no effect on GDP growth)</a:t>
            </a:r>
          </a:p>
          <a:p>
            <a:pPr lvl="1"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H₁</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β₄ ≠ 0 (</a:t>
            </a:r>
            <a:r>
              <a:rPr lang="en-US" dirty="0">
                <a:latin typeface="Times New Roman" panose="02020603050405020304" pitchFamily="18" charset="0"/>
                <a:cs typeface="Times New Roman" panose="02020603050405020304" pitchFamily="18" charset="0"/>
              </a:rPr>
              <a:t>Exchange Rate affects GDP growth</a:t>
            </a:r>
          </a:p>
        </p:txBody>
      </p:sp>
      <p:pic>
        <p:nvPicPr>
          <p:cNvPr id="6" name="Picture 5"/>
          <p:cNvPicPr>
            <a:picLocks noChangeAspect="1"/>
          </p:cNvPicPr>
          <p:nvPr/>
        </p:nvPicPr>
        <p:blipFill>
          <a:blip r:embed="rId2"/>
          <a:stretch>
            <a:fillRect/>
          </a:stretch>
        </p:blipFill>
        <p:spPr>
          <a:xfrm>
            <a:off x="6490590" y="1190863"/>
            <a:ext cx="4522395" cy="2379092"/>
          </a:xfrm>
          <a:prstGeom prst="rect">
            <a:avLst/>
          </a:prstGeom>
        </p:spPr>
      </p:pic>
      <p:sp>
        <p:nvSpPr>
          <p:cNvPr id="7" name="Rectangle 1"/>
          <p:cNvSpPr>
            <a:spLocks noChangeArrowheads="1"/>
          </p:cNvSpPr>
          <p:nvPr/>
        </p:nvSpPr>
        <p:spPr bwMode="auto">
          <a:xfrm>
            <a:off x="6490590" y="3742625"/>
            <a:ext cx="537285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FDI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Sig &lt; 0.05, reject H₀. FDI (X₁) significantly influences GDP growth.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Inflation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Sig &lt; 0.05, reject H₀. Inflation (X₂) significantly impacts GDP growth.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Unemployment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Sig &gt; 0.05, fail to reject H₀. Unemployment (X₃) does not significantly influence GDP growth.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Exchange Rate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Sig &gt; 0.05, fail to reject H₀. Exchange Rate (X₄) does not significantly influence GDP growth. </a:t>
            </a:r>
          </a:p>
        </p:txBody>
      </p:sp>
    </p:spTree>
    <p:extLst>
      <p:ext uri="{BB962C8B-B14F-4D97-AF65-F5344CB8AC3E}">
        <p14:creationId xmlns:p14="http://schemas.microsoft.com/office/powerpoint/2010/main" val="352966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Rectangle 2"/>
          <p:cNvSpPr/>
          <p:nvPr/>
        </p:nvSpPr>
        <p:spPr>
          <a:xfrm>
            <a:off x="176062" y="741164"/>
            <a:ext cx="48492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Overall Test of Significance (F-Test) or ANOVA</a:t>
            </a:r>
          </a:p>
        </p:txBody>
      </p:sp>
      <p:pic>
        <p:nvPicPr>
          <p:cNvPr id="5" name="Picture 4"/>
          <p:cNvPicPr>
            <a:picLocks noChangeAspect="1"/>
          </p:cNvPicPr>
          <p:nvPr/>
        </p:nvPicPr>
        <p:blipFill>
          <a:blip r:embed="rId2"/>
          <a:stretch>
            <a:fillRect/>
          </a:stretch>
        </p:blipFill>
        <p:spPr>
          <a:xfrm>
            <a:off x="1096557" y="1110496"/>
            <a:ext cx="10364646" cy="2078474"/>
          </a:xfrm>
          <a:prstGeom prst="rect">
            <a:avLst/>
          </a:prstGeom>
        </p:spPr>
      </p:pic>
      <p:sp>
        <p:nvSpPr>
          <p:cNvPr id="6" name="Rectangle 5"/>
          <p:cNvSpPr/>
          <p:nvPr/>
        </p:nvSpPr>
        <p:spPr>
          <a:xfrm>
            <a:off x="674370" y="3420349"/>
            <a:ext cx="11109959" cy="286232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Hypotheses</a:t>
            </a:r>
            <a:r>
              <a:rPr lang="en-US" sz="2000" b="1"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H₀</a:t>
            </a:r>
            <a:r>
              <a:rPr lang="en-US" sz="2000" dirty="0">
                <a:latin typeface="Times New Roman" panose="02020603050405020304" pitchFamily="18" charset="0"/>
                <a:cs typeface="Times New Roman" panose="02020603050405020304" pitchFamily="18" charset="0"/>
              </a:rPr>
              <a:t>: No significant linear relationship between predictors (Exchange Rate, Inflation, FDI, Unemployment) and GDP Growth.</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H₁</a:t>
            </a:r>
            <a:r>
              <a:rPr lang="en-US" sz="2000" dirty="0">
                <a:latin typeface="Times New Roman" panose="02020603050405020304" pitchFamily="18" charset="0"/>
                <a:cs typeface="Times New Roman" panose="02020603050405020304" pitchFamily="18" charset="0"/>
              </a:rPr>
              <a:t>: Significant linear relationship between predictors and GDP Growth</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F-Statistic value of 28.191 and a p-value of 0.000 indicate the overall model is statistically significant. We reject H₀ and conclude that the predictors (FDI, Inflation, Unemployment, Exchange Rate) collectively explain a significant portion of the variation in GDP Growth.</a:t>
            </a:r>
          </a:p>
        </p:txBody>
      </p:sp>
    </p:spTree>
    <p:extLst>
      <p:ext uri="{BB962C8B-B14F-4D97-AF65-F5344CB8AC3E}">
        <p14:creationId xmlns:p14="http://schemas.microsoft.com/office/powerpoint/2010/main" val="416565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67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Title 1"/>
          <p:cNvSpPr txBox="1">
            <a:spLocks/>
          </p:cNvSpPr>
          <p:nvPr/>
        </p:nvSpPr>
        <p:spPr>
          <a:xfrm>
            <a:off x="250916" y="674371"/>
            <a:ext cx="8739187" cy="438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800" b="1" dirty="0" smtClean="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907255" y="1482787"/>
            <a:ext cx="10706567" cy="34377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In the world of economics, understanding the intricate relationships between various macroeconomic indicators is crucial for policymakers, investors, and researchers alike. This research project, titled "GDP and Its Determinants," endeavors to provide a thorough study of exploring the dynamics between Gross Domestic Product (GDP) and a cluster of other key variables: Foreign Direct Investment (FDI), inflation, unemployment, and exchange rates. These variables collectively influence and reflect the economic health and performance of a nation, making their interplay a subject of significant interest and importance</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project uses a method called multiple regression to study how these factors work together to impact GDP. By analyzing their relationships, we can understand better how FDI, inflation, unemployment, and exchange rates affect a country's economic </a:t>
            </a:r>
            <a:r>
              <a:rPr lang="en-US" sz="2400" dirty="0" smtClean="0">
                <a:latin typeface="Times New Roman" panose="02020603050405020304" pitchFamily="18" charset="0"/>
                <a:cs typeface="Times New Roman" panose="02020603050405020304" pitchFamily="18" charset="0"/>
              </a:rPr>
              <a:t>growth.</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29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a:stretch>
            <a:fillRect/>
          </a:stretch>
        </p:blipFill>
        <p:spPr>
          <a:xfrm>
            <a:off x="2802821" y="1413417"/>
            <a:ext cx="5534797" cy="1333686"/>
          </a:xfrm>
          <a:prstGeom prst="rect">
            <a:avLst/>
          </a:prstGeom>
        </p:spPr>
      </p:pic>
      <p:sp>
        <p:nvSpPr>
          <p:cNvPr id="4" name="Rectangle 3"/>
          <p:cNvSpPr/>
          <p:nvPr/>
        </p:nvSpPr>
        <p:spPr>
          <a:xfrm>
            <a:off x="466725" y="3148965"/>
            <a:ext cx="11258550" cy="3139321"/>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The correlation coefficient is 0.905, indicating a strong positive linear relationship between the predictors (Exchange Rate, Inflation, FDI, Unemployment) and GDP Growth.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R-Squared</a:t>
            </a:r>
            <a:r>
              <a:rPr lang="en-US" dirty="0">
                <a:latin typeface="Times New Roman" panose="02020603050405020304" pitchFamily="18" charset="0"/>
                <a:cs typeface="Times New Roman" panose="02020603050405020304" pitchFamily="18" charset="0"/>
              </a:rPr>
              <a:t>: The coefficient of determination is 0.819, meaning 81.9% of the variance in GDP Growth is explained by the model.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Adjusted R-Squared</a:t>
            </a:r>
            <a:r>
              <a:rPr lang="en-US" dirty="0">
                <a:latin typeface="Times New Roman" panose="02020603050405020304" pitchFamily="18" charset="0"/>
                <a:cs typeface="Times New Roman" panose="02020603050405020304" pitchFamily="18" charset="0"/>
              </a:rPr>
              <a:t>: Adjusted for the number of predictors, it is 0.789, slightly lower than R-Squared, accounting for potential overfitting.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Std. Error of the Estimate</a:t>
            </a:r>
            <a:r>
              <a:rPr lang="en-US" dirty="0">
                <a:latin typeface="Times New Roman" panose="02020603050405020304" pitchFamily="18" charset="0"/>
                <a:cs typeface="Times New Roman" panose="02020603050405020304" pitchFamily="18" charset="0"/>
              </a:rPr>
              <a:t>: The standard error is 1.81892, indicating the average deviation of predicted GDP Growth from actual values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Overall, the model fits well, with predictors significantly explaining the variability in GDP Growth, as indicated by high R, R-Squared, and a significant F-test.</a:t>
            </a:r>
          </a:p>
        </p:txBody>
      </p:sp>
      <p:sp>
        <p:nvSpPr>
          <p:cNvPr id="5" name="Rectangle 4"/>
          <p:cNvSpPr/>
          <p:nvPr/>
        </p:nvSpPr>
        <p:spPr>
          <a:xfrm>
            <a:off x="719938" y="819057"/>
            <a:ext cx="2398413" cy="461665"/>
          </a:xfrm>
          <a:prstGeom prst="rect">
            <a:avLst/>
          </a:prstGeom>
        </p:spPr>
        <p:txBody>
          <a:bodyPr wrap="none">
            <a:spAutoFit/>
          </a:bodyPr>
          <a:lstStyle/>
          <a:p>
            <a:r>
              <a:rPr lang="en-US" sz="2400" b="1" dirty="0" smtClean="0">
                <a:latin typeface="Times New Roman" panose="02020603050405020304" pitchFamily="18" charset="0"/>
                <a:cs typeface="Times New Roman" panose="02020603050405020304" pitchFamily="18" charset="0"/>
              </a:rPr>
              <a:t>Model Summary</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767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a:stretch>
            <a:fillRect/>
          </a:stretch>
        </p:blipFill>
        <p:spPr>
          <a:xfrm>
            <a:off x="4749731" y="2266890"/>
            <a:ext cx="2692538" cy="2324219"/>
          </a:xfrm>
          <a:prstGeom prst="rect">
            <a:avLst/>
          </a:prstGeom>
        </p:spPr>
      </p:pic>
    </p:spTree>
    <p:extLst>
      <p:ext uri="{BB962C8B-B14F-4D97-AF65-F5344CB8AC3E}">
        <p14:creationId xmlns:p14="http://schemas.microsoft.com/office/powerpoint/2010/main" val="233568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0" y="857251"/>
            <a:ext cx="8739187" cy="438150"/>
          </a:xfrm>
        </p:spPr>
        <p:txBody>
          <a:bodyPr>
            <a:noAutofit/>
          </a:bodyPr>
          <a:lstStyle/>
          <a:p>
            <a:pPr marL="457200" indent="-457200" algn="l">
              <a:buFont typeface="Wingdings" panose="05000000000000000000" pitchFamily="2" charset="2"/>
              <a:buChar char="q"/>
            </a:pPr>
            <a:r>
              <a:rPr lang="en-US" sz="2800" b="1" dirty="0" smtClean="0">
                <a:latin typeface="Times New Roman" panose="02020603050405020304" pitchFamily="18" charset="0"/>
                <a:cs typeface="Times New Roman" panose="02020603050405020304" pitchFamily="18" charset="0"/>
              </a:rPr>
              <a:t>Purpose of Study and Research Question</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7256" y="1662116"/>
            <a:ext cx="10377488" cy="914400"/>
          </a:xfrm>
        </p:spPr>
        <p:txBody>
          <a:bodyPr>
            <a:noAutofit/>
          </a:bodyPr>
          <a:lstStyle/>
          <a:p>
            <a:pPr algn="l"/>
            <a:r>
              <a:rPr lang="en-US" dirty="0">
                <a:latin typeface="Times New Roman" panose="02020603050405020304" pitchFamily="18" charset="0"/>
                <a:cs typeface="Times New Roman" panose="02020603050405020304" pitchFamily="18" charset="0"/>
              </a:rPr>
              <a:t>The primary research question guiding this study is, "What is the impact of FDI, Inflation, Unemployment, and Exchange Rates on </a:t>
            </a:r>
            <a:r>
              <a:rPr lang="en-US" dirty="0" smtClean="0">
                <a:latin typeface="Times New Roman" panose="02020603050405020304" pitchFamily="18" charset="0"/>
                <a:cs typeface="Times New Roman" panose="02020603050405020304" pitchFamily="18" charset="0"/>
              </a:rPr>
              <a:t>GDP?” the </a:t>
            </a:r>
            <a:r>
              <a:rPr lang="en-US" dirty="0">
                <a:latin typeface="Times New Roman" panose="02020603050405020304" pitchFamily="18" charset="0"/>
                <a:cs typeface="Times New Roman" panose="02020603050405020304" pitchFamily="18" charset="0"/>
              </a:rPr>
              <a:t>following questions are considered:</a:t>
            </a:r>
            <a:endParaRPr lang="en-IN" b="1"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2" name="TextBox 11"/>
          <p:cNvSpPr txBox="1"/>
          <p:nvPr/>
        </p:nvSpPr>
        <p:spPr>
          <a:xfrm flipH="1">
            <a:off x="769619" y="2943231"/>
            <a:ext cx="10515125" cy="3046988"/>
          </a:xfrm>
          <a:prstGeom prst="rect">
            <a:avLst/>
          </a:prstGeom>
          <a:noFill/>
        </p:spPr>
        <p:txBody>
          <a:bodyPr wrap="square" rtlCol="0">
            <a:spAutoFit/>
          </a:bodyPr>
          <a:lstStyle/>
          <a:p>
            <a:pPr marL="457200" indent="-457200">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does foreign direct investment (FDI) and exchange rate collectively/individually influence a nation's gross domestic product (GDP)?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does unemployment rate and inflation impact Gross Domestic Product (GDP) in various economic scenarios?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the effect of exchange rate fluctuations on a country's Gross Domestic Product (GDP) and how do these factors interact with each other to collectively shape economic growth and stability?</a:t>
            </a:r>
            <a:endParaRPr lang="en-US" sz="2400" b="1"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942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85750" y="857251"/>
            <a:ext cx="8739187" cy="438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Review </a:t>
            </a:r>
            <a:r>
              <a:rPr lang="en-US" sz="2400" b="1" dirty="0">
                <a:latin typeface="Times New Roman" panose="02020603050405020304" pitchFamily="18" charset="0"/>
                <a:cs typeface="Times New Roman" panose="02020603050405020304" pitchFamily="18" charset="0"/>
              </a:rPr>
              <a:t>of the Related Literature</a:t>
            </a:r>
            <a:endParaRPr lang="en-IN"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6" name="Rectangle 5"/>
          <p:cNvSpPr/>
          <p:nvPr/>
        </p:nvSpPr>
        <p:spPr>
          <a:xfrm>
            <a:off x="871538" y="1512299"/>
            <a:ext cx="11044236" cy="1200329"/>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Gross domestic product (GDP)</a:t>
            </a:r>
            <a:r>
              <a:rPr lang="en-US" sz="2400" dirty="0">
                <a:latin typeface="Times New Roman" panose="02020603050405020304" pitchFamily="18" charset="0"/>
                <a:cs typeface="Times New Roman" panose="02020603050405020304" pitchFamily="18" charset="0"/>
              </a:rPr>
              <a:t> </a:t>
            </a:r>
            <a:r>
              <a:rPr lang="en-US" sz="2400" dirty="0" smtClean="0"/>
              <a:t>- </a:t>
            </a:r>
            <a:r>
              <a:rPr lang="en-US" sz="2400" dirty="0" smtClean="0">
                <a:latin typeface="Times New Roman" panose="02020603050405020304" pitchFamily="18" charset="0"/>
                <a:cs typeface="Times New Roman" panose="02020603050405020304" pitchFamily="18" charset="0"/>
              </a:rPr>
              <a:t>Gross </a:t>
            </a:r>
            <a:r>
              <a:rPr lang="en-US" sz="2400" dirty="0">
                <a:latin typeface="Times New Roman" panose="02020603050405020304" pitchFamily="18" charset="0"/>
                <a:cs typeface="Times New Roman" panose="02020603050405020304" pitchFamily="18" charset="0"/>
              </a:rPr>
              <a:t>domestic product (GDP) is the total monetary or market value of all the finished goods and services produced within a country’s borders in a specific time period.</a:t>
            </a:r>
            <a:endParaRPr lang="en-IN"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71537" y="2970532"/>
            <a:ext cx="11184731" cy="120032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Foreign direct investment (FDI) </a:t>
            </a:r>
            <a:r>
              <a:rPr lang="en-US" sz="2400" dirty="0" smtClean="0">
                <a:latin typeface="Times New Roman" panose="02020603050405020304" pitchFamily="18" charset="0"/>
                <a:cs typeface="Times New Roman" panose="02020603050405020304" pitchFamily="18" charset="0"/>
              </a:rPr>
              <a:t>- Foreign </a:t>
            </a:r>
            <a:r>
              <a:rPr lang="en-US" sz="2400" dirty="0">
                <a:latin typeface="Times New Roman" panose="02020603050405020304" pitchFamily="18" charset="0"/>
                <a:cs typeface="Times New Roman" panose="02020603050405020304" pitchFamily="18" charset="0"/>
              </a:rPr>
              <a:t>direct investment (FDI) is an investment made by a company or an individual in one country into business interests located in another country. FDI is an important driver of economic growth.</a:t>
            </a:r>
            <a:endParaRPr lang="en-IN" sz="2400" dirty="0" smtClean="0">
              <a:latin typeface="Times New Roman" panose="02020603050405020304" pitchFamily="18" charset="0"/>
              <a:cs typeface="Times New Roman" panose="02020603050405020304" pitchFamily="18" charset="0"/>
            </a:endParaRPr>
          </a:p>
        </p:txBody>
      </p:sp>
      <p:sp>
        <p:nvSpPr>
          <p:cNvPr id="9" name="TextBox 8"/>
          <p:cNvSpPr txBox="1"/>
          <p:nvPr/>
        </p:nvSpPr>
        <p:spPr>
          <a:xfrm>
            <a:off x="1471613" y="4543425"/>
            <a:ext cx="9329737"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71537" y="4438560"/>
            <a:ext cx="11044237" cy="120032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Inflation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Inflation </a:t>
            </a:r>
            <a:r>
              <a:rPr lang="en-US" sz="2400" dirty="0">
                <a:latin typeface="Times New Roman" panose="02020603050405020304" pitchFamily="18" charset="0"/>
                <a:cs typeface="Times New Roman" panose="02020603050405020304" pitchFamily="18" charset="0"/>
              </a:rPr>
              <a:t>refers to a sustained and general increase in the prices of goods and services in an economy over time. Inflation occurs when there is too much money chasing too few goods, leading to an imbalance between supply and demand.</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24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3" name="Title 1"/>
          <p:cNvSpPr txBox="1">
            <a:spLocks/>
          </p:cNvSpPr>
          <p:nvPr/>
        </p:nvSpPr>
        <p:spPr>
          <a:xfrm>
            <a:off x="285750" y="857251"/>
            <a:ext cx="8739187" cy="438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379" y="1295401"/>
            <a:ext cx="10944446" cy="267765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Unemployment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Unemployment </a:t>
            </a:r>
            <a:r>
              <a:rPr lang="en-US" sz="2400" dirty="0">
                <a:latin typeface="Times New Roman" panose="02020603050405020304" pitchFamily="18" charset="0"/>
                <a:cs typeface="Times New Roman" panose="02020603050405020304" pitchFamily="18" charset="0"/>
              </a:rPr>
              <a:t>refers to the state of being without a job but actively seeking Employment. It is a measure of the number of people in the workforce who are willing and able to work but are unable to find </a:t>
            </a:r>
            <a:r>
              <a:rPr lang="en-US" sz="2400" dirty="0" smtClean="0">
                <a:latin typeface="Times New Roman" panose="02020603050405020304" pitchFamily="18" charset="0"/>
                <a:cs typeface="Times New Roman" panose="02020603050405020304" pitchFamily="18" charset="0"/>
              </a:rPr>
              <a:t>employment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Exchange </a:t>
            </a:r>
            <a:r>
              <a:rPr lang="en-US" sz="2400" b="1" dirty="0" smtClean="0">
                <a:latin typeface="Times New Roman" panose="02020603050405020304" pitchFamily="18" charset="0"/>
                <a:cs typeface="Times New Roman" panose="02020603050405020304" pitchFamily="18" charset="0"/>
              </a:rPr>
              <a:t>rate - </a:t>
            </a:r>
            <a:r>
              <a:rPr lang="en-US" sz="2400" dirty="0" smtClean="0">
                <a:latin typeface="Times New Roman" panose="02020603050405020304" pitchFamily="18" charset="0"/>
                <a:cs typeface="Times New Roman" panose="02020603050405020304" pitchFamily="18" charset="0"/>
              </a:rPr>
              <a:t>Exchange </a:t>
            </a:r>
            <a:r>
              <a:rPr lang="en-US" sz="2400" dirty="0">
                <a:latin typeface="Times New Roman" panose="02020603050405020304" pitchFamily="18" charset="0"/>
                <a:cs typeface="Times New Roman" panose="02020603050405020304" pitchFamily="18" charset="0"/>
              </a:rPr>
              <a:t>rate refers to the value of one currency in terms of another currency. It represents the price at which one currency can be exchanged for another currency in the foreign exchange market.</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824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5" name="Title 1"/>
          <p:cNvSpPr txBox="1">
            <a:spLocks/>
          </p:cNvSpPr>
          <p:nvPr/>
        </p:nvSpPr>
        <p:spPr>
          <a:xfrm>
            <a:off x="285750" y="857251"/>
            <a:ext cx="8739187" cy="4381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q"/>
            </a:pPr>
            <a:r>
              <a:rPr lang="en-US" sz="2800" b="1" dirty="0" smtClean="0">
                <a:latin typeface="Times New Roman" panose="02020603050405020304" pitchFamily="18" charset="0"/>
                <a:cs typeface="Times New Roman" panose="02020603050405020304" pitchFamily="18" charset="0"/>
              </a:rPr>
              <a:t>Data Visualizations </a:t>
            </a:r>
            <a:endParaRPr lang="en-IN"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5725" y="2918070"/>
            <a:ext cx="6372225" cy="3804234"/>
          </a:xfrm>
          <a:prstGeom prst="rect">
            <a:avLst/>
          </a:prstGeom>
        </p:spPr>
      </p:pic>
      <p:pic>
        <p:nvPicPr>
          <p:cNvPr id="7" name="Picture 6"/>
          <p:cNvPicPr>
            <a:picLocks noChangeAspect="1"/>
          </p:cNvPicPr>
          <p:nvPr/>
        </p:nvPicPr>
        <p:blipFill>
          <a:blip r:embed="rId3"/>
          <a:stretch>
            <a:fillRect/>
          </a:stretch>
        </p:blipFill>
        <p:spPr>
          <a:xfrm>
            <a:off x="5862195" y="562243"/>
            <a:ext cx="6325483" cy="3848637"/>
          </a:xfrm>
          <a:prstGeom prst="rect">
            <a:avLst/>
          </a:prstGeom>
        </p:spPr>
      </p:pic>
    </p:spTree>
    <p:extLst>
      <p:ext uri="{BB962C8B-B14F-4D97-AF65-F5344CB8AC3E}">
        <p14:creationId xmlns:p14="http://schemas.microsoft.com/office/powerpoint/2010/main" val="17196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244509" y="590550"/>
            <a:ext cx="5527641" cy="3238500"/>
          </a:xfrm>
          <a:prstGeom prst="rect">
            <a:avLst/>
          </a:prstGeom>
        </p:spPr>
      </p:pic>
      <p:pic>
        <p:nvPicPr>
          <p:cNvPr id="9" name="Picture 8"/>
          <p:cNvPicPr>
            <a:picLocks noChangeAspect="1"/>
          </p:cNvPicPr>
          <p:nvPr/>
        </p:nvPicPr>
        <p:blipFill>
          <a:blip r:embed="rId3"/>
          <a:stretch>
            <a:fillRect/>
          </a:stretch>
        </p:blipFill>
        <p:spPr>
          <a:xfrm>
            <a:off x="6096000" y="590550"/>
            <a:ext cx="5829300" cy="3238500"/>
          </a:xfrm>
          <a:prstGeom prst="rect">
            <a:avLst/>
          </a:prstGeom>
        </p:spPr>
      </p:pic>
      <p:pic>
        <p:nvPicPr>
          <p:cNvPr id="10" name="Picture 9"/>
          <p:cNvPicPr>
            <a:picLocks noChangeAspect="1"/>
          </p:cNvPicPr>
          <p:nvPr/>
        </p:nvPicPr>
        <p:blipFill>
          <a:blip r:embed="rId4"/>
          <a:stretch>
            <a:fillRect/>
          </a:stretch>
        </p:blipFill>
        <p:spPr>
          <a:xfrm>
            <a:off x="2206057" y="3829050"/>
            <a:ext cx="8135485" cy="2935817"/>
          </a:xfrm>
          <a:prstGeom prst="rect">
            <a:avLst/>
          </a:prstGeom>
        </p:spPr>
      </p:pic>
    </p:spTree>
    <p:extLst>
      <p:ext uri="{BB962C8B-B14F-4D97-AF65-F5344CB8AC3E}">
        <p14:creationId xmlns:p14="http://schemas.microsoft.com/office/powerpoint/2010/main" val="2662032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2"/>
          <a:stretch>
            <a:fillRect/>
          </a:stretch>
        </p:blipFill>
        <p:spPr>
          <a:xfrm>
            <a:off x="114706" y="575734"/>
            <a:ext cx="5811961" cy="3352799"/>
          </a:xfrm>
          <a:prstGeom prst="rect">
            <a:avLst/>
          </a:prstGeom>
        </p:spPr>
      </p:pic>
      <p:pic>
        <p:nvPicPr>
          <p:cNvPr id="6" name="Picture 5"/>
          <p:cNvPicPr>
            <a:picLocks noChangeAspect="1"/>
          </p:cNvPicPr>
          <p:nvPr/>
        </p:nvPicPr>
        <p:blipFill>
          <a:blip r:embed="rId3"/>
          <a:stretch>
            <a:fillRect/>
          </a:stretch>
        </p:blipFill>
        <p:spPr>
          <a:xfrm>
            <a:off x="6096000" y="616197"/>
            <a:ext cx="6050807" cy="3312336"/>
          </a:xfrm>
          <a:prstGeom prst="rect">
            <a:avLst/>
          </a:prstGeom>
        </p:spPr>
      </p:pic>
      <p:pic>
        <p:nvPicPr>
          <p:cNvPr id="8" name="Picture 7"/>
          <p:cNvPicPr>
            <a:picLocks noChangeAspect="1"/>
          </p:cNvPicPr>
          <p:nvPr/>
        </p:nvPicPr>
        <p:blipFill>
          <a:blip r:embed="rId4"/>
          <a:stretch>
            <a:fillRect/>
          </a:stretch>
        </p:blipFill>
        <p:spPr>
          <a:xfrm>
            <a:off x="2100013" y="3928533"/>
            <a:ext cx="8119254" cy="2839508"/>
          </a:xfrm>
          <a:prstGeom prst="rect">
            <a:avLst/>
          </a:prstGeom>
        </p:spPr>
      </p:pic>
    </p:spTree>
    <p:extLst>
      <p:ext uri="{BB962C8B-B14F-4D97-AF65-F5344CB8AC3E}">
        <p14:creationId xmlns:p14="http://schemas.microsoft.com/office/powerpoint/2010/main" val="1210322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85775"/>
          </a:xfrm>
          <a:prstGeom prst="rect">
            <a:avLst/>
          </a:prstGeom>
          <a:gradFill flip="none" rotWithShape="1">
            <a:gsLst>
              <a:gs pos="23000">
                <a:srgbClr val="FFC000"/>
              </a:gs>
              <a:gs pos="40000">
                <a:srgbClr val="FFF8F5">
                  <a:lumMod val="71000"/>
                </a:srgbClr>
              </a:gs>
              <a:gs pos="81000">
                <a:srgbClr val="F88A50"/>
              </a:gs>
              <a:gs pos="100000">
                <a:schemeClr val="accent2"/>
              </a:gs>
            </a:gsLst>
            <a:path path="circle">
              <a:fillToRect l="100000" t="100000"/>
            </a:path>
            <a:tileRect r="-100000" b="-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stretch>
            <a:fillRect/>
          </a:stretch>
        </p:blipFill>
        <p:spPr>
          <a:xfrm>
            <a:off x="128832" y="3215639"/>
            <a:ext cx="6605421" cy="3470329"/>
          </a:xfrm>
          <a:prstGeom prst="rect">
            <a:avLst/>
          </a:prstGeom>
        </p:spPr>
      </p:pic>
      <p:pic>
        <p:nvPicPr>
          <p:cNvPr id="8" name="Picture 7"/>
          <p:cNvPicPr>
            <a:picLocks noChangeAspect="1"/>
          </p:cNvPicPr>
          <p:nvPr/>
        </p:nvPicPr>
        <p:blipFill>
          <a:blip r:embed="rId3"/>
          <a:stretch>
            <a:fillRect/>
          </a:stretch>
        </p:blipFill>
        <p:spPr>
          <a:xfrm>
            <a:off x="5364480" y="617254"/>
            <a:ext cx="6827520" cy="3804172"/>
          </a:xfrm>
          <a:prstGeom prst="rect">
            <a:avLst/>
          </a:prstGeom>
        </p:spPr>
      </p:pic>
    </p:spTree>
    <p:extLst>
      <p:ext uri="{BB962C8B-B14F-4D97-AF65-F5344CB8AC3E}">
        <p14:creationId xmlns:p14="http://schemas.microsoft.com/office/powerpoint/2010/main" val="4114430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1812</Words>
  <Application>Microsoft Office PowerPoint</Application>
  <PresentationFormat>Widescreen</PresentationFormat>
  <Paragraphs>100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Purpose of Study and Research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Convergence of Sequence</dc:title>
  <dc:creator>Microsoft account</dc:creator>
  <cp:lastModifiedBy>RAJ</cp:lastModifiedBy>
  <cp:revision>76</cp:revision>
  <dcterms:created xsi:type="dcterms:W3CDTF">2024-04-23T11:31:56Z</dcterms:created>
  <dcterms:modified xsi:type="dcterms:W3CDTF">2024-06-24T07:51:49Z</dcterms:modified>
</cp:coreProperties>
</file>