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0"/>
  </p:notesMasterIdLst>
  <p:sldIdLst>
    <p:sldId id="256" r:id="rId2"/>
    <p:sldId id="257" r:id="rId3"/>
    <p:sldId id="284" r:id="rId4"/>
    <p:sldId id="286" r:id="rId5"/>
    <p:sldId id="304" r:id="rId6"/>
    <p:sldId id="305" r:id="rId7"/>
    <p:sldId id="301" r:id="rId8"/>
    <p:sldId id="302" r:id="rId9"/>
    <p:sldId id="303" r:id="rId10"/>
    <p:sldId id="307" r:id="rId11"/>
    <p:sldId id="311" r:id="rId12"/>
    <p:sldId id="288" r:id="rId13"/>
    <p:sldId id="310" r:id="rId14"/>
    <p:sldId id="292" r:id="rId15"/>
    <p:sldId id="312" r:id="rId16"/>
    <p:sldId id="313" r:id="rId17"/>
    <p:sldId id="315" r:id="rId18"/>
    <p:sldId id="316" r:id="rId19"/>
    <p:sldId id="317" r:id="rId20"/>
    <p:sldId id="318" r:id="rId21"/>
    <p:sldId id="319" r:id="rId22"/>
    <p:sldId id="308" r:id="rId23"/>
    <p:sldId id="309" r:id="rId24"/>
    <p:sldId id="322" r:id="rId25"/>
    <p:sldId id="323" r:id="rId26"/>
    <p:sldId id="321" r:id="rId27"/>
    <p:sldId id="324" r:id="rId28"/>
    <p:sldId id="325" r:id="rId29"/>
    <p:sldId id="326" r:id="rId30"/>
    <p:sldId id="320" r:id="rId31"/>
    <p:sldId id="327" r:id="rId32"/>
    <p:sldId id="328" r:id="rId33"/>
    <p:sldId id="306" r:id="rId34"/>
    <p:sldId id="330" r:id="rId35"/>
    <p:sldId id="333" r:id="rId36"/>
    <p:sldId id="331" r:id="rId37"/>
    <p:sldId id="332" r:id="rId38"/>
    <p:sldId id="334" r:id="rId39"/>
    <p:sldId id="335" r:id="rId40"/>
    <p:sldId id="329" r:id="rId41"/>
    <p:sldId id="337" r:id="rId42"/>
    <p:sldId id="338" r:id="rId43"/>
    <p:sldId id="336"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67" r:id="rId60"/>
    <p:sldId id="368" r:id="rId61"/>
    <p:sldId id="369" r:id="rId62"/>
    <p:sldId id="370" r:id="rId63"/>
    <p:sldId id="339" r:id="rId64"/>
    <p:sldId id="357" r:id="rId65"/>
    <p:sldId id="358" r:id="rId66"/>
    <p:sldId id="359" r:id="rId67"/>
    <p:sldId id="361" r:id="rId68"/>
    <p:sldId id="363" r:id="rId69"/>
    <p:sldId id="364" r:id="rId70"/>
    <p:sldId id="365" r:id="rId71"/>
    <p:sldId id="366" r:id="rId72"/>
    <p:sldId id="360" r:id="rId73"/>
    <p:sldId id="297" r:id="rId74"/>
    <p:sldId id="289" r:id="rId75"/>
    <p:sldId id="295" r:id="rId76"/>
    <p:sldId id="296" r:id="rId77"/>
    <p:sldId id="299" r:id="rId78"/>
    <p:sldId id="298" r:id="rId79"/>
  </p:sldIdLst>
  <p:sldSz cx="9144000" cy="5143500" type="screen16x9"/>
  <p:notesSz cx="6858000" cy="9144000"/>
  <p:embeddedFontLst>
    <p:embeddedFont>
      <p:font typeface="Arial Unicode MS" panose="020B0604020202020204" charset="-128"/>
      <p:regular r:id="rId81"/>
    </p:embeddedFont>
    <p:embeddedFont>
      <p:font typeface="Arvo" panose="020B060402020202020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Roboto Condensed" panose="020B0604020202020204" charset="0"/>
      <p:regular r:id="rId90"/>
      <p:bold r:id="rId91"/>
      <p:italic r:id="rId92"/>
      <p:boldItalic r:id="rId93"/>
    </p:embeddedFont>
    <p:embeddedFont>
      <p:font typeface="Roboto Condensed Light" panose="020B060402020202020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29E42E-106D-40A2-8A8C-386E580B5628}">
  <a:tblStyle styleId="{5B29E42E-106D-40A2-8A8C-386E580B56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97" d="100"/>
          <a:sy n="97" d="100"/>
        </p:scale>
        <p:origin x="62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97"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font" Target="fonts/font13.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Shape 144"/>
          <p:cNvGrpSpPr/>
          <p:nvPr/>
        </p:nvGrpSpPr>
        <p:grpSpPr>
          <a:xfrm>
            <a:off x="2466138" y="4472723"/>
            <a:ext cx="6686825" cy="670795"/>
            <a:chOff x="5589288" y="4472723"/>
            <a:chExt cx="6686825" cy="670795"/>
          </a:xfrm>
        </p:grpSpPr>
        <p:sp>
          <p:nvSpPr>
            <p:cNvPr id="145" name="Shape 145"/>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8" name="Shape 148"/>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1" name="Shape 151"/>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52" name="Shape 152"/>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Shape 15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54" name="Shape 154"/>
          <p:cNvGrpSpPr/>
          <p:nvPr/>
        </p:nvGrpSpPr>
        <p:grpSpPr>
          <a:xfrm rot="10800000">
            <a:off x="-8" y="-2"/>
            <a:ext cx="2202830" cy="670795"/>
            <a:chOff x="5575242" y="4472723"/>
            <a:chExt cx="2202830" cy="670795"/>
          </a:xfrm>
        </p:grpSpPr>
        <p:sp>
          <p:nvSpPr>
            <p:cNvPr id="155" name="Shape 155"/>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 name="Shape 161"/>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INTRODUCTION TO PYTHON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p>
          <a:p>
            <a:r>
              <a:rPr lang="en-US" sz="1400" dirty="0"/>
              <a:t> </a:t>
            </a:r>
            <a:r>
              <a:rPr lang="en-US" sz="1400" b="1" dirty="0"/>
              <a:t>print() </a:t>
            </a:r>
            <a:r>
              <a:rPr lang="en-US" sz="1400" dirty="0"/>
              <a:t>Prints to the standard output device</a:t>
            </a:r>
          </a:p>
          <a:p>
            <a:r>
              <a:rPr lang="en-US" sz="1400" b="1" dirty="0"/>
              <a:t>abs() </a:t>
            </a:r>
            <a:r>
              <a:rPr lang="en-US" sz="1400" dirty="0"/>
              <a:t>Returns the absolute value of a number</a:t>
            </a:r>
          </a:p>
          <a:p>
            <a:r>
              <a:rPr lang="en-US" sz="1400" b="1" dirty="0"/>
              <a:t>min() </a:t>
            </a:r>
            <a:r>
              <a:rPr lang="en-US" sz="1400" dirty="0"/>
              <a:t>Returns the smallest item in an </a:t>
            </a:r>
            <a:r>
              <a:rPr lang="en-US" sz="1400" dirty="0" err="1"/>
              <a:t>iterable</a:t>
            </a:r>
            <a:endParaRPr lang="en-US" sz="1400" dirty="0"/>
          </a:p>
          <a:p>
            <a:r>
              <a:rPr lang="en-US" sz="1400" b="1" dirty="0"/>
              <a:t>max() </a:t>
            </a:r>
            <a:r>
              <a:rPr lang="en-US" sz="1400" dirty="0"/>
              <a:t>Returns the largest item in an </a:t>
            </a:r>
            <a:r>
              <a:rPr lang="en-US" sz="1400" dirty="0" err="1"/>
              <a:t>iterable</a:t>
            </a:r>
            <a:endParaRPr lang="en-US" sz="1400" b="1" dirty="0"/>
          </a:p>
          <a:p>
            <a:r>
              <a:rPr lang="en-US" sz="1400" b="1" dirty="0" err="1"/>
              <a:t>len</a:t>
            </a:r>
            <a:r>
              <a:rPr lang="en-US" sz="1400" b="1" dirty="0"/>
              <a:t>() </a:t>
            </a:r>
            <a:r>
              <a:rPr lang="en-US" sz="1400" dirty="0"/>
              <a:t>Returns the length of an object</a:t>
            </a:r>
            <a:endParaRPr lang="en-US" sz="1400" b="1" dirty="0"/>
          </a:p>
          <a:p>
            <a:r>
              <a:rPr lang="en-US" sz="1400" b="1" dirty="0"/>
              <a:t>open() </a:t>
            </a:r>
            <a:r>
              <a:rPr lang="en-US" sz="1400" dirty="0"/>
              <a:t>Opens a file and returns a file object</a:t>
            </a:r>
            <a:endParaRPr lang="en-US" sz="1400" b="1" dirty="0"/>
          </a:p>
          <a:p>
            <a:r>
              <a:rPr lang="en-US" sz="1400" b="1" dirty="0"/>
              <a:t>type() </a:t>
            </a:r>
            <a:r>
              <a:rPr lang="en-US" sz="1400" dirty="0"/>
              <a:t>Returns the type of an object</a:t>
            </a:r>
            <a:endParaRPr lang="en-US" sz="1400" b="1" dirty="0"/>
          </a:p>
          <a:p>
            <a:r>
              <a:rPr lang="en-US" sz="1400" b="1" dirty="0"/>
              <a:t>float()  </a:t>
            </a:r>
            <a:r>
              <a:rPr lang="en-US" sz="1400" dirty="0"/>
              <a:t>Returns a floating point number</a:t>
            </a:r>
            <a:endParaRPr lang="en-US" sz="1400" b="1" dirty="0"/>
          </a:p>
          <a:p>
            <a:r>
              <a:rPr lang="en-US" sz="1400" b="1" dirty="0" err="1"/>
              <a:t>str</a:t>
            </a:r>
            <a:r>
              <a:rPr lang="en-US" sz="1400" b="1" dirty="0"/>
              <a:t>() </a:t>
            </a:r>
            <a:r>
              <a:rPr lang="en-US" sz="1400" dirty="0"/>
              <a:t>Returns a string object</a:t>
            </a:r>
            <a:endParaRPr lang="en-US" sz="1400" b="1" dirty="0"/>
          </a:p>
          <a:p>
            <a:r>
              <a:rPr lang="en-US" sz="1400" b="1" dirty="0" err="1"/>
              <a:t>int</a:t>
            </a:r>
            <a:r>
              <a:rPr lang="en-US" sz="1400" b="1" dirty="0"/>
              <a:t>() </a:t>
            </a:r>
            <a:r>
              <a:rPr lang="en-US" sz="1400" dirty="0"/>
              <a:t>Returns an integer number</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endParaRPr lang="en-US" sz="1400" dirty="0"/>
          </a:p>
          <a:p>
            <a:r>
              <a:rPr lang="en-US" sz="1400" b="1" dirty="0"/>
              <a:t>range() </a:t>
            </a:r>
            <a:r>
              <a:rPr lang="en-US" sz="1400" dirty="0"/>
              <a:t>Returns a sequence of numbers, starting from 0 and increments by 1 (by default)</a:t>
            </a:r>
          </a:p>
          <a:p>
            <a:r>
              <a:rPr lang="en-US" sz="1400" b="1" dirty="0"/>
              <a:t>reversed() </a:t>
            </a:r>
            <a:r>
              <a:rPr lang="en-US" sz="1400" dirty="0"/>
              <a:t>Returns a reversed </a:t>
            </a:r>
            <a:r>
              <a:rPr lang="en-US" sz="1400" dirty="0" err="1"/>
              <a:t>iterator</a:t>
            </a:r>
            <a:endParaRPr lang="en-US" sz="1400" dirty="0"/>
          </a:p>
          <a:p>
            <a:r>
              <a:rPr lang="en-US" sz="1400" b="1" dirty="0"/>
              <a:t>round() </a:t>
            </a:r>
            <a:r>
              <a:rPr lang="en-US" sz="1400" dirty="0"/>
              <a:t>Rounds a numbers</a:t>
            </a:r>
            <a:endParaRPr lang="en-US" sz="1400" b="1" dirty="0"/>
          </a:p>
          <a:p>
            <a:r>
              <a:rPr lang="en-US" sz="1400" b="1" dirty="0"/>
              <a:t>sorted() </a:t>
            </a:r>
            <a:r>
              <a:rPr lang="en-US" sz="1400" dirty="0"/>
              <a:t>Returns a sorted list</a:t>
            </a:r>
            <a:endParaRPr lang="en-US" sz="1400" b="1" dirty="0"/>
          </a:p>
          <a:p>
            <a:r>
              <a:rPr lang="en-US" sz="1400" b="1" dirty="0"/>
              <a:t>Sum() </a:t>
            </a:r>
            <a:r>
              <a:rPr lang="en-US" sz="1400" dirty="0"/>
              <a:t>Sums the items of an </a:t>
            </a:r>
            <a:r>
              <a:rPr lang="en-US" sz="1400" dirty="0" err="1"/>
              <a:t>iterator</a:t>
            </a:r>
            <a:endParaRPr lang="en-US" sz="1400" b="1" dirty="0"/>
          </a:p>
          <a:p>
            <a:r>
              <a:rPr lang="en-US" sz="1400" b="1" dirty="0" err="1"/>
              <a:t>dict</a:t>
            </a:r>
            <a:r>
              <a:rPr lang="en-US" sz="1400" b="1" dirty="0"/>
              <a:t>() </a:t>
            </a:r>
            <a:r>
              <a:rPr lang="en-US" sz="1400" dirty="0"/>
              <a:t>Returns a dictionary (Array)</a:t>
            </a:r>
            <a:endParaRPr lang="en-US" sz="1400" b="1" dirty="0"/>
          </a:p>
          <a:p>
            <a:r>
              <a:rPr lang="en-US" sz="1400" b="1" dirty="0"/>
              <a:t>list() </a:t>
            </a:r>
            <a:r>
              <a:rPr lang="en-US" sz="1400" dirty="0"/>
              <a:t>Returns a list</a:t>
            </a:r>
            <a:endParaRPr lang="en-US" sz="1400" b="1" dirty="0"/>
          </a:p>
          <a:p>
            <a:r>
              <a:rPr lang="en-US" sz="1400" b="1" dirty="0" err="1"/>
              <a:t>tuple</a:t>
            </a:r>
            <a:r>
              <a:rPr lang="en-US" sz="1400" b="1" dirty="0"/>
              <a:t>() </a:t>
            </a:r>
            <a:r>
              <a:rPr lang="en-US" sz="1400" dirty="0"/>
              <a:t>Returns a </a:t>
            </a:r>
            <a:r>
              <a:rPr lang="en-US" sz="1400" dirty="0" err="1"/>
              <a:t>tuple</a:t>
            </a:r>
            <a:endParaRPr lang="en-US" sz="1400" b="1" dirty="0"/>
          </a:p>
          <a:p>
            <a:r>
              <a:rPr lang="en-US" sz="1400" b="1" dirty="0"/>
              <a:t>set() </a:t>
            </a:r>
            <a:r>
              <a:rPr lang="en-US" sz="1400" dirty="0"/>
              <a:t>Returns a new set object</a:t>
            </a:r>
            <a:endParaRPr lang="en-US" sz="1400" b="1" dirty="0"/>
          </a:p>
          <a:p>
            <a:r>
              <a:rPr lang="en-US" sz="1400" b="1" dirty="0" err="1"/>
              <a:t>bool</a:t>
            </a:r>
            <a:r>
              <a:rPr lang="en-US" sz="1400" b="1" dirty="0"/>
              <a:t>() </a:t>
            </a:r>
            <a:r>
              <a:rPr lang="en-US" sz="1400" dirty="0"/>
              <a:t>Returns the </a:t>
            </a:r>
            <a:r>
              <a:rPr lang="en-US" sz="1400" dirty="0" err="1"/>
              <a:t>boolean</a:t>
            </a:r>
            <a:r>
              <a:rPr lang="en-US" sz="1400" dirty="0"/>
              <a:t> value of the specified object</a:t>
            </a:r>
            <a:endParaRPr lang="en-US" sz="1400" b="1" dirty="0"/>
          </a:p>
          <a:p>
            <a:r>
              <a:rPr lang="en-US" sz="1400" b="1" dirty="0"/>
              <a:t>map() </a:t>
            </a:r>
            <a:r>
              <a:rPr lang="en-US" sz="1400" dirty="0"/>
              <a:t>Returns the specified </a:t>
            </a:r>
            <a:r>
              <a:rPr lang="en-US" sz="1400" dirty="0" err="1"/>
              <a:t>iterator</a:t>
            </a:r>
            <a:r>
              <a:rPr lang="en-US" sz="1400" dirty="0"/>
              <a:t> with the specified function applied to each item</a:t>
            </a:r>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a:t>lower() </a:t>
            </a:r>
            <a:r>
              <a:rPr lang="en-US" sz="1400" dirty="0"/>
              <a:t>returns the lowercase version of a string.</a:t>
            </a:r>
          </a:p>
          <a:p>
            <a:r>
              <a:rPr lang="en-US" sz="1400" b="1" dirty="0"/>
              <a:t>upper() </a:t>
            </a:r>
            <a:r>
              <a:rPr lang="en-US" sz="1400" dirty="0"/>
              <a:t>returns the uppercase version of a string.</a:t>
            </a:r>
          </a:p>
          <a:p>
            <a:r>
              <a:rPr lang="en-US" sz="1400" b="1" dirty="0"/>
              <a:t>strip()   </a:t>
            </a:r>
            <a:r>
              <a:rPr lang="en-US" sz="1400" dirty="0"/>
              <a:t>if the string has whitespaces at the beginning or at the end, it removes it. </a:t>
            </a:r>
            <a:r>
              <a:rPr lang="en-US" sz="1400" dirty="0" err="1"/>
              <a:t>E.g</a:t>
            </a:r>
            <a:r>
              <a:rPr lang="en-US" sz="1400" dirty="0"/>
              <a:t>   a = ' Mug '</a:t>
            </a:r>
            <a:br>
              <a:rPr lang="en-US" sz="1400" dirty="0"/>
            </a:br>
            <a:r>
              <a:rPr lang="en-US" sz="1400" dirty="0" err="1"/>
              <a:t>a.strip</a:t>
            </a:r>
            <a:r>
              <a:rPr lang="en-US" sz="1400" dirty="0"/>
              <a:t>()    =&gt;    a = ‘Mug’</a:t>
            </a:r>
          </a:p>
          <a:p>
            <a:r>
              <a:rPr lang="en-US" sz="1400" b="1" dirty="0"/>
              <a:t>replace() </a:t>
            </a:r>
            <a:r>
              <a:rPr lang="en-US" sz="1400" dirty="0"/>
              <a:t>replaces a given string with another text. Note, that it’s case sensitive.  </a:t>
            </a:r>
            <a:r>
              <a:rPr lang="en-US" sz="1400" dirty="0" err="1"/>
              <a:t>E.g</a:t>
            </a:r>
            <a:r>
              <a:rPr lang="en-US" sz="1400" dirty="0"/>
              <a:t>  a = '</a:t>
            </a:r>
            <a:r>
              <a:rPr lang="en-US" sz="1400" dirty="0" err="1"/>
              <a:t>muh</a:t>
            </a:r>
            <a:r>
              <a:rPr lang="en-US" sz="1400" dirty="0"/>
              <a:t>'</a:t>
            </a:r>
            <a:br>
              <a:rPr lang="en-US" sz="1400" dirty="0"/>
            </a:br>
            <a:r>
              <a:rPr lang="en-US" sz="1400" dirty="0" err="1"/>
              <a:t>a.replace</a:t>
            </a:r>
            <a:r>
              <a:rPr lang="en-US" sz="1400" dirty="0"/>
              <a:t>('</a:t>
            </a:r>
            <a:r>
              <a:rPr lang="en-US" sz="1400" dirty="0" err="1"/>
              <a:t>h','g</a:t>
            </a:r>
            <a:r>
              <a:rPr lang="en-US" sz="1400" dirty="0"/>
              <a:t>')  =&gt;      a = ‘mug’</a:t>
            </a:r>
            <a:endParaRPr lang="en-US" sz="1400" b="1" dirty="0"/>
          </a:p>
          <a:p>
            <a:r>
              <a:rPr lang="en-US" sz="1400" b="1" dirty="0"/>
              <a:t>Split() </a:t>
            </a:r>
            <a:r>
              <a:rPr lang="en-US" sz="1400" dirty="0"/>
              <a:t>splits your string into a list. Your argument specifies the delimiter. </a:t>
            </a:r>
            <a:r>
              <a:rPr lang="en-US" sz="1400" dirty="0" err="1"/>
              <a:t>E.g</a:t>
            </a:r>
            <a:r>
              <a:rPr lang="en-US" sz="1400" dirty="0"/>
              <a:t> a = 'Hello World'</a:t>
            </a:r>
            <a:br>
              <a:rPr lang="en-US" sz="1400" dirty="0"/>
            </a:br>
            <a:r>
              <a:rPr lang="en-US" sz="1400" dirty="0" err="1"/>
              <a:t>a.split</a:t>
            </a:r>
            <a:r>
              <a:rPr lang="en-US" sz="1400" dirty="0"/>
              <a:t>(' ')    =&gt; [‘Hello’, ‘World’]</a:t>
            </a:r>
            <a:endParaRPr lang="en-US" sz="1400" b="1" dirty="0"/>
          </a:p>
          <a:p>
            <a:r>
              <a:rPr lang="en-US" sz="1400" b="1" dirty="0"/>
              <a:t>join() </a:t>
            </a:r>
            <a:r>
              <a:rPr lang="en-US" sz="1400" dirty="0"/>
              <a:t>It joins elements of a list into one string. You can specify the delimiter again. (reverse for split() function)  </a:t>
            </a:r>
            <a:r>
              <a:rPr lang="en-US" sz="1400" dirty="0" err="1"/>
              <a:t>e,g</a:t>
            </a:r>
            <a:r>
              <a:rPr lang="en-US" sz="1400" dirty="0"/>
              <a:t>  a = ['Hello', 'World']</a:t>
            </a:r>
            <a:br>
              <a:rPr lang="en-US" sz="1400" dirty="0"/>
            </a:br>
            <a:r>
              <a:rPr lang="en-US" sz="1400" dirty="0"/>
              <a:t>' '.join(a)    =&gt;   a = 'Hello World‘</a:t>
            </a:r>
          </a:p>
          <a:p>
            <a:r>
              <a:rPr lang="en-US" sz="1400" b="1" dirty="0" err="1"/>
              <a:t>swapcase</a:t>
            </a:r>
            <a:r>
              <a:rPr lang="en-US" sz="1400" b="1" dirty="0"/>
              <a:t>()   </a:t>
            </a:r>
            <a:r>
              <a:rPr lang="en-US" sz="1400" dirty="0"/>
              <a:t>Swaps cases, lower case becomes upper case and vice versa</a:t>
            </a:r>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err="1"/>
              <a:t>startswith</a:t>
            </a:r>
            <a:r>
              <a:rPr lang="en-US" sz="1400" b="1" dirty="0"/>
              <a:t>() </a:t>
            </a:r>
            <a:r>
              <a:rPr lang="en-US" sz="1400" dirty="0"/>
              <a:t>Returns true if the string starts with the specified value</a:t>
            </a:r>
          </a:p>
          <a:p>
            <a:r>
              <a:rPr lang="en-US" sz="1400" b="1" dirty="0" err="1"/>
              <a:t>endswith</a:t>
            </a:r>
            <a:r>
              <a:rPr lang="en-US" sz="1400" b="1" dirty="0"/>
              <a:t>() </a:t>
            </a:r>
            <a:r>
              <a:rPr lang="en-US" sz="1400" dirty="0"/>
              <a:t>Returns true if the string ends with the specified value</a:t>
            </a:r>
          </a:p>
          <a:p>
            <a:r>
              <a:rPr lang="en-US" sz="1400" b="1" dirty="0"/>
              <a:t>find() </a:t>
            </a:r>
            <a:r>
              <a:rPr lang="en-US" sz="1400" dirty="0"/>
              <a:t>Searches the string for a specified value and returns the position of where it was found</a:t>
            </a:r>
          </a:p>
          <a:p>
            <a:r>
              <a:rPr lang="en-US" sz="1400" b="1" dirty="0"/>
              <a:t>capitalize() </a:t>
            </a:r>
            <a:r>
              <a:rPr lang="en-US" sz="1400" dirty="0"/>
              <a:t>Converts the first character to upper case</a:t>
            </a:r>
            <a:endParaRPr lang="en-US" sz="1400" b="1" dirty="0"/>
          </a:p>
          <a:p>
            <a:r>
              <a:rPr lang="en-US" sz="1400" b="1" dirty="0"/>
              <a:t>count() </a:t>
            </a:r>
            <a:r>
              <a:rPr lang="en-US" sz="1400" dirty="0"/>
              <a:t>Returns the number of times a specified value occurs in a string</a:t>
            </a:r>
            <a:endParaRPr lang="en-US" sz="1400" b="1" dirty="0"/>
          </a:p>
          <a:p>
            <a:r>
              <a:rPr lang="en-US" sz="1400" b="1" dirty="0"/>
              <a:t>index() </a:t>
            </a:r>
            <a:r>
              <a:rPr lang="en-US" sz="1400" dirty="0"/>
              <a:t>Searches the string for a specified value and returns the position of where it was found</a:t>
            </a:r>
          </a:p>
          <a:p>
            <a:r>
              <a:rPr lang="en-US" sz="1400" b="1" dirty="0" err="1"/>
              <a:t>isdigit</a:t>
            </a:r>
            <a:r>
              <a:rPr lang="en-US" sz="1400" b="1" dirty="0"/>
              <a:t>() </a:t>
            </a:r>
            <a:r>
              <a:rPr lang="en-US" sz="1400" dirty="0"/>
              <a:t>Returns True if all characters in the string are digits</a:t>
            </a:r>
          </a:p>
          <a:p>
            <a:r>
              <a:rPr lang="en-US" sz="1400" b="1" dirty="0" err="1"/>
              <a:t>islower</a:t>
            </a:r>
            <a:r>
              <a:rPr lang="en-US" sz="1400" b="1" dirty="0"/>
              <a:t>() </a:t>
            </a:r>
            <a:r>
              <a:rPr lang="en-US" sz="1400" dirty="0"/>
              <a:t>Returns True if all characters in the string are lower case</a:t>
            </a:r>
          </a:p>
          <a:p>
            <a:r>
              <a:rPr lang="en-US" sz="1400" b="1" dirty="0" err="1"/>
              <a:t>isspace</a:t>
            </a:r>
            <a:r>
              <a:rPr lang="en-US" sz="1400" b="1" dirty="0"/>
              <a:t>() </a:t>
            </a:r>
            <a:r>
              <a:rPr lang="en-US" sz="1400" dirty="0"/>
              <a:t>Returns True if all characters in the string are whitespaces</a:t>
            </a:r>
          </a:p>
          <a:p>
            <a:r>
              <a:rPr lang="en-US" sz="1400" b="1" dirty="0"/>
              <a:t>title() </a:t>
            </a:r>
            <a:r>
              <a:rPr lang="en-US" sz="1400" dirty="0"/>
              <a:t>Converts the first character of each word to upper case</a:t>
            </a:r>
          </a:p>
          <a:p>
            <a:r>
              <a:rPr lang="en-US" sz="1400" b="1" dirty="0"/>
              <a:t>encode() </a:t>
            </a:r>
            <a:r>
              <a:rPr lang="en-US" sz="1400" dirty="0"/>
              <a:t>Returns an encoded version of the string</a:t>
            </a:r>
          </a:p>
          <a:p>
            <a:endParaRPr lang="en-US" sz="1400"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CONDITIONAL</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139321"/>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IF/ELSE CONSTRUCT</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input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"Please enter an integer: "</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&lt;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'Negative changed to 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1</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'Single'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else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'More'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15</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dirty="0"/>
              <a:t>There may be a situation when you need to execute a block of code several number of times.</a:t>
            </a:r>
          </a:p>
          <a:p>
            <a:pPr marL="0" indent="0">
              <a:buClr>
                <a:schemeClr val="dk1"/>
              </a:buClr>
              <a:buSzPts val="1100"/>
              <a:buNone/>
            </a:pPr>
            <a:r>
              <a:rPr lang="en-US" sz="1400" dirty="0"/>
              <a:t>A loop statement allows us to execute a statement or group of statements multiple times.</a:t>
            </a:r>
          </a:p>
          <a:p>
            <a:pPr marL="0" indent="0">
              <a:buClr>
                <a:schemeClr val="dk1"/>
              </a:buClr>
              <a:buSzPts val="1100"/>
              <a:buNone/>
            </a:pPr>
            <a:r>
              <a:rPr lang="en-US" sz="1400" b="1" dirty="0">
                <a:solidFill>
                  <a:srgbClr val="FF9800"/>
                </a:solidFill>
              </a:rPr>
              <a:t>FOR LOOP</a:t>
            </a:r>
          </a:p>
          <a:p>
            <a:pPr marL="0" indent="0">
              <a:buClr>
                <a:schemeClr val="dk1"/>
              </a:buClr>
              <a:buSzPts val="1100"/>
              <a:buNone/>
            </a:pPr>
            <a:r>
              <a:rPr lang="en-US" sz="1400" dirty="0"/>
              <a:t>A for loop is used for iterating over a sequence (that is either a list, a </a:t>
            </a:r>
            <a:r>
              <a:rPr lang="en-US" sz="1400" dirty="0" err="1"/>
              <a:t>tuple</a:t>
            </a:r>
            <a:r>
              <a:rPr lang="en-US" sz="1400" dirty="0"/>
              <a:t>, a dictionary, a set, or a string).</a:t>
            </a:r>
          </a:p>
          <a:p>
            <a:pPr marL="0" indent="0">
              <a:buClr>
                <a:schemeClr val="dk1"/>
              </a:buClr>
              <a:buSzPts val="1100"/>
              <a:buNone/>
            </a:pPr>
            <a:r>
              <a:rPr lang="en-US" sz="1400" dirty="0"/>
              <a:t>With the for loop we can execute a set of statements, once for each item in a list, </a:t>
            </a:r>
            <a:r>
              <a:rPr lang="en-US" sz="1400" dirty="0" err="1"/>
              <a:t>tuple</a:t>
            </a:r>
            <a:r>
              <a:rPr lang="en-US" sz="1400" dirty="0"/>
              <a:t>, set etc.</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for x in "banana":                                        </a:t>
            </a:r>
            <a:br>
              <a:rPr lang="en-US" sz="1400" dirty="0"/>
            </a:br>
            <a:r>
              <a:rPr lang="en-US" sz="1400" dirty="0"/>
              <a:t>   print(x)</a:t>
            </a:r>
          </a:p>
          <a:p>
            <a:pPr marL="0" indent="0">
              <a:buClr>
                <a:schemeClr val="dk1"/>
              </a:buClr>
              <a:buSzPts val="1100"/>
              <a:buNone/>
            </a:pPr>
            <a:endParaRPr lang="en-US" sz="1400" dirty="0"/>
          </a:p>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16</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WHILE LOOP</a:t>
            </a:r>
          </a:p>
          <a:p>
            <a:pPr marL="0" indent="0">
              <a:buClr>
                <a:schemeClr val="dk1"/>
              </a:buClr>
              <a:buSzPts val="1100"/>
              <a:buNone/>
            </a:pPr>
            <a:r>
              <a:rPr lang="en-US" sz="1400" dirty="0"/>
              <a:t>A </a:t>
            </a:r>
            <a:r>
              <a:rPr lang="en-US" sz="1400" b="1" dirty="0"/>
              <a:t>while</a:t>
            </a:r>
            <a:r>
              <a:rPr lang="en-US" sz="1400" dirty="0"/>
              <a:t> loop statement in Python programming language repeatedly executes a target statement as long as a given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count = 0 </a:t>
            </a:r>
          </a:p>
          <a:p>
            <a:pPr marL="0" indent="0">
              <a:buClr>
                <a:schemeClr val="dk1"/>
              </a:buClr>
              <a:buSzPts val="1100"/>
              <a:buNone/>
            </a:pPr>
            <a:r>
              <a:rPr lang="en-US" sz="1400" dirty="0"/>
              <a:t>while (count &lt; 9): </a:t>
            </a:r>
          </a:p>
          <a:p>
            <a:pPr marL="0" indent="0">
              <a:buClr>
                <a:schemeClr val="dk1"/>
              </a:buClr>
              <a:buSzPts val="1100"/>
              <a:buNone/>
            </a:pPr>
            <a:r>
              <a:rPr lang="en-US" sz="1400" dirty="0"/>
              <a:t>    print 'The count is:', count </a:t>
            </a:r>
          </a:p>
          <a:p>
            <a:pPr marL="0" indent="0">
              <a:buClr>
                <a:schemeClr val="dk1"/>
              </a:buClr>
              <a:buSzPts val="1100"/>
              <a:buNone/>
            </a:pPr>
            <a:r>
              <a:rPr lang="en-US" sz="1400" dirty="0"/>
              <a:t>    count = count + 1 </a:t>
            </a:r>
          </a:p>
          <a:p>
            <a:pPr marL="0" indent="0">
              <a:buClr>
                <a:schemeClr val="dk1"/>
              </a:buClr>
              <a:buSzPts val="1100"/>
              <a:buNone/>
            </a:pPr>
            <a:r>
              <a:rPr lang="en-US" sz="1400" dirty="0"/>
              <a:t>print "Good bye!"</a:t>
            </a: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17</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BREAK STATEMENT</a:t>
            </a:r>
          </a:p>
          <a:p>
            <a:pPr marL="0" indent="0">
              <a:buClr>
                <a:schemeClr val="dk1"/>
              </a:buClr>
              <a:buSzPts val="1100"/>
              <a:buNone/>
            </a:pPr>
            <a:r>
              <a:rPr lang="en-US" sz="1400" dirty="0"/>
              <a:t>With the break statement we can stop the loop even if the loop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if x == “goat":                                                                                          if </a:t>
            </a:r>
            <a:r>
              <a:rPr lang="en-US" sz="1400" dirty="0" err="1"/>
              <a:t>i</a:t>
            </a:r>
            <a:r>
              <a:rPr lang="en-US" sz="1400" dirty="0"/>
              <a:t> == 3:</a:t>
            </a:r>
            <a:br>
              <a:rPr lang="en-US" sz="1400" dirty="0"/>
            </a:br>
            <a:r>
              <a:rPr lang="en-US" sz="1400" dirty="0"/>
              <a:t>       break                                                                                                        </a:t>
            </a:r>
            <a:r>
              <a:rPr lang="en-US" sz="1400" dirty="0" err="1"/>
              <a:t>break</a:t>
            </a:r>
            <a:endParaRPr lang="en-US" sz="1400" dirty="0"/>
          </a:p>
          <a:p>
            <a:pPr marL="0" indent="0">
              <a:buClr>
                <a:schemeClr val="dk1"/>
              </a:buClr>
              <a:buSzPts val="1100"/>
              <a:buNone/>
            </a:pPr>
            <a:r>
              <a:rPr lang="en-US" sz="1400" dirty="0"/>
              <a:t>   print(x)                                                                                                     print(</a:t>
            </a:r>
            <a:r>
              <a:rPr lang="en-US" sz="1400" dirty="0" err="1"/>
              <a:t>i</a:t>
            </a:r>
            <a:r>
              <a:rPr lang="en-US" sz="1400"/>
              <a:t>)</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CONTINUE STATEMENT </a:t>
            </a:r>
          </a:p>
          <a:p>
            <a:pPr marL="0" indent="0">
              <a:buClr>
                <a:schemeClr val="dk1"/>
              </a:buClr>
              <a:buSzPts val="1100"/>
              <a:buNone/>
            </a:pPr>
            <a:r>
              <a:rPr lang="en-US" sz="1400" dirty="0"/>
              <a:t>With the continue statement we can stop the current iteration of the loop, and continue with the next:</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print(x)                                                                                                     print(</a:t>
            </a:r>
            <a:r>
              <a:rPr lang="en-US" sz="1400" dirty="0" err="1"/>
              <a:t>i</a:t>
            </a:r>
            <a:r>
              <a:rPr lang="en-US" sz="1400" dirty="0"/>
              <a:t>) </a:t>
            </a:r>
            <a:br>
              <a:rPr lang="en-US" sz="1400" dirty="0"/>
            </a:br>
            <a:r>
              <a:rPr lang="en-US" sz="1400" dirty="0"/>
              <a:t>   if x == “goat":                                                                                          if </a:t>
            </a:r>
            <a:r>
              <a:rPr lang="en-US" sz="1400" dirty="0" err="1"/>
              <a:t>i</a:t>
            </a:r>
            <a:r>
              <a:rPr lang="en-US" sz="1400" dirty="0"/>
              <a:t> == 3:</a:t>
            </a:r>
            <a:br>
              <a:rPr lang="en-US" sz="1400" dirty="0"/>
            </a:br>
            <a:r>
              <a:rPr lang="en-US" sz="1400" dirty="0"/>
              <a:t>       continue                                                                                                  </a:t>
            </a:r>
            <a:r>
              <a:rPr lang="en-US" sz="1400" dirty="0" err="1"/>
              <a:t>continue</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19</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PASS STATEMENT </a:t>
            </a:r>
          </a:p>
          <a:p>
            <a:r>
              <a:rPr lang="en-US" sz="1400" dirty="0"/>
              <a:t>It is used when a statement is required syntactically but you do not want any command or code to execute.</a:t>
            </a:r>
          </a:p>
          <a:p>
            <a:pPr>
              <a:buNone/>
            </a:pPr>
            <a:r>
              <a:rPr lang="en-US" sz="1400" dirty="0"/>
              <a:t>The </a:t>
            </a:r>
            <a:r>
              <a:rPr lang="en-US" sz="1400" b="1" dirty="0"/>
              <a:t>pass</a:t>
            </a:r>
            <a:r>
              <a:rPr lang="en-US" sz="1400" dirty="0"/>
              <a:t> statement is a </a:t>
            </a:r>
            <a:r>
              <a:rPr lang="en-US" sz="1400" i="1" dirty="0"/>
              <a:t>null</a:t>
            </a:r>
            <a:r>
              <a:rPr lang="en-US" sz="1400" dirty="0"/>
              <a:t> operation; nothing happens when it executes. </a:t>
            </a:r>
          </a:p>
          <a:p>
            <a:pPr>
              <a:buNone/>
            </a:pPr>
            <a:r>
              <a:rPr lang="en-US" sz="1400" dirty="0"/>
              <a:t>The </a:t>
            </a:r>
            <a:r>
              <a:rPr lang="en-US" sz="1400" b="1" dirty="0"/>
              <a:t>pass</a:t>
            </a:r>
            <a:r>
              <a:rPr lang="en-US" sz="1400" dirty="0"/>
              <a:t> is also useful in places where your code will eventually go, but has not been written yet (e.g., in stubs for example) −</a:t>
            </a:r>
          </a:p>
          <a:p>
            <a:pPr>
              <a:buNone/>
            </a:pPr>
            <a:endParaRPr lang="en-US" sz="1400" dirty="0"/>
          </a:p>
          <a:p>
            <a:pPr>
              <a:buNone/>
            </a:pPr>
            <a:r>
              <a:rPr lang="en-US" sz="1400" dirty="0"/>
              <a:t>for letter in 'Python': </a:t>
            </a:r>
          </a:p>
          <a:p>
            <a:pPr>
              <a:buNone/>
            </a:pPr>
            <a:r>
              <a:rPr lang="en-US" sz="1400" dirty="0"/>
              <a:t>      if letter == 'h': </a:t>
            </a:r>
          </a:p>
          <a:p>
            <a:pPr>
              <a:buNone/>
            </a:pPr>
            <a:r>
              <a:rPr lang="en-US" sz="1400" dirty="0"/>
              <a:t>          pass </a:t>
            </a:r>
          </a:p>
          <a:p>
            <a:pPr>
              <a:buNone/>
            </a:pPr>
            <a:r>
              <a:rPr lang="en-US" sz="1400" dirty="0"/>
              <a:t>          print 'This is pass block' </a:t>
            </a:r>
          </a:p>
          <a:p>
            <a:pPr>
              <a:buNone/>
            </a:pPr>
            <a:r>
              <a:rPr lang="en-US" sz="1400" dirty="0"/>
              <a:t>       print 'Current Letter :', letter </a:t>
            </a:r>
          </a:p>
          <a:p>
            <a:pPr>
              <a:buNone/>
            </a:pPr>
            <a:r>
              <a:rPr lang="en-US" sz="1400" dirty="0"/>
              <a:t>print "Good bye!"</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4119725" y="1744424"/>
            <a:ext cx="3654900" cy="2960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COMMON PROGRAMMING TERMS</a:t>
            </a:r>
            <a:endParaRPr sz="1400">
              <a:solidFill>
                <a:srgbClr val="FF9800"/>
              </a:solidFill>
            </a:endParaRPr>
          </a:p>
          <a:p>
            <a:pPr marL="0" indent="0">
              <a:buClr>
                <a:schemeClr val="dk1"/>
              </a:buClr>
              <a:buSzPts val="1100"/>
            </a:pPr>
            <a:r>
              <a:rPr lang="en" sz="1200" dirty="0"/>
              <a:t> </a:t>
            </a:r>
            <a:r>
              <a:rPr lang="en" sz="1400" dirty="0"/>
              <a:t>Program</a:t>
            </a:r>
          </a:p>
          <a:p>
            <a:pPr marL="0" indent="0">
              <a:buClr>
                <a:schemeClr val="dk1"/>
              </a:buClr>
              <a:buSzPts val="1100"/>
            </a:pPr>
            <a:r>
              <a:rPr lang="en" sz="1400" dirty="0"/>
              <a:t> Software/Application</a:t>
            </a:r>
          </a:p>
          <a:p>
            <a:pPr marL="0" indent="0">
              <a:buClr>
                <a:schemeClr val="dk1"/>
              </a:buClr>
              <a:buSzPts val="1100"/>
            </a:pPr>
            <a:r>
              <a:rPr lang="en" sz="1400" dirty="0"/>
              <a:t> Algorithm</a:t>
            </a:r>
          </a:p>
          <a:p>
            <a:pPr marL="0" indent="0">
              <a:buClr>
                <a:schemeClr val="dk1"/>
              </a:buClr>
              <a:buSzPts val="1100"/>
            </a:pPr>
            <a:r>
              <a:rPr lang="en" sz="1400" dirty="0"/>
              <a:t> Syntax and Semantics</a:t>
            </a:r>
          </a:p>
          <a:p>
            <a:pPr marL="0" indent="0">
              <a:buClr>
                <a:schemeClr val="dk1"/>
              </a:buClr>
              <a:buSzPts val="1100"/>
            </a:pPr>
            <a:r>
              <a:rPr lang="en" sz="1400" dirty="0"/>
              <a:t>Software Development Life Cycle</a:t>
            </a:r>
          </a:p>
          <a:p>
            <a:pPr marL="0" indent="0">
              <a:buClr>
                <a:schemeClr val="dk1"/>
              </a:buClr>
              <a:buSzPts val="1100"/>
            </a:pPr>
            <a:r>
              <a:rPr lang="en" sz="1400" dirty="0"/>
              <a:t> Programming Language</a:t>
            </a:r>
          </a:p>
          <a:p>
            <a:pPr marL="0" indent="0">
              <a:buClr>
                <a:schemeClr val="dk1"/>
              </a:buClr>
              <a:buSzPts val="1100"/>
            </a:pPr>
            <a:r>
              <a:rPr lang="en" sz="1400" dirty="0"/>
              <a:t>Variables</a:t>
            </a:r>
          </a:p>
          <a:p>
            <a:pPr marL="0" indent="0">
              <a:buClr>
                <a:schemeClr val="dk1"/>
              </a:buClr>
              <a:buSzPts val="1100"/>
            </a:pPr>
            <a:r>
              <a:rPr lang="en" sz="1400" dirty="0"/>
              <a:t>Keywords</a:t>
            </a:r>
          </a:p>
          <a:p>
            <a:pPr marL="0" indent="0">
              <a:buClr>
                <a:schemeClr val="dk1"/>
              </a:buClr>
              <a:buSzPts val="1100"/>
            </a:pPr>
            <a:endParaRPr sz="1200"/>
          </a:p>
          <a:p>
            <a:pPr marL="0" lvl="0" indent="0" rtl="0">
              <a:spcBef>
                <a:spcPts val="600"/>
              </a:spcBef>
              <a:spcAft>
                <a:spcPts val="1000"/>
              </a:spcAft>
              <a:buNone/>
            </a:pPr>
            <a:endParaRPr sz="1200" b="1"/>
          </a:p>
        </p:txBody>
      </p:sp>
      <p:sp>
        <p:nvSpPr>
          <p:cNvPr id="191" name="Shape 191"/>
          <p:cNvSpPr txBox="1">
            <a:spLocks noGrp="1"/>
          </p:cNvSpPr>
          <p:nvPr>
            <p:ph type="body" idx="2"/>
          </p:nvPr>
        </p:nvSpPr>
        <p:spPr>
          <a:xfrm>
            <a:off x="814275" y="4324350"/>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sp>
        <p:nvSpPr>
          <p:cNvPr id="193" name="Shape 193"/>
          <p:cNvSpPr txBox="1">
            <a:spLocks noGrp="1"/>
          </p:cNvSpPr>
          <p:nvPr>
            <p:ph type="body" idx="1"/>
          </p:nvPr>
        </p:nvSpPr>
        <p:spPr>
          <a:xfrm>
            <a:off x="814275" y="1744424"/>
            <a:ext cx="3084300" cy="2198925"/>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DEFINITION</a:t>
            </a:r>
          </a:p>
          <a:p>
            <a:pPr marL="0" lvl="0" indent="0" rtl="0">
              <a:spcBef>
                <a:spcPts val="600"/>
              </a:spcBef>
              <a:spcAft>
                <a:spcPts val="0"/>
              </a:spcAft>
              <a:buClr>
                <a:schemeClr val="dk1"/>
              </a:buClr>
              <a:buSzPts val="1100"/>
              <a:buFont typeface="Arial"/>
              <a:buNone/>
            </a:pPr>
            <a:endParaRPr lang="en-US" sz="1200" dirty="0"/>
          </a:p>
          <a:p>
            <a:pPr marL="0" lvl="0" indent="0" rtl="0">
              <a:spcBef>
                <a:spcPts val="600"/>
              </a:spcBef>
              <a:spcAft>
                <a:spcPts val="0"/>
              </a:spcAft>
              <a:buClr>
                <a:schemeClr val="dk1"/>
              </a:buClr>
              <a:buSzPts val="1100"/>
              <a:buFont typeface="Arial"/>
              <a:buNone/>
            </a:pPr>
            <a:r>
              <a:rPr lang="en-US" sz="1200" dirty="0"/>
              <a:t>Programming is the art and science of solving computable problems.</a:t>
            </a:r>
            <a:endParaRPr sz="1200"/>
          </a:p>
          <a:p>
            <a:pPr marL="0" lvl="0" indent="0">
              <a:spcBef>
                <a:spcPts val="600"/>
              </a:spcBef>
              <a:spcAft>
                <a:spcPts val="1000"/>
              </a:spcAft>
              <a:buNone/>
            </a:pPr>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20</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DATA STRUCTURE</a:t>
            </a:r>
            <a:endParaRPr lang="en-US" sz="1400" dirty="0"/>
          </a:p>
          <a:p>
            <a:pPr>
              <a:buNone/>
            </a:pPr>
            <a:r>
              <a:rPr lang="en-US" sz="1400" dirty="0"/>
              <a:t>Data structure is a way of  collecting and organizing data in such a way that we can perform operations on</a:t>
            </a:r>
          </a:p>
          <a:p>
            <a:pPr>
              <a:buNone/>
            </a:pPr>
            <a:r>
              <a:rPr lang="en-US" sz="1400" dirty="0"/>
              <a:t> these data in an effective way. It is about rendering data elements in terms of some relationship, for </a:t>
            </a:r>
          </a:p>
          <a:p>
            <a:pPr>
              <a:buNone/>
            </a:pPr>
            <a:r>
              <a:rPr lang="en-US" sz="1400" dirty="0"/>
              <a:t>better organization and storage.</a:t>
            </a:r>
          </a:p>
          <a:p>
            <a:pPr>
              <a:buNone/>
            </a:pPr>
            <a:endParaRPr lang="en-US" sz="1400" dirty="0"/>
          </a:p>
          <a:p>
            <a:pPr>
              <a:buNone/>
            </a:pPr>
            <a:r>
              <a:rPr lang="en-US" sz="1400" dirty="0"/>
              <a:t>There are four collection data types in the Python programming language:</a:t>
            </a:r>
          </a:p>
          <a:p>
            <a:r>
              <a:rPr lang="en-US" sz="1400" b="1" dirty="0"/>
              <a:t>List</a:t>
            </a:r>
            <a:r>
              <a:rPr lang="en-US" sz="1400" dirty="0"/>
              <a:t> is a collection which is ordered and changeable. Allows duplicate members.</a:t>
            </a:r>
          </a:p>
          <a:p>
            <a:r>
              <a:rPr lang="en-US" sz="1400" b="1" dirty="0" err="1"/>
              <a:t>Tuple</a:t>
            </a:r>
            <a:r>
              <a:rPr lang="en-US" sz="1400" dirty="0"/>
              <a:t> is a collection which is ordered and unchangeable. Allows duplicate members.</a:t>
            </a:r>
          </a:p>
          <a:p>
            <a:r>
              <a:rPr lang="en-US" sz="1400" b="1" dirty="0"/>
              <a:t>Set</a:t>
            </a:r>
            <a:r>
              <a:rPr lang="en-US" sz="1400" dirty="0"/>
              <a:t> is a collection which is unordered and </a:t>
            </a:r>
            <a:r>
              <a:rPr lang="en-US" sz="1400" dirty="0" err="1"/>
              <a:t>unindexed</a:t>
            </a:r>
            <a:r>
              <a:rPr lang="en-US" sz="1400" dirty="0"/>
              <a:t>. No duplicate members.</a:t>
            </a:r>
          </a:p>
          <a:p>
            <a:r>
              <a:rPr lang="en-US" sz="1400" b="1" dirty="0"/>
              <a:t>Dictionary</a:t>
            </a:r>
            <a:r>
              <a:rPr lang="en-US" sz="1400" dirty="0"/>
              <a:t> is a collection which is unordered, changeable and indexed. No duplicate members.</a:t>
            </a:r>
          </a:p>
          <a:p>
            <a:pPr>
              <a:buNone/>
            </a:pPr>
            <a:r>
              <a:rPr lang="en-US" sz="1400" dirty="0"/>
              <a:t>When choosing a collection type, it is useful to understand the properties of that type. Choosing the right type for a particular data set could mean retention of meaning, and, it could mean an increase in efficiency or security.</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a:t>
            </a:r>
            <a:endParaRPr lang="en-US" sz="1400" dirty="0"/>
          </a:p>
          <a:p>
            <a:pPr>
              <a:buNone/>
            </a:pPr>
            <a:r>
              <a:rPr lang="en-US" sz="1400" dirty="0"/>
              <a:t>The list is a most versatile </a:t>
            </a:r>
            <a:r>
              <a:rPr lang="en-US" sz="1400" dirty="0" err="1"/>
              <a:t>datatype</a:t>
            </a:r>
            <a:r>
              <a:rPr lang="en-US" sz="1400" dirty="0"/>
              <a:t> available in Python which can be written as a list of </a:t>
            </a:r>
          </a:p>
          <a:p>
            <a:pPr>
              <a:buNone/>
            </a:pPr>
            <a:r>
              <a:rPr lang="en-US" sz="1400" dirty="0"/>
              <a:t>comma-separated values (items) between square brackets. Important thing about a list is that items in a </a:t>
            </a:r>
          </a:p>
          <a:p>
            <a:pPr>
              <a:buNone/>
            </a:pPr>
            <a:r>
              <a:rPr lang="en-US" sz="1400" dirty="0"/>
              <a:t>list need not be of the same type.</a:t>
            </a:r>
          </a:p>
          <a:p>
            <a:pPr>
              <a:buNone/>
            </a:pPr>
            <a:r>
              <a:rPr lang="en-US" sz="1400" dirty="0"/>
              <a:t>list1 = ['physics', 'chemistry', 1997, 2000]  OR list1 = list('physics', 'chemistry', 1997, 2000)</a:t>
            </a:r>
          </a:p>
          <a:p>
            <a:pPr>
              <a:buNone/>
            </a:pPr>
            <a:r>
              <a:rPr lang="en-US" sz="1400" dirty="0"/>
              <a:t>list2 = [1, 2, 3, 4, 5 ]          OR   list2  =  list(1, 2, 3, 4, 5 )</a:t>
            </a:r>
          </a:p>
          <a:p>
            <a:pPr>
              <a:buNone/>
            </a:pPr>
            <a:r>
              <a:rPr lang="en-US" sz="1400" dirty="0"/>
              <a:t> list3 = ["a", "b", "c", "d"]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22</a:t>
            </a:fld>
            <a:endParaRPr/>
          </a:p>
        </p:txBody>
      </p:sp>
      <p:sp>
        <p:nvSpPr>
          <p:cNvPr id="193" name="Shape 193"/>
          <p:cNvSpPr txBox="1">
            <a:spLocks noGrp="1"/>
          </p:cNvSpPr>
          <p:nvPr>
            <p:ph type="body" idx="1"/>
          </p:nvPr>
        </p:nvSpPr>
        <p:spPr>
          <a:xfrm>
            <a:off x="814275" y="1428750"/>
            <a:ext cx="81011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LIST METHODS</a:t>
            </a:r>
          </a:p>
          <a:p>
            <a:r>
              <a:rPr lang="en-US" sz="1400" dirty="0"/>
              <a:t> </a:t>
            </a:r>
            <a:r>
              <a:rPr lang="en-US" sz="1400" b="1" dirty="0"/>
              <a:t>append() </a:t>
            </a:r>
            <a:r>
              <a:rPr lang="en-US" sz="1400" dirty="0"/>
              <a:t>This method adds an element to the end of our list. a = [1, 4, 6]  </a:t>
            </a:r>
            <a:r>
              <a:rPr lang="en-US" sz="1400" dirty="0" err="1"/>
              <a:t>a.append</a:t>
            </a:r>
            <a:r>
              <a:rPr lang="en-US" sz="1400" dirty="0"/>
              <a:t>(4) =&gt;  a = [1, 4, 6,  4]</a:t>
            </a:r>
          </a:p>
          <a:p>
            <a:r>
              <a:rPr lang="en-US" sz="1400" b="1" dirty="0"/>
              <a:t>remove() </a:t>
            </a:r>
            <a:r>
              <a:rPr lang="en-US" sz="1400" dirty="0"/>
              <a:t>Removes the first item with the specified value</a:t>
            </a:r>
          </a:p>
          <a:p>
            <a:r>
              <a:rPr lang="en-US" sz="1400" b="1" dirty="0"/>
              <a:t>count() </a:t>
            </a:r>
            <a:r>
              <a:rPr lang="en-US" sz="1400" dirty="0"/>
              <a:t>Returns the number of elements with the specified value</a:t>
            </a:r>
          </a:p>
          <a:p>
            <a:r>
              <a:rPr lang="en-US" sz="1400" b="1" dirty="0"/>
              <a:t>clear() </a:t>
            </a:r>
            <a:r>
              <a:rPr lang="en-US" sz="1400" dirty="0"/>
              <a:t>Removes all the elements from the list</a:t>
            </a:r>
            <a:endParaRPr lang="en-US" sz="1400" b="1" dirty="0"/>
          </a:p>
          <a:p>
            <a:r>
              <a:rPr lang="en-US" sz="1400" b="1" dirty="0"/>
              <a:t>copy() </a:t>
            </a:r>
            <a:r>
              <a:rPr lang="en-US" sz="1400" dirty="0"/>
              <a:t>Returns a copy of the list</a:t>
            </a:r>
            <a:endParaRPr lang="en-US" sz="1400" b="1" dirty="0"/>
          </a:p>
          <a:p>
            <a:r>
              <a:rPr lang="en-US" sz="1400" b="1" dirty="0"/>
              <a:t>extend() </a:t>
            </a:r>
            <a:r>
              <a:rPr lang="en-US" sz="1400" dirty="0"/>
              <a:t>Add the elements of a list (or any </a:t>
            </a:r>
            <a:r>
              <a:rPr lang="en-US" sz="1400" dirty="0" err="1"/>
              <a:t>iterable</a:t>
            </a:r>
            <a:r>
              <a:rPr lang="en-US" sz="1400" dirty="0"/>
              <a:t>), to the end of the current list</a:t>
            </a:r>
            <a:endParaRPr lang="en-US" sz="1400" b="1" dirty="0"/>
          </a:p>
          <a:p>
            <a:r>
              <a:rPr lang="en-US" sz="1400" b="1" dirty="0"/>
              <a:t>insert() </a:t>
            </a:r>
            <a:r>
              <a:rPr lang="en-US" sz="1400" dirty="0"/>
              <a:t>Adds an element at the specified position</a:t>
            </a:r>
            <a:endParaRPr lang="en-US" sz="1400" b="1" dirty="0"/>
          </a:p>
          <a:p>
            <a:r>
              <a:rPr lang="en-US" sz="1400" b="1" dirty="0"/>
              <a:t>index() </a:t>
            </a:r>
            <a:r>
              <a:rPr lang="en-US" sz="1400" dirty="0"/>
              <a:t>Returns the index of the first element with the specified value</a:t>
            </a:r>
            <a:endParaRPr lang="en-US" sz="1400" b="1" dirty="0"/>
          </a:p>
          <a:p>
            <a:r>
              <a:rPr lang="en-US" sz="1400" b="1" dirty="0"/>
              <a:t>pop() </a:t>
            </a:r>
            <a:r>
              <a:rPr lang="en-US" sz="1400" dirty="0"/>
              <a:t>Removes the element at the specified position</a:t>
            </a:r>
          </a:p>
          <a:p>
            <a:r>
              <a:rPr lang="en-US" sz="1400" b="1" dirty="0"/>
              <a:t>reverse() </a:t>
            </a:r>
            <a:r>
              <a:rPr lang="en-US" sz="1400" dirty="0"/>
              <a:t>Reverses the order of the list</a:t>
            </a:r>
          </a:p>
          <a:p>
            <a:r>
              <a:rPr lang="en-US" sz="1400" b="1" dirty="0"/>
              <a:t>sort() </a:t>
            </a:r>
            <a:r>
              <a:rPr lang="en-US" sz="1400" dirty="0"/>
              <a:t>Sorts the list  (This method accept 2 optional parameters: key and reverse)</a:t>
            </a:r>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r>
              <a:rPr lang="en-US" sz="1400" dirty="0"/>
              <a:t>List comprehensions provide a concise way to create lists. Common applications are to make new lists where each element is the result of some operations applied to each member of another sequence or </a:t>
            </a:r>
            <a:r>
              <a:rPr lang="en-US" sz="1400" dirty="0" err="1"/>
              <a:t>iterable</a:t>
            </a:r>
            <a:r>
              <a:rPr lang="en-US" sz="1400" dirty="0"/>
              <a:t>, or to create a subsequence of those elements that satisfy a certain condition.</a:t>
            </a:r>
          </a:p>
          <a:p>
            <a:pPr>
              <a:buNone/>
            </a:pPr>
            <a:r>
              <a:rPr lang="en-US" sz="1400" dirty="0"/>
              <a:t>squares = [ ]</a:t>
            </a:r>
          </a:p>
          <a:p>
            <a:pPr>
              <a:buNone/>
            </a:pPr>
            <a:r>
              <a:rPr lang="en-US" sz="1400" dirty="0"/>
              <a:t> </a:t>
            </a:r>
            <a:r>
              <a:rPr lang="en-US" sz="1400" b="1" dirty="0"/>
              <a:t>for</a:t>
            </a:r>
            <a:r>
              <a:rPr lang="en-US" sz="1400" dirty="0"/>
              <a:t> x </a:t>
            </a:r>
            <a:r>
              <a:rPr lang="en-US" sz="1400" b="1" dirty="0"/>
              <a:t>in</a:t>
            </a:r>
            <a:r>
              <a:rPr lang="en-US" sz="1400" dirty="0"/>
              <a:t> range(10): </a:t>
            </a:r>
            <a:endParaRPr lang="en-US" sz="1400" b="1" dirty="0"/>
          </a:p>
          <a:p>
            <a:pPr>
              <a:buNone/>
            </a:pPr>
            <a:r>
              <a:rPr lang="en-US" sz="1400" b="1" dirty="0"/>
              <a:t>    </a:t>
            </a:r>
            <a:r>
              <a:rPr lang="en-US" sz="1400" dirty="0" err="1"/>
              <a:t>squares.append</a:t>
            </a:r>
            <a:r>
              <a:rPr lang="en-US" sz="1400" dirty="0"/>
              <a:t>(x**2)</a:t>
            </a:r>
          </a:p>
          <a:p>
            <a:pPr>
              <a:buNone/>
            </a:pPr>
            <a:r>
              <a:rPr lang="en-US" sz="1400" dirty="0"/>
              <a:t>OR </a:t>
            </a:r>
          </a:p>
          <a:p>
            <a:pPr>
              <a:buNone/>
            </a:pPr>
            <a:r>
              <a:rPr lang="en-US" sz="1400" dirty="0"/>
              <a:t>squares = [x**2 </a:t>
            </a:r>
            <a:r>
              <a:rPr lang="en-US" sz="1400" b="1" dirty="0"/>
              <a:t>for</a:t>
            </a:r>
            <a:r>
              <a:rPr lang="en-US" sz="1400" dirty="0"/>
              <a:t> x </a:t>
            </a:r>
            <a:r>
              <a:rPr lang="en-US" sz="1400" b="1" dirty="0"/>
              <a:t>in</a:t>
            </a:r>
            <a:r>
              <a:rPr lang="en-US" sz="1400" dirty="0"/>
              <a:t> range(10)]</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pPr>
              <a:buNone/>
            </a:pPr>
            <a:r>
              <a:rPr lang="en-US" sz="1400" dirty="0"/>
              <a:t>combs = [ ]</a:t>
            </a:r>
          </a:p>
          <a:p>
            <a:pPr>
              <a:buNone/>
            </a:pPr>
            <a:r>
              <a:rPr lang="en-US" sz="1400" b="1" dirty="0"/>
              <a:t> for</a:t>
            </a:r>
            <a:r>
              <a:rPr lang="en-US" sz="1400" dirty="0"/>
              <a:t> x </a:t>
            </a:r>
            <a:r>
              <a:rPr lang="en-US" sz="1400" b="1" dirty="0"/>
              <a:t>in</a:t>
            </a:r>
            <a:r>
              <a:rPr lang="en-US" sz="1400" dirty="0"/>
              <a:t> [1,2,3]:</a:t>
            </a:r>
          </a:p>
          <a:p>
            <a:pPr>
              <a:buNone/>
            </a:pPr>
            <a:r>
              <a:rPr lang="en-US" sz="1400" dirty="0"/>
              <a:t> </a:t>
            </a:r>
            <a:r>
              <a:rPr lang="en-US" sz="1400" b="1" dirty="0"/>
              <a:t>    for</a:t>
            </a:r>
            <a:r>
              <a:rPr lang="en-US" sz="1400" dirty="0"/>
              <a:t> y </a:t>
            </a:r>
            <a:r>
              <a:rPr lang="en-US" sz="1400" b="1" dirty="0"/>
              <a:t>in</a:t>
            </a:r>
            <a:r>
              <a:rPr lang="en-US" sz="1400" dirty="0"/>
              <a:t> [3,1,4]: </a:t>
            </a:r>
          </a:p>
          <a:p>
            <a:pPr>
              <a:buNone/>
            </a:pPr>
            <a:r>
              <a:rPr lang="en-US" sz="1400" b="1" dirty="0"/>
              <a:t>          if</a:t>
            </a:r>
            <a:r>
              <a:rPr lang="en-US" sz="1400" dirty="0"/>
              <a:t> x != y: </a:t>
            </a:r>
            <a:endParaRPr lang="en-US" sz="1400" b="1" dirty="0"/>
          </a:p>
          <a:p>
            <a:pPr>
              <a:buNone/>
            </a:pPr>
            <a:r>
              <a:rPr lang="en-US" sz="1400" b="1" dirty="0"/>
              <a:t>               </a:t>
            </a:r>
            <a:r>
              <a:rPr lang="en-US" sz="1400" dirty="0" err="1"/>
              <a:t>combs.append</a:t>
            </a:r>
            <a:r>
              <a:rPr lang="en-US" sz="1400" dirty="0"/>
              <a:t>((x, y))</a:t>
            </a:r>
          </a:p>
          <a:p>
            <a:pPr>
              <a:buNone/>
            </a:pPr>
            <a:endParaRPr lang="en-US" sz="1400" dirty="0"/>
          </a:p>
          <a:p>
            <a:pPr>
              <a:buNone/>
            </a:pPr>
            <a:r>
              <a:rPr lang="en-US" sz="1400" dirty="0"/>
              <a:t>OR</a:t>
            </a:r>
          </a:p>
          <a:p>
            <a:pPr>
              <a:buNone/>
            </a:pPr>
            <a:r>
              <a:rPr lang="en-US" sz="1400" dirty="0"/>
              <a:t>combs  = [(x, y) </a:t>
            </a:r>
            <a:r>
              <a:rPr lang="en-US" sz="1400" b="1" dirty="0"/>
              <a:t>for</a:t>
            </a:r>
            <a:r>
              <a:rPr lang="en-US" sz="1400" dirty="0"/>
              <a:t> x </a:t>
            </a:r>
            <a:r>
              <a:rPr lang="en-US" sz="1400" b="1" dirty="0"/>
              <a:t>in</a:t>
            </a:r>
            <a:r>
              <a:rPr lang="en-US" sz="1400" dirty="0"/>
              <a:t> [1,2,3] </a:t>
            </a:r>
            <a:r>
              <a:rPr lang="en-US" sz="1400" b="1" dirty="0"/>
              <a:t>for</a:t>
            </a:r>
            <a:r>
              <a:rPr lang="en-US" sz="1400" dirty="0"/>
              <a:t> y </a:t>
            </a:r>
            <a:r>
              <a:rPr lang="en-US" sz="1400" b="1" dirty="0"/>
              <a:t>in</a:t>
            </a:r>
            <a:r>
              <a:rPr lang="en-US" sz="1400" dirty="0"/>
              <a:t> [3,1,4] </a:t>
            </a:r>
            <a:r>
              <a:rPr lang="en-US" sz="1400" b="1" dirty="0"/>
              <a:t>if</a:t>
            </a:r>
            <a:r>
              <a:rPr lang="en-US" sz="1400" dirty="0"/>
              <a:t> x != y]</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SLICING</a:t>
            </a:r>
          </a:p>
          <a:p>
            <a:pPr>
              <a:buNone/>
            </a:pPr>
            <a:r>
              <a:rPr lang="en-US" sz="1400" dirty="0"/>
              <a:t>combs = [1, 2, 3, 4, 5, 6, 7, 8, 9 ]</a:t>
            </a:r>
          </a:p>
          <a:p>
            <a:pPr>
              <a:buNone/>
            </a:pPr>
            <a:r>
              <a:rPr lang="en-US" sz="1400" dirty="0"/>
              <a:t> combs[1:]</a:t>
            </a:r>
          </a:p>
          <a:p>
            <a:pPr>
              <a:buNone/>
            </a:pPr>
            <a:r>
              <a:rPr lang="en-US" sz="1400"/>
              <a:t>  combs[2:6]</a:t>
            </a:r>
            <a:endParaRPr lang="en-US" sz="1400" dirty="0"/>
          </a:p>
          <a:p>
            <a:pPr>
              <a:buNone/>
            </a:pPr>
            <a:r>
              <a:rPr lang="en-US" sz="1400" dirty="0"/>
              <a:t>  combs[-</a:t>
            </a:r>
            <a:r>
              <a:rPr lang="en-US" sz="1400" dirty="0" err="1"/>
              <a:t>len</a:t>
            </a:r>
            <a:r>
              <a:rPr lang="en-US" sz="1400" dirty="0"/>
              <a:t>(combs):]</a:t>
            </a: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WHEN TO USE LIST </a:t>
            </a:r>
          </a:p>
          <a:p>
            <a:r>
              <a:rPr lang="en-US" sz="1400" dirty="0"/>
              <a:t>When you need a mixed collection of data all in one place.</a:t>
            </a:r>
          </a:p>
          <a:p>
            <a:r>
              <a:rPr lang="en-US" sz="1400" dirty="0"/>
              <a:t>When the data needs to be ordered.</a:t>
            </a:r>
          </a:p>
          <a:p>
            <a:r>
              <a:rPr lang="en-US" sz="1400" dirty="0"/>
              <a:t>When your data requires the ability to be changed or extended. Remember, lists are mutable.</a:t>
            </a:r>
          </a:p>
          <a:p>
            <a:r>
              <a:rPr lang="en-US" sz="1400" dirty="0"/>
              <a:t>When you don't require data to be indexed by a custom value. Lists are</a:t>
            </a:r>
          </a:p>
          <a:p>
            <a:pPr>
              <a:buNone/>
            </a:pPr>
            <a:r>
              <a:rPr lang="en-US" sz="1400" dirty="0"/>
              <a:t>numerically indexed and to retrieve an element, you must know its numeric position in the list.</a:t>
            </a:r>
          </a:p>
          <a:p>
            <a:r>
              <a:rPr lang="en-US" sz="1400" dirty="0"/>
              <a:t>When you need a stack or a queue. Lists can be easily manipulated by appending/removing elements from the beginning/end of the list.</a:t>
            </a:r>
          </a:p>
          <a:p>
            <a:r>
              <a:rPr lang="en-US" sz="1400" dirty="0"/>
              <a:t>When your data doesn't have to be unique. For that, you would use sets.</a:t>
            </a: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27</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r>
              <a:rPr lang="en-US" sz="1400" dirty="0"/>
              <a:t>A dictionary is a collection of key-value pairs which is ordered, changeable and indexed.</a:t>
            </a:r>
          </a:p>
          <a:p>
            <a:r>
              <a:rPr lang="en-US" sz="1400" dirty="0"/>
              <a:t>Each key is separated from its value by a colon (:), the items are separated by commas, and the whole thing is enclosed in curly braces. An empty dictionary without any items is written with just two curly braces, like this: {}.</a:t>
            </a:r>
          </a:p>
          <a:p>
            <a:r>
              <a:rPr lang="en-US" sz="1400" dirty="0"/>
              <a:t>Keys are unique within a dictionary while values may not be. The values of a dictionary can be of any type, but the keys must be of an immutable data type such as strings, numbers, or </a:t>
            </a:r>
            <a:r>
              <a:rPr lang="en-US" sz="1400" dirty="0" err="1"/>
              <a:t>tuples</a:t>
            </a:r>
            <a:r>
              <a:rPr lang="en-US" sz="1400" dirty="0"/>
              <a:t>.</a:t>
            </a:r>
          </a:p>
          <a:p>
            <a:pPr>
              <a:buNone/>
            </a:pPr>
            <a:r>
              <a:rPr lang="en-US" sz="1400" dirty="0" err="1"/>
              <a:t>E.g</a:t>
            </a:r>
            <a:endParaRPr lang="en-US" sz="1400" dirty="0"/>
          </a:p>
          <a:p>
            <a:pPr>
              <a:buNone/>
            </a:pPr>
            <a:r>
              <a:rPr lang="en-US" sz="1400" dirty="0" err="1"/>
              <a:t>dict</a:t>
            </a:r>
            <a:r>
              <a:rPr lang="en-US" sz="1400" dirty="0"/>
              <a:t> = {'Name': ‘Sam', 'Age': 12, ‘Sex': ‘Male'} </a:t>
            </a:r>
          </a:p>
          <a:p>
            <a:pPr>
              <a:buNone/>
            </a:pPr>
            <a:r>
              <a:rPr lang="en-US" sz="1400" dirty="0"/>
              <a:t>print "</a:t>
            </a:r>
            <a:r>
              <a:rPr lang="en-US" sz="1400" dirty="0" err="1"/>
              <a:t>dict</a:t>
            </a:r>
            <a:r>
              <a:rPr lang="en-US" sz="1400" dirty="0"/>
              <a:t>['Name']: ", </a:t>
            </a:r>
            <a:r>
              <a:rPr lang="en-US" sz="1400" dirty="0" err="1"/>
              <a:t>dict</a:t>
            </a:r>
            <a:r>
              <a:rPr lang="en-US" sz="1400" dirty="0"/>
              <a:t>['Name'] </a:t>
            </a:r>
          </a:p>
          <a:p>
            <a:pPr>
              <a:buNone/>
            </a:pPr>
            <a:r>
              <a:rPr lang="en-US" sz="1400" dirty="0"/>
              <a:t>print "</a:t>
            </a:r>
            <a:r>
              <a:rPr lang="en-US" sz="1400" dirty="0" err="1"/>
              <a:t>dict</a:t>
            </a:r>
            <a:r>
              <a:rPr lang="en-US" sz="1400" dirty="0"/>
              <a:t>['Age']: ", </a:t>
            </a:r>
            <a:r>
              <a:rPr lang="en-US" sz="1400" dirty="0" err="1"/>
              <a:t>dict</a:t>
            </a:r>
            <a:r>
              <a:rPr lang="en-US" sz="1400" dirty="0"/>
              <a:t>['Age']</a:t>
            </a:r>
          </a:p>
          <a:p>
            <a:pPr>
              <a:buNone/>
            </a:pPr>
            <a:r>
              <a:rPr lang="en-US" sz="1400" dirty="0"/>
              <a:t>Accessing  a key that is not declared throws an error (</a:t>
            </a:r>
            <a:r>
              <a:rPr lang="en-US" sz="1400" dirty="0" err="1"/>
              <a:t>KeyError</a:t>
            </a:r>
            <a:r>
              <a:rPr lang="en-US" sz="1400" dirty="0"/>
              <a:t>), </a:t>
            </a:r>
            <a:r>
              <a:rPr lang="en-US" sz="1400" dirty="0" err="1"/>
              <a:t>e.g</a:t>
            </a:r>
            <a:endParaRPr lang="en-US" sz="1400" dirty="0"/>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UPDATING A DICTIONARY</a:t>
            </a:r>
          </a:p>
          <a:p>
            <a:pPr>
              <a:buNone/>
            </a:pPr>
            <a:r>
              <a:rPr lang="en-US" sz="1400" dirty="0" err="1"/>
              <a:t>dict</a:t>
            </a:r>
            <a:r>
              <a:rPr lang="en-US" sz="1400" dirty="0"/>
              <a:t> = {'Name': ‘Sam', 'Age': 12, ‘Sex': ‘Male'} </a:t>
            </a:r>
          </a:p>
          <a:p>
            <a:pPr>
              <a:buNone/>
            </a:pPr>
            <a:r>
              <a:rPr lang="en-US" sz="1400" dirty="0" err="1"/>
              <a:t>dict</a:t>
            </a:r>
            <a:r>
              <a:rPr lang="en-US" sz="1400" dirty="0"/>
              <a:t>['Age'] = 15;       or   </a:t>
            </a:r>
            <a:r>
              <a:rPr lang="en-US" sz="1400" dirty="0" err="1"/>
              <a:t>dict.get</a:t>
            </a:r>
            <a:r>
              <a:rPr lang="en-US" sz="1400" dirty="0"/>
              <a:t>(‘Age’)                                         # update existing entry </a:t>
            </a:r>
          </a:p>
          <a:p>
            <a:pPr>
              <a:buNone/>
            </a:pPr>
            <a:r>
              <a:rPr lang="en-US" sz="1400" dirty="0" err="1"/>
              <a:t>dict</a:t>
            </a:r>
            <a:r>
              <a:rPr lang="en-US" sz="1400" dirty="0"/>
              <a:t>[‘Subjects'] = [‘</a:t>
            </a:r>
            <a:r>
              <a:rPr lang="en-US" sz="1400" dirty="0" err="1"/>
              <a:t>Maths</a:t>
            </a:r>
            <a:r>
              <a:rPr lang="en-US" sz="1400" dirty="0"/>
              <a:t>’, ‘English’, ‘Agric’];                             # Add new entry </a:t>
            </a:r>
          </a:p>
          <a:p>
            <a:pPr>
              <a:buNone/>
            </a:pPr>
            <a:r>
              <a:rPr lang="en-US" sz="1400" dirty="0" err="1"/>
              <a:t>dict</a:t>
            </a:r>
            <a:r>
              <a:rPr lang="en-US" sz="1400" dirty="0"/>
              <a:t>[‘Address'] = “23 Solomon Road, </a:t>
            </a:r>
            <a:r>
              <a:rPr lang="en-US" sz="1400" dirty="0" err="1"/>
              <a:t>Obalende</a:t>
            </a:r>
            <a:r>
              <a:rPr lang="en-US" sz="1400" dirty="0"/>
              <a:t>, Lagos";             # Add new entry </a:t>
            </a:r>
          </a:p>
          <a:p>
            <a:pPr>
              <a:buNone/>
            </a:pPr>
            <a:endParaRPr lang="en-US" sz="1400" dirty="0"/>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[‘Subjects']: ", </a:t>
            </a:r>
            <a:r>
              <a:rPr lang="en-US" sz="1400" dirty="0" err="1"/>
              <a:t>dict</a:t>
            </a:r>
            <a:r>
              <a:rPr lang="en-US" sz="1400" dirty="0"/>
              <a:t>[‘Subjects']</a:t>
            </a:r>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r>
              <a:rPr lang="en-US" sz="1400" b="1" dirty="0"/>
              <a:t>(a)</a:t>
            </a:r>
            <a:r>
              <a:rPr lang="en-US" sz="1400" dirty="0"/>
              <a:t> More than one entry per key not allowed. The last assignment wins when duplicate occur.</a:t>
            </a:r>
          </a:p>
          <a:p>
            <a:pPr>
              <a:buNone/>
            </a:pPr>
            <a:r>
              <a:rPr lang="en-US" sz="1400" b="1" dirty="0"/>
              <a:t>(b)</a:t>
            </a:r>
            <a:r>
              <a:rPr lang="en-US" sz="1400" dirty="0"/>
              <a:t>  Keys must be immutable – numbers, string, </a:t>
            </a:r>
            <a:r>
              <a:rPr lang="en-US" sz="1400" dirty="0" err="1"/>
              <a:t>tuple</a:t>
            </a:r>
            <a:r>
              <a:rPr lang="en-US" sz="1400" dirty="0"/>
              <a:t> but something like [‘key'] is not allowed.</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DELETING DICTIONARY ITEMS OR ENTIRE DICTIONARY</a:t>
            </a:r>
          </a:p>
          <a:p>
            <a:pPr>
              <a:buNone/>
            </a:pPr>
            <a:r>
              <a:rPr lang="en-US" sz="1400" dirty="0" err="1"/>
              <a:t>dict</a:t>
            </a:r>
            <a:r>
              <a:rPr lang="en-US" sz="1400" dirty="0"/>
              <a:t> = {'Name': ‘Sam', 'Age': 12, ‘Sex': ‘Male'} </a:t>
            </a:r>
          </a:p>
          <a:p>
            <a:pPr>
              <a:buNone/>
            </a:pPr>
            <a:r>
              <a:rPr lang="en-US" sz="1400" dirty="0"/>
              <a:t>del </a:t>
            </a:r>
            <a:r>
              <a:rPr lang="en-US" sz="1400" dirty="0" err="1"/>
              <a:t>dict</a:t>
            </a:r>
            <a:r>
              <a:rPr lang="en-US" sz="1400" dirty="0"/>
              <a:t>['Name'];                                              # remove entry with key 'Name' </a:t>
            </a:r>
          </a:p>
          <a:p>
            <a:pPr>
              <a:buNone/>
            </a:pPr>
            <a:r>
              <a:rPr lang="en-US" sz="1400" dirty="0" err="1"/>
              <a:t>dict.clear</a:t>
            </a:r>
            <a:r>
              <a:rPr lang="en-US" sz="1400" dirty="0"/>
              <a:t>();                                                     # remove all entries in </a:t>
            </a:r>
            <a:r>
              <a:rPr lang="en-US" sz="1400" dirty="0" err="1"/>
              <a:t>dict</a:t>
            </a:r>
            <a:endParaRPr lang="en-US" sz="1400" dirty="0"/>
          </a:p>
          <a:p>
            <a:pPr>
              <a:buNone/>
            </a:pPr>
            <a:r>
              <a:rPr lang="en-US" sz="1400" dirty="0"/>
              <a:t>del </a:t>
            </a:r>
            <a:r>
              <a:rPr lang="en-US" sz="1400" dirty="0" err="1"/>
              <a:t>dict</a:t>
            </a:r>
            <a:r>
              <a:rPr lang="en-US" sz="1400" dirty="0"/>
              <a:t> ;                                                          # delete entire dictionary </a:t>
            </a:r>
          </a:p>
          <a:p>
            <a:pPr>
              <a:buNone/>
            </a:pPr>
            <a:endParaRPr lang="en-US" sz="1400" dirty="0"/>
          </a:p>
          <a:p>
            <a:pPr>
              <a:buNone/>
            </a:pPr>
            <a:r>
              <a:rPr lang="en-US" sz="1400" dirty="0"/>
              <a:t>Try to do the following and the interpreter will throw an error because </a:t>
            </a:r>
            <a:r>
              <a:rPr lang="en-US" sz="1400" dirty="0" err="1"/>
              <a:t>dict</a:t>
            </a:r>
            <a:r>
              <a:rPr lang="en-US" sz="1400" dirty="0"/>
              <a:t> no longer exist :</a:t>
            </a:r>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['School']: ", </a:t>
            </a:r>
            <a:r>
              <a:rPr lang="en-US" sz="1400" dirty="0" err="1"/>
              <a:t>dict</a:t>
            </a:r>
            <a:r>
              <a:rPr lang="en-US" sz="1400" dirty="0"/>
              <a:t>['School']</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5410200" y="1733550"/>
            <a:ext cx="2286000" cy="2579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SOFTWARE</a:t>
            </a:r>
            <a:endParaRPr sz="1400">
              <a:solidFill>
                <a:srgbClr val="FF9800"/>
              </a:solidFill>
            </a:endParaRPr>
          </a:p>
          <a:p>
            <a:pPr marL="0" indent="0">
              <a:buClr>
                <a:schemeClr val="dk1"/>
              </a:buClr>
              <a:buSzPts val="1100"/>
              <a:buNone/>
            </a:pPr>
            <a:r>
              <a:rPr lang="en" sz="1200" dirty="0"/>
              <a:t> A software is a collection programs written in one or more programming laguage to a problem or set of problems</a:t>
            </a:r>
            <a:endParaRPr sz="1200"/>
          </a:p>
          <a:p>
            <a:pPr marL="0" lvl="0" indent="0" rtl="0">
              <a:spcBef>
                <a:spcPts val="600"/>
              </a:spcBef>
              <a:spcAft>
                <a:spcPts val="1000"/>
              </a:spcAft>
              <a:buNone/>
            </a:pPr>
            <a:endParaRPr sz="1200" b="1"/>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sp>
        <p:nvSpPr>
          <p:cNvPr id="193" name="Shape 193"/>
          <p:cNvSpPr txBox="1">
            <a:spLocks noGrp="1"/>
          </p:cNvSpPr>
          <p:nvPr>
            <p:ph type="body" idx="1"/>
          </p:nvPr>
        </p:nvSpPr>
        <p:spPr>
          <a:xfrm>
            <a:off x="609601" y="1744424"/>
            <a:ext cx="2133600" cy="2579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ALGORITHM</a:t>
            </a:r>
          </a:p>
          <a:p>
            <a:pPr algn="ctr">
              <a:buNone/>
            </a:pPr>
            <a:r>
              <a:rPr lang="en-US" sz="1200" dirty="0">
                <a:latin typeface="Calibri" pitchFamily="34" charset="0"/>
                <a:cs typeface="Calibri" pitchFamily="34" charset="0"/>
              </a:rPr>
              <a:t>         An algorithm is a step by step method of solving a problem. It is commonly used for data processing, calculation and other related computer and mathematical operations</a:t>
            </a:r>
            <a:r>
              <a:rPr lang="en-US" sz="1200" dirty="0"/>
              <a:t>.</a:t>
            </a:r>
          </a:p>
          <a:p>
            <a:pPr>
              <a:buNone/>
            </a:pPr>
            <a:endParaRPr lang="en-US" sz="12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 name="Shape 190"/>
          <p:cNvSpPr txBox="1">
            <a:spLocks/>
          </p:cNvSpPr>
          <p:nvPr/>
        </p:nvSpPr>
        <p:spPr>
          <a:xfrm>
            <a:off x="2971800" y="1733550"/>
            <a:ext cx="2128675" cy="2579926"/>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rPr>
              <a:t>PROGRAM</a:t>
            </a: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400" i="0" u="none" strike="noStrike" kern="0" cap="none" spc="0" normalizeH="0" baseline="0" noProof="0" dirty="0">
                <a:ln>
                  <a:noFill/>
                </a:ln>
                <a:solidFill>
                  <a:schemeClr val="tx1"/>
                </a:solidFill>
                <a:effectLst/>
                <a:uLnTx/>
                <a:uFillTx/>
                <a:latin typeface="Roboto Condensed Light"/>
                <a:ea typeface="Roboto Condensed Light"/>
                <a:cs typeface="Roboto Condensed Light"/>
                <a:sym typeface="Roboto Condensed Light"/>
              </a:rPr>
              <a:t>A</a:t>
            </a:r>
            <a:r>
              <a:rPr kumimoji="0" lang="en-US" sz="1400" i="0" u="none" strike="noStrike" kern="0" cap="none" spc="0" normalizeH="0" noProof="0" dirty="0">
                <a:ln>
                  <a:noFill/>
                </a:ln>
                <a:solidFill>
                  <a:schemeClr val="tx1"/>
                </a:solidFill>
                <a:effectLst/>
                <a:uLnTx/>
                <a:uFillTx/>
                <a:latin typeface="Roboto Condensed Light"/>
                <a:ea typeface="Roboto Condensed Light"/>
                <a:cs typeface="Roboto Condensed Light"/>
                <a:sym typeface="Roboto Condensed Light"/>
              </a:rPr>
              <a:t> program is </a:t>
            </a:r>
            <a:r>
              <a:rPr lang="en-US" dirty="0">
                <a:solidFill>
                  <a:schemeClr val="tx1"/>
                </a:solidFill>
                <a:latin typeface="Roboto Condensed Light"/>
                <a:ea typeface="Roboto Condensed Light"/>
                <a:cs typeface="Roboto Condensed Light"/>
                <a:sym typeface="Roboto Condensed Light"/>
              </a:rPr>
              <a:t>a set of instruction written in a programming language to solve a particular problem.</a:t>
            </a:r>
            <a:endParaRPr kumimoji="0" lang="en-US" sz="1400" i="0" u="none" strike="noStrike" kern="0" cap="none" spc="0" normalizeH="0" baseline="0" noProof="0" dirty="0">
              <a:ln>
                <a:noFill/>
              </a:ln>
              <a:solidFill>
                <a:schemeClr val="tx1"/>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0"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tabLst/>
              <a:defRPr/>
            </a:pPr>
            <a:endParaRPr kumimoji="0" lang="en-US" sz="1200" b="0"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1000"/>
              </a:spcAft>
              <a:buClr>
                <a:srgbClr val="C7D3E6"/>
              </a:buClr>
              <a:buSzPts val="2000"/>
              <a:buFont typeface="Roboto Condensed Light"/>
              <a:buNone/>
              <a:tabLst/>
              <a:defRPr/>
            </a:pPr>
            <a:endParaRPr kumimoji="0" lang="en-US" sz="1200" b="1"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DICTIONARY METHODS </a:t>
            </a:r>
          </a:p>
          <a:p>
            <a:r>
              <a:rPr lang="en-US" sz="1400" dirty="0"/>
              <a:t> </a:t>
            </a:r>
            <a:r>
              <a:rPr lang="en-US" sz="1400" b="1" dirty="0"/>
              <a:t>keys()    </a:t>
            </a:r>
            <a:r>
              <a:rPr lang="en-US" sz="1400" dirty="0"/>
              <a:t>Returns a list </a:t>
            </a:r>
            <a:r>
              <a:rPr lang="en-US" sz="1400" dirty="0" err="1"/>
              <a:t>contianing</a:t>
            </a:r>
            <a:r>
              <a:rPr lang="en-US" sz="1400" dirty="0"/>
              <a:t> the dictionary's keys</a:t>
            </a:r>
          </a:p>
          <a:p>
            <a:r>
              <a:rPr lang="en-US" sz="1400" b="1" dirty="0"/>
              <a:t>values() </a:t>
            </a:r>
            <a:r>
              <a:rPr lang="en-US" sz="1400" dirty="0"/>
              <a:t>Returns a list of all the values in the dictionary</a:t>
            </a:r>
          </a:p>
          <a:p>
            <a:r>
              <a:rPr lang="en-US" sz="1400" b="1" dirty="0"/>
              <a:t>clear()     </a:t>
            </a:r>
            <a:r>
              <a:rPr lang="en-US" sz="1400" dirty="0"/>
              <a:t>Removes all the elements from the dictionary</a:t>
            </a:r>
            <a:endParaRPr lang="en-US" sz="1400" b="1" dirty="0"/>
          </a:p>
          <a:p>
            <a:r>
              <a:rPr lang="en-US" sz="1400" b="1" dirty="0"/>
              <a:t>items()    </a:t>
            </a:r>
            <a:r>
              <a:rPr lang="en-US" sz="1400" dirty="0"/>
              <a:t>Returns a list containing the a </a:t>
            </a:r>
            <a:r>
              <a:rPr lang="en-US" sz="1400" dirty="0" err="1"/>
              <a:t>tuple</a:t>
            </a:r>
            <a:r>
              <a:rPr lang="en-US" sz="1400" dirty="0"/>
              <a:t> for each key value pair       (</a:t>
            </a:r>
            <a:r>
              <a:rPr lang="en-US" sz="1400" dirty="0" err="1"/>
              <a:t>eg</a:t>
            </a:r>
            <a:r>
              <a:rPr lang="en-US" sz="1400" dirty="0"/>
              <a:t>  for </a:t>
            </a:r>
            <a:r>
              <a:rPr lang="en-US" sz="1400" dirty="0" err="1"/>
              <a:t>x,y</a:t>
            </a:r>
            <a:r>
              <a:rPr lang="en-US" sz="1400" dirty="0"/>
              <a:t> in </a:t>
            </a:r>
            <a:r>
              <a:rPr lang="en-US" sz="1400" dirty="0" err="1"/>
              <a:t>dict.items</a:t>
            </a:r>
            <a:r>
              <a:rPr lang="en-US" sz="1400" dirty="0"/>
              <a:t>(): )</a:t>
            </a:r>
            <a:endParaRPr lang="en-US" sz="1400" b="1" dirty="0"/>
          </a:p>
          <a:p>
            <a:r>
              <a:rPr lang="en-US" sz="1400" b="1" dirty="0"/>
              <a:t>update() </a:t>
            </a:r>
            <a:r>
              <a:rPr lang="en-US" sz="1400" dirty="0"/>
              <a:t>Updates the dictionary with the specified key-value pairs</a:t>
            </a:r>
            <a:endParaRPr lang="en-US" sz="1400" b="1" dirty="0"/>
          </a:p>
          <a:p>
            <a:r>
              <a:rPr lang="en-US" sz="1400" b="1" dirty="0"/>
              <a:t>Copy() </a:t>
            </a:r>
            <a:r>
              <a:rPr lang="en-US" sz="1400" dirty="0"/>
              <a:t>Returns a copy of the dictionary</a:t>
            </a:r>
          </a:p>
          <a:p>
            <a:r>
              <a:rPr lang="en-US" sz="1400" b="1" dirty="0"/>
              <a:t>get()    </a:t>
            </a:r>
            <a:r>
              <a:rPr lang="en-US" sz="1400" dirty="0"/>
              <a:t>Returns the value of the specified key</a:t>
            </a:r>
          </a:p>
          <a:p>
            <a:r>
              <a:rPr lang="en-US" sz="1400" b="1" dirty="0"/>
              <a:t>pop()    </a:t>
            </a:r>
            <a:r>
              <a:rPr lang="en-US" sz="1400" dirty="0"/>
              <a:t>Removes the element with the specified key</a:t>
            </a:r>
          </a:p>
          <a:p>
            <a:r>
              <a:rPr lang="en-US" sz="1400" b="1" dirty="0" err="1"/>
              <a:t>popitem</a:t>
            </a:r>
            <a:r>
              <a:rPr lang="en-US" sz="1400" b="1" dirty="0"/>
              <a:t>() </a:t>
            </a:r>
            <a:r>
              <a:rPr lang="en-US" sz="1400" dirty="0"/>
              <a:t>Removes the last key-value pair</a:t>
            </a:r>
          </a:p>
          <a:p>
            <a:r>
              <a:rPr lang="en-US" sz="1400" b="1" dirty="0" err="1"/>
              <a:t>fromkeys</a:t>
            </a:r>
            <a:r>
              <a:rPr lang="en-US" sz="1400" b="1" dirty="0"/>
              <a:t>() </a:t>
            </a:r>
            <a:r>
              <a:rPr lang="en-US" sz="1400" dirty="0"/>
              <a:t>Returns a dictionary with the specified keys and values</a:t>
            </a:r>
            <a:endParaRPr lang="en-US" sz="1400" b="1" dirty="0"/>
          </a:p>
          <a:p>
            <a:r>
              <a:rPr lang="en-US" sz="1400" b="1" dirty="0"/>
              <a:t>get()      </a:t>
            </a:r>
            <a:r>
              <a:rPr lang="en-US" sz="1400" dirty="0"/>
              <a:t>Returns the value of the specified key</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31</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SET</a:t>
            </a:r>
          </a:p>
          <a:p>
            <a:r>
              <a:rPr lang="en-US" sz="1400" dirty="0"/>
              <a:t>A set is a collection which is unordered and </a:t>
            </a:r>
            <a:r>
              <a:rPr lang="en-US" sz="1400" dirty="0" err="1"/>
              <a:t>unindexed</a:t>
            </a:r>
            <a:r>
              <a:rPr lang="en-US" sz="1400" dirty="0"/>
              <a:t>. In Python sets are written with curly brackets.</a:t>
            </a:r>
          </a:p>
          <a:p>
            <a:pPr>
              <a:buNone/>
            </a:pPr>
            <a:r>
              <a:rPr lang="en-US" sz="1400" dirty="0" err="1"/>
              <a:t>myset</a:t>
            </a:r>
            <a:r>
              <a:rPr lang="en-US" sz="1400" dirty="0"/>
              <a:t> = {“orange", "banana", “mango"}</a:t>
            </a:r>
          </a:p>
          <a:p>
            <a:pPr>
              <a:buNone/>
            </a:pPr>
            <a:r>
              <a:rPr lang="en-US" sz="1400" dirty="0"/>
              <a:t>You cannot access items in a set by referring to an index, since sets are unordered and </a:t>
            </a:r>
            <a:r>
              <a:rPr lang="en-US" sz="1400" dirty="0" err="1"/>
              <a:t>unindexed</a:t>
            </a:r>
            <a:r>
              <a:rPr lang="en-US" sz="1400" dirty="0"/>
              <a:t>. </a:t>
            </a:r>
          </a:p>
          <a:p>
            <a:pPr>
              <a:buNone/>
            </a:pPr>
            <a:r>
              <a:rPr lang="en-US" sz="1400" dirty="0"/>
              <a:t> But using the ‘in’ operator you can loop over the items in a set (set is an </a:t>
            </a:r>
            <a:r>
              <a:rPr lang="en-US" sz="1400" dirty="0" err="1"/>
              <a:t>iterable</a:t>
            </a:r>
            <a:r>
              <a:rPr lang="en-US" sz="1400" dirty="0"/>
              <a:t>).</a:t>
            </a:r>
          </a:p>
          <a:p>
            <a:pPr>
              <a:buNone/>
            </a:pPr>
            <a:r>
              <a:rPr lang="en-US" sz="1400" b="1" dirty="0"/>
              <a:t> add() </a:t>
            </a:r>
            <a:r>
              <a:rPr lang="en-US" sz="1400" dirty="0"/>
              <a:t>Adds an element to the set</a:t>
            </a:r>
          </a:p>
          <a:p>
            <a:pPr>
              <a:buNone/>
            </a:pPr>
            <a:r>
              <a:rPr lang="en-US" sz="1400" b="1" dirty="0"/>
              <a:t>clear() </a:t>
            </a:r>
            <a:r>
              <a:rPr lang="en-US" sz="1400" dirty="0"/>
              <a:t>Removes all the elements from the set</a:t>
            </a:r>
            <a:endParaRPr lang="en-US" sz="1400" b="1" dirty="0"/>
          </a:p>
          <a:p>
            <a:pPr>
              <a:buNone/>
            </a:pPr>
            <a:r>
              <a:rPr lang="en-US" sz="1400" b="1" dirty="0"/>
              <a:t>remove()    </a:t>
            </a:r>
            <a:r>
              <a:rPr lang="en-US" sz="1400" dirty="0"/>
              <a:t>Removes the specified element</a:t>
            </a:r>
            <a:endParaRPr lang="en-US" sz="1400" b="1" dirty="0"/>
          </a:p>
          <a:p>
            <a:pPr>
              <a:buNone/>
            </a:pPr>
            <a:r>
              <a:rPr lang="en-US" sz="1400" b="1" dirty="0"/>
              <a:t>difference()</a:t>
            </a:r>
            <a:r>
              <a:rPr lang="en-US" sz="1400" dirty="0"/>
              <a:t>    Returns a set containing the difference between two or more sets</a:t>
            </a:r>
            <a:endParaRPr lang="en-US" sz="1400" b="1" dirty="0"/>
          </a:p>
          <a:p>
            <a:pPr>
              <a:buNone/>
            </a:pPr>
            <a:r>
              <a:rPr lang="en-US" sz="1400" b="1" dirty="0"/>
              <a:t>union() </a:t>
            </a:r>
            <a:r>
              <a:rPr lang="en-US" sz="1400" dirty="0"/>
              <a:t>Return a set containing the union of sets</a:t>
            </a:r>
            <a:endParaRPr lang="en-US" sz="1400" b="1" dirty="0"/>
          </a:p>
          <a:p>
            <a:pPr>
              <a:buNone/>
            </a:pPr>
            <a:r>
              <a:rPr lang="en-US" sz="1400" b="1" dirty="0"/>
              <a:t>intersection() </a:t>
            </a:r>
            <a:r>
              <a:rPr lang="en-US" sz="1400" dirty="0"/>
              <a:t>Returns a set, that are the intersection of to other sets</a:t>
            </a:r>
          </a:p>
          <a:p>
            <a:pPr>
              <a:buNone/>
            </a:pPr>
            <a:r>
              <a:rPr lang="en-US" sz="1400" b="1" dirty="0"/>
              <a:t>update() </a:t>
            </a:r>
            <a:r>
              <a:rPr lang="en-US" sz="1400" dirty="0"/>
              <a:t>Update the set with the union of this set and others</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32</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TUPLE</a:t>
            </a:r>
          </a:p>
          <a:p>
            <a:r>
              <a:rPr lang="en-US" sz="1400" dirty="0"/>
              <a:t>A </a:t>
            </a:r>
            <a:r>
              <a:rPr lang="en-US" sz="1400" dirty="0" err="1"/>
              <a:t>tuple</a:t>
            </a:r>
            <a:r>
              <a:rPr lang="en-US" sz="1400" dirty="0"/>
              <a:t> is a collection which is ordered and </a:t>
            </a:r>
            <a:r>
              <a:rPr lang="en-US" sz="1400" b="1" dirty="0"/>
              <a:t>unchangeable</a:t>
            </a:r>
            <a:r>
              <a:rPr lang="en-US" sz="1400" dirty="0"/>
              <a:t>. In Python </a:t>
            </a:r>
            <a:r>
              <a:rPr lang="en-US" sz="1400" dirty="0" err="1"/>
              <a:t>tuples</a:t>
            </a:r>
            <a:r>
              <a:rPr lang="en-US" sz="1400" dirty="0"/>
              <a:t> are written with round brackets.</a:t>
            </a:r>
          </a:p>
          <a:p>
            <a:pPr>
              <a:buNone/>
            </a:pPr>
            <a:r>
              <a:rPr lang="en-US" sz="1400" dirty="0" err="1"/>
              <a:t>mytuple</a:t>
            </a:r>
            <a:r>
              <a:rPr lang="en-US" sz="1400" dirty="0"/>
              <a:t> = (“orange", "banana", “mango“)</a:t>
            </a:r>
          </a:p>
          <a:p>
            <a:pPr>
              <a:buNone/>
            </a:pPr>
            <a:endParaRPr lang="en-US" sz="1400" dirty="0"/>
          </a:p>
          <a:p>
            <a:pPr>
              <a:buNone/>
            </a:pPr>
            <a:r>
              <a:rPr lang="en-US" sz="1400" dirty="0"/>
              <a:t>You can access </a:t>
            </a:r>
            <a:r>
              <a:rPr lang="en-US" sz="1400" dirty="0" err="1"/>
              <a:t>tuple</a:t>
            </a:r>
            <a:r>
              <a:rPr lang="en-US" sz="1400" dirty="0"/>
              <a:t> items using index</a:t>
            </a:r>
          </a:p>
          <a:p>
            <a:pPr>
              <a:buNone/>
            </a:pPr>
            <a:r>
              <a:rPr lang="en-US" sz="1400" dirty="0"/>
              <a:t>print </a:t>
            </a:r>
            <a:r>
              <a:rPr lang="en-US" sz="1400" dirty="0" err="1"/>
              <a:t>mytuple</a:t>
            </a:r>
            <a:r>
              <a:rPr lang="en-US" sz="1400" dirty="0"/>
              <a:t>[0]</a:t>
            </a:r>
          </a:p>
          <a:p>
            <a:pPr>
              <a:buNone/>
            </a:pPr>
            <a:r>
              <a:rPr lang="en-US" sz="1400" dirty="0"/>
              <a:t>You </a:t>
            </a:r>
            <a:r>
              <a:rPr lang="en-US" sz="1400"/>
              <a:t>cannot remove or add </a:t>
            </a:r>
            <a:r>
              <a:rPr lang="en-US" sz="1400" dirty="0"/>
              <a:t>items to a </a:t>
            </a:r>
            <a:r>
              <a:rPr lang="en-US" sz="1400" dirty="0" err="1"/>
              <a:t>tuble</a:t>
            </a:r>
            <a:r>
              <a:rPr lang="en-US" sz="1400" dirty="0"/>
              <a:t> once it has been declared (</a:t>
            </a:r>
            <a:r>
              <a:rPr lang="en-US" sz="1400" dirty="0" err="1"/>
              <a:t>tuple</a:t>
            </a:r>
            <a:r>
              <a:rPr lang="en-US" sz="1400" dirty="0"/>
              <a:t> is immutable).</a:t>
            </a:r>
          </a:p>
          <a:p>
            <a:pPr>
              <a:buNone/>
            </a:pPr>
            <a:r>
              <a:rPr lang="en-US" sz="1400" dirty="0" err="1"/>
              <a:t>mytuple</a:t>
            </a:r>
            <a:r>
              <a:rPr lang="en-US" sz="1400" dirty="0"/>
              <a:t>[2] = ‘carrot’     #will throw an error</a:t>
            </a:r>
          </a:p>
          <a:p>
            <a:pPr>
              <a:buNone/>
            </a:pPr>
            <a:r>
              <a:rPr lang="en-US" sz="1400" dirty="0"/>
              <a:t> You can loop over the items in a </a:t>
            </a:r>
            <a:r>
              <a:rPr lang="en-US" sz="1400" dirty="0" err="1"/>
              <a:t>tuple</a:t>
            </a:r>
            <a:r>
              <a:rPr lang="en-US" sz="1400" dirty="0"/>
              <a:t> (</a:t>
            </a:r>
            <a:r>
              <a:rPr lang="en-US" sz="1400" dirty="0" err="1"/>
              <a:t>tuple</a:t>
            </a:r>
            <a:r>
              <a:rPr lang="en-US" sz="1400" dirty="0"/>
              <a:t> is an </a:t>
            </a:r>
            <a:r>
              <a:rPr lang="en-US" sz="1400" dirty="0" err="1"/>
              <a:t>iterable</a:t>
            </a:r>
            <a:r>
              <a:rPr lang="en-US" sz="1400" dirty="0"/>
              <a:t>).</a:t>
            </a:r>
            <a:endParaRPr lang="en-US" sz="1400" b="1" dirty="0"/>
          </a:p>
          <a:p>
            <a:pPr>
              <a:buNone/>
            </a:pPr>
            <a:r>
              <a:rPr lang="en-US" sz="1400" b="1" dirty="0"/>
              <a:t>count() </a:t>
            </a:r>
            <a:r>
              <a:rPr lang="en-US" sz="1400" dirty="0"/>
              <a:t>Returns the number of times a specified value occurs in a </a:t>
            </a:r>
            <a:r>
              <a:rPr lang="en-US" sz="1400" dirty="0" err="1"/>
              <a:t>tuple</a:t>
            </a:r>
            <a:endParaRPr lang="en-US" sz="1400" dirty="0"/>
          </a:p>
          <a:p>
            <a:pPr>
              <a:buNone/>
            </a:pPr>
            <a:r>
              <a:rPr lang="en-US" sz="1400" b="1" dirty="0"/>
              <a:t>index() </a:t>
            </a:r>
            <a:r>
              <a:rPr lang="en-US" sz="1400" dirty="0"/>
              <a:t>Searches the </a:t>
            </a:r>
            <a:r>
              <a:rPr lang="en-US" sz="1400" dirty="0" err="1"/>
              <a:t>tuple</a:t>
            </a:r>
            <a:r>
              <a:rPr lang="en-US" sz="1400" dirty="0"/>
              <a:t> for a specified value and returns the position of where it was found</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a:t>
            </a:r>
          </a:p>
          <a:p>
            <a:r>
              <a:rPr lang="en-US" sz="1400" dirty="0"/>
              <a:t>A function is a block of organized, reusable code that is used to perform a single, related action. Functions provide better modularity for your application and a high degree of code reusing.</a:t>
            </a:r>
          </a:p>
          <a:p>
            <a:pPr>
              <a:buNone/>
            </a:pPr>
            <a:r>
              <a:rPr lang="en-US" sz="1400" dirty="0"/>
              <a:t>                                             ATTRIBUTES OF A FUNCTION</a:t>
            </a:r>
          </a:p>
          <a:p>
            <a:pPr>
              <a:buNone/>
            </a:pPr>
            <a:r>
              <a:rPr lang="en-US" sz="1400" dirty="0"/>
              <a:t>def    - The def keyword indicates the start of a function.</a:t>
            </a:r>
          </a:p>
          <a:p>
            <a:pPr>
              <a:buNone/>
            </a:pPr>
            <a:r>
              <a:rPr lang="en-US" sz="1400" dirty="0" err="1"/>
              <a:t>functionName</a:t>
            </a:r>
            <a:r>
              <a:rPr lang="en-US" sz="1400" dirty="0"/>
              <a:t>  - Every function is identified by a name.</a:t>
            </a:r>
          </a:p>
          <a:p>
            <a:pPr>
              <a:buNone/>
            </a:pPr>
            <a:r>
              <a:rPr lang="en-US" sz="1400" dirty="0"/>
              <a:t>()  - bracket comes after the function name.</a:t>
            </a:r>
          </a:p>
          <a:p>
            <a:pPr>
              <a:buNone/>
            </a:pPr>
            <a:r>
              <a:rPr lang="en-US" sz="1400" dirty="0"/>
              <a:t>Argument(s) – Arguments are parameter(s) supplied/passed with a function</a:t>
            </a:r>
          </a:p>
          <a:p>
            <a:pPr>
              <a:buNone/>
            </a:pPr>
            <a:r>
              <a:rPr lang="en-US" sz="1400" dirty="0"/>
              <a:t>:   - It marks the end of function naming and whatever code that follows it must be indented.</a:t>
            </a:r>
          </a:p>
          <a:p>
            <a:pPr>
              <a:buNone/>
            </a:pPr>
            <a:r>
              <a:rPr lang="en-US" sz="1400" dirty="0"/>
              <a:t>Optional document string   - “A string that describe what a function does”.</a:t>
            </a:r>
          </a:p>
          <a:p>
            <a:pPr>
              <a:buNone/>
            </a:pPr>
            <a:r>
              <a:rPr lang="en-US" sz="1400" dirty="0"/>
              <a:t>return statement  - It a statement that marks the end of a function, value(s) may or may not be </a:t>
            </a:r>
          </a:p>
          <a:p>
            <a:pPr>
              <a:buNone/>
            </a:pPr>
            <a:r>
              <a:rPr lang="en-US" sz="1400" dirty="0"/>
              <a:t>       returned.</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en-US" sz="1400" dirty="0"/>
              <a:t>def </a:t>
            </a:r>
            <a:r>
              <a:rPr lang="en-US" sz="1400" dirty="0" err="1"/>
              <a:t>addNum</a:t>
            </a:r>
            <a:r>
              <a:rPr lang="en-US" sz="1400" dirty="0"/>
              <a:t>(num1, num2):</a:t>
            </a:r>
          </a:p>
          <a:p>
            <a:pPr marL="0" indent="0">
              <a:buClr>
                <a:schemeClr val="dk1"/>
              </a:buClr>
              <a:buSzPts val="1100"/>
              <a:buNone/>
            </a:pPr>
            <a:r>
              <a:rPr lang="en-US" sz="1400" dirty="0"/>
              <a:t>      “””This function accepts two number and return their sum”””</a:t>
            </a:r>
          </a:p>
          <a:p>
            <a:pPr marL="0" indent="0">
              <a:buClr>
                <a:schemeClr val="dk1"/>
              </a:buClr>
              <a:buSzPts val="1100"/>
              <a:buNone/>
            </a:pPr>
            <a:r>
              <a:rPr lang="en-US" sz="1400" dirty="0"/>
              <a:t>       summed = num1 + num2</a:t>
            </a:r>
          </a:p>
          <a:p>
            <a:pPr marL="0" indent="0">
              <a:buClr>
                <a:schemeClr val="dk1"/>
              </a:buClr>
              <a:buSzPts val="1100"/>
              <a:buNone/>
            </a:pPr>
            <a:r>
              <a:rPr lang="en-US" sz="1400" dirty="0"/>
              <a:t>       return summed</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addNum</a:t>
            </a:r>
            <a:r>
              <a:rPr lang="en-US" sz="1400" dirty="0"/>
              <a:t>(5,10))</a:t>
            </a:r>
          </a:p>
          <a:p>
            <a:pPr marL="0" indent="0">
              <a:buClr>
                <a:schemeClr val="dk1"/>
              </a:buClr>
              <a:buSzPts val="1100"/>
              <a:buNone/>
            </a:pPr>
            <a:endParaRPr lang="en-US" sz="1400" dirty="0"/>
          </a:p>
          <a:p>
            <a:pPr marL="0" indent="0">
              <a:buClr>
                <a:schemeClr val="dk1"/>
              </a:buClr>
              <a:buSzPts val="1100"/>
              <a:buNone/>
            </a:pPr>
            <a:r>
              <a:rPr lang="en-US" sz="1400" dirty="0"/>
              <a:t>help(</a:t>
            </a:r>
            <a:r>
              <a:rPr lang="en-US" sz="1400" dirty="0" err="1"/>
              <a:t>my_func</a:t>
            </a:r>
            <a:r>
              <a:rPr lang="en-US" sz="1400" dirty="0"/>
              <a:t>)</a:t>
            </a:r>
          </a:p>
          <a:p>
            <a:pPr marL="0" indent="0">
              <a:buClr>
                <a:schemeClr val="dk1"/>
              </a:buClr>
              <a:buSzPts val="1100"/>
              <a:buNone/>
            </a:pPr>
            <a:r>
              <a:rPr lang="en-US" sz="1400" dirty="0" err="1"/>
              <a:t>my_func.__doc</a:t>
            </a:r>
            <a:r>
              <a:rPr lang="en-US" sz="1400" dirty="0"/>
              <a:t>__</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pt-BR" sz="1400" dirty="0"/>
              <a:t>def factorial_iter(n):</a:t>
            </a:r>
          </a:p>
          <a:p>
            <a:pPr marL="0" indent="0">
              <a:buClr>
                <a:schemeClr val="dk1"/>
              </a:buClr>
              <a:buSzPts val="1100"/>
              <a:buNone/>
            </a:pPr>
            <a:r>
              <a:rPr lang="pt-BR" sz="1400" dirty="0"/>
              <a:t>    num = 1</a:t>
            </a:r>
          </a:p>
          <a:p>
            <a:pPr marL="0" indent="0">
              <a:buClr>
                <a:schemeClr val="dk1"/>
              </a:buClr>
              <a:buSzPts val="1100"/>
              <a:buNone/>
            </a:pPr>
            <a:r>
              <a:rPr lang="pt-BR" sz="1400" dirty="0"/>
              <a:t>    while n &gt;= 1:</a:t>
            </a:r>
          </a:p>
          <a:p>
            <a:pPr marL="0" indent="0">
              <a:buClr>
                <a:schemeClr val="dk1"/>
              </a:buClr>
              <a:buSzPts val="1100"/>
              <a:buNone/>
            </a:pPr>
            <a:r>
              <a:rPr lang="pt-BR" sz="1400" dirty="0"/>
              <a:t>        num = num * n</a:t>
            </a:r>
          </a:p>
          <a:p>
            <a:pPr marL="0" indent="0">
              <a:buClr>
                <a:schemeClr val="dk1"/>
              </a:buClr>
              <a:buSzPts val="1100"/>
              <a:buNone/>
            </a:pPr>
            <a:r>
              <a:rPr lang="pt-BR" sz="1400" dirty="0"/>
              <a:t>        n = n - 1</a:t>
            </a:r>
          </a:p>
          <a:p>
            <a:pPr marL="0" indent="0">
              <a:buClr>
                <a:schemeClr val="dk1"/>
              </a:buClr>
              <a:buSzPts val="1100"/>
              <a:buNone/>
            </a:pPr>
            <a:r>
              <a:rPr lang="pt-BR" sz="1400" dirty="0"/>
              <a:t>    return num  </a:t>
            </a:r>
          </a:p>
          <a:p>
            <a:pPr marL="0" indent="0">
              <a:buClr>
                <a:schemeClr val="dk1"/>
              </a:buClr>
              <a:buSzPts val="1100"/>
              <a:buNone/>
            </a:pPr>
            <a:endParaRPr lang="pt-BR" sz="1400" dirty="0"/>
          </a:p>
          <a:p>
            <a:pPr marL="0" indent="0">
              <a:buClr>
                <a:schemeClr val="dk1"/>
              </a:buClr>
              <a:buSzPts val="1100"/>
              <a:buNone/>
            </a:pPr>
            <a:r>
              <a:rPr lang="pt-BR" sz="1400" dirty="0"/>
              <a:t>        </a:t>
            </a:r>
          </a:p>
          <a:p>
            <a:pPr marL="0" indent="0">
              <a:buClr>
                <a:schemeClr val="dk1"/>
              </a:buClr>
              <a:buSzPts val="1100"/>
              <a:buNone/>
            </a:pPr>
            <a:r>
              <a:rPr lang="pt-BR" sz="1400" dirty="0"/>
              <a:t>print(factorial_iter(n))</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DEFAULT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name, age = 35 ):</a:t>
            </a:r>
          </a:p>
          <a:p>
            <a:pPr marL="0" indent="0">
              <a:buClr>
                <a:schemeClr val="dk1"/>
              </a:buClr>
              <a:buSzPts val="1100"/>
              <a:buNone/>
            </a:pPr>
            <a:r>
              <a:rPr lang="en-US" sz="1400" dirty="0"/>
              <a:t>     "This function prints the info that is passed into the function" </a:t>
            </a:r>
          </a:p>
          <a:p>
            <a:pPr marL="0" indent="0">
              <a:buClr>
                <a:schemeClr val="dk1"/>
              </a:buClr>
              <a:buSzPts val="1100"/>
              <a:buNone/>
            </a:pPr>
            <a:r>
              <a:rPr lang="en-US" sz="1400" dirty="0"/>
              <a:t>      print "Name: ", name </a:t>
            </a:r>
          </a:p>
          <a:p>
            <a:pPr marL="0" indent="0">
              <a:buClr>
                <a:schemeClr val="dk1"/>
              </a:buClr>
              <a:buSzPts val="1100"/>
              <a:buNone/>
            </a:pPr>
            <a:r>
              <a:rPr lang="en-US" sz="1400" dirty="0"/>
              <a:t>      print "Age ", age </a:t>
            </a:r>
          </a:p>
          <a:p>
            <a:pPr marL="0" indent="0">
              <a:buClr>
                <a:schemeClr val="dk1"/>
              </a:buClr>
              <a:buSzPts val="1100"/>
              <a:buNone/>
            </a:pPr>
            <a:r>
              <a:rPr lang="en-US" sz="1400" dirty="0"/>
              <a:t>      return; </a:t>
            </a:r>
          </a:p>
          <a:p>
            <a:pPr marL="0" indent="0">
              <a:buClr>
                <a:schemeClr val="dk1"/>
              </a:buClr>
              <a:buSzPts val="1100"/>
              <a:buNone/>
            </a:pPr>
            <a:r>
              <a:rPr lang="en-US" sz="1400" dirty="0"/>
              <a:t># Now you can call </a:t>
            </a:r>
            <a:r>
              <a:rPr lang="en-US" sz="1400" dirty="0" err="1"/>
              <a:t>printinfo</a:t>
            </a:r>
            <a:r>
              <a:rPr lang="en-US" sz="1400" dirty="0"/>
              <a:t> function </a:t>
            </a:r>
          </a:p>
          <a:p>
            <a:pPr marL="0" indent="0">
              <a:buClr>
                <a:schemeClr val="dk1"/>
              </a:buClr>
              <a:buSzPts val="1100"/>
              <a:buNone/>
            </a:pPr>
            <a:r>
              <a:rPr lang="en-US" sz="1400" dirty="0"/>
              <a:t>print(info( age=50, name="</a:t>
            </a:r>
            <a:r>
              <a:rPr lang="en-US" sz="1400" dirty="0" err="1"/>
              <a:t>miki</a:t>
            </a:r>
            <a:r>
              <a:rPr lang="en-US" sz="1400" dirty="0"/>
              <a:t>" ))</a:t>
            </a:r>
          </a:p>
          <a:p>
            <a:pPr marL="0" indent="0">
              <a:buClr>
                <a:schemeClr val="dk1"/>
              </a:buClr>
              <a:buSzPts val="1100"/>
              <a:buNone/>
            </a:pPr>
            <a:r>
              <a:rPr lang="en-US" sz="1400" dirty="0"/>
              <a:t>print(info( name="</a:t>
            </a:r>
            <a:r>
              <a:rPr lang="en-US" sz="1400" dirty="0" err="1"/>
              <a:t>miki</a:t>
            </a:r>
            <a:r>
              <a:rPr lang="en-US" sz="1400" dirty="0"/>
              <a:t>" ))</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37</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VARIABLE-LENGTH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arg1, *</a:t>
            </a:r>
            <a:r>
              <a:rPr lang="en-US" sz="1400" dirty="0" err="1"/>
              <a:t>vartuple</a:t>
            </a:r>
            <a:r>
              <a:rPr lang="en-US" sz="1400" dirty="0"/>
              <a:t> ): </a:t>
            </a:r>
          </a:p>
          <a:p>
            <a:pPr marL="0" indent="0">
              <a:buClr>
                <a:schemeClr val="dk1"/>
              </a:buClr>
              <a:buSzPts val="1100"/>
              <a:buNone/>
            </a:pPr>
            <a:r>
              <a:rPr lang="en-US" sz="1400" dirty="0"/>
              <a:t>      "This prints a variable passed arguments" </a:t>
            </a:r>
          </a:p>
          <a:p>
            <a:pPr marL="0" indent="0">
              <a:buClr>
                <a:schemeClr val="dk1"/>
              </a:buClr>
              <a:buSzPts val="1100"/>
              <a:buNone/>
            </a:pPr>
            <a:r>
              <a:rPr lang="en-US" sz="1400" dirty="0"/>
              <a:t>        print "Output is: " </a:t>
            </a:r>
          </a:p>
          <a:p>
            <a:pPr marL="0" indent="0">
              <a:buClr>
                <a:schemeClr val="dk1"/>
              </a:buClr>
              <a:buSzPts val="1100"/>
              <a:buNone/>
            </a:pPr>
            <a:r>
              <a:rPr lang="en-US" sz="1400" dirty="0"/>
              <a:t>        print arg1 </a:t>
            </a:r>
          </a:p>
          <a:p>
            <a:pPr marL="0" indent="0">
              <a:buClr>
                <a:schemeClr val="dk1"/>
              </a:buClr>
              <a:buSzPts val="1100"/>
              <a:buNone/>
            </a:pPr>
            <a:r>
              <a:rPr lang="en-US" sz="1400" dirty="0"/>
              <a:t>        for </a:t>
            </a:r>
            <a:r>
              <a:rPr lang="en-US" sz="1400" dirty="0" err="1"/>
              <a:t>var</a:t>
            </a:r>
            <a:r>
              <a:rPr lang="en-US" sz="1400" dirty="0"/>
              <a:t> in </a:t>
            </a:r>
            <a:r>
              <a:rPr lang="en-US" sz="1400" dirty="0" err="1"/>
              <a:t>vartuple</a:t>
            </a:r>
            <a:r>
              <a:rPr lang="en-US" sz="1400" dirty="0"/>
              <a:t>: </a:t>
            </a:r>
          </a:p>
          <a:p>
            <a:pPr marL="0" indent="0">
              <a:buClr>
                <a:schemeClr val="dk1"/>
              </a:buClr>
              <a:buSzPts val="1100"/>
              <a:buNone/>
            </a:pPr>
            <a:r>
              <a:rPr lang="en-US" sz="1400" dirty="0"/>
              <a:t>              print </a:t>
            </a:r>
            <a:r>
              <a:rPr lang="en-US" sz="1400" dirty="0" err="1"/>
              <a:t>var</a:t>
            </a:r>
            <a:endParaRPr lang="en-US" sz="1400" dirty="0"/>
          </a:p>
          <a:p>
            <a:pPr marL="0" indent="0">
              <a:buClr>
                <a:schemeClr val="dk1"/>
              </a:buClr>
              <a:buSzPts val="1100"/>
              <a:buNone/>
            </a:pPr>
            <a:r>
              <a:rPr lang="en-US" sz="1400" dirty="0"/>
              <a:t>         return; </a:t>
            </a:r>
          </a:p>
          <a:p>
            <a:pPr marL="0" indent="0">
              <a:buClr>
                <a:schemeClr val="dk1"/>
              </a:buClr>
              <a:buSzPts val="1100"/>
              <a:buNone/>
            </a:pPr>
            <a:r>
              <a:rPr lang="en-US" sz="1400" dirty="0"/>
              <a:t> # Now you can call </a:t>
            </a:r>
            <a:r>
              <a:rPr lang="en-US" sz="1400" dirty="0" err="1"/>
              <a:t>printinfo</a:t>
            </a:r>
            <a:r>
              <a:rPr lang="en-US" sz="1400" dirty="0"/>
              <a:t> function </a:t>
            </a:r>
          </a:p>
          <a:p>
            <a:pPr marL="0" indent="0">
              <a:buClr>
                <a:schemeClr val="dk1"/>
              </a:buClr>
              <a:buSzPts val="1100"/>
              <a:buNone/>
            </a:pPr>
            <a:r>
              <a:rPr lang="en-US" sz="1400" dirty="0"/>
              <a:t> print(info( 10 )) </a:t>
            </a:r>
          </a:p>
          <a:p>
            <a:pPr marL="0" indent="0">
              <a:buClr>
                <a:schemeClr val="dk1"/>
              </a:buClr>
              <a:buSzPts val="1100"/>
              <a:buNone/>
            </a:pPr>
            <a:r>
              <a:rPr lang="en-US" sz="1400" dirty="0"/>
              <a:t>print(info( 70, 60, 50 ))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b="1" dirty="0"/>
              <a:t>Recursion</a:t>
            </a:r>
            <a:r>
              <a:rPr lang="en-US" sz="1400" dirty="0"/>
              <a:t> is a method of solving problems that involves breaking a problem down into smaller and smaller </a:t>
            </a:r>
            <a:r>
              <a:rPr lang="en-US" sz="1400" dirty="0" err="1"/>
              <a:t>subproblems</a:t>
            </a:r>
            <a:r>
              <a:rPr lang="en-US" sz="1400" dirty="0"/>
              <a:t> until you get to a small enough problem that it can be solved trivially. Usually recursion involves a function calling itself. While it may not seem like much on the surface, recursion allows us to write elegant solutions to problems that may otherwise be very difficult to program.</a:t>
            </a:r>
            <a:endParaRPr lang="en-US" sz="1400" dirty="0">
              <a:solidFill>
                <a:srgbClr val="FF9800"/>
              </a:solidFill>
            </a:endParaRPr>
          </a:p>
          <a:p>
            <a:pPr marL="0" lvl="0" indent="0">
              <a:buClr>
                <a:schemeClr val="dk1"/>
              </a:buClr>
              <a:buSzPts val="1100"/>
              <a:buNone/>
            </a:pPr>
            <a:r>
              <a:rPr lang="pt-BR" sz="1200" b="1" dirty="0"/>
              <a:t>def factorial_sol(n):</a:t>
            </a:r>
          </a:p>
          <a:p>
            <a:pPr marL="0" lvl="0" indent="0">
              <a:buClr>
                <a:schemeClr val="dk1"/>
              </a:buClr>
              <a:buSzPts val="1100"/>
              <a:buNone/>
            </a:pPr>
            <a:r>
              <a:rPr lang="pt-BR" sz="1200" b="1" dirty="0"/>
              <a:t>    if n&lt;=1:</a:t>
            </a:r>
          </a:p>
          <a:p>
            <a:pPr marL="0" lvl="0" indent="0">
              <a:buClr>
                <a:schemeClr val="dk1"/>
              </a:buClr>
              <a:buSzPts val="1100"/>
              <a:buNone/>
            </a:pPr>
            <a:r>
              <a:rPr lang="pt-BR" sz="1200" b="1" dirty="0"/>
              <a:t>        return 1</a:t>
            </a:r>
          </a:p>
          <a:p>
            <a:pPr marL="0" lvl="0" indent="0">
              <a:buClr>
                <a:schemeClr val="dk1"/>
              </a:buClr>
              <a:buSzPts val="1100"/>
              <a:buNone/>
            </a:pPr>
            <a:r>
              <a:rPr lang="pt-BR" sz="1200" b="1" dirty="0"/>
              <a:t>    else:</a:t>
            </a:r>
          </a:p>
          <a:p>
            <a:pPr marL="0" lvl="0" indent="0">
              <a:buClr>
                <a:schemeClr val="dk1"/>
              </a:buClr>
              <a:buSzPts val="1100"/>
              <a:buNone/>
            </a:pPr>
            <a:r>
              <a:rPr lang="pt-BR" sz="1200" b="1" dirty="0"/>
              <a:t>        return n*factorial_sol(n-1)</a:t>
            </a:r>
          </a:p>
          <a:p>
            <a:pPr marL="0" lvl="0" indent="0">
              <a:buClr>
                <a:schemeClr val="dk1"/>
              </a:buClr>
              <a:buSzPts val="1100"/>
              <a:buNone/>
            </a:pPr>
            <a:r>
              <a:rPr lang="pt-BR" sz="1200" b="1" dirty="0"/>
              <a:t>n = 5</a:t>
            </a:r>
          </a:p>
          <a:p>
            <a:pPr marL="0" lvl="0" indent="0">
              <a:buClr>
                <a:schemeClr val="dk1"/>
              </a:buClr>
              <a:buSzPts val="1100"/>
              <a:buNone/>
            </a:pPr>
            <a:r>
              <a:rPr lang="pt-BR" sz="1200" b="1" dirty="0"/>
              <a:t>print (factorial_sol(n))</a:t>
            </a:r>
            <a:endParaRPr sz="1200" b="1"/>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dirty="0"/>
              <a:t>Fetching items of a </a:t>
            </a:r>
            <a:r>
              <a:rPr lang="en-US" sz="1400" dirty="0" err="1"/>
              <a:t>nexted</a:t>
            </a:r>
            <a:r>
              <a:rPr lang="en-US" sz="1400" dirty="0"/>
              <a:t> list example using recursion;</a:t>
            </a:r>
          </a:p>
          <a:p>
            <a:pPr marL="0" indent="0">
              <a:buClr>
                <a:schemeClr val="dk1"/>
              </a:buClr>
              <a:buSzPts val="1100"/>
              <a:buNone/>
            </a:pPr>
            <a:r>
              <a:rPr lang="en-US" sz="1400" b="1" dirty="0"/>
              <a:t>def </a:t>
            </a:r>
            <a:r>
              <a:rPr lang="en-US" sz="1400" b="1" dirty="0" err="1"/>
              <a:t>open_item</a:t>
            </a:r>
            <a:r>
              <a:rPr lang="en-US" sz="1400" b="1" dirty="0"/>
              <a:t>(</a:t>
            </a:r>
            <a:r>
              <a:rPr lang="en-US" sz="1400" b="1" dirty="0" err="1"/>
              <a:t>mylist</a:t>
            </a:r>
            <a:r>
              <a:rPr lang="en-US" sz="1400" b="1" dirty="0"/>
              <a:t>):</a:t>
            </a:r>
          </a:p>
          <a:p>
            <a:pPr marL="0" indent="0">
              <a:buClr>
                <a:schemeClr val="dk1"/>
              </a:buClr>
              <a:buSzPts val="1100"/>
              <a:buNone/>
            </a:pPr>
            <a:r>
              <a:rPr lang="en-US" sz="1400" b="1" dirty="0"/>
              <a:t>    for item in </a:t>
            </a:r>
            <a:r>
              <a:rPr lang="en-US" sz="1400" b="1" dirty="0" err="1"/>
              <a:t>mylist</a:t>
            </a:r>
            <a:r>
              <a:rPr lang="en-US" sz="1400" b="1" dirty="0"/>
              <a:t>:</a:t>
            </a:r>
          </a:p>
          <a:p>
            <a:pPr marL="0" indent="0">
              <a:buClr>
                <a:schemeClr val="dk1"/>
              </a:buClr>
              <a:buSzPts val="1100"/>
              <a:buNone/>
            </a:pPr>
            <a:r>
              <a:rPr lang="en-US" sz="1400" b="1" dirty="0"/>
              <a:t>        if type(item) ==list:</a:t>
            </a:r>
          </a:p>
          <a:p>
            <a:pPr marL="0" indent="0">
              <a:buClr>
                <a:schemeClr val="dk1"/>
              </a:buClr>
              <a:buSzPts val="1100"/>
              <a:buNone/>
            </a:pPr>
            <a:r>
              <a:rPr lang="en-US" sz="1400" b="1" dirty="0"/>
              <a:t>           </a:t>
            </a:r>
            <a:r>
              <a:rPr lang="en-US" sz="1400" b="1" dirty="0" err="1"/>
              <a:t>open_item</a:t>
            </a:r>
            <a:r>
              <a:rPr lang="en-US" sz="1400" b="1" dirty="0"/>
              <a:t>(item)</a:t>
            </a:r>
          </a:p>
          <a:p>
            <a:pPr marL="0" indent="0">
              <a:buClr>
                <a:schemeClr val="dk1"/>
              </a:buClr>
              <a:buSzPts val="1100"/>
              <a:buNone/>
            </a:pPr>
            <a:r>
              <a:rPr lang="en-US" sz="1400" b="1" dirty="0"/>
              <a:t>        else:</a:t>
            </a:r>
          </a:p>
          <a:p>
            <a:pPr marL="0" indent="0">
              <a:buClr>
                <a:schemeClr val="dk1"/>
              </a:buClr>
              <a:buSzPts val="1100"/>
              <a:buNone/>
            </a:pPr>
            <a:r>
              <a:rPr lang="en-US" sz="1400" b="1" dirty="0"/>
              <a:t>           print item</a:t>
            </a:r>
          </a:p>
          <a:p>
            <a:pPr marL="0" indent="0">
              <a:buClr>
                <a:schemeClr val="dk1"/>
              </a:buClr>
              <a:buSzPts val="1100"/>
              <a:buNone/>
            </a:pPr>
            <a:endParaRPr lang="en-US" sz="1400" b="1" dirty="0"/>
          </a:p>
          <a:p>
            <a:pPr marL="0" indent="0">
              <a:buClr>
                <a:schemeClr val="dk1"/>
              </a:buClr>
              <a:buSzPts val="1100"/>
              <a:buNone/>
            </a:pPr>
            <a:r>
              <a:rPr lang="en-US" sz="1400" b="1" dirty="0"/>
              <a:t>items =["dog", "</a:t>
            </a:r>
            <a:r>
              <a:rPr lang="en-US" sz="1400" b="1" dirty="0" err="1"/>
              <a:t>ball","tv</a:t>
            </a:r>
            <a:r>
              <a:rPr lang="en-US" sz="1400" b="1" dirty="0"/>
              <a:t>",["</a:t>
            </a:r>
            <a:r>
              <a:rPr lang="en-US" sz="1400" b="1" dirty="0" err="1"/>
              <a:t>remote","laptop</a:t>
            </a:r>
            <a:r>
              <a:rPr lang="en-US" sz="1400" b="1" dirty="0"/>
              <a:t>",["</a:t>
            </a:r>
            <a:r>
              <a:rPr lang="en-US" sz="1400" b="1" dirty="0" err="1"/>
              <a:t>cat","pet</a:t>
            </a:r>
            <a:r>
              <a:rPr lang="en-US" sz="1400" b="1" dirty="0"/>
              <a:t>", ['</a:t>
            </a:r>
            <a:r>
              <a:rPr lang="en-US" sz="1400" b="1" dirty="0" err="1"/>
              <a:t>mtn</a:t>
            </a:r>
            <a:r>
              <a:rPr lang="en-US" sz="1400" b="1" dirty="0"/>
              <a:t>', '</a:t>
            </a:r>
            <a:r>
              <a:rPr lang="en-US" sz="1400" b="1" dirty="0" err="1"/>
              <a:t>aitel</a:t>
            </a:r>
            <a:r>
              <a:rPr lang="en-US" sz="1400" b="1" dirty="0"/>
              <a:t>', '</a:t>
            </a:r>
            <a:r>
              <a:rPr lang="en-US" sz="1400" b="1" dirty="0" err="1"/>
              <a:t>glo</a:t>
            </a:r>
            <a:r>
              <a:rPr lang="en-US" sz="1400" b="1" dirty="0"/>
              <a:t>']],"man"]]</a:t>
            </a:r>
          </a:p>
          <a:p>
            <a:pPr marL="0" indent="0">
              <a:buClr>
                <a:schemeClr val="dk1"/>
              </a:buClr>
              <a:buSzPts val="1100"/>
              <a:buNone/>
            </a:pPr>
            <a:r>
              <a:rPr lang="en-US" sz="1400" b="1" dirty="0" err="1"/>
              <a:t>open_item</a:t>
            </a:r>
            <a:r>
              <a:rPr lang="en-US" sz="1400" b="1" dirty="0"/>
              <a:t>(items)</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ARITHMETIC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705600" cy="3413760"/>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048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 Addition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30</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Subtraction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-10</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Multiplication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200</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b / a = 2</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Modulus</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b % a = 0</a:t>
                      </a:r>
                      <a:endParaRPr lang="en-US" dirty="0"/>
                    </a:p>
                  </a:txBody>
                  <a:tcPr/>
                </a:tc>
                <a:extLst>
                  <a:ext uri="{0D108BD9-81ED-4DB2-BD59-A6C34878D82A}">
                    <a16:rowId xmlns:a16="http://schemas.microsoft.com/office/drawing/2014/main" val="10005"/>
                  </a:ext>
                </a:extLst>
              </a:tr>
              <a:tr h="426720">
                <a:tc>
                  <a:txBody>
                    <a:bodyPr/>
                    <a:lstStyle/>
                    <a:p>
                      <a:r>
                        <a:rPr lang="en-US" sz="1400" b="0" i="0" u="none" strike="noStrike" cap="none" dirty="0">
                          <a:solidFill>
                            <a:srgbClr val="000000"/>
                          </a:solidFill>
                          <a:latin typeface="Arial"/>
                          <a:ea typeface="Arial"/>
                          <a:cs typeface="Arial"/>
                          <a:sym typeface="Arial"/>
                        </a:rPr>
                        <a:t>** Exponent</a:t>
                      </a:r>
                      <a:endParaRPr lang="en-US" dirty="0"/>
                    </a:p>
                  </a:txBody>
                  <a:tcPr/>
                </a:tc>
                <a:tc>
                  <a:txBody>
                    <a:bodyPr/>
                    <a:lstStyle/>
                    <a:p>
                      <a:r>
                        <a:rPr lang="en-US" sz="1050" b="0" i="0" u="none" strike="noStrike" cap="none" dirty="0">
                          <a:solidFill>
                            <a:srgbClr val="000000"/>
                          </a:solidFill>
                          <a:latin typeface="Arial"/>
                          <a:ea typeface="Arial"/>
                          <a:cs typeface="Arial"/>
                          <a:sym typeface="Arial"/>
                        </a:rPr>
                        <a:t>Performs exponential (power) calculation on operators</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a**b =10 to the power 20</a:t>
                      </a:r>
                      <a:endParaRPr lang="en-US" sz="1200" dirty="0"/>
                    </a:p>
                  </a:txBody>
                  <a:tcPr/>
                </a:tc>
                <a:extLst>
                  <a:ext uri="{0D108BD9-81ED-4DB2-BD59-A6C34878D82A}">
                    <a16:rowId xmlns:a16="http://schemas.microsoft.com/office/drawing/2014/main" val="10006"/>
                  </a:ext>
                </a:extLst>
              </a:tr>
              <a:tr h="37084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r>
                        <a:rPr lang="en-US" sz="1050" b="0" i="0" u="none" strike="noStrike" cap="none" dirty="0">
                          <a:solidFill>
                            <a:srgbClr val="000000"/>
                          </a:solidFill>
                          <a:latin typeface="Arial"/>
                          <a:ea typeface="Arial"/>
                          <a:cs typeface="Arial"/>
                          <a:sym typeface="Arial"/>
                        </a:rPr>
                        <a:t>Floor Division - The division of operands where the result is the quotient in which the digits after the decimal point are removed. But if one of the operands is negative, the result is floored, i.e., rounded away from zero (towards negative infinity) −</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9//2 = 4 and 9.0//2.0 = 4.0, -11//3 = -4, -11.0//3 = -4.0</a:t>
                      </a:r>
                      <a:endParaRPr lang="en-US" sz="12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I/O</a:t>
            </a:r>
          </a:p>
          <a:p>
            <a:pPr>
              <a:buNone/>
            </a:pPr>
            <a:r>
              <a:rPr lang="en-US" sz="1400" dirty="0"/>
              <a:t>File I/O simply means file input and output.</a:t>
            </a:r>
          </a:p>
          <a:p>
            <a:pPr>
              <a:buNone/>
            </a:pPr>
            <a:r>
              <a:rPr lang="en-US" sz="1400" dirty="0"/>
              <a:t>Python provides basic functions and methods necessary to manipulate files by default. You can do </a:t>
            </a:r>
          </a:p>
          <a:p>
            <a:pPr>
              <a:buNone/>
            </a:pPr>
            <a:r>
              <a:rPr lang="en-US" sz="1400" dirty="0"/>
              <a:t>most of the file manipulation (creating, reading, updating, and deleting) using a </a:t>
            </a:r>
            <a:r>
              <a:rPr lang="en-US" sz="1400" b="1" dirty="0"/>
              <a:t>file</a:t>
            </a:r>
            <a:r>
              <a:rPr lang="en-US" sz="1400" dirty="0"/>
              <a:t> object.</a:t>
            </a:r>
          </a:p>
          <a:p>
            <a:pPr>
              <a:buNone/>
            </a:pPr>
            <a:endParaRPr lang="en-US" sz="1400" dirty="0"/>
          </a:p>
          <a:p>
            <a:pPr>
              <a:buNone/>
            </a:pPr>
            <a:r>
              <a:rPr lang="en-US" sz="1400" dirty="0"/>
              <a:t>Before you can read or write a file, you have to open it using Python's built-in </a:t>
            </a:r>
            <a:r>
              <a:rPr lang="en-US" sz="1400" i="1" dirty="0"/>
              <a:t>open()</a:t>
            </a:r>
            <a:r>
              <a:rPr lang="en-US" sz="1400" dirty="0"/>
              <a:t> function. </a:t>
            </a:r>
          </a:p>
          <a:p>
            <a:pPr>
              <a:buNone/>
            </a:pPr>
            <a:r>
              <a:rPr lang="en-US" sz="1400" dirty="0"/>
              <a:t>This function creates a </a:t>
            </a:r>
            <a:r>
              <a:rPr lang="en-US" sz="1400" b="1" dirty="0"/>
              <a:t>file</a:t>
            </a:r>
            <a:r>
              <a:rPr lang="en-US" sz="1400" dirty="0"/>
              <a:t> object, which would be utilized to call other support methods associated </a:t>
            </a:r>
          </a:p>
          <a:p>
            <a:pPr>
              <a:buNone/>
            </a:pPr>
            <a:r>
              <a:rPr lang="en-US" sz="1400" dirty="0"/>
              <a:t>with it.</a:t>
            </a:r>
          </a:p>
          <a:p>
            <a:pPr>
              <a:buNone/>
            </a:pPr>
            <a:r>
              <a:rPr lang="en-US" sz="1400" dirty="0" err="1"/>
              <a:t>e.g</a:t>
            </a:r>
            <a:endParaRPr lang="en-US" sz="1400" dirty="0"/>
          </a:p>
          <a:p>
            <a:pPr>
              <a:buNone/>
            </a:pPr>
            <a:r>
              <a:rPr lang="en-US" sz="1400" dirty="0" err="1"/>
              <a:t>text_file</a:t>
            </a:r>
            <a:r>
              <a:rPr lang="en-US" sz="1400" dirty="0"/>
              <a:t> = open("C:/Users/Uche/Desktop/file_data/write_it.txt", "r")</a:t>
            </a:r>
          </a:p>
          <a:p>
            <a:pPr>
              <a:buNone/>
            </a:pPr>
            <a:r>
              <a:rPr lang="en-US" sz="1400" dirty="0"/>
              <a:t>print </a:t>
            </a:r>
            <a:r>
              <a:rPr lang="en-US" sz="1400" dirty="0" err="1"/>
              <a:t>text_file.read</a:t>
            </a:r>
            <a:r>
              <a:rPr lang="en-US" sz="1400" dirty="0"/>
              <a:t>()</a:t>
            </a:r>
          </a:p>
          <a:p>
            <a:pPr>
              <a:buNone/>
            </a:pPr>
            <a:r>
              <a:rPr lang="en-US" sz="1400" dirty="0" err="1"/>
              <a:t>text_file.close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ACCESS MODE</a:t>
            </a:r>
          </a:p>
          <a:p>
            <a:r>
              <a:rPr lang="en-US" sz="1400" dirty="0"/>
              <a:t>"r" - Read - Default value. Opens a file for reading, error if the file does not exist. This is the default mode.</a:t>
            </a:r>
          </a:p>
          <a:p>
            <a:r>
              <a:rPr lang="en-US" sz="1400" dirty="0"/>
              <a:t>“r+” - Opens a file for both reading and writing.</a:t>
            </a:r>
          </a:p>
          <a:p>
            <a:r>
              <a:rPr lang="en-US" sz="1400" dirty="0"/>
              <a:t>"a" - Append - Opens a file for appending, creates the file if it does not exist</a:t>
            </a:r>
          </a:p>
          <a:p>
            <a:r>
              <a:rPr lang="en-US" sz="1400" dirty="0"/>
              <a:t>“a+” - Opens a file for both appending and reading.</a:t>
            </a:r>
          </a:p>
          <a:p>
            <a:r>
              <a:rPr lang="en-US" sz="1400" dirty="0"/>
              <a:t>"w" - Write - Opens a file for writing, creates the file if it does not exist</a:t>
            </a:r>
          </a:p>
          <a:p>
            <a:r>
              <a:rPr lang="en-US" sz="1400" dirty="0"/>
              <a:t>“w+” - Opens a file for both writing and reading.</a:t>
            </a:r>
          </a:p>
          <a:p>
            <a:r>
              <a:rPr lang="en-US" sz="1400" dirty="0"/>
              <a:t>"x" - Create - Creates the specified file, returns an error if the file exists</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METHODS</a:t>
            </a:r>
          </a:p>
          <a:p>
            <a:pPr>
              <a:buNone/>
            </a:pPr>
            <a:r>
              <a:rPr lang="en-US" sz="1400" dirty="0"/>
              <a:t>write(), </a:t>
            </a:r>
            <a:r>
              <a:rPr lang="en-US" sz="1400" dirty="0" err="1"/>
              <a:t>writelines</a:t>
            </a:r>
            <a:r>
              <a:rPr lang="en-US" sz="1400" dirty="0"/>
              <a:t>(), read(), </a:t>
            </a:r>
            <a:r>
              <a:rPr lang="en-US" sz="1400" dirty="0" err="1"/>
              <a:t>readline</a:t>
            </a:r>
            <a:r>
              <a:rPr lang="en-US" sz="1400" dirty="0"/>
              <a:t>() and close()</a:t>
            </a:r>
          </a:p>
          <a:p>
            <a:pPr>
              <a:buNone/>
            </a:pPr>
            <a:endParaRPr lang="en-US" sz="1400" dirty="0"/>
          </a:p>
          <a:p>
            <a:pPr>
              <a:buNone/>
            </a:pPr>
            <a:r>
              <a:rPr lang="en-US" sz="1400" dirty="0" err="1"/>
              <a:t>text_file</a:t>
            </a:r>
            <a:r>
              <a:rPr lang="en-US" sz="1400" dirty="0"/>
              <a:t> = open(" C:/Users/Uche/Desktop/file_data/write_it.txt ", "w")</a:t>
            </a:r>
          </a:p>
          <a:p>
            <a:pPr>
              <a:buNone/>
            </a:pPr>
            <a:r>
              <a:rPr lang="en-US" sz="1400" dirty="0" err="1"/>
              <a:t>text_file.write</a:t>
            </a:r>
            <a:r>
              <a:rPr lang="en-US" sz="1400" dirty="0"/>
              <a:t>("\</a:t>
            </a:r>
            <a:r>
              <a:rPr lang="en-US" sz="1400" dirty="0" err="1"/>
              <a:t>nLine</a:t>
            </a:r>
            <a:r>
              <a:rPr lang="en-US" sz="1400" dirty="0"/>
              <a:t> 1\n")</a:t>
            </a:r>
          </a:p>
          <a:p>
            <a:pPr>
              <a:buNone/>
            </a:pPr>
            <a:r>
              <a:rPr lang="en-US" sz="1400" dirty="0" err="1"/>
              <a:t>text_file.write</a:t>
            </a:r>
            <a:r>
              <a:rPr lang="en-US" sz="1400" dirty="0"/>
              <a:t>("This is Line 2\n")</a:t>
            </a:r>
          </a:p>
          <a:p>
            <a:pPr>
              <a:buNone/>
            </a:pPr>
            <a:r>
              <a:rPr lang="en-US" sz="1400" dirty="0" err="1"/>
              <a:t>text_file.write</a:t>
            </a:r>
            <a:r>
              <a:rPr lang="en-US" sz="1400" dirty="0"/>
              <a:t>("That makes this Line 3\n")</a:t>
            </a:r>
          </a:p>
          <a:p>
            <a:pPr>
              <a:buNone/>
            </a:pPr>
            <a:r>
              <a:rPr lang="en-US" sz="1400" dirty="0"/>
              <a:t>lines = ["</a:t>
            </a:r>
            <a:r>
              <a:rPr lang="en-US" sz="1400" dirty="0" err="1"/>
              <a:t>List_Line</a:t>
            </a:r>
            <a:r>
              <a:rPr lang="en-US" sz="1400" dirty="0"/>
              <a:t> 1\n",</a:t>
            </a:r>
          </a:p>
          <a:p>
            <a:pPr>
              <a:buNone/>
            </a:pPr>
            <a:r>
              <a:rPr lang="en-US" sz="1400" dirty="0"/>
              <a:t>             "This is </a:t>
            </a:r>
            <a:r>
              <a:rPr lang="en-US" sz="1400" dirty="0" err="1"/>
              <a:t>List_Line</a:t>
            </a:r>
            <a:r>
              <a:rPr lang="en-US" sz="1400" dirty="0"/>
              <a:t> 2\n",</a:t>
            </a:r>
          </a:p>
          <a:p>
            <a:pPr>
              <a:buNone/>
            </a:pPr>
            <a:r>
              <a:rPr lang="en-US" sz="1400" dirty="0"/>
              <a:t>             "That makes this </a:t>
            </a:r>
            <a:r>
              <a:rPr lang="en-US" sz="1400" dirty="0" err="1"/>
              <a:t>List_Line</a:t>
            </a:r>
            <a:r>
              <a:rPr lang="en-US" sz="1400" dirty="0"/>
              <a:t> 3\n"]</a:t>
            </a:r>
          </a:p>
          <a:p>
            <a:pPr>
              <a:buNone/>
            </a:pPr>
            <a:r>
              <a:rPr lang="en-US" sz="1400" dirty="0" err="1"/>
              <a:t>text_file.writelines</a:t>
            </a:r>
            <a:r>
              <a:rPr lang="en-US" sz="1400" dirty="0"/>
              <a:t>(lines)</a:t>
            </a:r>
          </a:p>
          <a:p>
            <a:pPr>
              <a:buNone/>
            </a:pPr>
            <a:r>
              <a:rPr lang="en-US" sz="1400" dirty="0" err="1"/>
              <a:t>text_file.close</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OS MODULE</a:t>
            </a:r>
          </a:p>
          <a:p>
            <a:pPr>
              <a:buNone/>
            </a:pPr>
            <a:r>
              <a:rPr lang="en-US" sz="1400" dirty="0"/>
              <a:t>This module provides an interface to interact with the computer’s operating system.</a:t>
            </a:r>
          </a:p>
          <a:p>
            <a:pPr>
              <a:buNone/>
            </a:pPr>
            <a:r>
              <a:rPr lang="en-US" sz="1400" dirty="0"/>
              <a:t>It helps us to perform some operations in the </a:t>
            </a:r>
            <a:r>
              <a:rPr lang="en-US" sz="1400" dirty="0" err="1"/>
              <a:t>the</a:t>
            </a:r>
            <a:r>
              <a:rPr lang="en-US" sz="1400" dirty="0"/>
              <a:t> computer </a:t>
            </a:r>
            <a:r>
              <a:rPr lang="en-US" sz="1400" dirty="0" err="1"/>
              <a:t>i.e</a:t>
            </a:r>
            <a:endParaRPr lang="en-US" sz="1400" dirty="0"/>
          </a:p>
          <a:p>
            <a:pPr>
              <a:buNone/>
            </a:pPr>
            <a:r>
              <a:rPr lang="en-US" sz="1400" dirty="0"/>
              <a:t>1 checking if a file exist or if an item is a file</a:t>
            </a:r>
          </a:p>
          <a:p>
            <a:pPr>
              <a:buNone/>
            </a:pPr>
            <a:r>
              <a:rPr lang="en-US" sz="1400" dirty="0"/>
              <a:t>if </a:t>
            </a:r>
            <a:r>
              <a:rPr lang="en-US" sz="1400" dirty="0" err="1"/>
              <a:t>os.path.exists</a:t>
            </a:r>
            <a:r>
              <a:rPr lang="en-US" sz="1400" dirty="0"/>
              <a:t>("demofile.txt"):</a:t>
            </a:r>
          </a:p>
          <a:p>
            <a:pPr>
              <a:buNone/>
            </a:pPr>
            <a:r>
              <a:rPr lang="en-US" sz="1400" dirty="0"/>
              <a:t>if </a:t>
            </a:r>
            <a:r>
              <a:rPr lang="en-US" sz="1400" dirty="0" err="1"/>
              <a:t>os.path.isfile</a:t>
            </a:r>
            <a:r>
              <a:rPr lang="en-US" sz="1400" dirty="0"/>
              <a:t>(f):</a:t>
            </a:r>
          </a:p>
          <a:p>
            <a:pPr>
              <a:buNone/>
            </a:pPr>
            <a:r>
              <a:rPr lang="en-US" sz="1400" dirty="0"/>
              <a:t>2 Renaming a file  </a:t>
            </a:r>
          </a:p>
          <a:p>
            <a:pPr>
              <a:buNone/>
            </a:pPr>
            <a:r>
              <a:rPr lang="en-US" sz="1400" dirty="0" err="1"/>
              <a:t>os.rename</a:t>
            </a:r>
            <a:r>
              <a:rPr lang="en-US" sz="1400" dirty="0"/>
              <a:t>(</a:t>
            </a:r>
            <a:r>
              <a:rPr lang="en-US" sz="1400" dirty="0" err="1"/>
              <a:t>current_file_name</a:t>
            </a:r>
            <a:r>
              <a:rPr lang="en-US" sz="1400" dirty="0"/>
              <a:t>, </a:t>
            </a:r>
            <a:r>
              <a:rPr lang="en-US" sz="1400" dirty="0" err="1"/>
              <a:t>new_file_name</a:t>
            </a:r>
            <a:r>
              <a:rPr lang="en-US" sz="1400" dirty="0"/>
              <a:t>) </a:t>
            </a:r>
          </a:p>
          <a:p>
            <a:pPr>
              <a:buNone/>
            </a:pPr>
            <a:r>
              <a:rPr lang="en-US" sz="1400" dirty="0"/>
              <a:t>3 To remove a file or folder   </a:t>
            </a:r>
            <a:r>
              <a:rPr lang="en-US" sz="1400" dirty="0" err="1"/>
              <a:t>os.remove</a:t>
            </a:r>
            <a:r>
              <a:rPr lang="en-US" sz="1400" dirty="0"/>
              <a:t>(</a:t>
            </a:r>
            <a:r>
              <a:rPr lang="en-US" sz="1400" dirty="0" err="1"/>
              <a:t>file_name</a:t>
            </a:r>
            <a:r>
              <a:rPr lang="en-US" sz="1400" dirty="0"/>
              <a:t>)  and </a:t>
            </a:r>
            <a:r>
              <a:rPr lang="en-US" sz="1400" dirty="0" err="1"/>
              <a:t>os.rmdir</a:t>
            </a:r>
            <a:r>
              <a:rPr lang="en-US" sz="1400" dirty="0"/>
              <a:t>(directory)</a:t>
            </a:r>
          </a:p>
          <a:p>
            <a:pPr>
              <a:buNone/>
            </a:pPr>
            <a:r>
              <a:rPr lang="en-US" sz="1400" dirty="0"/>
              <a:t>4 To create folder     </a:t>
            </a:r>
            <a:r>
              <a:rPr lang="en-US" sz="1400" dirty="0" err="1"/>
              <a:t>os.mkdir</a:t>
            </a:r>
            <a:r>
              <a:rPr lang="en-US" sz="1400" dirty="0"/>
              <a:t>("</a:t>
            </a:r>
            <a:r>
              <a:rPr lang="en-US" sz="1400" dirty="0" err="1"/>
              <a:t>newdir</a:t>
            </a:r>
            <a:r>
              <a:rPr lang="en-US" sz="1400" dirty="0"/>
              <a:t>")</a:t>
            </a:r>
          </a:p>
          <a:p>
            <a:pPr>
              <a:buNone/>
            </a:pPr>
            <a:r>
              <a:rPr lang="en-US" sz="1400" dirty="0"/>
              <a:t>5 To get current working directory   </a:t>
            </a:r>
            <a:r>
              <a:rPr lang="en-US" sz="1400" dirty="0" err="1"/>
              <a:t>os.getcwd</a:t>
            </a:r>
            <a:r>
              <a:rPr lang="en-US" sz="1400" dirty="0"/>
              <a:t>()</a:t>
            </a:r>
          </a:p>
          <a:p>
            <a:pPr>
              <a:buNone/>
            </a:pPr>
            <a:r>
              <a:rPr lang="en-US" sz="1400" dirty="0"/>
              <a:t>6 To change directory </a:t>
            </a:r>
            <a:r>
              <a:rPr lang="en-US" sz="1400" dirty="0" err="1"/>
              <a:t>os.chdir</a:t>
            </a:r>
            <a:r>
              <a:rPr lang="en-US" sz="1400" dirty="0"/>
              <a:t>(‘</a:t>
            </a:r>
            <a:r>
              <a:rPr lang="en-US" sz="1400" dirty="0" err="1"/>
              <a:t>newdir</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import </a:t>
            </a:r>
            <a:r>
              <a:rPr lang="en-US" sz="1400" dirty="0" err="1"/>
              <a:t>os</a:t>
            </a:r>
            <a:endParaRPr lang="en-US" sz="1400" dirty="0"/>
          </a:p>
          <a:p>
            <a:pPr>
              <a:buNone/>
            </a:pPr>
            <a:r>
              <a:rPr lang="en-US" sz="1400" dirty="0" err="1"/>
              <a:t>dirName</a:t>
            </a:r>
            <a:r>
              <a:rPr lang="en-US" sz="1400" dirty="0"/>
              <a:t> = 'C:\Users\Uche\Desktop\PythonDemos'</a:t>
            </a:r>
          </a:p>
          <a:p>
            <a:pPr>
              <a:buNone/>
            </a:pPr>
            <a:r>
              <a:rPr lang="en-US" sz="1400" dirty="0"/>
              <a:t>def </a:t>
            </a:r>
            <a:r>
              <a:rPr lang="en-US" sz="1400" dirty="0" err="1"/>
              <a:t>directory_access</a:t>
            </a:r>
            <a:r>
              <a:rPr lang="en-US" sz="1400" dirty="0"/>
              <a:t>(</a:t>
            </a:r>
            <a:r>
              <a:rPr lang="en-US" sz="1400" dirty="0" err="1"/>
              <a:t>folderDirectory</a:t>
            </a:r>
            <a:r>
              <a:rPr lang="en-US" sz="1400" dirty="0"/>
              <a:t>):</a:t>
            </a:r>
          </a:p>
          <a:p>
            <a:pPr>
              <a:buNone/>
            </a:pPr>
            <a:r>
              <a:rPr lang="en-US" sz="1400" dirty="0"/>
              <a:t>    folder = </a:t>
            </a:r>
            <a:r>
              <a:rPr lang="en-US" sz="1400" dirty="0" err="1"/>
              <a:t>os.open</a:t>
            </a:r>
            <a:r>
              <a:rPr lang="en-US" sz="1400" dirty="0"/>
              <a:t>(</a:t>
            </a:r>
            <a:r>
              <a:rPr lang="en-US" sz="1400" dirty="0" err="1"/>
              <a:t>folderDirectory</a:t>
            </a:r>
            <a:r>
              <a:rPr lang="en-US" sz="1400" dirty="0"/>
              <a:t>, 'r')</a:t>
            </a:r>
          </a:p>
          <a:p>
            <a:pPr>
              <a:buNone/>
            </a:pPr>
            <a:r>
              <a:rPr lang="en-US" sz="1400" dirty="0"/>
              <a:t>    for </a:t>
            </a:r>
            <a:r>
              <a:rPr lang="en-US" sz="1400" dirty="0" err="1"/>
              <a:t>fileItems</a:t>
            </a:r>
            <a:r>
              <a:rPr lang="en-US" sz="1400" dirty="0"/>
              <a:t> in folder:</a:t>
            </a:r>
          </a:p>
          <a:p>
            <a:pPr>
              <a:buNone/>
            </a:pPr>
            <a:r>
              <a:rPr lang="en-US" sz="1400" dirty="0"/>
              <a:t>        f = </a:t>
            </a:r>
            <a:r>
              <a:rPr lang="en-US" sz="1400" dirty="0" err="1"/>
              <a:t>os.path.join</a:t>
            </a:r>
            <a:r>
              <a:rPr lang="en-US" sz="1400" dirty="0"/>
              <a:t>(folder, </a:t>
            </a:r>
            <a:r>
              <a:rPr lang="en-US" sz="1400" dirty="0" err="1"/>
              <a:t>fileItems</a:t>
            </a:r>
            <a:r>
              <a:rPr lang="en-US" sz="1400" dirty="0"/>
              <a:t>)</a:t>
            </a:r>
          </a:p>
          <a:p>
            <a:pPr>
              <a:buNone/>
            </a:pPr>
            <a:r>
              <a:rPr lang="en-US" sz="1400" dirty="0"/>
              <a:t>        if </a:t>
            </a:r>
            <a:r>
              <a:rPr lang="en-US" sz="1400" dirty="0" err="1"/>
              <a:t>os.path.isfile</a:t>
            </a:r>
            <a:r>
              <a:rPr lang="en-US" sz="1400" dirty="0"/>
              <a:t>(f):</a:t>
            </a:r>
          </a:p>
          <a:p>
            <a:pPr>
              <a:buNone/>
            </a:pPr>
            <a:r>
              <a:rPr lang="en-US" sz="1400" dirty="0"/>
              <a:t>          print </a:t>
            </a:r>
            <a:r>
              <a:rPr lang="en-US" sz="1400" dirty="0" err="1"/>
              <a:t>fileItems</a:t>
            </a:r>
            <a:endParaRPr lang="en-US" sz="1400" dirty="0"/>
          </a:p>
          <a:p>
            <a:pPr>
              <a:buNone/>
            </a:pPr>
            <a:r>
              <a:rPr lang="en-US" sz="1400" dirty="0"/>
              <a:t>        else:</a:t>
            </a:r>
          </a:p>
          <a:p>
            <a:pPr>
              <a:buNone/>
            </a:pPr>
            <a:r>
              <a:rPr lang="en-US" sz="1400" dirty="0"/>
              <a:t>           </a:t>
            </a:r>
            <a:r>
              <a:rPr lang="en-US" sz="1400" dirty="0" err="1"/>
              <a:t>directory_access</a:t>
            </a:r>
            <a:r>
              <a:rPr lang="en-US" sz="1400" dirty="0"/>
              <a:t>(</a:t>
            </a:r>
            <a:r>
              <a:rPr lang="en-US" sz="1400" dirty="0" err="1"/>
              <a:t>fileItems</a:t>
            </a:r>
            <a:r>
              <a:rPr lang="en-US" sz="1400" dirty="0"/>
              <a:t>)             </a:t>
            </a:r>
          </a:p>
          <a:p>
            <a:pPr>
              <a:buNone/>
            </a:pPr>
            <a:endParaRPr lang="en-US" sz="1400" dirty="0"/>
          </a:p>
          <a:p>
            <a:pPr>
              <a:buNone/>
            </a:pPr>
            <a:r>
              <a:rPr lang="en-US" sz="1400" dirty="0" err="1"/>
              <a:t>directory_access</a:t>
            </a:r>
            <a:r>
              <a:rPr lang="en-US" sz="1400" dirty="0"/>
              <a:t>(</a:t>
            </a:r>
            <a:r>
              <a:rPr lang="en-US" sz="1400" dirty="0" err="1"/>
              <a:t>dirName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Database Management System (DBMS) is a collection of programs which enables its users to</a:t>
            </a:r>
          </a:p>
          <a:p>
            <a:pPr>
              <a:buNone/>
            </a:pPr>
            <a:r>
              <a:rPr lang="en-US" sz="1400" dirty="0"/>
              <a:t> access database, manipulate data, reporting / representation of  data.</a:t>
            </a:r>
          </a:p>
          <a:p>
            <a:pPr>
              <a:buNone/>
            </a:pPr>
            <a:r>
              <a:rPr lang="en-US" sz="1400" dirty="0"/>
              <a:t>DATABASE</a:t>
            </a:r>
          </a:p>
          <a:p>
            <a:pPr>
              <a:buNone/>
            </a:pPr>
            <a:r>
              <a:rPr lang="en-US" sz="1400" dirty="0"/>
              <a:t>Database is a systematic collection of data. Databases support storage and  manipulation of </a:t>
            </a:r>
          </a:p>
          <a:p>
            <a:pPr>
              <a:buNone/>
            </a:pPr>
            <a:r>
              <a:rPr lang="en-US" sz="1400" dirty="0"/>
              <a:t>data. Databases make data management easy. </a:t>
            </a:r>
            <a:r>
              <a:rPr lang="en-US" sz="1400" dirty="0" err="1"/>
              <a:t>E.g</a:t>
            </a:r>
            <a:r>
              <a:rPr lang="en-US" sz="1400" dirty="0"/>
              <a:t> a database of a company’s sales or employees.</a:t>
            </a:r>
          </a:p>
          <a:p>
            <a:pPr>
              <a:buNone/>
            </a:pPr>
            <a:endParaRPr lang="en-US" sz="1400" dirty="0"/>
          </a:p>
          <a:p>
            <a:pPr>
              <a:buNone/>
            </a:pPr>
            <a:r>
              <a:rPr lang="en-US" sz="1400" dirty="0"/>
              <a:t>There are different types of DBMS however, we will limit are discuss to RDBMS (Relational DBMS) </a:t>
            </a:r>
          </a:p>
          <a:p>
            <a:pPr>
              <a:buNone/>
            </a:pPr>
            <a:r>
              <a:rPr lang="en-US" sz="1400" dirty="0"/>
              <a:t>using </a:t>
            </a:r>
            <a:r>
              <a:rPr lang="en-US" sz="1400" dirty="0" err="1"/>
              <a:t>mysql</a:t>
            </a:r>
            <a:r>
              <a:rPr lang="en-US" sz="1400" dirty="0"/>
              <a:t>. Other example of RDBMS are </a:t>
            </a:r>
            <a:r>
              <a:rPr lang="en-US" sz="1400" dirty="0" err="1"/>
              <a:t>Postgress</a:t>
            </a:r>
            <a:r>
              <a:rPr lang="en-US" sz="1400" dirty="0"/>
              <a:t>, </a:t>
            </a:r>
            <a:r>
              <a:rPr lang="en-US" sz="1400" dirty="0" err="1"/>
              <a:t>microsoft</a:t>
            </a:r>
            <a:r>
              <a:rPr lang="en-US" sz="1400" dirty="0"/>
              <a:t> </a:t>
            </a:r>
            <a:r>
              <a:rPr lang="en-US" sz="1400" dirty="0" err="1"/>
              <a:t>sql</a:t>
            </a:r>
            <a:r>
              <a:rPr lang="en-US" sz="1400" dirty="0"/>
              <a:t> server, oracle, etc.</a:t>
            </a:r>
          </a:p>
          <a:p>
            <a:pPr>
              <a:buNone/>
            </a:pPr>
            <a:r>
              <a:rPr lang="en-US" sz="1400" b="1" dirty="0"/>
              <a:t>SQL</a:t>
            </a:r>
          </a:p>
          <a:p>
            <a:pPr>
              <a:buNone/>
            </a:pPr>
            <a:r>
              <a:rPr lang="en-US" sz="1400" dirty="0"/>
              <a:t>Structured Query language (SQL) </a:t>
            </a:r>
            <a:r>
              <a:rPr lang="en-US" sz="1400" b="1" dirty="0"/>
              <a:t>pronounced as "S-Q-L" or sometimes as "See-</a:t>
            </a:r>
            <a:r>
              <a:rPr lang="en-US" sz="1400" b="1" dirty="0" err="1"/>
              <a:t>Quel</a:t>
            </a:r>
            <a:r>
              <a:rPr lang="en-US" sz="1400" dirty="0"/>
              <a:t>“ is actually</a:t>
            </a:r>
          </a:p>
          <a:p>
            <a:pPr>
              <a:buNone/>
            </a:pPr>
            <a:r>
              <a:rPr lang="en-US" sz="1400" dirty="0"/>
              <a:t> the standard language for dealing with Relational Databases.</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RDBMS Terminologies</a:t>
            </a:r>
          </a:p>
          <a:p>
            <a:r>
              <a:rPr lang="en-US" sz="1400" b="1" dirty="0"/>
              <a:t>Database</a:t>
            </a:r>
            <a:r>
              <a:rPr lang="en-US" sz="1400" dirty="0"/>
              <a:t> − A database is a collection of tables, with related data.</a:t>
            </a:r>
          </a:p>
          <a:p>
            <a:r>
              <a:rPr lang="en-US" sz="1400" b="1" dirty="0"/>
              <a:t>Table</a:t>
            </a:r>
            <a:r>
              <a:rPr lang="en-US" sz="1400" dirty="0"/>
              <a:t> − A table is a matrix with data. A table in a database looks like a simple spreadsheet.</a:t>
            </a:r>
          </a:p>
          <a:p>
            <a:r>
              <a:rPr lang="en-US" sz="1400" b="1" dirty="0"/>
              <a:t>Column</a:t>
            </a:r>
            <a:r>
              <a:rPr lang="en-US" sz="1400" dirty="0"/>
              <a:t> − One column (data element) contains data of one and the same kind, for example the column postcode.</a:t>
            </a:r>
          </a:p>
          <a:p>
            <a:r>
              <a:rPr lang="en-US" sz="1400" b="1" dirty="0"/>
              <a:t>Row</a:t>
            </a:r>
            <a:r>
              <a:rPr lang="en-US" sz="1400" dirty="0"/>
              <a:t> − A row (= </a:t>
            </a:r>
            <a:r>
              <a:rPr lang="en-US" sz="1400" dirty="0" err="1"/>
              <a:t>tuple</a:t>
            </a:r>
            <a:r>
              <a:rPr lang="en-US" sz="1400" dirty="0"/>
              <a:t>, entry or record) is a group of related data, for example the data of one subscription.</a:t>
            </a:r>
          </a:p>
          <a:p>
            <a:r>
              <a:rPr lang="en-US" sz="1400" b="1" dirty="0"/>
              <a:t>Redundancy</a:t>
            </a:r>
            <a:r>
              <a:rPr lang="en-US" sz="1400" dirty="0"/>
              <a:t> − Storing data twice, redundantly to make the system faster.</a:t>
            </a:r>
          </a:p>
          <a:p>
            <a:r>
              <a:rPr lang="en-US" sz="1400" b="1" dirty="0"/>
              <a:t>Primary Key</a:t>
            </a:r>
            <a:r>
              <a:rPr lang="en-US" sz="1400" dirty="0"/>
              <a:t> − A primary key is unique. A key value can not occur twice in one table. With a key, you can only find one row.</a:t>
            </a:r>
          </a:p>
          <a:p>
            <a:r>
              <a:rPr lang="en-US" sz="1400" b="1" dirty="0"/>
              <a:t>Foreign Key</a:t>
            </a:r>
            <a:r>
              <a:rPr lang="en-US" sz="1400" dirty="0"/>
              <a:t> − A foreign key is the linking pin between two tables</a:t>
            </a:r>
          </a:p>
          <a:p>
            <a:r>
              <a:rPr lang="en-US" sz="1400" b="1" dirty="0"/>
              <a:t>Referential Integrity</a:t>
            </a:r>
            <a:r>
              <a:rPr lang="en-US" sz="1400" dirty="0"/>
              <a:t> − Referential Integrity makes sure that a foreign key value always points to an existing row.</a:t>
            </a:r>
          </a:p>
          <a:p>
            <a:r>
              <a:rPr lang="en-US" sz="1400" b="1" dirty="0"/>
              <a:t>Index</a:t>
            </a:r>
            <a:r>
              <a:rPr lang="en-US" sz="1400" dirty="0"/>
              <a:t> − An index in a database resembles an index at the back of a book.</a:t>
            </a:r>
          </a:p>
          <a:p>
            <a:endParaRPr lang="en-US" sz="1400" dirty="0"/>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FLOAT(</a:t>
            </a:r>
            <a:r>
              <a:rPr lang="en-US" sz="1400" dirty="0" err="1"/>
              <a:t>size,d</a:t>
            </a:r>
            <a:r>
              <a:rPr lang="en-US" sz="1400" dirty="0"/>
              <a:t>)A small number with a floating decimal point. The maximum number of digits may be specified in the size parameter. The maximum number of digits to the right of the decimal point is specified in the d parameter</a:t>
            </a:r>
          </a:p>
          <a:p>
            <a:pPr fontAlgn="t"/>
            <a:r>
              <a:rPr lang="en-US" sz="1400" dirty="0"/>
              <a:t>DATE()A date. Format: YYYY-MM-</a:t>
            </a:r>
            <a:r>
              <a:rPr lang="en-US" sz="1400" dirty="0" err="1"/>
              <a:t>DD</a:t>
            </a:r>
            <a:r>
              <a:rPr lang="en-US" sz="1400" b="1" dirty="0" err="1"/>
              <a:t>Note</a:t>
            </a:r>
            <a:r>
              <a:rPr lang="en-US" sz="1400" b="1" dirty="0"/>
              <a:t>:</a:t>
            </a:r>
            <a:r>
              <a:rPr lang="en-US" sz="1400" dirty="0"/>
              <a:t> The supported range is from '1000-01-01' to '9999-12-31'</a:t>
            </a:r>
          </a:p>
          <a:p>
            <a:pPr fontAlgn="t"/>
            <a:r>
              <a:rPr lang="en-US" sz="1400" dirty="0"/>
              <a:t>DATETIME()*A date and time combination. Format: YYYY-MM-DD </a:t>
            </a:r>
            <a:r>
              <a:rPr lang="en-US" sz="1400" dirty="0" err="1"/>
              <a:t>HH:MI:SS</a:t>
            </a:r>
            <a:r>
              <a:rPr lang="en-US" sz="1400" b="1" dirty="0" err="1"/>
              <a:t>Note</a:t>
            </a:r>
            <a:r>
              <a:rPr lang="en-US" sz="1400" b="1" dirty="0"/>
              <a:t>:</a:t>
            </a:r>
            <a:r>
              <a:rPr lang="en-US" sz="1400" dirty="0"/>
              <a:t> The supported range is from '1000-01-01 00:00:00' to '9999-12-31 23:59:59'</a:t>
            </a:r>
          </a:p>
          <a:p>
            <a:pPr fontAlgn="t"/>
            <a:r>
              <a:rPr lang="en-US" sz="1400" dirty="0"/>
              <a:t>TIMESTAMP()*A timestamp. TIMESTAMP values are stored as the number of seconds since the Unix epoch ('1970-01-01 00:00:00' UTC). Format: YYYY-MM-DD </a:t>
            </a:r>
            <a:r>
              <a:rPr lang="en-US" sz="1400" dirty="0" err="1"/>
              <a:t>HH:MI:SS</a:t>
            </a:r>
            <a:r>
              <a:rPr lang="en-US" sz="1400" b="1" dirty="0" err="1"/>
              <a:t>Note</a:t>
            </a:r>
            <a:r>
              <a:rPr lang="en-US" sz="1400" b="1" dirty="0"/>
              <a:t>:</a:t>
            </a:r>
            <a:r>
              <a:rPr lang="en-US" sz="1400" dirty="0"/>
              <a:t> The supported range is from '1970-01-01 00:00:01' UTC to '2038-01-09 03:14:07' UTC</a:t>
            </a:r>
          </a:p>
          <a:p>
            <a:pPr fontAlgn="t"/>
            <a:r>
              <a:rPr lang="en-US" sz="1400" dirty="0"/>
              <a:t>TIME()A time. Format: </a:t>
            </a:r>
            <a:r>
              <a:rPr lang="en-US" sz="1400" dirty="0" err="1"/>
              <a:t>HH:MI:SS</a:t>
            </a:r>
            <a:r>
              <a:rPr lang="en-US" sz="1400" b="1" dirty="0" err="1"/>
              <a:t>Note</a:t>
            </a:r>
            <a:r>
              <a:rPr lang="en-US" sz="1400" b="1" dirty="0"/>
              <a:t>:</a:t>
            </a:r>
            <a:r>
              <a:rPr lang="en-US" sz="1400" dirty="0"/>
              <a:t> The supported range is from '-838:59:59' to '838:59:59'</a:t>
            </a:r>
          </a:p>
          <a:p>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253480" cy="2895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2286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 b assigns value of a + b into c</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Add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a:t>
                      </a:r>
                    </a:p>
                    <a:p>
                      <a:r>
                        <a:rPr lang="en-US" sz="1400" b="0" i="0" u="none" strike="noStrike" cap="none" dirty="0">
                          <a:solidFill>
                            <a:srgbClr val="000000"/>
                          </a:solidFill>
                          <a:latin typeface="Arial"/>
                          <a:ea typeface="Arial"/>
                          <a:cs typeface="Arial"/>
                          <a:sym typeface="Arial"/>
                        </a:rPr>
                        <a:t> c = c + a</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Subtract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Multiply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Divide AND</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CREATE DATABASE  </a:t>
            </a:r>
            <a:r>
              <a:rPr lang="en-US" sz="1400" dirty="0" err="1"/>
              <a:t>univelsity</a:t>
            </a:r>
            <a:r>
              <a:rPr lang="en-US" sz="1400" dirty="0"/>
              <a:t>;</a:t>
            </a:r>
          </a:p>
          <a:p>
            <a:pPr>
              <a:buNone/>
            </a:pPr>
            <a:endParaRPr lang="en-US" sz="1400" dirty="0"/>
          </a:p>
          <a:p>
            <a:pPr>
              <a:buNone/>
            </a:pPr>
            <a:r>
              <a:rPr lang="en-US" sz="1400" dirty="0"/>
              <a:t>CREATE TABLE student (id INT(8) NOT NULL AUTO_INCREMENT PRIMARY KEY, </a:t>
            </a:r>
          </a:p>
          <a:p>
            <a:pPr>
              <a:buNone/>
            </a:pPr>
            <a:r>
              <a:rPr lang="en-US" sz="1400" dirty="0" err="1"/>
              <a:t>stu_name</a:t>
            </a:r>
            <a:r>
              <a:rPr lang="en-US" sz="1400" dirty="0"/>
              <a:t> VARCHAR(100),</a:t>
            </a:r>
          </a:p>
          <a:p>
            <a:pPr>
              <a:buNone/>
            </a:pPr>
            <a:r>
              <a:rPr lang="en-US" sz="1400" dirty="0"/>
              <a:t>age INT(3) NOT NULL,</a:t>
            </a:r>
          </a:p>
          <a:p>
            <a:pPr>
              <a:buNone/>
            </a:pPr>
            <a:r>
              <a:rPr lang="en-US" sz="1400" dirty="0"/>
              <a:t>address VARCHAR(100),</a:t>
            </a:r>
          </a:p>
          <a:p>
            <a:pPr>
              <a:buNone/>
            </a:pPr>
            <a:r>
              <a:rPr lang="en-US" sz="1400" dirty="0"/>
              <a:t>email VARCHAR(50),</a:t>
            </a:r>
          </a:p>
          <a:p>
            <a:pPr>
              <a:buNone/>
            </a:pPr>
            <a:r>
              <a:rPr lang="en-US" sz="1400" dirty="0"/>
              <a:t>);</a:t>
            </a:r>
          </a:p>
          <a:p>
            <a:pPr>
              <a:buNone/>
            </a:pPr>
            <a:r>
              <a:rPr lang="en-US" sz="1400" dirty="0"/>
              <a:t>INSERT INTO student (</a:t>
            </a:r>
            <a:r>
              <a:rPr lang="en-US" sz="1400" dirty="0" err="1"/>
              <a:t>stu_name</a:t>
            </a:r>
            <a:r>
              <a:rPr lang="en-US" sz="1400" dirty="0"/>
              <a:t>, age, address, email) VALUES(‘</a:t>
            </a:r>
            <a:r>
              <a:rPr lang="en-US" sz="1400" dirty="0" err="1"/>
              <a:t>Umu</a:t>
            </a:r>
            <a:r>
              <a:rPr lang="en-US" sz="1400" dirty="0"/>
              <a:t>', ‘24', ‘Sabo </a:t>
            </a:r>
            <a:r>
              <a:rPr lang="en-US" sz="1400" dirty="0" err="1"/>
              <a:t>yaba</a:t>
            </a:r>
            <a:r>
              <a:rPr lang="en-US" sz="1400" dirty="0"/>
              <a:t>', ‘umu@yahoo.com');</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ALTER TABLE student ADD department VARCHAR(100) ;</a:t>
            </a:r>
          </a:p>
          <a:p>
            <a:pPr lvl="0">
              <a:buNone/>
            </a:pPr>
            <a:endParaRPr lang="en-US" sz="1400" dirty="0"/>
          </a:p>
          <a:p>
            <a:pPr lvl="0">
              <a:buNone/>
            </a:pPr>
            <a:r>
              <a:rPr lang="en-US" sz="1400" dirty="0"/>
              <a:t>UPDATE fellows SET `department` = '</a:t>
            </a:r>
            <a:r>
              <a:rPr lang="en-US" sz="1400" dirty="0" err="1"/>
              <a:t>fullstack</a:t>
            </a:r>
            <a:r>
              <a:rPr lang="en-US" sz="1400" dirty="0"/>
              <a:t>' WHERE `id` = 1;</a:t>
            </a:r>
          </a:p>
          <a:p>
            <a:pPr>
              <a:buNone/>
            </a:pPr>
            <a:endParaRPr lang="en-US" sz="1400" dirty="0">
              <a:solidFill>
                <a:srgbClr val="FF9800"/>
              </a:solidFill>
            </a:endParaRPr>
          </a:p>
          <a:p>
            <a:pPr marL="0" lvl="0" indent="0">
              <a:buClr>
                <a:schemeClr val="dk1"/>
              </a:buClr>
              <a:buSzPts val="1100"/>
              <a:buNone/>
            </a:pPr>
            <a:r>
              <a:rPr lang="en-US" sz="1400" dirty="0"/>
              <a:t>  RENAME TABLE `student` TO `students`; </a:t>
            </a:r>
          </a:p>
          <a:p>
            <a:pPr marL="0" lvl="0" indent="0">
              <a:buClr>
                <a:schemeClr val="dk1"/>
              </a:buClr>
              <a:buSzPts val="1100"/>
              <a:buNone/>
            </a:pPr>
            <a:endParaRPr lang="en-US" sz="1400" dirty="0"/>
          </a:p>
          <a:p>
            <a:pPr marL="0" lvl="0" indent="0">
              <a:buClr>
                <a:schemeClr val="dk1"/>
              </a:buClr>
              <a:buSzPts val="1100"/>
              <a:buNone/>
            </a:pPr>
            <a:r>
              <a:rPr lang="en-US" sz="1400" dirty="0"/>
              <a:t>SELECT * FROM students ORDER BY `id` </a:t>
            </a:r>
            <a:r>
              <a:rPr lang="en-US" sz="1400" dirty="0" err="1"/>
              <a:t>desc</a:t>
            </a:r>
            <a:r>
              <a:rPr lang="en-US" sz="1400" dirty="0"/>
              <a:t>;</a:t>
            </a:r>
          </a:p>
          <a:p>
            <a:pPr marL="0" lvl="0" indent="0">
              <a:buClr>
                <a:schemeClr val="dk1"/>
              </a:buClr>
              <a:buSzPts val="1100"/>
              <a:buNone/>
            </a:pPr>
            <a:r>
              <a:rPr lang="en-US" sz="1400" dirty="0"/>
              <a:t>SELECT COUNT(id) FROM students;</a:t>
            </a:r>
          </a:p>
          <a:p>
            <a:pPr marL="0" lvl="0" indent="0">
              <a:buClr>
                <a:schemeClr val="dk1"/>
              </a:buClr>
              <a:buSzPts val="1100"/>
              <a:buNone/>
            </a:pPr>
            <a:r>
              <a:rPr lang="en-US" sz="1400" dirty="0"/>
              <a:t>SELECT </a:t>
            </a:r>
            <a:r>
              <a:rPr lang="en-US" sz="1400" dirty="0" err="1"/>
              <a:t>stu_name</a:t>
            </a:r>
            <a:r>
              <a:rPr lang="en-US" sz="1400" dirty="0"/>
              <a:t> FROM students;</a:t>
            </a:r>
          </a:p>
          <a:p>
            <a:pPr marL="0" lvl="0" indent="0">
              <a:buClr>
                <a:schemeClr val="dk1"/>
              </a:buClr>
              <a:buSzPts val="1100"/>
              <a:buNone/>
            </a:pPr>
            <a:r>
              <a:rPr lang="en-US" sz="1400" dirty="0"/>
              <a:t>DELETE </a:t>
            </a:r>
            <a:r>
              <a:rPr lang="en-US" sz="1400"/>
              <a:t>FROM students </a:t>
            </a:r>
            <a:r>
              <a:rPr lang="en-US" sz="1400" dirty="0"/>
              <a:t>WHERE `id` = 1;</a:t>
            </a:r>
          </a:p>
          <a:p>
            <a:pPr marL="0" lvl="0" indent="0">
              <a:buClr>
                <a:schemeClr val="dk1"/>
              </a:buClr>
              <a:buSzPts val="1100"/>
              <a:buNone/>
            </a:pPr>
            <a:endParaRPr lang="en-US" sz="12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Object-oriented Programming</a:t>
            </a:r>
            <a:r>
              <a:rPr lang="en-US" sz="1400" dirty="0"/>
              <a:t>, or </a:t>
            </a:r>
            <a:r>
              <a:rPr lang="en-US" sz="1400" i="1" dirty="0">
                <a:solidFill>
                  <a:srgbClr val="FF0000"/>
                </a:solidFill>
              </a:rPr>
              <a:t>OOP</a:t>
            </a:r>
            <a:r>
              <a:rPr lang="en-US" sz="1400" dirty="0"/>
              <a:t> for short, is a programming paradigm which provides a means </a:t>
            </a:r>
          </a:p>
          <a:p>
            <a:pPr>
              <a:buNone/>
            </a:pPr>
            <a:r>
              <a:rPr lang="en-US" sz="1400" dirty="0"/>
              <a:t>of structuring programs so that properties and behaviors are bundled into individual </a:t>
            </a:r>
            <a:r>
              <a:rPr lang="en-US" sz="1400" i="1" dirty="0"/>
              <a:t>objects</a:t>
            </a:r>
            <a:r>
              <a:rPr lang="en-US" sz="1400" dirty="0"/>
              <a:t>.</a:t>
            </a:r>
          </a:p>
          <a:p>
            <a:pPr>
              <a:buNone/>
            </a:pPr>
            <a:endParaRPr lang="en-US" sz="1400" dirty="0"/>
          </a:p>
          <a:p>
            <a:pPr>
              <a:buNone/>
            </a:pPr>
            <a:r>
              <a:rPr lang="en-US" sz="1400" dirty="0"/>
              <a:t>For instance, an object could represent a person with a name property, age, address, etc., with </a:t>
            </a:r>
          </a:p>
          <a:p>
            <a:pPr>
              <a:buNone/>
            </a:pPr>
            <a:r>
              <a:rPr lang="en-US" sz="1400" dirty="0"/>
              <a:t>behaviors like walking, talking, breathing, and running. Or an email with properties like recipient </a:t>
            </a:r>
          </a:p>
          <a:p>
            <a:pPr>
              <a:buNone/>
            </a:pPr>
            <a:r>
              <a:rPr lang="en-US" sz="1400" dirty="0"/>
              <a:t>list, subject, body, etc., and behaviors like adding attachments and sending</a:t>
            </a:r>
            <a:r>
              <a:rPr lang="en-US" sz="1200" dirty="0"/>
              <a:t>.</a:t>
            </a:r>
          </a:p>
          <a:p>
            <a:pPr>
              <a:buNone/>
            </a:pPr>
            <a:endParaRPr lang="en-US" sz="1200" dirty="0"/>
          </a:p>
          <a:p>
            <a:pPr>
              <a:buNone/>
            </a:pPr>
            <a:r>
              <a:rPr lang="en-US" sz="1400" dirty="0"/>
              <a:t>Put another way, object-oriented programming is an approach for modeling concrete, real-world </a:t>
            </a:r>
          </a:p>
          <a:p>
            <a:pPr>
              <a:buNone/>
            </a:pPr>
            <a:r>
              <a:rPr lang="en-US" sz="1400" dirty="0"/>
              <a:t>things like cars as well as relations between things like companies and employees, students </a:t>
            </a:r>
          </a:p>
          <a:p>
            <a:pPr>
              <a:buNone/>
            </a:pPr>
            <a:r>
              <a:rPr lang="en-US" sz="1400" dirty="0"/>
              <a:t>and teachers, etc. </a:t>
            </a:r>
            <a:r>
              <a:rPr lang="en-US" sz="1400" dirty="0">
                <a:solidFill>
                  <a:srgbClr val="FF0000"/>
                </a:solidFill>
              </a:rPr>
              <a:t>OOP</a:t>
            </a:r>
            <a:r>
              <a:rPr lang="en-US" sz="1400" dirty="0"/>
              <a:t> models real-world entities as software objects, which have some data </a:t>
            </a:r>
          </a:p>
          <a:p>
            <a:pPr>
              <a:buNone/>
            </a:pPr>
            <a:r>
              <a:rPr lang="en-US" sz="1400" dirty="0"/>
              <a:t>associated with them and can perform certain functions</a:t>
            </a:r>
            <a:r>
              <a:rPr lang="en-US" sz="1200" dirty="0"/>
              <a:t>.</a:t>
            </a:r>
          </a:p>
          <a:p>
            <a:pPr>
              <a:buNone/>
            </a:pPr>
            <a:endParaRPr lang="en-US" sz="1200" dirty="0"/>
          </a:p>
          <a:p>
            <a:pPr>
              <a:buNone/>
            </a:pPr>
            <a:r>
              <a:rPr lang="en-US" sz="1400" dirty="0"/>
              <a:t>Another common programming paradigm is </a:t>
            </a:r>
            <a:r>
              <a:rPr lang="en-US" sz="1400" i="1" dirty="0">
                <a:solidFill>
                  <a:srgbClr val="FF0000"/>
                </a:solidFill>
              </a:rPr>
              <a:t>procedural programming</a:t>
            </a:r>
            <a:endParaRPr lang="en-US" sz="1400" dirty="0">
              <a:solidFill>
                <a:srgbClr val="FF0000"/>
              </a:solidFill>
            </a:endParaRP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53</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Class</a:t>
            </a:r>
            <a:r>
              <a:rPr lang="en-US" sz="1400" dirty="0"/>
              <a:t> − A user-defined prototype for an object that defines a set of attributes that characterize any object of the class. The attributes are data members (class variables and instance variables) and methods, accessed via dot notation.</a:t>
            </a:r>
          </a:p>
          <a:p>
            <a:pPr>
              <a:buNone/>
            </a:pPr>
            <a:r>
              <a:rPr lang="en-US" sz="1400" b="1" dirty="0"/>
              <a:t>Class variable</a:t>
            </a:r>
            <a:r>
              <a:rPr lang="en-US" sz="1400" dirty="0"/>
              <a:t> − A variable that is shared by all instances of a class. Class variables are defined within a class but outside any of the class's methods. Class variables are not used as frequently as instance variables are.</a:t>
            </a:r>
          </a:p>
          <a:p>
            <a:pPr>
              <a:buNone/>
            </a:pPr>
            <a:r>
              <a:rPr lang="en-US" sz="1400" b="1" dirty="0"/>
              <a:t>Instance variable</a:t>
            </a:r>
            <a:r>
              <a:rPr lang="en-US" sz="1400" dirty="0"/>
              <a:t> − A variable that is defined inside a method and belongs only to the current instance of a class.</a:t>
            </a:r>
          </a:p>
          <a:p>
            <a:pPr>
              <a:buNone/>
            </a:pPr>
            <a:r>
              <a:rPr lang="en-US" sz="1400" b="1" dirty="0"/>
              <a:t>Instance</a:t>
            </a:r>
            <a:r>
              <a:rPr lang="en-US" sz="1400" dirty="0"/>
              <a:t> − An individual object of a certain class. An object </a:t>
            </a:r>
            <a:r>
              <a:rPr lang="en-US" sz="1400" dirty="0" err="1"/>
              <a:t>obj</a:t>
            </a:r>
            <a:r>
              <a:rPr lang="en-US" sz="1400" dirty="0"/>
              <a:t> that belongs to a class Circle, for example, is an instance of the class Circle.</a:t>
            </a:r>
          </a:p>
          <a:p>
            <a:pPr>
              <a:buNone/>
            </a:pPr>
            <a:r>
              <a:rPr lang="en-US" sz="1400" b="1" dirty="0"/>
              <a:t>Instantiation</a:t>
            </a:r>
            <a:r>
              <a:rPr lang="en-US" sz="1400" dirty="0"/>
              <a:t> − The creation of an instance of a class.</a:t>
            </a:r>
          </a:p>
          <a:p>
            <a:pPr>
              <a:buNone/>
            </a:pPr>
            <a:r>
              <a:rPr lang="en-US" sz="1400" b="1" dirty="0"/>
              <a:t>Method</a:t>
            </a:r>
            <a:r>
              <a:rPr lang="en-US" sz="1400" dirty="0"/>
              <a:t> − A special kind of function that is defined in a class definition.</a:t>
            </a:r>
          </a:p>
          <a:p>
            <a:pPr>
              <a:buNone/>
            </a:pPr>
            <a:endParaRPr lang="en-US" sz="14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Object</a:t>
            </a:r>
            <a:r>
              <a:rPr lang="en-US" sz="1400" dirty="0"/>
              <a:t> − A unique instance of a data structure that's defined by its class. An object comprises both data members (class variables and instance variables) and methods.</a:t>
            </a:r>
          </a:p>
          <a:p>
            <a:pPr>
              <a:buNone/>
            </a:pPr>
            <a:r>
              <a:rPr lang="en-US" sz="1400" b="1" dirty="0"/>
              <a:t>Function overloading</a:t>
            </a:r>
            <a:r>
              <a:rPr lang="en-US" sz="1400" dirty="0"/>
              <a:t> − The assignment of more than one behavior to a particular function. The operation performed varies by the types of objects or arguments involved.</a:t>
            </a:r>
          </a:p>
          <a:p>
            <a:pPr>
              <a:buNone/>
            </a:pPr>
            <a:r>
              <a:rPr lang="en-US" sz="1400" b="1" dirty="0"/>
              <a:t>Function </a:t>
            </a:r>
            <a:r>
              <a:rPr lang="en-US" sz="1400" b="1" dirty="0" err="1"/>
              <a:t>overiding</a:t>
            </a:r>
            <a:r>
              <a:rPr lang="en-US" sz="1400" dirty="0"/>
              <a:t> − This is when a particular function’s implementation is available in both parent class and child class, here the implementation of the function in the child class is executed when called on the object of the child class.</a:t>
            </a:r>
          </a:p>
          <a:p>
            <a:pPr>
              <a:buNone/>
            </a:pPr>
            <a:r>
              <a:rPr lang="en-US" sz="1400" b="1" dirty="0"/>
              <a:t>Inheritance</a:t>
            </a:r>
            <a:r>
              <a:rPr lang="en-US" sz="1400" dirty="0"/>
              <a:t> − The transfer of the characteristics of a class to other classes that are derived from it.</a:t>
            </a:r>
          </a:p>
          <a:p>
            <a:pPr>
              <a:buNone/>
            </a:pPr>
            <a:r>
              <a:rPr lang="en-US" sz="1400" b="1" dirty="0"/>
              <a:t>Data member</a:t>
            </a:r>
            <a:r>
              <a:rPr lang="en-US" sz="1400" dirty="0"/>
              <a:t> − A class variable or instance variable that holds data associated with a class and its objects</a:t>
            </a: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CLASS </a:t>
            </a:r>
          </a:p>
          <a:p>
            <a:pPr>
              <a:buNone/>
            </a:pPr>
            <a:r>
              <a:rPr lang="en-US" sz="1400" b="1" dirty="0"/>
              <a:t>class Animal:</a:t>
            </a:r>
          </a:p>
          <a:p>
            <a:pPr>
              <a:buNone/>
            </a:pPr>
            <a:r>
              <a:rPr lang="en-US" sz="1400" b="1" dirty="0"/>
              <a:t>    def talk(self):</a:t>
            </a:r>
          </a:p>
          <a:p>
            <a:pPr>
              <a:buNone/>
            </a:pPr>
            <a:r>
              <a:rPr lang="en-US" sz="1400" b="1" dirty="0"/>
              <a:t>        print "I have something to say!"</a:t>
            </a:r>
          </a:p>
          <a:p>
            <a:pPr>
              <a:buNone/>
            </a:pPr>
            <a:r>
              <a:rPr lang="en-US" sz="1400" b="1" dirty="0"/>
              <a:t>    def walk(self):</a:t>
            </a:r>
          </a:p>
          <a:p>
            <a:pPr>
              <a:buNone/>
            </a:pPr>
            <a:r>
              <a:rPr lang="en-US" sz="1400" b="1" dirty="0"/>
              <a:t>        print "Hey! I am walking here!"</a:t>
            </a:r>
          </a:p>
          <a:p>
            <a:pPr>
              <a:buNone/>
            </a:pPr>
            <a:r>
              <a:rPr lang="en-US" sz="1400" b="1" dirty="0"/>
              <a:t>    def clothes(self):</a:t>
            </a:r>
          </a:p>
          <a:p>
            <a:pPr>
              <a:buNone/>
            </a:pPr>
            <a:r>
              <a:rPr lang="en-US" sz="1400" b="1" dirty="0"/>
              <a:t>        print "I have nice clothes!“</a:t>
            </a:r>
          </a:p>
          <a:p>
            <a:pPr>
              <a:buNone/>
            </a:pPr>
            <a:r>
              <a:rPr lang="en-US" sz="1400" b="1" dirty="0">
                <a:solidFill>
                  <a:srgbClr val="FF0000"/>
                </a:solidFill>
              </a:rPr>
              <a:t>##INITIALIZING </a:t>
            </a:r>
          </a:p>
          <a:p>
            <a:pPr>
              <a:buNone/>
            </a:pPr>
            <a:r>
              <a:rPr lang="en-US" sz="1400" b="1" dirty="0"/>
              <a:t>animal = Animal()</a:t>
            </a:r>
          </a:p>
          <a:p>
            <a:pPr>
              <a:buNone/>
            </a:pPr>
            <a:r>
              <a:rPr lang="en-US" sz="1400" b="1" dirty="0" err="1"/>
              <a:t>animal.talk</a:t>
            </a:r>
            <a:r>
              <a:rPr lang="en-US" sz="1400" b="1" dirty="0"/>
              <a:t>()</a:t>
            </a:r>
          </a:p>
          <a:p>
            <a:pPr>
              <a:buNone/>
            </a:pPr>
            <a:r>
              <a:rPr lang="en-US" sz="1400" b="1" dirty="0" err="1"/>
              <a:t>animal.clothes</a:t>
            </a:r>
            <a:r>
              <a:rPr lang="en-US" sz="1400" b="1" dirty="0"/>
              <a:t>()</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class Duck(Animal):</a:t>
            </a:r>
          </a:p>
          <a:p>
            <a:pPr>
              <a:buNone/>
            </a:pPr>
            <a:r>
              <a:rPr lang="en-US" sz="1400" b="1" dirty="0"/>
              <a:t>    def __init__(self, color = "white"):</a:t>
            </a:r>
          </a:p>
          <a:p>
            <a:pPr>
              <a:buNone/>
            </a:pPr>
            <a:r>
              <a:rPr lang="en-US" sz="1400" b="1" dirty="0"/>
              <a:t>        </a:t>
            </a:r>
            <a:r>
              <a:rPr lang="en-US" sz="1400" b="1" dirty="0" err="1"/>
              <a:t>self._color</a:t>
            </a:r>
            <a:r>
              <a:rPr lang="en-US" sz="1400" b="1" dirty="0"/>
              <a:t> = color</a:t>
            </a:r>
          </a:p>
          <a:p>
            <a:pPr>
              <a:buNone/>
            </a:pPr>
            <a:r>
              <a:rPr lang="en-US" sz="1400" b="1" dirty="0"/>
              <a:t>    def quack(self):</a:t>
            </a:r>
          </a:p>
          <a:p>
            <a:pPr>
              <a:buNone/>
            </a:pPr>
            <a:r>
              <a:rPr lang="en-US" sz="1400" b="1" dirty="0"/>
              <a:t>        print "</a:t>
            </a:r>
            <a:r>
              <a:rPr lang="en-US" sz="1400" b="1" dirty="0" err="1"/>
              <a:t>Quaaaaaack</a:t>
            </a:r>
            <a:r>
              <a:rPr lang="en-US" sz="1400" b="1" dirty="0"/>
              <a:t>"</a:t>
            </a:r>
          </a:p>
          <a:p>
            <a:pPr>
              <a:buNone/>
            </a:pPr>
            <a:r>
              <a:rPr lang="en-US" sz="1400" b="1" dirty="0"/>
              <a:t>    def walk(self):</a:t>
            </a:r>
          </a:p>
          <a:p>
            <a:pPr>
              <a:buNone/>
            </a:pPr>
            <a:r>
              <a:rPr lang="en-US" sz="1400" b="1" dirty="0"/>
              <a:t>        print "Walks like a duck."</a:t>
            </a:r>
          </a:p>
          <a:p>
            <a:pPr>
              <a:buNone/>
            </a:pPr>
            <a:r>
              <a:rPr lang="en-US" sz="1400" b="1" dirty="0"/>
              <a:t>    def </a:t>
            </a:r>
            <a:r>
              <a:rPr lang="en-US" sz="1400" b="1" dirty="0" err="1"/>
              <a:t>get_color</a:t>
            </a:r>
            <a:r>
              <a:rPr lang="en-US" sz="1400" b="1" dirty="0"/>
              <a:t>(self):</a:t>
            </a:r>
          </a:p>
          <a:p>
            <a:pPr>
              <a:buNone/>
            </a:pPr>
            <a:r>
              <a:rPr lang="en-US" sz="1400" b="1" dirty="0"/>
              <a:t>        return </a:t>
            </a:r>
            <a:r>
              <a:rPr lang="en-US" sz="1400" b="1" dirty="0" err="1"/>
              <a:t>self._color</a:t>
            </a:r>
            <a:endParaRPr lang="en-US" sz="1400" b="1" dirty="0"/>
          </a:p>
          <a:p>
            <a:pPr>
              <a:buNone/>
            </a:pPr>
            <a:r>
              <a:rPr lang="en-US" sz="1400" b="1" dirty="0"/>
              <a:t>    def </a:t>
            </a:r>
            <a:r>
              <a:rPr lang="en-US" sz="1400" b="1" dirty="0" err="1"/>
              <a:t>set_color</a:t>
            </a:r>
            <a:r>
              <a:rPr lang="en-US" sz="1400" b="1" dirty="0"/>
              <a:t>(</a:t>
            </a:r>
            <a:r>
              <a:rPr lang="en-US" sz="1400" b="1" dirty="0" err="1"/>
              <a:t>self,color</a:t>
            </a:r>
            <a:r>
              <a:rPr lang="en-US" sz="1400" b="1" dirty="0"/>
              <a:t>):</a:t>
            </a:r>
          </a:p>
          <a:p>
            <a:pPr>
              <a:buNone/>
            </a:pPr>
            <a:r>
              <a:rPr lang="en-US" sz="1400" b="1" dirty="0"/>
              <a:t>        </a:t>
            </a:r>
            <a:r>
              <a:rPr lang="en-US" sz="1400" b="1" dirty="0" err="1"/>
              <a:t>self._color</a:t>
            </a:r>
            <a:r>
              <a:rPr lang="en-US" sz="1400" b="1" dirty="0"/>
              <a:t> = color</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endParaRPr lang="en-US" sz="1400" b="1" dirty="0"/>
          </a:p>
          <a:p>
            <a:pPr>
              <a:buNone/>
            </a:pPr>
            <a:r>
              <a:rPr lang="en-US" sz="1400" b="1" dirty="0"/>
              <a:t>class Dog(Animal):</a:t>
            </a:r>
          </a:p>
          <a:p>
            <a:pPr>
              <a:buNone/>
            </a:pPr>
            <a:r>
              <a:rPr lang="en-US" sz="1400" b="1" dirty="0"/>
              <a:t>    def clothes(self):</a:t>
            </a:r>
          </a:p>
          <a:p>
            <a:pPr>
              <a:buNone/>
            </a:pPr>
            <a:r>
              <a:rPr lang="en-US" sz="1400" b="1" dirty="0"/>
              <a:t>        print "</a:t>
            </a:r>
            <a:r>
              <a:rPr lang="en-US" sz="1400" b="1" dirty="0" err="1"/>
              <a:t>i</a:t>
            </a:r>
            <a:r>
              <a:rPr lang="en-US" sz="1400" b="1" dirty="0"/>
              <a:t> have brown and white gown"</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def main():</a:t>
            </a:r>
          </a:p>
          <a:p>
            <a:pPr>
              <a:buNone/>
            </a:pPr>
            <a:r>
              <a:rPr lang="en-US" sz="1400" b="1" dirty="0"/>
              <a:t>    </a:t>
            </a:r>
            <a:r>
              <a:rPr lang="en-US" sz="1400" b="1" dirty="0" err="1"/>
              <a:t>donald</a:t>
            </a:r>
            <a:r>
              <a:rPr lang="en-US" sz="1400" b="1" dirty="0"/>
              <a:t> = Duck()</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donald.set_color</a:t>
            </a:r>
            <a:r>
              <a:rPr lang="en-US" sz="1400" b="1" dirty="0"/>
              <a:t>("blue")</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donald.walk</a:t>
            </a:r>
            <a:r>
              <a:rPr lang="en-US" sz="1400" b="1" dirty="0"/>
              <a:t>()</a:t>
            </a:r>
          </a:p>
          <a:p>
            <a:pPr>
              <a:buNone/>
            </a:pPr>
            <a:r>
              <a:rPr lang="en-US" sz="1400" b="1" dirty="0"/>
              <a:t>    </a:t>
            </a:r>
            <a:r>
              <a:rPr lang="en-US" sz="1400" b="1" dirty="0" err="1"/>
              <a:t>donald.clothes</a:t>
            </a:r>
            <a:r>
              <a:rPr lang="en-US" sz="1400" b="1" dirty="0"/>
              <a:t>()</a:t>
            </a:r>
          </a:p>
          <a:p>
            <a:pPr>
              <a:buNone/>
            </a:pPr>
            <a:r>
              <a:rPr lang="en-US" sz="1400" b="1" dirty="0"/>
              <a:t>    </a:t>
            </a:r>
            <a:r>
              <a:rPr lang="en-US" sz="1400" b="1" dirty="0" err="1"/>
              <a:t>fido</a:t>
            </a:r>
            <a:r>
              <a:rPr lang="en-US" sz="1400" b="1" dirty="0"/>
              <a:t> = Dog()</a:t>
            </a:r>
          </a:p>
          <a:p>
            <a:pPr>
              <a:buNone/>
            </a:pPr>
            <a:r>
              <a:rPr lang="en-US" sz="1400" b="1" dirty="0"/>
              <a:t>    </a:t>
            </a:r>
            <a:r>
              <a:rPr lang="en-US" sz="1400" b="1" dirty="0" err="1"/>
              <a:t>fido.walk</a:t>
            </a:r>
            <a:r>
              <a:rPr lang="en-US" sz="1400" b="1" dirty="0"/>
              <a:t>()</a:t>
            </a:r>
          </a:p>
          <a:p>
            <a:pPr>
              <a:buNone/>
            </a:pPr>
            <a:r>
              <a:rPr lang="en-US" sz="1400" b="1" dirty="0"/>
              <a:t>    </a:t>
            </a:r>
            <a:r>
              <a:rPr lang="en-US" sz="1400" b="1" dirty="0" err="1"/>
              <a:t>fido.clothes</a:t>
            </a:r>
            <a:r>
              <a:rPr lang="en-US" sz="1400" b="1" dirty="0"/>
              <a:t>()</a:t>
            </a:r>
          </a:p>
          <a:p>
            <a:pPr>
              <a:buNone/>
            </a:pPr>
            <a:r>
              <a:rPr lang="en-US" sz="1400" b="1" dirty="0"/>
              <a:t>    </a:t>
            </a:r>
          </a:p>
          <a:p>
            <a:pPr>
              <a:buNone/>
            </a:pPr>
            <a:r>
              <a:rPr lang="en-US" sz="1400" b="1" dirty="0"/>
              <a:t>if __name__ =="__main__": main()</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endParaRPr lang="en-US" sz="1400" dirty="0">
              <a:solidFill>
                <a:srgbClr val="FF0000"/>
              </a:solidFill>
            </a:endParaRP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a:solidFill>
                  <a:srgbClr val="FF0000"/>
                </a:solidFill>
              </a:rPr>
              <a:t>query = ("SELECT * FROM students")</a:t>
            </a:r>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0"/>
          <a:ext cx="6253480" cy="2133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4977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94610">
                <a:tc>
                  <a:txBody>
                    <a:bodyPr/>
                    <a:lstStyle/>
                    <a:p>
                      <a:r>
                        <a:rPr lang="en-US" sz="1400" b="0" i="0" u="none" strike="noStrike" cap="none" dirty="0">
                          <a:solidFill>
                            <a:srgbClr val="000000"/>
                          </a:solidFill>
                          <a:latin typeface="Arial"/>
                          <a:ea typeface="Arial"/>
                          <a:cs typeface="Arial"/>
                          <a:sym typeface="Arial"/>
                        </a:rPr>
                        <a:t>%= Modulus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1"/>
                  </a:ext>
                </a:extLst>
              </a:tr>
              <a:tr h="594610">
                <a:tc>
                  <a:txBody>
                    <a:bodyPr/>
                    <a:lstStyle/>
                    <a:p>
                      <a:r>
                        <a:rPr lang="en-US" sz="1400" b="0" i="0" u="none" strike="noStrike" cap="none" dirty="0">
                          <a:solidFill>
                            <a:srgbClr val="000000"/>
                          </a:solidFill>
                          <a:latin typeface="Arial"/>
                          <a:ea typeface="Arial"/>
                          <a:cs typeface="Arial"/>
                          <a:sym typeface="Arial"/>
                        </a:rPr>
                        <a:t>**= Exponent AND</a:t>
                      </a:r>
                      <a:endParaRPr lang="en-US" dirty="0"/>
                    </a:p>
                  </a:txBody>
                  <a:tcPr/>
                </a:tc>
                <a:tc>
                  <a:txBody>
                    <a:bodyPr/>
                    <a:lstStyle/>
                    <a:p>
                      <a:endParaRPr lang="en-US" dirty="0"/>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2"/>
                  </a:ext>
                </a:extLst>
              </a:tr>
              <a:tr h="594610">
                <a:tc>
                  <a:txBody>
                    <a:bodyPr/>
                    <a:lstStyle/>
                    <a:p>
                      <a:r>
                        <a:rPr lang="en-US" sz="1400" b="0" i="0" u="none" strike="noStrike" cap="none" dirty="0">
                          <a:solidFill>
                            <a:srgbClr val="000000"/>
                          </a:solidFill>
                          <a:latin typeface="Arial"/>
                          <a:ea typeface="Arial"/>
                          <a:cs typeface="Arial"/>
                          <a:sym typeface="Arial"/>
                        </a:rPr>
                        <a:t>//= Floor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   # Execute the SQL command</a:t>
            </a:r>
          </a:p>
          <a:p>
            <a:pPr>
              <a:buNone/>
            </a:pPr>
            <a:r>
              <a:rPr lang="en-US" sz="1400" dirty="0" err="1">
                <a:solidFill>
                  <a:srgbClr val="FF0000"/>
                </a:solidFill>
              </a:rPr>
              <a:t>cursor.execute</a:t>
            </a:r>
            <a:r>
              <a:rPr lang="en-US" sz="1400" dirty="0">
                <a:solidFill>
                  <a:srgbClr val="FF0000"/>
                </a:solidFill>
              </a:rPr>
              <a:t>(query)</a:t>
            </a:r>
          </a:p>
          <a:p>
            <a:pPr>
              <a:buNone/>
            </a:pPr>
            <a:endParaRPr lang="en-US" sz="1400" dirty="0">
              <a:solidFill>
                <a:srgbClr val="FF0000"/>
              </a:solidFill>
            </a:endParaRPr>
          </a:p>
          <a:p>
            <a:pPr>
              <a:buNone/>
            </a:pPr>
            <a:r>
              <a:rPr lang="en-US" sz="1400" dirty="0">
                <a:solidFill>
                  <a:srgbClr val="FF0000"/>
                </a:solidFill>
              </a:rPr>
              <a:t>for (id, age, address, email) in cursor:</a:t>
            </a:r>
          </a:p>
          <a:p>
            <a:pPr>
              <a:buNone/>
            </a:pPr>
            <a:r>
              <a:rPr lang="en-US" sz="1400" dirty="0">
                <a:solidFill>
                  <a:srgbClr val="FF0000"/>
                </a:solidFill>
              </a:rPr>
              <a:t>  print("{}, {}, {}".format(id, age, address, email))</a:t>
            </a:r>
          </a:p>
          <a:p>
            <a:pPr>
              <a:buNone/>
            </a:pPr>
            <a:r>
              <a:rPr lang="en-US" sz="1400" dirty="0">
                <a:solidFill>
                  <a:srgbClr val="FF0000"/>
                </a:solidFill>
              </a:rPr>
              <a:t>print('We are done!')</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endParaRPr lang="en-US" sz="1400" dirty="0"/>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err="1">
                <a:solidFill>
                  <a:srgbClr val="FF0000"/>
                </a:solidFill>
              </a:rPr>
              <a:t>sql</a:t>
            </a:r>
            <a:r>
              <a:rPr lang="en-US" sz="1400" dirty="0">
                <a:solidFill>
                  <a:srgbClr val="FF0000"/>
                </a:solidFill>
              </a:rPr>
              <a:t> = "INSERT INTO EMPLOYEE(FIRST_NAME,</a:t>
            </a:r>
          </a:p>
          <a:p>
            <a:pPr>
              <a:buNone/>
            </a:pPr>
            <a:r>
              <a:rPr lang="en-US" sz="1400" dirty="0">
                <a:solidFill>
                  <a:srgbClr val="FF0000"/>
                </a:solidFill>
              </a:rPr>
              <a:t>         LAST_NAME, AGE, SEX, INCOME)</a:t>
            </a:r>
          </a:p>
          <a:p>
            <a:pPr>
              <a:buNone/>
            </a:pPr>
            <a:r>
              <a:rPr lang="en-US" sz="1400" dirty="0">
                <a:solidFill>
                  <a:srgbClr val="FF0000"/>
                </a:solidFill>
              </a:rPr>
              <a:t>         VALUES ('Mac', 'Mohan', 20, 'M', </a:t>
            </a:r>
            <a:r>
              <a:rPr lang="en-US" sz="1400">
                <a:solidFill>
                  <a:srgbClr val="FF0000"/>
                </a:solidFill>
              </a:rPr>
              <a:t>2000)"</a:t>
            </a: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try:</a:t>
            </a:r>
          </a:p>
          <a:p>
            <a:pPr>
              <a:buNone/>
            </a:pPr>
            <a:r>
              <a:rPr lang="en-US" sz="1400" dirty="0">
                <a:solidFill>
                  <a:srgbClr val="FF0000"/>
                </a:solidFill>
              </a:rPr>
              <a:t>##   # Execute the SQL command</a:t>
            </a:r>
          </a:p>
          <a:p>
            <a:pPr>
              <a:buNone/>
            </a:pPr>
            <a:r>
              <a:rPr lang="en-US" sz="1400" dirty="0">
                <a:solidFill>
                  <a:srgbClr val="FF0000"/>
                </a:solidFill>
              </a:rPr>
              <a:t>   </a:t>
            </a:r>
            <a:r>
              <a:rPr lang="en-US" sz="1400" dirty="0" err="1">
                <a:solidFill>
                  <a:srgbClr val="FF0000"/>
                </a:solidFill>
              </a:rPr>
              <a:t>cursor.execute</a:t>
            </a:r>
            <a:r>
              <a:rPr lang="en-US" sz="1400" dirty="0">
                <a:solidFill>
                  <a:srgbClr val="FF0000"/>
                </a:solidFill>
              </a:rPr>
              <a:t>(</a:t>
            </a:r>
            <a:r>
              <a:rPr lang="en-US" sz="1400" dirty="0" err="1">
                <a:solidFill>
                  <a:srgbClr val="FF0000"/>
                </a:solidFill>
              </a:rPr>
              <a:t>sql</a:t>
            </a:r>
            <a:r>
              <a:rPr lang="en-US" sz="1400" dirty="0">
                <a:solidFill>
                  <a:srgbClr val="FF0000"/>
                </a:solidFill>
              </a:rPr>
              <a:t>)</a:t>
            </a:r>
          </a:p>
          <a:p>
            <a:pPr>
              <a:buNone/>
            </a:pPr>
            <a:r>
              <a:rPr lang="en-US" sz="1400" dirty="0">
                <a:solidFill>
                  <a:srgbClr val="FF0000"/>
                </a:solidFill>
              </a:rPr>
              <a:t>##   # Commit your changes in the database</a:t>
            </a:r>
          </a:p>
          <a:p>
            <a:pPr>
              <a:buNone/>
            </a:pPr>
            <a:r>
              <a:rPr lang="en-US" sz="1400" dirty="0">
                <a:solidFill>
                  <a:srgbClr val="FF0000"/>
                </a:solidFill>
              </a:rPr>
              <a:t>   </a:t>
            </a:r>
            <a:r>
              <a:rPr lang="en-US" sz="1400" dirty="0" err="1">
                <a:solidFill>
                  <a:srgbClr val="FF0000"/>
                </a:solidFill>
              </a:rPr>
              <a:t>db.commit</a:t>
            </a:r>
            <a:r>
              <a:rPr lang="en-US" sz="1400" dirty="0">
                <a:solidFill>
                  <a:srgbClr val="FF0000"/>
                </a:solidFill>
              </a:rPr>
              <a:t>()</a:t>
            </a:r>
          </a:p>
          <a:p>
            <a:pPr>
              <a:buNone/>
            </a:pPr>
            <a:r>
              <a:rPr lang="en-US" sz="1400" dirty="0">
                <a:solidFill>
                  <a:srgbClr val="FF0000"/>
                </a:solidFill>
              </a:rPr>
              <a:t>except:</a:t>
            </a:r>
          </a:p>
          <a:p>
            <a:pPr>
              <a:buNone/>
            </a:pPr>
            <a:r>
              <a:rPr lang="en-US" sz="1400" dirty="0">
                <a:solidFill>
                  <a:srgbClr val="FF0000"/>
                </a:solidFill>
              </a:rPr>
              <a:t>##   # Rollback in case there is any error</a:t>
            </a:r>
          </a:p>
          <a:p>
            <a:pPr>
              <a:buNone/>
            </a:pPr>
            <a:r>
              <a:rPr lang="en-US" sz="1400" dirty="0">
                <a:solidFill>
                  <a:srgbClr val="FF0000"/>
                </a:solidFill>
              </a:rPr>
              <a:t>   </a:t>
            </a:r>
            <a:r>
              <a:rPr lang="en-US" sz="1400" dirty="0" err="1">
                <a:solidFill>
                  <a:srgbClr val="FF0000"/>
                </a:solidFill>
              </a:rPr>
              <a:t>db.rollback</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MODULE FOR DATA SCIENCE</a:t>
            </a:r>
          </a:p>
          <a:p>
            <a:pPr>
              <a:buNone/>
            </a:pPr>
            <a:r>
              <a:rPr lang="en-US" sz="1400" dirty="0">
                <a:solidFill>
                  <a:srgbClr val="FF0000"/>
                </a:solidFill>
              </a:rPr>
              <a:t>NUMPY</a:t>
            </a:r>
          </a:p>
          <a:p>
            <a:pPr>
              <a:buNone/>
            </a:pPr>
            <a:r>
              <a:rPr lang="en-US" sz="1400" dirty="0" err="1"/>
              <a:t>NumPy</a:t>
            </a:r>
            <a:r>
              <a:rPr lang="en-US" sz="1400" dirty="0"/>
              <a:t> is the fundamental package for scientific computing with Python. It is useful in:</a:t>
            </a:r>
          </a:p>
          <a:p>
            <a:pPr>
              <a:buNone/>
            </a:pPr>
            <a:r>
              <a:rPr lang="en-US" sz="1400" dirty="0"/>
              <a:t>Creating powerful N-dimensional array object</a:t>
            </a:r>
          </a:p>
          <a:p>
            <a:pPr>
              <a:buNone/>
            </a:pPr>
            <a:r>
              <a:rPr lang="en-US" sz="1400" dirty="0"/>
              <a:t>Performing useful linear algebra operation and random number generation. etc</a:t>
            </a:r>
          </a:p>
          <a:p>
            <a:pPr>
              <a:buNone/>
            </a:pPr>
            <a:r>
              <a:rPr lang="en-US" sz="1400" dirty="0">
                <a:solidFill>
                  <a:srgbClr val="FF0000"/>
                </a:solidFill>
              </a:rPr>
              <a:t>PANDAS</a:t>
            </a:r>
          </a:p>
          <a:p>
            <a:pPr>
              <a:buNone/>
            </a:pPr>
            <a:r>
              <a:rPr lang="en-US" sz="1400" i="1" dirty="0"/>
              <a:t>pandas</a:t>
            </a:r>
            <a:r>
              <a:rPr lang="en-US" sz="1400" dirty="0"/>
              <a:t> is an open source library, providing high-performance, easy-to-use data structures and</a:t>
            </a:r>
          </a:p>
          <a:p>
            <a:pPr>
              <a:buNone/>
            </a:pPr>
            <a:r>
              <a:rPr lang="en-US" sz="1400" dirty="0"/>
              <a:t> data analysis tools for the python programming language.</a:t>
            </a:r>
          </a:p>
          <a:p>
            <a:pPr>
              <a:buNone/>
            </a:pPr>
            <a:r>
              <a:rPr lang="en-US" sz="1400" dirty="0">
                <a:solidFill>
                  <a:srgbClr val="FF0000"/>
                </a:solidFill>
              </a:rPr>
              <a:t>MATPLOTLIB</a:t>
            </a:r>
          </a:p>
          <a:p>
            <a:pPr>
              <a:buNone/>
            </a:pPr>
            <a:r>
              <a:rPr lang="en-US" sz="1400" dirty="0" err="1"/>
              <a:t>Matplotlib</a:t>
            </a:r>
            <a:r>
              <a:rPr lang="en-US" sz="1400" dirty="0"/>
              <a:t> is a Python 2D plotting library, It is used for visualization.</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64</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a:t>
            </a:r>
            <a:r>
              <a:rPr lang="en-US" sz="1400" dirty="0" err="1">
                <a:solidFill>
                  <a:srgbClr val="333333"/>
                </a:solidFill>
                <a:latin typeface="Arial" pitchFamily="34" charset="0"/>
              </a:rPr>
              <a:t>numpy</a:t>
            </a:r>
            <a:r>
              <a:rPr lang="en-US" sz="1400" dirty="0">
                <a:solidFill>
                  <a:srgbClr val="333333"/>
                </a:solidFill>
                <a:latin typeface="Arial" pitchFamily="34" charset="0"/>
              </a:rPr>
              <a:t> as </a:t>
            </a:r>
            <a:r>
              <a:rPr lang="en-US" sz="1400" dirty="0" err="1">
                <a:solidFill>
                  <a:srgbClr val="333333"/>
                </a:solidFill>
                <a:latin typeface="Arial" pitchFamily="34" charset="0"/>
              </a:rPr>
              <a:t>np</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ARRAY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print(a)</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ARANGE</a:t>
            </a:r>
            <a:r>
              <a:rPr lang="en-US" sz="1400" dirty="0">
                <a:solidFill>
                  <a:srgbClr val="333333"/>
                </a:solidFill>
                <a:latin typeface="Arial Unicode MS" pitchFamily="34" charset="-128"/>
                <a:ea typeface="Times New Roman" pitchFamily="18" charset="0"/>
                <a:cs typeface="Courier New" pitchFamily="49" charset="0"/>
              </a:rPr>
              <a:t> – works like range()</a:t>
            </a:r>
          </a:p>
          <a:p>
            <a:pPr marL="0" lvl="0" indent="0" eaLnBrk="0" fontAlgn="base" hangingPunct="0">
              <a:spcBef>
                <a:spcPct val="30000"/>
              </a:spcBef>
              <a:spcAft>
                <a:spcPct val="0"/>
              </a:spcAft>
              <a:buClrTx/>
              <a:buSzTx/>
              <a:buNone/>
            </a:pPr>
            <a:r>
              <a:rPr lang="en-US" sz="1400" dirty="0">
                <a:solidFill>
                  <a:schemeClr val="tx1"/>
                </a:solidFill>
                <a:latin typeface="Arial" pitchFamily="34" charset="0"/>
              </a:rPr>
              <a:t>b =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c = </a:t>
            </a:r>
            <a:r>
              <a:rPr lang="en-US" sz="1400" dirty="0" err="1">
                <a:solidFill>
                  <a:srgbClr val="333333"/>
                </a:solidFill>
                <a:latin typeface="Arial Unicode MS" pitchFamily="34" charset="-128"/>
                <a:ea typeface="Times New Roman" pitchFamily="18" charset="0"/>
                <a:cs typeface="Courier New" pitchFamily="49" charset="0"/>
              </a:rPr>
              <a:t>np.arange</a:t>
            </a:r>
            <a:r>
              <a:rPr lang="en-US" sz="1400" dirty="0">
                <a:solidFill>
                  <a:srgbClr val="333333"/>
                </a:solidFill>
                <a:latin typeface="Arial Unicode MS" pitchFamily="34" charset="-128"/>
                <a:ea typeface="Times New Roman" pitchFamily="18" charset="0"/>
                <a:cs typeface="Courier New" pitchFamily="49" charset="0"/>
              </a:rPr>
              <a:t>(2, 20, 3)</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print(b)</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Print(c)</a:t>
            </a:r>
          </a:p>
          <a:p>
            <a:pPr marL="0" indent="0" eaLnBrk="0" fontAlgn="base" hangingPunct="0">
              <a:spcBef>
                <a:spcPct val="30000"/>
              </a:spcBef>
              <a:spcAft>
                <a:spcPct val="0"/>
              </a:spcAft>
              <a:buClrTx/>
              <a:buSzTx/>
              <a:buNone/>
            </a:pPr>
            <a:r>
              <a:rPr lang="en-US" sz="1400" dirty="0">
                <a:solidFill>
                  <a:srgbClr val="333333"/>
                </a:solidFill>
                <a:latin typeface="Arial" pitchFamily="34" charset="0"/>
                <a:ea typeface="Times New Roman" pitchFamily="18" charset="0"/>
                <a:cs typeface="Courier New" pitchFamily="49" charset="0"/>
              </a:rPr>
              <a:t>d</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666666"/>
                </a:solidFill>
                <a:latin typeface="Arial" pitchFamily="34" charset="0"/>
              </a:rPr>
              <a:t>.</a:t>
            </a:r>
            <a:r>
              <a:rPr lang="en-US" sz="1400" dirty="0">
                <a:solidFill>
                  <a:srgbClr val="333333"/>
                </a:solidFill>
                <a:latin typeface="Arial" pitchFamily="34" charset="0"/>
              </a:rPr>
              <a:t>reshape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           </a:t>
            </a:r>
            <a:r>
              <a:rPr lang="en-US" sz="1400" i="1" dirty="0">
                <a:solidFill>
                  <a:srgbClr val="408090"/>
                </a:solidFill>
                <a:latin typeface="Arial Unicode MS" pitchFamily="34" charset="-128"/>
                <a:ea typeface="Times New Roman" pitchFamily="18" charset="0"/>
                <a:cs typeface="Courier New" pitchFamily="49" charset="0"/>
              </a:rPr>
              <a:t># 2d array</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LINESPACE</a:t>
            </a:r>
          </a:p>
          <a:p>
            <a:pPr marL="0" lvl="0" indent="0" eaLnBrk="0" fontAlgn="base" hangingPunct="0">
              <a:spcBef>
                <a:spcPct val="0"/>
              </a:spcBef>
              <a:spcAft>
                <a:spcPct val="0"/>
              </a:spcAft>
              <a:buClrTx/>
              <a:buSzTx/>
              <a:buNone/>
            </a:pPr>
            <a:r>
              <a:rPr lang="en-US" sz="1400" dirty="0" err="1">
                <a:solidFill>
                  <a:srgbClr val="333333"/>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linspace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0</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9</a:t>
            </a:r>
            <a:r>
              <a:rPr lang="en-US" sz="1400" dirty="0">
                <a:solidFill>
                  <a:srgbClr val="333333"/>
                </a:solidFill>
                <a:latin typeface="Arial Unicode MS" pitchFamily="34" charset="-128"/>
                <a:ea typeface="Times New Roman" pitchFamily="18" charset="0"/>
                <a:cs typeface="Courier New" pitchFamily="49" charset="0"/>
              </a:rPr>
              <a:t> )                 </a:t>
            </a:r>
            <a:r>
              <a:rPr lang="en-US" sz="1400" i="1" dirty="0">
                <a:solidFill>
                  <a:srgbClr val="408090"/>
                </a:solidFill>
                <a:latin typeface="Arial Unicode MS" pitchFamily="34" charset="-128"/>
                <a:ea typeface="Times New Roman" pitchFamily="18" charset="0"/>
                <a:cs typeface="Courier New" pitchFamily="49" charset="0"/>
              </a:rPr>
              <a:t># 9 numbers from 0 to 2</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cs typeface="Courier New" pitchFamily="49" charset="0"/>
              </a:rPr>
              <a:t>RANDOM</a:t>
            </a:r>
          </a:p>
          <a:p>
            <a:pPr marL="0" lvl="0" indent="0" eaLnBrk="0" fontAlgn="base" hangingPunct="0">
              <a:spcBef>
                <a:spcPct val="0"/>
              </a:spcBef>
              <a:spcAft>
                <a:spcPct val="0"/>
              </a:spcAft>
              <a:buClrTx/>
              <a:buSzTx/>
              <a:buNone/>
            </a:pPr>
            <a:r>
              <a:rPr lang="en-US" sz="1400" dirty="0" err="1"/>
              <a:t>np.random.rand</a:t>
            </a:r>
            <a:r>
              <a:rPr lang="en-US" sz="1400" dirty="0"/>
              <a:t>(3,2)                        #2d array of numbers from a uniform distribution over [0, 1)</a:t>
            </a:r>
            <a:endParaRPr lang="en-US" sz="1400" i="1" dirty="0">
              <a:solidFill>
                <a:srgbClr val="408090"/>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err="1"/>
              <a:t>np.random.random</a:t>
            </a:r>
            <a:r>
              <a:rPr lang="en-US" sz="1400"/>
              <a:t>()                        #random floats in the half-open interval [0.0, 1.0).</a:t>
            </a:r>
            <a:endParaRPr lang="en-US" sz="1400" i="1" dirty="0">
              <a:solidFill>
                <a:srgbClr val="408090"/>
              </a:solidFill>
              <a:latin typeface="Arial Unicode MS" pitchFamily="34" charset="-128"/>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cs typeface="Courier New" pitchFamily="49" charset="0"/>
              </a:rPr>
              <a:t>BASIC OPERATION</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50</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b</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c</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chemeClr val="tx1"/>
                </a:solidFill>
                <a:latin typeface="Arial" pitchFamily="34" charset="0"/>
              </a:rPr>
              <a:t>a</a:t>
            </a:r>
            <a:r>
              <a:rPr lang="en-US" sz="1400" dirty="0">
                <a:solidFill>
                  <a:srgbClr val="666666"/>
                </a:solidFill>
                <a:latin typeface="Arial" pitchFamily="34" charset="0"/>
              </a:rPr>
              <a:t>-</a:t>
            </a:r>
            <a:r>
              <a:rPr lang="en-US" sz="1400" dirty="0">
                <a:solidFill>
                  <a:srgbClr val="333333"/>
                </a:solidFill>
                <a:latin typeface="Arial" pitchFamily="34" charset="0"/>
              </a:rPr>
              <a:t>b</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print(c)</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d = b</a:t>
            </a:r>
            <a:r>
              <a:rPr lang="en-US" sz="1400" dirty="0">
                <a:solidFill>
                  <a:srgbClr val="666666"/>
                </a:solidFill>
                <a:latin typeface="Arial" pitchFamily="34" charset="0"/>
              </a:rPr>
              <a:t>**</a:t>
            </a:r>
            <a:r>
              <a:rPr lang="en-US" sz="1400" dirty="0">
                <a:solidFill>
                  <a:srgbClr val="208050"/>
                </a:solidFill>
                <a:latin typeface="Arial Unicode MS" pitchFamily="34" charset="-128"/>
                <a:ea typeface="Times New Roman" pitchFamily="18" charset="0"/>
                <a:cs typeface="Courier New" pitchFamily="49" charset="0"/>
              </a:rPr>
              <a:t>2</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66</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pandas as pd</a:t>
            </a: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Series</a:t>
            </a:r>
          </a:p>
          <a:p>
            <a:pPr marL="0" lvl="0" indent="0" eaLnBrk="0" fontAlgn="base" hangingPunct="0">
              <a:spcBef>
                <a:spcPct val="30000"/>
              </a:spcBef>
              <a:spcAft>
                <a:spcPct val="0"/>
              </a:spcAft>
              <a:buClrTx/>
              <a:buSzTx/>
              <a:buNone/>
            </a:pPr>
            <a:r>
              <a:rPr lang="en-US" sz="1400" dirty="0"/>
              <a:t>Series is a one-dimensional labeled array capable of holding any data type (integers, strings, floating point numbers, Python objects, etc.).  </a:t>
            </a:r>
            <a:r>
              <a:rPr lang="en-US" sz="1400" dirty="0" err="1"/>
              <a:t>E.g</a:t>
            </a:r>
            <a:endParaRPr lang="en-US" sz="1400" dirty="0"/>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s = </a:t>
            </a:r>
            <a:r>
              <a:rPr lang="en-US" sz="1400" dirty="0" err="1"/>
              <a:t>pd.Series</a:t>
            </a:r>
            <a:r>
              <a:rPr lang="en-US" sz="1400" dirty="0"/>
              <a:t>(data, index=index)</a:t>
            </a:r>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Here, data can be many different things:</a:t>
            </a:r>
          </a:p>
          <a:p>
            <a:r>
              <a:rPr lang="en-US" sz="1400" dirty="0"/>
              <a:t>a Python </a:t>
            </a:r>
            <a:r>
              <a:rPr lang="en-US" sz="1400" dirty="0" err="1"/>
              <a:t>dict</a:t>
            </a:r>
            <a:endParaRPr lang="en-US" sz="1400" dirty="0"/>
          </a:p>
          <a:p>
            <a:r>
              <a:rPr lang="en-US" sz="1400" dirty="0"/>
              <a:t>an </a:t>
            </a:r>
            <a:r>
              <a:rPr lang="en-US" sz="1400" dirty="0" err="1"/>
              <a:t>ndarray</a:t>
            </a:r>
            <a:endParaRPr lang="en-US" sz="1400" dirty="0"/>
          </a:p>
          <a:p>
            <a:r>
              <a:rPr lang="en-US" sz="1400" dirty="0"/>
              <a:t>a scalar value (like 5)</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67</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a:buNone/>
            </a:pPr>
            <a:r>
              <a:rPr lang="en-US" sz="1400" dirty="0"/>
              <a:t>s = </a:t>
            </a:r>
            <a:r>
              <a:rPr lang="en-US" sz="1400" dirty="0" err="1"/>
              <a:t>pd.Series</a:t>
            </a:r>
            <a:r>
              <a:rPr lang="en-US" sz="1400" dirty="0"/>
              <a:t>(</a:t>
            </a:r>
            <a:r>
              <a:rPr lang="en-US" sz="1400" dirty="0" err="1"/>
              <a:t>np.random.randn</a:t>
            </a:r>
            <a:r>
              <a:rPr lang="en-US" sz="1400" dirty="0"/>
              <a:t>(5), index=['a', 'b', 'c', 'd', 'e'])</a:t>
            </a:r>
          </a:p>
          <a:p>
            <a:pPr>
              <a:buNone/>
            </a:pPr>
            <a:r>
              <a:rPr lang="en-US" sz="1400" dirty="0"/>
              <a:t>print(s)</a:t>
            </a:r>
          </a:p>
          <a:p>
            <a:pPr>
              <a:buNone/>
            </a:pPr>
            <a:r>
              <a:rPr lang="en-US" sz="1400" dirty="0"/>
              <a:t>print(</a:t>
            </a:r>
            <a:r>
              <a:rPr lang="en-US" sz="1400" dirty="0" err="1"/>
              <a:t>s.index</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Passing a list of values, lets pandas create a default integer index if index is not specified</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t>j = </a:t>
            </a:r>
            <a:r>
              <a:rPr lang="en-US" sz="1400" dirty="0" err="1"/>
              <a:t>pd.Series</a:t>
            </a:r>
            <a:r>
              <a:rPr lang="en-US" sz="1400" dirty="0"/>
              <a:t>([7, 3, 5, 6, 2, 8])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print(j)</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Passing  a </a:t>
            </a:r>
            <a:r>
              <a:rPr lang="en-US" sz="1400" dirty="0" err="1">
                <a:solidFill>
                  <a:srgbClr val="333333"/>
                </a:solidFill>
                <a:latin typeface="Arial Unicode MS" pitchFamily="34" charset="-128"/>
                <a:ea typeface="Times New Roman" pitchFamily="18" charset="0"/>
                <a:cs typeface="Courier New" pitchFamily="49" charset="0"/>
              </a:rPr>
              <a:t>dict</a:t>
            </a: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t> d = {'b' : 1, 'a' : 0, 'c' : 2} </a:t>
            </a:r>
            <a:r>
              <a:rPr lang="en-US" sz="1400" b="1" dirty="0"/>
              <a:t> </a:t>
            </a:r>
          </a:p>
          <a:p>
            <a:pPr marL="0" lvl="0" indent="0" eaLnBrk="0" fontAlgn="base" hangingPunct="0">
              <a:spcBef>
                <a:spcPct val="30000"/>
              </a:spcBef>
              <a:spcAft>
                <a:spcPct val="0"/>
              </a:spcAft>
              <a:buClrTx/>
              <a:buSzTx/>
              <a:buNone/>
            </a:pPr>
            <a:r>
              <a:rPr lang="en-US" sz="1400" dirty="0"/>
              <a:t> x = </a:t>
            </a:r>
            <a:r>
              <a:rPr lang="en-US" sz="1400" dirty="0" err="1"/>
              <a:t>pd.Series</a:t>
            </a:r>
            <a:r>
              <a:rPr lang="en-US" sz="1400" dirty="0"/>
              <a:t>(d)</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print(x)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#operations </a:t>
            </a:r>
            <a:r>
              <a:rPr lang="en-US" sz="1400" dirty="0" err="1">
                <a:solidFill>
                  <a:srgbClr val="333333"/>
                </a:solidFill>
                <a:latin typeface="Arial Unicode MS" pitchFamily="34" charset="-128"/>
                <a:ea typeface="Times New Roman" pitchFamily="18" charset="0"/>
                <a:cs typeface="Courier New" pitchFamily="49" charset="0"/>
              </a:rPr>
              <a:t>ie</a:t>
            </a:r>
            <a:r>
              <a:rPr lang="en-US" sz="1400" dirty="0">
                <a:solidFill>
                  <a:srgbClr val="333333"/>
                </a:solidFill>
                <a:latin typeface="Arial Unicode MS" pitchFamily="34" charset="-128"/>
                <a:ea typeface="Times New Roman" pitchFamily="18" charset="0"/>
                <a:cs typeface="Courier New" pitchFamily="49" charset="0"/>
              </a:rPr>
              <a:t> slicing, mean(), median, max can be performed on series object</a:t>
            </a:r>
          </a:p>
          <a:p>
            <a:pPr marL="0" lvl="0" indent="0" eaLnBrk="0" fontAlgn="base" hangingPunct="0">
              <a:spcBef>
                <a:spcPct val="30000"/>
              </a:spcBef>
              <a:spcAft>
                <a:spcPct val="0"/>
              </a:spcAft>
              <a:buClrTx/>
              <a:buSzTx/>
              <a:buNone/>
            </a:pPr>
            <a:r>
              <a:rPr lang="en-US" sz="1400" dirty="0"/>
              <a:t>#name attribute</a:t>
            </a:r>
            <a:r>
              <a:rPr lang="en-US" sz="1400" dirty="0">
                <a:solidFill>
                  <a:srgbClr val="333333"/>
                </a:solidFill>
                <a:latin typeface="Arial Unicode MS" pitchFamily="34" charset="-128"/>
                <a:ea typeface="Times New Roman" pitchFamily="18" charset="0"/>
                <a:cs typeface="Courier New" pitchFamily="49" charset="0"/>
              </a:rPr>
              <a:t>     rename </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68</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err="1"/>
              <a:t>DataFrame</a:t>
            </a:r>
            <a:r>
              <a:rPr lang="en-US" sz="1400" dirty="0"/>
              <a:t> is a 2-dimensional labeled data structure with columns of potentially different types. You can think of it like a spreadsheet or SQL table, or a </a:t>
            </a:r>
            <a:r>
              <a:rPr lang="en-US" sz="1400" dirty="0" err="1"/>
              <a:t>dict</a:t>
            </a:r>
            <a:r>
              <a:rPr lang="en-US" sz="1400" dirty="0"/>
              <a:t> of Series objects.</a:t>
            </a:r>
          </a:p>
          <a:p>
            <a:pPr>
              <a:buNone/>
            </a:pPr>
            <a:r>
              <a:rPr lang="en-US" sz="1400" dirty="0"/>
              <a:t>It is generally the most commonly used pandas object. Like Series, </a:t>
            </a:r>
            <a:r>
              <a:rPr lang="en-US" sz="1400" dirty="0" err="1"/>
              <a:t>DataFrame</a:t>
            </a:r>
            <a:r>
              <a:rPr lang="en-US" sz="1400" dirty="0"/>
              <a:t> accepts many </a:t>
            </a:r>
          </a:p>
          <a:p>
            <a:pPr>
              <a:buNone/>
            </a:pPr>
            <a:r>
              <a:rPr lang="en-US" sz="1400" dirty="0"/>
              <a:t>different kinds of input:</a:t>
            </a:r>
          </a:p>
          <a:p>
            <a:r>
              <a:rPr lang="en-US" sz="1400" dirty="0" err="1"/>
              <a:t>Dict</a:t>
            </a:r>
            <a:r>
              <a:rPr lang="en-US" sz="1400" dirty="0"/>
              <a:t> of 1D </a:t>
            </a:r>
            <a:r>
              <a:rPr lang="en-US" sz="1400" dirty="0" err="1"/>
              <a:t>ndarrays</a:t>
            </a:r>
            <a:r>
              <a:rPr lang="en-US" sz="1400" dirty="0"/>
              <a:t>, lists, </a:t>
            </a:r>
            <a:r>
              <a:rPr lang="en-US" sz="1400" dirty="0" err="1"/>
              <a:t>dicts</a:t>
            </a:r>
            <a:r>
              <a:rPr lang="en-US" sz="1400" dirty="0"/>
              <a:t>, or Series</a:t>
            </a:r>
          </a:p>
          <a:p>
            <a:r>
              <a:rPr lang="en-US" sz="1400" dirty="0"/>
              <a:t>2-D </a:t>
            </a:r>
            <a:r>
              <a:rPr lang="en-US" sz="1400" dirty="0" err="1"/>
              <a:t>numpy.ndarray</a:t>
            </a:r>
            <a:endParaRPr lang="en-US" sz="1400" dirty="0"/>
          </a:p>
          <a:p>
            <a:r>
              <a:rPr lang="en-US" sz="1400" dirty="0"/>
              <a:t>Structured or  record </a:t>
            </a:r>
            <a:r>
              <a:rPr lang="en-US" sz="1400" dirty="0" err="1"/>
              <a:t>ndarray</a:t>
            </a:r>
            <a:endParaRPr lang="en-US" sz="1400" dirty="0"/>
          </a:p>
          <a:p>
            <a:r>
              <a:rPr lang="en-US" sz="1400" dirty="0"/>
              <a:t>A Series</a:t>
            </a:r>
          </a:p>
          <a:p>
            <a:r>
              <a:rPr lang="en-US" sz="1400" dirty="0"/>
              <a:t>Another </a:t>
            </a:r>
            <a:r>
              <a:rPr lang="en-US" sz="1400" dirty="0" err="1"/>
              <a:t>DataFrame</a:t>
            </a:r>
            <a:endParaRPr lang="en-US" sz="1400" dirty="0"/>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69</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a:t>From </a:t>
            </a:r>
            <a:r>
              <a:rPr lang="en-US" sz="1400" dirty="0" err="1"/>
              <a:t>dict</a:t>
            </a:r>
            <a:r>
              <a:rPr lang="en-US" sz="1400" dirty="0"/>
              <a:t> of Series or </a:t>
            </a:r>
            <a:r>
              <a:rPr lang="en-US" sz="1400" dirty="0" err="1"/>
              <a:t>dicts</a:t>
            </a:r>
            <a:endParaRPr lang="en-US" sz="1400" dirty="0"/>
          </a:p>
          <a:p>
            <a:pPr marL="0" indent="0">
              <a:buClr>
                <a:schemeClr val="dk1"/>
              </a:buClr>
              <a:buSzPts val="1100"/>
              <a:buNone/>
            </a:pPr>
            <a:r>
              <a:rPr lang="en-US" sz="1400" dirty="0"/>
              <a:t>d = {'one' : </a:t>
            </a:r>
            <a:r>
              <a:rPr lang="en-US" sz="1400" dirty="0" err="1"/>
              <a:t>pd.Series</a:t>
            </a:r>
            <a:r>
              <a:rPr lang="en-US" sz="1400" dirty="0"/>
              <a:t>([1., 2., 3.], index=['a', 'b', 'c']),</a:t>
            </a:r>
            <a:r>
              <a:rPr lang="en-US" sz="1400" b="1" dirty="0"/>
              <a:t> </a:t>
            </a:r>
            <a:r>
              <a:rPr lang="en-US" sz="1400" dirty="0"/>
              <a:t>'two' : </a:t>
            </a:r>
            <a:r>
              <a:rPr lang="en-US" sz="1400" dirty="0" err="1"/>
              <a:t>pd.Series</a:t>
            </a:r>
            <a:r>
              <a:rPr lang="en-US" sz="1400" dirty="0"/>
              <a:t>([1., 2., 3., 4.], index=['a', 'b', 'c', 'd'])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                                                     #You view index and columns using  </a:t>
            </a:r>
            <a:r>
              <a:rPr lang="en-US" sz="1400" dirty="0" err="1"/>
              <a:t>df.index</a:t>
            </a:r>
            <a:r>
              <a:rPr lang="en-US" sz="1400" dirty="0"/>
              <a:t> </a:t>
            </a:r>
            <a:r>
              <a:rPr lang="en-US" sz="1400" dirty="0" err="1"/>
              <a:t>df.columns</a:t>
            </a:r>
            <a:r>
              <a:rPr lang="en-US" sz="1400" dirty="0"/>
              <a:t> </a:t>
            </a:r>
          </a:p>
          <a:p>
            <a:pPr marL="0" indent="0">
              <a:buClr>
                <a:schemeClr val="dk1"/>
              </a:buClr>
              <a:buSzPts val="1100"/>
              <a:buNone/>
            </a:pPr>
            <a:endParaRPr lang="en-US" sz="1400" dirty="0"/>
          </a:p>
          <a:p>
            <a:pPr marL="0" indent="0">
              <a:buClr>
                <a:schemeClr val="dk1"/>
              </a:buClr>
              <a:buSzPts val="1100"/>
              <a:buNone/>
            </a:pPr>
            <a:r>
              <a:rPr lang="en-US" sz="1400" dirty="0"/>
              <a:t>Getting  items base on specified index</a:t>
            </a:r>
          </a:p>
          <a:p>
            <a:pPr marL="0" indent="0">
              <a:buClr>
                <a:schemeClr val="dk1"/>
              </a:buClr>
              <a:buSzPts val="1100"/>
              <a:buNone/>
            </a:pPr>
            <a:r>
              <a:rPr lang="en-US" sz="1400" dirty="0" err="1"/>
              <a:t>df</a:t>
            </a:r>
            <a:r>
              <a:rPr lang="en-US" sz="1400" dirty="0"/>
              <a:t> = </a:t>
            </a:r>
            <a:r>
              <a:rPr lang="en-US" sz="1400" dirty="0" err="1"/>
              <a:t>pd.DataFrame</a:t>
            </a:r>
            <a:r>
              <a:rPr lang="en-US" sz="1400" dirty="0"/>
              <a:t>(d, index=['d', 'b', 'a'])</a:t>
            </a:r>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r>
              <a:rPr lang="en-US" sz="1400" dirty="0"/>
              <a:t>Getting  items base on specified index and column</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 index=['d', 'b', 'a'], columns=['two', 'three'])</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LOGICAL OPERATORS     (a=true, b=true)</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1"/>
          <a:ext cx="6705600" cy="2692826"/>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41059">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63055">
                <a:tc>
                  <a:txBody>
                    <a:bodyPr/>
                    <a:lstStyle/>
                    <a:p>
                      <a:r>
                        <a:rPr lang="en-US" sz="1400" b="0" i="0" u="none" strike="noStrike" cap="none" dirty="0">
                          <a:solidFill>
                            <a:srgbClr val="000000"/>
                          </a:solidFill>
                          <a:latin typeface="Arial"/>
                          <a:ea typeface="Arial"/>
                          <a:cs typeface="Arial"/>
                          <a:sym typeface="Arial"/>
                        </a:rPr>
                        <a:t>and Logical 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both the operands are true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and b) is true.</a:t>
                      </a:r>
                      <a:endParaRPr lang="en-US" dirty="0"/>
                    </a:p>
                  </a:txBody>
                  <a:tcPr/>
                </a:tc>
                <a:extLst>
                  <a:ext uri="{0D108BD9-81ED-4DB2-BD59-A6C34878D82A}">
                    <a16:rowId xmlns:a16="http://schemas.microsoft.com/office/drawing/2014/main" val="10001"/>
                  </a:ext>
                </a:extLst>
              </a:tr>
              <a:tr h="705695">
                <a:tc>
                  <a:txBody>
                    <a:bodyPr/>
                    <a:lstStyle/>
                    <a:p>
                      <a:r>
                        <a:rPr lang="en-US" sz="1400" b="0" i="0" u="none" strike="noStrike" cap="none" dirty="0">
                          <a:solidFill>
                            <a:srgbClr val="000000"/>
                          </a:solidFill>
                          <a:latin typeface="Arial"/>
                          <a:ea typeface="Arial"/>
                          <a:cs typeface="Arial"/>
                          <a:sym typeface="Arial"/>
                        </a:rPr>
                        <a:t>or Logical OR</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any of the two operands are non-zero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or b) is true.</a:t>
                      </a:r>
                      <a:endParaRPr lang="en-US" dirty="0"/>
                    </a:p>
                  </a:txBody>
                  <a:tcPr/>
                </a:tc>
                <a:extLst>
                  <a:ext uri="{0D108BD9-81ED-4DB2-BD59-A6C34878D82A}">
                    <a16:rowId xmlns:a16="http://schemas.microsoft.com/office/drawing/2014/main" val="10002"/>
                  </a:ext>
                </a:extLst>
              </a:tr>
              <a:tr h="957192">
                <a:tc>
                  <a:txBody>
                    <a:bodyPr/>
                    <a:lstStyle/>
                    <a:p>
                      <a:r>
                        <a:rPr lang="en-US" sz="1400" b="0" i="0" u="none" strike="noStrike" cap="none" dirty="0">
                          <a:solidFill>
                            <a:srgbClr val="000000"/>
                          </a:solidFill>
                          <a:latin typeface="Arial"/>
                          <a:ea typeface="Arial"/>
                          <a:cs typeface="Arial"/>
                          <a:sym typeface="Arial"/>
                        </a:rPr>
                        <a:t>not Logical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Used to reverse the logical state of its operand.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Not(a and b) is false.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70</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From </a:t>
            </a:r>
            <a:r>
              <a:rPr lang="en-US" sz="1400" dirty="0" err="1"/>
              <a:t>dict</a:t>
            </a:r>
            <a:r>
              <a:rPr lang="en-US" sz="1400" dirty="0"/>
              <a:t> of </a:t>
            </a:r>
            <a:r>
              <a:rPr lang="en-US" sz="1400" dirty="0" err="1"/>
              <a:t>ndarrays</a:t>
            </a:r>
            <a:r>
              <a:rPr lang="en-US" sz="1400" dirty="0"/>
              <a:t> / lists</a:t>
            </a:r>
          </a:p>
          <a:p>
            <a:pPr marL="0" indent="0">
              <a:buClr>
                <a:schemeClr val="dk1"/>
              </a:buClr>
              <a:buSzPts val="1100"/>
              <a:buNone/>
            </a:pPr>
            <a:r>
              <a:rPr lang="en-US" sz="1400" dirty="0"/>
              <a:t>d = {'one' : [1., 2., 3., 4.],  'two' : [4., 3., 2., 1.]}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a:buNone/>
            </a:pPr>
            <a:r>
              <a:rPr lang="en-US" sz="1400" dirty="0"/>
              <a:t>From a list of </a:t>
            </a:r>
            <a:r>
              <a:rPr lang="en-US" sz="1400" dirty="0" err="1"/>
              <a:t>dicts</a:t>
            </a:r>
            <a:endParaRPr lang="en-US" sz="1400" dirty="0"/>
          </a:p>
          <a:p>
            <a:pPr>
              <a:buNone/>
            </a:pPr>
            <a:r>
              <a:rPr lang="en-US" sz="1400" dirty="0"/>
              <a:t>data1 = [{'a': 1, 'b': 2}, {'a': 5, 'b': 10, 'c': 20}]</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(data1)</a:t>
            </a:r>
          </a:p>
          <a:p>
            <a:pPr marL="0" indent="0">
              <a:buClr>
                <a:schemeClr val="dk1"/>
              </a:buClr>
              <a:buSzPts val="1100"/>
              <a:buNone/>
            </a:pPr>
            <a:r>
              <a:rPr lang="en-US" sz="1400" dirty="0"/>
              <a:t>    print(</a:t>
            </a:r>
            <a:r>
              <a:rPr lang="en-US" sz="1400" dirty="0" err="1"/>
              <a:t>df</a:t>
            </a:r>
            <a:r>
              <a:rPr lang="en-US" sz="1400" dirty="0"/>
              <a:t>)</a:t>
            </a:r>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71</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Column selection, addition, deletion</a:t>
            </a:r>
          </a:p>
          <a:p>
            <a:pPr marL="0" indent="0">
              <a:buClr>
                <a:schemeClr val="dk1"/>
              </a:buClr>
              <a:buSzPts val="1100"/>
              <a:buNone/>
            </a:pPr>
            <a:r>
              <a:rPr lang="en-US" sz="1400" dirty="0"/>
              <a:t>print(</a:t>
            </a:r>
            <a:r>
              <a:rPr lang="en-US" sz="1400" dirty="0" err="1"/>
              <a:t>df</a:t>
            </a:r>
            <a:r>
              <a:rPr lang="en-US" sz="1400" dirty="0"/>
              <a:t>['one'])</a:t>
            </a:r>
          </a:p>
          <a:p>
            <a:pPr marL="0" indent="0">
              <a:buClr>
                <a:schemeClr val="dk1"/>
              </a:buClr>
              <a:buSzPts val="1100"/>
              <a:buNone/>
            </a:pPr>
            <a:endParaRPr lang="en-US" sz="1400" dirty="0"/>
          </a:p>
          <a:p>
            <a:pPr marL="0" indent="0">
              <a:buClr>
                <a:schemeClr val="dk1"/>
              </a:buClr>
              <a:buSzPts val="1100"/>
              <a:buNone/>
            </a:pPr>
            <a:r>
              <a:rPr lang="en-US" sz="1400" dirty="0" err="1"/>
              <a:t>df</a:t>
            </a:r>
            <a:r>
              <a:rPr lang="en-US" sz="1400" dirty="0"/>
              <a:t>['three'] = </a:t>
            </a:r>
            <a:r>
              <a:rPr lang="en-US" sz="1400" dirty="0" err="1"/>
              <a:t>df</a:t>
            </a:r>
            <a:r>
              <a:rPr lang="en-US" sz="1400" dirty="0"/>
              <a:t>['one'] * </a:t>
            </a:r>
            <a:r>
              <a:rPr lang="en-US" sz="1400" dirty="0" err="1"/>
              <a:t>df</a:t>
            </a:r>
            <a:r>
              <a:rPr lang="en-US" sz="1400" dirty="0"/>
              <a:t>['two']</a:t>
            </a:r>
          </a:p>
          <a:p>
            <a:pPr marL="0" indent="0">
              <a:buClr>
                <a:schemeClr val="dk1"/>
              </a:buClr>
              <a:buSzPts val="1100"/>
              <a:buNone/>
            </a:pPr>
            <a:r>
              <a:rPr lang="en-US" sz="1400" dirty="0" err="1"/>
              <a:t>df</a:t>
            </a:r>
            <a:r>
              <a:rPr lang="en-US" sz="1400" dirty="0"/>
              <a:t>['flag'] = </a:t>
            </a:r>
            <a:r>
              <a:rPr lang="en-US" sz="1400" dirty="0" err="1"/>
              <a:t>df</a:t>
            </a:r>
            <a:r>
              <a:rPr lang="en-US" sz="1400" dirty="0"/>
              <a:t>['one'] &gt; 2</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endParaRPr lang="en-US" sz="1400" dirty="0"/>
          </a:p>
          <a:p>
            <a:pPr marL="0" indent="0">
              <a:buClr>
                <a:schemeClr val="dk1"/>
              </a:buClr>
              <a:buSzPts val="1100"/>
              <a:buNone/>
            </a:pPr>
            <a:r>
              <a:rPr lang="en-US" sz="1400" b="1" dirty="0"/>
              <a:t>del</a:t>
            </a:r>
            <a:r>
              <a:rPr lang="en-US" sz="1400" dirty="0"/>
              <a:t> </a:t>
            </a:r>
            <a:r>
              <a:rPr lang="en-US" sz="1400" dirty="0" err="1"/>
              <a:t>df</a:t>
            </a:r>
            <a:r>
              <a:rPr lang="en-US" sz="1400" dirty="0"/>
              <a:t>['two']</a:t>
            </a:r>
          </a:p>
          <a:p>
            <a:pPr marL="0" indent="0">
              <a:buClr>
                <a:schemeClr val="dk1"/>
              </a:buClr>
              <a:buSzPts val="1100"/>
              <a:buNone/>
            </a:pPr>
            <a:r>
              <a:rPr lang="en-US" sz="1400" dirty="0"/>
              <a:t>three = df.pop('three')</a:t>
            </a:r>
          </a:p>
          <a:p>
            <a:pPr marL="0" indent="0">
              <a:buClr>
                <a:schemeClr val="dk1"/>
              </a:buClr>
              <a:buSzPts val="1100"/>
              <a:buNone/>
            </a:pPr>
            <a:r>
              <a:rPr lang="en-US" sz="1400" dirty="0"/>
              <a:t>p</a:t>
            </a:r>
            <a:r>
              <a:rPr lang="en-US" sz="1400"/>
              <a:t>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FIRST PYTHON CODE</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a:solidFill>
                  <a:srgbClr val="FF9800"/>
                </a:solidFill>
              </a:rPr>
              <a:t>FIRST CODE</a:t>
            </a:r>
            <a:endParaRPr lang="en-US" sz="1400" b="1" dirty="0">
              <a:solidFill>
                <a:srgbClr val="FF9800"/>
              </a:solidFill>
            </a:endParaRPr>
          </a:p>
          <a:p>
            <a:r>
              <a:rPr lang="en-US" sz="1400" dirty="0"/>
              <a:t> </a:t>
            </a:r>
            <a:r>
              <a:rPr lang="en-US" sz="1400" dirty="0" err="1"/>
              <a:t>birthYear</a:t>
            </a:r>
            <a:r>
              <a:rPr lang="en-US" sz="1400" dirty="0"/>
              <a:t> = float(</a:t>
            </a:r>
            <a:r>
              <a:rPr lang="en-US" sz="1400" dirty="0" err="1"/>
              <a:t>raw_input</a:t>
            </a:r>
            <a:r>
              <a:rPr lang="en-US" sz="1400" dirty="0"/>
              <a:t>("\</a:t>
            </a:r>
            <a:r>
              <a:rPr lang="en-US" sz="1400" dirty="0" err="1"/>
              <a:t>nEnter</a:t>
            </a:r>
            <a:r>
              <a:rPr lang="en-US" sz="1400" dirty="0"/>
              <a:t> your birth year, </a:t>
            </a:r>
            <a:r>
              <a:rPr lang="en-US" sz="1400" dirty="0" err="1"/>
              <a:t>i.e</a:t>
            </a:r>
            <a:r>
              <a:rPr lang="en-US" sz="1400" dirty="0"/>
              <a:t> 1990 "))</a:t>
            </a:r>
          </a:p>
          <a:p>
            <a:r>
              <a:rPr lang="en-US" sz="1400" dirty="0" err="1"/>
              <a:t>currentYear</a:t>
            </a:r>
            <a:r>
              <a:rPr lang="en-US" sz="1400" dirty="0"/>
              <a:t> = float(</a:t>
            </a:r>
            <a:r>
              <a:rPr lang="en-US" sz="1400" dirty="0" err="1"/>
              <a:t>raw_input</a:t>
            </a:r>
            <a:r>
              <a:rPr lang="en-US" sz="1400" dirty="0"/>
              <a:t>("\</a:t>
            </a:r>
            <a:r>
              <a:rPr lang="en-US" sz="1400" dirty="0" err="1"/>
              <a:t>nEnter</a:t>
            </a:r>
            <a:r>
              <a:rPr lang="en-US" sz="1400" dirty="0"/>
              <a:t> current year, </a:t>
            </a:r>
            <a:r>
              <a:rPr lang="en-US" sz="1400" dirty="0" err="1"/>
              <a:t>i.e</a:t>
            </a:r>
            <a:r>
              <a:rPr lang="en-US" sz="1400" dirty="0"/>
              <a:t> 2017 "))</a:t>
            </a:r>
          </a:p>
          <a:p>
            <a:r>
              <a:rPr lang="en-US" sz="1400" dirty="0"/>
              <a:t>age = </a:t>
            </a:r>
            <a:r>
              <a:rPr lang="en-US" sz="1400" dirty="0" err="1"/>
              <a:t>currentYear</a:t>
            </a:r>
            <a:r>
              <a:rPr lang="en-US" sz="1400" dirty="0"/>
              <a:t> - </a:t>
            </a:r>
            <a:r>
              <a:rPr lang="en-US" sz="1400" dirty="0" err="1"/>
              <a:t>birthYear</a:t>
            </a:r>
            <a:endParaRPr lang="en-US" sz="1400" dirty="0"/>
          </a:p>
          <a:p>
            <a:r>
              <a:rPr lang="en-US" sz="1400" dirty="0"/>
              <a:t>print "Your age is  " + </a:t>
            </a:r>
            <a:r>
              <a:rPr lang="en-US" sz="1400" dirty="0" err="1"/>
              <a:t>str</a:t>
            </a:r>
            <a:r>
              <a:rPr lang="en-US" sz="1400" dirty="0"/>
              <a:t>(age) + "  years"</a:t>
            </a:r>
          </a:p>
          <a:p>
            <a:r>
              <a:rPr lang="en-US" sz="1400" dirty="0" err="1"/>
              <a:t>raw_input</a:t>
            </a:r>
            <a:r>
              <a:rPr lang="en-US" sz="1400" dirty="0"/>
              <a:t>("Hit enter button to exit.")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LOOP</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517886"/>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dirty="0">
                <a:solidFill>
                  <a:srgbClr val="FF0000"/>
                </a:solidFill>
                <a:latin typeface="Calibri" pitchFamily="34" charset="0"/>
                <a:ea typeface="Calibri" pitchFamily="34" charset="0"/>
                <a:cs typeface="Times New Roman" pitchFamily="18" charset="0"/>
              </a:rPr>
              <a:t>FOR CONSTRUCT</a:t>
            </a:r>
            <a:endParaRPr lang="en-US" sz="1800" dirty="0">
              <a:solidFill>
                <a:srgbClr val="FF0000"/>
              </a:solidFill>
              <a:latin typeface="Arial" pitchFamily="34" charset="0"/>
              <a:cs typeface="Arial" pitchFamily="34" charset="0"/>
            </a:endParaRPr>
          </a:p>
          <a:p>
            <a:pPr lvl="0" eaLnBrk="0" fontAlgn="base" hangingPunct="0">
              <a:spcBef>
                <a:spcPct val="30000"/>
              </a:spcBef>
              <a:spcAft>
                <a:spcPct val="0"/>
              </a:spcAft>
              <a:buClrTx/>
            </a:pPr>
            <a:r>
              <a:rPr lang="en-US" sz="1800" dirty="0">
                <a:solidFill>
                  <a:srgbClr val="333333"/>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666666"/>
                </a:solidFill>
                <a:latin typeface="Arial" pitchFamily="34" charset="0"/>
              </a:rPr>
              <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'cat'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'window'</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'defenestrate'</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chemeClr val="tx1"/>
                </a:solidFill>
                <a:latin typeface="Arial" pitchFamily="34" charset="0"/>
                <a:ea typeface="Times New Roman" pitchFamily="18" charset="0"/>
                <a:cs typeface="Courier New" pitchFamily="49" charset="0"/>
              </a:rPr>
              <a:t>len</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C65D09"/>
                </a:solidFill>
                <a:latin typeface="Arial Unicode MS" pitchFamily="34" charset="-128"/>
                <a:ea typeface="Times New Roman" pitchFamily="18" charset="0"/>
                <a:cs typeface="Courier New" pitchFamily="49" charset="0"/>
              </a:rPr>
              <a:t>&gt;&gt;</a:t>
            </a:r>
            <a:r>
              <a:rPr lang="en-US" sz="1800" dirty="0">
                <a:solidFill>
                  <a:srgbClr val="333333"/>
                </a:solidFill>
                <a:latin typeface="Arial Unicode MS" pitchFamily="34" charset="-128"/>
                <a:ea typeface="Times New Roman" pitchFamily="18" charset="0"/>
                <a:cs typeface="Courier New" pitchFamily="49" charset="0"/>
              </a:rPr>
              <a:t>cat 3</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window 6</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defenestrate 12</a:t>
            </a:r>
            <a:endParaRPr lang="en-US" sz="1800" dirty="0">
              <a:solidFill>
                <a:schemeClr val="tx1"/>
              </a:solidFill>
              <a:latin typeface="Arial" pitchFamily="34" charset="0"/>
              <a:cs typeface="Arial" pitchFamily="34" charset="0"/>
            </a:endParaRP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rgbClr val="333333"/>
                </a:solidFill>
                <a:latin typeface="Arial" pitchFamily="34" charset="0"/>
              </a:rPr>
              <a:t>i</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ea typeface="Times New Roman" pitchFamily="18" charset="0"/>
                <a:cs typeface="Courier New" pitchFamily="49" charset="0"/>
              </a:rPr>
              <a:t>range</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208050"/>
                </a:solidFill>
                <a:latin typeface="Arial Unicode MS" pitchFamily="34" charset="-128"/>
                <a:ea typeface="Times New Roman" pitchFamily="18" charset="0"/>
                <a:cs typeface="Courier New" pitchFamily="49" charset="0"/>
              </a:rPr>
              <a:t>5</a:t>
            </a:r>
            <a:r>
              <a:rPr lang="en-US" sz="1800" dirty="0">
                <a:solidFill>
                  <a:srgbClr val="333333"/>
                </a:solidFill>
                <a:latin typeface="Arial Unicode MS" pitchFamily="34" charset="-128"/>
                <a:ea typeface="Times New Roman" pitchFamily="18" charset="0"/>
                <a:cs typeface="Courier New" pitchFamily="49" charset="0"/>
              </a:rPr>
              <a:t>): </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err="1">
                <a:solidFill>
                  <a:srgbClr val="333333"/>
                </a:solidFill>
                <a:latin typeface="Arial Unicode MS" pitchFamily="34" charset="-128"/>
                <a:ea typeface="Times New Roman" pitchFamily="18" charset="0"/>
                <a:cs typeface="Courier New" pitchFamily="49" charset="0"/>
              </a:rPr>
              <a:t>i</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&gt;&gt;0 1 2 3 4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ML/TENSORFLOW PREREQUISITES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74</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r>
              <a:rPr lang="en-US" sz="1400" b="1" dirty="0">
                <a:solidFill>
                  <a:srgbClr val="FF9800"/>
                </a:solidFill>
              </a:rPr>
              <a:t>CALCULUS</a:t>
            </a:r>
            <a:endParaRPr lang="en-US" sz="1400" dirty="0">
              <a:solidFill>
                <a:srgbClr val="FFC000"/>
              </a:solidFill>
            </a:endParaRPr>
          </a:p>
          <a:p>
            <a:r>
              <a:rPr lang="en-US" sz="1400" dirty="0"/>
              <a:t>F(x) = 1/1 + e</a:t>
            </a:r>
            <a:r>
              <a:rPr lang="en-US" sz="1400" baseline="30000" dirty="0"/>
              <a:t>-x  </a:t>
            </a:r>
            <a:r>
              <a:rPr lang="en-US" sz="1400" dirty="0"/>
              <a:t>or</a:t>
            </a:r>
          </a:p>
          <a:p>
            <a:r>
              <a:rPr lang="en-US" sz="1400" dirty="0"/>
              <a:t>F(z) = 1/1 + e</a:t>
            </a:r>
            <a:r>
              <a:rPr lang="en-US" sz="1400" baseline="30000" dirty="0"/>
              <a:t>-z  </a:t>
            </a:r>
            <a:r>
              <a:rPr lang="en-US" sz="1400" dirty="0"/>
              <a:t> where z = </a:t>
            </a:r>
            <a:r>
              <a:rPr lang="en-US" sz="1400" dirty="0" err="1"/>
              <a:t>ө</a:t>
            </a:r>
            <a:r>
              <a:rPr lang="en-US" sz="1400" baseline="30000" dirty="0" err="1"/>
              <a:t>T</a:t>
            </a:r>
            <a:r>
              <a:rPr lang="en-US" sz="1400" dirty="0" err="1"/>
              <a:t>x</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MODULES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75</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076" name="Rectangle 4"/>
          <p:cNvSpPr>
            <a:spLocks noChangeArrowheads="1"/>
          </p:cNvSpPr>
          <p:nvPr/>
        </p:nvSpPr>
        <p:spPr bwMode="auto">
          <a:xfrm>
            <a:off x="533400" y="1962150"/>
            <a:ext cx="7797006" cy="2778689"/>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39BE5"/>
              </a:solidFill>
              <a:effectLst/>
              <a:latin typeface="Arial" pitchFamily="34" charset="0"/>
              <a:ea typeface="Times New Roman" pitchFamily="18" charset="0"/>
              <a:cs typeface="Arial" pitchFamily="34" charset="0"/>
              <a:hlinkClick r:id="rId3"/>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39BE5"/>
                </a:solidFill>
                <a:effectLst/>
                <a:latin typeface="Arial" pitchFamily="34" charset="0"/>
                <a:ea typeface="Times New Roman" pitchFamily="18" charset="0"/>
                <a:cs typeface="Arial" pitchFamily="34" charset="0"/>
                <a:hlinkClick r:id="rId3"/>
              </a:rPr>
              <a:t>NumPy</a:t>
            </a:r>
            <a:r>
              <a:rPr kumimoji="0" lang="en-US" sz="1800" b="0" i="0" u="none" strike="noStrike" cap="none" normalizeH="0" baseline="0" dirty="0">
                <a:ln>
                  <a:noFill/>
                </a:ln>
                <a:solidFill>
                  <a:srgbClr val="212121"/>
                </a:solidFill>
                <a:effectLst/>
                <a:latin typeface="Arial" pitchFamily="34" charset="0"/>
                <a:ea typeface="Times New Roman" pitchFamily="18" charset="0"/>
                <a:cs typeface="Arial" pitchFamily="34" charset="0"/>
              </a:rPr>
              <a:t> (for low-level math operations)</a:t>
            </a:r>
            <a:endParaRPr kumimoji="0" lang="en-US" sz="18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6</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1d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[0 1 2 3 4 5]</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lang="en-US" sz="1800" dirty="0">
                <a:solidFill>
                  <a:schemeClr val="tx1"/>
                </a:solidFill>
                <a:latin typeface="Arial" pitchFamily="34" charset="0"/>
                <a:ea typeface="Times New Roman" pitchFamily="18" charset="0"/>
                <a:cs typeface="Courier New" pitchFamily="49" charset="0"/>
              </a:rPr>
              <a:t>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[ 6  7  8] [ 9 10 11]]</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76</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00150"/>
            <a:ext cx="8458200" cy="3566597"/>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[ 6  7  8] [ 9 10 11]]</a:t>
            </a:r>
            <a:r>
              <a:rPr kumimoji="0" lang="en-US" sz="1800" b="0" i="0" u="none" strike="noStrike" cap="none" normalizeH="0" baseline="0" dirty="0">
                <a:ln>
                  <a:noFill/>
                </a:ln>
                <a:solidFill>
                  <a:srgbClr val="333333"/>
                </a:solidFill>
                <a:effectLst/>
                <a:latin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rPr>
              <a:t>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333333"/>
              </a:solidFill>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333333"/>
                </a:solidFill>
                <a:effectLst/>
                <a:latin typeface="Arial Unicode MS" pitchFamily="34" charset="-128"/>
                <a:ea typeface="Times New Roman" pitchFamily="18" charset="0"/>
                <a:cs typeface="Courier New" pitchFamily="49" charset="0"/>
              </a:rPr>
              <a:t>Linespace</a:t>
            </a:r>
            <a:r>
              <a:rPr kumimoji="0" lang="en-US" sz="1800" b="0" i="0" u="none" strike="noStrike" cap="none" normalizeH="0" baseline="0" dirty="0" err="1">
                <a:ln>
                  <a:noFill/>
                </a:ln>
                <a:solidFill>
                  <a:srgbClr val="333333"/>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9</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9 numbers from 0 to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array([ 0.  ,  0.25,  0.5 ,  0.75,  1.  ,  1.25,  1.5 ,  1.75,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x</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pi</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100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useful to evaluate function at lots of points**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 OPERATIONS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77</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76350"/>
            <a:ext cx="8077200" cy="3581986"/>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Basic Operation</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50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2, 3])</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chemeClr val="tx1"/>
                </a:solidFill>
                <a:effectLst/>
                <a:latin typeface="Arial" pitchFamily="34" charset="0"/>
              </a:rPr>
              <a:t>a</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array([20, 29, 38, 47])</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4, 9])</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78</a:t>
            </a:fld>
            <a:endParaRPr/>
          </a:p>
        </p:txBody>
      </p:sp>
      <p:sp>
        <p:nvSpPr>
          <p:cNvPr id="503" name="Shape 50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Shape 50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a:p>
          <a:p>
            <a:pPr marL="0" lvl="0" indent="0" algn="ctr" rtl="0">
              <a:spcBef>
                <a:spcPts val="0"/>
              </a:spcBef>
              <a:spcAft>
                <a:spcPts val="0"/>
              </a:spcAft>
              <a:buClr>
                <a:schemeClr val="dk1"/>
              </a:buClr>
              <a:buSzPts val="1100"/>
              <a:buFont typeface="Arial"/>
              <a:buNone/>
            </a:pPr>
            <a:endParaRPr sz="2000"/>
          </a:p>
        </p:txBody>
      </p:sp>
      <p:grpSp>
        <p:nvGrpSpPr>
          <p:cNvPr id="2"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MEMBERSHIP OPERATORS     </a:t>
            </a:r>
          </a:p>
          <a:p>
            <a:pPr marL="0" indent="0">
              <a:buClr>
                <a:schemeClr val="dk1"/>
              </a:buClr>
              <a:buSzPts val="1100"/>
              <a:buNone/>
            </a:pPr>
            <a:r>
              <a:rPr lang="en-US" sz="1400" dirty="0"/>
              <a:t>Python’s membership operators test for membership in a sequence, such as strings, lists, or </a:t>
            </a:r>
            <a:r>
              <a:rPr lang="en-US" sz="1400" dirty="0" err="1"/>
              <a:t>tuples</a:t>
            </a:r>
            <a:r>
              <a:rPr lang="en-US" sz="1400" dirty="0"/>
              <a:t>.</a:t>
            </a:r>
            <a:endParaRPr lang="en-US" sz="1400" b="1" dirty="0">
              <a:solidFill>
                <a:srgbClr val="FF9800"/>
              </a:solidFill>
            </a:endParaRP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01338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in y, here in results in a 1 if x is a member of sequence 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not 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does not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not in y, here not in results in a 1 if x is not a member of sequence 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IDENTITY OPERATORS     </a:t>
            </a:r>
          </a:p>
          <a:p>
            <a:pPr marL="0" indent="0">
              <a:buClr>
                <a:schemeClr val="dk1"/>
              </a:buClr>
              <a:buSzPts val="1100"/>
              <a:buNone/>
            </a:pPr>
            <a:r>
              <a:rPr lang="en-US" sz="1400" dirty="0"/>
              <a:t>Identity operators compare the memory locations of two objects.</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22674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is</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the variables on either side of the operator point to the same object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y, here </a:t>
                      </a:r>
                      <a:r>
                        <a:rPr lang="en-US" sz="1400" b="1" i="0" u="none" strike="noStrike" cap="none" dirty="0">
                          <a:solidFill>
                            <a:srgbClr val="000000"/>
                          </a:solidFill>
                          <a:latin typeface="Arial"/>
                          <a:ea typeface="Arial"/>
                          <a:cs typeface="Arial"/>
                          <a:sym typeface="Arial"/>
                        </a:rPr>
                        <a:t>is</a:t>
                      </a:r>
                      <a:r>
                        <a:rPr lang="en-US" sz="1400" b="0" i="0" u="none" strike="noStrike" cap="none" dirty="0">
                          <a:solidFill>
                            <a:srgbClr val="000000"/>
                          </a:solidFill>
                          <a:latin typeface="Arial"/>
                          <a:ea typeface="Arial"/>
                          <a:cs typeface="Arial"/>
                          <a:sym typeface="Arial"/>
                        </a:rPr>
                        <a:t> results in 1 if id(x) equals id(y).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Is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false if the variables on either side of the operator point to the same object and true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not y, here </a:t>
                      </a:r>
                      <a:r>
                        <a:rPr lang="en-US" sz="1400" b="1" i="0" u="none" strike="noStrike" cap="none" dirty="0">
                          <a:solidFill>
                            <a:srgbClr val="000000"/>
                          </a:solidFill>
                          <a:latin typeface="Arial"/>
                          <a:ea typeface="Arial"/>
                          <a:cs typeface="Arial"/>
                          <a:sym typeface="Arial"/>
                        </a:rPr>
                        <a:t>is not</a:t>
                      </a:r>
                      <a:r>
                        <a:rPr lang="en-US" sz="1400" b="0" i="0" u="none" strike="noStrike" cap="none" dirty="0">
                          <a:solidFill>
                            <a:srgbClr val="000000"/>
                          </a:solidFill>
                          <a:latin typeface="Arial"/>
                          <a:ea typeface="Arial"/>
                          <a:cs typeface="Arial"/>
                          <a:sym typeface="Arial"/>
                        </a:rPr>
                        <a:t> results in 1 if id(x) is not equal to id(y).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19909</TotalTime>
  <Words>5151</Words>
  <Application>Microsoft Office PowerPoint</Application>
  <PresentationFormat>On-screen Show (16:9)</PresentationFormat>
  <Paragraphs>1222</Paragraphs>
  <Slides>78</Slides>
  <Notes>78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Roboto Condensed Light</vt:lpstr>
      <vt:lpstr>Arvo</vt:lpstr>
      <vt:lpstr>Roboto Condensed</vt:lpstr>
      <vt:lpstr>Calibri</vt:lpstr>
      <vt:lpstr>Arial</vt:lpstr>
      <vt:lpstr>Courier New</vt:lpstr>
      <vt:lpstr>Arial Unicode MS</vt:lpstr>
      <vt:lpstr>Salerio template</vt:lpstr>
      <vt:lpstr>INTRODUCTION TO PYTHON PROGRAMMING</vt:lpstr>
      <vt:lpstr>PROGRAMMING OVERVIEW</vt:lpstr>
      <vt:lpstr>PROGRAMMING OVERVIEW</vt:lpstr>
      <vt:lpstr>PYTHON OPERATORS</vt:lpstr>
      <vt:lpstr>PYTHON OPERATORS</vt:lpstr>
      <vt:lpstr>PYTHON OPERATORS</vt:lpstr>
      <vt:lpstr>PYTHON OPERATORS</vt:lpstr>
      <vt:lpstr>PYTHON OPERATORS</vt:lpstr>
      <vt:lpstr>PYTHON OPERATORS</vt:lpstr>
      <vt:lpstr>PYTHON BUILT-IN FUNCTIONS/METHODS</vt:lpstr>
      <vt:lpstr>PYTHON BUILT-IN FUNCTIONS/METHODS</vt:lpstr>
      <vt:lpstr>PYTHON BUILT-IN FUNCTIONS/METHODS</vt:lpstr>
      <vt:lpstr>PYTHON BUILT-IN FUNCTIONS/METHODS</vt:lpstr>
      <vt:lpstr>CONDITIONAL</vt:lpstr>
      <vt:lpstr>CONTROL STRUCTURE/LOOP</vt:lpstr>
      <vt:lpstr>CONTROL STRUCTURE/LOOP</vt:lpstr>
      <vt:lpstr>CONTROL STRUCTURE/LOOP</vt:lpstr>
      <vt:lpstr>CONTROL STRUCTURE/LOOP</vt:lpstr>
      <vt:lpstr>CONTROL STRUCTURE/LOOP</vt:lpstr>
      <vt:lpstr>PYTHON DATA STRUCTURES</vt:lpstr>
      <vt:lpstr>PYTHON DATA STRUCTURES</vt:lpstr>
      <vt:lpstr>PYTHON BUILT-IN FUNCTIONS/METHODS</vt:lpstr>
      <vt:lpstr>PYTHON BUILT-IN FUNCTIONS/METHODS</vt:lpstr>
      <vt:lpstr>PYTHON BUILT-IN FUNCTIONS/METHODS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FUNCTION</vt:lpstr>
      <vt:lpstr>PYTHON FUNCTION</vt:lpstr>
      <vt:lpstr>PYTHON FUNCTION</vt:lpstr>
      <vt:lpstr>PYTHON FUNCTION</vt:lpstr>
      <vt:lpstr>PYTHON FUNCTION</vt:lpstr>
      <vt:lpstr>PYTHON FUNCTION</vt:lpstr>
      <vt:lpstr>PYTHON FUNCTION</vt:lpstr>
      <vt:lpstr>PYTHON FILE I/O</vt:lpstr>
      <vt:lpstr>PYTHON FILE I/O</vt:lpstr>
      <vt:lpstr>PYTHON FILE I/O</vt:lpstr>
      <vt:lpstr>FILE I/O</vt:lpstr>
      <vt:lpstr>FILE I/O</vt:lpstr>
      <vt:lpstr>DATA BASE MANAGEMENT SYSTEM</vt:lpstr>
      <vt:lpstr>DATA BASE MANAGEMENT SYSTEM</vt:lpstr>
      <vt:lpstr>DATA BASE MANAGEMENT SYSTEM</vt:lpstr>
      <vt:lpstr>DATA BASE MANAGEMENT SYSTEM</vt:lpstr>
      <vt:lpstr>DATA BASE MANAGEMENT SYSTEM</vt:lpstr>
      <vt:lpstr>DATA BASE MANAGEMENT SYSTEM</vt:lpstr>
      <vt:lpstr>DATA BASE MANAGEMENT SYSTEM</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FIRST PYTHON CODE</vt:lpstr>
      <vt:lpstr>LOOP</vt:lpstr>
      <vt:lpstr>ML/TENSORFLOW PREREQUISITES</vt:lpstr>
      <vt:lpstr>PYTHON MODULES</vt:lpstr>
      <vt:lpstr>NUMPY</vt:lpstr>
      <vt:lpstr>NUMPY OPERATIONS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BASICS &amp; TENSORFLOW PREREQUISITES</dc:title>
  <cp:lastModifiedBy>kpongette inyang</cp:lastModifiedBy>
  <cp:revision>88</cp:revision>
  <dcterms:modified xsi:type="dcterms:W3CDTF">2019-04-27T15:06:29Z</dcterms:modified>
</cp:coreProperties>
</file>