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1964" r:id="rId2"/>
    <p:sldId id="1201" r:id="rId3"/>
    <p:sldId id="1965" r:id="rId4"/>
    <p:sldId id="1966" r:id="rId5"/>
    <p:sldId id="1967" r:id="rId6"/>
    <p:sldId id="1949" r:id="rId7"/>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0">
          <p15:clr>
            <a:srgbClr val="A4A3A4"/>
          </p15:clr>
        </p15:guide>
        <p15:guide id="2" pos="315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initials="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000"/>
    <a:srgbClr val="C8000E"/>
    <a:srgbClr val="EDEEEF"/>
    <a:srgbClr val="E6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4" autoAdjust="0"/>
    <p:restoredTop sz="94683" autoAdjust="0"/>
  </p:normalViewPr>
  <p:slideViewPr>
    <p:cSldViewPr snapToGrid="0">
      <p:cViewPr>
        <p:scale>
          <a:sx n="75" d="100"/>
          <a:sy n="75" d="100"/>
        </p:scale>
        <p:origin x="978" y="318"/>
      </p:cViewPr>
      <p:guideLst>
        <p:guide orient="horz" pos="1870"/>
        <p:guide pos="3152"/>
      </p:guideLst>
    </p:cSldViewPr>
  </p:slideViewPr>
  <p:outlineViewPr>
    <p:cViewPr>
      <p:scale>
        <a:sx n="33" d="100"/>
        <a:sy n="33" d="100"/>
      </p:scale>
      <p:origin x="0" y="-10050"/>
    </p:cViewPr>
  </p:outlineViewPr>
  <p:notesTextViewPr>
    <p:cViewPr>
      <p:scale>
        <a:sx n="100" d="100"/>
        <a:sy n="100" d="100"/>
      </p:scale>
      <p:origin x="0" y="0"/>
    </p:cViewPr>
  </p:notesTextViewPr>
  <p:sorterViewPr>
    <p:cViewPr varScale="1">
      <p:scale>
        <a:sx n="100" d="100"/>
        <a:sy n="100" d="100"/>
      </p:scale>
      <p:origin x="0" y="-27828"/>
    </p:cViewPr>
  </p:sorterViewPr>
  <p:notesViewPr>
    <p:cSldViewPr snapToGrid="0">
      <p:cViewPr varScale="1">
        <p:scale>
          <a:sx n="57" d="100"/>
          <a:sy n="57" d="100"/>
        </p:scale>
        <p:origin x="209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14E61-A939-4AA1-8D19-D09C94BAA12C}" type="doc">
      <dgm:prSet loTypeId="urn:microsoft.com/office/officeart/2005/8/layout/radial3" loCatId="cycle" qsTypeId="urn:microsoft.com/office/officeart/2005/8/quickstyle/simple1" qsCatId="simple" csTypeId="urn:microsoft.com/office/officeart/2005/8/colors/accent4_1" csCatId="accent4" phldr="1"/>
      <dgm:spPr/>
      <dgm:t>
        <a:bodyPr/>
        <a:lstStyle/>
        <a:p>
          <a:endParaRPr lang="zh-CN" altLang="en-US"/>
        </a:p>
      </dgm:t>
    </dgm:pt>
    <dgm:pt modelId="{B454769A-40B4-4BDE-AAB9-F037457B7267}">
      <dgm:prSet phldrT="[文本]">
        <dgm:style>
          <a:lnRef idx="2">
            <a:schemeClr val="accent3"/>
          </a:lnRef>
          <a:fillRef idx="1">
            <a:schemeClr val="lt1"/>
          </a:fillRef>
          <a:effectRef idx="0">
            <a:schemeClr val="accent3"/>
          </a:effectRef>
          <a:fontRef idx="minor">
            <a:schemeClr val="dk1"/>
          </a:fontRef>
        </dgm:style>
      </dgm:prSet>
      <dgm:spPr/>
      <dgm:t>
        <a:bodyPr/>
        <a:lstStyle/>
        <a:p>
          <a:r>
            <a:rPr lang="zh-CN" altLang="en-US" b="1" dirty="0">
              <a:solidFill>
                <a:srgbClr val="D25050"/>
              </a:solidFill>
              <a:latin typeface="微软雅黑" panose="020B0503020204020204" pitchFamily="34" charset="-122"/>
              <a:ea typeface="微软雅黑" panose="020B0503020204020204" pitchFamily="34" charset="-122"/>
            </a:rPr>
            <a:t>移动应用全生命周期</a:t>
          </a:r>
          <a:endParaRPr lang="zh-CN" altLang="en-US" dirty="0">
            <a:solidFill>
              <a:srgbClr val="D25050"/>
            </a:solidFill>
          </a:endParaRPr>
        </a:p>
      </dgm:t>
    </dgm:pt>
    <dgm:pt modelId="{522C7AF0-60A0-45AA-9962-64AA6EB285C1}" type="parTrans" cxnId="{F2B650CC-5D21-45DA-9440-84D7B104D7FC}">
      <dgm:prSet/>
      <dgm:spPr/>
      <dgm:t>
        <a:bodyPr/>
        <a:lstStyle/>
        <a:p>
          <a:endParaRPr lang="zh-CN" altLang="en-US"/>
        </a:p>
      </dgm:t>
    </dgm:pt>
    <dgm:pt modelId="{168CB84D-E00C-479B-ADCA-0769F68751FF}" type="sibTrans" cxnId="{F2B650CC-5D21-45DA-9440-84D7B104D7FC}">
      <dgm:prSet/>
      <dgm:spPr/>
      <dgm:t>
        <a:bodyPr/>
        <a:lstStyle/>
        <a:p>
          <a:endParaRPr lang="zh-CN" altLang="en-US"/>
        </a:p>
      </dgm:t>
    </dgm:pt>
    <dgm:pt modelId="{EF640C9E-2316-4C91-81CD-509C16ED3876}">
      <dgm:prSet phldrT="[文本]">
        <dgm:style>
          <a:lnRef idx="2">
            <a:schemeClr val="accent6"/>
          </a:lnRef>
          <a:fillRef idx="1">
            <a:schemeClr val="lt1"/>
          </a:fillRef>
          <a:effectRef idx="0">
            <a:schemeClr val="accent6"/>
          </a:effectRef>
          <a:fontRef idx="minor">
            <a:schemeClr val="dk1"/>
          </a:fontRef>
        </dgm:style>
      </dgm:prSet>
      <dgm:spPr>
        <a:solidFill>
          <a:srgbClr val="E60012"/>
        </a:solidFill>
        <a:ln>
          <a:noFill/>
        </a:ln>
      </dgm:spPr>
      <dgm:t>
        <a:bodyPr/>
        <a:lstStyle/>
        <a:p>
          <a:r>
            <a:rPr lang="zh-CN" altLang="en-US" b="1" dirty="0">
              <a:solidFill>
                <a:schemeClr val="bg1"/>
              </a:solidFill>
            </a:rPr>
            <a:t>开发</a:t>
          </a:r>
        </a:p>
      </dgm:t>
    </dgm:pt>
    <dgm:pt modelId="{9BE74D3A-6CE2-4EA9-AB4D-7C7160718651}" type="parTrans" cxnId="{BF2D3E84-4D85-4736-8CF3-D9AC5204F994}">
      <dgm:prSet/>
      <dgm:spPr/>
      <dgm:t>
        <a:bodyPr/>
        <a:lstStyle/>
        <a:p>
          <a:endParaRPr lang="zh-CN" altLang="en-US"/>
        </a:p>
      </dgm:t>
    </dgm:pt>
    <dgm:pt modelId="{78A7E68A-9260-4093-B6E0-0B8C4DE960F8}" type="sibTrans" cxnId="{BF2D3E84-4D85-4736-8CF3-D9AC5204F994}">
      <dgm:prSet/>
      <dgm:spPr/>
      <dgm:t>
        <a:bodyPr/>
        <a:lstStyle/>
        <a:p>
          <a:endParaRPr lang="zh-CN" altLang="en-US"/>
        </a:p>
      </dgm:t>
    </dgm:pt>
    <dgm:pt modelId="{968DBBB7-A59C-4A1C-B28A-5DB0F2C3A9FD}">
      <dgm:prSet phldrT="[文本]"/>
      <dgm:spPr>
        <a:solidFill>
          <a:srgbClr val="E60012"/>
        </a:solidFill>
        <a:ln>
          <a:noFill/>
        </a:ln>
      </dgm:spPr>
      <dgm:t>
        <a:bodyPr/>
        <a:lstStyle/>
        <a:p>
          <a:r>
            <a:rPr lang="zh-CN" altLang="en-US" b="1" dirty="0">
              <a:solidFill>
                <a:schemeClr val="bg1"/>
              </a:solidFill>
            </a:rPr>
            <a:t>管理</a:t>
          </a:r>
        </a:p>
      </dgm:t>
    </dgm:pt>
    <dgm:pt modelId="{8EAD7502-C49A-4128-9E16-F418778E5AB0}" type="parTrans" cxnId="{387CA3AC-E235-46A9-8EFE-431A26E09C53}">
      <dgm:prSet/>
      <dgm:spPr/>
      <dgm:t>
        <a:bodyPr/>
        <a:lstStyle/>
        <a:p>
          <a:endParaRPr lang="zh-CN" altLang="en-US"/>
        </a:p>
      </dgm:t>
    </dgm:pt>
    <dgm:pt modelId="{78B72C77-1AB2-4403-B5E3-8E6CE24EECB1}" type="sibTrans" cxnId="{387CA3AC-E235-46A9-8EFE-431A26E09C53}">
      <dgm:prSet/>
      <dgm:spPr/>
      <dgm:t>
        <a:bodyPr/>
        <a:lstStyle/>
        <a:p>
          <a:endParaRPr lang="zh-CN" altLang="en-US"/>
        </a:p>
      </dgm:t>
    </dgm:pt>
    <dgm:pt modelId="{78D49108-82C2-4171-8F46-4A4F010CAD32}">
      <dgm:prSet phldrT="[文本]"/>
      <dgm:spPr>
        <a:solidFill>
          <a:srgbClr val="E60012"/>
        </a:solidFill>
        <a:ln>
          <a:noFill/>
        </a:ln>
      </dgm:spPr>
      <dgm:t>
        <a:bodyPr/>
        <a:lstStyle/>
        <a:p>
          <a:r>
            <a:rPr lang="zh-CN" altLang="en-US" b="1" dirty="0">
              <a:solidFill>
                <a:schemeClr val="bg1"/>
              </a:solidFill>
            </a:rPr>
            <a:t>安全</a:t>
          </a:r>
        </a:p>
      </dgm:t>
    </dgm:pt>
    <dgm:pt modelId="{EA6DB077-0049-4A3B-87A6-51EB92EAF307}" type="parTrans" cxnId="{6AFE08B9-8B6C-4642-BE58-2B086FDB9AEB}">
      <dgm:prSet/>
      <dgm:spPr/>
      <dgm:t>
        <a:bodyPr/>
        <a:lstStyle/>
        <a:p>
          <a:endParaRPr lang="zh-CN" altLang="en-US"/>
        </a:p>
      </dgm:t>
    </dgm:pt>
    <dgm:pt modelId="{EAD8FFCF-BB69-4E73-BA26-CB5D898776D7}" type="sibTrans" cxnId="{6AFE08B9-8B6C-4642-BE58-2B086FDB9AEB}">
      <dgm:prSet/>
      <dgm:spPr/>
      <dgm:t>
        <a:bodyPr/>
        <a:lstStyle/>
        <a:p>
          <a:endParaRPr lang="zh-CN" altLang="en-US"/>
        </a:p>
      </dgm:t>
    </dgm:pt>
    <dgm:pt modelId="{2A6197AE-7D98-4792-9B47-C53D4545ECD8}">
      <dgm:prSet phldrT="[文本]"/>
      <dgm:spPr>
        <a:solidFill>
          <a:srgbClr val="E60012"/>
        </a:solidFill>
        <a:ln>
          <a:noFill/>
        </a:ln>
      </dgm:spPr>
      <dgm:t>
        <a:bodyPr/>
        <a:lstStyle/>
        <a:p>
          <a:r>
            <a:rPr lang="zh-CN" altLang="en-US" b="1" dirty="0">
              <a:solidFill>
                <a:schemeClr val="bg1"/>
              </a:solidFill>
            </a:rPr>
            <a:t>统计</a:t>
          </a:r>
        </a:p>
      </dgm:t>
    </dgm:pt>
    <dgm:pt modelId="{89ED013F-5323-47BB-9D41-2CB86163E3A6}" type="parTrans" cxnId="{99AA00EF-0D8C-44A0-A4E7-3501BEB113AE}">
      <dgm:prSet/>
      <dgm:spPr/>
      <dgm:t>
        <a:bodyPr/>
        <a:lstStyle/>
        <a:p>
          <a:endParaRPr lang="zh-CN" altLang="en-US"/>
        </a:p>
      </dgm:t>
    </dgm:pt>
    <dgm:pt modelId="{CC90DECE-2576-41FD-A002-A51D411618C9}" type="sibTrans" cxnId="{99AA00EF-0D8C-44A0-A4E7-3501BEB113AE}">
      <dgm:prSet/>
      <dgm:spPr/>
      <dgm:t>
        <a:bodyPr/>
        <a:lstStyle/>
        <a:p>
          <a:endParaRPr lang="zh-CN" altLang="en-US"/>
        </a:p>
      </dgm:t>
    </dgm:pt>
    <dgm:pt modelId="{6BBD544B-8647-4613-A348-A5A92128ACFD}">
      <dgm:prSet phldrT="[文本]"/>
      <dgm:spPr>
        <a:solidFill>
          <a:srgbClr val="E60012"/>
        </a:solidFill>
        <a:ln>
          <a:noFill/>
        </a:ln>
      </dgm:spPr>
      <dgm:t>
        <a:bodyPr/>
        <a:lstStyle/>
        <a:p>
          <a:r>
            <a:rPr lang="zh-CN" altLang="en-US" b="1" dirty="0">
              <a:solidFill>
                <a:schemeClr val="bg1"/>
              </a:solidFill>
            </a:rPr>
            <a:t>监控</a:t>
          </a:r>
        </a:p>
      </dgm:t>
    </dgm:pt>
    <dgm:pt modelId="{E4EAD5DD-A22D-474C-94CD-1E71FFF56D83}" type="parTrans" cxnId="{DE842D2F-B0AE-40B0-AB83-43E3CFF28FE7}">
      <dgm:prSet/>
      <dgm:spPr/>
      <dgm:t>
        <a:bodyPr/>
        <a:lstStyle/>
        <a:p>
          <a:endParaRPr lang="zh-CN" altLang="en-US"/>
        </a:p>
      </dgm:t>
    </dgm:pt>
    <dgm:pt modelId="{7647BB9E-1BAE-49C4-8CD0-B533218B3B6D}" type="sibTrans" cxnId="{DE842D2F-B0AE-40B0-AB83-43E3CFF28FE7}">
      <dgm:prSet/>
      <dgm:spPr/>
      <dgm:t>
        <a:bodyPr/>
        <a:lstStyle/>
        <a:p>
          <a:endParaRPr lang="zh-CN" altLang="en-US"/>
        </a:p>
      </dgm:t>
    </dgm:pt>
    <dgm:pt modelId="{86294637-1922-4C63-8FAB-2A16CA9A6B64}" type="pres">
      <dgm:prSet presAssocID="{4BF14E61-A939-4AA1-8D19-D09C94BAA12C}" presName="composite" presStyleCnt="0">
        <dgm:presLayoutVars>
          <dgm:chMax val="1"/>
          <dgm:dir/>
          <dgm:resizeHandles val="exact"/>
        </dgm:presLayoutVars>
      </dgm:prSet>
      <dgm:spPr/>
      <dgm:t>
        <a:bodyPr/>
        <a:lstStyle/>
        <a:p>
          <a:endParaRPr lang="zh-CN" altLang="en-US"/>
        </a:p>
      </dgm:t>
    </dgm:pt>
    <dgm:pt modelId="{F8626CB5-1B91-4CF2-83C6-2E3C8469065A}" type="pres">
      <dgm:prSet presAssocID="{4BF14E61-A939-4AA1-8D19-D09C94BAA12C}" presName="radial" presStyleCnt="0">
        <dgm:presLayoutVars>
          <dgm:animLvl val="ctr"/>
        </dgm:presLayoutVars>
      </dgm:prSet>
      <dgm:spPr/>
    </dgm:pt>
    <dgm:pt modelId="{A1988E83-A263-4CD4-B1EB-77E3974F786F}" type="pres">
      <dgm:prSet presAssocID="{B454769A-40B4-4BDE-AAB9-F037457B7267}" presName="centerShape" presStyleLbl="vennNode1" presStyleIdx="0" presStyleCnt="6"/>
      <dgm:spPr/>
      <dgm:t>
        <a:bodyPr/>
        <a:lstStyle/>
        <a:p>
          <a:endParaRPr lang="zh-CN" altLang="en-US"/>
        </a:p>
      </dgm:t>
    </dgm:pt>
    <dgm:pt modelId="{4E7B73A7-4554-4337-B21B-ED6478A463E7}" type="pres">
      <dgm:prSet presAssocID="{EF640C9E-2316-4C91-81CD-509C16ED3876}" presName="node" presStyleLbl="vennNode1" presStyleIdx="1" presStyleCnt="6" custScaleX="100242" custScaleY="63848" custRadScaleRad="98022">
        <dgm:presLayoutVars>
          <dgm:bulletEnabled val="1"/>
        </dgm:presLayoutVars>
      </dgm:prSet>
      <dgm:spPr>
        <a:prstGeom prst="roundRect">
          <a:avLst/>
        </a:prstGeom>
      </dgm:spPr>
      <dgm:t>
        <a:bodyPr/>
        <a:lstStyle/>
        <a:p>
          <a:endParaRPr lang="zh-CN" altLang="en-US"/>
        </a:p>
      </dgm:t>
    </dgm:pt>
    <dgm:pt modelId="{0F6DF7D6-FF4B-402F-B90A-A23C5633F281}" type="pres">
      <dgm:prSet presAssocID="{968DBBB7-A59C-4A1C-B28A-5DB0F2C3A9FD}" presName="node" presStyleLbl="vennNode1" presStyleIdx="2" presStyleCnt="6" custScaleY="63848">
        <dgm:presLayoutVars>
          <dgm:bulletEnabled val="1"/>
        </dgm:presLayoutVars>
      </dgm:prSet>
      <dgm:spPr>
        <a:prstGeom prst="roundRect">
          <a:avLst/>
        </a:prstGeom>
      </dgm:spPr>
      <dgm:t>
        <a:bodyPr/>
        <a:lstStyle/>
        <a:p>
          <a:endParaRPr lang="zh-CN" altLang="en-US"/>
        </a:p>
      </dgm:t>
    </dgm:pt>
    <dgm:pt modelId="{F8869A39-1952-493A-9C29-4CF47EFD7DA3}" type="pres">
      <dgm:prSet presAssocID="{78D49108-82C2-4171-8F46-4A4F010CAD32}" presName="node" presStyleLbl="vennNode1" presStyleIdx="3" presStyleCnt="6" custScaleY="63848">
        <dgm:presLayoutVars>
          <dgm:bulletEnabled val="1"/>
        </dgm:presLayoutVars>
      </dgm:prSet>
      <dgm:spPr>
        <a:prstGeom prst="roundRect">
          <a:avLst/>
        </a:prstGeom>
      </dgm:spPr>
      <dgm:t>
        <a:bodyPr/>
        <a:lstStyle/>
        <a:p>
          <a:endParaRPr lang="zh-CN" altLang="en-US"/>
        </a:p>
      </dgm:t>
    </dgm:pt>
    <dgm:pt modelId="{9724D59B-8273-46F2-B9CF-01B5131EFA02}" type="pres">
      <dgm:prSet presAssocID="{2A6197AE-7D98-4792-9B47-C53D4545ECD8}" presName="node" presStyleLbl="vennNode1" presStyleIdx="4" presStyleCnt="6" custScaleX="100242" custScaleY="63848">
        <dgm:presLayoutVars>
          <dgm:bulletEnabled val="1"/>
        </dgm:presLayoutVars>
      </dgm:prSet>
      <dgm:spPr>
        <a:prstGeom prst="roundRect">
          <a:avLst/>
        </a:prstGeom>
      </dgm:spPr>
      <dgm:t>
        <a:bodyPr/>
        <a:lstStyle/>
        <a:p>
          <a:endParaRPr lang="zh-CN" altLang="en-US"/>
        </a:p>
      </dgm:t>
    </dgm:pt>
    <dgm:pt modelId="{197B40CB-A635-48FE-9269-C8390CD49858}" type="pres">
      <dgm:prSet presAssocID="{6BBD544B-8647-4613-A348-A5A92128ACFD}" presName="node" presStyleLbl="vennNode1" presStyleIdx="5" presStyleCnt="6" custScaleY="63848">
        <dgm:presLayoutVars>
          <dgm:bulletEnabled val="1"/>
        </dgm:presLayoutVars>
      </dgm:prSet>
      <dgm:spPr>
        <a:prstGeom prst="roundRect">
          <a:avLst/>
        </a:prstGeom>
      </dgm:spPr>
      <dgm:t>
        <a:bodyPr/>
        <a:lstStyle/>
        <a:p>
          <a:endParaRPr lang="zh-CN" altLang="en-US"/>
        </a:p>
      </dgm:t>
    </dgm:pt>
  </dgm:ptLst>
  <dgm:cxnLst>
    <dgm:cxn modelId="{6ECB31FC-C9C8-4F56-8F05-DAE1677C6A5A}" type="presOf" srcId="{2A6197AE-7D98-4792-9B47-C53D4545ECD8}" destId="{9724D59B-8273-46F2-B9CF-01B5131EFA02}" srcOrd="0" destOrd="0" presId="urn:microsoft.com/office/officeart/2005/8/layout/radial3"/>
    <dgm:cxn modelId="{87F13CEF-285B-4291-A5A3-B476382BA9A6}" type="presOf" srcId="{EF640C9E-2316-4C91-81CD-509C16ED3876}" destId="{4E7B73A7-4554-4337-B21B-ED6478A463E7}" srcOrd="0" destOrd="0" presId="urn:microsoft.com/office/officeart/2005/8/layout/radial3"/>
    <dgm:cxn modelId="{57DA664B-F368-482B-B04C-2BADB3819886}" type="presOf" srcId="{6BBD544B-8647-4613-A348-A5A92128ACFD}" destId="{197B40CB-A635-48FE-9269-C8390CD49858}" srcOrd="0" destOrd="0" presId="urn:microsoft.com/office/officeart/2005/8/layout/radial3"/>
    <dgm:cxn modelId="{902E3160-1ABE-4DE1-AA78-C9E7A7A865AB}" type="presOf" srcId="{4BF14E61-A939-4AA1-8D19-D09C94BAA12C}" destId="{86294637-1922-4C63-8FAB-2A16CA9A6B64}" srcOrd="0" destOrd="0" presId="urn:microsoft.com/office/officeart/2005/8/layout/radial3"/>
    <dgm:cxn modelId="{387CA3AC-E235-46A9-8EFE-431A26E09C53}" srcId="{B454769A-40B4-4BDE-AAB9-F037457B7267}" destId="{968DBBB7-A59C-4A1C-B28A-5DB0F2C3A9FD}" srcOrd="1" destOrd="0" parTransId="{8EAD7502-C49A-4128-9E16-F418778E5AB0}" sibTransId="{78B72C77-1AB2-4403-B5E3-8E6CE24EECB1}"/>
    <dgm:cxn modelId="{BB7BF796-A151-481A-9F31-80F57C374DD2}" type="presOf" srcId="{968DBBB7-A59C-4A1C-B28A-5DB0F2C3A9FD}" destId="{0F6DF7D6-FF4B-402F-B90A-A23C5633F281}" srcOrd="0" destOrd="0" presId="urn:microsoft.com/office/officeart/2005/8/layout/radial3"/>
    <dgm:cxn modelId="{CD39DFA9-FC59-46BA-BE1E-8FE6372A8C7C}" type="presOf" srcId="{B454769A-40B4-4BDE-AAB9-F037457B7267}" destId="{A1988E83-A263-4CD4-B1EB-77E3974F786F}" srcOrd="0" destOrd="0" presId="urn:microsoft.com/office/officeart/2005/8/layout/radial3"/>
    <dgm:cxn modelId="{6AFE08B9-8B6C-4642-BE58-2B086FDB9AEB}" srcId="{B454769A-40B4-4BDE-AAB9-F037457B7267}" destId="{78D49108-82C2-4171-8F46-4A4F010CAD32}" srcOrd="2" destOrd="0" parTransId="{EA6DB077-0049-4A3B-87A6-51EB92EAF307}" sibTransId="{EAD8FFCF-BB69-4E73-BA26-CB5D898776D7}"/>
    <dgm:cxn modelId="{BF2D3E84-4D85-4736-8CF3-D9AC5204F994}" srcId="{B454769A-40B4-4BDE-AAB9-F037457B7267}" destId="{EF640C9E-2316-4C91-81CD-509C16ED3876}" srcOrd="0" destOrd="0" parTransId="{9BE74D3A-6CE2-4EA9-AB4D-7C7160718651}" sibTransId="{78A7E68A-9260-4093-B6E0-0B8C4DE960F8}"/>
    <dgm:cxn modelId="{B28D3D74-5D69-4A44-9269-79D39C5BFAC5}" type="presOf" srcId="{78D49108-82C2-4171-8F46-4A4F010CAD32}" destId="{F8869A39-1952-493A-9C29-4CF47EFD7DA3}" srcOrd="0" destOrd="0" presId="urn:microsoft.com/office/officeart/2005/8/layout/radial3"/>
    <dgm:cxn modelId="{99AA00EF-0D8C-44A0-A4E7-3501BEB113AE}" srcId="{B454769A-40B4-4BDE-AAB9-F037457B7267}" destId="{2A6197AE-7D98-4792-9B47-C53D4545ECD8}" srcOrd="3" destOrd="0" parTransId="{89ED013F-5323-47BB-9D41-2CB86163E3A6}" sibTransId="{CC90DECE-2576-41FD-A002-A51D411618C9}"/>
    <dgm:cxn modelId="{F2B650CC-5D21-45DA-9440-84D7B104D7FC}" srcId="{4BF14E61-A939-4AA1-8D19-D09C94BAA12C}" destId="{B454769A-40B4-4BDE-AAB9-F037457B7267}" srcOrd="0" destOrd="0" parTransId="{522C7AF0-60A0-45AA-9962-64AA6EB285C1}" sibTransId="{168CB84D-E00C-479B-ADCA-0769F68751FF}"/>
    <dgm:cxn modelId="{DE842D2F-B0AE-40B0-AB83-43E3CFF28FE7}" srcId="{B454769A-40B4-4BDE-AAB9-F037457B7267}" destId="{6BBD544B-8647-4613-A348-A5A92128ACFD}" srcOrd="4" destOrd="0" parTransId="{E4EAD5DD-A22D-474C-94CD-1E71FFF56D83}" sibTransId="{7647BB9E-1BAE-49C4-8CD0-B533218B3B6D}"/>
    <dgm:cxn modelId="{5EA05144-6145-4864-8905-8E0338D831C4}" type="presParOf" srcId="{86294637-1922-4C63-8FAB-2A16CA9A6B64}" destId="{F8626CB5-1B91-4CF2-83C6-2E3C8469065A}" srcOrd="0" destOrd="0" presId="urn:microsoft.com/office/officeart/2005/8/layout/radial3"/>
    <dgm:cxn modelId="{2749A68D-DCDB-42BF-869C-BA9C730AF371}" type="presParOf" srcId="{F8626CB5-1B91-4CF2-83C6-2E3C8469065A}" destId="{A1988E83-A263-4CD4-B1EB-77E3974F786F}" srcOrd="0" destOrd="0" presId="urn:microsoft.com/office/officeart/2005/8/layout/radial3"/>
    <dgm:cxn modelId="{ECA3F058-2282-4243-8A09-9AE2126694AD}" type="presParOf" srcId="{F8626CB5-1B91-4CF2-83C6-2E3C8469065A}" destId="{4E7B73A7-4554-4337-B21B-ED6478A463E7}" srcOrd="1" destOrd="0" presId="urn:microsoft.com/office/officeart/2005/8/layout/radial3"/>
    <dgm:cxn modelId="{EE487E36-6EA8-41A4-B60A-2C7A9C66EAE0}" type="presParOf" srcId="{F8626CB5-1B91-4CF2-83C6-2E3C8469065A}" destId="{0F6DF7D6-FF4B-402F-B90A-A23C5633F281}" srcOrd="2" destOrd="0" presId="urn:microsoft.com/office/officeart/2005/8/layout/radial3"/>
    <dgm:cxn modelId="{981E3657-8712-4435-9657-AD865DE38E97}" type="presParOf" srcId="{F8626CB5-1B91-4CF2-83C6-2E3C8469065A}" destId="{F8869A39-1952-493A-9C29-4CF47EFD7DA3}" srcOrd="3" destOrd="0" presId="urn:microsoft.com/office/officeart/2005/8/layout/radial3"/>
    <dgm:cxn modelId="{7E9410AA-5251-46A3-8A2D-0D123CE17D60}" type="presParOf" srcId="{F8626CB5-1B91-4CF2-83C6-2E3C8469065A}" destId="{9724D59B-8273-46F2-B9CF-01B5131EFA02}" srcOrd="4" destOrd="0" presId="urn:microsoft.com/office/officeart/2005/8/layout/radial3"/>
    <dgm:cxn modelId="{B8DAA32B-6871-4FA4-A70D-B66A37523930}" type="presParOf" srcId="{F8626CB5-1B91-4CF2-83C6-2E3C8469065A}" destId="{197B40CB-A635-48FE-9269-C8390CD49858}" srcOrd="5" destOrd="0" presId="urn:microsoft.com/office/officeart/2005/8/layout/radial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88E83-A263-4CD4-B1EB-77E3974F786F}">
      <dsp:nvSpPr>
        <dsp:cNvPr id="0" name=""/>
        <dsp:cNvSpPr/>
      </dsp:nvSpPr>
      <dsp:spPr>
        <a:xfrm>
          <a:off x="429522" y="448260"/>
          <a:ext cx="1039105" cy="1039105"/>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a:solidFill>
                <a:srgbClr val="D25050"/>
              </a:solidFill>
              <a:latin typeface="微软雅黑" panose="020B0503020204020204" pitchFamily="34" charset="-122"/>
              <a:ea typeface="微软雅黑" panose="020B0503020204020204" pitchFamily="34" charset="-122"/>
            </a:rPr>
            <a:t>移动应用全生命周期</a:t>
          </a:r>
          <a:endParaRPr lang="zh-CN" altLang="en-US" sz="1100" kern="1200" dirty="0">
            <a:solidFill>
              <a:srgbClr val="D25050"/>
            </a:solidFill>
          </a:endParaRPr>
        </a:p>
      </dsp:txBody>
      <dsp:txXfrm>
        <a:off x="581695" y="600433"/>
        <a:ext cx="734759" cy="734759"/>
      </dsp:txXfrm>
    </dsp:sp>
    <dsp:sp modelId="{4E7B73A7-4554-4337-B21B-ED6478A463E7}">
      <dsp:nvSpPr>
        <dsp:cNvPr id="0" name=""/>
        <dsp:cNvSpPr/>
      </dsp:nvSpPr>
      <dsp:spPr>
        <a:xfrm>
          <a:off x="688670" y="139344"/>
          <a:ext cx="520810" cy="331724"/>
        </a:xfrm>
        <a:prstGeom prst="roundRect">
          <a:avLst/>
        </a:prstGeom>
        <a:solidFill>
          <a:srgbClr val="E60012"/>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a:solidFill>
                <a:schemeClr val="bg1"/>
              </a:solidFill>
            </a:rPr>
            <a:t>开发</a:t>
          </a:r>
        </a:p>
      </dsp:txBody>
      <dsp:txXfrm>
        <a:off x="704863" y="155537"/>
        <a:ext cx="488424" cy="299338"/>
      </dsp:txXfrm>
    </dsp:sp>
    <dsp:sp modelId="{0F6DF7D6-FF4B-402F-B90A-A23C5633F281}">
      <dsp:nvSpPr>
        <dsp:cNvPr id="0" name=""/>
        <dsp:cNvSpPr/>
      </dsp:nvSpPr>
      <dsp:spPr>
        <a:xfrm>
          <a:off x="1332192" y="593062"/>
          <a:ext cx="519552" cy="331724"/>
        </a:xfrm>
        <a:prstGeom prst="roundRect">
          <a:avLst/>
        </a:prstGeom>
        <a:solidFill>
          <a:srgbClr val="E60012"/>
        </a:solid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a:solidFill>
                <a:schemeClr val="bg1"/>
              </a:solidFill>
            </a:rPr>
            <a:t>管理</a:t>
          </a:r>
        </a:p>
      </dsp:txBody>
      <dsp:txXfrm>
        <a:off x="1348385" y="609255"/>
        <a:ext cx="487166" cy="299338"/>
      </dsp:txXfrm>
    </dsp:sp>
    <dsp:sp modelId="{F8869A39-1952-493A-9C29-4CF47EFD7DA3}">
      <dsp:nvSpPr>
        <dsp:cNvPr id="0" name=""/>
        <dsp:cNvSpPr/>
      </dsp:nvSpPr>
      <dsp:spPr>
        <a:xfrm>
          <a:off x="1086629" y="1348829"/>
          <a:ext cx="519552" cy="331724"/>
        </a:xfrm>
        <a:prstGeom prst="roundRect">
          <a:avLst/>
        </a:prstGeom>
        <a:solidFill>
          <a:srgbClr val="E60012"/>
        </a:solid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a:solidFill>
                <a:schemeClr val="bg1"/>
              </a:solidFill>
            </a:rPr>
            <a:t>安全</a:t>
          </a:r>
        </a:p>
      </dsp:txBody>
      <dsp:txXfrm>
        <a:off x="1102822" y="1365022"/>
        <a:ext cx="487166" cy="299338"/>
      </dsp:txXfrm>
    </dsp:sp>
    <dsp:sp modelId="{9724D59B-8273-46F2-B9CF-01B5131EFA02}">
      <dsp:nvSpPr>
        <dsp:cNvPr id="0" name=""/>
        <dsp:cNvSpPr/>
      </dsp:nvSpPr>
      <dsp:spPr>
        <a:xfrm>
          <a:off x="291340" y="1348829"/>
          <a:ext cx="520810" cy="331724"/>
        </a:xfrm>
        <a:prstGeom prst="roundRect">
          <a:avLst/>
        </a:prstGeom>
        <a:solidFill>
          <a:srgbClr val="E60012"/>
        </a:solid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a:solidFill>
                <a:schemeClr val="bg1"/>
              </a:solidFill>
            </a:rPr>
            <a:t>统计</a:t>
          </a:r>
        </a:p>
      </dsp:txBody>
      <dsp:txXfrm>
        <a:off x="307533" y="1365022"/>
        <a:ext cx="488424" cy="299338"/>
      </dsp:txXfrm>
    </dsp:sp>
    <dsp:sp modelId="{197B40CB-A635-48FE-9269-C8390CD49858}">
      <dsp:nvSpPr>
        <dsp:cNvPr id="0" name=""/>
        <dsp:cNvSpPr/>
      </dsp:nvSpPr>
      <dsp:spPr>
        <a:xfrm>
          <a:off x="46405" y="593062"/>
          <a:ext cx="519552" cy="331724"/>
        </a:xfrm>
        <a:prstGeom prst="roundRect">
          <a:avLst/>
        </a:prstGeom>
        <a:solidFill>
          <a:srgbClr val="E60012"/>
        </a:solidFill>
        <a:ln w="25400" cap="flat" cmpd="sng" algn="ctr">
          <a:no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a:solidFill>
                <a:schemeClr val="bg1"/>
              </a:solidFill>
            </a:rPr>
            <a:t>监控</a:t>
          </a:r>
        </a:p>
      </dsp:txBody>
      <dsp:txXfrm>
        <a:off x="62598" y="609255"/>
        <a:ext cx="487166" cy="29933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75E59F-AF3C-4708-AAD8-BC1958CE37AA}" type="datetimeFigureOut">
              <a:rPr lang="zh-CN" altLang="en-US" smtClean="0"/>
              <a:t>2019/3/5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CA93CC-86FD-4AFA-BB5B-004B9E30F549}" type="slidenum">
              <a:rPr lang="zh-CN" altLang="en-US" smtClean="0"/>
              <a:t>‹#›</a:t>
            </a:fld>
            <a:endParaRPr lang="zh-CN" altLang="en-US"/>
          </a:p>
        </p:txBody>
      </p:sp>
    </p:spTree>
    <p:extLst>
      <p:ext uri="{BB962C8B-B14F-4D97-AF65-F5344CB8AC3E}">
        <p14:creationId xmlns:p14="http://schemas.microsoft.com/office/powerpoint/2010/main" val="332566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A8307-5DB4-48AA-A100-3E8DCF6DC9A0}"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E22F1-0927-45BF-97AF-0D33C781A4B4}" type="slidenum">
              <a:rPr lang="zh-CN" altLang="en-US" smtClean="0"/>
              <a:t>‹#›</a:t>
            </a:fld>
            <a:endParaRPr lang="zh-CN" altLang="en-US"/>
          </a:p>
        </p:txBody>
      </p:sp>
    </p:spTree>
    <p:extLst>
      <p:ext uri="{BB962C8B-B14F-4D97-AF65-F5344CB8AC3E}">
        <p14:creationId xmlns:p14="http://schemas.microsoft.com/office/powerpoint/2010/main" val="155542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1</a:t>
            </a:fld>
            <a:endParaRPr lang="zh-CN" altLang="en-US"/>
          </a:p>
        </p:txBody>
      </p:sp>
    </p:spTree>
    <p:extLst>
      <p:ext uri="{BB962C8B-B14F-4D97-AF65-F5344CB8AC3E}">
        <p14:creationId xmlns:p14="http://schemas.microsoft.com/office/powerpoint/2010/main" val="55449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算法推动了人、事物、业务及信息的连通性，从而推动了商业的价值。算法也提供了“智能”，以获取人、事物、流程和信息之间的最大联系和相互作用。另外，算法也在为客户提供差异化体验时候起到了关键性作用。</a:t>
            </a:r>
            <a:endParaRPr lang="en-US" altLang="zh-CN" dirty="0" smtClean="0">
              <a:effectLst/>
            </a:endParaRPr>
          </a:p>
          <a:p>
            <a:endParaRPr lang="en-US" altLang="zh-CN" dirty="0" smtClean="0">
              <a:effectLst/>
            </a:endParaRPr>
          </a:p>
          <a:p>
            <a:r>
              <a:rPr lang="zh-CN" altLang="en-US" dirty="0" smtClean="0">
                <a:effectLst/>
              </a:rPr>
              <a:t>算法业务远远超过数据及分析的范畴，它影响了运用程序、商业模型以及未来数字化业务解决方案的发展。算法业务开启了后程式化的时代，微软、谷歌及苹果等数据及运用供应商极大可能会透过前所未有强大的代理接口界面来提供平台及应用程式。算法业务也提供了交易算法的商机。</a:t>
            </a:r>
            <a:endParaRPr lang="en-US" altLang="zh-CN" dirty="0" smtClean="0">
              <a:effectLst/>
            </a:endParaRPr>
          </a:p>
          <a:p>
            <a:endParaRPr lang="en-US" altLang="zh-CN" dirty="0" smtClean="0">
              <a:effectLst/>
            </a:endParaRPr>
          </a:p>
          <a:p>
            <a:r>
              <a:rPr lang="zh-CN" altLang="en-US" dirty="0" smtClean="0">
                <a:effectLst/>
              </a:rPr>
              <a:t>首席技术官及企业架构师需要在规划、未来企业、数据、安全、应用程序架构中加入算法业务和配套技术。</a:t>
            </a:r>
            <a:endParaRPr lang="en-US" altLang="zh-CN" dirty="0" smtClean="0">
              <a:effectLst/>
            </a:endParaRPr>
          </a:p>
          <a:p>
            <a:endParaRPr lang="en-US" altLang="zh-CN" dirty="0" smtClean="0">
              <a:effectLst/>
            </a:endParaRPr>
          </a:p>
          <a:p>
            <a:r>
              <a:rPr lang="zh-CN" altLang="en-US" dirty="0" smtClean="0">
                <a:effectLst/>
              </a:rPr>
              <a:t>加纳德（</a:t>
            </a:r>
            <a:r>
              <a:rPr lang="en-US" altLang="zh-CN" dirty="0" smtClean="0">
                <a:effectLst/>
              </a:rPr>
              <a:t>Gartner</a:t>
            </a:r>
            <a:r>
              <a:rPr lang="zh-CN" altLang="en-US" dirty="0" smtClean="0">
                <a:effectLst/>
              </a:rPr>
              <a:t>）将“互联经济学”（ </a:t>
            </a:r>
            <a:r>
              <a:rPr lang="en-US" altLang="zh-CN" dirty="0" smtClean="0">
                <a:effectLst/>
              </a:rPr>
              <a:t>'economics of connections'</a:t>
            </a:r>
            <a:r>
              <a:rPr lang="zh-CN" altLang="en-US" dirty="0" smtClean="0">
                <a:effectLst/>
              </a:rPr>
              <a:t>）定义为：通过不断增加业务、人与事件间的互动频密度来创造价值。</a:t>
            </a:r>
            <a:endParaRPr lang="en-US" altLang="zh-CN" dirty="0" smtClean="0">
              <a:effectLst/>
            </a:endParaRPr>
          </a:p>
          <a:p>
            <a:endParaRPr lang="en-US" altLang="zh-CN"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2</a:t>
            </a:fld>
            <a:endParaRPr lang="zh-CN" altLang="en-US"/>
          </a:p>
        </p:txBody>
      </p:sp>
    </p:spTree>
    <p:extLst>
      <p:ext uri="{BB962C8B-B14F-4D97-AF65-F5344CB8AC3E}">
        <p14:creationId xmlns:p14="http://schemas.microsoft.com/office/powerpoint/2010/main" val="14048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算法推动了人、事物、业务及信息的连通性，从而推动了商业的价值。算法也提供了“智能”，以获取人、事物、流程和信息之间的最大联系和相互作用。另外，算法也在为客户提供差异化体验时候起到了关键性作用。</a:t>
            </a:r>
            <a:endParaRPr lang="en-US" altLang="zh-CN" dirty="0" smtClean="0">
              <a:effectLst/>
            </a:endParaRPr>
          </a:p>
          <a:p>
            <a:endParaRPr lang="en-US" altLang="zh-CN" dirty="0" smtClean="0">
              <a:effectLst/>
            </a:endParaRPr>
          </a:p>
          <a:p>
            <a:r>
              <a:rPr lang="zh-CN" altLang="en-US" dirty="0" smtClean="0">
                <a:effectLst/>
              </a:rPr>
              <a:t>算法业务远远超过数据及分析的范畴，它影响了运用程序、商业模型以及未来数字化业务解决方案的发展。算法业务开启了后程式化的时代，微软、谷歌及苹果等数据及运用供应商极大可能会透过前所未有强大的代理接口界面来提供平台及应用程式。算法业务也提供了交易算法的商机。</a:t>
            </a:r>
            <a:endParaRPr lang="en-US" altLang="zh-CN" dirty="0" smtClean="0">
              <a:effectLst/>
            </a:endParaRPr>
          </a:p>
          <a:p>
            <a:endParaRPr lang="en-US" altLang="zh-CN" dirty="0" smtClean="0">
              <a:effectLst/>
            </a:endParaRPr>
          </a:p>
          <a:p>
            <a:r>
              <a:rPr lang="zh-CN" altLang="en-US" dirty="0" smtClean="0">
                <a:effectLst/>
              </a:rPr>
              <a:t>首席技术官及企业架构师需要在规划、未来企业、数据、安全、应用程序架构中加入算法业务和配套技术。</a:t>
            </a:r>
            <a:endParaRPr lang="en-US" altLang="zh-CN" dirty="0" smtClean="0">
              <a:effectLst/>
            </a:endParaRPr>
          </a:p>
          <a:p>
            <a:endParaRPr lang="en-US" altLang="zh-CN" dirty="0" smtClean="0">
              <a:effectLst/>
            </a:endParaRPr>
          </a:p>
          <a:p>
            <a:r>
              <a:rPr lang="zh-CN" altLang="en-US" dirty="0" smtClean="0">
                <a:effectLst/>
              </a:rPr>
              <a:t>加纳德（</a:t>
            </a:r>
            <a:r>
              <a:rPr lang="en-US" altLang="zh-CN" dirty="0" smtClean="0">
                <a:effectLst/>
              </a:rPr>
              <a:t>Gartner</a:t>
            </a:r>
            <a:r>
              <a:rPr lang="zh-CN" altLang="en-US" dirty="0" smtClean="0">
                <a:effectLst/>
              </a:rPr>
              <a:t>）将“互联经济学”（ </a:t>
            </a:r>
            <a:r>
              <a:rPr lang="en-US" altLang="zh-CN" dirty="0" smtClean="0">
                <a:effectLst/>
              </a:rPr>
              <a:t>'economics of connections'</a:t>
            </a:r>
            <a:r>
              <a:rPr lang="zh-CN" altLang="en-US" dirty="0" smtClean="0">
                <a:effectLst/>
              </a:rPr>
              <a:t>）定义为：通过不断增加业务、人与事件间的互动频密度来创造价值。</a:t>
            </a:r>
            <a:endParaRPr lang="en-US" altLang="zh-CN" dirty="0" smtClean="0">
              <a:effectLst/>
            </a:endParaRPr>
          </a:p>
          <a:p>
            <a:endParaRPr lang="en-US" altLang="zh-CN"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3</a:t>
            </a:fld>
            <a:endParaRPr lang="zh-CN" altLang="en-US"/>
          </a:p>
        </p:txBody>
      </p:sp>
    </p:spTree>
    <p:extLst>
      <p:ext uri="{BB962C8B-B14F-4D97-AF65-F5344CB8AC3E}">
        <p14:creationId xmlns:p14="http://schemas.microsoft.com/office/powerpoint/2010/main" val="318814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算法推动了人、事物、业务及信息的连通性，从而推动了商业的价值。算法也提供了“智能”，以获取人、事物、流程和信息之间的最大联系和相互作用。另外，算法也在为客户提供差异化体验时候起到了关键性作用。</a:t>
            </a:r>
            <a:endParaRPr lang="en-US" altLang="zh-CN" dirty="0" smtClean="0">
              <a:effectLst/>
            </a:endParaRPr>
          </a:p>
          <a:p>
            <a:endParaRPr lang="en-US" altLang="zh-CN" dirty="0" smtClean="0">
              <a:effectLst/>
            </a:endParaRPr>
          </a:p>
          <a:p>
            <a:r>
              <a:rPr lang="zh-CN" altLang="en-US" dirty="0" smtClean="0">
                <a:effectLst/>
              </a:rPr>
              <a:t>算法业务远远超过数据及分析的范畴，它影响了运用程序、商业模型以及未来数字化业务解决方案的发展。算法业务开启了后程式化的时代，微软、谷歌及苹果等数据及运用供应商极大可能会透过前所未有强大的代理接口界面来提供平台及应用程式。算法业务也提供了交易算法的商机。</a:t>
            </a:r>
            <a:endParaRPr lang="en-US" altLang="zh-CN" dirty="0" smtClean="0">
              <a:effectLst/>
            </a:endParaRPr>
          </a:p>
          <a:p>
            <a:endParaRPr lang="en-US" altLang="zh-CN" dirty="0" smtClean="0">
              <a:effectLst/>
            </a:endParaRPr>
          </a:p>
          <a:p>
            <a:r>
              <a:rPr lang="zh-CN" altLang="en-US" dirty="0" smtClean="0">
                <a:effectLst/>
              </a:rPr>
              <a:t>首席技术官及企业架构师需要在规划、未来企业、数据、安全、应用程序架构中加入算法业务和配套技术。</a:t>
            </a:r>
            <a:endParaRPr lang="en-US" altLang="zh-CN" dirty="0" smtClean="0">
              <a:effectLst/>
            </a:endParaRPr>
          </a:p>
          <a:p>
            <a:endParaRPr lang="en-US" altLang="zh-CN" dirty="0" smtClean="0">
              <a:effectLst/>
            </a:endParaRPr>
          </a:p>
          <a:p>
            <a:r>
              <a:rPr lang="zh-CN" altLang="en-US" dirty="0" smtClean="0">
                <a:effectLst/>
              </a:rPr>
              <a:t>加纳德（</a:t>
            </a:r>
            <a:r>
              <a:rPr lang="en-US" altLang="zh-CN" dirty="0" smtClean="0">
                <a:effectLst/>
              </a:rPr>
              <a:t>Gartner</a:t>
            </a:r>
            <a:r>
              <a:rPr lang="zh-CN" altLang="en-US" dirty="0" smtClean="0">
                <a:effectLst/>
              </a:rPr>
              <a:t>）将“互联经济学”（ </a:t>
            </a:r>
            <a:r>
              <a:rPr lang="en-US" altLang="zh-CN" dirty="0" smtClean="0">
                <a:effectLst/>
              </a:rPr>
              <a:t>'economics of connections'</a:t>
            </a:r>
            <a:r>
              <a:rPr lang="zh-CN" altLang="en-US" dirty="0" smtClean="0">
                <a:effectLst/>
              </a:rPr>
              <a:t>）定义为：通过不断增加业务、人与事件间的互动频密度来创造价值。</a:t>
            </a:r>
            <a:endParaRPr lang="en-US" altLang="zh-CN" dirty="0" smtClean="0">
              <a:effectLst/>
            </a:endParaRPr>
          </a:p>
          <a:p>
            <a:endParaRPr lang="en-US" altLang="zh-CN"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4</a:t>
            </a:fld>
            <a:endParaRPr lang="zh-CN" altLang="en-US"/>
          </a:p>
        </p:txBody>
      </p:sp>
    </p:spTree>
    <p:extLst>
      <p:ext uri="{BB962C8B-B14F-4D97-AF65-F5344CB8AC3E}">
        <p14:creationId xmlns:p14="http://schemas.microsoft.com/office/powerpoint/2010/main" val="1993328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算法推动了人、事物、业务及信息的连通性，从而推动了商业的价值。算法也提供了“智能”，以获取人、事物、流程和信息之间的最大联系和相互作用。另外，算法也在为客户提供差异化体验时候起到了关键性作用。</a:t>
            </a:r>
            <a:endParaRPr lang="en-US" altLang="zh-CN" dirty="0" smtClean="0">
              <a:effectLst/>
            </a:endParaRPr>
          </a:p>
          <a:p>
            <a:endParaRPr lang="en-US" altLang="zh-CN" dirty="0" smtClean="0">
              <a:effectLst/>
            </a:endParaRPr>
          </a:p>
          <a:p>
            <a:r>
              <a:rPr lang="zh-CN" altLang="en-US" dirty="0" smtClean="0">
                <a:effectLst/>
              </a:rPr>
              <a:t>算法业务远远超过数据及分析的范畴，它影响了运用程序、商业模型以及未来数字化业务解决方案的发展。算法业务开启了后程式化的时代，微软、谷歌及苹果等数据及运用供应商极大可能会透过前所未有强大的代理接口界面来提供平台及应用程式。算法业务也提供了交易算法的商机。</a:t>
            </a:r>
            <a:endParaRPr lang="en-US" altLang="zh-CN" dirty="0" smtClean="0">
              <a:effectLst/>
            </a:endParaRPr>
          </a:p>
          <a:p>
            <a:endParaRPr lang="en-US" altLang="zh-CN" dirty="0" smtClean="0">
              <a:effectLst/>
            </a:endParaRPr>
          </a:p>
          <a:p>
            <a:r>
              <a:rPr lang="zh-CN" altLang="en-US" dirty="0" smtClean="0">
                <a:effectLst/>
              </a:rPr>
              <a:t>首席技术官及企业架构师需要在规划、未来企业、数据、安全、应用程序架构中加入算法业务和配套技术。</a:t>
            </a:r>
            <a:endParaRPr lang="en-US" altLang="zh-CN" dirty="0" smtClean="0">
              <a:effectLst/>
            </a:endParaRPr>
          </a:p>
          <a:p>
            <a:endParaRPr lang="en-US" altLang="zh-CN" dirty="0" smtClean="0">
              <a:effectLst/>
            </a:endParaRPr>
          </a:p>
          <a:p>
            <a:r>
              <a:rPr lang="zh-CN" altLang="en-US" dirty="0" smtClean="0">
                <a:effectLst/>
              </a:rPr>
              <a:t>加纳德（</a:t>
            </a:r>
            <a:r>
              <a:rPr lang="en-US" altLang="zh-CN" dirty="0" smtClean="0">
                <a:effectLst/>
              </a:rPr>
              <a:t>Gartner</a:t>
            </a:r>
            <a:r>
              <a:rPr lang="zh-CN" altLang="en-US" dirty="0" smtClean="0">
                <a:effectLst/>
              </a:rPr>
              <a:t>）将“互联经济学”（ </a:t>
            </a:r>
            <a:r>
              <a:rPr lang="en-US" altLang="zh-CN" dirty="0" smtClean="0">
                <a:effectLst/>
              </a:rPr>
              <a:t>'economics of connections'</a:t>
            </a:r>
            <a:r>
              <a:rPr lang="zh-CN" altLang="en-US" dirty="0" smtClean="0">
                <a:effectLst/>
              </a:rPr>
              <a:t>）定义为：通过不断增加业务、人与事件间的互动频密度来创造价值。</a:t>
            </a:r>
            <a:endParaRPr lang="en-US" altLang="zh-CN" dirty="0" smtClean="0">
              <a:effectLst/>
            </a:endParaRPr>
          </a:p>
          <a:p>
            <a:endParaRPr lang="en-US" altLang="zh-CN"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C8AE22F1-0927-45BF-97AF-0D33C781A4B4}" type="slidenum">
              <a:rPr lang="zh-CN" altLang="en-US" smtClean="0"/>
              <a:t>5</a:t>
            </a:fld>
            <a:endParaRPr lang="zh-CN" altLang="en-US"/>
          </a:p>
        </p:txBody>
      </p:sp>
    </p:spTree>
    <p:extLst>
      <p:ext uri="{BB962C8B-B14F-4D97-AF65-F5344CB8AC3E}">
        <p14:creationId xmlns:p14="http://schemas.microsoft.com/office/powerpoint/2010/main" val="351619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_Standard">
    <p:spTree>
      <p:nvGrpSpPr>
        <p:cNvPr id="1" name=""/>
        <p:cNvGrpSpPr/>
        <p:nvPr/>
      </p:nvGrpSpPr>
      <p:grpSpPr>
        <a:xfrm>
          <a:off x="0" y="0"/>
          <a:ext cx="0" cy="0"/>
          <a:chOff x="0" y="0"/>
          <a:chExt cx="0" cy="0"/>
        </a:xfrm>
      </p:grpSpPr>
      <p:sp>
        <p:nvSpPr>
          <p:cNvPr id="9" name="矩形 8"/>
          <p:cNvSpPr/>
          <p:nvPr/>
        </p:nvSpPr>
        <p:spPr>
          <a:xfrm>
            <a:off x="0" y="572088"/>
            <a:ext cx="10160000"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p>
        </p:txBody>
      </p:sp>
      <p:sp>
        <p:nvSpPr>
          <p:cNvPr id="7" name="TextBox 18"/>
          <p:cNvSpPr txBox="1">
            <a:spLocks noChangeArrowheads="1"/>
          </p:cNvSpPr>
          <p:nvPr/>
        </p:nvSpPr>
        <p:spPr bwMode="auto">
          <a:xfrm>
            <a:off x="8653608" y="5500849"/>
            <a:ext cx="1430200" cy="20005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00" b="1" dirty="0" smtClean="0">
                <a:solidFill>
                  <a:srgbClr val="A6A6A6"/>
                </a:solidFill>
                <a:cs typeface="Arial" panose="020B0604020202020204" pitchFamily="34" charset="0"/>
              </a:rPr>
              <a:t>Yonyou Network</a:t>
            </a:r>
            <a:r>
              <a:rPr lang="en-US" altLang="zh-CN" sz="700" b="1" baseline="0" dirty="0" smtClean="0">
                <a:solidFill>
                  <a:srgbClr val="A6A6A6"/>
                </a:solidFill>
                <a:cs typeface="Arial" panose="020B0604020202020204" pitchFamily="34" charset="0"/>
              </a:rPr>
              <a:t> </a:t>
            </a:r>
            <a:r>
              <a:rPr lang="en-US" altLang="zh-CN" sz="700" b="1" dirty="0" smtClean="0">
                <a:solidFill>
                  <a:srgbClr val="A6A6A6"/>
                </a:solidFill>
                <a:cs typeface="Arial" panose="020B0604020202020204" pitchFamily="34" charset="0"/>
              </a:rPr>
              <a:t>Corporation</a:t>
            </a:r>
            <a:endParaRPr lang="zh-CN" altLang="en-US" sz="700" b="1" dirty="0" smtClean="0">
              <a:solidFill>
                <a:srgbClr val="A6A6A6"/>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0_自定义版式">
    <p:spTree>
      <p:nvGrpSpPr>
        <p:cNvPr id="1" name=""/>
        <p:cNvGrpSpPr/>
        <p:nvPr/>
      </p:nvGrpSpPr>
      <p:grpSpPr>
        <a:xfrm>
          <a:off x="0" y="0"/>
          <a:ext cx="0" cy="0"/>
          <a:chOff x="0" y="0"/>
          <a:chExt cx="0" cy="0"/>
        </a:xfrm>
      </p:grpSpPr>
      <p:sp>
        <p:nvSpPr>
          <p:cNvPr id="5" name="矩形 4"/>
          <p:cNvSpPr/>
          <p:nvPr/>
        </p:nvSpPr>
        <p:spPr>
          <a:xfrm>
            <a:off x="0" y="5596820"/>
            <a:ext cx="10160000" cy="127000"/>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7" name="TextBox 6"/>
          <p:cNvSpPr txBox="1">
            <a:spLocks noChangeArrowheads="1"/>
          </p:cNvSpPr>
          <p:nvPr/>
        </p:nvSpPr>
        <p:spPr bwMode="auto">
          <a:xfrm>
            <a:off x="8556129" y="5397500"/>
            <a:ext cx="1404552" cy="21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en-US" altLang="zh-CN" sz="780" b="1" smtClean="0">
                <a:solidFill>
                  <a:srgbClr val="A6A6A6"/>
                </a:solidFill>
                <a:cs typeface="Arial" panose="020B0604020202020204" pitchFamily="34" charset="0"/>
              </a:rPr>
              <a:t>yonyou software Co., Ltd.</a:t>
            </a:r>
            <a:endParaRPr lang="zh-CN" altLang="en-US" sz="780" b="1" smtClean="0">
              <a:solidFill>
                <a:srgbClr val="A6A6A6"/>
              </a:solidFill>
              <a:cs typeface="Arial" panose="020B0604020202020204" pitchFamily="34" charset="0"/>
            </a:endParaRPr>
          </a:p>
        </p:txBody>
      </p:sp>
      <p:sp>
        <p:nvSpPr>
          <p:cNvPr id="11" name="标题 1"/>
          <p:cNvSpPr>
            <a:spLocks noGrp="1"/>
          </p:cNvSpPr>
          <p:nvPr>
            <p:ph type="title"/>
          </p:nvPr>
        </p:nvSpPr>
        <p:spPr>
          <a:xfrm>
            <a:off x="338791" y="127072"/>
            <a:ext cx="8212691" cy="465594"/>
          </a:xfrm>
          <a:prstGeom prst="rect">
            <a:avLst/>
          </a:prstGeom>
        </p:spPr>
        <p:txBody>
          <a:bodyPr/>
          <a:lstStyle>
            <a:lvl1pPr algn="l">
              <a:defRPr sz="222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6" name="Picture 2" descr="E:\yinfeifei\2013年工作项目\yonyou用友 2013\用友 UAP\UAP PPT模板\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2911" y="204255"/>
            <a:ext cx="666007" cy="23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6_自定义版式">
    <p:spTree>
      <p:nvGrpSpPr>
        <p:cNvPr id="1" name=""/>
        <p:cNvGrpSpPr/>
        <p:nvPr/>
      </p:nvGrpSpPr>
      <p:grpSpPr>
        <a:xfrm>
          <a:off x="0" y="0"/>
          <a:ext cx="0" cy="0"/>
          <a:chOff x="0" y="0"/>
          <a:chExt cx="0" cy="0"/>
        </a:xfrm>
      </p:grpSpPr>
      <p:pic>
        <p:nvPicPr>
          <p:cNvPr id="3" name="Picture 3" descr="E:\yinfeifei\2012年工作项目\UFIDA用友 2012\用友 集团品推\李 莉\集团PPT模版2013\软件园版\png\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49792"/>
            <a:ext cx="10160000" cy="14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a:xfrm>
            <a:off x="338791" y="127072"/>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9" name="Picture 2"/>
          <p:cNvPicPr>
            <a:picLocks noChangeAspect="1" noChangeArrowheads="1"/>
          </p:cNvPicPr>
          <p:nvPr/>
        </p:nvPicPr>
        <p:blipFill>
          <a:blip r:embed="rId3" cstate="print"/>
          <a:srcRect/>
          <a:stretch>
            <a:fillRect/>
          </a:stretch>
        </p:blipFill>
        <p:spPr bwMode="auto">
          <a:xfrm>
            <a:off x="8840418" y="157200"/>
            <a:ext cx="1119518" cy="326883"/>
          </a:xfrm>
          <a:prstGeom prst="rect">
            <a:avLst/>
          </a:prstGeom>
          <a:noFill/>
          <a:ln w="9525">
            <a:noFill/>
            <a:miter lim="800000"/>
            <a:headEnd/>
            <a:tailEnd/>
          </a:ln>
        </p:spPr>
      </p:pic>
      <p:sp>
        <p:nvSpPr>
          <p:cNvPr id="10" name="TextBox 9"/>
          <p:cNvSpPr txBox="1"/>
          <p:nvPr/>
        </p:nvSpPr>
        <p:spPr>
          <a:xfrm>
            <a:off x="8421340" y="5451094"/>
            <a:ext cx="1539203" cy="182038"/>
          </a:xfrm>
          <a:prstGeom prst="rect">
            <a:avLst/>
          </a:prstGeom>
          <a:noFill/>
        </p:spPr>
        <p:txBody>
          <a:bodyPr wrap="none" rtlCol="0">
            <a:spAutoFit/>
          </a:bodyPr>
          <a:lstStyle/>
          <a:p>
            <a:pPr algn="r"/>
            <a:r>
              <a:rPr lang="en-US" altLang="zh-CN" sz="585" b="1" kern="1200" dirty="0" err="1" smtClean="0">
                <a:solidFill>
                  <a:schemeClr val="bg1">
                    <a:lumMod val="65000"/>
                  </a:schemeClr>
                </a:solidFill>
                <a:latin typeface="Arial" panose="020B0604020202020204" pitchFamily="34" charset="0"/>
                <a:ea typeface="+mn-ea"/>
                <a:cs typeface="Arial" panose="020B0604020202020204" pitchFamily="34" charset="0"/>
              </a:rPr>
              <a:t>yonyou</a:t>
            </a:r>
            <a:r>
              <a:rPr lang="en-US" altLang="zh-CN" sz="585" b="1" kern="1200" dirty="0" smtClean="0">
                <a:solidFill>
                  <a:schemeClr val="bg1">
                    <a:lumMod val="65000"/>
                  </a:schemeClr>
                </a:solidFill>
                <a:latin typeface="Arial" panose="020B0604020202020204" pitchFamily="34" charset="0"/>
                <a:ea typeface="+mn-ea"/>
                <a:cs typeface="Arial" panose="020B0604020202020204" pitchFamily="34" charset="0"/>
              </a:rPr>
              <a:t> Network Technology Co., Ltd..</a:t>
            </a:r>
            <a:endParaRPr lang="zh-CN" altLang="en-US" sz="585" b="1" kern="1200" dirty="0">
              <a:solidFill>
                <a:schemeClr val="bg1">
                  <a:lumMod val="65000"/>
                </a:schemeClr>
              </a:solidFill>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Picture 5" descr="F:\公司项目\2014项目\用友\UAP\基于大数据的实时分析与智慧决策PPT\美化\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98973" y="212990"/>
            <a:ext cx="2474737" cy="37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公司项目\2014项目\用友\UAP\基于大数据的实时分析与智慧决策PPT\美化\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8056" y="1957917"/>
            <a:ext cx="4691944" cy="37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5618428"/>
            <a:ext cx="10160000" cy="96573"/>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grpSp>
        <p:nvGrpSpPr>
          <p:cNvPr id="6" name="组合 6"/>
          <p:cNvGrpSpPr/>
          <p:nvPr userDrawn="1"/>
        </p:nvGrpSpPr>
        <p:grpSpPr bwMode="auto">
          <a:xfrm>
            <a:off x="7240765" y="457729"/>
            <a:ext cx="2640541" cy="254000"/>
            <a:chOff x="6516216" y="548680"/>
            <a:chExt cx="2376264" cy="305284"/>
          </a:xfrm>
        </p:grpSpPr>
        <p:sp>
          <p:nvSpPr>
            <p:cNvPr id="7" name="TextBox 5"/>
            <p:cNvSpPr txBox="1">
              <a:spLocks noChangeArrowheads="1"/>
            </p:cNvSpPr>
            <p:nvPr userDrawn="1"/>
          </p:nvSpPr>
          <p:spPr bwMode="auto">
            <a:xfrm>
              <a:off x="7020994" y="548680"/>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sp>
          <p:nvSpPr>
            <p:cNvPr id="8" name="TextBox 6"/>
            <p:cNvSpPr txBox="1">
              <a:spLocks noChangeArrowheads="1"/>
            </p:cNvSpPr>
            <p:nvPr userDrawn="1"/>
          </p:nvSpPr>
          <p:spPr bwMode="auto">
            <a:xfrm>
              <a:off x="6516216" y="637721"/>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grpSp>
      <p:sp>
        <p:nvSpPr>
          <p:cNvPr id="9" name="标题 1"/>
          <p:cNvSpPr>
            <a:spLocks noGrp="1"/>
          </p:cNvSpPr>
          <p:nvPr>
            <p:ph type="title"/>
          </p:nvPr>
        </p:nvSpPr>
        <p:spPr>
          <a:xfrm>
            <a:off x="285392" y="149490"/>
            <a:ext cx="9292524" cy="408388"/>
          </a:xfrm>
          <a:prstGeom prst="rect">
            <a:avLst/>
          </a:prstGeom>
        </p:spPr>
        <p:txBody>
          <a:bodyPr/>
          <a:lstStyle>
            <a:lvl1pPr algn="l">
              <a:defRPr sz="2000" b="1">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3" name="Picture 5" descr="F:\公司项目\2014项目\用友\UAP\基于大数据的实时分析与智慧决策PPT\美化\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98973" y="212990"/>
            <a:ext cx="2474737" cy="37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公司项目\2014项目\用友\UAP\基于大数据的实时分析与智慧决策PPT\美化\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8056" y="1957917"/>
            <a:ext cx="4691944" cy="37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5618428"/>
            <a:ext cx="10160000" cy="96573"/>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grpSp>
        <p:nvGrpSpPr>
          <p:cNvPr id="6" name="组合 6"/>
          <p:cNvGrpSpPr/>
          <p:nvPr userDrawn="1"/>
        </p:nvGrpSpPr>
        <p:grpSpPr bwMode="auto">
          <a:xfrm>
            <a:off x="7240765" y="457729"/>
            <a:ext cx="2640541" cy="254000"/>
            <a:chOff x="6516216" y="548680"/>
            <a:chExt cx="2376264" cy="305284"/>
          </a:xfrm>
        </p:grpSpPr>
        <p:sp>
          <p:nvSpPr>
            <p:cNvPr id="7" name="TextBox 5"/>
            <p:cNvSpPr txBox="1">
              <a:spLocks noChangeArrowheads="1"/>
            </p:cNvSpPr>
            <p:nvPr userDrawn="1"/>
          </p:nvSpPr>
          <p:spPr bwMode="auto">
            <a:xfrm>
              <a:off x="7020994" y="548680"/>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sp>
          <p:nvSpPr>
            <p:cNvPr id="8" name="TextBox 6"/>
            <p:cNvSpPr txBox="1">
              <a:spLocks noChangeArrowheads="1"/>
            </p:cNvSpPr>
            <p:nvPr userDrawn="1"/>
          </p:nvSpPr>
          <p:spPr bwMode="auto">
            <a:xfrm>
              <a:off x="6516216" y="637721"/>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grpSp>
      <p:sp>
        <p:nvSpPr>
          <p:cNvPr id="9" name="标题 1"/>
          <p:cNvSpPr>
            <a:spLocks noGrp="1"/>
          </p:cNvSpPr>
          <p:nvPr>
            <p:ph type="title"/>
          </p:nvPr>
        </p:nvSpPr>
        <p:spPr>
          <a:xfrm>
            <a:off x="285392" y="149490"/>
            <a:ext cx="9292524" cy="408388"/>
          </a:xfrm>
          <a:prstGeom prst="rect">
            <a:avLst/>
          </a:prstGeom>
        </p:spPr>
        <p:txBody>
          <a:bodyPr/>
          <a:lstStyle>
            <a:lvl1pPr algn="l">
              <a:defRPr sz="2000" b="1">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3" name="Picture 5" descr="F:\公司项目\2014项目\用友\UAP\基于大数据的实时分析与智慧决策PPT\美化\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98973" y="212990"/>
            <a:ext cx="2474737" cy="37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公司项目\2014项目\用友\UAP\基于大数据的实时分析与智慧决策PPT\美化\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8056" y="1957917"/>
            <a:ext cx="4691944" cy="37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5618428"/>
            <a:ext cx="10160000" cy="96573"/>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grpSp>
        <p:nvGrpSpPr>
          <p:cNvPr id="6" name="组合 6"/>
          <p:cNvGrpSpPr/>
          <p:nvPr userDrawn="1"/>
        </p:nvGrpSpPr>
        <p:grpSpPr bwMode="auto">
          <a:xfrm>
            <a:off x="7240765" y="457729"/>
            <a:ext cx="2640541" cy="254000"/>
            <a:chOff x="6516216" y="548680"/>
            <a:chExt cx="2376264" cy="305284"/>
          </a:xfrm>
        </p:grpSpPr>
        <p:sp>
          <p:nvSpPr>
            <p:cNvPr id="7" name="TextBox 5"/>
            <p:cNvSpPr txBox="1">
              <a:spLocks noChangeArrowheads="1"/>
            </p:cNvSpPr>
            <p:nvPr userDrawn="1"/>
          </p:nvSpPr>
          <p:spPr bwMode="auto">
            <a:xfrm>
              <a:off x="7020994" y="548680"/>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sp>
          <p:nvSpPr>
            <p:cNvPr id="8" name="TextBox 6"/>
            <p:cNvSpPr txBox="1">
              <a:spLocks noChangeArrowheads="1"/>
            </p:cNvSpPr>
            <p:nvPr userDrawn="1"/>
          </p:nvSpPr>
          <p:spPr bwMode="auto">
            <a:xfrm>
              <a:off x="6516216" y="637721"/>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grpSp>
      <p:sp>
        <p:nvSpPr>
          <p:cNvPr id="9" name="标题 1"/>
          <p:cNvSpPr>
            <a:spLocks noGrp="1"/>
          </p:cNvSpPr>
          <p:nvPr>
            <p:ph type="title"/>
          </p:nvPr>
        </p:nvSpPr>
        <p:spPr>
          <a:xfrm>
            <a:off x="285392" y="149490"/>
            <a:ext cx="9292524" cy="408388"/>
          </a:xfrm>
          <a:prstGeom prst="rect">
            <a:avLst/>
          </a:prstGeom>
        </p:spPr>
        <p:txBody>
          <a:bodyPr/>
          <a:lstStyle>
            <a:lvl1pPr algn="l">
              <a:defRPr sz="2000" b="1">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3" name="Picture 5" descr="F:\公司项目\2014项目\用友\UAP\基于大数据的实时分析与智慧决策PPT\美化\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98973" y="212990"/>
            <a:ext cx="2474737" cy="37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F:\公司项目\2014项目\用友\UAP\基于大数据的实时分析与智慧决策PPT\美化\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8056" y="1957917"/>
            <a:ext cx="4691944" cy="37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5618428"/>
            <a:ext cx="10160000" cy="96573"/>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grpSp>
        <p:nvGrpSpPr>
          <p:cNvPr id="6" name="组合 6"/>
          <p:cNvGrpSpPr/>
          <p:nvPr userDrawn="1"/>
        </p:nvGrpSpPr>
        <p:grpSpPr bwMode="auto">
          <a:xfrm>
            <a:off x="7240765" y="457729"/>
            <a:ext cx="2640541" cy="254000"/>
            <a:chOff x="6516216" y="548680"/>
            <a:chExt cx="2376264" cy="305284"/>
          </a:xfrm>
        </p:grpSpPr>
        <p:sp>
          <p:nvSpPr>
            <p:cNvPr id="7" name="TextBox 5"/>
            <p:cNvSpPr txBox="1">
              <a:spLocks noChangeArrowheads="1"/>
            </p:cNvSpPr>
            <p:nvPr userDrawn="1"/>
          </p:nvSpPr>
          <p:spPr bwMode="auto">
            <a:xfrm>
              <a:off x="7020994" y="548680"/>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sp>
          <p:nvSpPr>
            <p:cNvPr id="8" name="TextBox 6"/>
            <p:cNvSpPr txBox="1">
              <a:spLocks noChangeArrowheads="1"/>
            </p:cNvSpPr>
            <p:nvPr userDrawn="1"/>
          </p:nvSpPr>
          <p:spPr bwMode="auto">
            <a:xfrm>
              <a:off x="6516216" y="637721"/>
              <a:ext cx="1871486" cy="216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z="1500" smtClean="0"/>
            </a:p>
          </p:txBody>
        </p:sp>
      </p:grpSp>
      <p:sp>
        <p:nvSpPr>
          <p:cNvPr id="9" name="标题 1"/>
          <p:cNvSpPr>
            <a:spLocks noGrp="1"/>
          </p:cNvSpPr>
          <p:nvPr>
            <p:ph type="title"/>
          </p:nvPr>
        </p:nvSpPr>
        <p:spPr>
          <a:xfrm>
            <a:off x="285392" y="149490"/>
            <a:ext cx="9292524" cy="408388"/>
          </a:xfrm>
          <a:prstGeom prst="rect">
            <a:avLst/>
          </a:prstGeom>
        </p:spPr>
        <p:txBody>
          <a:bodyPr/>
          <a:lstStyle>
            <a:lvl1pPr algn="l">
              <a:defRPr sz="2000" b="1">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13334" y="162720"/>
            <a:ext cx="633237" cy="31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3" name="Picture 3" descr="E:\yinfeifei\2012年工作项目\UFIDA用友 2012\用友 集团品推\李 莉\集团PPT模版2013\png\5.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240462" y="157200"/>
            <a:ext cx="647364" cy="326336"/>
          </a:xfrm>
          <a:prstGeom prst="rect">
            <a:avLst/>
          </a:prstGeom>
          <a:noFill/>
        </p:spPr>
      </p:pic>
      <p:sp>
        <p:nvSpPr>
          <p:cNvPr id="4" name="标题 1"/>
          <p:cNvSpPr>
            <a:spLocks noGrp="1"/>
          </p:cNvSpPr>
          <p:nvPr>
            <p:ph type="title"/>
          </p:nvPr>
        </p:nvSpPr>
        <p:spPr>
          <a:xfrm>
            <a:off x="338791" y="127072"/>
            <a:ext cx="8212691" cy="353931"/>
          </a:xfrm>
          <a:prstGeom prst="rect">
            <a:avLst/>
          </a:prstGeom>
        </p:spPr>
        <p:txBody>
          <a:bodyPr/>
          <a:lstStyle>
            <a:lvl1pPr algn="l">
              <a:defRPr sz="2665">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6" name="TextBox 5"/>
          <p:cNvSpPr txBox="1"/>
          <p:nvPr userDrawn="1"/>
        </p:nvSpPr>
        <p:spPr>
          <a:xfrm>
            <a:off x="8342933" y="5472262"/>
            <a:ext cx="1600118" cy="212046"/>
          </a:xfrm>
          <a:prstGeom prst="rect">
            <a:avLst/>
          </a:prstGeom>
          <a:noFill/>
        </p:spPr>
        <p:txBody>
          <a:bodyPr wrap="none" rtlCol="0">
            <a:spAutoFit/>
          </a:bodyPr>
          <a:lstStyle/>
          <a:p>
            <a:r>
              <a:rPr lang="en-US" altLang="zh-CN" sz="780" b="1" dirty="0" err="1" smtClean="0">
                <a:solidFill>
                  <a:schemeClr val="bg1">
                    <a:lumMod val="65000"/>
                  </a:schemeClr>
                </a:solidFill>
                <a:latin typeface="Arial" panose="020B0604020202020204" pitchFamily="34" charset="0"/>
                <a:cs typeface="Arial" panose="020B0604020202020204" pitchFamily="34" charset="0"/>
              </a:rPr>
              <a:t>Yonyou</a:t>
            </a:r>
            <a:r>
              <a:rPr lang="en-US" altLang="zh-CN" sz="780" b="1" dirty="0" smtClean="0">
                <a:solidFill>
                  <a:schemeClr val="bg1">
                    <a:lumMod val="65000"/>
                  </a:schemeClr>
                </a:solidFill>
                <a:latin typeface="Arial" panose="020B0604020202020204" pitchFamily="34" charset="0"/>
                <a:cs typeface="Arial" panose="020B0604020202020204" pitchFamily="34" charset="0"/>
              </a:rPr>
              <a:t> Software Corporation</a:t>
            </a:r>
            <a:endParaRPr lang="zh-CN" altLang="en-US" sz="780" b="1" dirty="0">
              <a:solidFill>
                <a:schemeClr val="bg1">
                  <a:lumMod val="65000"/>
                </a:schemeClr>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pic>
        <p:nvPicPr>
          <p:cNvPr id="3"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13334" y="162721"/>
            <a:ext cx="633237" cy="31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5597261"/>
            <a:ext cx="10160000" cy="125677"/>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sp>
        <p:nvSpPr>
          <p:cNvPr id="5" name="TextBox 4"/>
          <p:cNvSpPr txBox="1">
            <a:spLocks noChangeArrowheads="1"/>
          </p:cNvSpPr>
          <p:nvPr userDrawn="1"/>
        </p:nvSpPr>
        <p:spPr bwMode="auto">
          <a:xfrm>
            <a:off x="8343195" y="5393533"/>
            <a:ext cx="1237839" cy="1820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585" b="1" dirty="0" smtClean="0">
                <a:solidFill>
                  <a:srgbClr val="A6A6A6"/>
                </a:solidFill>
                <a:cs typeface="Arial" panose="020B0604020202020204" pitchFamily="34" charset="0"/>
              </a:rPr>
              <a:t>Yonyou Software Corporation</a:t>
            </a:r>
            <a:endParaRPr lang="zh-CN" altLang="en-US" sz="585" b="1" dirty="0" smtClean="0">
              <a:solidFill>
                <a:srgbClr val="A6A6A6"/>
              </a:solidFill>
              <a:cs typeface="Arial" panose="020B0604020202020204" pitchFamily="34" charset="0"/>
            </a:endParaRPr>
          </a:p>
        </p:txBody>
      </p:sp>
      <p:sp>
        <p:nvSpPr>
          <p:cNvPr id="7" name="标题 1"/>
          <p:cNvSpPr>
            <a:spLocks noGrp="1"/>
          </p:cNvSpPr>
          <p:nvPr>
            <p:ph type="title"/>
          </p:nvPr>
        </p:nvSpPr>
        <p:spPr>
          <a:xfrm>
            <a:off x="338792" y="127073"/>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pic>
        <p:nvPicPr>
          <p:cNvPr id="3"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13334" y="162721"/>
            <a:ext cx="633237" cy="31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5597261"/>
            <a:ext cx="10160000" cy="125677"/>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sp>
        <p:nvSpPr>
          <p:cNvPr id="5" name="TextBox 4"/>
          <p:cNvSpPr txBox="1">
            <a:spLocks noChangeArrowheads="1"/>
          </p:cNvSpPr>
          <p:nvPr userDrawn="1"/>
        </p:nvSpPr>
        <p:spPr bwMode="auto">
          <a:xfrm>
            <a:off x="8343195" y="5393533"/>
            <a:ext cx="1237839" cy="1820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585" b="1" dirty="0" err="1" smtClean="0">
                <a:solidFill>
                  <a:srgbClr val="A6A6A6"/>
                </a:solidFill>
                <a:cs typeface="Arial" panose="020B0604020202020204" pitchFamily="34" charset="0"/>
              </a:rPr>
              <a:t>Yonyou</a:t>
            </a:r>
            <a:r>
              <a:rPr lang="en-US" altLang="zh-CN" sz="585" b="1" dirty="0" smtClean="0">
                <a:solidFill>
                  <a:srgbClr val="A6A6A6"/>
                </a:solidFill>
                <a:cs typeface="Arial" panose="020B0604020202020204" pitchFamily="34" charset="0"/>
              </a:rPr>
              <a:t> Software Corporation</a:t>
            </a:r>
            <a:endParaRPr lang="zh-CN" altLang="en-US" sz="585" b="1" dirty="0" smtClean="0">
              <a:solidFill>
                <a:srgbClr val="A6A6A6"/>
              </a:solidFill>
              <a:cs typeface="Arial" panose="020B0604020202020204" pitchFamily="34" charset="0"/>
            </a:endParaRPr>
          </a:p>
        </p:txBody>
      </p:sp>
      <p:sp>
        <p:nvSpPr>
          <p:cNvPr id="7" name="标题 1"/>
          <p:cNvSpPr>
            <a:spLocks noGrp="1"/>
          </p:cNvSpPr>
          <p:nvPr>
            <p:ph type="title"/>
          </p:nvPr>
        </p:nvSpPr>
        <p:spPr>
          <a:xfrm>
            <a:off x="338792" y="127073"/>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_title">
    <p:spTree>
      <p:nvGrpSpPr>
        <p:cNvPr id="1" name=""/>
        <p:cNvGrpSpPr/>
        <p:nvPr/>
      </p:nvGrpSpPr>
      <p:grpSpPr>
        <a:xfrm>
          <a:off x="0" y="0"/>
          <a:ext cx="0" cy="0"/>
          <a:chOff x="0" y="0"/>
          <a:chExt cx="0" cy="0"/>
        </a:xfrm>
      </p:grpSpPr>
      <p:sp>
        <p:nvSpPr>
          <p:cNvPr id="6" name="文本框 5"/>
          <p:cNvSpPr txBox="1"/>
          <p:nvPr/>
        </p:nvSpPr>
        <p:spPr>
          <a:xfrm>
            <a:off x="-76192" y="3430601"/>
            <a:ext cx="10160000" cy="584775"/>
          </a:xfrm>
          <a:prstGeom prst="rect">
            <a:avLst/>
          </a:prstGeom>
          <a:noFill/>
        </p:spPr>
        <p:txBody>
          <a:bodyPr wrap="square" rtlCol="0">
            <a:spAutoFit/>
          </a:bodyPr>
          <a:lstStyle/>
          <a:p>
            <a:pPr algn="ct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rPr>
              <a:t>企业互联网开放平台介绍</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0" y="860860"/>
            <a:ext cx="5118408" cy="1613685"/>
          </a:xfrm>
          <a:prstGeom prst="rect">
            <a:avLst/>
          </a:prstGeom>
        </p:spPr>
      </p:pic>
      <p:pic>
        <p:nvPicPr>
          <p:cNvPr id="3" name="图片 2"/>
          <p:cNvPicPr>
            <a:picLocks noChangeAspect="1"/>
          </p:cNvPicPr>
          <p:nvPr/>
        </p:nvPicPr>
        <p:blipFill>
          <a:blip r:embed="rId2"/>
          <a:stretch>
            <a:fillRect/>
          </a:stretch>
        </p:blipFill>
        <p:spPr>
          <a:xfrm>
            <a:off x="5118408" y="860860"/>
            <a:ext cx="5029200" cy="161368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04" y="860860"/>
            <a:ext cx="9645804" cy="1626570"/>
          </a:xfrm>
          <a:prstGeom prst="rect">
            <a:avLst/>
          </a:prstGeom>
        </p:spPr>
      </p:pic>
      <p:sp>
        <p:nvSpPr>
          <p:cNvPr id="10" name="TextBox 18"/>
          <p:cNvSpPr txBox="1">
            <a:spLocks noChangeArrowheads="1"/>
          </p:cNvSpPr>
          <p:nvPr/>
        </p:nvSpPr>
        <p:spPr bwMode="auto">
          <a:xfrm>
            <a:off x="8653608" y="5500849"/>
            <a:ext cx="1430200" cy="20005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00" b="1" dirty="0" smtClean="0">
                <a:solidFill>
                  <a:srgbClr val="A6A6A6"/>
                </a:solidFill>
                <a:cs typeface="Arial" panose="020B0604020202020204" pitchFamily="34" charset="0"/>
              </a:rPr>
              <a:t>Yonyou Network</a:t>
            </a:r>
            <a:r>
              <a:rPr lang="en-US" altLang="zh-CN" sz="700" b="1" baseline="0" dirty="0" smtClean="0">
                <a:solidFill>
                  <a:srgbClr val="A6A6A6"/>
                </a:solidFill>
                <a:cs typeface="Arial" panose="020B0604020202020204" pitchFamily="34" charset="0"/>
              </a:rPr>
              <a:t> </a:t>
            </a:r>
            <a:r>
              <a:rPr lang="en-US" altLang="zh-CN" sz="700" b="1" dirty="0" smtClean="0">
                <a:solidFill>
                  <a:srgbClr val="A6A6A6"/>
                </a:solidFill>
                <a:cs typeface="Arial" panose="020B0604020202020204" pitchFamily="34" charset="0"/>
              </a:rPr>
              <a:t>Corporation</a:t>
            </a:r>
            <a:endParaRPr lang="zh-CN" altLang="en-US" sz="700" b="1" dirty="0" smtClean="0">
              <a:solidFill>
                <a:srgbClr val="A6A6A6"/>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304274"/>
            <a:ext cx="8763000" cy="110463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98500" y="1521354"/>
            <a:ext cx="8763000" cy="3626116"/>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98500" y="5296960"/>
            <a:ext cx="2286000" cy="304271"/>
          </a:xfrm>
          <a:prstGeom prst="rect">
            <a:avLst/>
          </a:prstGeom>
        </p:spPr>
        <p:txBody>
          <a:bodyPr/>
          <a:lstStyle/>
          <a:p>
            <a:fld id="{82F288E0-7875-42C4-84C8-98DBBD3BF4D2}" type="datetimeFigureOut">
              <a:rPr lang="zh-CN" altLang="en-US" smtClean="0"/>
              <a:t>2019/3/5</a:t>
            </a:fld>
            <a:endParaRPr lang="zh-CN" altLang="en-US"/>
          </a:p>
        </p:txBody>
      </p:sp>
      <p:sp>
        <p:nvSpPr>
          <p:cNvPr id="5" name="页脚占位符 4"/>
          <p:cNvSpPr>
            <a:spLocks noGrp="1"/>
          </p:cNvSpPr>
          <p:nvPr>
            <p:ph type="ftr" sz="quarter" idx="11"/>
          </p:nvPr>
        </p:nvSpPr>
        <p:spPr>
          <a:xfrm>
            <a:off x="3365500" y="5296960"/>
            <a:ext cx="34290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175500" y="5296960"/>
            <a:ext cx="2286000" cy="304271"/>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050" name="Picture 2" descr="F:\公司项目\2014项目\用友\2015年PPT模版\2\4.png"/>
          <p:cNvPicPr>
            <a:picLocks noChangeAspect="1" noChangeArrowheads="1"/>
          </p:cNvPicPr>
          <p:nvPr userDrawn="1"/>
        </p:nvPicPr>
        <p:blipFill>
          <a:blip r:embed="rId2" cstate="print"/>
          <a:srcRect/>
          <a:stretch>
            <a:fillRect/>
          </a:stretch>
        </p:blipFill>
        <p:spPr bwMode="auto">
          <a:xfrm>
            <a:off x="0" y="10"/>
            <a:ext cx="10160000" cy="5715001"/>
          </a:xfrm>
          <a:prstGeom prst="rect">
            <a:avLst/>
          </a:prstGeom>
          <a:noFill/>
        </p:spPr>
      </p:pic>
      <p:pic>
        <p:nvPicPr>
          <p:cNvPr id="3" name="Picture 3" descr="F:\公司项目\2014项目\用友\2015年PPT模版\存图\2.png"/>
          <p:cNvPicPr>
            <a:picLocks noChangeAspect="1" noChangeArrowheads="1"/>
          </p:cNvPicPr>
          <p:nvPr userDrawn="1"/>
        </p:nvPicPr>
        <p:blipFill>
          <a:blip r:embed="rId3" cstate="print"/>
          <a:srcRect/>
          <a:stretch>
            <a:fillRect/>
          </a:stretch>
        </p:blipFill>
        <p:spPr bwMode="auto">
          <a:xfrm>
            <a:off x="9171037" y="227846"/>
            <a:ext cx="680151" cy="457150"/>
          </a:xfrm>
          <a:prstGeom prst="rect">
            <a:avLst/>
          </a:prstGeom>
          <a:noFill/>
        </p:spPr>
      </p:pic>
      <p:sp>
        <p:nvSpPr>
          <p:cNvPr id="5" name="标题 1"/>
          <p:cNvSpPr>
            <a:spLocks noGrp="1"/>
          </p:cNvSpPr>
          <p:nvPr>
            <p:ph type="title"/>
          </p:nvPr>
        </p:nvSpPr>
        <p:spPr>
          <a:xfrm>
            <a:off x="254000" y="209904"/>
            <a:ext cx="9144000" cy="464509"/>
          </a:xfrm>
          <a:prstGeom prst="rect">
            <a:avLst/>
          </a:prstGeom>
        </p:spPr>
        <p:txBody>
          <a:bodyPr/>
          <a:lstStyle>
            <a:lvl1pPr algn="l">
              <a:defRPr sz="2220">
                <a:solidFill>
                  <a:srgbClr val="E6001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2019/3/5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860860"/>
            <a:ext cx="5118408" cy="1613685"/>
          </a:xfrm>
          <a:prstGeom prst="rect">
            <a:avLst/>
          </a:prstGeom>
        </p:spPr>
      </p:pic>
      <p:pic>
        <p:nvPicPr>
          <p:cNvPr id="3" name="图片 2"/>
          <p:cNvPicPr>
            <a:picLocks noChangeAspect="1"/>
          </p:cNvPicPr>
          <p:nvPr/>
        </p:nvPicPr>
        <p:blipFill>
          <a:blip r:embed="rId2"/>
          <a:stretch>
            <a:fillRect/>
          </a:stretch>
        </p:blipFill>
        <p:spPr>
          <a:xfrm>
            <a:off x="5118408" y="860860"/>
            <a:ext cx="5029200" cy="161368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04" y="860860"/>
            <a:ext cx="9645804" cy="1626570"/>
          </a:xfrm>
          <a:prstGeom prst="rect">
            <a:avLst/>
          </a:prstGeom>
        </p:spPr>
      </p:pic>
      <p:sp>
        <p:nvSpPr>
          <p:cNvPr id="10" name="TextBox 18"/>
          <p:cNvSpPr txBox="1">
            <a:spLocks noChangeArrowheads="1"/>
          </p:cNvSpPr>
          <p:nvPr/>
        </p:nvSpPr>
        <p:spPr bwMode="auto">
          <a:xfrm>
            <a:off x="8653608" y="5500849"/>
            <a:ext cx="1430200" cy="200055"/>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00" b="1" dirty="0" smtClean="0">
                <a:solidFill>
                  <a:srgbClr val="A6A6A6"/>
                </a:solidFill>
                <a:cs typeface="Arial" panose="020B0604020202020204" pitchFamily="34" charset="0"/>
              </a:rPr>
              <a:t>Yonyou Network</a:t>
            </a:r>
            <a:r>
              <a:rPr lang="en-US" altLang="zh-CN" sz="700" b="1" baseline="0" dirty="0" smtClean="0">
                <a:solidFill>
                  <a:srgbClr val="A6A6A6"/>
                </a:solidFill>
                <a:cs typeface="Arial" panose="020B0604020202020204" pitchFamily="34" charset="0"/>
              </a:rPr>
              <a:t> </a:t>
            </a:r>
            <a:r>
              <a:rPr lang="en-US" altLang="zh-CN" sz="700" b="1" dirty="0" smtClean="0">
                <a:solidFill>
                  <a:srgbClr val="A6A6A6"/>
                </a:solidFill>
                <a:cs typeface="Arial" panose="020B0604020202020204" pitchFamily="34" charset="0"/>
              </a:rPr>
              <a:t>Corporation</a:t>
            </a:r>
            <a:endParaRPr lang="zh-CN" altLang="en-US" sz="700" b="1" dirty="0" smtClean="0">
              <a:solidFill>
                <a:srgbClr val="A6A6A6"/>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0_Contents">
    <p:spTree>
      <p:nvGrpSpPr>
        <p:cNvPr id="1" name=""/>
        <p:cNvGrpSpPr/>
        <p:nvPr/>
      </p:nvGrpSpPr>
      <p:grpSpPr>
        <a:xfrm>
          <a:off x="0" y="0"/>
          <a:ext cx="0" cy="0"/>
          <a:chOff x="0" y="0"/>
          <a:chExt cx="0" cy="0"/>
        </a:xfrm>
      </p:grpSpPr>
      <p:sp>
        <p:nvSpPr>
          <p:cNvPr id="6" name="矩形 5"/>
          <p:cNvSpPr/>
          <p:nvPr/>
        </p:nvSpPr>
        <p:spPr>
          <a:xfrm>
            <a:off x="0" y="1"/>
            <a:ext cx="10160000" cy="5715000"/>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p>
        </p:txBody>
      </p:sp>
      <p:sp>
        <p:nvSpPr>
          <p:cNvPr id="7" name="TextBox 15"/>
          <p:cNvSpPr txBox="1"/>
          <p:nvPr/>
        </p:nvSpPr>
        <p:spPr>
          <a:xfrm>
            <a:off x="794809" y="2281057"/>
            <a:ext cx="1979189" cy="461665"/>
          </a:xfrm>
          <a:prstGeom prst="rect">
            <a:avLst/>
          </a:prstGeom>
          <a:noFill/>
        </p:spPr>
        <p:txBody>
          <a:bodyPr wrap="square" rtlCol="0">
            <a:spAutoFit/>
          </a:bodyPr>
          <a:lstStyle/>
          <a:p>
            <a:pPr algn="ctr"/>
            <a:r>
              <a:rPr lang="en-US" altLang="zh-CN" sz="2400" dirty="0" smtClean="0">
                <a:solidFill>
                  <a:schemeClr val="bg1"/>
                </a:solidFill>
                <a:latin typeface="Agency FB" panose="020B0503020202020204" pitchFamily="34" charset="0"/>
                <a:ea typeface="Adobe 宋体 Std L" pitchFamily="18" charset="-122"/>
              </a:rPr>
              <a:t>Contents</a:t>
            </a:r>
            <a:endParaRPr lang="zh-CN" altLang="en-US" sz="2400" dirty="0">
              <a:solidFill>
                <a:schemeClr val="bg1"/>
              </a:solidFill>
              <a:latin typeface="Agency FB" panose="020B0503020202020204" pitchFamily="34" charset="0"/>
              <a:ea typeface="Adobe 宋体 Std L" pitchFamily="18" charset="-122"/>
            </a:endParaRPr>
          </a:p>
        </p:txBody>
      </p:sp>
      <p:sp>
        <p:nvSpPr>
          <p:cNvPr id="8" name="文本框 7"/>
          <p:cNvSpPr txBox="1"/>
          <p:nvPr/>
        </p:nvSpPr>
        <p:spPr>
          <a:xfrm>
            <a:off x="779410" y="1485913"/>
            <a:ext cx="1979189" cy="669414"/>
          </a:xfrm>
          <a:prstGeom prst="rect">
            <a:avLst/>
          </a:prstGeom>
          <a:noFill/>
        </p:spPr>
        <p:txBody>
          <a:bodyPr wrap="square" rtlCol="0">
            <a:spAutoFit/>
          </a:bodyPr>
          <a:lstStyle/>
          <a:p>
            <a:pPr algn="ctr"/>
            <a:r>
              <a:rPr lang="zh-CN" altLang="en-US" sz="3750" b="1" dirty="0" smtClean="0">
                <a:solidFill>
                  <a:schemeClr val="bg1"/>
                </a:solidFill>
                <a:ea typeface="微软雅黑" panose="020B0503020204020204" pitchFamily="34" charset="-122"/>
              </a:rPr>
              <a:t>目录</a:t>
            </a:r>
            <a:endParaRPr lang="zh-CN" altLang="en-US" sz="3750" b="1" dirty="0">
              <a:solidFill>
                <a:schemeClr val="bg1"/>
              </a:solidFill>
              <a:ea typeface="微软雅黑" panose="020B0503020204020204" pitchFamily="34" charset="-122"/>
            </a:endParaRPr>
          </a:p>
        </p:txBody>
      </p:sp>
      <p:sp>
        <p:nvSpPr>
          <p:cNvPr id="9" name="矩形 8"/>
          <p:cNvSpPr/>
          <p:nvPr/>
        </p:nvSpPr>
        <p:spPr>
          <a:xfrm>
            <a:off x="3538008" y="8756"/>
            <a:ext cx="6621992"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399813" y="0"/>
            <a:ext cx="7863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_end">
    <p:spTree>
      <p:nvGrpSpPr>
        <p:cNvPr id="1" name=""/>
        <p:cNvGrpSpPr/>
        <p:nvPr/>
      </p:nvGrpSpPr>
      <p:grpSpPr>
        <a:xfrm>
          <a:off x="0" y="0"/>
          <a:ext cx="0" cy="0"/>
          <a:chOff x="0" y="0"/>
          <a:chExt cx="0" cy="0"/>
        </a:xfrm>
      </p:grpSpPr>
      <p:pic>
        <p:nvPicPr>
          <p:cNvPr id="10" name="Picture 2" descr="E:\yinfeifei\2012年工作项目\UFIDA用友 2012\用友 集团品推\李 莉\集团PPT模版2013\png\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17296"/>
            <a:ext cx="10160000" cy="154781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userDrawn="1"/>
        </p:nvSpPr>
        <p:spPr>
          <a:xfrm>
            <a:off x="2524836" y="3152633"/>
            <a:ext cx="1316386" cy="769441"/>
          </a:xfrm>
          <a:prstGeom prst="rect">
            <a:avLst/>
          </a:prstGeom>
          <a:noFill/>
        </p:spPr>
        <p:txBody>
          <a:bodyPr wrap="none" rtlCol="0">
            <a:spAutoFit/>
          </a:bodyPr>
          <a:lstStyle/>
          <a:p>
            <a:r>
              <a:rPr lang="zh-CN" altLang="en-US" sz="4400" b="1" dirty="0" smtClean="0">
                <a:solidFill>
                  <a:srgbClr val="FF0000"/>
                </a:solidFill>
                <a:latin typeface="微软雅黑" panose="020B0503020204020204" pitchFamily="34" charset="-122"/>
                <a:ea typeface="微软雅黑" panose="020B0503020204020204" pitchFamily="34" charset="-122"/>
              </a:rPr>
              <a:t>用友</a:t>
            </a:r>
            <a:endParaRPr lang="zh-CN" altLang="en-US" sz="4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userDrawn="1"/>
        </p:nvSpPr>
        <p:spPr>
          <a:xfrm>
            <a:off x="3964052" y="3244965"/>
            <a:ext cx="3877985" cy="646331"/>
          </a:xfrm>
          <a:prstGeom prst="rect">
            <a:avLst/>
          </a:prstGeom>
          <a:noFill/>
        </p:spPr>
        <p:txBody>
          <a:bodyPr wrap="none" rtlCol="0">
            <a:spAutoFit/>
          </a:bodyPr>
          <a:lstStyle/>
          <a:p>
            <a:r>
              <a:rPr lang="zh-CN" altLang="en-US" sz="3600" b="1" dirty="0" smtClean="0">
                <a:solidFill>
                  <a:schemeClr val="tx1">
                    <a:lumMod val="75000"/>
                    <a:lumOff val="25000"/>
                  </a:schemeClr>
                </a:solidFill>
                <a:latin typeface="华文隶书" panose="02010800040101010101" pitchFamily="2" charset="-122"/>
                <a:ea typeface="华文隶书" panose="02010800040101010101" pitchFamily="2" charset="-122"/>
              </a:rPr>
              <a:t>服务企业互联网化</a:t>
            </a:r>
            <a:endParaRPr lang="zh-CN" altLang="en-US" sz="3600" b="1" dirty="0">
              <a:solidFill>
                <a:schemeClr val="tx1">
                  <a:lumMod val="75000"/>
                  <a:lumOff val="25000"/>
                </a:schemeClr>
              </a:solidFill>
              <a:latin typeface="华文隶书" panose="02010800040101010101" pitchFamily="2" charset="-122"/>
              <a:ea typeface="华文隶书" panose="02010800040101010101"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4_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自定义版式">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3334" y="162720"/>
            <a:ext cx="633237" cy="31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自定义版式">
    <p:spTree>
      <p:nvGrpSpPr>
        <p:cNvPr id="1" name=""/>
        <p:cNvGrpSpPr/>
        <p:nvPr/>
      </p:nvGrpSpPr>
      <p:grpSpPr>
        <a:xfrm>
          <a:off x="0" y="0"/>
          <a:ext cx="0" cy="0"/>
          <a:chOff x="0" y="0"/>
          <a:chExt cx="0" cy="0"/>
        </a:xfrm>
      </p:grpSpPr>
      <p:sp>
        <p:nvSpPr>
          <p:cNvPr id="4" name="标题 1"/>
          <p:cNvSpPr>
            <a:spLocks noGrp="1"/>
          </p:cNvSpPr>
          <p:nvPr>
            <p:ph type="title"/>
          </p:nvPr>
        </p:nvSpPr>
        <p:spPr>
          <a:xfrm>
            <a:off x="338791" y="127072"/>
            <a:ext cx="8212691" cy="353931"/>
          </a:xfrm>
          <a:prstGeom prst="rect">
            <a:avLst/>
          </a:prstGeom>
        </p:spPr>
        <p:txBody>
          <a:bodyPr/>
          <a:lstStyle>
            <a:lvl1pPr algn="l">
              <a:defRPr sz="2000" b="1">
                <a:solidFill>
                  <a:srgbClr val="C9151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7" name="Picture 2"/>
          <p:cNvPicPr>
            <a:picLocks noChangeAspect="1" noChangeArrowheads="1"/>
          </p:cNvPicPr>
          <p:nvPr/>
        </p:nvPicPr>
        <p:blipFill>
          <a:blip r:embed="rId2" cstate="print"/>
          <a:srcRect/>
          <a:stretch>
            <a:fillRect/>
          </a:stretch>
        </p:blipFill>
        <p:spPr bwMode="auto">
          <a:xfrm>
            <a:off x="8840418" y="157200"/>
            <a:ext cx="1119518" cy="326883"/>
          </a:xfrm>
          <a:prstGeom prst="rect">
            <a:avLst/>
          </a:prstGeom>
          <a:noFill/>
          <a:ln w="9525">
            <a:noFill/>
            <a:miter lim="800000"/>
            <a:headEnd/>
            <a:tailEnd/>
          </a:ln>
        </p:spPr>
      </p:pic>
      <p:sp>
        <p:nvSpPr>
          <p:cNvPr id="8" name="TextBox 7"/>
          <p:cNvSpPr txBox="1"/>
          <p:nvPr/>
        </p:nvSpPr>
        <p:spPr>
          <a:xfrm>
            <a:off x="8421340" y="5451094"/>
            <a:ext cx="1539203" cy="182038"/>
          </a:xfrm>
          <a:prstGeom prst="rect">
            <a:avLst/>
          </a:prstGeom>
          <a:noFill/>
        </p:spPr>
        <p:txBody>
          <a:bodyPr wrap="none" rtlCol="0">
            <a:spAutoFit/>
          </a:bodyPr>
          <a:lstStyle/>
          <a:p>
            <a:pPr algn="r"/>
            <a:r>
              <a:rPr lang="en-US" altLang="zh-CN" sz="585" b="1" kern="1200" dirty="0" err="1" smtClean="0">
                <a:solidFill>
                  <a:schemeClr val="bg1">
                    <a:lumMod val="65000"/>
                  </a:schemeClr>
                </a:solidFill>
                <a:latin typeface="Arial" panose="020B0604020202020204" pitchFamily="34" charset="0"/>
                <a:ea typeface="+mn-ea"/>
                <a:cs typeface="Arial" panose="020B0604020202020204" pitchFamily="34" charset="0"/>
              </a:rPr>
              <a:t>yonyou</a:t>
            </a:r>
            <a:r>
              <a:rPr lang="en-US" altLang="zh-CN" sz="585" b="1" kern="1200" dirty="0" smtClean="0">
                <a:solidFill>
                  <a:schemeClr val="bg1">
                    <a:lumMod val="65000"/>
                  </a:schemeClr>
                </a:solidFill>
                <a:latin typeface="Arial" panose="020B0604020202020204" pitchFamily="34" charset="0"/>
                <a:ea typeface="+mn-ea"/>
                <a:cs typeface="Arial" panose="020B0604020202020204" pitchFamily="34" charset="0"/>
              </a:rPr>
              <a:t> Network Technology Co., Ltd..</a:t>
            </a:r>
            <a:endParaRPr lang="zh-CN" altLang="en-US" sz="585" b="1" kern="1200" dirty="0">
              <a:solidFill>
                <a:schemeClr val="bg1">
                  <a:lumMod val="65000"/>
                </a:schemeClr>
              </a:solidFill>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仅标题">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cstate="print"/>
          <a:srcRect/>
          <a:stretch>
            <a:fillRect/>
          </a:stretch>
        </p:blipFill>
        <p:spPr bwMode="auto">
          <a:xfrm>
            <a:off x="9313334" y="162720"/>
            <a:ext cx="633237" cy="314854"/>
          </a:xfrm>
          <a:prstGeom prst="rect">
            <a:avLst/>
          </a:prstGeom>
          <a:noFill/>
          <a:ln w="9525">
            <a:noFill/>
            <a:miter lim="800000"/>
            <a:headEnd/>
            <a:tailEnd/>
          </a:ln>
        </p:spPr>
      </p:pic>
      <p:sp>
        <p:nvSpPr>
          <p:cNvPr id="4" name="矩形 3"/>
          <p:cNvSpPr/>
          <p:nvPr/>
        </p:nvSpPr>
        <p:spPr>
          <a:xfrm>
            <a:off x="0" y="5597261"/>
            <a:ext cx="10160000" cy="125677"/>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p>
        </p:txBody>
      </p:sp>
      <p:sp>
        <p:nvSpPr>
          <p:cNvPr id="5" name="TextBox 4"/>
          <p:cNvSpPr txBox="1">
            <a:spLocks noChangeArrowheads="1"/>
          </p:cNvSpPr>
          <p:nvPr/>
        </p:nvSpPr>
        <p:spPr bwMode="auto">
          <a:xfrm>
            <a:off x="8343195" y="5393532"/>
            <a:ext cx="1237839" cy="18203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585" b="1" dirty="0" err="1" smtClean="0">
                <a:solidFill>
                  <a:srgbClr val="A6A6A6"/>
                </a:solidFill>
                <a:cs typeface="Arial" panose="020B0604020202020204" pitchFamily="34" charset="0"/>
              </a:rPr>
              <a:t>Yonyou</a:t>
            </a:r>
            <a:r>
              <a:rPr lang="en-US" altLang="zh-CN" sz="585" b="1" dirty="0" smtClean="0">
                <a:solidFill>
                  <a:srgbClr val="A6A6A6"/>
                </a:solidFill>
                <a:cs typeface="Arial" panose="020B0604020202020204" pitchFamily="34" charset="0"/>
              </a:rPr>
              <a:t> Software Corporation</a:t>
            </a:r>
            <a:endParaRPr lang="zh-CN" altLang="en-US" sz="585" b="1" dirty="0" smtClean="0">
              <a:solidFill>
                <a:srgbClr val="A6A6A6"/>
              </a:solidFill>
              <a:cs typeface="Arial" panose="020B0604020202020204" pitchFamily="34" charset="0"/>
            </a:endParaRPr>
          </a:p>
        </p:txBody>
      </p:sp>
      <p:sp>
        <p:nvSpPr>
          <p:cNvPr id="7" name="标题 1"/>
          <p:cNvSpPr>
            <a:spLocks noGrp="1"/>
          </p:cNvSpPr>
          <p:nvPr>
            <p:ph type="title"/>
          </p:nvPr>
        </p:nvSpPr>
        <p:spPr>
          <a:xfrm>
            <a:off x="338791" y="127072"/>
            <a:ext cx="8212691" cy="353931"/>
          </a:xfrm>
          <a:prstGeom prst="rect">
            <a:avLst/>
          </a:prstGeom>
        </p:spPr>
        <p:txBody>
          <a:bodyPr/>
          <a:lstStyle>
            <a:lvl1pPr algn="l">
              <a:defRPr sz="2000">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962409" y="0"/>
            <a:ext cx="1197591" cy="53226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diagramLayout" Target="../diagrams/layout1.xml"/><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diagramData" Target="../diagrams/data1.xml"/><Relationship Id="rId17" Type="http://schemas.openxmlformats.org/officeDocument/2006/relationships/image" Target="../media/image22.png"/><Relationship Id="rId2" Type="http://schemas.openxmlformats.org/officeDocument/2006/relationships/notesSlide" Target="../notesSlides/notesSlide3.xml"/><Relationship Id="rId16" Type="http://schemas.microsoft.com/office/2007/relationships/diagramDrawing" Target="../diagrams/drawing1.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diagramColors" Target="../diagrams/colors1.xml"/><Relationship Id="rId10" Type="http://schemas.openxmlformats.org/officeDocument/2006/relationships/image" Target="../media/image20.png"/><Relationship Id="rId4" Type="http://schemas.openxmlformats.org/officeDocument/2006/relationships/image" Target="../media/image15.png"/><Relationship Id="rId9" Type="http://schemas.microsoft.com/office/2007/relationships/hdphoto" Target="../media/hdphoto1.wdp"/><Relationship Id="rId1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18" Type="http://schemas.openxmlformats.org/officeDocument/2006/relationships/image" Target="../media/image25.sv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19.svg"/><Relationship Id="rId1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image" Target="../media/image17.svg"/><Relationship Id="rId19" Type="http://schemas.openxmlformats.org/officeDocument/2006/relationships/image" Target="../media/image22.png"/><Relationship Id="rId4" Type="http://schemas.openxmlformats.org/officeDocument/2006/relationships/image" Target="../media/image11.svg"/><Relationship Id="rId9" Type="http://schemas.openxmlformats.org/officeDocument/2006/relationships/image" Target="../media/image26.pn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5"/>
          <p:cNvSpPr txBox="1"/>
          <p:nvPr/>
        </p:nvSpPr>
        <p:spPr>
          <a:xfrm>
            <a:off x="6641910" y="3329137"/>
            <a:ext cx="184731" cy="523220"/>
          </a:xfrm>
          <a:prstGeom prst="rect">
            <a:avLst/>
          </a:prstGeom>
          <a:noFill/>
        </p:spPr>
        <p:txBody>
          <a:bodyPr wrap="none" rtlCol="0">
            <a:spAutoFit/>
          </a:bodyPr>
          <a:lstStyle/>
          <a:p>
            <a:endParaRPr lang="zh-CN" altLang="en-US" sz="2800" b="1" dirty="0">
              <a:solidFill>
                <a:srgbClr val="E60012"/>
              </a:solidFill>
              <a:latin typeface="Microsoft YaHei UI" panose="020B0503020204020204" pitchFamily="34" charset="-122"/>
              <a:ea typeface="Microsoft YaHei UI" panose="020B0503020204020204" pitchFamily="34" charset="-122"/>
            </a:endParaRPr>
          </a:p>
        </p:txBody>
      </p:sp>
      <p:sp>
        <p:nvSpPr>
          <p:cNvPr id="3" name="TextBox 17"/>
          <p:cNvSpPr txBox="1"/>
          <p:nvPr/>
        </p:nvSpPr>
        <p:spPr>
          <a:xfrm>
            <a:off x="7617050" y="4366173"/>
            <a:ext cx="2316480" cy="1060450"/>
          </a:xfrm>
          <a:prstGeom prst="rect">
            <a:avLst/>
          </a:prstGeom>
          <a:noFill/>
        </p:spPr>
        <p:txBody>
          <a:bodyPr wrap="none" rtlCol="0">
            <a:spAutoFit/>
          </a:bodyPr>
          <a:lstStyle/>
          <a:p>
            <a:pPr algn="r">
              <a:lnSpc>
                <a:spcPct val="150000"/>
              </a:lnSpc>
            </a:pPr>
            <a:r>
              <a:rPr lang="zh-CN" altLang="en-US" sz="1400" b="1" dirty="0">
                <a:solidFill>
                  <a:schemeClr val="tx2"/>
                </a:solidFill>
                <a:latin typeface="微软雅黑" panose="020B0503020204020204" pitchFamily="34" charset="-122"/>
                <a:ea typeface="微软雅黑" panose="020B0503020204020204" pitchFamily="34" charset="-122"/>
              </a:rPr>
              <a:t>用友网络科技股份有限公司</a:t>
            </a:r>
          </a:p>
          <a:p>
            <a:pPr algn="r">
              <a:lnSpc>
                <a:spcPct val="150000"/>
              </a:lnSpc>
            </a:pPr>
            <a:r>
              <a:rPr lang="zh-CN" altLang="en-US" sz="1400" b="1" dirty="0" smtClean="0">
                <a:solidFill>
                  <a:schemeClr val="tx2"/>
                </a:solidFill>
                <a:latin typeface="微软雅黑" panose="020B0503020204020204" pitchFamily="34" charset="-122"/>
                <a:ea typeface="微软雅黑" panose="020B0503020204020204" pitchFamily="34" charset="-122"/>
              </a:rPr>
              <a:t>技术培训部</a:t>
            </a:r>
            <a:endParaRPr lang="en-US" altLang="zh-CN" sz="1400" b="1" dirty="0" smtClean="0">
              <a:solidFill>
                <a:schemeClr val="tx2"/>
              </a:solidFill>
              <a:latin typeface="微软雅黑" panose="020B0503020204020204" pitchFamily="34" charset="-122"/>
              <a:ea typeface="微软雅黑" panose="020B0503020204020204" pitchFamily="34" charset="-122"/>
            </a:endParaRPr>
          </a:p>
          <a:p>
            <a:pPr algn="r">
              <a:lnSpc>
                <a:spcPct val="150000"/>
              </a:lnSpc>
            </a:pPr>
            <a:r>
              <a:rPr lang="en-US" altLang="zh-CN" sz="1400" b="1" smtClean="0">
                <a:solidFill>
                  <a:schemeClr val="tx2"/>
                </a:solidFill>
                <a:latin typeface="微软雅黑" panose="020B0503020204020204" pitchFamily="34" charset="-122"/>
                <a:ea typeface="微软雅黑" panose="020B0503020204020204" pitchFamily="34" charset="-122"/>
              </a:rPr>
              <a:t>2019-01</a:t>
            </a:r>
            <a:endParaRPr lang="zh-CN" altLang="en-US" sz="1400" b="1" dirty="0">
              <a:solidFill>
                <a:schemeClr val="tx2"/>
              </a:solidFill>
              <a:latin typeface="微软雅黑" panose="020B0503020204020204" pitchFamily="34" charset="-122"/>
              <a:ea typeface="微软雅黑" panose="020B0503020204020204" pitchFamily="34" charset="-122"/>
            </a:endParaRPr>
          </a:p>
        </p:txBody>
      </p:sp>
      <p:sp>
        <p:nvSpPr>
          <p:cNvPr id="5" name="矩形 4"/>
          <p:cNvSpPr/>
          <p:nvPr/>
        </p:nvSpPr>
        <p:spPr>
          <a:xfrm>
            <a:off x="2235198" y="3022455"/>
            <a:ext cx="6129867"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altLang="zh-CN" sz="6000" b="1" dirty="0" err="1">
                <a:solidFill>
                  <a:srgbClr val="DF0000"/>
                </a:solidFill>
                <a:latin typeface="Microsoft YaHei UI" panose="020B0503020204020204" pitchFamily="34" charset="-122"/>
                <a:ea typeface="Microsoft YaHei UI" panose="020B0503020204020204" pitchFamily="34" charset="-122"/>
              </a:rPr>
              <a:t>i</a:t>
            </a:r>
            <a:r>
              <a:rPr lang="en-US" altLang="zh-CN" sz="6000" b="1" dirty="0" err="1" smtClean="0">
                <a:solidFill>
                  <a:srgbClr val="DF0000"/>
                </a:solidFill>
                <a:latin typeface="Microsoft YaHei UI" panose="020B0503020204020204" pitchFamily="34" charset="-122"/>
                <a:ea typeface="Microsoft YaHei UI" panose="020B0503020204020204" pitchFamily="34" charset="-122"/>
              </a:rPr>
              <a:t>uap</a:t>
            </a:r>
            <a:r>
              <a:rPr lang="en-US" altLang="zh-CN" sz="4800" b="1" dirty="0" smtClean="0">
                <a:solidFill>
                  <a:srgbClr val="DF0000"/>
                </a:solidFill>
                <a:latin typeface="Microsoft YaHei UI" panose="020B0503020204020204" pitchFamily="34" charset="-122"/>
                <a:ea typeface="Microsoft YaHei UI" panose="020B0503020204020204" pitchFamily="34" charset="-122"/>
              </a:rPr>
              <a:t> mobile</a:t>
            </a:r>
          </a:p>
          <a:p>
            <a:pPr algn="ctr"/>
            <a:r>
              <a:rPr lang="en-US" altLang="zh-CN" sz="3200" b="1" dirty="0" smtClean="0">
                <a:solidFill>
                  <a:srgbClr val="DF0000"/>
                </a:solidFill>
                <a:latin typeface="Microsoft YaHei UI" panose="020B0503020204020204" pitchFamily="34" charset="-122"/>
                <a:ea typeface="Microsoft YaHei UI" panose="020B0503020204020204" pitchFamily="34" charset="-122"/>
              </a:rPr>
              <a:t>---Moli</a:t>
            </a:r>
            <a:endParaRPr lang="zh-CN" altLang="en-US" sz="3200" b="1" dirty="0">
              <a:solidFill>
                <a:srgbClr val="DF0000"/>
              </a:solidFill>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177923" y="5074954"/>
            <a:ext cx="9706866" cy="437401"/>
          </a:xfrm>
          <a:prstGeom prst="rect">
            <a:avLst/>
          </a:prstGeom>
          <a:solidFill>
            <a:schemeClr val="tx1">
              <a:lumMod val="65000"/>
              <a:lumOff val="3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6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Moli</a:t>
            </a:r>
            <a:r>
              <a:rPr kumimoji="1"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基础能力</a:t>
            </a:r>
          </a:p>
        </p:txBody>
      </p:sp>
      <p:sp>
        <p:nvSpPr>
          <p:cNvPr id="119" name="矩形 118"/>
          <p:cNvSpPr/>
          <p:nvPr/>
        </p:nvSpPr>
        <p:spPr>
          <a:xfrm>
            <a:off x="171540" y="674727"/>
            <a:ext cx="9712689" cy="477764"/>
          </a:xfrm>
          <a:prstGeom prst="rect">
            <a:avLst/>
          </a:prstGeom>
          <a:solidFill>
            <a:srgbClr val="D25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CN" sz="16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Moli</a:t>
            </a:r>
            <a:r>
              <a:rPr kumimoji="1"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定制能力：组件组装、个性化配置、统一构建</a:t>
            </a:r>
          </a:p>
        </p:txBody>
      </p:sp>
      <p:sp>
        <p:nvSpPr>
          <p:cNvPr id="120" name="圆角矩形 119"/>
          <p:cNvSpPr/>
          <p:nvPr/>
        </p:nvSpPr>
        <p:spPr>
          <a:xfrm>
            <a:off x="1070124" y="2816420"/>
            <a:ext cx="5660392" cy="2095552"/>
          </a:xfrm>
          <a:prstGeom prst="roundRect">
            <a:avLst>
              <a:gd name="adj" fmla="val 10566"/>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1" name="圆角矩形 120"/>
          <p:cNvSpPr/>
          <p:nvPr/>
        </p:nvSpPr>
        <p:spPr>
          <a:xfrm>
            <a:off x="1844088" y="2964255"/>
            <a:ext cx="648243" cy="809756"/>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窗口系统</a:t>
            </a:r>
          </a:p>
        </p:txBody>
      </p:sp>
      <p:sp>
        <p:nvSpPr>
          <p:cNvPr id="122" name="圆角矩形 121"/>
          <p:cNvSpPr/>
          <p:nvPr/>
        </p:nvSpPr>
        <p:spPr>
          <a:xfrm>
            <a:off x="2862141" y="2964253"/>
            <a:ext cx="658092" cy="80975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网络通信</a:t>
            </a:r>
          </a:p>
        </p:txBody>
      </p:sp>
      <p:sp>
        <p:nvSpPr>
          <p:cNvPr id="123" name="圆角矩形 122"/>
          <p:cNvSpPr/>
          <p:nvPr/>
        </p:nvSpPr>
        <p:spPr>
          <a:xfrm>
            <a:off x="3893409" y="2972508"/>
            <a:ext cx="658092" cy="80975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数据存储</a:t>
            </a:r>
          </a:p>
        </p:txBody>
      </p:sp>
      <p:sp>
        <p:nvSpPr>
          <p:cNvPr id="124" name="圆角矩形 123"/>
          <p:cNvSpPr/>
          <p:nvPr/>
        </p:nvSpPr>
        <p:spPr>
          <a:xfrm>
            <a:off x="1053538" y="1285333"/>
            <a:ext cx="5675537" cy="1231541"/>
          </a:xfrm>
          <a:prstGeom prst="roundRect">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5" name="圆角矩形 124"/>
          <p:cNvSpPr/>
          <p:nvPr/>
        </p:nvSpPr>
        <p:spPr>
          <a:xfrm>
            <a:off x="1510480" y="1584879"/>
            <a:ext cx="927566" cy="53582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Native</a:t>
            </a:r>
            <a:endPar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6" name="圆角矩形 125"/>
          <p:cNvSpPr/>
          <p:nvPr/>
        </p:nvSpPr>
        <p:spPr>
          <a:xfrm>
            <a:off x="5562415" y="1612819"/>
            <a:ext cx="1069556" cy="53582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Web</a:t>
            </a: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App</a:t>
            </a:r>
            <a:endPar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7" name="圆角矩形 126"/>
          <p:cNvSpPr/>
          <p:nvPr/>
        </p:nvSpPr>
        <p:spPr>
          <a:xfrm>
            <a:off x="2784924" y="1599484"/>
            <a:ext cx="1167818" cy="53582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Native</a:t>
            </a: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like</a:t>
            </a:r>
            <a:endPar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8" name="圆角矩形 127"/>
          <p:cNvSpPr/>
          <p:nvPr/>
        </p:nvSpPr>
        <p:spPr>
          <a:xfrm>
            <a:off x="4343214" y="1614724"/>
            <a:ext cx="894641" cy="53582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Hybrid</a:t>
            </a:r>
            <a:endPar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9" name="矩形 128"/>
          <p:cNvSpPr/>
          <p:nvPr/>
        </p:nvSpPr>
        <p:spPr>
          <a:xfrm>
            <a:off x="1146431" y="1626784"/>
            <a:ext cx="406474" cy="548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EB0012"/>
                </a:solidFill>
                <a:latin typeface="微软雅黑" panose="020B0503020204020204" pitchFamily="34" charset="-122"/>
                <a:ea typeface="微软雅黑" panose="020B0503020204020204" pitchFamily="34" charset="-122"/>
                <a:cs typeface="微软雅黑" panose="020B0503020204020204" pitchFamily="34" charset="-122"/>
              </a:rPr>
              <a:t>开发</a:t>
            </a:r>
          </a:p>
          <a:p>
            <a:pPr algn="ctr"/>
            <a:r>
              <a:rPr kumimoji="1" lang="zh-CN" altLang="en-US" sz="1600" dirty="0">
                <a:solidFill>
                  <a:srgbClr val="EB0012"/>
                </a:solidFill>
                <a:latin typeface="微软雅黑" panose="020B0503020204020204" pitchFamily="34" charset="-122"/>
                <a:ea typeface="微软雅黑" panose="020B0503020204020204" pitchFamily="34" charset="-122"/>
                <a:cs typeface="微软雅黑" panose="020B0503020204020204" pitchFamily="34" charset="-122"/>
              </a:rPr>
              <a:t>服务</a:t>
            </a:r>
          </a:p>
        </p:txBody>
      </p:sp>
      <p:sp>
        <p:nvSpPr>
          <p:cNvPr id="130" name="圆角矩形 129"/>
          <p:cNvSpPr/>
          <p:nvPr/>
        </p:nvSpPr>
        <p:spPr>
          <a:xfrm>
            <a:off x="6864555" y="1285333"/>
            <a:ext cx="3025815" cy="3626639"/>
          </a:xfrm>
          <a:prstGeom prst="roundRect">
            <a:avLst>
              <a:gd name="adj" fmla="val 6991"/>
            </a:avLst>
          </a:prstGeom>
          <a:solidFill>
            <a:schemeClr val="bg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1" name="矩形 130"/>
          <p:cNvSpPr/>
          <p:nvPr/>
        </p:nvSpPr>
        <p:spPr>
          <a:xfrm>
            <a:off x="7117024" y="2253183"/>
            <a:ext cx="321972" cy="1237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EB0012"/>
                </a:solidFill>
                <a:latin typeface="微软雅黑" panose="020B0503020204020204" pitchFamily="34" charset="-122"/>
                <a:ea typeface="微软雅黑" panose="020B0503020204020204" pitchFamily="34" charset="-122"/>
                <a:cs typeface="微软雅黑" panose="020B0503020204020204" pitchFamily="34" charset="-122"/>
              </a:rPr>
              <a:t>丰富的控件</a:t>
            </a:r>
          </a:p>
        </p:txBody>
      </p:sp>
      <p:sp>
        <p:nvSpPr>
          <p:cNvPr id="132" name="圆角矩形 131"/>
          <p:cNvSpPr/>
          <p:nvPr/>
        </p:nvSpPr>
        <p:spPr>
          <a:xfrm>
            <a:off x="171540" y="1225569"/>
            <a:ext cx="763104" cy="3751110"/>
          </a:xfrm>
          <a:prstGeom prst="roundRect">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 name="圆角矩形 132"/>
          <p:cNvSpPr/>
          <p:nvPr/>
        </p:nvSpPr>
        <p:spPr>
          <a:xfrm>
            <a:off x="221060" y="1781615"/>
            <a:ext cx="648000" cy="5400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安全沙箱</a:t>
            </a:r>
          </a:p>
        </p:txBody>
      </p:sp>
      <p:sp>
        <p:nvSpPr>
          <p:cNvPr id="134" name="圆角矩形 133"/>
          <p:cNvSpPr/>
          <p:nvPr/>
        </p:nvSpPr>
        <p:spPr>
          <a:xfrm>
            <a:off x="221060" y="2430053"/>
            <a:ext cx="648000" cy="5400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安全加固</a:t>
            </a:r>
          </a:p>
        </p:txBody>
      </p:sp>
      <p:sp>
        <p:nvSpPr>
          <p:cNvPr id="135" name="圆角矩形 134"/>
          <p:cNvSpPr/>
          <p:nvPr/>
        </p:nvSpPr>
        <p:spPr>
          <a:xfrm>
            <a:off x="221060" y="3078491"/>
            <a:ext cx="648000" cy="5400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代码扫描</a:t>
            </a:r>
          </a:p>
        </p:txBody>
      </p:sp>
      <p:sp>
        <p:nvSpPr>
          <p:cNvPr id="136" name="矩形 135"/>
          <p:cNvSpPr/>
          <p:nvPr/>
        </p:nvSpPr>
        <p:spPr>
          <a:xfrm>
            <a:off x="177923" y="1353765"/>
            <a:ext cx="756721" cy="319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EB0012"/>
                </a:solidFill>
                <a:latin typeface="微软雅黑" panose="020B0503020204020204" pitchFamily="34" charset="-122"/>
                <a:ea typeface="微软雅黑" panose="020B0503020204020204" pitchFamily="34" charset="-122"/>
                <a:cs typeface="微软雅黑" panose="020B0503020204020204" pitchFamily="34" charset="-122"/>
              </a:rPr>
              <a:t>安全</a:t>
            </a:r>
          </a:p>
          <a:p>
            <a:pPr algn="ctr"/>
            <a:r>
              <a:rPr kumimoji="1" lang="zh-CN" altLang="en-US" sz="1600" dirty="0">
                <a:solidFill>
                  <a:srgbClr val="EB0012"/>
                </a:solidFill>
                <a:latin typeface="微软雅黑" panose="020B0503020204020204" pitchFamily="34" charset="-122"/>
                <a:ea typeface="微软雅黑" panose="020B0503020204020204" pitchFamily="34" charset="-122"/>
                <a:cs typeface="微软雅黑" panose="020B0503020204020204" pitchFamily="34" charset="-122"/>
              </a:rPr>
              <a:t>服务</a:t>
            </a:r>
          </a:p>
        </p:txBody>
      </p:sp>
      <p:sp>
        <p:nvSpPr>
          <p:cNvPr id="137" name="圆角矩形 136"/>
          <p:cNvSpPr/>
          <p:nvPr/>
        </p:nvSpPr>
        <p:spPr>
          <a:xfrm>
            <a:off x="221060" y="3726929"/>
            <a:ext cx="648000" cy="5400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通讯</a:t>
            </a:r>
          </a:p>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加密</a:t>
            </a:r>
          </a:p>
        </p:txBody>
      </p:sp>
      <p:sp>
        <p:nvSpPr>
          <p:cNvPr id="138" name="圆角矩形 137"/>
          <p:cNvSpPr/>
          <p:nvPr/>
        </p:nvSpPr>
        <p:spPr>
          <a:xfrm>
            <a:off x="221060" y="4375369"/>
            <a:ext cx="648000" cy="5400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网络</a:t>
            </a:r>
          </a:p>
        </p:txBody>
      </p:sp>
      <p:sp>
        <p:nvSpPr>
          <p:cNvPr id="139" name="标题 1"/>
          <p:cNvSpPr txBox="1"/>
          <p:nvPr/>
        </p:nvSpPr>
        <p:spPr>
          <a:xfrm>
            <a:off x="366654" y="48061"/>
            <a:ext cx="5463240" cy="403324"/>
          </a:xfrm>
          <a:prstGeom prst="rect">
            <a:avLst/>
          </a:prstGeom>
        </p:spPr>
        <p:txBody>
          <a:bodyPr/>
          <a:lstStyle>
            <a:lvl1pPr algn="l" defTabSz="914400" rtl="0" eaLnBrk="1" latinLnBrk="0" hangingPunct="1">
              <a:lnSpc>
                <a:spcPct val="90000"/>
              </a:lnSpc>
              <a:spcBef>
                <a:spcPct val="0"/>
              </a:spcBef>
              <a:buNone/>
              <a:defRPr sz="2000" kern="1200">
                <a:solidFill>
                  <a:srgbClr val="E60012"/>
                </a:solidFill>
                <a:latin typeface="微软雅黑" panose="020B0503020204020204" pitchFamily="34" charset="-122"/>
                <a:ea typeface="微软雅黑" panose="020B0503020204020204" pitchFamily="34" charset="-122"/>
                <a:cs typeface="+mj-cs"/>
              </a:defRPr>
            </a:lvl1pPr>
          </a:lstStyle>
          <a:p>
            <a:pPr algn="l">
              <a:lnSpc>
                <a:spcPct val="100000"/>
              </a:lnSpc>
            </a:pPr>
            <a:r>
              <a:rPr kumimoji="1" lang="zh-CN" altLang="en-US" sz="2400" b="1" dirty="0">
                <a:solidFill>
                  <a:srgbClr val="D25050"/>
                </a:solidFill>
                <a:cs typeface="+mn-cs"/>
              </a:rPr>
              <a:t>什么是Moli？</a:t>
            </a:r>
          </a:p>
        </p:txBody>
      </p:sp>
      <p:sp>
        <p:nvSpPr>
          <p:cNvPr id="140" name="矩形 139"/>
          <p:cNvSpPr/>
          <p:nvPr/>
        </p:nvSpPr>
        <p:spPr>
          <a:xfrm>
            <a:off x="183808" y="69723"/>
            <a:ext cx="68937"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角矩形 3">
            <a:extLst>
              <a:ext uri="{FF2B5EF4-FFF2-40B4-BE49-F238E27FC236}">
                <a16:creationId xmlns:a16="http://schemas.microsoft.com/office/drawing/2014/main" id="{6630C06B-221F-45B2-A1E3-BAF4C81721C4}"/>
              </a:ext>
            </a:extLst>
          </p:cNvPr>
          <p:cNvSpPr/>
          <p:nvPr/>
        </p:nvSpPr>
        <p:spPr>
          <a:xfrm>
            <a:off x="4945892" y="2964255"/>
            <a:ext cx="648243" cy="809756"/>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文件管理</a:t>
            </a:r>
          </a:p>
        </p:txBody>
      </p:sp>
      <p:sp>
        <p:nvSpPr>
          <p:cNvPr id="143" name="圆角矩形 9">
            <a:extLst>
              <a:ext uri="{FF2B5EF4-FFF2-40B4-BE49-F238E27FC236}">
                <a16:creationId xmlns:a16="http://schemas.microsoft.com/office/drawing/2014/main" id="{5085F5F9-AEA0-4FD4-B5AD-8C99BD3E3E69}"/>
              </a:ext>
            </a:extLst>
          </p:cNvPr>
          <p:cNvSpPr/>
          <p:nvPr/>
        </p:nvSpPr>
        <p:spPr>
          <a:xfrm>
            <a:off x="5991805" y="2964253"/>
            <a:ext cx="658092" cy="80975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应用管理</a:t>
            </a:r>
          </a:p>
        </p:txBody>
      </p:sp>
      <p:sp>
        <p:nvSpPr>
          <p:cNvPr id="144" name="圆角矩形 20">
            <a:extLst>
              <a:ext uri="{FF2B5EF4-FFF2-40B4-BE49-F238E27FC236}">
                <a16:creationId xmlns:a16="http://schemas.microsoft.com/office/drawing/2014/main" id="{E1179A68-2100-4BEE-977F-34F7693279D5}"/>
              </a:ext>
            </a:extLst>
          </p:cNvPr>
          <p:cNvSpPr/>
          <p:nvPr/>
        </p:nvSpPr>
        <p:spPr>
          <a:xfrm>
            <a:off x="1838974" y="3951438"/>
            <a:ext cx="658092" cy="80975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设备访问</a:t>
            </a:r>
          </a:p>
        </p:txBody>
      </p:sp>
      <p:sp>
        <p:nvSpPr>
          <p:cNvPr id="145" name="圆角矩形 20">
            <a:extLst>
              <a:ext uri="{FF2B5EF4-FFF2-40B4-BE49-F238E27FC236}">
                <a16:creationId xmlns:a16="http://schemas.microsoft.com/office/drawing/2014/main" id="{EAE9AD06-1CE1-4FB2-B349-FFBA31C6E9AA}"/>
              </a:ext>
            </a:extLst>
          </p:cNvPr>
          <p:cNvSpPr/>
          <p:nvPr/>
        </p:nvSpPr>
        <p:spPr>
          <a:xfrm>
            <a:off x="2858976" y="3951438"/>
            <a:ext cx="658092" cy="80975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消息事件</a:t>
            </a:r>
          </a:p>
        </p:txBody>
      </p:sp>
      <p:sp>
        <p:nvSpPr>
          <p:cNvPr id="146" name="圆角矩形 3">
            <a:extLst>
              <a:ext uri="{FF2B5EF4-FFF2-40B4-BE49-F238E27FC236}">
                <a16:creationId xmlns:a16="http://schemas.microsoft.com/office/drawing/2014/main" id="{B29C2FD3-9753-4472-9D10-0B5D3DFDFA22}"/>
              </a:ext>
            </a:extLst>
          </p:cNvPr>
          <p:cNvSpPr/>
          <p:nvPr/>
        </p:nvSpPr>
        <p:spPr>
          <a:xfrm>
            <a:off x="3910866" y="3945247"/>
            <a:ext cx="648243" cy="809756"/>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服务调用</a:t>
            </a:r>
            <a:endPar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7" name="圆角矩形 9">
            <a:extLst>
              <a:ext uri="{FF2B5EF4-FFF2-40B4-BE49-F238E27FC236}">
                <a16:creationId xmlns:a16="http://schemas.microsoft.com/office/drawing/2014/main" id="{20302EFA-1911-403E-B5B9-49261DF97F27}"/>
              </a:ext>
            </a:extLst>
          </p:cNvPr>
          <p:cNvSpPr/>
          <p:nvPr/>
        </p:nvSpPr>
        <p:spPr>
          <a:xfrm>
            <a:off x="4945891" y="3945245"/>
            <a:ext cx="658092" cy="80975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3th</a:t>
            </a:r>
          </a:p>
          <a:p>
            <a:pPr algn="ctr"/>
            <a:r>
              <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插件</a:t>
            </a:r>
          </a:p>
        </p:txBody>
      </p:sp>
      <p:sp>
        <p:nvSpPr>
          <p:cNvPr id="148" name="圆角矩形 9">
            <a:extLst>
              <a:ext uri="{FF2B5EF4-FFF2-40B4-BE49-F238E27FC236}">
                <a16:creationId xmlns:a16="http://schemas.microsoft.com/office/drawing/2014/main" id="{39AFCEB9-E045-4CB0-98C0-4A319B492D96}"/>
              </a:ext>
            </a:extLst>
          </p:cNvPr>
          <p:cNvSpPr/>
          <p:nvPr/>
        </p:nvSpPr>
        <p:spPr>
          <a:xfrm>
            <a:off x="5973878" y="3945245"/>
            <a:ext cx="658092" cy="809757"/>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9" name="矩形 148">
            <a:extLst>
              <a:ext uri="{FF2B5EF4-FFF2-40B4-BE49-F238E27FC236}">
                <a16:creationId xmlns:a16="http://schemas.microsoft.com/office/drawing/2014/main" id="{335E2896-ED7A-4E37-8E92-20F0A6C1A24D}"/>
              </a:ext>
            </a:extLst>
          </p:cNvPr>
          <p:cNvSpPr/>
          <p:nvPr/>
        </p:nvSpPr>
        <p:spPr>
          <a:xfrm>
            <a:off x="1093063" y="3029379"/>
            <a:ext cx="781666" cy="1566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rgbClr val="EB0012"/>
                </a:solidFill>
                <a:latin typeface="微软雅黑" panose="020B0503020204020204" pitchFamily="34" charset="-122"/>
                <a:ea typeface="微软雅黑" panose="020B0503020204020204" pitchFamily="34" charset="-122"/>
                <a:cs typeface="微软雅黑" panose="020B0503020204020204" pitchFamily="34" charset="-122"/>
              </a:rPr>
              <a:t>丰富的</a:t>
            </a:r>
            <a:r>
              <a:rPr kumimoji="1" lang="en-US" altLang="zh-CN" sz="1600" dirty="0">
                <a:solidFill>
                  <a:srgbClr val="EB0012"/>
                </a:solidFill>
                <a:latin typeface="微软雅黑" panose="020B0503020204020204" pitchFamily="34" charset="-122"/>
                <a:ea typeface="微软雅黑" panose="020B0503020204020204" pitchFamily="34" charset="-122"/>
                <a:cs typeface="微软雅黑" panose="020B0503020204020204" pitchFamily="34" charset="-122"/>
              </a:rPr>
              <a:t>API</a:t>
            </a:r>
          </a:p>
        </p:txBody>
      </p:sp>
      <p:sp>
        <p:nvSpPr>
          <p:cNvPr id="150" name="圆角矩形 49">
            <a:extLst>
              <a:ext uri="{FF2B5EF4-FFF2-40B4-BE49-F238E27FC236}">
                <a16:creationId xmlns:a16="http://schemas.microsoft.com/office/drawing/2014/main" id="{38DDC121-2715-432C-A3A4-0440011BA04D}"/>
              </a:ext>
            </a:extLst>
          </p:cNvPr>
          <p:cNvSpPr/>
          <p:nvPr/>
        </p:nvSpPr>
        <p:spPr>
          <a:xfrm>
            <a:off x="7615491" y="1339504"/>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栅格系统</a:t>
            </a:r>
          </a:p>
        </p:txBody>
      </p:sp>
      <p:sp>
        <p:nvSpPr>
          <p:cNvPr id="151" name="圆角矩形 49">
            <a:extLst>
              <a:ext uri="{FF2B5EF4-FFF2-40B4-BE49-F238E27FC236}">
                <a16:creationId xmlns:a16="http://schemas.microsoft.com/office/drawing/2014/main" id="{AC9662CC-5C1E-4694-A03C-AFDF2BEFBB72}"/>
              </a:ext>
            </a:extLst>
          </p:cNvPr>
          <p:cNvSpPr/>
          <p:nvPr/>
        </p:nvSpPr>
        <p:spPr>
          <a:xfrm>
            <a:off x="8792145" y="1339504"/>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按钮</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button</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2" name="圆角矩形 49">
            <a:extLst>
              <a:ext uri="{FF2B5EF4-FFF2-40B4-BE49-F238E27FC236}">
                <a16:creationId xmlns:a16="http://schemas.microsoft.com/office/drawing/2014/main" id="{91C1C058-FD56-4638-9BE9-08632424AB1A}"/>
              </a:ext>
            </a:extLst>
          </p:cNvPr>
          <p:cNvSpPr/>
          <p:nvPr/>
        </p:nvSpPr>
        <p:spPr>
          <a:xfrm>
            <a:off x="7615491" y="1881329"/>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输入框</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input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3" name="圆角矩形 49">
            <a:extLst>
              <a:ext uri="{FF2B5EF4-FFF2-40B4-BE49-F238E27FC236}">
                <a16:creationId xmlns:a16="http://schemas.microsoft.com/office/drawing/2014/main" id="{C69E42F0-9570-427E-B6FB-7BAE628C45A5}"/>
              </a:ext>
            </a:extLst>
          </p:cNvPr>
          <p:cNvSpPr/>
          <p:nvPr/>
        </p:nvSpPr>
        <p:spPr>
          <a:xfrm>
            <a:off x="8792145" y="1881329"/>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单</a:t>
            </a:r>
            <a:r>
              <a:rPr kumimoji="1" lang="zh-CN" altLang="en-US" sz="1200">
                <a:solidFill>
                  <a:schemeClr val="tx1"/>
                </a:solidFill>
                <a:latin typeface="微软雅黑" panose="020B0503020204020204" pitchFamily="34" charset="-122"/>
                <a:ea typeface="微软雅黑" panose="020B0503020204020204" pitchFamily="34" charset="-122"/>
              </a:rPr>
              <a:t>选框</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radio</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4" name="圆角矩形 49">
            <a:extLst>
              <a:ext uri="{FF2B5EF4-FFF2-40B4-BE49-F238E27FC236}">
                <a16:creationId xmlns:a16="http://schemas.microsoft.com/office/drawing/2014/main" id="{DFCB3D28-0B9C-455F-BD6C-D6F4CC40FADA}"/>
              </a:ext>
            </a:extLst>
          </p:cNvPr>
          <p:cNvSpPr/>
          <p:nvPr/>
        </p:nvSpPr>
        <p:spPr>
          <a:xfrm>
            <a:off x="7615491" y="2423154"/>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开关</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switch</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5" name="圆角矩形 49">
            <a:extLst>
              <a:ext uri="{FF2B5EF4-FFF2-40B4-BE49-F238E27FC236}">
                <a16:creationId xmlns:a16="http://schemas.microsoft.com/office/drawing/2014/main" id="{F5D278D8-761D-4C16-913C-D0BDEBCA4F4A}"/>
              </a:ext>
            </a:extLst>
          </p:cNvPr>
          <p:cNvSpPr/>
          <p:nvPr/>
        </p:nvSpPr>
        <p:spPr>
          <a:xfrm>
            <a:off x="8792145" y="2423154"/>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图片</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image</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6" name="圆角矩形 49">
            <a:extLst>
              <a:ext uri="{FF2B5EF4-FFF2-40B4-BE49-F238E27FC236}">
                <a16:creationId xmlns:a16="http://schemas.microsoft.com/office/drawing/2014/main" id="{16A13999-0B77-4EBF-B985-4FEEA8FCF597}"/>
              </a:ext>
            </a:extLst>
          </p:cNvPr>
          <p:cNvSpPr/>
          <p:nvPr/>
        </p:nvSpPr>
        <p:spPr>
          <a:xfrm>
            <a:off x="7615491" y="2960947"/>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导航栏</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header</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7" name="圆角矩形 49">
            <a:extLst>
              <a:ext uri="{FF2B5EF4-FFF2-40B4-BE49-F238E27FC236}">
                <a16:creationId xmlns:a16="http://schemas.microsoft.com/office/drawing/2014/main" id="{BF86D5C3-9F2A-48B4-AC49-58AA50D13585}"/>
              </a:ext>
            </a:extLst>
          </p:cNvPr>
          <p:cNvSpPr/>
          <p:nvPr/>
        </p:nvSpPr>
        <p:spPr>
          <a:xfrm>
            <a:off x="8792145" y="2960947"/>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微软雅黑" panose="020B0503020204020204" pitchFamily="34" charset="-122"/>
                <a:ea typeface="微软雅黑" panose="020B0503020204020204" pitchFamily="34" charset="-122"/>
              </a:rPr>
              <a:t>底部</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zh-CN" altLang="en-US" sz="1200" dirty="0">
                <a:solidFill>
                  <a:schemeClr val="tx1"/>
                </a:solidFill>
                <a:latin typeface="微软雅黑" panose="020B0503020204020204" pitchFamily="34" charset="-122"/>
                <a:ea typeface="微软雅黑" panose="020B0503020204020204" pitchFamily="34" charset="-122"/>
              </a:rPr>
              <a:t>工具栏</a:t>
            </a:r>
          </a:p>
        </p:txBody>
      </p:sp>
      <p:sp>
        <p:nvSpPr>
          <p:cNvPr id="158" name="圆角矩形 49">
            <a:extLst>
              <a:ext uri="{FF2B5EF4-FFF2-40B4-BE49-F238E27FC236}">
                <a16:creationId xmlns:a16="http://schemas.microsoft.com/office/drawing/2014/main" id="{F276401A-04C6-44B0-B853-99572F20786F}"/>
              </a:ext>
            </a:extLst>
          </p:cNvPr>
          <p:cNvSpPr/>
          <p:nvPr/>
        </p:nvSpPr>
        <p:spPr>
          <a:xfrm>
            <a:off x="7615491" y="3499792"/>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列表</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err="1">
                <a:solidFill>
                  <a:schemeClr val="tx1"/>
                </a:solidFill>
                <a:latin typeface="微软雅黑" panose="020B0503020204020204" pitchFamily="34" charset="-122"/>
                <a:ea typeface="微软雅黑" panose="020B0503020204020204" pitchFamily="34" charset="-122"/>
              </a:rPr>
              <a:t>listview</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9" name="圆角矩形 49">
            <a:extLst>
              <a:ext uri="{FF2B5EF4-FFF2-40B4-BE49-F238E27FC236}">
                <a16:creationId xmlns:a16="http://schemas.microsoft.com/office/drawing/2014/main" id="{43FE5357-EFCF-483D-8BA7-775333F6C37D}"/>
              </a:ext>
            </a:extLst>
          </p:cNvPr>
          <p:cNvSpPr/>
          <p:nvPr/>
        </p:nvSpPr>
        <p:spPr>
          <a:xfrm>
            <a:off x="8792145" y="3499792"/>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进度条</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progress</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60" name="圆角矩形 49">
            <a:extLst>
              <a:ext uri="{FF2B5EF4-FFF2-40B4-BE49-F238E27FC236}">
                <a16:creationId xmlns:a16="http://schemas.microsoft.com/office/drawing/2014/main" id="{1B519F75-6B73-4411-905F-1BB2365F30AE}"/>
              </a:ext>
            </a:extLst>
          </p:cNvPr>
          <p:cNvSpPr/>
          <p:nvPr/>
        </p:nvSpPr>
        <p:spPr>
          <a:xfrm>
            <a:off x="7615491" y="4019280"/>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复选框</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checkbox</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61" name="圆角矩形 49">
            <a:extLst>
              <a:ext uri="{FF2B5EF4-FFF2-40B4-BE49-F238E27FC236}">
                <a16:creationId xmlns:a16="http://schemas.microsoft.com/office/drawing/2014/main" id="{153D3F6C-1D8E-46C5-9A78-9887F289B7C7}"/>
              </a:ext>
            </a:extLst>
          </p:cNvPr>
          <p:cNvSpPr/>
          <p:nvPr/>
        </p:nvSpPr>
        <p:spPr>
          <a:xfrm>
            <a:off x="8792145" y="4019280"/>
            <a:ext cx="957037" cy="408400"/>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选显卡</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err="1">
                <a:solidFill>
                  <a:schemeClr val="tx1"/>
                </a:solidFill>
                <a:latin typeface="微软雅黑" panose="020B0503020204020204" pitchFamily="34" charset="-122"/>
                <a:ea typeface="微软雅黑" panose="020B0503020204020204" pitchFamily="34" charset="-122"/>
              </a:rPr>
              <a:t>tabbar</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62" name="圆角矩形 49">
            <a:extLst>
              <a:ext uri="{FF2B5EF4-FFF2-40B4-BE49-F238E27FC236}">
                <a16:creationId xmlns:a16="http://schemas.microsoft.com/office/drawing/2014/main" id="{0A6CCD80-291C-4A13-A13C-53781909B421}"/>
              </a:ext>
            </a:extLst>
          </p:cNvPr>
          <p:cNvSpPr/>
          <p:nvPr/>
        </p:nvSpPr>
        <p:spPr>
          <a:xfrm>
            <a:off x="7613908" y="4527879"/>
            <a:ext cx="957037" cy="307616"/>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微软雅黑" panose="020B0503020204020204" pitchFamily="34" charset="-122"/>
                <a:ea typeface="微软雅黑" panose="020B0503020204020204" pitchFamily="34" charset="-122"/>
              </a:rPr>
              <a:t>滑块</a:t>
            </a:r>
            <a:endParaRPr kumimoji="1" lang="en-US" altLang="zh-CN" sz="1200" dirty="0">
              <a:solidFill>
                <a:schemeClr val="tx1"/>
              </a:solidFill>
              <a:latin typeface="微软雅黑" panose="020B0503020204020204" pitchFamily="34" charset="-122"/>
              <a:ea typeface="微软雅黑" panose="020B0503020204020204" pitchFamily="34" charset="-122"/>
            </a:endParaRPr>
          </a:p>
          <a:p>
            <a:pPr algn="ctr"/>
            <a:r>
              <a:rPr kumimoji="1" lang="en-US" altLang="zh-CN" sz="1200" dirty="0">
                <a:solidFill>
                  <a:schemeClr val="tx1"/>
                </a:solidFill>
                <a:latin typeface="微软雅黑" panose="020B0503020204020204" pitchFamily="34" charset="-122"/>
                <a:ea typeface="微软雅黑" panose="020B0503020204020204" pitchFamily="34" charset="-122"/>
              </a:rPr>
              <a:t>range</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63" name="圆角矩形 49">
            <a:extLst>
              <a:ext uri="{FF2B5EF4-FFF2-40B4-BE49-F238E27FC236}">
                <a16:creationId xmlns:a16="http://schemas.microsoft.com/office/drawing/2014/main" id="{0D4635AD-8930-4279-BAB7-B297C7BAA11E}"/>
              </a:ext>
            </a:extLst>
          </p:cNvPr>
          <p:cNvSpPr/>
          <p:nvPr/>
        </p:nvSpPr>
        <p:spPr>
          <a:xfrm>
            <a:off x="8792145" y="4527879"/>
            <a:ext cx="957037" cy="307616"/>
          </a:xfrm>
          <a:prstGeom prst="round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微软雅黑" panose="020B0503020204020204" pitchFamily="34" charset="-122"/>
                <a:ea typeface="微软雅黑" panose="020B0503020204020204" pitchFamily="34" charset="-122"/>
              </a:rPr>
              <a:t>…</a:t>
            </a:r>
            <a:endParaRPr kumimoji="1"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标题 1">
            <a:extLst>
              <a:ext uri="{FF2B5EF4-FFF2-40B4-BE49-F238E27FC236}">
                <a16:creationId xmlns:a16="http://schemas.microsoft.com/office/drawing/2014/main" id="{D5E73A9C-5D46-40C3-BBE1-91B631958C85}"/>
              </a:ext>
            </a:extLst>
          </p:cNvPr>
          <p:cNvSpPr txBox="1">
            <a:spLocks/>
          </p:cNvSpPr>
          <p:nvPr/>
        </p:nvSpPr>
        <p:spPr>
          <a:xfrm>
            <a:off x="646922" y="30666"/>
            <a:ext cx="7363040" cy="551788"/>
          </a:xfrm>
          <a:prstGeom prst="rect">
            <a:avLst/>
          </a:prstGeom>
        </p:spPr>
        <p:txBody>
          <a:bodyPr/>
          <a:lstStyle>
            <a:defPPr>
              <a:defRPr lang="zh-CN"/>
            </a:defPPr>
            <a:lvl1pPr algn="ctr">
              <a:spcBef>
                <a:spcPct val="0"/>
              </a:spcBef>
              <a:buNone/>
              <a:defRPr sz="3200">
                <a:latin typeface="+mj-lt"/>
                <a:ea typeface="+mj-ea"/>
                <a:cs typeface="+mj-cs"/>
              </a:defRPr>
            </a:lvl1pPr>
          </a:lstStyle>
          <a:p>
            <a:r>
              <a:rPr lang="zh-CN" altLang="en-US" dirty="0"/>
              <a:t>移动平台</a:t>
            </a:r>
            <a:r>
              <a:rPr lang="en-US" altLang="zh-CN" dirty="0"/>
              <a:t>-</a:t>
            </a:r>
            <a:r>
              <a:rPr lang="zh-CN" altLang="en-US" dirty="0"/>
              <a:t>解决方案全景图</a:t>
            </a:r>
          </a:p>
        </p:txBody>
      </p:sp>
      <p:sp>
        <p:nvSpPr>
          <p:cNvPr id="48" name="圆角矩形 89">
            <a:extLst>
              <a:ext uri="{FF2B5EF4-FFF2-40B4-BE49-F238E27FC236}">
                <a16:creationId xmlns:a16="http://schemas.microsoft.com/office/drawing/2014/main" id="{F1F07EC1-316C-472F-96B0-BE4516240DC6}"/>
              </a:ext>
            </a:extLst>
          </p:cNvPr>
          <p:cNvSpPr/>
          <p:nvPr/>
        </p:nvSpPr>
        <p:spPr>
          <a:xfrm>
            <a:off x="4163664" y="2094982"/>
            <a:ext cx="985025" cy="749102"/>
          </a:xfrm>
          <a:prstGeom prst="roundRect">
            <a:avLst>
              <a:gd name="adj" fmla="val 66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60000" rtlCol="0" anchor="ctr" anchorCtr="0"/>
          <a:lstStyle/>
          <a:p>
            <a:pPr algn="ctr"/>
            <a:r>
              <a:rPr lang="zh-CN" altLang="en-US" sz="1165" b="1" dirty="0">
                <a:solidFill>
                  <a:srgbClr val="E60012"/>
                </a:solidFill>
                <a:latin typeface="微软雅黑" panose="020B0503020204020204" pitchFamily="34" charset="-122"/>
                <a:ea typeface="微软雅黑" panose="020B0503020204020204" pitchFamily="34" charset="-122"/>
              </a:rPr>
              <a:t>移动应用</a:t>
            </a:r>
            <a:endParaRPr lang="en-US" altLang="zh-CN" sz="1165" b="1" dirty="0">
              <a:solidFill>
                <a:srgbClr val="E60012"/>
              </a:solidFill>
              <a:latin typeface="微软雅黑" panose="020B0503020204020204" pitchFamily="34" charset="-122"/>
              <a:ea typeface="微软雅黑" panose="020B0503020204020204" pitchFamily="34" charset="-122"/>
            </a:endParaRPr>
          </a:p>
          <a:p>
            <a:pPr algn="ctr"/>
            <a:r>
              <a:rPr lang="zh-CN" altLang="en-US" sz="1165" b="1" dirty="0">
                <a:solidFill>
                  <a:srgbClr val="E60012"/>
                </a:solidFill>
                <a:latin typeface="微软雅黑" panose="020B0503020204020204" pitchFamily="34" charset="-122"/>
                <a:ea typeface="微软雅黑" panose="020B0503020204020204" pitchFamily="34" charset="-122"/>
              </a:rPr>
              <a:t>构建发布</a:t>
            </a:r>
            <a:endParaRPr lang="en-US" altLang="zh-CN" sz="1165" b="1" dirty="0">
              <a:solidFill>
                <a:srgbClr val="E60012"/>
              </a:solidFill>
              <a:latin typeface="微软雅黑" panose="020B0503020204020204" pitchFamily="34" charset="-122"/>
              <a:ea typeface="微软雅黑" panose="020B0503020204020204" pitchFamily="34" charset="-122"/>
            </a:endParaRPr>
          </a:p>
        </p:txBody>
      </p:sp>
      <p:cxnSp>
        <p:nvCxnSpPr>
          <p:cNvPr id="49" name="直接箭头连接符 48">
            <a:extLst>
              <a:ext uri="{FF2B5EF4-FFF2-40B4-BE49-F238E27FC236}">
                <a16:creationId xmlns:a16="http://schemas.microsoft.com/office/drawing/2014/main" id="{B30ED7EA-1833-4BC1-AC98-887E07740AFC}"/>
              </a:ext>
            </a:extLst>
          </p:cNvPr>
          <p:cNvCxnSpPr>
            <a:cxnSpLocks/>
            <a:stCxn id="64" idx="2"/>
          </p:cNvCxnSpPr>
          <p:nvPr/>
        </p:nvCxnSpPr>
        <p:spPr>
          <a:xfrm>
            <a:off x="6912732" y="3667837"/>
            <a:ext cx="25400" cy="1195652"/>
          </a:xfrm>
          <a:prstGeom prst="straightConnector1">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99">
            <a:extLst>
              <a:ext uri="{FF2B5EF4-FFF2-40B4-BE49-F238E27FC236}">
                <a16:creationId xmlns:a16="http://schemas.microsoft.com/office/drawing/2014/main" id="{988AF090-D162-4E03-A937-F594932D8D79}"/>
              </a:ext>
            </a:extLst>
          </p:cNvPr>
          <p:cNvCxnSpPr>
            <a:cxnSpLocks/>
            <a:stCxn id="59" idx="3"/>
            <a:endCxn id="95" idx="1"/>
          </p:cNvCxnSpPr>
          <p:nvPr/>
        </p:nvCxnSpPr>
        <p:spPr>
          <a:xfrm>
            <a:off x="4893970" y="4643931"/>
            <a:ext cx="1889911" cy="2115"/>
          </a:xfrm>
          <a:prstGeom prst="bentConnector3">
            <a:avLst>
              <a:gd name="adj1" fmla="val 50000"/>
            </a:avLst>
          </a:prstGeom>
          <a:ln w="15875">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45">
            <a:extLst>
              <a:ext uri="{FF2B5EF4-FFF2-40B4-BE49-F238E27FC236}">
                <a16:creationId xmlns:a16="http://schemas.microsoft.com/office/drawing/2014/main" id="{D96B6DCD-6D41-4189-9246-13A41D0A1D43}"/>
              </a:ext>
            </a:extLst>
          </p:cNvPr>
          <p:cNvSpPr txBox="1"/>
          <p:nvPr/>
        </p:nvSpPr>
        <p:spPr>
          <a:xfrm>
            <a:off x="3120518" y="2225445"/>
            <a:ext cx="861260" cy="213177"/>
          </a:xfrm>
          <a:prstGeom prst="rect">
            <a:avLst/>
          </a:prstGeom>
          <a:noFill/>
        </p:spPr>
        <p:txBody>
          <a:bodyPr wrap="square" lIns="0" tIns="0" rIns="0" bIns="0" rtlCol="0">
            <a:spAutoFit/>
          </a:bodyPr>
          <a:lstStyle/>
          <a:p>
            <a:pPr>
              <a:lnSpc>
                <a:spcPct val="150000"/>
              </a:lnSpc>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构建移动应用</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Box 46">
            <a:extLst>
              <a:ext uri="{FF2B5EF4-FFF2-40B4-BE49-F238E27FC236}">
                <a16:creationId xmlns:a16="http://schemas.microsoft.com/office/drawing/2014/main" id="{023BB2EB-01BD-4024-8608-67B5E64346D2}"/>
              </a:ext>
            </a:extLst>
          </p:cNvPr>
          <p:cNvSpPr txBox="1"/>
          <p:nvPr/>
        </p:nvSpPr>
        <p:spPr>
          <a:xfrm>
            <a:off x="4248189" y="2809695"/>
            <a:ext cx="930637" cy="270523"/>
          </a:xfrm>
          <a:prstGeom prst="rect">
            <a:avLst/>
          </a:prstGeom>
          <a:noFill/>
        </p:spPr>
        <p:txBody>
          <a:bodyPr wrap="square" rtlCol="0">
            <a:spAutoFit/>
          </a:bodyPr>
          <a:lstStyle/>
          <a:p>
            <a:pPr>
              <a:lnSpc>
                <a:spcPct val="150000"/>
              </a:lnSpc>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构建平台</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3" name="组合 52">
            <a:extLst>
              <a:ext uri="{FF2B5EF4-FFF2-40B4-BE49-F238E27FC236}">
                <a16:creationId xmlns:a16="http://schemas.microsoft.com/office/drawing/2014/main" id="{583AFB4F-E2AC-403B-ADB3-692EC6523C04}"/>
              </a:ext>
            </a:extLst>
          </p:cNvPr>
          <p:cNvGrpSpPr/>
          <p:nvPr/>
        </p:nvGrpSpPr>
        <p:grpSpPr>
          <a:xfrm>
            <a:off x="8540137" y="3868752"/>
            <a:ext cx="1235098" cy="1292620"/>
            <a:chOff x="9135819" y="4164631"/>
            <a:chExt cx="1235098" cy="1292620"/>
          </a:xfrm>
        </p:grpSpPr>
        <p:pic>
          <p:nvPicPr>
            <p:cNvPr id="54" name="Picture 3" descr="F:\公司项目\2014项目\用友\UAP\UAP Mobile支撑企业应用快速移动化 V2.0\2.png">
              <a:extLst>
                <a:ext uri="{FF2B5EF4-FFF2-40B4-BE49-F238E27FC236}">
                  <a16:creationId xmlns:a16="http://schemas.microsoft.com/office/drawing/2014/main" id="{D6833D3A-8DE8-498A-8E9E-28D899EC277E}"/>
                </a:ext>
              </a:extLst>
            </p:cNvPr>
            <p:cNvPicPr>
              <a:picLocks noChangeAspect="1" noChangeArrowheads="1"/>
            </p:cNvPicPr>
            <p:nvPr/>
          </p:nvPicPr>
          <p:blipFill>
            <a:blip r:embed="rId3" cstate="email"/>
            <a:srcRect l="-1543"/>
            <a:stretch>
              <a:fillRect/>
            </a:stretch>
          </p:blipFill>
          <p:spPr bwMode="auto">
            <a:xfrm>
              <a:off x="9484650" y="4164631"/>
              <a:ext cx="436430" cy="376668"/>
            </a:xfrm>
            <a:prstGeom prst="rect">
              <a:avLst/>
            </a:prstGeom>
            <a:noFill/>
          </p:spPr>
        </p:pic>
        <p:sp>
          <p:nvSpPr>
            <p:cNvPr id="55" name="TextBox 49">
              <a:extLst>
                <a:ext uri="{FF2B5EF4-FFF2-40B4-BE49-F238E27FC236}">
                  <a16:creationId xmlns:a16="http://schemas.microsoft.com/office/drawing/2014/main" id="{EBBAD10C-6BC5-45A4-8472-E847DDFC8636}"/>
                </a:ext>
              </a:extLst>
            </p:cNvPr>
            <p:cNvSpPr txBox="1"/>
            <p:nvPr/>
          </p:nvSpPr>
          <p:spPr>
            <a:xfrm>
              <a:off x="9169816" y="4612128"/>
              <a:ext cx="1066098" cy="287012"/>
            </a:xfrm>
            <a:prstGeom prst="rect">
              <a:avLst/>
            </a:prstGeom>
            <a:noFill/>
          </p:spPr>
          <p:txBody>
            <a:bodyPr wrap="square" rtlCol="0">
              <a:spAutoFit/>
            </a:bodyPr>
            <a:lstStyle/>
            <a:p>
              <a:r>
                <a:rPr lang="en-US" altLang="zh-CN" sz="1165" b="1"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sz="1165" b="1" dirty="0">
                  <a:solidFill>
                    <a:schemeClr val="tx1">
                      <a:lumMod val="75000"/>
                      <a:lumOff val="25000"/>
                    </a:schemeClr>
                  </a:solidFill>
                  <a:latin typeface="微软雅黑" panose="020B0503020204020204" pitchFamily="34" charset="-122"/>
                  <a:ea typeface="微软雅黑" panose="020B0503020204020204" pitchFamily="34" charset="-122"/>
                </a:rPr>
                <a:t>管理人员</a:t>
              </a:r>
              <a:endParaRPr lang="en-US" altLang="zh-CN" sz="1165"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TextBox 50">
              <a:extLst>
                <a:ext uri="{FF2B5EF4-FFF2-40B4-BE49-F238E27FC236}">
                  <a16:creationId xmlns:a16="http://schemas.microsoft.com/office/drawing/2014/main" id="{E5E4346C-3697-4DB5-AC1F-DBF97BDCD333}"/>
                </a:ext>
              </a:extLst>
            </p:cNvPr>
            <p:cNvSpPr txBox="1"/>
            <p:nvPr/>
          </p:nvSpPr>
          <p:spPr>
            <a:xfrm>
              <a:off x="9135819" y="4875360"/>
              <a:ext cx="1235098" cy="581891"/>
            </a:xfrm>
            <a:prstGeom prst="rect">
              <a:avLst/>
            </a:prstGeom>
            <a:noFill/>
          </p:spPr>
          <p:txBody>
            <a:bodyPr wrap="square" rtlCol="0">
              <a:spAutoFit/>
            </a:bodyPr>
            <a:lstStyle/>
            <a:p>
              <a:pPr marL="73025" indent="-73025">
                <a:lnSpc>
                  <a:spcPct val="125000"/>
                </a:lnSpc>
                <a:buFont typeface="Arial" panose="020B0604020202020204" pitchFamily="34" charset="0"/>
                <a:buChar char="•"/>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移动用户管理</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a:p>
              <a:pPr marL="73025" indent="-73025">
                <a:lnSpc>
                  <a:spcPct val="125000"/>
                </a:lnSpc>
                <a:buFont typeface="Arial" panose="020B0604020202020204" pitchFamily="34" charset="0"/>
                <a:buChar char="•"/>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移动应用管理</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a:p>
              <a:pPr marL="73025" indent="-73025">
                <a:lnSpc>
                  <a:spcPct val="125000"/>
                </a:lnSpc>
                <a:buFont typeface="Arial" panose="020B0604020202020204" pitchFamily="34" charset="0"/>
                <a:buChar char="•"/>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分析监控</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7" name="TextBox 52">
            <a:extLst>
              <a:ext uri="{FF2B5EF4-FFF2-40B4-BE49-F238E27FC236}">
                <a16:creationId xmlns:a16="http://schemas.microsoft.com/office/drawing/2014/main" id="{E809276D-B81B-49E1-9546-BFD283AFC0BA}"/>
              </a:ext>
            </a:extLst>
          </p:cNvPr>
          <p:cNvSpPr txBox="1"/>
          <p:nvPr/>
        </p:nvSpPr>
        <p:spPr>
          <a:xfrm>
            <a:off x="3371177" y="4722283"/>
            <a:ext cx="764879" cy="213177"/>
          </a:xfrm>
          <a:prstGeom prst="rect">
            <a:avLst/>
          </a:prstGeom>
          <a:noFill/>
        </p:spPr>
        <p:txBody>
          <a:bodyPr wrap="square" lIns="0" tIns="0" rIns="0" bIns="0" rtlCol="0" anchor="ctr" anchorCtr="1">
            <a:spAutoFit/>
          </a:bodyPr>
          <a:lstStyle/>
          <a:p>
            <a:pPr>
              <a:lnSpc>
                <a:spcPct val="150000"/>
              </a:lnSpc>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移动服务部署</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8" name="组合 57">
            <a:extLst>
              <a:ext uri="{FF2B5EF4-FFF2-40B4-BE49-F238E27FC236}">
                <a16:creationId xmlns:a16="http://schemas.microsoft.com/office/drawing/2014/main" id="{EC23A1AD-3F76-45EF-89B0-57C278FA87A0}"/>
              </a:ext>
            </a:extLst>
          </p:cNvPr>
          <p:cNvGrpSpPr/>
          <p:nvPr/>
        </p:nvGrpSpPr>
        <p:grpSpPr>
          <a:xfrm>
            <a:off x="3863868" y="4386427"/>
            <a:ext cx="1526136" cy="1053399"/>
            <a:chOff x="4500858" y="5445577"/>
            <a:chExt cx="1526136" cy="1053399"/>
          </a:xfrm>
        </p:grpSpPr>
        <p:pic>
          <p:nvPicPr>
            <p:cNvPr id="59" name="Picture 2" descr="F:\公司项目\2014项目\用友\UAP\谢总PPT\2014年 谢总PPT 4.8\图\未标题-1.png">
              <a:extLst>
                <a:ext uri="{FF2B5EF4-FFF2-40B4-BE49-F238E27FC236}">
                  <a16:creationId xmlns:a16="http://schemas.microsoft.com/office/drawing/2014/main" id="{68B4EA35-6E2A-4216-B4EB-2815EB24C7E2}"/>
                </a:ext>
              </a:extLst>
            </p:cNvPr>
            <p:cNvPicPr>
              <a:picLocks noChangeAspect="1" noChangeArrowheads="1"/>
            </p:cNvPicPr>
            <p:nvPr/>
          </p:nvPicPr>
          <p:blipFill>
            <a:blip r:embed="rId4" cstate="email"/>
            <a:srcRect/>
            <a:stretch>
              <a:fillRect/>
            </a:stretch>
          </p:blipFill>
          <p:spPr bwMode="auto">
            <a:xfrm>
              <a:off x="4979612" y="5445577"/>
              <a:ext cx="551348" cy="515007"/>
            </a:xfrm>
            <a:prstGeom prst="rect">
              <a:avLst/>
            </a:prstGeom>
            <a:noFill/>
          </p:spPr>
        </p:pic>
        <p:sp>
          <p:nvSpPr>
            <p:cNvPr id="60" name="TextBox 53">
              <a:extLst>
                <a:ext uri="{FF2B5EF4-FFF2-40B4-BE49-F238E27FC236}">
                  <a16:creationId xmlns:a16="http://schemas.microsoft.com/office/drawing/2014/main" id="{B6D0617C-87E6-44DE-9A24-01C366D8081C}"/>
                </a:ext>
              </a:extLst>
            </p:cNvPr>
            <p:cNvSpPr txBox="1"/>
            <p:nvPr/>
          </p:nvSpPr>
          <p:spPr>
            <a:xfrm>
              <a:off x="4500858" y="6022406"/>
              <a:ext cx="1526136" cy="476570"/>
            </a:xfrm>
            <a:prstGeom prst="rect">
              <a:avLst/>
            </a:prstGeom>
            <a:noFill/>
          </p:spPr>
          <p:txBody>
            <a:bodyPr wrap="square" rtlCol="0">
              <a:spAutoFit/>
            </a:bodyPr>
            <a:lstStyle/>
            <a:p>
              <a:pPr algn="ctr">
                <a:spcBef>
                  <a:spcPts val="665"/>
                </a:spcBef>
              </a:pPr>
              <a:r>
                <a:rPr lang="zh-CN" altLang="en-US" sz="1165" b="1" dirty="0">
                  <a:solidFill>
                    <a:schemeClr val="tx1">
                      <a:lumMod val="75000"/>
                      <a:lumOff val="25000"/>
                    </a:schemeClr>
                  </a:solidFill>
                  <a:latin typeface="微软雅黑" panose="020B0503020204020204" pitchFamily="34" charset="-122"/>
                  <a:ea typeface="微软雅黑" panose="020B0503020204020204" pitchFamily="34" charset="-122"/>
                </a:rPr>
                <a:t>移动运行支撑平台</a:t>
              </a:r>
              <a:r>
                <a:rPr lang="en-US" altLang="zh-CN" sz="1165" b="1" dirty="0">
                  <a:solidFill>
                    <a:schemeClr val="tx1">
                      <a:lumMod val="75000"/>
                      <a:lumOff val="25000"/>
                    </a:schemeClr>
                  </a:solidFill>
                  <a:latin typeface="微软雅黑" panose="020B0503020204020204" pitchFamily="34" charset="-122"/>
                  <a:ea typeface="微软雅黑" panose="020B0503020204020204" pitchFamily="34" charset="-122"/>
                </a:rPr>
                <a:t>MA Server</a:t>
              </a:r>
            </a:p>
          </p:txBody>
        </p:sp>
      </p:grpSp>
      <p:grpSp>
        <p:nvGrpSpPr>
          <p:cNvPr id="61" name="组合 60">
            <a:extLst>
              <a:ext uri="{FF2B5EF4-FFF2-40B4-BE49-F238E27FC236}">
                <a16:creationId xmlns:a16="http://schemas.microsoft.com/office/drawing/2014/main" id="{006184AC-E90A-43D8-ABFA-45E6FB5C4E9F}"/>
              </a:ext>
            </a:extLst>
          </p:cNvPr>
          <p:cNvGrpSpPr/>
          <p:nvPr/>
        </p:nvGrpSpPr>
        <p:grpSpPr>
          <a:xfrm>
            <a:off x="6356614" y="2918728"/>
            <a:ext cx="1112235" cy="1030698"/>
            <a:chOff x="7645183" y="3413090"/>
            <a:chExt cx="1112235" cy="1030698"/>
          </a:xfrm>
        </p:grpSpPr>
        <p:sp>
          <p:nvSpPr>
            <p:cNvPr id="62" name="TextBox 51">
              <a:extLst>
                <a:ext uri="{FF2B5EF4-FFF2-40B4-BE49-F238E27FC236}">
                  <a16:creationId xmlns:a16="http://schemas.microsoft.com/office/drawing/2014/main" id="{93D10864-E69D-448B-9A1F-918982F76B72}"/>
                </a:ext>
              </a:extLst>
            </p:cNvPr>
            <p:cNvSpPr txBox="1"/>
            <p:nvPr/>
          </p:nvSpPr>
          <p:spPr>
            <a:xfrm>
              <a:off x="7751445" y="4230559"/>
              <a:ext cx="855644" cy="213229"/>
            </a:xfrm>
            <a:prstGeom prst="rect">
              <a:avLst/>
            </a:prstGeom>
            <a:noFill/>
          </p:spPr>
          <p:txBody>
            <a:bodyPr wrap="square" rtlCol="0">
              <a:spAutoFit/>
            </a:bodyPr>
            <a:lstStyle/>
            <a:p>
              <a:pPr algn="ctr">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安装移动应用</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3" name="组合 105">
              <a:extLst>
                <a:ext uri="{FF2B5EF4-FFF2-40B4-BE49-F238E27FC236}">
                  <a16:creationId xmlns:a16="http://schemas.microsoft.com/office/drawing/2014/main" id="{3F2955BE-747E-482C-BF15-0C41732F9121}"/>
                </a:ext>
              </a:extLst>
            </p:cNvPr>
            <p:cNvGrpSpPr/>
            <p:nvPr/>
          </p:nvGrpSpPr>
          <p:grpSpPr>
            <a:xfrm>
              <a:off x="7645183" y="3413090"/>
              <a:ext cx="1112235" cy="749109"/>
              <a:chOff x="5859206" y="2179177"/>
              <a:chExt cx="1048860" cy="600174"/>
            </a:xfrm>
          </p:grpSpPr>
          <p:sp>
            <p:nvSpPr>
              <p:cNvPr id="64" name="圆角矩形 144">
                <a:extLst>
                  <a:ext uri="{FF2B5EF4-FFF2-40B4-BE49-F238E27FC236}">
                    <a16:creationId xmlns:a16="http://schemas.microsoft.com/office/drawing/2014/main" id="{5DC84266-3881-468A-A8C0-1743EA9FA6C2}"/>
                  </a:ext>
                </a:extLst>
              </p:cNvPr>
              <p:cNvSpPr/>
              <p:nvPr/>
            </p:nvSpPr>
            <p:spPr>
              <a:xfrm>
                <a:off x="5859206" y="2179177"/>
                <a:ext cx="1048860" cy="600174"/>
              </a:xfrm>
              <a:prstGeom prst="roundRect">
                <a:avLst>
                  <a:gd name="adj" fmla="val 66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zh-CN" altLang="en-US" sz="1165" b="1" dirty="0">
                    <a:solidFill>
                      <a:srgbClr val="E60012"/>
                    </a:solidFill>
                    <a:latin typeface="微软雅黑" panose="020B0503020204020204" pitchFamily="34" charset="-122"/>
                    <a:ea typeface="微软雅黑" panose="020B0503020204020204" pitchFamily="34" charset="-122"/>
                  </a:rPr>
                  <a:t>移动管理</a:t>
                </a:r>
                <a:endParaRPr lang="en-US" altLang="zh-CN" sz="1165" b="1" dirty="0">
                  <a:solidFill>
                    <a:srgbClr val="E60012"/>
                  </a:solidFill>
                  <a:latin typeface="微软雅黑" panose="020B0503020204020204" pitchFamily="34" charset="-122"/>
                  <a:ea typeface="微软雅黑" panose="020B0503020204020204" pitchFamily="34" charset="-122"/>
                </a:endParaRPr>
              </a:p>
            </p:txBody>
          </p:sp>
          <p:pic>
            <p:nvPicPr>
              <p:cNvPr id="65" name="Picture 3" descr="F:\公司项目\2014项目\用友\UAP\用友AE产品介绍PPT-V1.4-史总\4.png">
                <a:extLst>
                  <a:ext uri="{FF2B5EF4-FFF2-40B4-BE49-F238E27FC236}">
                    <a16:creationId xmlns:a16="http://schemas.microsoft.com/office/drawing/2014/main" id="{96AD2946-C583-4DDE-BBD3-37E1298A1995}"/>
                  </a:ext>
                </a:extLst>
              </p:cNvPr>
              <p:cNvPicPr>
                <a:picLocks noChangeAspect="1" noChangeArrowheads="1"/>
              </p:cNvPicPr>
              <p:nvPr/>
            </p:nvPicPr>
            <p:blipFill>
              <a:blip r:embed="rId5" cstate="email"/>
              <a:srcRect/>
              <a:stretch>
                <a:fillRect/>
              </a:stretch>
            </p:blipFill>
            <p:spPr bwMode="auto">
              <a:xfrm>
                <a:off x="6229077" y="2242688"/>
                <a:ext cx="335943" cy="253714"/>
              </a:xfrm>
              <a:prstGeom prst="rect">
                <a:avLst/>
              </a:prstGeom>
              <a:noFill/>
            </p:spPr>
          </p:pic>
        </p:grpSp>
      </p:grpSp>
      <p:cxnSp>
        <p:nvCxnSpPr>
          <p:cNvPr id="66" name="肘形连接符 134">
            <a:extLst>
              <a:ext uri="{FF2B5EF4-FFF2-40B4-BE49-F238E27FC236}">
                <a16:creationId xmlns:a16="http://schemas.microsoft.com/office/drawing/2014/main" id="{927826F2-614E-4E27-9543-40291AD99DCC}"/>
              </a:ext>
            </a:extLst>
          </p:cNvPr>
          <p:cNvCxnSpPr>
            <a:stCxn id="48" idx="3"/>
            <a:endCxn id="64" idx="0"/>
          </p:cNvCxnSpPr>
          <p:nvPr/>
        </p:nvCxnSpPr>
        <p:spPr>
          <a:xfrm>
            <a:off x="5148689" y="2469533"/>
            <a:ext cx="1764043" cy="449195"/>
          </a:xfrm>
          <a:prstGeom prst="bentConnector2">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135">
            <a:extLst>
              <a:ext uri="{FF2B5EF4-FFF2-40B4-BE49-F238E27FC236}">
                <a16:creationId xmlns:a16="http://schemas.microsoft.com/office/drawing/2014/main" id="{1E093A58-1D91-48F5-A93D-3E1BCC37EE0C}"/>
              </a:ext>
            </a:extLst>
          </p:cNvPr>
          <p:cNvCxnSpPr>
            <a:stCxn id="54" idx="1"/>
            <a:endCxn id="64" idx="3"/>
          </p:cNvCxnSpPr>
          <p:nvPr/>
        </p:nvCxnSpPr>
        <p:spPr>
          <a:xfrm rot="10800000">
            <a:off x="7468850" y="3293284"/>
            <a:ext cx="1420119" cy="763803"/>
          </a:xfrm>
          <a:prstGeom prst="bentConnector3">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136">
            <a:extLst>
              <a:ext uri="{FF2B5EF4-FFF2-40B4-BE49-F238E27FC236}">
                <a16:creationId xmlns:a16="http://schemas.microsoft.com/office/drawing/2014/main" id="{A2D74350-F014-4CFB-9DCA-B8B58E21AA12}"/>
              </a:ext>
            </a:extLst>
          </p:cNvPr>
          <p:cNvCxnSpPr>
            <a:cxnSpLocks/>
            <a:stCxn id="54" idx="1"/>
            <a:endCxn id="96" idx="3"/>
          </p:cNvCxnSpPr>
          <p:nvPr/>
        </p:nvCxnSpPr>
        <p:spPr>
          <a:xfrm rot="10800000" flipV="1">
            <a:off x="7068412" y="4057085"/>
            <a:ext cx="1820556" cy="634797"/>
          </a:xfrm>
          <a:prstGeom prst="bentConnector3">
            <a:avLst>
              <a:gd name="adj1" fmla="val 50000"/>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983A9FB3-DDE2-4C27-97FD-3BB36165CA82}"/>
              </a:ext>
            </a:extLst>
          </p:cNvPr>
          <p:cNvGrpSpPr/>
          <p:nvPr/>
        </p:nvGrpSpPr>
        <p:grpSpPr>
          <a:xfrm>
            <a:off x="231128" y="2986290"/>
            <a:ext cx="2156473" cy="2686154"/>
            <a:chOff x="1988457" y="2371033"/>
            <a:chExt cx="2156473" cy="2686154"/>
          </a:xfrm>
        </p:grpSpPr>
        <p:sp>
          <p:nvSpPr>
            <p:cNvPr id="70" name="圆角矩形 90">
              <a:extLst>
                <a:ext uri="{FF2B5EF4-FFF2-40B4-BE49-F238E27FC236}">
                  <a16:creationId xmlns:a16="http://schemas.microsoft.com/office/drawing/2014/main" id="{6B15E8D8-2770-49B7-B17D-97AC7E8F652D}"/>
                </a:ext>
              </a:extLst>
            </p:cNvPr>
            <p:cNvSpPr/>
            <p:nvPr/>
          </p:nvSpPr>
          <p:spPr>
            <a:xfrm>
              <a:off x="2967851" y="2371033"/>
              <a:ext cx="901171" cy="749107"/>
            </a:xfrm>
            <a:prstGeom prst="roundRect">
              <a:avLst>
                <a:gd name="adj" fmla="val 66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165" b="1" dirty="0">
                  <a:solidFill>
                    <a:srgbClr val="E60012"/>
                  </a:solidFill>
                  <a:latin typeface="微软雅黑" panose="020B0503020204020204" pitchFamily="34" charset="-122"/>
                  <a:ea typeface="微软雅黑" panose="020B0503020204020204" pitchFamily="34" charset="-122"/>
                </a:rPr>
                <a:t>开发平台</a:t>
              </a:r>
            </a:p>
          </p:txBody>
        </p:sp>
        <p:pic>
          <p:nvPicPr>
            <p:cNvPr id="71" name="Picture 9" descr="E:\yinfeifei\2013年工作项目\yonyou用友 2013\用友 UAP\UAP客户年会PPT 16-9\图片\88.png">
              <a:extLst>
                <a:ext uri="{FF2B5EF4-FFF2-40B4-BE49-F238E27FC236}">
                  <a16:creationId xmlns:a16="http://schemas.microsoft.com/office/drawing/2014/main" id="{9D65541C-E5E8-4E10-9F38-E77B06269BB2}"/>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584793" y="2849011"/>
              <a:ext cx="169432" cy="474152"/>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44">
              <a:extLst>
                <a:ext uri="{FF2B5EF4-FFF2-40B4-BE49-F238E27FC236}">
                  <a16:creationId xmlns:a16="http://schemas.microsoft.com/office/drawing/2014/main" id="{7D69C0DC-5A51-4E51-BC17-869768BE946A}"/>
                </a:ext>
              </a:extLst>
            </p:cNvPr>
            <p:cNvSpPr txBox="1"/>
            <p:nvPr/>
          </p:nvSpPr>
          <p:spPr>
            <a:xfrm>
              <a:off x="1988457" y="3359740"/>
              <a:ext cx="1362748" cy="287012"/>
            </a:xfrm>
            <a:prstGeom prst="rect">
              <a:avLst/>
            </a:prstGeom>
            <a:noFill/>
          </p:spPr>
          <p:txBody>
            <a:bodyPr wrap="square" rtlCol="0">
              <a:spAutoFit/>
            </a:bodyPr>
            <a:lstStyle/>
            <a:p>
              <a:r>
                <a:rPr lang="zh-CN" altLang="en-US" sz="1165" b="1" dirty="0">
                  <a:solidFill>
                    <a:schemeClr val="tx1">
                      <a:lumMod val="75000"/>
                      <a:lumOff val="25000"/>
                    </a:schemeClr>
                  </a:solidFill>
                  <a:latin typeface="微软雅黑" panose="020B0503020204020204" pitchFamily="34" charset="-122"/>
                  <a:ea typeface="微软雅黑" panose="020B0503020204020204" pitchFamily="34" charset="-122"/>
                </a:rPr>
                <a:t>移动应用开发者</a:t>
              </a:r>
              <a:endParaRPr lang="en-US" altLang="zh-CN" sz="1165"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右箭头 124">
              <a:extLst>
                <a:ext uri="{FF2B5EF4-FFF2-40B4-BE49-F238E27FC236}">
                  <a16:creationId xmlns:a16="http://schemas.microsoft.com/office/drawing/2014/main" id="{01C972C1-32FA-4979-8BE7-0A33E5E685AE}"/>
                </a:ext>
              </a:extLst>
            </p:cNvPr>
            <p:cNvSpPr/>
            <p:nvPr/>
          </p:nvSpPr>
          <p:spPr>
            <a:xfrm>
              <a:off x="2083240" y="3581406"/>
              <a:ext cx="2061690" cy="539262"/>
            </a:xfrm>
            <a:prstGeom prst="rightArrow">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zh-CN" altLang="en-US" sz="1165" b="1" dirty="0">
                <a:solidFill>
                  <a:srgbClr val="E60012"/>
                </a:solidFill>
                <a:latin typeface="微软雅黑" panose="020B0503020204020204" pitchFamily="34" charset="-122"/>
                <a:ea typeface="微软雅黑" panose="020B0503020204020204" pitchFamily="34" charset="-122"/>
              </a:endParaRPr>
            </a:p>
          </p:txBody>
        </p:sp>
        <p:sp>
          <p:nvSpPr>
            <p:cNvPr id="74" name="椭圆 73">
              <a:extLst>
                <a:ext uri="{FF2B5EF4-FFF2-40B4-BE49-F238E27FC236}">
                  <a16:creationId xmlns:a16="http://schemas.microsoft.com/office/drawing/2014/main" id="{8697EF8B-5636-4CC4-B21B-808E1AA7BD3D}"/>
                </a:ext>
              </a:extLst>
            </p:cNvPr>
            <p:cNvSpPr/>
            <p:nvPr/>
          </p:nvSpPr>
          <p:spPr>
            <a:xfrm rot="1008246">
              <a:off x="2205333" y="3810495"/>
              <a:ext cx="68889" cy="81085"/>
            </a:xfrm>
            <a:prstGeom prst="ellipse">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5"/>
            </a:p>
          </p:txBody>
        </p:sp>
        <p:sp>
          <p:nvSpPr>
            <p:cNvPr id="75" name="TextBox 62">
              <a:extLst>
                <a:ext uri="{FF2B5EF4-FFF2-40B4-BE49-F238E27FC236}">
                  <a16:creationId xmlns:a16="http://schemas.microsoft.com/office/drawing/2014/main" id="{756CFEB0-3BE3-45B2-943F-DD4548A23B26}"/>
                </a:ext>
              </a:extLst>
            </p:cNvPr>
            <p:cNvSpPr txBox="1"/>
            <p:nvPr/>
          </p:nvSpPr>
          <p:spPr>
            <a:xfrm>
              <a:off x="2099546" y="4107026"/>
              <a:ext cx="333822" cy="381688"/>
            </a:xfrm>
            <a:prstGeom prst="rect">
              <a:avLst/>
            </a:prstGeom>
            <a:noFill/>
          </p:spPr>
          <p:txBody>
            <a:bodyPr wrap="square" rtlCol="0">
              <a:spAutoFit/>
            </a:bodyPr>
            <a:lstStyle/>
            <a:p>
              <a:pPr>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需求</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TextBox 63">
              <a:extLst>
                <a:ext uri="{FF2B5EF4-FFF2-40B4-BE49-F238E27FC236}">
                  <a16:creationId xmlns:a16="http://schemas.microsoft.com/office/drawing/2014/main" id="{59668BE2-CC26-4009-A782-FACA1FEE293C}"/>
                </a:ext>
              </a:extLst>
            </p:cNvPr>
            <p:cNvSpPr txBox="1"/>
            <p:nvPr/>
          </p:nvSpPr>
          <p:spPr>
            <a:xfrm>
              <a:off x="2479326" y="4107026"/>
              <a:ext cx="333822" cy="665925"/>
            </a:xfrm>
            <a:prstGeom prst="rect">
              <a:avLst/>
            </a:prstGeom>
            <a:noFill/>
          </p:spPr>
          <p:txBody>
            <a:bodyPr wrap="square" rtlCol="0">
              <a:spAutoFit/>
            </a:bodyPr>
            <a:lstStyle/>
            <a:p>
              <a:pPr>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模型驱动</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TextBox 64">
              <a:extLst>
                <a:ext uri="{FF2B5EF4-FFF2-40B4-BE49-F238E27FC236}">
                  <a16:creationId xmlns:a16="http://schemas.microsoft.com/office/drawing/2014/main" id="{319FCDD0-87B7-4BEB-8C44-8D1C2B01F726}"/>
                </a:ext>
              </a:extLst>
            </p:cNvPr>
            <p:cNvSpPr txBox="1"/>
            <p:nvPr/>
          </p:nvSpPr>
          <p:spPr>
            <a:xfrm>
              <a:off x="2859105" y="4107026"/>
              <a:ext cx="412962" cy="950161"/>
            </a:xfrm>
            <a:prstGeom prst="rect">
              <a:avLst/>
            </a:prstGeom>
            <a:noFill/>
          </p:spPr>
          <p:txBody>
            <a:bodyPr wrap="square" rtlCol="0">
              <a:spAutoFit/>
            </a:bodyPr>
            <a:lstStyle/>
            <a:p>
              <a:pPr>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可视化</a:t>
              </a:r>
              <a:r>
                <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设计</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TextBox 65">
              <a:extLst>
                <a:ext uri="{FF2B5EF4-FFF2-40B4-BE49-F238E27FC236}">
                  <a16:creationId xmlns:a16="http://schemas.microsoft.com/office/drawing/2014/main" id="{16434BEB-D0FE-486E-A7DE-D4ACAD55CE31}"/>
                </a:ext>
              </a:extLst>
            </p:cNvPr>
            <p:cNvSpPr txBox="1"/>
            <p:nvPr/>
          </p:nvSpPr>
          <p:spPr>
            <a:xfrm>
              <a:off x="3198483" y="4107026"/>
              <a:ext cx="412962" cy="665925"/>
            </a:xfrm>
            <a:prstGeom prst="rect">
              <a:avLst/>
            </a:prstGeom>
            <a:noFill/>
          </p:spPr>
          <p:txBody>
            <a:bodyPr wrap="square" rtlCol="0">
              <a:spAutoFit/>
            </a:bodyPr>
            <a:lstStyle/>
            <a:p>
              <a:pPr>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模拟调试</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66">
              <a:extLst>
                <a:ext uri="{FF2B5EF4-FFF2-40B4-BE49-F238E27FC236}">
                  <a16:creationId xmlns:a16="http://schemas.microsoft.com/office/drawing/2014/main" id="{BA79E85D-079B-4CF7-A5E8-1952FD8BF377}"/>
                </a:ext>
              </a:extLst>
            </p:cNvPr>
            <p:cNvSpPr txBox="1"/>
            <p:nvPr/>
          </p:nvSpPr>
          <p:spPr>
            <a:xfrm>
              <a:off x="3570182" y="4107026"/>
              <a:ext cx="412962" cy="950161"/>
            </a:xfrm>
            <a:prstGeom prst="rect">
              <a:avLst/>
            </a:prstGeom>
            <a:noFill/>
          </p:spPr>
          <p:txBody>
            <a:bodyPr wrap="square" rtlCol="0">
              <a:spAutoFit/>
            </a:bodyPr>
            <a:lstStyle/>
            <a:p>
              <a:pPr>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构建 发布 部署     </a:t>
              </a:r>
              <a:r>
                <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pic>
          <p:nvPicPr>
            <p:cNvPr id="80" name="Picture 8" descr="F:\公司项目\2014项目\用友\UAP\UAP Mobile支撑企业应用快速移动化 V2.0\11.png">
              <a:extLst>
                <a:ext uri="{FF2B5EF4-FFF2-40B4-BE49-F238E27FC236}">
                  <a16:creationId xmlns:a16="http://schemas.microsoft.com/office/drawing/2014/main" id="{F519C084-9681-4DB6-8C37-D8C695F84B77}"/>
                </a:ext>
              </a:extLst>
            </p:cNvPr>
            <p:cNvPicPr>
              <a:picLocks noChangeArrowheads="1"/>
            </p:cNvPicPr>
            <p:nvPr/>
          </p:nvPicPr>
          <p:blipFill>
            <a:blip r:embed="rId7" cstate="email"/>
            <a:srcRect/>
            <a:stretch>
              <a:fillRect/>
            </a:stretch>
          </p:blipFill>
          <p:spPr bwMode="auto">
            <a:xfrm>
              <a:off x="3220255" y="2440660"/>
              <a:ext cx="358786" cy="330561"/>
            </a:xfrm>
            <a:prstGeom prst="rect">
              <a:avLst/>
            </a:prstGeom>
            <a:noFill/>
          </p:spPr>
        </p:pic>
        <p:sp>
          <p:nvSpPr>
            <p:cNvPr id="81" name="椭圆 80">
              <a:extLst>
                <a:ext uri="{FF2B5EF4-FFF2-40B4-BE49-F238E27FC236}">
                  <a16:creationId xmlns:a16="http://schemas.microsoft.com/office/drawing/2014/main" id="{8B2B0B51-555D-4204-89D1-F78C18771B38}"/>
                </a:ext>
              </a:extLst>
            </p:cNvPr>
            <p:cNvSpPr/>
            <p:nvPr/>
          </p:nvSpPr>
          <p:spPr>
            <a:xfrm rot="1008246">
              <a:off x="2612722" y="3810495"/>
              <a:ext cx="68889" cy="81085"/>
            </a:xfrm>
            <a:prstGeom prst="ellipse">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5"/>
            </a:p>
          </p:txBody>
        </p:sp>
        <p:sp>
          <p:nvSpPr>
            <p:cNvPr id="82" name="椭圆 81">
              <a:extLst>
                <a:ext uri="{FF2B5EF4-FFF2-40B4-BE49-F238E27FC236}">
                  <a16:creationId xmlns:a16="http://schemas.microsoft.com/office/drawing/2014/main" id="{6629989E-37AE-48EE-A2ED-91459DBE550B}"/>
                </a:ext>
              </a:extLst>
            </p:cNvPr>
            <p:cNvSpPr/>
            <p:nvPr/>
          </p:nvSpPr>
          <p:spPr>
            <a:xfrm rot="1008246">
              <a:off x="2976340" y="3810495"/>
              <a:ext cx="68889" cy="81085"/>
            </a:xfrm>
            <a:prstGeom prst="ellipse">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5"/>
            </a:p>
          </p:txBody>
        </p:sp>
        <p:sp>
          <p:nvSpPr>
            <p:cNvPr id="83" name="椭圆 82">
              <a:extLst>
                <a:ext uri="{FF2B5EF4-FFF2-40B4-BE49-F238E27FC236}">
                  <a16:creationId xmlns:a16="http://schemas.microsoft.com/office/drawing/2014/main" id="{10B20FDA-8B14-4AD4-881D-CC969365CDB7}"/>
                </a:ext>
              </a:extLst>
            </p:cNvPr>
            <p:cNvSpPr/>
            <p:nvPr/>
          </p:nvSpPr>
          <p:spPr>
            <a:xfrm rot="1008246">
              <a:off x="3333225" y="3810493"/>
              <a:ext cx="68889" cy="81085"/>
            </a:xfrm>
            <a:prstGeom prst="ellipse">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5"/>
            </a:p>
          </p:txBody>
        </p:sp>
        <p:sp>
          <p:nvSpPr>
            <p:cNvPr id="84" name="椭圆 83">
              <a:extLst>
                <a:ext uri="{FF2B5EF4-FFF2-40B4-BE49-F238E27FC236}">
                  <a16:creationId xmlns:a16="http://schemas.microsoft.com/office/drawing/2014/main" id="{01B37D10-FA91-4280-A8B4-041A14F19840}"/>
                </a:ext>
              </a:extLst>
            </p:cNvPr>
            <p:cNvSpPr/>
            <p:nvPr/>
          </p:nvSpPr>
          <p:spPr>
            <a:xfrm rot="1008246">
              <a:off x="3693476" y="3810493"/>
              <a:ext cx="68889" cy="81085"/>
            </a:xfrm>
            <a:prstGeom prst="ellipse">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5"/>
            </a:p>
          </p:txBody>
        </p:sp>
      </p:grpSp>
      <p:cxnSp>
        <p:nvCxnSpPr>
          <p:cNvPr id="85" name="肘形连接符 142">
            <a:extLst>
              <a:ext uri="{FF2B5EF4-FFF2-40B4-BE49-F238E27FC236}">
                <a16:creationId xmlns:a16="http://schemas.microsoft.com/office/drawing/2014/main" id="{AA879C89-305F-4D81-94F9-87E3D8BCFA9C}"/>
              </a:ext>
            </a:extLst>
          </p:cNvPr>
          <p:cNvCxnSpPr>
            <a:cxnSpLocks/>
            <a:stCxn id="70" idx="3"/>
            <a:endCxn id="48" idx="1"/>
          </p:cNvCxnSpPr>
          <p:nvPr/>
        </p:nvCxnSpPr>
        <p:spPr>
          <a:xfrm flipV="1">
            <a:off x="2111693" y="2469533"/>
            <a:ext cx="2051971" cy="891311"/>
          </a:xfrm>
          <a:prstGeom prst="bentConnector3">
            <a:avLst>
              <a:gd name="adj1" fmla="val 50000"/>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组合 85">
            <a:extLst>
              <a:ext uri="{FF2B5EF4-FFF2-40B4-BE49-F238E27FC236}">
                <a16:creationId xmlns:a16="http://schemas.microsoft.com/office/drawing/2014/main" id="{CDFC93C0-B3E3-4A35-B79D-58D6C2E14ABD}"/>
              </a:ext>
            </a:extLst>
          </p:cNvPr>
          <p:cNvGrpSpPr/>
          <p:nvPr/>
        </p:nvGrpSpPr>
        <p:grpSpPr>
          <a:xfrm>
            <a:off x="6490605" y="4466292"/>
            <a:ext cx="869654" cy="1051037"/>
            <a:chOff x="7766473" y="5517917"/>
            <a:chExt cx="869654" cy="1051037"/>
          </a:xfrm>
        </p:grpSpPr>
        <p:grpSp>
          <p:nvGrpSpPr>
            <p:cNvPr id="87" name="组合 73">
              <a:extLst>
                <a:ext uri="{FF2B5EF4-FFF2-40B4-BE49-F238E27FC236}">
                  <a16:creationId xmlns:a16="http://schemas.microsoft.com/office/drawing/2014/main" id="{9B23BEDD-6EA2-45D8-A3CE-F48002A5C4CE}"/>
                </a:ext>
              </a:extLst>
            </p:cNvPr>
            <p:cNvGrpSpPr/>
            <p:nvPr/>
          </p:nvGrpSpPr>
          <p:grpSpPr>
            <a:xfrm>
              <a:off x="7917533" y="5517917"/>
              <a:ext cx="568964" cy="794703"/>
              <a:chOff x="6490100" y="3805708"/>
              <a:chExt cx="536545" cy="636703"/>
            </a:xfrm>
          </p:grpSpPr>
          <p:grpSp>
            <p:nvGrpSpPr>
              <p:cNvPr id="89" name="组合 32">
                <a:extLst>
                  <a:ext uri="{FF2B5EF4-FFF2-40B4-BE49-F238E27FC236}">
                    <a16:creationId xmlns:a16="http://schemas.microsoft.com/office/drawing/2014/main" id="{DCBAFDE7-7DD4-4355-93A7-78BBD581848E}"/>
                  </a:ext>
                </a:extLst>
              </p:cNvPr>
              <p:cNvGrpSpPr/>
              <p:nvPr/>
            </p:nvGrpSpPr>
            <p:grpSpPr>
              <a:xfrm>
                <a:off x="6624213" y="3805708"/>
                <a:ext cx="268319" cy="306710"/>
                <a:chOff x="6594897" y="3800946"/>
                <a:chExt cx="268319" cy="306710"/>
              </a:xfrm>
            </p:grpSpPr>
            <p:pic>
              <p:nvPicPr>
                <p:cNvPr id="95" name="Picture 6" descr="F:\公司项目\2013项目\用友\PPT\UAP\任海鹏三个PPt\ICON\13.png">
                  <a:extLst>
                    <a:ext uri="{FF2B5EF4-FFF2-40B4-BE49-F238E27FC236}">
                      <a16:creationId xmlns:a16="http://schemas.microsoft.com/office/drawing/2014/main" id="{407A1834-410E-4E44-A0C9-0DE4F9AF9EF0}"/>
                    </a:ext>
                  </a:extLst>
                </p:cNvPr>
                <p:cNvPicPr>
                  <a:picLocks noChangeAspect="1" noChangeArrowheads="1"/>
                </p:cNvPicPr>
                <p:nvPr/>
              </p:nvPicPr>
              <p:blipFill>
                <a:blip r:embed="rId8" cstate="email">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Effect>
                            <a14:colorTemperature colorTemp="4700"/>
                          </a14:imgEffect>
                        </a14:imgLayer>
                      </a14:imgProps>
                    </a:ext>
                  </a:extLst>
                </a:blip>
                <a:srcRect/>
                <a:stretch>
                  <a:fillRect/>
                </a:stretch>
              </p:blipFill>
              <p:spPr bwMode="auto">
                <a:xfrm>
                  <a:off x="6594897" y="3800946"/>
                  <a:ext cx="154303" cy="288032"/>
                </a:xfrm>
                <a:prstGeom prst="rect">
                  <a:avLst/>
                </a:prstGeom>
                <a:noFill/>
                <a:effectLst>
                  <a:outerShdw blurRad="50800" dist="38100" dir="2700000" algn="tl" rotWithShape="0">
                    <a:schemeClr val="bg1">
                      <a:alpha val="40000"/>
                    </a:schemeClr>
                  </a:outerShdw>
                </a:effectLst>
              </p:spPr>
            </p:pic>
            <p:pic>
              <p:nvPicPr>
                <p:cNvPr id="96" name="Picture 6" descr="F:\公司项目\2013项目\用友\PPT\UAP\任海鹏三个PPt\ICON\13.png">
                  <a:extLst>
                    <a:ext uri="{FF2B5EF4-FFF2-40B4-BE49-F238E27FC236}">
                      <a16:creationId xmlns:a16="http://schemas.microsoft.com/office/drawing/2014/main" id="{C9DB4578-C7F3-4407-A888-992F78AEB15D}"/>
                    </a:ext>
                  </a:extLst>
                </p:cNvPr>
                <p:cNvPicPr>
                  <a:picLocks noChangeAspect="1" noChangeArrowheads="1"/>
                </p:cNvPicPr>
                <p:nvPr/>
              </p:nvPicPr>
              <p:blipFill>
                <a:blip r:embed="rId10" cstate="email">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Effect>
                            <a14:colorTemperature colorTemp="4700"/>
                          </a14:imgEffect>
                        </a14:imgLayer>
                      </a14:imgProps>
                    </a:ext>
                  </a:extLst>
                </a:blip>
                <a:srcRect/>
                <a:stretch>
                  <a:fillRect/>
                </a:stretch>
              </p:blipFill>
              <p:spPr bwMode="auto">
                <a:xfrm>
                  <a:off x="6728247" y="3855715"/>
                  <a:ext cx="134969" cy="251941"/>
                </a:xfrm>
                <a:prstGeom prst="rect">
                  <a:avLst/>
                </a:prstGeom>
                <a:noFill/>
                <a:effectLst>
                  <a:outerShdw blurRad="50800" dist="38100" dir="2700000" algn="tl" rotWithShape="0">
                    <a:schemeClr val="bg1">
                      <a:alpha val="40000"/>
                    </a:schemeClr>
                  </a:outerShdw>
                </a:effectLst>
              </p:spPr>
            </p:pic>
          </p:grpSp>
          <p:grpSp>
            <p:nvGrpSpPr>
              <p:cNvPr id="90" name="组合 36">
                <a:extLst>
                  <a:ext uri="{FF2B5EF4-FFF2-40B4-BE49-F238E27FC236}">
                    <a16:creationId xmlns:a16="http://schemas.microsoft.com/office/drawing/2014/main" id="{C6596C9F-A089-4804-AAB9-9A06130709BF}"/>
                  </a:ext>
                </a:extLst>
              </p:cNvPr>
              <p:cNvGrpSpPr/>
              <p:nvPr/>
            </p:nvGrpSpPr>
            <p:grpSpPr>
              <a:xfrm>
                <a:off x="6490100" y="4169330"/>
                <a:ext cx="536545" cy="273081"/>
                <a:chOff x="6450042" y="4169330"/>
                <a:chExt cx="536545" cy="273081"/>
              </a:xfrm>
            </p:grpSpPr>
            <p:pic>
              <p:nvPicPr>
                <p:cNvPr id="91" name="Picture 12" descr="E:\yinfeifei\2013年工作项目\yonyou用友 2013\用友 UAP\UAP客户年会PPT 16-9\图片\87.png">
                  <a:extLst>
                    <a:ext uri="{FF2B5EF4-FFF2-40B4-BE49-F238E27FC236}">
                      <a16:creationId xmlns:a16="http://schemas.microsoft.com/office/drawing/2014/main" id="{C667F9D5-4E66-4A37-895E-26A8C0370E06}"/>
                    </a:ext>
                  </a:extLst>
                </p:cNvPr>
                <p:cNvPicPr>
                  <a:picLocks noChangeAspect="1" noChangeArrowheads="1"/>
                </p:cNvPicPr>
                <p:nvPr/>
              </p:nvPicPr>
              <p:blipFill>
                <a:blip r:embed="rId11" cstate="email">
                  <a:lum contrast="-100000"/>
                  <a:extLst>
                    <a:ext uri="{28A0092B-C50C-407E-A947-70E740481C1C}">
                      <a14:useLocalDpi xmlns:a14="http://schemas.microsoft.com/office/drawing/2010/main" val="0"/>
                    </a:ext>
                  </a:extLst>
                </a:blip>
                <a:srcRect/>
                <a:stretch>
                  <a:fillRect/>
                </a:stretch>
              </p:blipFill>
              <p:spPr bwMode="auto">
                <a:xfrm>
                  <a:off x="6450042" y="4169330"/>
                  <a:ext cx="112683" cy="27308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2" descr="E:\yinfeifei\2013年工作项目\yonyou用友 2013\用友 UAP\UAP客户年会PPT 16-9\图片\87.png">
                  <a:extLst>
                    <a:ext uri="{FF2B5EF4-FFF2-40B4-BE49-F238E27FC236}">
                      <a16:creationId xmlns:a16="http://schemas.microsoft.com/office/drawing/2014/main" id="{FE049AF8-9EF8-4C58-8141-1C67DE87E3E4}"/>
                    </a:ext>
                  </a:extLst>
                </p:cNvPr>
                <p:cNvPicPr>
                  <a:picLocks noChangeAspect="1" noChangeArrowheads="1"/>
                </p:cNvPicPr>
                <p:nvPr/>
              </p:nvPicPr>
              <p:blipFill>
                <a:blip r:embed="rId11" cstate="email">
                  <a:lum contrast="-100000"/>
                  <a:extLst>
                    <a:ext uri="{28A0092B-C50C-407E-A947-70E740481C1C}">
                      <a14:useLocalDpi xmlns:a14="http://schemas.microsoft.com/office/drawing/2010/main" val="0"/>
                    </a:ext>
                  </a:extLst>
                </a:blip>
                <a:srcRect/>
                <a:stretch>
                  <a:fillRect/>
                </a:stretch>
              </p:blipFill>
              <p:spPr bwMode="auto">
                <a:xfrm>
                  <a:off x="6591329" y="4169330"/>
                  <a:ext cx="112683" cy="27308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2" descr="E:\yinfeifei\2013年工作项目\yonyou用友 2013\用友 UAP\UAP客户年会PPT 16-9\图片\87.png">
                  <a:extLst>
                    <a:ext uri="{FF2B5EF4-FFF2-40B4-BE49-F238E27FC236}">
                      <a16:creationId xmlns:a16="http://schemas.microsoft.com/office/drawing/2014/main" id="{DC7F64FB-6B66-44D1-8C8D-20905DF0606F}"/>
                    </a:ext>
                  </a:extLst>
                </p:cNvPr>
                <p:cNvPicPr>
                  <a:picLocks noChangeAspect="1" noChangeArrowheads="1"/>
                </p:cNvPicPr>
                <p:nvPr/>
              </p:nvPicPr>
              <p:blipFill>
                <a:blip r:embed="rId11" cstate="email">
                  <a:lum contrast="-100000"/>
                  <a:extLst>
                    <a:ext uri="{28A0092B-C50C-407E-A947-70E740481C1C}">
                      <a14:useLocalDpi xmlns:a14="http://schemas.microsoft.com/office/drawing/2010/main" val="0"/>
                    </a:ext>
                  </a:extLst>
                </a:blip>
                <a:srcRect/>
                <a:stretch>
                  <a:fillRect/>
                </a:stretch>
              </p:blipFill>
              <p:spPr bwMode="auto">
                <a:xfrm>
                  <a:off x="6732616" y="4169330"/>
                  <a:ext cx="112683" cy="27308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2" descr="E:\yinfeifei\2013年工作项目\yonyou用友 2013\用友 UAP\UAP客户年会PPT 16-9\图片\87.png">
                  <a:extLst>
                    <a:ext uri="{FF2B5EF4-FFF2-40B4-BE49-F238E27FC236}">
                      <a16:creationId xmlns:a16="http://schemas.microsoft.com/office/drawing/2014/main" id="{AB466AE8-129F-4B57-B719-E5DFB8D198E1}"/>
                    </a:ext>
                  </a:extLst>
                </p:cNvPr>
                <p:cNvPicPr>
                  <a:picLocks noChangeAspect="1" noChangeArrowheads="1"/>
                </p:cNvPicPr>
                <p:nvPr/>
              </p:nvPicPr>
              <p:blipFill>
                <a:blip r:embed="rId11" cstate="email">
                  <a:lum contrast="-100000"/>
                  <a:extLst>
                    <a:ext uri="{28A0092B-C50C-407E-A947-70E740481C1C}">
                      <a14:useLocalDpi xmlns:a14="http://schemas.microsoft.com/office/drawing/2010/main" val="0"/>
                    </a:ext>
                  </a:extLst>
                </a:blip>
                <a:srcRect/>
                <a:stretch>
                  <a:fillRect/>
                </a:stretch>
              </p:blipFill>
              <p:spPr bwMode="auto">
                <a:xfrm>
                  <a:off x="6873904" y="4169330"/>
                  <a:ext cx="112683" cy="2730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88" name="TextBox 49">
              <a:extLst>
                <a:ext uri="{FF2B5EF4-FFF2-40B4-BE49-F238E27FC236}">
                  <a16:creationId xmlns:a16="http://schemas.microsoft.com/office/drawing/2014/main" id="{1920AF63-791C-45CD-9DE3-61D8C16358D6}"/>
                </a:ext>
              </a:extLst>
            </p:cNvPr>
            <p:cNvSpPr txBox="1"/>
            <p:nvPr/>
          </p:nvSpPr>
          <p:spPr>
            <a:xfrm>
              <a:off x="7766473" y="6281942"/>
              <a:ext cx="869654" cy="287012"/>
            </a:xfrm>
            <a:prstGeom prst="rect">
              <a:avLst/>
            </a:prstGeom>
            <a:noFill/>
          </p:spPr>
          <p:txBody>
            <a:bodyPr wrap="square" rtlCol="0">
              <a:spAutoFit/>
            </a:bodyPr>
            <a:lstStyle/>
            <a:p>
              <a:pPr algn="ctr"/>
              <a:r>
                <a:rPr lang="zh-CN" altLang="en-US" sz="1165" b="1" dirty="0">
                  <a:solidFill>
                    <a:schemeClr val="tx1">
                      <a:lumMod val="75000"/>
                      <a:lumOff val="25000"/>
                    </a:schemeClr>
                  </a:solidFill>
                  <a:latin typeface="微软雅黑" panose="020B0503020204020204" pitchFamily="34" charset="-122"/>
                  <a:ea typeface="微软雅黑" panose="020B0503020204020204" pitchFamily="34" charset="-122"/>
                </a:rPr>
                <a:t>终端用户</a:t>
              </a:r>
              <a:endParaRPr lang="en-US" altLang="zh-CN" sz="1165"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97" name="图示 96">
            <a:extLst>
              <a:ext uri="{FF2B5EF4-FFF2-40B4-BE49-F238E27FC236}">
                <a16:creationId xmlns:a16="http://schemas.microsoft.com/office/drawing/2014/main" id="{C9BC1868-C361-416E-A2E4-6A9FE988E37A}"/>
              </a:ext>
            </a:extLst>
          </p:cNvPr>
          <p:cNvGraphicFramePr/>
          <p:nvPr>
            <p:extLst>
              <p:ext uri="{D42A27DB-BD31-4B8C-83A1-F6EECF244321}">
                <p14:modId xmlns:p14="http://schemas.microsoft.com/office/powerpoint/2010/main" val="2772896093"/>
              </p:ext>
            </p:extLst>
          </p:nvPr>
        </p:nvGraphicFramePr>
        <p:xfrm>
          <a:off x="327664" y="804120"/>
          <a:ext cx="1898151" cy="180652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98" name="肘形连接符 108">
            <a:extLst>
              <a:ext uri="{FF2B5EF4-FFF2-40B4-BE49-F238E27FC236}">
                <a16:creationId xmlns:a16="http://schemas.microsoft.com/office/drawing/2014/main" id="{8266E5EB-F371-4573-A2FF-C123076F7A8C}"/>
              </a:ext>
            </a:extLst>
          </p:cNvPr>
          <p:cNvCxnSpPr>
            <a:stCxn id="70" idx="3"/>
            <a:endCxn id="59" idx="1"/>
          </p:cNvCxnSpPr>
          <p:nvPr/>
        </p:nvCxnSpPr>
        <p:spPr>
          <a:xfrm>
            <a:off x="2111693" y="3360844"/>
            <a:ext cx="2230929" cy="1283087"/>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99" name="圆角矩形 170">
            <a:extLst>
              <a:ext uri="{FF2B5EF4-FFF2-40B4-BE49-F238E27FC236}">
                <a16:creationId xmlns:a16="http://schemas.microsoft.com/office/drawing/2014/main" id="{20E65AAB-BBBF-42AA-816C-096F1ECE5CCF}"/>
              </a:ext>
            </a:extLst>
          </p:cNvPr>
          <p:cNvSpPr/>
          <p:nvPr/>
        </p:nvSpPr>
        <p:spPr>
          <a:xfrm>
            <a:off x="4155613" y="749971"/>
            <a:ext cx="980489" cy="709756"/>
          </a:xfrm>
          <a:prstGeom prst="roundRect">
            <a:avLst>
              <a:gd name="adj" fmla="val 66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altLang="zh-CN" sz="1165" b="1" dirty="0">
                <a:solidFill>
                  <a:srgbClr val="E60012"/>
                </a:solidFill>
                <a:latin typeface="微软雅黑" panose="020B0503020204020204" pitchFamily="34" charset="-122"/>
                <a:ea typeface="微软雅黑" panose="020B0503020204020204" pitchFamily="34" charset="-122"/>
              </a:rPr>
              <a:t>        </a:t>
            </a:r>
            <a:r>
              <a:rPr lang="en-US" altLang="zh-CN" sz="1165" b="1" dirty="0" err="1">
                <a:solidFill>
                  <a:srgbClr val="E60012"/>
                </a:solidFill>
                <a:latin typeface="微软雅黑" panose="020B0503020204020204" pitchFamily="34" charset="-122"/>
                <a:ea typeface="微软雅黑" panose="020B0503020204020204" pitchFamily="34" charset="-122"/>
              </a:rPr>
              <a:t>Moli</a:t>
            </a:r>
            <a:endParaRPr lang="en-US" altLang="zh-CN" sz="1165" b="1" dirty="0">
              <a:solidFill>
                <a:srgbClr val="E60012"/>
              </a:solidFill>
              <a:latin typeface="微软雅黑" panose="020B0503020204020204" pitchFamily="34" charset="-122"/>
              <a:ea typeface="微软雅黑" panose="020B0503020204020204" pitchFamily="34" charset="-122"/>
            </a:endParaRPr>
          </a:p>
          <a:p>
            <a:pPr algn="ctr"/>
            <a:r>
              <a:rPr lang="zh-CN" altLang="en-US" sz="1165" b="1" dirty="0">
                <a:solidFill>
                  <a:srgbClr val="E60012"/>
                </a:solidFill>
                <a:latin typeface="微软雅黑" panose="020B0503020204020204" pitchFamily="34" charset="-122"/>
                <a:ea typeface="微软雅黑" panose="020B0503020204020204" pitchFamily="34" charset="-122"/>
              </a:rPr>
              <a:t>      门户</a:t>
            </a:r>
            <a:endParaRPr lang="en-US" altLang="zh-CN" sz="1165" b="1" dirty="0">
              <a:solidFill>
                <a:srgbClr val="E60012"/>
              </a:solidFill>
              <a:latin typeface="微软雅黑" panose="020B0503020204020204" pitchFamily="34" charset="-122"/>
              <a:ea typeface="微软雅黑" panose="020B0503020204020204" pitchFamily="34" charset="-122"/>
            </a:endParaRPr>
          </a:p>
          <a:p>
            <a:pPr algn="ctr"/>
            <a:r>
              <a:rPr lang="zh-CN" altLang="en-US" sz="1165" b="1" dirty="0">
                <a:solidFill>
                  <a:srgbClr val="E60012"/>
                </a:solidFill>
                <a:latin typeface="微软雅黑" panose="020B0503020204020204" pitchFamily="34" charset="-122"/>
                <a:ea typeface="微软雅黑" panose="020B0503020204020204" pitchFamily="34" charset="-122"/>
              </a:rPr>
              <a:t>      框架</a:t>
            </a:r>
            <a:endParaRPr lang="en-US" altLang="zh-CN" sz="1165" b="1" dirty="0">
              <a:solidFill>
                <a:srgbClr val="E60012"/>
              </a:solidFill>
              <a:latin typeface="微软雅黑" panose="020B0503020204020204" pitchFamily="34" charset="-122"/>
              <a:ea typeface="微软雅黑" panose="020B0503020204020204" pitchFamily="34" charset="-122"/>
            </a:endParaRPr>
          </a:p>
        </p:txBody>
      </p:sp>
      <p:cxnSp>
        <p:nvCxnSpPr>
          <p:cNvPr id="100" name="肘形连接符 173">
            <a:extLst>
              <a:ext uri="{FF2B5EF4-FFF2-40B4-BE49-F238E27FC236}">
                <a16:creationId xmlns:a16="http://schemas.microsoft.com/office/drawing/2014/main" id="{38AC9C5D-2620-4919-9D4E-5DB95D236E63}"/>
              </a:ext>
            </a:extLst>
          </p:cNvPr>
          <p:cNvCxnSpPr>
            <a:stCxn id="70" idx="3"/>
            <a:endCxn id="99" idx="1"/>
          </p:cNvCxnSpPr>
          <p:nvPr/>
        </p:nvCxnSpPr>
        <p:spPr>
          <a:xfrm flipV="1">
            <a:off x="2111693" y="1104849"/>
            <a:ext cx="2043920" cy="2255995"/>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101" name="TextBox 45">
            <a:extLst>
              <a:ext uri="{FF2B5EF4-FFF2-40B4-BE49-F238E27FC236}">
                <a16:creationId xmlns:a16="http://schemas.microsoft.com/office/drawing/2014/main" id="{A3F8C784-0609-4240-9947-6322F1916294}"/>
              </a:ext>
            </a:extLst>
          </p:cNvPr>
          <p:cNvSpPr txBox="1"/>
          <p:nvPr/>
        </p:nvSpPr>
        <p:spPr>
          <a:xfrm>
            <a:off x="3043252" y="700892"/>
            <a:ext cx="860319" cy="391004"/>
          </a:xfrm>
          <a:prstGeom prst="rect">
            <a:avLst/>
          </a:prstGeom>
          <a:noFill/>
        </p:spPr>
        <p:txBody>
          <a:bodyPr wrap="square" lIns="0" tIns="0" rIns="0" bIns="0" rtlCol="0">
            <a:spAutoFit/>
          </a:bodyPr>
          <a:lstStyle/>
          <a:p>
            <a:pPr algn="ctr">
              <a:lnSpc>
                <a:spcPct val="150000"/>
              </a:lnSpc>
              <a:spcBef>
                <a:spcPts val="665"/>
              </a:spcBef>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基于移动平台的门户框架</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 name="图片 101">
            <a:extLst>
              <a:ext uri="{FF2B5EF4-FFF2-40B4-BE49-F238E27FC236}">
                <a16:creationId xmlns:a16="http://schemas.microsoft.com/office/drawing/2014/main" id="{881B2A35-9698-4814-8CF2-A50397DE47E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1302" y="775698"/>
            <a:ext cx="576000" cy="576000"/>
          </a:xfrm>
          <a:prstGeom prst="rect">
            <a:avLst/>
          </a:prstGeom>
        </p:spPr>
      </p:pic>
      <p:grpSp>
        <p:nvGrpSpPr>
          <p:cNvPr id="103" name="组 80">
            <a:extLst>
              <a:ext uri="{FF2B5EF4-FFF2-40B4-BE49-F238E27FC236}">
                <a16:creationId xmlns:a16="http://schemas.microsoft.com/office/drawing/2014/main" id="{72A3E455-3FE4-49E5-A88F-B0AD74A4595B}"/>
              </a:ext>
            </a:extLst>
          </p:cNvPr>
          <p:cNvGrpSpPr/>
          <p:nvPr/>
        </p:nvGrpSpPr>
        <p:grpSpPr>
          <a:xfrm>
            <a:off x="8691083" y="782442"/>
            <a:ext cx="1086826" cy="709756"/>
            <a:chOff x="5433664" y="1077323"/>
            <a:chExt cx="1086826" cy="709756"/>
          </a:xfrm>
        </p:grpSpPr>
        <p:sp>
          <p:nvSpPr>
            <p:cNvPr id="104" name="圆角矩形 184">
              <a:extLst>
                <a:ext uri="{FF2B5EF4-FFF2-40B4-BE49-F238E27FC236}">
                  <a16:creationId xmlns:a16="http://schemas.microsoft.com/office/drawing/2014/main" id="{0CBCDF3B-161B-481D-8596-28F206D67E22}"/>
                </a:ext>
              </a:extLst>
            </p:cNvPr>
            <p:cNvSpPr/>
            <p:nvPr/>
          </p:nvSpPr>
          <p:spPr>
            <a:xfrm>
              <a:off x="5433664" y="1077323"/>
              <a:ext cx="1086826" cy="709756"/>
            </a:xfrm>
            <a:prstGeom prst="roundRect">
              <a:avLst>
                <a:gd name="adj" fmla="val 66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altLang="zh-CN" sz="1165" b="1" dirty="0" err="1">
                  <a:solidFill>
                    <a:srgbClr val="E60012"/>
                  </a:solidFill>
                  <a:latin typeface="微软雅黑" panose="020B0503020204020204" pitchFamily="34" charset="-122"/>
                  <a:ea typeface="微软雅黑" panose="020B0503020204020204" pitchFamily="34" charset="-122"/>
                </a:rPr>
                <a:t>Moli</a:t>
              </a:r>
              <a:r>
                <a:rPr lang="zh-CN" altLang="en-US" sz="1165" b="1" dirty="0">
                  <a:solidFill>
                    <a:srgbClr val="E60012"/>
                  </a:solidFill>
                  <a:latin typeface="微软雅黑" panose="020B0503020204020204" pitchFamily="34" charset="-122"/>
                  <a:ea typeface="微软雅黑" panose="020B0503020204020204" pitchFamily="34" charset="-122"/>
                </a:rPr>
                <a:t>服务器</a:t>
              </a:r>
              <a:endParaRPr lang="en-US" altLang="zh-CN" sz="1165" b="1" dirty="0">
                <a:solidFill>
                  <a:srgbClr val="E60012"/>
                </a:solidFill>
                <a:latin typeface="微软雅黑" panose="020B0503020204020204" pitchFamily="34" charset="-122"/>
                <a:ea typeface="微软雅黑" panose="020B0503020204020204" pitchFamily="34" charset="-122"/>
              </a:endParaRPr>
            </a:p>
          </p:txBody>
        </p:sp>
        <p:pic>
          <p:nvPicPr>
            <p:cNvPr id="105" name="Picture 3" descr="F:\公司项目\2014项目\用友\UAP\用友AE产品介绍PPT-V1.4-史总\4.png">
              <a:extLst>
                <a:ext uri="{FF2B5EF4-FFF2-40B4-BE49-F238E27FC236}">
                  <a16:creationId xmlns:a16="http://schemas.microsoft.com/office/drawing/2014/main" id="{5CDD8989-BBEF-49E3-9BE3-54AA2CF126E9}"/>
                </a:ext>
              </a:extLst>
            </p:cNvPr>
            <p:cNvPicPr>
              <a:picLocks noChangeAspect="1" noChangeArrowheads="1"/>
            </p:cNvPicPr>
            <p:nvPr/>
          </p:nvPicPr>
          <p:blipFill>
            <a:blip r:embed="rId5" cstate="email"/>
            <a:srcRect/>
            <a:stretch>
              <a:fillRect/>
            </a:stretch>
          </p:blipFill>
          <p:spPr bwMode="auto">
            <a:xfrm>
              <a:off x="5796171" y="1193528"/>
              <a:ext cx="328701" cy="300038"/>
            </a:xfrm>
            <a:prstGeom prst="rect">
              <a:avLst/>
            </a:prstGeom>
            <a:noFill/>
          </p:spPr>
        </p:pic>
      </p:grpSp>
      <p:cxnSp>
        <p:nvCxnSpPr>
          <p:cNvPr id="106" name="肘形连接符 192">
            <a:extLst>
              <a:ext uri="{FF2B5EF4-FFF2-40B4-BE49-F238E27FC236}">
                <a16:creationId xmlns:a16="http://schemas.microsoft.com/office/drawing/2014/main" id="{C3C0787B-7D54-4514-B89F-613040AFC703}"/>
              </a:ext>
            </a:extLst>
          </p:cNvPr>
          <p:cNvCxnSpPr>
            <a:stCxn id="99" idx="3"/>
            <a:endCxn id="64" idx="0"/>
          </p:cNvCxnSpPr>
          <p:nvPr/>
        </p:nvCxnSpPr>
        <p:spPr>
          <a:xfrm>
            <a:off x="5136102" y="1104849"/>
            <a:ext cx="1776630" cy="1813879"/>
          </a:xfrm>
          <a:prstGeom prst="bentConnector2">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07" name="TextBox 45">
            <a:extLst>
              <a:ext uri="{FF2B5EF4-FFF2-40B4-BE49-F238E27FC236}">
                <a16:creationId xmlns:a16="http://schemas.microsoft.com/office/drawing/2014/main" id="{4A289FB5-6336-4013-950B-8C2F99CE4048}"/>
              </a:ext>
            </a:extLst>
          </p:cNvPr>
          <p:cNvSpPr txBox="1"/>
          <p:nvPr/>
        </p:nvSpPr>
        <p:spPr>
          <a:xfrm>
            <a:off x="5342453" y="861188"/>
            <a:ext cx="861260" cy="178190"/>
          </a:xfrm>
          <a:prstGeom prst="rect">
            <a:avLst/>
          </a:prstGeom>
          <a:noFill/>
        </p:spPr>
        <p:txBody>
          <a:bodyPr wrap="square" lIns="0" tIns="0" rIns="0" bIns="0" rtlCol="0">
            <a:spAutoFit/>
          </a:bodyPr>
          <a:lstStyle/>
          <a:p>
            <a:pPr>
              <a:lnSpc>
                <a:spcPct val="150000"/>
              </a:lnSpc>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应用持续集成</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8" name="直接箭头连接符 107">
            <a:extLst>
              <a:ext uri="{FF2B5EF4-FFF2-40B4-BE49-F238E27FC236}">
                <a16:creationId xmlns:a16="http://schemas.microsoft.com/office/drawing/2014/main" id="{CFB99907-CB1B-4D42-90E3-3175E7AB83E2}"/>
              </a:ext>
            </a:extLst>
          </p:cNvPr>
          <p:cNvCxnSpPr>
            <a:stCxn id="99" idx="3"/>
            <a:endCxn id="104" idx="1"/>
          </p:cNvCxnSpPr>
          <p:nvPr/>
        </p:nvCxnSpPr>
        <p:spPr>
          <a:xfrm>
            <a:off x="5136102" y="1104849"/>
            <a:ext cx="3554981" cy="324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9" name="TextBox 45">
            <a:extLst>
              <a:ext uri="{FF2B5EF4-FFF2-40B4-BE49-F238E27FC236}">
                <a16:creationId xmlns:a16="http://schemas.microsoft.com/office/drawing/2014/main" id="{40D0FA14-3312-4D57-BED6-CE497A1568A9}"/>
              </a:ext>
            </a:extLst>
          </p:cNvPr>
          <p:cNvSpPr txBox="1"/>
          <p:nvPr/>
        </p:nvSpPr>
        <p:spPr>
          <a:xfrm>
            <a:off x="7108319" y="835366"/>
            <a:ext cx="861260" cy="178190"/>
          </a:xfrm>
          <a:prstGeom prst="rect">
            <a:avLst/>
          </a:prstGeom>
          <a:noFill/>
        </p:spPr>
        <p:txBody>
          <a:bodyPr wrap="square" lIns="0" tIns="0" rIns="0" bIns="0" rtlCol="0">
            <a:spAutoFit/>
          </a:bodyPr>
          <a:lstStyle/>
          <a:p>
            <a:pPr>
              <a:lnSpc>
                <a:spcPct val="150000"/>
              </a:lnSpc>
              <a:spcBef>
                <a:spcPts val="665"/>
              </a:spcBef>
            </a:pPr>
            <a:r>
              <a:rPr lang="zh-CN" altLang="en-US" sz="875" dirty="0">
                <a:solidFill>
                  <a:schemeClr val="tx1">
                    <a:lumMod val="75000"/>
                    <a:lumOff val="25000"/>
                  </a:schemeClr>
                </a:solidFill>
                <a:latin typeface="微软雅黑" panose="020B0503020204020204" pitchFamily="34" charset="-122"/>
                <a:ea typeface="微软雅黑" panose="020B0503020204020204" pitchFamily="34" charset="-122"/>
              </a:rPr>
              <a:t>门户服务</a:t>
            </a:r>
            <a:endParaRPr lang="en-US" altLang="zh-CN" sz="875"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0" name="肘形连接符 207">
            <a:extLst>
              <a:ext uri="{FF2B5EF4-FFF2-40B4-BE49-F238E27FC236}">
                <a16:creationId xmlns:a16="http://schemas.microsoft.com/office/drawing/2014/main" id="{525A8474-52F8-4A90-B424-6CC387FD84C8}"/>
              </a:ext>
            </a:extLst>
          </p:cNvPr>
          <p:cNvCxnSpPr>
            <a:stCxn id="104" idx="2"/>
            <a:endCxn id="64" idx="3"/>
          </p:cNvCxnSpPr>
          <p:nvPr/>
        </p:nvCxnSpPr>
        <p:spPr>
          <a:xfrm rot="5400000">
            <a:off x="7451131" y="1509917"/>
            <a:ext cx="1801085" cy="1765647"/>
          </a:xfrm>
          <a:prstGeom prst="bentConnector2">
            <a:avLst/>
          </a:prstGeom>
          <a:ln>
            <a:prstDash val="dash"/>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6511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1"/>
          <p:cNvSpPr txBox="1">
            <a:spLocks/>
          </p:cNvSpPr>
          <p:nvPr/>
        </p:nvSpPr>
        <p:spPr>
          <a:xfrm>
            <a:off x="169328" y="-12496"/>
            <a:ext cx="6332369" cy="551788"/>
          </a:xfrm>
          <a:prstGeom prst="rect">
            <a:avLst/>
          </a:prstGeom>
        </p:spPr>
        <p:txBody>
          <a:bodyPr/>
          <a:lstStyle>
            <a:defPPr>
              <a:defRPr lang="zh-CN"/>
            </a:defPPr>
            <a:lvl1pPr algn="ctr">
              <a:spcBef>
                <a:spcPct val="0"/>
              </a:spcBef>
              <a:buNone/>
              <a:defRPr sz="3200">
                <a:latin typeface="+mj-lt"/>
                <a:ea typeface="+mj-ea"/>
                <a:cs typeface="+mj-cs"/>
              </a:defRPr>
            </a:lvl1pPr>
          </a:lstStyle>
          <a:p>
            <a:r>
              <a:rPr lang="zh-CN" altLang="en-US" dirty="0"/>
              <a:t>移动开发流程</a:t>
            </a:r>
          </a:p>
        </p:txBody>
      </p:sp>
      <p:grpSp>
        <p:nvGrpSpPr>
          <p:cNvPr id="112" name="组合 111">
            <a:extLst>
              <a:ext uri="{FF2B5EF4-FFF2-40B4-BE49-F238E27FC236}">
                <a16:creationId xmlns:a16="http://schemas.microsoft.com/office/drawing/2014/main" id="{2315DEEB-64A0-4295-A0FC-85548128603D}"/>
              </a:ext>
            </a:extLst>
          </p:cNvPr>
          <p:cNvGrpSpPr/>
          <p:nvPr/>
        </p:nvGrpSpPr>
        <p:grpSpPr>
          <a:xfrm>
            <a:off x="2512719" y="1023642"/>
            <a:ext cx="6136254" cy="2280498"/>
            <a:chOff x="1166519" y="1988841"/>
            <a:chExt cx="9835976" cy="3655475"/>
          </a:xfrm>
        </p:grpSpPr>
        <p:sp>
          <p:nvSpPr>
            <p:cNvPr id="113" name="空心弧 1">
              <a:extLst>
                <a:ext uri="{FF2B5EF4-FFF2-40B4-BE49-F238E27FC236}">
                  <a16:creationId xmlns:a16="http://schemas.microsoft.com/office/drawing/2014/main" id="{C575161B-8020-4F42-B16E-AEBD1779C2BD}"/>
                </a:ext>
              </a:extLst>
            </p:cNvPr>
            <p:cNvSpPr>
              <a:spLocks noChangeArrowheads="1"/>
            </p:cNvSpPr>
            <p:nvPr/>
          </p:nvSpPr>
          <p:spPr bwMode="auto">
            <a:xfrm rot="5400000">
              <a:off x="8756182" y="2315866"/>
              <a:ext cx="2246313" cy="2246313"/>
            </a:xfrm>
            <a:custGeom>
              <a:avLst/>
              <a:gdLst>
                <a:gd name="T0" fmla="*/ 116803804 w 21600"/>
                <a:gd name="T1" fmla="*/ 0 h 21600"/>
                <a:gd name="T2" fmla="*/ 3655562 w 21600"/>
                <a:gd name="T3" fmla="*/ 114002673 h 21600"/>
                <a:gd name="T4" fmla="*/ 116803804 w 21600"/>
                <a:gd name="T5" fmla="*/ 7256943 h 21600"/>
                <a:gd name="T6" fmla="*/ 229951942 w 21600"/>
                <a:gd name="T7" fmla="*/ 114002673 h 21600"/>
                <a:gd name="T8" fmla="*/ 0 60000 65536"/>
                <a:gd name="T9" fmla="*/ 0 60000 65536"/>
                <a:gd name="T10" fmla="*/ 0 60000 65536"/>
                <a:gd name="T11" fmla="*/ 0 60000 65536"/>
                <a:gd name="T12" fmla="*/ 0 w 21600"/>
                <a:gd name="T13" fmla="*/ 0 h 21600"/>
                <a:gd name="T14" fmla="*/ 21600 w 21600"/>
                <a:gd name="T15" fmla="*/ 7435 h 21600"/>
              </a:gdLst>
              <a:ahLst/>
              <a:cxnLst>
                <a:cxn ang="T8">
                  <a:pos x="T0" y="T1"/>
                </a:cxn>
                <a:cxn ang="T9">
                  <a:pos x="T2" y="T3"/>
                </a:cxn>
                <a:cxn ang="T10">
                  <a:pos x="T4" y="T5"/>
                </a:cxn>
                <a:cxn ang="T11">
                  <a:pos x="T6" y="T7"/>
                </a:cxn>
              </a:cxnLst>
              <a:rect l="T12" t="T13" r="T14" b="T15"/>
              <a:pathLst>
                <a:path w="21600" h="21600">
                  <a:moveTo>
                    <a:pt x="674" y="10550"/>
                  </a:moveTo>
                  <a:cubicBezTo>
                    <a:pt x="809" y="5055"/>
                    <a:pt x="5303" y="671"/>
                    <a:pt x="10799" y="671"/>
                  </a:cubicBezTo>
                  <a:cubicBezTo>
                    <a:pt x="16296" y="670"/>
                    <a:pt x="20790" y="5055"/>
                    <a:pt x="20925" y="10550"/>
                  </a:cubicBezTo>
                  <a:lnTo>
                    <a:pt x="21596" y="10533"/>
                  </a:lnTo>
                  <a:cubicBezTo>
                    <a:pt x="21452" y="4674"/>
                    <a:pt x="16660" y="0"/>
                    <a:pt x="10800" y="0"/>
                  </a:cubicBezTo>
                  <a:cubicBezTo>
                    <a:pt x="4939" y="-1"/>
                    <a:pt x="147" y="4674"/>
                    <a:pt x="3" y="10533"/>
                  </a:cubicBezTo>
                  <a:lnTo>
                    <a:pt x="674" y="10550"/>
                  </a:lnTo>
                  <a:close/>
                </a:path>
              </a:pathLst>
            </a:custGeom>
            <a:solidFill>
              <a:srgbClr val="E53B4A">
                <a:alpha val="80000"/>
              </a:srgbClr>
            </a:solidFill>
            <a:ln>
              <a:noFill/>
            </a:ln>
            <a:extLst/>
          </p:spPr>
          <p:txBody>
            <a:bodyPr lIns="68580" tIns="34291" rIns="68580" bIns="34291"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p>
          </p:txBody>
        </p:sp>
        <p:sp>
          <p:nvSpPr>
            <p:cNvPr id="114" name="右箭头 3">
              <a:extLst>
                <a:ext uri="{FF2B5EF4-FFF2-40B4-BE49-F238E27FC236}">
                  <a16:creationId xmlns:a16="http://schemas.microsoft.com/office/drawing/2014/main" id="{10B24DA4-E306-4DA2-B182-1B66A53F9155}"/>
                </a:ext>
              </a:extLst>
            </p:cNvPr>
            <p:cNvSpPr>
              <a:spLocks noChangeArrowheads="1"/>
            </p:cNvSpPr>
            <p:nvPr/>
          </p:nvSpPr>
          <p:spPr bwMode="auto">
            <a:xfrm>
              <a:off x="7429481" y="2352378"/>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5" name="右箭头 114">
              <a:extLst>
                <a:ext uri="{FF2B5EF4-FFF2-40B4-BE49-F238E27FC236}">
                  <a16:creationId xmlns:a16="http://schemas.microsoft.com/office/drawing/2014/main" id="{85E0F56D-FE32-4A00-9895-68B8F621E0C1}"/>
                </a:ext>
              </a:extLst>
            </p:cNvPr>
            <p:cNvSpPr>
              <a:spLocks noChangeArrowheads="1"/>
            </p:cNvSpPr>
            <p:nvPr/>
          </p:nvSpPr>
          <p:spPr bwMode="auto">
            <a:xfrm>
              <a:off x="4916325" y="2344440"/>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椭圆 115">
              <a:extLst>
                <a:ext uri="{FF2B5EF4-FFF2-40B4-BE49-F238E27FC236}">
                  <a16:creationId xmlns:a16="http://schemas.microsoft.com/office/drawing/2014/main" id="{735844B2-A3F5-4719-9A97-B3A123283671}"/>
                </a:ext>
              </a:extLst>
            </p:cNvPr>
            <p:cNvSpPr>
              <a:spLocks noChangeArrowheads="1"/>
            </p:cNvSpPr>
            <p:nvPr/>
          </p:nvSpPr>
          <p:spPr bwMode="auto">
            <a:xfrm>
              <a:off x="3990916" y="2004715"/>
              <a:ext cx="839787"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7" name="椭圆 116">
              <a:extLst>
                <a:ext uri="{FF2B5EF4-FFF2-40B4-BE49-F238E27FC236}">
                  <a16:creationId xmlns:a16="http://schemas.microsoft.com/office/drawing/2014/main" id="{7184BEA3-70F5-465C-B34D-D64295D8B606}"/>
                </a:ext>
              </a:extLst>
            </p:cNvPr>
            <p:cNvSpPr>
              <a:spLocks noChangeArrowheads="1"/>
            </p:cNvSpPr>
            <p:nvPr/>
          </p:nvSpPr>
          <p:spPr bwMode="auto">
            <a:xfrm>
              <a:off x="1496252" y="2004715"/>
              <a:ext cx="839787"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8" name="椭圆 117">
              <a:extLst>
                <a:ext uri="{FF2B5EF4-FFF2-40B4-BE49-F238E27FC236}">
                  <a16:creationId xmlns:a16="http://schemas.microsoft.com/office/drawing/2014/main" id="{2F77035D-313D-4690-A391-D1D4E6717E45}"/>
                </a:ext>
              </a:extLst>
            </p:cNvPr>
            <p:cNvSpPr>
              <a:spLocks noChangeArrowheads="1"/>
            </p:cNvSpPr>
            <p:nvPr/>
          </p:nvSpPr>
          <p:spPr bwMode="auto">
            <a:xfrm>
              <a:off x="6487716" y="2003128"/>
              <a:ext cx="839787" cy="839787"/>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9" name="椭圆 118">
              <a:extLst>
                <a:ext uri="{FF2B5EF4-FFF2-40B4-BE49-F238E27FC236}">
                  <a16:creationId xmlns:a16="http://schemas.microsoft.com/office/drawing/2014/main" id="{48AC2C31-45C6-4BE3-A4D6-6DD938571E22}"/>
                </a:ext>
              </a:extLst>
            </p:cNvPr>
            <p:cNvSpPr>
              <a:spLocks noChangeArrowheads="1"/>
            </p:cNvSpPr>
            <p:nvPr/>
          </p:nvSpPr>
          <p:spPr bwMode="auto">
            <a:xfrm>
              <a:off x="8965957" y="1988841"/>
              <a:ext cx="839788"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0" name="右箭头 5">
              <a:extLst>
                <a:ext uri="{FF2B5EF4-FFF2-40B4-BE49-F238E27FC236}">
                  <a16:creationId xmlns:a16="http://schemas.microsoft.com/office/drawing/2014/main" id="{7EE5CABD-721D-413D-AD85-2E8029D7907E}"/>
                </a:ext>
              </a:extLst>
            </p:cNvPr>
            <p:cNvSpPr>
              <a:spLocks noChangeArrowheads="1"/>
            </p:cNvSpPr>
            <p:nvPr/>
          </p:nvSpPr>
          <p:spPr bwMode="auto">
            <a:xfrm>
              <a:off x="2433813" y="2344440"/>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1" name="图形 54" descr="计算机">
              <a:extLst>
                <a:ext uri="{FF2B5EF4-FFF2-40B4-BE49-F238E27FC236}">
                  <a16:creationId xmlns:a16="http://schemas.microsoft.com/office/drawing/2014/main" id="{B1A95FEF-DD97-4C38-8604-AAC4908D77C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700355" y="2218922"/>
              <a:ext cx="460159" cy="460157"/>
            </a:xfrm>
            <a:prstGeom prst="rect">
              <a:avLst/>
            </a:prstGeom>
          </p:spPr>
        </p:pic>
        <p:pic>
          <p:nvPicPr>
            <p:cNvPr id="122" name="图形 56" descr="便携式计算机">
              <a:extLst>
                <a:ext uri="{FF2B5EF4-FFF2-40B4-BE49-F238E27FC236}">
                  <a16:creationId xmlns:a16="http://schemas.microsoft.com/office/drawing/2014/main" id="{8132C06E-D07C-4862-8069-1640ED238C3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190011" y="2223150"/>
              <a:ext cx="460159" cy="460157"/>
            </a:xfrm>
            <a:prstGeom prst="rect">
              <a:avLst/>
            </a:prstGeom>
          </p:spPr>
        </p:pic>
        <p:pic>
          <p:nvPicPr>
            <p:cNvPr id="123" name="图形 58" descr="显示器">
              <a:extLst>
                <a:ext uri="{FF2B5EF4-FFF2-40B4-BE49-F238E27FC236}">
                  <a16:creationId xmlns:a16="http://schemas.microsoft.com/office/drawing/2014/main" id="{AFCB1709-0AE5-4094-8940-E33E6571A96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671246" y="2192942"/>
              <a:ext cx="460159" cy="460157"/>
            </a:xfrm>
            <a:prstGeom prst="rect">
              <a:avLst/>
            </a:prstGeom>
          </p:spPr>
        </p:pic>
        <p:pic>
          <p:nvPicPr>
            <p:cNvPr id="124" name="图形 60" descr="智能手机">
              <a:extLst>
                <a:ext uri="{FF2B5EF4-FFF2-40B4-BE49-F238E27FC236}">
                  <a16:creationId xmlns:a16="http://schemas.microsoft.com/office/drawing/2014/main" id="{22E141F3-0280-45E9-A9FA-C03170CCA4C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153825" y="4253629"/>
              <a:ext cx="460159" cy="460157"/>
            </a:xfrm>
            <a:prstGeom prst="rect">
              <a:avLst/>
            </a:prstGeom>
          </p:spPr>
        </p:pic>
        <p:sp>
          <p:nvSpPr>
            <p:cNvPr id="125" name="右箭头 2">
              <a:extLst>
                <a:ext uri="{FF2B5EF4-FFF2-40B4-BE49-F238E27FC236}">
                  <a16:creationId xmlns:a16="http://schemas.microsoft.com/office/drawing/2014/main" id="{A6A991FA-B201-4144-B351-1246B11A2633}"/>
                </a:ext>
              </a:extLst>
            </p:cNvPr>
            <p:cNvSpPr>
              <a:spLocks noChangeArrowheads="1"/>
            </p:cNvSpPr>
            <p:nvPr/>
          </p:nvSpPr>
          <p:spPr bwMode="auto">
            <a:xfrm flipH="1">
              <a:off x="7492981" y="4438356"/>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6" name="右箭头 4">
              <a:extLst>
                <a:ext uri="{FF2B5EF4-FFF2-40B4-BE49-F238E27FC236}">
                  <a16:creationId xmlns:a16="http://schemas.microsoft.com/office/drawing/2014/main" id="{77F56A3B-6ABA-4DB3-9B53-5774109457FE}"/>
                </a:ext>
              </a:extLst>
            </p:cNvPr>
            <p:cNvSpPr>
              <a:spLocks noChangeArrowheads="1"/>
            </p:cNvSpPr>
            <p:nvPr/>
          </p:nvSpPr>
          <p:spPr bwMode="auto">
            <a:xfrm flipH="1">
              <a:off x="5011576" y="4446294"/>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7" name="椭圆 126">
              <a:extLst>
                <a:ext uri="{FF2B5EF4-FFF2-40B4-BE49-F238E27FC236}">
                  <a16:creationId xmlns:a16="http://schemas.microsoft.com/office/drawing/2014/main" id="{F59C8A37-DEF9-4714-AF4B-D34A0C166904}"/>
                </a:ext>
              </a:extLst>
            </p:cNvPr>
            <p:cNvSpPr>
              <a:spLocks noChangeArrowheads="1"/>
            </p:cNvSpPr>
            <p:nvPr/>
          </p:nvSpPr>
          <p:spPr bwMode="auto">
            <a:xfrm>
              <a:off x="4005205" y="4025606"/>
              <a:ext cx="839788"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8" name="椭圆 127">
              <a:extLst>
                <a:ext uri="{FF2B5EF4-FFF2-40B4-BE49-F238E27FC236}">
                  <a16:creationId xmlns:a16="http://schemas.microsoft.com/office/drawing/2014/main" id="{4BFFF87E-F5FE-497B-B962-C5050BD895CA}"/>
                </a:ext>
              </a:extLst>
            </p:cNvPr>
            <p:cNvSpPr>
              <a:spLocks noChangeArrowheads="1"/>
            </p:cNvSpPr>
            <p:nvPr/>
          </p:nvSpPr>
          <p:spPr bwMode="auto">
            <a:xfrm>
              <a:off x="1510541" y="4025606"/>
              <a:ext cx="839788"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9" name="椭圆 128">
              <a:extLst>
                <a:ext uri="{FF2B5EF4-FFF2-40B4-BE49-F238E27FC236}">
                  <a16:creationId xmlns:a16="http://schemas.microsoft.com/office/drawing/2014/main" id="{4C46E578-3265-4C16-B339-9D2794B5BA34}"/>
                </a:ext>
              </a:extLst>
            </p:cNvPr>
            <p:cNvSpPr>
              <a:spLocks noChangeArrowheads="1"/>
            </p:cNvSpPr>
            <p:nvPr/>
          </p:nvSpPr>
          <p:spPr bwMode="auto">
            <a:xfrm>
              <a:off x="6487716" y="4025606"/>
              <a:ext cx="839787"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0" name="椭圆 129">
              <a:extLst>
                <a:ext uri="{FF2B5EF4-FFF2-40B4-BE49-F238E27FC236}">
                  <a16:creationId xmlns:a16="http://schemas.microsoft.com/office/drawing/2014/main" id="{06234CA0-F50E-454A-83B2-5DC4CF53C4BF}"/>
                </a:ext>
              </a:extLst>
            </p:cNvPr>
            <p:cNvSpPr>
              <a:spLocks noChangeArrowheads="1"/>
            </p:cNvSpPr>
            <p:nvPr/>
          </p:nvSpPr>
          <p:spPr bwMode="auto">
            <a:xfrm>
              <a:off x="8965957" y="4025606"/>
              <a:ext cx="839788"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1" name="右箭头 4">
              <a:extLst>
                <a:ext uri="{FF2B5EF4-FFF2-40B4-BE49-F238E27FC236}">
                  <a16:creationId xmlns:a16="http://schemas.microsoft.com/office/drawing/2014/main" id="{CED2955D-8575-4B00-BA48-16B15EED613F}"/>
                </a:ext>
              </a:extLst>
            </p:cNvPr>
            <p:cNvSpPr>
              <a:spLocks noChangeArrowheads="1"/>
            </p:cNvSpPr>
            <p:nvPr/>
          </p:nvSpPr>
          <p:spPr bwMode="auto">
            <a:xfrm flipH="1">
              <a:off x="2529064" y="4446294"/>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32" name="图形 62" descr="平板电脑">
              <a:extLst>
                <a:ext uri="{FF2B5EF4-FFF2-40B4-BE49-F238E27FC236}">
                  <a16:creationId xmlns:a16="http://schemas.microsoft.com/office/drawing/2014/main" id="{B0DD4533-609D-4472-BCE1-8907C602981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9155771" y="2181778"/>
              <a:ext cx="460159" cy="460159"/>
            </a:xfrm>
            <a:prstGeom prst="rect">
              <a:avLst/>
            </a:prstGeom>
          </p:spPr>
        </p:pic>
        <p:pic>
          <p:nvPicPr>
            <p:cNvPr id="133" name="图形 64" descr="打印机">
              <a:extLst>
                <a:ext uri="{FF2B5EF4-FFF2-40B4-BE49-F238E27FC236}">
                  <a16:creationId xmlns:a16="http://schemas.microsoft.com/office/drawing/2014/main" id="{ACB9DA7C-387D-4113-95C4-DF8947917D5B}"/>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6671246" y="4223881"/>
              <a:ext cx="460159" cy="460159"/>
            </a:xfrm>
            <a:prstGeom prst="rect">
              <a:avLst/>
            </a:prstGeom>
          </p:spPr>
        </p:pic>
        <p:pic>
          <p:nvPicPr>
            <p:cNvPr id="134" name="图形 66" descr="传真机">
              <a:extLst>
                <a:ext uri="{FF2B5EF4-FFF2-40B4-BE49-F238E27FC236}">
                  <a16:creationId xmlns:a16="http://schemas.microsoft.com/office/drawing/2014/main" id="{A22913C0-A387-4A3D-BA47-2BECB4D0D38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4183066" y="4229958"/>
              <a:ext cx="460159" cy="460159"/>
            </a:xfrm>
            <a:prstGeom prst="rect">
              <a:avLst/>
            </a:prstGeom>
          </p:spPr>
        </p:pic>
        <p:pic>
          <p:nvPicPr>
            <p:cNvPr id="135" name="图形 68" descr="无线路由器">
              <a:extLst>
                <a:ext uri="{FF2B5EF4-FFF2-40B4-BE49-F238E27FC236}">
                  <a16:creationId xmlns:a16="http://schemas.microsoft.com/office/drawing/2014/main" id="{CDCEA513-86E1-4242-82BE-A7BF1E0C4394}"/>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1686067" y="4208277"/>
              <a:ext cx="460159" cy="460159"/>
            </a:xfrm>
            <a:prstGeom prst="rect">
              <a:avLst/>
            </a:prstGeom>
          </p:spPr>
        </p:pic>
        <p:sp>
          <p:nvSpPr>
            <p:cNvPr id="136" name="TextBox 31"/>
            <p:cNvSpPr txBox="1">
              <a:spLocks noChangeArrowheads="1"/>
            </p:cNvSpPr>
            <p:nvPr/>
          </p:nvSpPr>
          <p:spPr bwMode="auto">
            <a:xfrm>
              <a:off x="1166519" y="289146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导入</a:t>
              </a:r>
            </a:p>
          </p:txBody>
        </p:sp>
        <p:sp>
          <p:nvSpPr>
            <p:cNvPr id="137" name="TextBox 31"/>
            <p:cNvSpPr txBox="1">
              <a:spLocks noChangeArrowheads="1"/>
            </p:cNvSpPr>
            <p:nvPr/>
          </p:nvSpPr>
          <p:spPr bwMode="auto">
            <a:xfrm>
              <a:off x="3661183" y="289146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配置</a:t>
              </a:r>
            </a:p>
          </p:txBody>
        </p:sp>
        <p:sp>
          <p:nvSpPr>
            <p:cNvPr id="138" name="TextBox 31"/>
            <p:cNvSpPr txBox="1">
              <a:spLocks noChangeArrowheads="1"/>
            </p:cNvSpPr>
            <p:nvPr/>
          </p:nvSpPr>
          <p:spPr bwMode="auto">
            <a:xfrm>
              <a:off x="6143695" y="289146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构建</a:t>
              </a:r>
            </a:p>
          </p:txBody>
        </p:sp>
        <p:sp>
          <p:nvSpPr>
            <p:cNvPr id="139" name="TextBox 31"/>
            <p:cNvSpPr txBox="1">
              <a:spLocks noChangeArrowheads="1"/>
            </p:cNvSpPr>
            <p:nvPr/>
          </p:nvSpPr>
          <p:spPr bwMode="auto">
            <a:xfrm>
              <a:off x="8637584" y="289146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上传</a:t>
              </a:r>
            </a:p>
          </p:txBody>
        </p:sp>
        <p:sp>
          <p:nvSpPr>
            <p:cNvPr id="140" name="TextBox 31"/>
            <p:cNvSpPr txBox="1">
              <a:spLocks noChangeArrowheads="1"/>
            </p:cNvSpPr>
            <p:nvPr/>
          </p:nvSpPr>
          <p:spPr bwMode="auto">
            <a:xfrm>
              <a:off x="1166519" y="490429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a:t>
              </a:r>
            </a:p>
          </p:txBody>
        </p:sp>
        <p:sp>
          <p:nvSpPr>
            <p:cNvPr id="141" name="TextBox 31"/>
            <p:cNvSpPr txBox="1">
              <a:spLocks noChangeArrowheads="1"/>
            </p:cNvSpPr>
            <p:nvPr/>
          </p:nvSpPr>
          <p:spPr bwMode="auto">
            <a:xfrm>
              <a:off x="2944160" y="4904300"/>
              <a:ext cx="2933298" cy="74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添加子应用</a:t>
              </a:r>
            </a:p>
          </p:txBody>
        </p:sp>
        <p:sp>
          <p:nvSpPr>
            <p:cNvPr id="142" name="TextBox 31"/>
            <p:cNvSpPr txBox="1">
              <a:spLocks noChangeArrowheads="1"/>
            </p:cNvSpPr>
            <p:nvPr/>
          </p:nvSpPr>
          <p:spPr bwMode="auto">
            <a:xfrm>
              <a:off x="6143695" y="490429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登录</a:t>
              </a:r>
            </a:p>
          </p:txBody>
        </p:sp>
        <p:sp>
          <p:nvSpPr>
            <p:cNvPr id="143" name="TextBox 31"/>
            <p:cNvSpPr txBox="1">
              <a:spLocks noChangeArrowheads="1"/>
            </p:cNvSpPr>
            <p:nvPr/>
          </p:nvSpPr>
          <p:spPr bwMode="auto">
            <a:xfrm>
              <a:off x="8637584" y="490429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下载</a:t>
              </a:r>
            </a:p>
          </p:txBody>
        </p:sp>
      </p:grpSp>
      <p:grpSp>
        <p:nvGrpSpPr>
          <p:cNvPr id="144" name="组合 143">
            <a:extLst>
              <a:ext uri="{FF2B5EF4-FFF2-40B4-BE49-F238E27FC236}">
                <a16:creationId xmlns:a16="http://schemas.microsoft.com/office/drawing/2014/main" id="{9E0A3CD0-6581-49EB-8842-47E5C33A5905}"/>
              </a:ext>
            </a:extLst>
          </p:cNvPr>
          <p:cNvGrpSpPr/>
          <p:nvPr/>
        </p:nvGrpSpPr>
        <p:grpSpPr>
          <a:xfrm>
            <a:off x="2575516" y="3926826"/>
            <a:ext cx="5614034" cy="851125"/>
            <a:chOff x="2120266" y="5364242"/>
            <a:chExt cx="8998894" cy="1364293"/>
          </a:xfrm>
        </p:grpSpPr>
        <p:grpSp>
          <p:nvGrpSpPr>
            <p:cNvPr id="145" name="组合 144">
              <a:extLst>
                <a:ext uri="{FF2B5EF4-FFF2-40B4-BE49-F238E27FC236}">
                  <a16:creationId xmlns:a16="http://schemas.microsoft.com/office/drawing/2014/main" id="{05A02B42-6C16-4815-8BB9-0F6AAF1FF3E9}"/>
                </a:ext>
              </a:extLst>
            </p:cNvPr>
            <p:cNvGrpSpPr/>
            <p:nvPr/>
          </p:nvGrpSpPr>
          <p:grpSpPr>
            <a:xfrm>
              <a:off x="2120266" y="5364242"/>
              <a:ext cx="8998894" cy="1364293"/>
              <a:chOff x="1166519" y="1988841"/>
              <a:chExt cx="8998894" cy="1364293"/>
            </a:xfrm>
          </p:grpSpPr>
          <p:sp>
            <p:nvSpPr>
              <p:cNvPr id="148" name="右箭头 3">
                <a:extLst>
                  <a:ext uri="{FF2B5EF4-FFF2-40B4-BE49-F238E27FC236}">
                    <a16:creationId xmlns:a16="http://schemas.microsoft.com/office/drawing/2014/main" id="{73D398C4-8CF3-4CC3-B3C0-1F36FE4AED65}"/>
                  </a:ext>
                </a:extLst>
              </p:cNvPr>
              <p:cNvSpPr>
                <a:spLocks noChangeArrowheads="1"/>
              </p:cNvSpPr>
              <p:nvPr/>
            </p:nvSpPr>
            <p:spPr bwMode="auto">
              <a:xfrm>
                <a:off x="7429481" y="2352378"/>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9" name="右箭头 5">
                <a:extLst>
                  <a:ext uri="{FF2B5EF4-FFF2-40B4-BE49-F238E27FC236}">
                    <a16:creationId xmlns:a16="http://schemas.microsoft.com/office/drawing/2014/main" id="{F14ED488-96AA-43AD-8531-7D06D9BC27E9}"/>
                  </a:ext>
                </a:extLst>
              </p:cNvPr>
              <p:cNvSpPr>
                <a:spLocks noChangeArrowheads="1"/>
              </p:cNvSpPr>
              <p:nvPr/>
            </p:nvSpPr>
            <p:spPr bwMode="auto">
              <a:xfrm>
                <a:off x="4916325" y="2344440"/>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0" name="椭圆 149">
                <a:extLst>
                  <a:ext uri="{FF2B5EF4-FFF2-40B4-BE49-F238E27FC236}">
                    <a16:creationId xmlns:a16="http://schemas.microsoft.com/office/drawing/2014/main" id="{7CF568FF-6E43-4500-B4B8-D400A8FEC7BA}"/>
                  </a:ext>
                </a:extLst>
              </p:cNvPr>
              <p:cNvSpPr>
                <a:spLocks noChangeArrowheads="1"/>
              </p:cNvSpPr>
              <p:nvPr/>
            </p:nvSpPr>
            <p:spPr bwMode="auto">
              <a:xfrm>
                <a:off x="3990916" y="2004715"/>
                <a:ext cx="839787"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1" name="椭圆 150">
                <a:extLst>
                  <a:ext uri="{FF2B5EF4-FFF2-40B4-BE49-F238E27FC236}">
                    <a16:creationId xmlns:a16="http://schemas.microsoft.com/office/drawing/2014/main" id="{889D2832-CAE1-46D6-82F4-2ED84813F443}"/>
                  </a:ext>
                </a:extLst>
              </p:cNvPr>
              <p:cNvSpPr>
                <a:spLocks noChangeArrowheads="1"/>
              </p:cNvSpPr>
              <p:nvPr/>
            </p:nvSpPr>
            <p:spPr bwMode="auto">
              <a:xfrm>
                <a:off x="1496252" y="2004715"/>
                <a:ext cx="839787"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2" name="椭圆 151">
                <a:extLst>
                  <a:ext uri="{FF2B5EF4-FFF2-40B4-BE49-F238E27FC236}">
                    <a16:creationId xmlns:a16="http://schemas.microsoft.com/office/drawing/2014/main" id="{6B401A53-F009-46D9-9D18-D8F368A492F7}"/>
                  </a:ext>
                </a:extLst>
              </p:cNvPr>
              <p:cNvSpPr>
                <a:spLocks noChangeArrowheads="1"/>
              </p:cNvSpPr>
              <p:nvPr/>
            </p:nvSpPr>
            <p:spPr bwMode="auto">
              <a:xfrm>
                <a:off x="6487716" y="2003128"/>
                <a:ext cx="839787" cy="839787"/>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 name="椭圆 152">
                <a:extLst>
                  <a:ext uri="{FF2B5EF4-FFF2-40B4-BE49-F238E27FC236}">
                    <a16:creationId xmlns:a16="http://schemas.microsoft.com/office/drawing/2014/main" id="{A1B441D9-05DE-41DD-B42F-EBAD6A22FD51}"/>
                  </a:ext>
                </a:extLst>
              </p:cNvPr>
              <p:cNvSpPr>
                <a:spLocks noChangeArrowheads="1"/>
              </p:cNvSpPr>
              <p:nvPr/>
            </p:nvSpPr>
            <p:spPr bwMode="auto">
              <a:xfrm>
                <a:off x="8965957" y="1988841"/>
                <a:ext cx="839788" cy="839788"/>
              </a:xfrm>
              <a:prstGeom prst="ellipse">
                <a:avLst/>
              </a:prstGeom>
              <a:noFill/>
              <a:ln w="12700">
                <a:solidFill>
                  <a:schemeClr val="bg1">
                    <a:lumMod val="50000"/>
                  </a:schemeClr>
                </a:solidFill>
                <a:bevel/>
                <a:headEnd/>
                <a:tailEnd/>
              </a:ln>
              <a:extLst/>
            </p:spPr>
            <p:txBody>
              <a:bodyPr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4" name="右箭头 5">
                <a:extLst>
                  <a:ext uri="{FF2B5EF4-FFF2-40B4-BE49-F238E27FC236}">
                    <a16:creationId xmlns:a16="http://schemas.microsoft.com/office/drawing/2014/main" id="{85C42E58-7B21-4E20-9C75-DC4CB1ECB0CD}"/>
                  </a:ext>
                </a:extLst>
              </p:cNvPr>
              <p:cNvSpPr>
                <a:spLocks noChangeArrowheads="1"/>
              </p:cNvSpPr>
              <p:nvPr/>
            </p:nvSpPr>
            <p:spPr bwMode="auto">
              <a:xfrm>
                <a:off x="2433813" y="2344440"/>
                <a:ext cx="1412875" cy="111125"/>
              </a:xfrm>
              <a:prstGeom prst="rightArrow">
                <a:avLst>
                  <a:gd name="adj1" fmla="val 50000"/>
                  <a:gd name="adj2" fmla="val 72224"/>
                </a:avLst>
              </a:prstGeom>
              <a:solidFill>
                <a:srgbClr val="E53B4A">
                  <a:alpha val="80000"/>
                </a:srgbClr>
              </a:solidFill>
              <a:ln>
                <a:noFill/>
              </a:ln>
              <a:extLst/>
            </p:spPr>
            <p:txBody>
              <a:bodyPr lIns="91440" tIns="45720" rIns="91440" bIns="45720"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endParaRPr lang="zh-CN" altLang="zh-CN" sz="24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5" name="图形 54" descr="计算机">
                <a:extLst>
                  <a:ext uri="{FF2B5EF4-FFF2-40B4-BE49-F238E27FC236}">
                    <a16:creationId xmlns:a16="http://schemas.microsoft.com/office/drawing/2014/main" id="{316DE3F5-8218-48FE-BDA5-42AB6A019AD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700355" y="2218922"/>
                <a:ext cx="460159" cy="460157"/>
              </a:xfrm>
              <a:prstGeom prst="rect">
                <a:avLst/>
              </a:prstGeom>
            </p:spPr>
          </p:pic>
          <p:pic>
            <p:nvPicPr>
              <p:cNvPr id="156" name="图形 60" descr="智能手机">
                <a:extLst>
                  <a:ext uri="{FF2B5EF4-FFF2-40B4-BE49-F238E27FC236}">
                    <a16:creationId xmlns:a16="http://schemas.microsoft.com/office/drawing/2014/main" id="{1793F69F-F096-4CF8-A5C8-27F06025563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171421" y="2225486"/>
                <a:ext cx="460159" cy="460157"/>
              </a:xfrm>
              <a:prstGeom prst="rect">
                <a:avLst/>
              </a:prstGeom>
            </p:spPr>
          </p:pic>
          <p:sp>
            <p:nvSpPr>
              <p:cNvPr id="157" name="TextBox 31">
                <a:extLst>
                  <a:ext uri="{FF2B5EF4-FFF2-40B4-BE49-F238E27FC236}">
                    <a16:creationId xmlns:a16="http://schemas.microsoft.com/office/drawing/2014/main" id="{C890A81D-F5DA-4558-A5FA-296FCFF8032B}"/>
                  </a:ext>
                </a:extLst>
              </p:cNvPr>
              <p:cNvSpPr txBox="1">
                <a:spLocks noChangeArrowheads="1"/>
              </p:cNvSpPr>
              <p:nvPr/>
            </p:nvSpPr>
            <p:spPr bwMode="auto">
              <a:xfrm>
                <a:off x="1166519" y="289146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开发</a:t>
                </a:r>
              </a:p>
            </p:txBody>
          </p:sp>
          <p:sp>
            <p:nvSpPr>
              <p:cNvPr id="158" name="TextBox 31">
                <a:extLst>
                  <a:ext uri="{FF2B5EF4-FFF2-40B4-BE49-F238E27FC236}">
                    <a16:creationId xmlns:a16="http://schemas.microsoft.com/office/drawing/2014/main" id="{128BC8EC-4AE5-4C89-B80A-CF4BB84A51FD}"/>
                  </a:ext>
                </a:extLst>
              </p:cNvPr>
              <p:cNvSpPr txBox="1">
                <a:spLocks noChangeArrowheads="1"/>
              </p:cNvSpPr>
              <p:nvPr/>
            </p:nvSpPr>
            <p:spPr bwMode="auto">
              <a:xfrm>
                <a:off x="3661183" y="289146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构建</a:t>
                </a:r>
              </a:p>
            </p:txBody>
          </p:sp>
          <p:sp>
            <p:nvSpPr>
              <p:cNvPr id="159" name="TextBox 31">
                <a:extLst>
                  <a:ext uri="{FF2B5EF4-FFF2-40B4-BE49-F238E27FC236}">
                    <a16:creationId xmlns:a16="http://schemas.microsoft.com/office/drawing/2014/main" id="{7C746D90-1D05-4A3E-9BCF-BFC0C4A001EE}"/>
                  </a:ext>
                </a:extLst>
              </p:cNvPr>
              <p:cNvSpPr txBox="1">
                <a:spLocks noChangeArrowheads="1"/>
              </p:cNvSpPr>
              <p:nvPr/>
            </p:nvSpPr>
            <p:spPr bwMode="auto">
              <a:xfrm>
                <a:off x="6143695" y="289146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上传</a:t>
                </a:r>
              </a:p>
            </p:txBody>
          </p:sp>
          <p:sp>
            <p:nvSpPr>
              <p:cNvPr id="160" name="TextBox 31">
                <a:extLst>
                  <a:ext uri="{FF2B5EF4-FFF2-40B4-BE49-F238E27FC236}">
                    <a16:creationId xmlns:a16="http://schemas.microsoft.com/office/drawing/2014/main" id="{EE4058CC-DDBC-4E5C-A06A-7C9DDEDAD1D4}"/>
                  </a:ext>
                </a:extLst>
              </p:cNvPr>
              <p:cNvSpPr txBox="1">
                <a:spLocks noChangeArrowheads="1"/>
              </p:cNvSpPr>
              <p:nvPr/>
            </p:nvSpPr>
            <p:spPr bwMode="auto">
              <a:xfrm>
                <a:off x="8637584" y="2891469"/>
                <a:ext cx="1527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下载</a:t>
                </a:r>
              </a:p>
            </p:txBody>
          </p:sp>
        </p:grpSp>
        <p:pic>
          <p:nvPicPr>
            <p:cNvPr id="146" name="图形 58" descr="显示器">
              <a:extLst>
                <a:ext uri="{FF2B5EF4-FFF2-40B4-BE49-F238E27FC236}">
                  <a16:creationId xmlns:a16="http://schemas.microsoft.com/office/drawing/2014/main" id="{D0DF9493-63EB-492F-9FBA-0514316F115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147176" y="5600887"/>
              <a:ext cx="460159" cy="460157"/>
            </a:xfrm>
            <a:prstGeom prst="rect">
              <a:avLst/>
            </a:prstGeom>
          </p:spPr>
        </p:pic>
        <p:pic>
          <p:nvPicPr>
            <p:cNvPr id="147" name="图形 62" descr="平板电脑">
              <a:extLst>
                <a:ext uri="{FF2B5EF4-FFF2-40B4-BE49-F238E27FC236}">
                  <a16:creationId xmlns:a16="http://schemas.microsoft.com/office/drawing/2014/main" id="{2E0A81B7-031C-40D7-9EB2-473027F811E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7632792" y="5608824"/>
              <a:ext cx="460159" cy="460159"/>
            </a:xfrm>
            <a:prstGeom prst="rect">
              <a:avLst/>
            </a:prstGeom>
          </p:spPr>
        </p:pic>
      </p:grpSp>
      <p:grpSp>
        <p:nvGrpSpPr>
          <p:cNvPr id="161" name="组合 160">
            <a:extLst>
              <a:ext uri="{FF2B5EF4-FFF2-40B4-BE49-F238E27FC236}">
                <a16:creationId xmlns:a16="http://schemas.microsoft.com/office/drawing/2014/main" id="{91DF50D6-35D6-4342-9F84-4F37906DB215}"/>
              </a:ext>
            </a:extLst>
          </p:cNvPr>
          <p:cNvGrpSpPr/>
          <p:nvPr/>
        </p:nvGrpSpPr>
        <p:grpSpPr>
          <a:xfrm>
            <a:off x="919047" y="1842036"/>
            <a:ext cx="1037841" cy="709756"/>
            <a:chOff x="5387463" y="1008373"/>
            <a:chExt cx="1037841" cy="709756"/>
          </a:xfrm>
        </p:grpSpPr>
        <p:sp>
          <p:nvSpPr>
            <p:cNvPr id="162" name="圆角矩形 170">
              <a:extLst>
                <a:ext uri="{FF2B5EF4-FFF2-40B4-BE49-F238E27FC236}">
                  <a16:creationId xmlns:a16="http://schemas.microsoft.com/office/drawing/2014/main" id="{423C954F-474A-47B2-A414-3DEC1FB9AD8F}"/>
                </a:ext>
              </a:extLst>
            </p:cNvPr>
            <p:cNvSpPr/>
            <p:nvPr/>
          </p:nvSpPr>
          <p:spPr>
            <a:xfrm>
              <a:off x="5444815" y="1008373"/>
              <a:ext cx="980489" cy="709756"/>
            </a:xfrm>
            <a:prstGeom prst="roundRect">
              <a:avLst>
                <a:gd name="adj" fmla="val 66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altLang="zh-CN" sz="1165" b="1" dirty="0">
                  <a:solidFill>
                    <a:srgbClr val="E60012"/>
                  </a:solidFill>
                  <a:latin typeface="微软雅黑" panose="020B0503020204020204" pitchFamily="34" charset="-122"/>
                  <a:ea typeface="微软雅黑" panose="020B0503020204020204" pitchFamily="34" charset="-122"/>
                </a:rPr>
                <a:t>        </a:t>
              </a:r>
              <a:r>
                <a:rPr lang="en-US" altLang="zh-CN" sz="1165" b="1" dirty="0" err="1">
                  <a:solidFill>
                    <a:srgbClr val="E60012"/>
                  </a:solidFill>
                  <a:latin typeface="微软雅黑" panose="020B0503020204020204" pitchFamily="34" charset="-122"/>
                  <a:ea typeface="微软雅黑" panose="020B0503020204020204" pitchFamily="34" charset="-122"/>
                </a:rPr>
                <a:t>Moli</a:t>
              </a:r>
              <a:endParaRPr lang="en-US" altLang="zh-CN" sz="1165" b="1" dirty="0">
                <a:solidFill>
                  <a:srgbClr val="E60012"/>
                </a:solidFill>
                <a:latin typeface="微软雅黑" panose="020B0503020204020204" pitchFamily="34" charset="-122"/>
                <a:ea typeface="微软雅黑" panose="020B0503020204020204" pitchFamily="34" charset="-122"/>
              </a:endParaRPr>
            </a:p>
            <a:p>
              <a:pPr algn="ctr"/>
              <a:r>
                <a:rPr lang="zh-CN" altLang="en-US" sz="1165" b="1" dirty="0">
                  <a:solidFill>
                    <a:srgbClr val="E60012"/>
                  </a:solidFill>
                  <a:latin typeface="微软雅黑" panose="020B0503020204020204" pitchFamily="34" charset="-122"/>
                  <a:ea typeface="微软雅黑" panose="020B0503020204020204" pitchFamily="34" charset="-122"/>
                </a:rPr>
                <a:t>      门户</a:t>
              </a:r>
              <a:endParaRPr lang="en-US" altLang="zh-CN" sz="1165" b="1" dirty="0">
                <a:solidFill>
                  <a:srgbClr val="E60012"/>
                </a:solidFill>
                <a:latin typeface="微软雅黑" panose="020B0503020204020204" pitchFamily="34" charset="-122"/>
                <a:ea typeface="微软雅黑" panose="020B0503020204020204" pitchFamily="34" charset="-122"/>
              </a:endParaRPr>
            </a:p>
            <a:p>
              <a:pPr algn="ctr"/>
              <a:r>
                <a:rPr lang="zh-CN" altLang="en-US" sz="1165" b="1" dirty="0">
                  <a:solidFill>
                    <a:srgbClr val="E60012"/>
                  </a:solidFill>
                  <a:latin typeface="微软雅黑" panose="020B0503020204020204" pitchFamily="34" charset="-122"/>
                  <a:ea typeface="微软雅黑" panose="020B0503020204020204" pitchFamily="34" charset="-122"/>
                </a:rPr>
                <a:t>      框架</a:t>
              </a:r>
              <a:endParaRPr lang="en-US" altLang="zh-CN" sz="1165" b="1" dirty="0">
                <a:solidFill>
                  <a:srgbClr val="E60012"/>
                </a:solidFill>
                <a:latin typeface="微软雅黑" panose="020B0503020204020204" pitchFamily="34" charset="-122"/>
                <a:ea typeface="微软雅黑" panose="020B0503020204020204" pitchFamily="34" charset="-122"/>
              </a:endParaRPr>
            </a:p>
          </p:txBody>
        </p:sp>
        <p:pic>
          <p:nvPicPr>
            <p:cNvPr id="163" name="图片 162">
              <a:extLst>
                <a:ext uri="{FF2B5EF4-FFF2-40B4-BE49-F238E27FC236}">
                  <a16:creationId xmlns:a16="http://schemas.microsoft.com/office/drawing/2014/main" id="{482E734E-25A3-418A-9430-99BAE04302A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87463" y="1055098"/>
              <a:ext cx="576000" cy="576000"/>
            </a:xfrm>
            <a:prstGeom prst="rect">
              <a:avLst/>
            </a:prstGeom>
          </p:spPr>
        </p:pic>
      </p:grpSp>
      <p:grpSp>
        <p:nvGrpSpPr>
          <p:cNvPr id="164" name="组合 163">
            <a:extLst>
              <a:ext uri="{FF2B5EF4-FFF2-40B4-BE49-F238E27FC236}">
                <a16:creationId xmlns:a16="http://schemas.microsoft.com/office/drawing/2014/main" id="{0E3D39DA-A88F-48C4-A0D4-69A18AEB7986}"/>
              </a:ext>
            </a:extLst>
          </p:cNvPr>
          <p:cNvGrpSpPr/>
          <p:nvPr/>
        </p:nvGrpSpPr>
        <p:grpSpPr>
          <a:xfrm>
            <a:off x="907409" y="4119698"/>
            <a:ext cx="1037841" cy="709756"/>
            <a:chOff x="5387463" y="1008373"/>
            <a:chExt cx="1037841" cy="709756"/>
          </a:xfrm>
        </p:grpSpPr>
        <p:sp>
          <p:nvSpPr>
            <p:cNvPr id="165" name="圆角矩形 170">
              <a:extLst>
                <a:ext uri="{FF2B5EF4-FFF2-40B4-BE49-F238E27FC236}">
                  <a16:creationId xmlns:a16="http://schemas.microsoft.com/office/drawing/2014/main" id="{7F34371E-525E-47C7-A282-8A50A5DA6AB6}"/>
                </a:ext>
              </a:extLst>
            </p:cNvPr>
            <p:cNvSpPr/>
            <p:nvPr/>
          </p:nvSpPr>
          <p:spPr>
            <a:xfrm>
              <a:off x="5444815" y="1008373"/>
              <a:ext cx="980489" cy="709756"/>
            </a:xfrm>
            <a:prstGeom prst="roundRect">
              <a:avLst>
                <a:gd name="adj" fmla="val 66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altLang="zh-CN" sz="1165" b="1" dirty="0">
                <a:solidFill>
                  <a:srgbClr val="E60012"/>
                </a:solidFill>
                <a:latin typeface="微软雅黑" panose="020B0503020204020204" pitchFamily="34" charset="-122"/>
                <a:ea typeface="微软雅黑" panose="020B0503020204020204" pitchFamily="34" charset="-122"/>
              </a:endParaRPr>
            </a:p>
            <a:p>
              <a:pPr algn="ctr"/>
              <a:r>
                <a:rPr lang="en-US" altLang="zh-CN" sz="1165" b="1" dirty="0">
                  <a:solidFill>
                    <a:srgbClr val="E60012"/>
                  </a:solidFill>
                  <a:latin typeface="微软雅黑" panose="020B0503020204020204" pitchFamily="34" charset="-122"/>
                  <a:ea typeface="微软雅黑" panose="020B0503020204020204" pitchFamily="34" charset="-122"/>
                </a:rPr>
                <a:t>       </a:t>
              </a:r>
              <a:r>
                <a:rPr lang="zh-CN" altLang="en-US" sz="1165" b="1" dirty="0">
                  <a:solidFill>
                    <a:srgbClr val="E60012"/>
                  </a:solidFill>
                  <a:latin typeface="微软雅黑" panose="020B0503020204020204" pitchFamily="34" charset="-122"/>
                  <a:ea typeface="微软雅黑" panose="020B0503020204020204" pitchFamily="34" charset="-122"/>
                </a:rPr>
                <a:t>应用</a:t>
              </a:r>
              <a:endParaRPr lang="en-US" altLang="zh-CN" sz="1165" b="1" dirty="0">
                <a:solidFill>
                  <a:srgbClr val="E60012"/>
                </a:solidFill>
                <a:latin typeface="微软雅黑" panose="020B0503020204020204" pitchFamily="34" charset="-122"/>
                <a:ea typeface="微软雅黑" panose="020B0503020204020204" pitchFamily="34" charset="-122"/>
              </a:endParaRPr>
            </a:p>
          </p:txBody>
        </p:sp>
        <p:pic>
          <p:nvPicPr>
            <p:cNvPr id="166" name="图片 165">
              <a:extLst>
                <a:ext uri="{FF2B5EF4-FFF2-40B4-BE49-F238E27FC236}">
                  <a16:creationId xmlns:a16="http://schemas.microsoft.com/office/drawing/2014/main" id="{CF07DF4A-A239-4665-8DBC-3D3CE0599F9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387463" y="1055098"/>
              <a:ext cx="576000" cy="576000"/>
            </a:xfrm>
            <a:prstGeom prst="rect">
              <a:avLst/>
            </a:prstGeom>
          </p:spPr>
        </p:pic>
      </p:grpSp>
      <p:cxnSp>
        <p:nvCxnSpPr>
          <p:cNvPr id="167" name="直接连接符 166">
            <a:extLst>
              <a:ext uri="{FF2B5EF4-FFF2-40B4-BE49-F238E27FC236}">
                <a16:creationId xmlns:a16="http://schemas.microsoft.com/office/drawing/2014/main" id="{FB99373F-0F16-4874-8D89-3DF680EB1856}"/>
              </a:ext>
            </a:extLst>
          </p:cNvPr>
          <p:cNvCxnSpPr/>
          <p:nvPr/>
        </p:nvCxnSpPr>
        <p:spPr>
          <a:xfrm flipV="1">
            <a:off x="907409" y="3528658"/>
            <a:ext cx="7954648" cy="11200"/>
          </a:xfrm>
          <a:prstGeom prst="line">
            <a:avLst/>
          </a:prstGeom>
          <a:ln w="44450">
            <a:solidFill>
              <a:srgbClr val="EA626E"/>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523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图片 110">
            <a:extLst>
              <a:ext uri="{FF2B5EF4-FFF2-40B4-BE49-F238E27FC236}">
                <a16:creationId xmlns:a16="http://schemas.microsoft.com/office/drawing/2014/main" id="{3A6411C5-96FA-4985-9C5D-1B92B05ED9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3687" y="1271237"/>
            <a:ext cx="1754579" cy="3428200"/>
          </a:xfrm>
          <a:prstGeom prst="rect">
            <a:avLst/>
          </a:prstGeom>
        </p:spPr>
      </p:pic>
      <p:sp>
        <p:nvSpPr>
          <p:cNvPr id="112" name="标题 1">
            <a:extLst>
              <a:ext uri="{FF2B5EF4-FFF2-40B4-BE49-F238E27FC236}">
                <a16:creationId xmlns:a16="http://schemas.microsoft.com/office/drawing/2014/main" id="{1CB98425-F2B4-48F9-9093-BCD7BA834A84}"/>
              </a:ext>
            </a:extLst>
          </p:cNvPr>
          <p:cNvSpPr txBox="1">
            <a:spLocks/>
          </p:cNvSpPr>
          <p:nvPr/>
        </p:nvSpPr>
        <p:spPr>
          <a:xfrm>
            <a:off x="562723" y="0"/>
            <a:ext cx="7900055" cy="5517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smtClean="0"/>
              <a:t>移动应用搭建流程</a:t>
            </a:r>
            <a:r>
              <a:rPr lang="en-US" altLang="zh-CN" sz="3200" dirty="0" smtClean="0"/>
              <a:t>-app</a:t>
            </a:r>
            <a:r>
              <a:rPr lang="zh-CN" altLang="en-US" sz="3200" dirty="0" smtClean="0"/>
              <a:t>展示</a:t>
            </a:r>
            <a:endParaRPr lang="zh-CN" altLang="en-US" sz="3200" dirty="0"/>
          </a:p>
        </p:txBody>
      </p:sp>
      <p:pic>
        <p:nvPicPr>
          <p:cNvPr id="113" name="图片 112">
            <a:extLst>
              <a:ext uri="{FF2B5EF4-FFF2-40B4-BE49-F238E27FC236}">
                <a16:creationId xmlns:a16="http://schemas.microsoft.com/office/drawing/2014/main" id="{9A13209E-24FA-4269-9371-CE103F0E71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61" y="1271239"/>
            <a:ext cx="1754579" cy="3428200"/>
          </a:xfrm>
          <a:prstGeom prst="rect">
            <a:avLst/>
          </a:prstGeom>
        </p:spPr>
      </p:pic>
      <p:pic>
        <p:nvPicPr>
          <p:cNvPr id="114" name="图片 113">
            <a:extLst>
              <a:ext uri="{FF2B5EF4-FFF2-40B4-BE49-F238E27FC236}">
                <a16:creationId xmlns:a16="http://schemas.microsoft.com/office/drawing/2014/main" id="{738E2D34-485F-4CB6-8A20-4B7A128D63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7403" y="1275391"/>
            <a:ext cx="1754579" cy="3428200"/>
          </a:xfrm>
          <a:prstGeom prst="rect">
            <a:avLst/>
          </a:prstGeom>
        </p:spPr>
      </p:pic>
      <p:pic>
        <p:nvPicPr>
          <p:cNvPr id="115" name="图片 114">
            <a:extLst>
              <a:ext uri="{FF2B5EF4-FFF2-40B4-BE49-F238E27FC236}">
                <a16:creationId xmlns:a16="http://schemas.microsoft.com/office/drawing/2014/main" id="{0576564C-5009-4968-9B73-DCF082D4EA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25545" y="1271237"/>
            <a:ext cx="1754579" cy="3428200"/>
          </a:xfrm>
          <a:prstGeom prst="rect">
            <a:avLst/>
          </a:prstGeom>
        </p:spPr>
      </p:pic>
      <p:sp>
        <p:nvSpPr>
          <p:cNvPr id="116" name="cursor_161692">
            <a:extLst>
              <a:ext uri="{FF2B5EF4-FFF2-40B4-BE49-F238E27FC236}">
                <a16:creationId xmlns:a16="http://schemas.microsoft.com/office/drawing/2014/main" id="{8907762C-AF0E-4197-8EF1-2CE2C558188B}"/>
              </a:ext>
            </a:extLst>
          </p:cNvPr>
          <p:cNvSpPr>
            <a:spLocks noChangeAspect="1"/>
          </p:cNvSpPr>
          <p:nvPr/>
        </p:nvSpPr>
        <p:spPr bwMode="auto">
          <a:xfrm>
            <a:off x="699351" y="3772338"/>
            <a:ext cx="271005" cy="270595"/>
          </a:xfrm>
          <a:custGeom>
            <a:avLst/>
            <a:gdLst>
              <a:gd name="T0" fmla="*/ 6531 w 6531"/>
              <a:gd name="T1" fmla="*/ 2565 h 6531"/>
              <a:gd name="T2" fmla="*/ 0 w 6531"/>
              <a:gd name="T3" fmla="*/ 0 h 6531"/>
              <a:gd name="T4" fmla="*/ 2565 w 6531"/>
              <a:gd name="T5" fmla="*/ 6531 h 6531"/>
              <a:gd name="T6" fmla="*/ 3172 w 6531"/>
              <a:gd name="T7" fmla="*/ 4152 h 6531"/>
              <a:gd name="T8" fmla="*/ 5369 w 6531"/>
              <a:gd name="T9" fmla="*/ 6349 h 6531"/>
              <a:gd name="T10" fmla="*/ 6349 w 6531"/>
              <a:gd name="T11" fmla="*/ 5369 h 6531"/>
              <a:gd name="T12" fmla="*/ 4152 w 6531"/>
              <a:gd name="T13" fmla="*/ 3172 h 6531"/>
              <a:gd name="T14" fmla="*/ 6531 w 6531"/>
              <a:gd name="T15" fmla="*/ 2565 h 65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31" h="6531">
                <a:moveTo>
                  <a:pt x="6531" y="2565"/>
                </a:moveTo>
                <a:lnTo>
                  <a:pt x="0" y="0"/>
                </a:lnTo>
                <a:lnTo>
                  <a:pt x="2565" y="6531"/>
                </a:lnTo>
                <a:lnTo>
                  <a:pt x="3172" y="4152"/>
                </a:lnTo>
                <a:lnTo>
                  <a:pt x="5369" y="6349"/>
                </a:lnTo>
                <a:lnTo>
                  <a:pt x="6349" y="5369"/>
                </a:lnTo>
                <a:lnTo>
                  <a:pt x="4152" y="3172"/>
                </a:lnTo>
                <a:lnTo>
                  <a:pt x="6531" y="2565"/>
                </a:lnTo>
                <a:close/>
              </a:path>
            </a:pathLst>
          </a:custGeom>
          <a:solidFill>
            <a:schemeClr val="bg1"/>
          </a:solidFill>
          <a:ln>
            <a:solidFill>
              <a:schemeClr val="tx1"/>
            </a:solidFill>
          </a:ln>
        </p:spPr>
      </p:sp>
      <p:sp>
        <p:nvSpPr>
          <p:cNvPr id="117" name="cursor_161692">
            <a:extLst>
              <a:ext uri="{FF2B5EF4-FFF2-40B4-BE49-F238E27FC236}">
                <a16:creationId xmlns:a16="http://schemas.microsoft.com/office/drawing/2014/main" id="{07F3ED63-6017-48A7-8391-B262F9B75715}"/>
              </a:ext>
            </a:extLst>
          </p:cNvPr>
          <p:cNvSpPr>
            <a:spLocks noChangeAspect="1"/>
          </p:cNvSpPr>
          <p:nvPr/>
        </p:nvSpPr>
        <p:spPr bwMode="auto">
          <a:xfrm>
            <a:off x="4241745" y="2989491"/>
            <a:ext cx="271005" cy="270595"/>
          </a:xfrm>
          <a:custGeom>
            <a:avLst/>
            <a:gdLst>
              <a:gd name="T0" fmla="*/ 6531 w 6531"/>
              <a:gd name="T1" fmla="*/ 2565 h 6531"/>
              <a:gd name="T2" fmla="*/ 0 w 6531"/>
              <a:gd name="T3" fmla="*/ 0 h 6531"/>
              <a:gd name="T4" fmla="*/ 2565 w 6531"/>
              <a:gd name="T5" fmla="*/ 6531 h 6531"/>
              <a:gd name="T6" fmla="*/ 3172 w 6531"/>
              <a:gd name="T7" fmla="*/ 4152 h 6531"/>
              <a:gd name="T8" fmla="*/ 5369 w 6531"/>
              <a:gd name="T9" fmla="*/ 6349 h 6531"/>
              <a:gd name="T10" fmla="*/ 6349 w 6531"/>
              <a:gd name="T11" fmla="*/ 5369 h 6531"/>
              <a:gd name="T12" fmla="*/ 4152 w 6531"/>
              <a:gd name="T13" fmla="*/ 3172 h 6531"/>
              <a:gd name="T14" fmla="*/ 6531 w 6531"/>
              <a:gd name="T15" fmla="*/ 2565 h 65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31" h="6531">
                <a:moveTo>
                  <a:pt x="6531" y="2565"/>
                </a:moveTo>
                <a:lnTo>
                  <a:pt x="0" y="0"/>
                </a:lnTo>
                <a:lnTo>
                  <a:pt x="2565" y="6531"/>
                </a:lnTo>
                <a:lnTo>
                  <a:pt x="3172" y="4152"/>
                </a:lnTo>
                <a:lnTo>
                  <a:pt x="5369" y="6349"/>
                </a:lnTo>
                <a:lnTo>
                  <a:pt x="6349" y="5369"/>
                </a:lnTo>
                <a:lnTo>
                  <a:pt x="4152" y="3172"/>
                </a:lnTo>
                <a:lnTo>
                  <a:pt x="6531" y="2565"/>
                </a:lnTo>
                <a:close/>
              </a:path>
            </a:pathLst>
          </a:custGeom>
          <a:solidFill>
            <a:schemeClr val="bg1"/>
          </a:solidFill>
          <a:ln>
            <a:solidFill>
              <a:schemeClr val="tx1"/>
            </a:solidFill>
          </a:ln>
        </p:spPr>
      </p:sp>
      <p:sp>
        <p:nvSpPr>
          <p:cNvPr id="118" name="cursor_161692">
            <a:extLst>
              <a:ext uri="{FF2B5EF4-FFF2-40B4-BE49-F238E27FC236}">
                <a16:creationId xmlns:a16="http://schemas.microsoft.com/office/drawing/2014/main" id="{1BD7E7FC-E97B-4104-9078-752A95580C3F}"/>
              </a:ext>
            </a:extLst>
          </p:cNvPr>
          <p:cNvSpPr>
            <a:spLocks noChangeAspect="1"/>
          </p:cNvSpPr>
          <p:nvPr/>
        </p:nvSpPr>
        <p:spPr bwMode="auto">
          <a:xfrm>
            <a:off x="7084532" y="1522823"/>
            <a:ext cx="271005" cy="270595"/>
          </a:xfrm>
          <a:custGeom>
            <a:avLst/>
            <a:gdLst>
              <a:gd name="T0" fmla="*/ 6531 w 6531"/>
              <a:gd name="T1" fmla="*/ 2565 h 6531"/>
              <a:gd name="T2" fmla="*/ 0 w 6531"/>
              <a:gd name="T3" fmla="*/ 0 h 6531"/>
              <a:gd name="T4" fmla="*/ 2565 w 6531"/>
              <a:gd name="T5" fmla="*/ 6531 h 6531"/>
              <a:gd name="T6" fmla="*/ 3172 w 6531"/>
              <a:gd name="T7" fmla="*/ 4152 h 6531"/>
              <a:gd name="T8" fmla="*/ 5369 w 6531"/>
              <a:gd name="T9" fmla="*/ 6349 h 6531"/>
              <a:gd name="T10" fmla="*/ 6349 w 6531"/>
              <a:gd name="T11" fmla="*/ 5369 h 6531"/>
              <a:gd name="T12" fmla="*/ 4152 w 6531"/>
              <a:gd name="T13" fmla="*/ 3172 h 6531"/>
              <a:gd name="T14" fmla="*/ 6531 w 6531"/>
              <a:gd name="T15" fmla="*/ 2565 h 65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31" h="6531">
                <a:moveTo>
                  <a:pt x="6531" y="2565"/>
                </a:moveTo>
                <a:lnTo>
                  <a:pt x="0" y="0"/>
                </a:lnTo>
                <a:lnTo>
                  <a:pt x="2565" y="6531"/>
                </a:lnTo>
                <a:lnTo>
                  <a:pt x="3172" y="4152"/>
                </a:lnTo>
                <a:lnTo>
                  <a:pt x="5369" y="6349"/>
                </a:lnTo>
                <a:lnTo>
                  <a:pt x="6349" y="5369"/>
                </a:lnTo>
                <a:lnTo>
                  <a:pt x="4152" y="3172"/>
                </a:lnTo>
                <a:lnTo>
                  <a:pt x="6531" y="2565"/>
                </a:lnTo>
                <a:close/>
              </a:path>
            </a:pathLst>
          </a:custGeom>
          <a:solidFill>
            <a:schemeClr val="bg1"/>
          </a:solidFill>
          <a:ln>
            <a:solidFill>
              <a:schemeClr val="tx1"/>
            </a:solidFill>
          </a:ln>
        </p:spPr>
      </p:sp>
      <p:sp>
        <p:nvSpPr>
          <p:cNvPr id="119" name="cursor_161692">
            <a:extLst>
              <a:ext uri="{FF2B5EF4-FFF2-40B4-BE49-F238E27FC236}">
                <a16:creationId xmlns:a16="http://schemas.microsoft.com/office/drawing/2014/main" id="{00355EB7-6DCE-4499-85B7-E887802C3F12}"/>
              </a:ext>
            </a:extLst>
          </p:cNvPr>
          <p:cNvSpPr>
            <a:spLocks noChangeAspect="1"/>
          </p:cNvSpPr>
          <p:nvPr/>
        </p:nvSpPr>
        <p:spPr bwMode="auto">
          <a:xfrm>
            <a:off x="8191773" y="2164080"/>
            <a:ext cx="271005" cy="270595"/>
          </a:xfrm>
          <a:custGeom>
            <a:avLst/>
            <a:gdLst>
              <a:gd name="T0" fmla="*/ 6531 w 6531"/>
              <a:gd name="T1" fmla="*/ 2565 h 6531"/>
              <a:gd name="T2" fmla="*/ 0 w 6531"/>
              <a:gd name="T3" fmla="*/ 0 h 6531"/>
              <a:gd name="T4" fmla="*/ 2565 w 6531"/>
              <a:gd name="T5" fmla="*/ 6531 h 6531"/>
              <a:gd name="T6" fmla="*/ 3172 w 6531"/>
              <a:gd name="T7" fmla="*/ 4152 h 6531"/>
              <a:gd name="T8" fmla="*/ 5369 w 6531"/>
              <a:gd name="T9" fmla="*/ 6349 h 6531"/>
              <a:gd name="T10" fmla="*/ 6349 w 6531"/>
              <a:gd name="T11" fmla="*/ 5369 h 6531"/>
              <a:gd name="T12" fmla="*/ 4152 w 6531"/>
              <a:gd name="T13" fmla="*/ 3172 h 6531"/>
              <a:gd name="T14" fmla="*/ 6531 w 6531"/>
              <a:gd name="T15" fmla="*/ 2565 h 65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31" h="6531">
                <a:moveTo>
                  <a:pt x="6531" y="2565"/>
                </a:moveTo>
                <a:lnTo>
                  <a:pt x="0" y="0"/>
                </a:lnTo>
                <a:lnTo>
                  <a:pt x="2565" y="6531"/>
                </a:lnTo>
                <a:lnTo>
                  <a:pt x="3172" y="4152"/>
                </a:lnTo>
                <a:lnTo>
                  <a:pt x="5369" y="6349"/>
                </a:lnTo>
                <a:lnTo>
                  <a:pt x="6349" y="5369"/>
                </a:lnTo>
                <a:lnTo>
                  <a:pt x="4152" y="3172"/>
                </a:lnTo>
                <a:lnTo>
                  <a:pt x="6531" y="2565"/>
                </a:lnTo>
                <a:close/>
              </a:path>
            </a:pathLst>
          </a:custGeom>
          <a:solidFill>
            <a:schemeClr val="bg1"/>
          </a:solidFill>
          <a:ln>
            <a:solidFill>
              <a:schemeClr val="tx1"/>
            </a:solidFill>
          </a:ln>
        </p:spPr>
      </p:sp>
    </p:spTree>
    <p:extLst>
      <p:ext uri="{BB962C8B-B14F-4D97-AF65-F5344CB8AC3E}">
        <p14:creationId xmlns:p14="http://schemas.microsoft.com/office/powerpoint/2010/main" val="287884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iUAP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iUAP模板</Template>
  <TotalTime>19</TotalTime>
  <Words>1685</Words>
  <Application>Microsoft Office PowerPoint</Application>
  <PresentationFormat>自定义</PresentationFormat>
  <Paragraphs>147</Paragraphs>
  <Slides>6</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Adobe 宋体 Std L</vt:lpstr>
      <vt:lpstr>Agency FB</vt:lpstr>
      <vt:lpstr>Microsoft YaHei UI</vt:lpstr>
      <vt:lpstr>黑体</vt:lpstr>
      <vt:lpstr>华文隶书</vt:lpstr>
      <vt:lpstr>宋体</vt:lpstr>
      <vt:lpstr>微软雅黑</vt:lpstr>
      <vt:lpstr>Arial</vt:lpstr>
      <vt:lpstr>Calibri</vt:lpstr>
      <vt:lpstr>Cambria</vt:lpstr>
      <vt:lpstr>iUAP模板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cc</dc:creator>
  <cp:lastModifiedBy>微软用户</cp:lastModifiedBy>
  <cp:revision>2750</cp:revision>
  <dcterms:created xsi:type="dcterms:W3CDTF">2017-02-27T07:30:00Z</dcterms:created>
  <dcterms:modified xsi:type="dcterms:W3CDTF">2019-03-05T12:08:03Z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