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61" r:id="rId4"/>
    <p:sldId id="263" r:id="rId5"/>
    <p:sldId id="260" r:id="rId6"/>
    <p:sldId id="266" r:id="rId7"/>
    <p:sldId id="268" r:id="rId8"/>
    <p:sldId id="267" r:id="rId9"/>
    <p:sldId id="269" r:id="rId10"/>
    <p:sldId id="270" r:id="rId11"/>
    <p:sldId id="272" r:id="rId12"/>
    <p:sldId id="271" r:id="rId13"/>
    <p:sldId id="273" r:id="rId14"/>
    <p:sldId id="275" r:id="rId15"/>
    <p:sldId id="277" r:id="rId16"/>
    <p:sldId id="274" r:id="rId17"/>
    <p:sldId id="280" r:id="rId18"/>
    <p:sldId id="279" r:id="rId19"/>
    <p:sldId id="278" r:id="rId20"/>
    <p:sldId id="282" r:id="rId21"/>
    <p:sldId id="283" r:id="rId22"/>
    <p:sldId id="284" r:id="rId23"/>
    <p:sldId id="285" r:id="rId24"/>
    <p:sldId id="288" r:id="rId25"/>
    <p:sldId id="287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6F6141-9DB9-11A4-45CC-F7B85B63BE5B}" name="한승훈" initials="한기" userId="S::gksdpfwl@o365.skku.edu::c8a26f4a-9d3a-4052-9e5e-ce7d1d4648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3798641-9428-A34C-E047-E585BD51A8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04037-8143-B93F-F381-C5896ABDDD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8ECEF-417E-4E1C-AAE7-7CA95D83D070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B5A0E-637E-4FBD-D768-E232F712D0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9D4B47-2362-B08A-4AF3-3108C76515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0E606-5A56-488A-B610-F7B7F98EAA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7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45F8F-AB18-43B0-8118-3456EF04A532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B1789-1C03-492F-97CE-50E0D5824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69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9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6EDD7-C7DB-0EBE-9968-3E686B80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2CC479-9593-BF8B-7311-1725CE8DF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A34E12-2004-7411-A11C-4F3026FC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FC5B1-9891-A17A-604E-F2B261A62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055A5-B190-8A8C-23FA-EA4DDEBF9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64B769-6727-CED1-33D3-845AD4881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6A7A6C-236D-5891-94FF-9F5D3BA76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C09DA-AA27-5A53-874A-56D9ED67D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55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467F1-BC6C-2660-DF99-668D8C980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364346-541A-FF88-62B1-F16C45147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17AAC4-BD82-6DC3-2039-CB68ADFCF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E7D06-3F86-EED6-E7E6-63E255A2A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31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913FF-40F3-7D10-795F-266ED5B35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6C835A-A39F-0458-CBB6-9A329B2CD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D845DB-D404-34A0-B71C-DBD5484FC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12D55-27FF-BAEE-E366-B2893249D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5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E4FAF-5CD2-480B-3BCB-4751057A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B466F5-DA40-FC44-01E6-E91AFA47B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7F5F3B-E358-116F-B1F4-15DDE32C7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BDD4C-A37A-55FF-671E-72AB74D45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75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C731-769E-58E6-93B3-21D3ABC4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659E94-ED3A-36EC-D006-D78B7A87D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7EB8C2-AEA0-B541-8950-EFFCB4A9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1AF5D-C007-FD53-168F-D38DB8816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67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9C29-5572-5BDD-4F4A-0B07D3DA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311A09-2BF1-8CD1-E8B7-026D41703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2EC48-B5FC-1820-4D41-B8CFD05D2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E55F3-5C5B-380D-3411-251217247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54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B953-BADA-8786-0106-4A3F74FA5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283971-074E-0D69-81C9-DECB6AA9C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83A01D-3DC9-A80E-1D07-7F3611466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2FDB2-96CB-711D-E1F6-BED00EFCE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84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18EF-7B09-AC61-E773-2FCA4C541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4AEF37-C640-A2F7-362E-F9AEBF7B1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0AA227-2F76-3FF7-97A5-6D472373D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7BD0B-23B5-403E-FE05-756156984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694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251A2-A387-F98F-21D4-7F313186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01E065-EF80-89F6-6205-F861CC297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7893D4-ED86-06D1-638D-231B64177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10A57-2508-588C-D108-CD12CFED2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4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DECE3-B2FC-8F96-B3A6-C29672AD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2E5B55-D5D6-0E32-E307-C27FE291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6AE4E-7E9F-61C9-B6A7-8182A3FEB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DEB63-6B1F-FEFA-78EF-82F07FB5D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88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A6E2-AB8C-82CA-242C-FC3DEC635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D8B748-E5E8-FA04-983A-424FFA630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D47003-42E7-DCE0-1CB1-895BB62E6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AA2922-365A-BD40-5126-87E6CA411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8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638F8-AE82-3B27-35A0-289378B98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4D334C-8263-9879-CBCF-79E7E3AFF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848FD7-B1CE-9E7B-6D2E-E6EC3C6E1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75DC8-BE58-8E4B-1DF6-F74827C1B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1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A9559-6EF9-AD18-E1EE-0BE98911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73CEAF-38B0-B29D-484C-EAC30B861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A16BF2-0858-4C98-0B7D-9430C969D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931B4-24D5-57F3-0E6F-02036F7CD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D780-C9E2-F395-8F30-794EA106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5C6351-2532-D59B-CFC3-730958B65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A643B2-BAAA-95BB-7F87-44957688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35D0E-0ACC-5033-5C82-23F1F7C93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2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D8D78-5963-6E8E-69CC-F47CFA504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36CF7A-86C2-903A-DE68-291FAAC8C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5DC08F-2438-2627-084C-48FB0AADD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21408-6F24-1068-6CA0-0CD33D011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6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49FC-9500-3ACA-8AB4-0549069CC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20ED74-0A1E-B991-73D0-5E32C6873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50AB9C-49EE-577F-7F12-1DA693743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D28BA-A6AF-A987-414E-CEBEDE19B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1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924DC-93CB-9EFB-45C6-ABF2324D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363AF5-B479-3578-A39A-BA6FC83CD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B94EED-DD5C-19E4-D152-251143AB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A9373-C3C3-99E0-B09A-4C4634722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5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7E13D-53F8-F89C-A7E7-9F49C834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F52F3C-B04D-6180-8494-B13C1220E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F2872C-ACAE-8CD2-927E-5CE21E90F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B0914-5150-3474-9C06-1A0980BE6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B1789-1C03-492F-97CE-50E0D58240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0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ABC1A-79B3-A71A-B2AD-EA1AB611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C323A-801C-CA79-F119-F38E02F9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B4F0C-A621-81FF-A2F0-A6E61339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6935-5B54-4AC9-B2A4-B29A81381B93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92BD2-6976-760D-89C3-9A5AFF0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5C44A-4F66-8BB0-4816-AC544EA9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7F3BB-D6D3-2509-CBDE-88E66006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C637B-4DD3-1F4B-EFE4-EEE168B94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06944-C82A-5339-BFBF-F80881C3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98D2-3DA0-482F-856D-4C5E0A0E2087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AC30C-E8C8-61B7-AEA2-60DC0903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2B61-A85D-9159-59AC-28810B1C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4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99ED4-9F4F-7194-C265-2B7B5A759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B4C76-B394-8129-699E-7481B43C6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1F354-5E35-9EAE-A187-5886A4ED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C0339-FD45-42D0-9F52-BBFA9BC1A0EF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A462A-C283-F89E-4F0A-BA450FEA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D75CE-6738-021C-7FDC-957CC6F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3BBE3-B4DB-C522-D779-46BF09CD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4F8BF-798D-7025-8036-47C62168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0EEE7-DF13-058E-0F25-E427DF3E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E4A4-FA79-4A5A-8E2B-0732C06AABFD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8BAF-B3B6-21CD-A837-3D2C65F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28CDA-DC6B-DFAF-6BDA-8CC20D96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A8D45-C4E4-1801-ACA6-F18982B6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21E94-C5FA-CDD1-5AEB-DC9B79D27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9DBF7-4D82-9A12-D4D2-50E13E77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5D4D-346D-441F-BCD1-96EE274C5B9A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48BAC-AC06-9046-E49D-63645009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E5C3E-3152-4D04-BC33-EEC20953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8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2708-B708-AB51-2C1D-0654E8C5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11907-0728-80B7-F626-2754D0AB0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FD673-012D-EF4F-41D4-0A35EF6BB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E5F99-FBB1-499A-0E6E-D825336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4A7B-3B95-4C75-9EA7-24C0E0A8D94A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CA264-4B76-F13D-6BFA-2DFC169A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03FA69-737F-B52C-FD60-1130C135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A133-7D23-25F3-F90C-92B5F663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6EB93-AD9F-E51F-CE32-541D4B6F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B81F0-BF63-FAA2-9EB4-30D578F20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97DC1-CCEF-928B-2258-5AED002A1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FB9F4A-CFA9-6370-5BB8-16D862BDE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225676-5EE8-684D-450F-78D6D805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455B-4FAA-4A5D-925E-634BD3804B9B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D7F91B-1898-7C4A-AB89-25D57288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ABB211-5C91-1641-1450-F33C9D2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9012-D462-4E92-85D2-FBAEB5BF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2989AF-FE21-A6DF-8DC5-8D72D135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75FA-A308-4863-A301-31596547242D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B938E-1D37-4626-3B85-FCC0F676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93762B-EF3C-4074-A7DD-F54FDC4F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69067-9F85-7CDB-F77E-DD689C25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9D6-400D-4EBA-AFFF-946E62335655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442AB0-4395-29E9-F48F-48B62A45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2417E-9E6B-614B-7AFA-86BC449E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E7E6-9670-6769-63B9-D096B494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010EC-059F-6EAB-EFCF-574CFA7D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FB3EC-8E20-1A99-C1C1-E771E371C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C05A07-ECE7-6D8A-CC72-12AEDAB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37CC-5436-4425-B4F3-61602FA11B9F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A0404-424E-5E92-F109-E4135576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575E7-2DF0-B6BF-4D43-1CA06F26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2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31C4-5169-945E-74FE-32FE9B9E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F7B5AF-8ECE-8716-16F8-BEEFFF5C5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B6FAD3-CA42-8E8B-4671-EE1ACDE2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E0F74-34D1-54B1-8C68-DDE04F1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2BAD-4D5A-47A7-93CE-AF4CB76278D6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D356C-4AE3-E1D3-406F-58A6105B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7C06B-BE9A-DD5A-10D3-5B7ECEC7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AD7AC-B567-1FDF-0460-91DDC6FF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A7D22-4D2B-290B-8B0A-79A70000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1DD35-5B14-4ABA-131F-D87529679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C3329-486B-4E1A-9317-65548EA838B3}" type="datetime1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4DA3D-10DA-81B5-EF45-C9038CB6A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56480-A18E-2ACB-5C2D-E6EC15C7E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4291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530A80-2DF7-4506-A844-D46B13EA3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gingface.co/docs/lerobot/camera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uggingface.co/docs/lerobot/cameras" TargetMode="External"/><Relationship Id="rId4" Type="http://schemas.openxmlformats.org/officeDocument/2006/relationships/hyperlink" Target="https://huggingface.co/docs/lerobot/en/il_robo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s://huggingface.c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gingface.co/docs/lerobot/il_robot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gingface.co/docs/lerobot/il_robo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github/huggingface/notebooks/blob/main/lerobot/training-act.ipynb" TargetMode="External"/><Relationship Id="rId5" Type="http://schemas.openxmlformats.org/officeDocument/2006/relationships/hyperlink" Target="https://huggingface.co/docs/lerobot/notebooks#training-act" TargetMode="External"/><Relationship Id="rId4" Type="http://schemas.openxmlformats.org/officeDocument/2006/relationships/hyperlink" Target="https://huggingface.co/docs/lerobot/il_robot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gingface.co/docs/lerobot/il_robot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huggingface.co/docs/lerobot/installa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lerobot/so101#so-1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eetechrc.com/software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uggingface.co/docs/lerobot/camer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ABA439-CAA3-BFE3-774A-5A32B533D4D7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 Box 24">
            <a:extLst>
              <a:ext uri="{FF2B5EF4-FFF2-40B4-BE49-F238E27FC236}">
                <a16:creationId xmlns:a16="http://schemas.microsoft.com/office/drawing/2014/main" id="{C9469B48-4014-E2F9-2029-B756CEC2B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14" y="111248"/>
            <a:ext cx="3928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2000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데이터 기반 재료설계 연구실</a:t>
            </a:r>
            <a:endParaRPr lang="en-US" altLang="ko-KR" sz="2000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  <a:p>
            <a:pPr algn="l" eaLnBrk="1" hangingPunct="1"/>
            <a:r>
              <a:rPr lang="en-US" altLang="ko-KR" sz="2000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Data-driven Materials Design Lab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36F09-0F4F-0D94-B853-397E6CFD7DAB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BA1C9D-0D48-6C7D-DB73-3063D79BD529}"/>
              </a:ext>
            </a:extLst>
          </p:cNvPr>
          <p:cNvSpPr txBox="1">
            <a:spLocks noChangeArrowheads="1"/>
          </p:cNvSpPr>
          <p:nvPr/>
        </p:nvSpPr>
        <p:spPr>
          <a:xfrm>
            <a:off x="2291474" y="5284646"/>
            <a:ext cx="3700463" cy="741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b="1" dirty="0">
                <a:solidFill>
                  <a:schemeClr val="bg2">
                    <a:lumMod val="50000"/>
                  </a:schemeClr>
                </a:solidFill>
                <a:latin typeface="-소망M" pitchFamily="18" charset="-127"/>
              </a:rPr>
              <a:t>2025</a:t>
            </a:r>
          </a:p>
          <a:p>
            <a:pPr marL="0" indent="0" algn="ctr">
              <a:buNone/>
            </a:pPr>
            <a:r>
              <a:rPr lang="en-US" altLang="ko-KR" sz="1800" b="1" dirty="0">
                <a:latin typeface="-소망M" pitchFamily="18" charset="-127"/>
              </a:rPr>
              <a:t>[</a:t>
            </a:r>
            <a:r>
              <a:rPr lang="ko-KR" altLang="en-US" sz="1800" b="1" dirty="0">
                <a:latin typeface="-소망M" pitchFamily="18" charset="-127"/>
              </a:rPr>
              <a:t>기계공학연구실습</a:t>
            </a:r>
            <a:r>
              <a:rPr lang="en-US" altLang="ko-KR" sz="1800" b="1" dirty="0">
                <a:latin typeface="-소망M" pitchFamily="18" charset="-127"/>
              </a:rPr>
              <a:t>3]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5848C-E3E0-D036-6F07-3FC91D4C333D}"/>
              </a:ext>
            </a:extLst>
          </p:cNvPr>
          <p:cNvSpPr txBox="1"/>
          <p:nvPr/>
        </p:nvSpPr>
        <p:spPr>
          <a:xfrm>
            <a:off x="1108075" y="2473581"/>
            <a:ext cx="997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르로봇 기초 자료</a:t>
            </a:r>
            <a:endParaRPr lang="en-US" altLang="ko-KR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3600" b="1" dirty="0"/>
              <a:t>SO-101 Robot Arm with </a:t>
            </a:r>
            <a:r>
              <a:rPr lang="en-US" altLang="ko-KR" sz="3600" b="1" dirty="0" err="1"/>
              <a:t>LeRobot</a:t>
            </a:r>
            <a:r>
              <a:rPr lang="en-US" altLang="ko-KR" sz="3600" b="1" dirty="0"/>
              <a:t> </a:t>
            </a:r>
          </a:p>
          <a:p>
            <a:pPr algn="ctr"/>
            <a:r>
              <a:rPr lang="en-US" altLang="ko-KR" sz="3600" b="1" dirty="0"/>
              <a:t>Tutorial</a:t>
            </a:r>
            <a:endParaRPr lang="ko-KR" altLang="en-US" sz="3600" b="1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16F2792D-2665-9ACA-D780-9E4E90EFE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56" y="4951608"/>
            <a:ext cx="3795284" cy="14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E8D3CB7-20A2-A196-B411-D6008FCD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9879166" y="4881792"/>
            <a:ext cx="1872932" cy="13684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C24B80E-6CF0-C792-6923-ED7C374595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537013" y="4848087"/>
            <a:ext cx="2161898" cy="143582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B2BB6-CEC1-CDE6-62FE-42B0FD70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68E58-26AF-15A9-8FF9-C8056E605F5C}"/>
              </a:ext>
            </a:extLst>
          </p:cNvPr>
          <p:cNvSpPr txBox="1"/>
          <p:nvPr/>
        </p:nvSpPr>
        <p:spPr>
          <a:xfrm>
            <a:off x="1875935" y="4330383"/>
            <a:ext cx="844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highlight>
                  <a:srgbClr val="FFFF00"/>
                </a:highlight>
              </a:rPr>
              <a:t>모든 아나콘다 프롬프트 명령어 및 파이썬 코드들은 형광 펜 처리 되어있습니다</a:t>
            </a:r>
            <a:r>
              <a:rPr lang="en-US" altLang="ko-KR" i="1" dirty="0">
                <a:highlight>
                  <a:srgbClr val="FFFF00"/>
                </a:highlight>
              </a:rPr>
              <a:t>.</a:t>
            </a:r>
            <a:endParaRPr lang="ko-KR" altLang="en-US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421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D011A-4BE4-D807-2B51-7120E1192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1B59D25F-F1F8-EB93-F2AA-CDB49B7F0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6AB49E49-B29B-83C2-2604-7AC2DDA1C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C4441-CAB1-6CDF-0AD4-24C3147E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849480-E2EA-1925-1584-A13A411BAB0F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2. </a:t>
            </a:r>
            <a:r>
              <a:rPr lang="ko-KR" altLang="en-US" sz="3200" b="1" dirty="0"/>
              <a:t>카메라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6611C0-141F-06ED-A5CF-468559D2135A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0D0B6-708F-C88F-B80C-B4836325C78B}"/>
              </a:ext>
            </a:extLst>
          </p:cNvPr>
          <p:cNvSpPr txBox="1"/>
          <p:nvPr/>
        </p:nvSpPr>
        <p:spPr>
          <a:xfrm>
            <a:off x="607076" y="2065065"/>
            <a:ext cx="97783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hlinkClick r:id="rId4"/>
            </a:endParaRPr>
          </a:p>
          <a:p>
            <a:endParaRPr lang="en-US" altLang="ko-KR" dirty="0">
              <a:hlinkClick r:id="rId4"/>
            </a:endParaRPr>
          </a:p>
          <a:p>
            <a:endParaRPr lang="en-US" altLang="ko-KR" dirty="0">
              <a:hlinkClick r:id="rId4"/>
            </a:endParaRPr>
          </a:p>
          <a:p>
            <a:r>
              <a:rPr lang="ko-KR" altLang="en-US" dirty="0"/>
              <a:t>노트북 카메라만 쓰기에 불편한 상황이 생겨 휴대폰의 카메라도 </a:t>
            </a:r>
            <a:r>
              <a:rPr lang="ko-KR" altLang="en-US" dirty="0" err="1"/>
              <a:t>웹캠처럼</a:t>
            </a:r>
            <a:r>
              <a:rPr lang="ko-KR" altLang="en-US" dirty="0"/>
              <a:t> 사용하고 싶은 경우</a:t>
            </a:r>
            <a:endParaRPr lang="en-US" altLang="ko-KR" dirty="0">
              <a:hlinkClick r:id="rId4"/>
            </a:endParaRPr>
          </a:p>
          <a:p>
            <a:r>
              <a:rPr lang="ko-KR" altLang="en-US" dirty="0">
                <a:hlinkClick r:id="rId4"/>
              </a:rPr>
              <a:t>https://huggingface.co/docs/lerobot/cameras</a:t>
            </a:r>
            <a:r>
              <a:rPr lang="ko-KR" altLang="en-US" dirty="0"/>
              <a:t> 해당 페이지의 마지막 내용을 참고한다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안드로이드의 경우 </a:t>
            </a:r>
            <a:r>
              <a:rPr lang="en-US" altLang="ko-KR" dirty="0"/>
              <a:t>Linux </a:t>
            </a:r>
            <a:r>
              <a:rPr lang="ko-KR" altLang="en-US" dirty="0"/>
              <a:t>쪽을 클릭하여 보면 되는데</a:t>
            </a:r>
            <a:r>
              <a:rPr lang="en-US" altLang="ko-KR" dirty="0"/>
              <a:t>, </a:t>
            </a:r>
            <a:r>
              <a:rPr lang="ko-KR" altLang="en-US" dirty="0"/>
              <a:t>이때 주의할 점이 본인 휴대전화에</a:t>
            </a:r>
            <a:endParaRPr lang="en-US" altLang="ko-KR" dirty="0"/>
          </a:p>
          <a:p>
            <a:r>
              <a:rPr lang="en-US" altLang="ko-KR" dirty="0" err="1"/>
              <a:t>DroidCam</a:t>
            </a:r>
            <a:r>
              <a:rPr lang="ko-KR" altLang="en-US" dirty="0"/>
              <a:t>을 설치할 때</a:t>
            </a:r>
            <a:r>
              <a:rPr lang="en-US" altLang="ko-KR" dirty="0"/>
              <a:t>, </a:t>
            </a:r>
            <a:r>
              <a:rPr lang="ko-KR" altLang="en-US" dirty="0"/>
              <a:t>일반 버전이 아니라 </a:t>
            </a:r>
            <a:r>
              <a:rPr lang="en-US" altLang="ko-KR" dirty="0">
                <a:solidFill>
                  <a:srgbClr val="FF0000"/>
                </a:solidFill>
              </a:rPr>
              <a:t>OBS </a:t>
            </a:r>
            <a:r>
              <a:rPr lang="ko-KR" altLang="en-US" dirty="0">
                <a:solidFill>
                  <a:srgbClr val="FF0000"/>
                </a:solidFill>
              </a:rPr>
              <a:t>호환 버전을 설치해야 한다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05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397E1-348C-D132-3EDB-79F96D96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FA68DE6B-0AD2-332C-137D-17E20CCA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CAD1D2DC-CC19-7ABF-495C-9F1CE68EF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17AD6-8D04-CF04-7506-8270850E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FD887D-3F61-0FCA-487D-A1AB8A4BA558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7387FB-CA66-DD0F-DBD9-9D2D382DEB57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454D3-1C62-4011-7281-E98E57B540A6}"/>
              </a:ext>
            </a:extLst>
          </p:cNvPr>
          <p:cNvSpPr txBox="1"/>
          <p:nvPr/>
        </p:nvSpPr>
        <p:spPr>
          <a:xfrm>
            <a:off x="1589225" y="3244334"/>
            <a:ext cx="901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3. </a:t>
            </a:r>
            <a:r>
              <a:rPr lang="ko-KR" altLang="en-US" sz="4000" b="1" dirty="0"/>
              <a:t>로봇 팔 원격 조작 </a:t>
            </a:r>
            <a:r>
              <a:rPr lang="en-US" altLang="ko-KR" sz="4000" b="1" dirty="0"/>
              <a:t>(Teleoperation)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75191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0DE4F-3E03-FA74-8DE7-97EF804EA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6AC70B6C-756E-0CBE-C861-AB2B346D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856BDE3C-2BBC-40D4-A8C7-2481AF9F0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49CB0-303D-8BD4-0218-402AB31D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C802DE-D6FF-D7DC-960D-62BAF70E5FF7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3. </a:t>
            </a:r>
            <a:r>
              <a:rPr lang="ko-KR" altLang="en-US" sz="3200" b="1" dirty="0"/>
              <a:t>로봇 팔 원격 조작 </a:t>
            </a:r>
            <a:r>
              <a:rPr lang="en-US" altLang="ko-KR" sz="3200" b="1" dirty="0"/>
              <a:t>(Teleoperation)</a:t>
            </a:r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DD8692-2396-8436-A9A2-9B64BE63EA40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C5C02-6591-8A3F-4833-672D6FF1F6F7}"/>
              </a:ext>
            </a:extLst>
          </p:cNvPr>
          <p:cNvSpPr txBox="1"/>
          <p:nvPr/>
        </p:nvSpPr>
        <p:spPr>
          <a:xfrm>
            <a:off x="607076" y="1583826"/>
            <a:ext cx="97783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 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https://huggingface.co/docs/lerobot/en/il_robots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리더 암</a:t>
            </a:r>
            <a:r>
              <a:rPr lang="en-US" altLang="ko-KR" dirty="0"/>
              <a:t>, </a:t>
            </a:r>
            <a:r>
              <a:rPr lang="ko-KR" altLang="en-US" dirty="0" err="1"/>
              <a:t>팔로워</a:t>
            </a:r>
            <a:r>
              <a:rPr lang="ko-KR" altLang="en-US" dirty="0"/>
              <a:t> 암</a:t>
            </a:r>
            <a:r>
              <a:rPr lang="en-US" altLang="ko-KR" dirty="0"/>
              <a:t>, </a:t>
            </a:r>
            <a:r>
              <a:rPr lang="ko-KR" altLang="en-US" dirty="0" err="1"/>
              <a:t>팔로워암</a:t>
            </a:r>
            <a:r>
              <a:rPr lang="ko-KR" altLang="en-US" dirty="0"/>
              <a:t> 카메라를 모두 연결한 상태에서 아래의 코드를 실행하면</a:t>
            </a:r>
            <a:endParaRPr lang="en-US" altLang="ko-KR" dirty="0"/>
          </a:p>
          <a:p>
            <a:r>
              <a:rPr lang="ko-KR" altLang="en-US" dirty="0"/>
              <a:t>원격 조작이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원격조작 명령어 </a:t>
            </a:r>
            <a:r>
              <a:rPr lang="en-US" altLang="ko-KR" dirty="0"/>
              <a:t>(</a:t>
            </a:r>
            <a:r>
              <a:rPr lang="ko-KR" altLang="en-US" dirty="0"/>
              <a:t>그대로 아나콘다 프롬프트에 </a:t>
            </a:r>
            <a:r>
              <a:rPr lang="ko-KR" altLang="en-US" dirty="0" err="1"/>
              <a:t>복붙</a:t>
            </a:r>
            <a:r>
              <a:rPr lang="ko-KR" altLang="en-US" dirty="0"/>
              <a:t> 실행하면 됨</a:t>
            </a:r>
            <a:r>
              <a:rPr lang="en-US" altLang="ko-KR" dirty="0"/>
              <a:t>, </a:t>
            </a:r>
            <a:r>
              <a:rPr lang="ko-KR" altLang="en-US" dirty="0" err="1"/>
              <a:t>포트랑</a:t>
            </a:r>
            <a:r>
              <a:rPr lang="ko-KR" altLang="en-US" dirty="0"/>
              <a:t> 카메라 정보는 자신의 것에 맞게 수정해야 함</a:t>
            </a:r>
            <a:r>
              <a:rPr lang="en-US" altLang="ko-KR" dirty="0"/>
              <a:t>):</a:t>
            </a:r>
            <a:endParaRPr lang="en-US" altLang="ko-KR" dirty="0">
              <a:hlinkClick r:id="rId5"/>
            </a:endParaRPr>
          </a:p>
          <a:p>
            <a:endParaRPr lang="en-US" altLang="ko-KR" dirty="0">
              <a:hlinkClick r:id="rId5"/>
            </a:endParaRPr>
          </a:p>
          <a:p>
            <a:endParaRPr lang="en-US" altLang="ko-KR" dirty="0">
              <a:hlinkClick r:id="rId5"/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python -m </a:t>
            </a:r>
            <a:r>
              <a:rPr lang="en-US" altLang="ko-KR" dirty="0" err="1">
                <a:highlight>
                  <a:srgbClr val="FFFF00"/>
                </a:highlight>
              </a:rPr>
              <a:t>lerobot.teleoperate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robot.type</a:t>
            </a:r>
            <a:r>
              <a:rPr lang="en-US" altLang="ko-KR" dirty="0">
                <a:highlight>
                  <a:srgbClr val="FFFF00"/>
                </a:highlight>
              </a:rPr>
              <a:t>=so101_follower --</a:t>
            </a:r>
            <a:r>
              <a:rPr lang="en-US" altLang="ko-KR" dirty="0" err="1">
                <a:highlight>
                  <a:srgbClr val="FFFF00"/>
                </a:highlight>
              </a:rPr>
              <a:t>robot.port</a:t>
            </a:r>
            <a:r>
              <a:rPr lang="en-US" altLang="ko-KR" dirty="0">
                <a:highlight>
                  <a:srgbClr val="FFFF00"/>
                </a:highlight>
              </a:rPr>
              <a:t>=COM3 --robot.id=</a:t>
            </a:r>
            <a:r>
              <a:rPr lang="en-US" altLang="ko-KR" dirty="0" err="1">
                <a:highlight>
                  <a:srgbClr val="FFFF00"/>
                </a:highlight>
              </a:rPr>
              <a:t>ammd_follower_arm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robot.cameras</a:t>
            </a:r>
            <a:r>
              <a:rPr lang="en-US" altLang="ko-KR" dirty="0">
                <a:highlight>
                  <a:srgbClr val="FFFF00"/>
                </a:highlight>
              </a:rPr>
              <a:t>="{ front: {type: </a:t>
            </a:r>
            <a:r>
              <a:rPr lang="en-US" altLang="ko-KR" dirty="0" err="1">
                <a:highlight>
                  <a:srgbClr val="FFFF00"/>
                </a:highlight>
              </a:rPr>
              <a:t>opencv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index_or_path</a:t>
            </a:r>
            <a:r>
              <a:rPr lang="en-US" altLang="ko-KR" dirty="0">
                <a:highlight>
                  <a:srgbClr val="FFFF00"/>
                </a:highlight>
              </a:rPr>
              <a:t>: 0, width: 640, height: 480, fps: 30}, side: {type: </a:t>
            </a:r>
            <a:r>
              <a:rPr lang="en-US" altLang="ko-KR" dirty="0" err="1">
                <a:highlight>
                  <a:srgbClr val="FFFF00"/>
                </a:highlight>
              </a:rPr>
              <a:t>opencv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index_or_path</a:t>
            </a:r>
            <a:r>
              <a:rPr lang="en-US" altLang="ko-KR" dirty="0">
                <a:highlight>
                  <a:srgbClr val="FFFF00"/>
                </a:highlight>
              </a:rPr>
              <a:t>: 1, width: 640, height: 480, fps: 30} }" --</a:t>
            </a:r>
            <a:r>
              <a:rPr lang="en-US" altLang="ko-KR" dirty="0" err="1">
                <a:highlight>
                  <a:srgbClr val="FFFF00"/>
                </a:highlight>
              </a:rPr>
              <a:t>teleop.type</a:t>
            </a:r>
            <a:r>
              <a:rPr lang="en-US" altLang="ko-KR" dirty="0">
                <a:highlight>
                  <a:srgbClr val="FFFF00"/>
                </a:highlight>
              </a:rPr>
              <a:t>=so101_leader --</a:t>
            </a:r>
            <a:r>
              <a:rPr lang="en-US" altLang="ko-KR" dirty="0" err="1">
                <a:highlight>
                  <a:srgbClr val="FFFF00"/>
                </a:highlight>
              </a:rPr>
              <a:t>teleop.port</a:t>
            </a:r>
            <a:r>
              <a:rPr lang="en-US" altLang="ko-KR" dirty="0">
                <a:highlight>
                  <a:srgbClr val="FFFF00"/>
                </a:highlight>
              </a:rPr>
              <a:t>=COM5 --teleop.id=</a:t>
            </a:r>
            <a:r>
              <a:rPr lang="en-US" altLang="ko-KR" dirty="0" err="1">
                <a:highlight>
                  <a:srgbClr val="FFFF00"/>
                </a:highlight>
              </a:rPr>
              <a:t>ammd_leader_arm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display_data</a:t>
            </a:r>
            <a:r>
              <a:rPr lang="en-US" altLang="ko-KR" dirty="0">
                <a:highlight>
                  <a:srgbClr val="FFFF00"/>
                </a:highlight>
              </a:rPr>
              <a:t>=true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98899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ECD3-C787-A335-DEEE-CF8F5687D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0A171314-963B-13AB-2C7B-5E2F6F705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030BAF5B-962B-4559-4083-1166CB5B9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7D518-24F6-9EBD-50EC-FDD23766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8E5A38-7247-6BB8-22BC-4223FE40F857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0137C7-C9D6-D809-31F4-E609D0A7200E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CF7AF-51A6-6D75-BAEC-8D7769425B8C}"/>
              </a:ext>
            </a:extLst>
          </p:cNvPr>
          <p:cNvSpPr txBox="1"/>
          <p:nvPr/>
        </p:nvSpPr>
        <p:spPr>
          <a:xfrm>
            <a:off x="1589225" y="3244334"/>
            <a:ext cx="901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4. </a:t>
            </a:r>
            <a:r>
              <a:rPr lang="ko-KR" altLang="en-US" sz="4000" b="1" dirty="0"/>
              <a:t>로봇 팔 데이터 녹화</a:t>
            </a:r>
            <a:r>
              <a:rPr lang="en-US" altLang="ko-KR" sz="4000" b="1" dirty="0"/>
              <a:t>, </a:t>
            </a:r>
            <a:r>
              <a:rPr lang="ko-KR" altLang="en-US" sz="4000" b="1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5670095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9E091-2D2E-2643-9C0A-093B4065F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D323BAD3-3A7D-B752-65F1-369711E6C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813DE01E-8B5B-7B0D-C5F6-5D7C396FD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B738A-EFC7-BC05-A5BD-CF623B31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7EE33F-5CA4-4381-0FE0-2BDD3131A7C8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4. </a:t>
            </a:r>
            <a:r>
              <a:rPr lang="ko-KR" altLang="en-US" sz="3200" b="1" dirty="0"/>
              <a:t>로봇 팔 데이터 녹화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업로드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A30-0FE6-EF5E-5A0C-49D1DB16CBAE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0D3EB-48A5-4C85-5637-5BAB251ACC1F}"/>
              </a:ext>
            </a:extLst>
          </p:cNvPr>
          <p:cNvSpPr txBox="1"/>
          <p:nvPr/>
        </p:nvSpPr>
        <p:spPr>
          <a:xfrm>
            <a:off x="582854" y="1259175"/>
            <a:ext cx="1083200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매우 중요</a:t>
            </a:r>
            <a:r>
              <a:rPr lang="en-US" altLang="ko-KR" sz="2000" b="1" dirty="0">
                <a:solidFill>
                  <a:srgbClr val="FF0000"/>
                </a:solidFill>
              </a:rPr>
              <a:t>!!!</a:t>
            </a:r>
          </a:p>
          <a:p>
            <a:r>
              <a:rPr lang="ko-KR" altLang="en-US" dirty="0"/>
              <a:t>데이터 녹화 및 저장을 시작하기 전에</a:t>
            </a:r>
            <a:r>
              <a:rPr lang="en-US" altLang="ko-KR" dirty="0"/>
              <a:t>, </a:t>
            </a:r>
            <a:r>
              <a:rPr lang="ko-KR" altLang="en-US" dirty="0"/>
              <a:t>아나콘다 프롬프트에서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conda</a:t>
            </a:r>
            <a:r>
              <a:rPr lang="en-US" altLang="ko-KR" dirty="0">
                <a:highlight>
                  <a:srgbClr val="FFFF00"/>
                </a:highlight>
              </a:rPr>
              <a:t> list datasets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그대로 아나콘다 프롬프트에 </a:t>
            </a:r>
            <a:r>
              <a:rPr lang="ko-KR" altLang="en-US" dirty="0" err="1"/>
              <a:t>복붙</a:t>
            </a:r>
            <a:r>
              <a:rPr lang="ko-KR" altLang="en-US" dirty="0"/>
              <a:t> 실행하면 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명령을 실행하여 데이터셋의 버전을 확인해야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아마 </a:t>
            </a:r>
            <a:r>
              <a:rPr lang="en-US" altLang="ko-KR" dirty="0"/>
              <a:t>4.0.0 </a:t>
            </a:r>
            <a:r>
              <a:rPr lang="ko-KR" altLang="en-US" dirty="0"/>
              <a:t>또는 </a:t>
            </a:r>
            <a:r>
              <a:rPr lang="en-US" altLang="ko-KR" dirty="0"/>
              <a:t>3.6.0 </a:t>
            </a:r>
            <a:r>
              <a:rPr lang="ko-KR" altLang="en-US" dirty="0"/>
              <a:t>등의 형태로 뜰 것인데 만약에 </a:t>
            </a:r>
            <a:r>
              <a:rPr lang="en-US" altLang="ko-KR" dirty="0"/>
              <a:t>4.0.0</a:t>
            </a:r>
            <a:r>
              <a:rPr lang="ko-KR" altLang="en-US" dirty="0"/>
              <a:t>이 뜨면 데이터셋을 </a:t>
            </a:r>
            <a:r>
              <a:rPr lang="en-US" altLang="ko-KR" dirty="0"/>
              <a:t>uninstall </a:t>
            </a:r>
            <a:r>
              <a:rPr lang="ko-KR" altLang="en-US" dirty="0"/>
              <a:t>하고</a:t>
            </a:r>
          </a:p>
          <a:p>
            <a:r>
              <a:rPr lang="en-US" altLang="ko-KR" dirty="0"/>
              <a:t>3.6.0 </a:t>
            </a:r>
            <a:r>
              <a:rPr lang="ko-KR" altLang="en-US" dirty="0"/>
              <a:t>버전으로 다시 </a:t>
            </a:r>
            <a:r>
              <a:rPr lang="en-US" altLang="ko-KR" dirty="0"/>
              <a:t>install </a:t>
            </a:r>
            <a:r>
              <a:rPr lang="ko-KR" altLang="en-US" dirty="0"/>
              <a:t>해줘야 한다</a:t>
            </a:r>
            <a:r>
              <a:rPr lang="en-US" altLang="ko-KR" dirty="0"/>
              <a:t>. 3.6.0</a:t>
            </a:r>
            <a:r>
              <a:rPr lang="ko-KR" altLang="en-US" dirty="0"/>
              <a:t>이라면 재설치 할 필요는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데이터셋 버전이 </a:t>
            </a:r>
            <a:r>
              <a:rPr lang="en-US" altLang="ko-KR" dirty="0"/>
              <a:t>4.0.0 </a:t>
            </a:r>
            <a:r>
              <a:rPr lang="ko-KR" altLang="en-US" dirty="0"/>
              <a:t>일 경우 나중에 </a:t>
            </a:r>
            <a:r>
              <a:rPr lang="en-US" altLang="ko-KR" dirty="0"/>
              <a:t>ACT</a:t>
            </a:r>
            <a:r>
              <a:rPr lang="ko-KR" altLang="en-US" dirty="0"/>
              <a:t>나 </a:t>
            </a:r>
            <a:r>
              <a:rPr lang="en-US" altLang="ko-KR" dirty="0" err="1"/>
              <a:t>SmolVLA</a:t>
            </a:r>
            <a:r>
              <a:rPr lang="en-US" altLang="ko-KR" dirty="0"/>
              <a:t> </a:t>
            </a:r>
            <a:r>
              <a:rPr lang="ko-KR" altLang="en-US" dirty="0"/>
              <a:t>로 학습을 진행할 때 큰 오류가 발생한다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예시코드 </a:t>
            </a:r>
            <a:r>
              <a:rPr lang="en-US" altLang="ko-KR" dirty="0"/>
              <a:t>(</a:t>
            </a:r>
            <a:r>
              <a:rPr lang="ko-KR" altLang="en-US" dirty="0"/>
              <a:t>그대로 아나콘다 프롬프트에 </a:t>
            </a:r>
            <a:r>
              <a:rPr lang="ko-KR" altLang="en-US" dirty="0" err="1"/>
              <a:t>복붙</a:t>
            </a:r>
            <a:r>
              <a:rPr lang="ko-KR" altLang="en-US" dirty="0"/>
              <a:t> 실행하면 됨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pip uninstall datasets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pip install datasets == 3.6.0</a:t>
            </a:r>
          </a:p>
        </p:txBody>
      </p:sp>
    </p:spTree>
    <p:extLst>
      <p:ext uri="{BB962C8B-B14F-4D97-AF65-F5344CB8AC3E}">
        <p14:creationId xmlns:p14="http://schemas.microsoft.com/office/powerpoint/2010/main" val="36296061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3BDC-D680-689C-CBA1-5CF5559EF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3B5FD429-3A2A-93E5-A42D-D43E6433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AEEB5294-6265-9FB7-BC0E-0E2088C74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C981E-95D0-A721-477F-DB83FC19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31A89D-1EA0-D2CA-CBFD-6271C9449E26}"/>
              </a:ext>
            </a:extLst>
          </p:cNvPr>
          <p:cNvSpPr/>
          <p:nvPr/>
        </p:nvSpPr>
        <p:spPr>
          <a:xfrm>
            <a:off x="7267" y="-11999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4. </a:t>
            </a:r>
            <a:r>
              <a:rPr lang="ko-KR" altLang="en-US" sz="3200" b="1" dirty="0"/>
              <a:t>로봇 팔 데이터 녹화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업로드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030718-C6EE-E361-5F26-3BC05F8E6753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2499D-79D1-D2B9-B29D-322F7F73452E}"/>
              </a:ext>
            </a:extLst>
          </p:cNvPr>
          <p:cNvSpPr txBox="1"/>
          <p:nvPr/>
        </p:nvSpPr>
        <p:spPr>
          <a:xfrm>
            <a:off x="977344" y="1338247"/>
            <a:ext cx="97783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Huggingface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>
                <a:hlinkClick r:id="rId4"/>
              </a:rPr>
              <a:t>https://huggingface.co/</a:t>
            </a:r>
            <a:endParaRPr lang="en-US" altLang="ko-KR" dirty="0"/>
          </a:p>
          <a:p>
            <a:r>
              <a:rPr lang="ko-KR" altLang="en-US" dirty="0"/>
              <a:t>회원가입을 한 후 </a:t>
            </a:r>
            <a:r>
              <a:rPr lang="en-US" altLang="ko-KR" dirty="0"/>
              <a:t>Access Tokens </a:t>
            </a:r>
            <a:r>
              <a:rPr lang="ko-KR" altLang="en-US" dirty="0"/>
              <a:t>창에 들어간다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Value</a:t>
            </a:r>
            <a:r>
              <a:rPr lang="ko-KR" altLang="en-US" dirty="0"/>
              <a:t>값을 </a:t>
            </a:r>
            <a:r>
              <a:rPr lang="ko-KR" altLang="en-US" dirty="0" err="1"/>
              <a:t>복붙하여</a:t>
            </a:r>
            <a:r>
              <a:rPr lang="ko-KR" altLang="en-US" dirty="0"/>
              <a:t> 아나콘다에서 다음의 코드를 그대로 실행하여 토큰 로그인을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</a:t>
            </a:r>
            <a:r>
              <a:rPr lang="en-US" altLang="ko-KR" dirty="0" err="1"/>
              <a:t>xxxxxxx</a:t>
            </a:r>
            <a:r>
              <a:rPr lang="ko-KR" altLang="en-US" dirty="0"/>
              <a:t>부분은 자신의 </a:t>
            </a:r>
            <a:r>
              <a:rPr lang="en-US" altLang="ko-KR" dirty="0"/>
              <a:t>Value </a:t>
            </a:r>
            <a:r>
              <a:rPr lang="ko-KR" altLang="en-US" dirty="0"/>
              <a:t>값을 넣으면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>
                <a:highlight>
                  <a:srgbClr val="FFFF00"/>
                </a:highlight>
              </a:rPr>
              <a:t>huggingface</a:t>
            </a:r>
            <a:r>
              <a:rPr lang="en-US" altLang="ko-KR" dirty="0">
                <a:highlight>
                  <a:srgbClr val="FFFF00"/>
                </a:highlight>
              </a:rPr>
              <a:t>-cli login --token </a:t>
            </a:r>
            <a:r>
              <a:rPr lang="en-US" altLang="ko-KR" dirty="0" err="1">
                <a:highlight>
                  <a:srgbClr val="FFFF00"/>
                </a:highlight>
              </a:rPr>
              <a:t>hf_xxxxxxxxxxxxxxxxxxxxxxxx</a:t>
            </a:r>
            <a:r>
              <a:rPr lang="en-US" altLang="ko-KR" dirty="0">
                <a:highlight>
                  <a:srgbClr val="FFFF00"/>
                </a:highlight>
              </a:rPr>
              <a:t> --add-to-git-credential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D4A339-6FF3-1696-91A2-A8D8D3C0C74F}"/>
              </a:ext>
            </a:extLst>
          </p:cNvPr>
          <p:cNvGrpSpPr/>
          <p:nvPr/>
        </p:nvGrpSpPr>
        <p:grpSpPr>
          <a:xfrm>
            <a:off x="862025" y="3207228"/>
            <a:ext cx="10093774" cy="3220774"/>
            <a:chOff x="819621" y="2851798"/>
            <a:chExt cx="10093774" cy="32207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216E537-B0FF-6805-AC96-284A3387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21" y="2851798"/>
              <a:ext cx="10093774" cy="3172329"/>
            </a:xfrm>
            <a:prstGeom prst="rect">
              <a:avLst/>
            </a:prstGeom>
          </p:spPr>
        </p:pic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B44CD1D0-7EC2-93E8-99B8-9BEE1915E600}"/>
                </a:ext>
              </a:extLst>
            </p:cNvPr>
            <p:cNvSpPr/>
            <p:nvPr/>
          </p:nvSpPr>
          <p:spPr>
            <a:xfrm>
              <a:off x="4729446" y="5135174"/>
              <a:ext cx="1366554" cy="888953"/>
            </a:xfrm>
            <a:prstGeom prst="frame">
              <a:avLst>
                <a:gd name="adj1" fmla="val 1101"/>
              </a:avLst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60876E-71D4-1444-7129-429C53E0FA55}"/>
                </a:ext>
              </a:extLst>
            </p:cNvPr>
            <p:cNvSpPr/>
            <p:nvPr/>
          </p:nvSpPr>
          <p:spPr>
            <a:xfrm>
              <a:off x="9834342" y="5183619"/>
              <a:ext cx="921329" cy="888953"/>
            </a:xfrm>
            <a:prstGeom prst="frame">
              <a:avLst>
                <a:gd name="adj1" fmla="val 1101"/>
              </a:avLst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1609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02D3-0746-B48D-1A46-03653E9E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BC78FA98-06D2-E1C4-148A-65DD94CB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82B06D69-4672-733C-0E69-E4BC65B0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226B8-A00A-C0EB-6AB3-FFC7DAED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9FF0AC-1174-D1FF-A757-9F4AD24D50F0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4. </a:t>
            </a:r>
            <a:r>
              <a:rPr lang="ko-KR" altLang="en-US" sz="3200" b="1" dirty="0"/>
              <a:t>로봇 팔 데이터 녹화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업로드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3E510B-965D-84EA-128A-5F63E9124993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D990A-EA15-B53F-28B8-73692977F0EC}"/>
              </a:ext>
            </a:extLst>
          </p:cNvPr>
          <p:cNvSpPr txBox="1"/>
          <p:nvPr/>
        </p:nvSpPr>
        <p:spPr>
          <a:xfrm>
            <a:off x="582854" y="1007816"/>
            <a:ext cx="97783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https://huggingface.co/docs/lerobot/il_robots</a:t>
            </a:r>
            <a:endParaRPr lang="en-US" altLang="ko-KR" dirty="0"/>
          </a:p>
          <a:p>
            <a:r>
              <a:rPr lang="ko-KR" altLang="en-US" dirty="0"/>
              <a:t>해당 사이트를 참고하여 데이터를 녹화</a:t>
            </a:r>
            <a:r>
              <a:rPr lang="en-US" altLang="ko-KR" dirty="0"/>
              <a:t>/</a:t>
            </a:r>
            <a:r>
              <a:rPr lang="ko-KR" altLang="en-US" dirty="0"/>
              <a:t>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원격조작과 동시에 녹화하는 코드는 아래와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## </a:t>
            </a:r>
            <a:r>
              <a:rPr lang="en-US" altLang="ko-KR" dirty="0" err="1"/>
              <a:t>robot.port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robot.id</a:t>
            </a:r>
            <a:r>
              <a:rPr lang="ko-KR" altLang="en-US" dirty="0"/>
              <a:t>는 자신이 예전 초기 설정에서 지정했던 이름을 대입하면 된다</a:t>
            </a:r>
            <a:r>
              <a:rPr lang="en-US" altLang="ko-KR" dirty="0"/>
              <a:t>. </a:t>
            </a:r>
            <a:r>
              <a:rPr lang="ko-KR" altLang="en-US" dirty="0"/>
              <a:t>카메라도 맥북</a:t>
            </a:r>
            <a:r>
              <a:rPr lang="en-US" altLang="ko-KR" dirty="0"/>
              <a:t>, </a:t>
            </a:r>
            <a:r>
              <a:rPr lang="ko-KR" altLang="en-US" dirty="0" err="1"/>
              <a:t>윈도우등에</a:t>
            </a:r>
            <a:r>
              <a:rPr lang="ko-KR" altLang="en-US" dirty="0"/>
              <a:t> 따라 이름과 형식이 달라지니 주의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저장되는 경로와 녹화할 에피소드 개수</a:t>
            </a:r>
            <a:r>
              <a:rPr lang="en-US" altLang="ko-KR" dirty="0"/>
              <a:t>, </a:t>
            </a:r>
            <a:r>
              <a:rPr lang="ko-KR" altLang="en-US" dirty="0"/>
              <a:t>작업이름</a:t>
            </a:r>
            <a:r>
              <a:rPr lang="en-US" altLang="ko-KR" dirty="0"/>
              <a:t>, </a:t>
            </a:r>
            <a:r>
              <a:rPr lang="ko-KR" altLang="en-US" dirty="0"/>
              <a:t>에피소드 한 회당 시간</a:t>
            </a:r>
            <a:r>
              <a:rPr lang="en-US" altLang="ko-KR" dirty="0"/>
              <a:t>, </a:t>
            </a:r>
            <a:r>
              <a:rPr lang="ko-KR" altLang="en-US" dirty="0"/>
              <a:t>환경 정리 시간 등을 설정 가능하다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python -m </a:t>
            </a:r>
            <a:r>
              <a:rPr lang="en-US" altLang="ko-KR" dirty="0" err="1">
                <a:highlight>
                  <a:srgbClr val="FFFF00"/>
                </a:highlight>
              </a:rPr>
              <a:t>lerobot.record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robot.type</a:t>
            </a:r>
            <a:r>
              <a:rPr lang="en-US" altLang="ko-KR" dirty="0">
                <a:highlight>
                  <a:srgbClr val="FFFF00"/>
                </a:highlight>
              </a:rPr>
              <a:t>=so101_follower --</a:t>
            </a:r>
            <a:r>
              <a:rPr lang="en-US" altLang="ko-KR" dirty="0" err="1">
                <a:highlight>
                  <a:srgbClr val="FFFF00"/>
                </a:highlight>
              </a:rPr>
              <a:t>robot.port</a:t>
            </a:r>
            <a:r>
              <a:rPr lang="en-US" altLang="ko-KR" dirty="0">
                <a:highlight>
                  <a:srgbClr val="FFFF00"/>
                </a:highlight>
              </a:rPr>
              <a:t>=COM3 --robot.id=</a:t>
            </a:r>
            <a:r>
              <a:rPr lang="en-US" altLang="ko-KR" dirty="0" err="1">
                <a:highlight>
                  <a:srgbClr val="FFFF00"/>
                </a:highlight>
              </a:rPr>
              <a:t>ammd_follower_arm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robot.cameras</a:t>
            </a:r>
            <a:r>
              <a:rPr lang="en-US" altLang="ko-KR" dirty="0">
                <a:highlight>
                  <a:srgbClr val="FFFF00"/>
                </a:highlight>
              </a:rPr>
              <a:t>="{ front: {type: </a:t>
            </a:r>
            <a:r>
              <a:rPr lang="en-US" altLang="ko-KR" dirty="0" err="1">
                <a:highlight>
                  <a:srgbClr val="FFFF00"/>
                </a:highlight>
              </a:rPr>
              <a:t>opencv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index_or_path</a:t>
            </a:r>
            <a:r>
              <a:rPr lang="en-US" altLang="ko-KR" dirty="0">
                <a:highlight>
                  <a:srgbClr val="FFFF00"/>
                </a:highlight>
              </a:rPr>
              <a:t>: 0, width: 640, height: 480, fps: 30}, side: {type: </a:t>
            </a:r>
            <a:r>
              <a:rPr lang="en-US" altLang="ko-KR" dirty="0" err="1">
                <a:highlight>
                  <a:srgbClr val="FFFF00"/>
                </a:highlight>
              </a:rPr>
              <a:t>opencv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index_or_path</a:t>
            </a:r>
            <a:r>
              <a:rPr lang="en-US" altLang="ko-KR" dirty="0">
                <a:highlight>
                  <a:srgbClr val="FFFF00"/>
                </a:highlight>
              </a:rPr>
              <a:t>: 1, width: 640, height: 480, fps: 30} }" --</a:t>
            </a:r>
            <a:r>
              <a:rPr lang="en-US" altLang="ko-KR" dirty="0" err="1">
                <a:highlight>
                  <a:srgbClr val="FFFF00"/>
                </a:highlight>
              </a:rPr>
              <a:t>teleop.type</a:t>
            </a:r>
            <a:r>
              <a:rPr lang="en-US" altLang="ko-KR" dirty="0">
                <a:highlight>
                  <a:srgbClr val="FFFF00"/>
                </a:highlight>
              </a:rPr>
              <a:t>=so101_leader --</a:t>
            </a:r>
            <a:r>
              <a:rPr lang="en-US" altLang="ko-KR" dirty="0" err="1">
                <a:highlight>
                  <a:srgbClr val="FFFF00"/>
                </a:highlight>
              </a:rPr>
              <a:t>teleop.port</a:t>
            </a:r>
            <a:r>
              <a:rPr lang="en-US" altLang="ko-KR" dirty="0">
                <a:highlight>
                  <a:srgbClr val="FFFF00"/>
                </a:highlight>
              </a:rPr>
              <a:t>=COM5 --teleop.id=</a:t>
            </a:r>
            <a:r>
              <a:rPr lang="en-US" altLang="ko-KR" dirty="0" err="1">
                <a:highlight>
                  <a:srgbClr val="FFFF00"/>
                </a:highlight>
              </a:rPr>
              <a:t>ammd_leader_arm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display_data</a:t>
            </a:r>
            <a:r>
              <a:rPr lang="en-US" altLang="ko-KR" dirty="0">
                <a:highlight>
                  <a:srgbClr val="FFFF00"/>
                </a:highlight>
              </a:rPr>
              <a:t>=true --</a:t>
            </a:r>
            <a:r>
              <a:rPr lang="en-US" altLang="ko-KR" dirty="0" err="1">
                <a:highlight>
                  <a:srgbClr val="FFFF00"/>
                </a:highlight>
              </a:rPr>
              <a:t>dataset.repo_id</a:t>
            </a:r>
            <a:r>
              <a:rPr lang="en-US" altLang="ko-KR" dirty="0">
                <a:highlight>
                  <a:srgbClr val="FFFF00"/>
                </a:highlight>
              </a:rPr>
              <a:t>="</a:t>
            </a:r>
            <a:r>
              <a:rPr lang="en-US" altLang="ko-KR" dirty="0" err="1">
                <a:highlight>
                  <a:srgbClr val="FFFF00"/>
                </a:highlight>
              </a:rPr>
              <a:t>initie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en-US" altLang="ko-KR" dirty="0" err="1">
                <a:highlight>
                  <a:srgbClr val="FFFF00"/>
                </a:highlight>
              </a:rPr>
              <a:t>multimeter_switch</a:t>
            </a:r>
            <a:r>
              <a:rPr lang="en-US" altLang="ko-KR" dirty="0">
                <a:highlight>
                  <a:srgbClr val="FFFF00"/>
                </a:highlight>
              </a:rPr>
              <a:t>" --</a:t>
            </a:r>
            <a:r>
              <a:rPr lang="en-US" altLang="ko-KR" dirty="0" err="1">
                <a:highlight>
                  <a:srgbClr val="FFFF00"/>
                </a:highlight>
              </a:rPr>
              <a:t>dataset.num_episodes</a:t>
            </a:r>
            <a:r>
              <a:rPr lang="en-US" altLang="ko-KR" dirty="0">
                <a:highlight>
                  <a:srgbClr val="FFFF00"/>
                </a:highlight>
              </a:rPr>
              <a:t>=50 --</a:t>
            </a:r>
            <a:r>
              <a:rPr lang="en-US" altLang="ko-KR" dirty="0" err="1">
                <a:highlight>
                  <a:srgbClr val="FFFF00"/>
                </a:highlight>
              </a:rPr>
              <a:t>dataset.single_task</a:t>
            </a:r>
            <a:r>
              <a:rPr lang="en-US" altLang="ko-KR" dirty="0">
                <a:highlight>
                  <a:srgbClr val="FFFF00"/>
                </a:highlight>
              </a:rPr>
              <a:t>="Turn the switch" --</a:t>
            </a:r>
            <a:r>
              <a:rPr lang="en-US" altLang="ko-KR" dirty="0" err="1">
                <a:highlight>
                  <a:srgbClr val="FFFF00"/>
                </a:highlight>
              </a:rPr>
              <a:t>dataset.episode_time_s</a:t>
            </a:r>
            <a:r>
              <a:rPr lang="en-US" altLang="ko-KR" dirty="0">
                <a:highlight>
                  <a:srgbClr val="FFFF00"/>
                </a:highlight>
              </a:rPr>
              <a:t>=50 --</a:t>
            </a:r>
            <a:r>
              <a:rPr lang="en-US" altLang="ko-KR" dirty="0" err="1">
                <a:highlight>
                  <a:srgbClr val="FFFF00"/>
                </a:highlight>
              </a:rPr>
              <a:t>dataset.reset_time_s</a:t>
            </a:r>
            <a:r>
              <a:rPr lang="en-US" altLang="ko-KR" dirty="0">
                <a:highlight>
                  <a:srgbClr val="FFFF00"/>
                </a:highlight>
              </a:rPr>
              <a:t>=10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녹화 시 우측 방향키 </a:t>
            </a:r>
            <a:r>
              <a:rPr lang="en-US" altLang="ko-KR" dirty="0"/>
              <a:t>-&gt; </a:t>
            </a:r>
            <a:r>
              <a:rPr lang="ko-KR" altLang="en-US" dirty="0"/>
              <a:t>를 누르면 녹화가 멈추고 다음 녹화로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녹화가 끝나면 자동으로 </a:t>
            </a:r>
            <a:r>
              <a:rPr lang="ko-KR" altLang="en-US" dirty="0" err="1"/>
              <a:t>허깅</a:t>
            </a:r>
            <a:r>
              <a:rPr lang="ko-KR" altLang="en-US" dirty="0"/>
              <a:t> 페이스에 녹화데이터들이 업로드 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95190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542D0-227F-379E-641A-654EC0A8A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B0DF22E9-2F25-433B-7FE8-31EC2ACE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D1E10232-B219-8EF1-6EA4-4DC28D1B5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4D86-5238-F2F7-7811-D08B4FB6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14E719-796B-51B4-147D-8774387F358A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4. </a:t>
            </a:r>
            <a:r>
              <a:rPr lang="ko-KR" altLang="en-US" sz="3200" b="1" dirty="0"/>
              <a:t>로봇 팔 데이터 녹화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업로드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975DC5-FAB8-E154-45B2-7825E009FDA8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5F40-63C8-837C-7D62-0CF926DE6258}"/>
              </a:ext>
            </a:extLst>
          </p:cNvPr>
          <p:cNvSpPr txBox="1"/>
          <p:nvPr/>
        </p:nvSpPr>
        <p:spPr>
          <a:xfrm>
            <a:off x="588909" y="1105392"/>
            <a:ext cx="9778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 녹화 및 </a:t>
            </a:r>
            <a:r>
              <a:rPr lang="ko-KR" altLang="en-US" dirty="0" err="1"/>
              <a:t>허깅페이스</a:t>
            </a:r>
            <a:r>
              <a:rPr lang="ko-KR" altLang="en-US" dirty="0"/>
              <a:t> 서버에 저장이 성공적으로 되었다면 아래의 사진처럼 </a:t>
            </a:r>
            <a:r>
              <a:rPr lang="en-US" altLang="ko-KR" dirty="0"/>
              <a:t>Datasets</a:t>
            </a:r>
            <a:r>
              <a:rPr lang="ko-KR" altLang="en-US" dirty="0"/>
              <a:t>에 업로드 된 것을 확인할 수 있을 것이다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9DD371-0201-A160-D5BF-E06C39321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919" y="1919620"/>
            <a:ext cx="8289672" cy="444350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A61E6FF9-72FA-9AF9-5654-9DFA525047B8}"/>
              </a:ext>
            </a:extLst>
          </p:cNvPr>
          <p:cNvSpPr/>
          <p:nvPr/>
        </p:nvSpPr>
        <p:spPr>
          <a:xfrm>
            <a:off x="4111517" y="5094572"/>
            <a:ext cx="5922659" cy="1384734"/>
          </a:xfrm>
          <a:prstGeom prst="frame">
            <a:avLst>
              <a:gd name="adj1" fmla="val 1101"/>
            </a:avLst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732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02DC3-8C57-03A3-1313-88E2383E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77D2F540-660F-1EFA-2CE1-86E75FEBF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D7C08555-E08B-6D81-D742-29DC95667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4021A-8EE5-6E1D-CAC0-E2C39A38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0F4373-5425-95BE-C711-DECB700BACC2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D2D2C-D73C-CAFD-C6F1-D251291D5A6A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0E4DB-F7BF-0A21-88D0-2677F1304311}"/>
              </a:ext>
            </a:extLst>
          </p:cNvPr>
          <p:cNvSpPr txBox="1"/>
          <p:nvPr/>
        </p:nvSpPr>
        <p:spPr>
          <a:xfrm>
            <a:off x="1476880" y="3136613"/>
            <a:ext cx="923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</p:spTree>
    <p:extLst>
      <p:ext uri="{BB962C8B-B14F-4D97-AF65-F5344CB8AC3E}">
        <p14:creationId xmlns:p14="http://schemas.microsoft.com/office/powerpoint/2010/main" val="9233556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853DC-E545-CD50-F8D7-1F4871952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6970ECFC-D737-D2EA-AF3B-D3D803D35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C234036A-B006-2C10-20B2-DF47AC5B9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26848C-0B13-03F0-63B9-6119605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2A0182-6A56-3E58-BD0D-65AC30703255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C3E3DD-BCB0-C7A0-15FC-4A06F1ADAC81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F0205-62E3-F951-4B28-8829E8B5F34A}"/>
              </a:ext>
            </a:extLst>
          </p:cNvPr>
          <p:cNvSpPr txBox="1"/>
          <p:nvPr/>
        </p:nvSpPr>
        <p:spPr>
          <a:xfrm>
            <a:off x="588909" y="1412161"/>
            <a:ext cx="107532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https://huggingface.co/docs/lerobot/il_robots</a:t>
            </a:r>
            <a:r>
              <a:rPr lang="en-US" altLang="ko-KR" dirty="0"/>
              <a:t> </a:t>
            </a:r>
            <a:r>
              <a:rPr lang="ko-KR" altLang="en-US" dirty="0"/>
              <a:t>해당 페이지 하단의 </a:t>
            </a:r>
            <a:r>
              <a:rPr lang="en-US" altLang="ko-KR" dirty="0"/>
              <a:t>“Train a policy” </a:t>
            </a:r>
            <a:r>
              <a:rPr lang="ko-KR" altLang="en-US" dirty="0"/>
              <a:t>부분을 읽어보면</a:t>
            </a:r>
            <a:r>
              <a:rPr lang="en-US" altLang="ko-KR" dirty="0"/>
              <a:t>, </a:t>
            </a:r>
            <a:r>
              <a:rPr lang="ko-KR" altLang="en-US" dirty="0"/>
              <a:t>우리가 업로드한</a:t>
            </a:r>
            <a:r>
              <a:rPr lang="en-US" altLang="ko-KR" dirty="0"/>
              <a:t>(</a:t>
            </a:r>
            <a:r>
              <a:rPr lang="ko-KR" altLang="en-US" dirty="0"/>
              <a:t>또는 노트북 로컬에 저장한</a:t>
            </a:r>
            <a:r>
              <a:rPr lang="en-US" altLang="ko-KR" dirty="0"/>
              <a:t>) </a:t>
            </a:r>
            <a:r>
              <a:rPr lang="ko-KR" altLang="en-US" dirty="0"/>
              <a:t>데이터셋을 가지고 모방 학습 </a:t>
            </a:r>
            <a:r>
              <a:rPr lang="en-US" altLang="ko-KR" dirty="0"/>
              <a:t>‘</a:t>
            </a:r>
            <a:r>
              <a:rPr lang="ko-KR" altLang="en-US" dirty="0"/>
              <a:t>정책</a:t>
            </a:r>
            <a:r>
              <a:rPr lang="en-US" altLang="ko-KR" dirty="0"/>
              <a:t>’</a:t>
            </a:r>
            <a:r>
              <a:rPr lang="ko-KR" altLang="en-US" dirty="0"/>
              <a:t>을 훈련시킬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예를 들면 땅에 무작위적으로 떨어져 있는 사과를 줍는 동작을 </a:t>
            </a:r>
            <a:r>
              <a:rPr lang="en-US" altLang="ko-KR" dirty="0"/>
              <a:t>50</a:t>
            </a:r>
            <a:r>
              <a:rPr lang="ko-KR" altLang="en-US" dirty="0"/>
              <a:t>번 반복</a:t>
            </a:r>
            <a:r>
              <a:rPr lang="en-US" altLang="ko-KR" dirty="0"/>
              <a:t>/</a:t>
            </a:r>
            <a:r>
              <a:rPr lang="ko-KR" altLang="en-US" dirty="0"/>
              <a:t>녹화하여 데이터셋을 저장하고</a:t>
            </a:r>
            <a:r>
              <a:rPr lang="en-US" altLang="ko-KR" dirty="0"/>
              <a:t>, </a:t>
            </a:r>
            <a:r>
              <a:rPr lang="ko-KR" altLang="en-US" dirty="0"/>
              <a:t>그것을 </a:t>
            </a:r>
            <a:r>
              <a:rPr lang="en-US" altLang="ko-KR" dirty="0" err="1"/>
              <a:t>SmolVLA</a:t>
            </a:r>
            <a:r>
              <a:rPr lang="ko-KR" altLang="en-US" dirty="0"/>
              <a:t>나 </a:t>
            </a:r>
            <a:r>
              <a:rPr lang="en-US" altLang="ko-KR" dirty="0"/>
              <a:t>ACT </a:t>
            </a:r>
            <a:r>
              <a:rPr lang="ko-KR" altLang="en-US" dirty="0"/>
              <a:t>등의 학습 모델로 학습</a:t>
            </a:r>
            <a:r>
              <a:rPr lang="en-US" altLang="ko-KR" dirty="0"/>
              <a:t>(</a:t>
            </a:r>
            <a:r>
              <a:rPr lang="ko-KR" altLang="en-US" dirty="0"/>
              <a:t>훈련</a:t>
            </a:r>
            <a:r>
              <a:rPr lang="en-US" altLang="ko-KR" dirty="0"/>
              <a:t>)</a:t>
            </a:r>
            <a:r>
              <a:rPr lang="ko-KR" altLang="en-US" dirty="0"/>
              <a:t>시켜 정책</a:t>
            </a:r>
            <a:r>
              <a:rPr lang="en-US" altLang="ko-KR" dirty="0"/>
              <a:t>(</a:t>
            </a:r>
            <a:r>
              <a:rPr lang="ko-KR" altLang="en-US" dirty="0"/>
              <a:t>학습된 결과 또는 교본</a:t>
            </a:r>
            <a:r>
              <a:rPr lang="en-US" altLang="ko-KR" dirty="0"/>
              <a:t>)</a:t>
            </a:r>
            <a:r>
              <a:rPr lang="ko-KR" altLang="en-US" dirty="0"/>
              <a:t>을 만들어서 </a:t>
            </a:r>
            <a:endParaRPr lang="en-US" altLang="ko-KR" dirty="0"/>
          </a:p>
          <a:p>
            <a:r>
              <a:rPr lang="ko-KR" altLang="en-US" dirty="0"/>
              <a:t>나중에 그것을 시험해본다면</a:t>
            </a:r>
            <a:r>
              <a:rPr lang="en-US" altLang="ko-KR" dirty="0"/>
              <a:t>, </a:t>
            </a:r>
            <a:r>
              <a:rPr lang="ko-KR" altLang="en-US" dirty="0"/>
              <a:t>우리가 학습시키지 않았던 위치에 놓인 사과도 자연스럽게 주울 수 있게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노트북 로컬 환경에서 정책 훈련을 진행하려면 엔비디아 </a:t>
            </a:r>
            <a:r>
              <a:rPr lang="en-US" altLang="ko-KR" dirty="0"/>
              <a:t>GPU</a:t>
            </a:r>
            <a:r>
              <a:rPr lang="ko-KR" altLang="en-US" dirty="0"/>
              <a:t>가 탑재되어 </a:t>
            </a:r>
            <a:r>
              <a:rPr lang="en-US" altLang="ko-KR" dirty="0"/>
              <a:t>CUDA</a:t>
            </a:r>
            <a:r>
              <a:rPr lang="ko-KR" altLang="en-US" dirty="0"/>
              <a:t>기능을 쓸 수 있어야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만약 엔비디아 </a:t>
            </a:r>
            <a:r>
              <a:rPr lang="en-US" altLang="ko-KR" dirty="0"/>
              <a:t>GPU</a:t>
            </a:r>
            <a:r>
              <a:rPr lang="ko-KR" altLang="en-US" dirty="0"/>
              <a:t>가 있다면 위의 홈페이지의 설명을 따라 훈련을 진행하면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엔비디아 </a:t>
            </a:r>
            <a:r>
              <a:rPr lang="en-US" altLang="ko-KR" dirty="0"/>
              <a:t>GPU</a:t>
            </a:r>
            <a:r>
              <a:rPr lang="ko-KR" altLang="en-US" dirty="0"/>
              <a:t>가 없을 경우 </a:t>
            </a:r>
            <a:r>
              <a:rPr lang="en-US" altLang="ko-KR" dirty="0" err="1"/>
              <a:t>cpu</a:t>
            </a:r>
            <a:r>
              <a:rPr lang="ko-KR" altLang="en-US" dirty="0"/>
              <a:t>로도 훈련시킬 수 있지만 속도가 너무 느려서 학습이 불가능에 </a:t>
            </a:r>
            <a:r>
              <a:rPr lang="ko-KR" altLang="en-US" dirty="0" err="1"/>
              <a:t>가까워지기에</a:t>
            </a:r>
            <a:r>
              <a:rPr lang="en-US" altLang="ko-KR" dirty="0"/>
              <a:t>,</a:t>
            </a:r>
            <a:r>
              <a:rPr lang="ko-KR" altLang="en-US" dirty="0"/>
              <a:t> 대안으로 </a:t>
            </a:r>
            <a:r>
              <a:rPr lang="ko-KR" altLang="en-US" dirty="0">
                <a:solidFill>
                  <a:srgbClr val="FF0000"/>
                </a:solidFill>
              </a:rPr>
              <a:t>구글 </a:t>
            </a:r>
            <a:r>
              <a:rPr lang="en-US" altLang="ko-KR" dirty="0" err="1">
                <a:solidFill>
                  <a:srgbClr val="FF0000"/>
                </a:solidFill>
              </a:rPr>
              <a:t>Colab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환경에서 훈련시키고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그 결과를 </a:t>
            </a:r>
            <a:r>
              <a:rPr lang="ko-KR" altLang="en-US" dirty="0" err="1">
                <a:solidFill>
                  <a:srgbClr val="FF0000"/>
                </a:solidFill>
              </a:rPr>
              <a:t>허깅페이스에</a:t>
            </a:r>
            <a:r>
              <a:rPr lang="ko-KR" altLang="en-US" dirty="0">
                <a:solidFill>
                  <a:srgbClr val="FF0000"/>
                </a:solidFill>
              </a:rPr>
              <a:t> 가져오는 방식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페이지부터 구글 </a:t>
            </a:r>
            <a:r>
              <a:rPr lang="en-US" altLang="ko-KR" dirty="0" err="1"/>
              <a:t>Colab</a:t>
            </a:r>
            <a:r>
              <a:rPr lang="ko-KR" altLang="en-US" dirty="0"/>
              <a:t>에서의 학습과 주의사항들을 설명하겠다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5763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9D73-7692-4459-CE29-85F5BFA3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805FDF0A-809A-CF55-0177-8430F55D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8908DCDF-80C7-10EB-D666-D73F68111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F317A-7A2F-1604-E949-C12C68EF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D41F40-FF33-0DC6-813B-B33998B04C63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목차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4F5AFC-C0AD-67B6-301F-4A9B1A87BC96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4BB23-ADCD-2D66-0694-DE69E5F9C6F2}"/>
              </a:ext>
            </a:extLst>
          </p:cNvPr>
          <p:cNvSpPr txBox="1"/>
          <p:nvPr/>
        </p:nvSpPr>
        <p:spPr>
          <a:xfrm>
            <a:off x="2672562" y="1434067"/>
            <a:ext cx="4605584" cy="436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SO-101 </a:t>
            </a:r>
            <a:r>
              <a:rPr lang="ko-KR" altLang="en-US" sz="2000" dirty="0"/>
              <a:t>로봇 팔 조립 및 주의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ACE0B-6FDF-E125-AD22-9CCA113987A7}"/>
              </a:ext>
            </a:extLst>
          </p:cNvPr>
          <p:cNvSpPr txBox="1"/>
          <p:nvPr/>
        </p:nvSpPr>
        <p:spPr>
          <a:xfrm>
            <a:off x="2672561" y="2182278"/>
            <a:ext cx="4951475" cy="43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카메라 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22F2B8-3747-2B51-C8AD-9C253D5B4F39}"/>
              </a:ext>
            </a:extLst>
          </p:cNvPr>
          <p:cNvSpPr txBox="1"/>
          <p:nvPr/>
        </p:nvSpPr>
        <p:spPr>
          <a:xfrm>
            <a:off x="2672560" y="2954533"/>
            <a:ext cx="6404827" cy="43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로봇 팔 원격 조작 </a:t>
            </a:r>
            <a:r>
              <a:rPr lang="en-US" altLang="ko-KR" sz="2000" dirty="0"/>
              <a:t>(Teleoperation)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8D180-4AC4-FC45-0BF0-B54D91F53775}"/>
              </a:ext>
            </a:extLst>
          </p:cNvPr>
          <p:cNvSpPr txBox="1"/>
          <p:nvPr/>
        </p:nvSpPr>
        <p:spPr>
          <a:xfrm>
            <a:off x="2672562" y="3726787"/>
            <a:ext cx="5537093" cy="436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로봇 팔 데이터 녹화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Huggingface</a:t>
            </a:r>
            <a:r>
              <a:rPr lang="ko-KR" altLang="en-US" sz="2000" dirty="0"/>
              <a:t>에 업로드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9A35B-6407-18A7-C1C2-5F067C638824}"/>
              </a:ext>
            </a:extLst>
          </p:cNvPr>
          <p:cNvSpPr txBox="1"/>
          <p:nvPr/>
        </p:nvSpPr>
        <p:spPr>
          <a:xfrm>
            <a:off x="2672562" y="4499041"/>
            <a:ext cx="5737468" cy="436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5. Colab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(</a:t>
            </a:r>
            <a:r>
              <a:rPr lang="ko-KR" altLang="en-US" sz="2000" dirty="0"/>
              <a:t>모방</a:t>
            </a:r>
            <a:r>
              <a:rPr lang="en-US" altLang="ko-KR" sz="2000" dirty="0"/>
              <a:t>) </a:t>
            </a:r>
            <a:r>
              <a:rPr lang="ko-KR" altLang="en-US" sz="2000" dirty="0"/>
              <a:t>학습</a:t>
            </a:r>
            <a:r>
              <a:rPr lang="en-US" altLang="ko-KR" sz="2000" dirty="0"/>
              <a:t>, </a:t>
            </a:r>
            <a:r>
              <a:rPr lang="ko-KR" altLang="en-US" sz="2000" dirty="0"/>
              <a:t>훈련 진행 및 주의점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052D8-0CD2-1193-EF4C-50C33FADDE0F}"/>
              </a:ext>
            </a:extLst>
          </p:cNvPr>
          <p:cNvSpPr txBox="1"/>
          <p:nvPr/>
        </p:nvSpPr>
        <p:spPr>
          <a:xfrm>
            <a:off x="2672562" y="5271295"/>
            <a:ext cx="431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6. POS </a:t>
            </a:r>
            <a:r>
              <a:rPr lang="ko-KR" altLang="en-US" sz="2000" dirty="0"/>
              <a:t>확인 및 좌표 지정 운동 코드</a:t>
            </a:r>
          </a:p>
        </p:txBody>
      </p:sp>
    </p:spTree>
    <p:extLst>
      <p:ext uri="{BB962C8B-B14F-4D97-AF65-F5344CB8AC3E}">
        <p14:creationId xmlns:p14="http://schemas.microsoft.com/office/powerpoint/2010/main" val="71936395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61490-1C16-52A7-24D7-0DAA26D6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11DD13D0-3CA3-2652-6838-7503C217B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CE8E3A63-B309-FFFF-A0A3-4772593BB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8B92E-D12B-1AFE-DE6E-034AD98B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3B1BCE-3739-E5A4-1737-DB123D17A033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F42742-7B7C-6D25-AA28-71D0B6EDDD27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6E50D-CAD1-3046-3159-E01EFA248D8D}"/>
              </a:ext>
            </a:extLst>
          </p:cNvPr>
          <p:cNvSpPr txBox="1"/>
          <p:nvPr/>
        </p:nvSpPr>
        <p:spPr>
          <a:xfrm>
            <a:off x="588909" y="2227186"/>
            <a:ext cx="107532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코랩에서</a:t>
            </a:r>
            <a:r>
              <a:rPr lang="ko-KR" altLang="en-US" dirty="0"/>
              <a:t> 하더라도 해당 페이지의 내용은 어느정도 숙지하는 게 좋을 것이다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https://huggingface.co/docs/lerobot/il_robots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다음으로 아래의 링크에 페이지에 들어가서</a:t>
            </a:r>
            <a:r>
              <a:rPr lang="en-US" altLang="ko-KR" dirty="0"/>
              <a:t>, Training ACT </a:t>
            </a:r>
            <a:r>
              <a:rPr lang="ko-KR" altLang="en-US" dirty="0"/>
              <a:t>부분의 </a:t>
            </a:r>
            <a:r>
              <a:rPr lang="ko-KR" altLang="en-US" dirty="0" err="1"/>
              <a:t>코랩</a:t>
            </a:r>
            <a:r>
              <a:rPr lang="ko-KR" altLang="en-US" dirty="0"/>
              <a:t> 사이트로 들어간다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5"/>
              </a:rPr>
              <a:t>https://huggingface.co/docs/lerobot/notebooks#training-act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https://colab.research.google.com/github/huggingface/notebooks/blob/main/lerobot/training-act.ipynb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사이트에 들어가서 </a:t>
            </a:r>
            <a:r>
              <a:rPr lang="en-US" altLang="ko-KR" dirty="0"/>
              <a:t>Weights &amp; Biases login</a:t>
            </a:r>
            <a:r>
              <a:rPr lang="ko-KR" altLang="en-US" dirty="0"/>
              <a:t> 부분까지는 페이지의 설명대로 무난히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</a:t>
            </a:r>
            <a:r>
              <a:rPr lang="ko-KR" altLang="en-US" b="1" dirty="0">
                <a:solidFill>
                  <a:srgbClr val="FF0000"/>
                </a:solidFill>
              </a:rPr>
              <a:t>알 수 없는 이유로 세션이 종료되거나</a:t>
            </a:r>
            <a:r>
              <a:rPr lang="en-US" altLang="ko-KR" b="1" dirty="0">
                <a:solidFill>
                  <a:srgbClr val="FF0000"/>
                </a:solidFill>
              </a:rPr>
              <a:t>, GPU</a:t>
            </a:r>
            <a:r>
              <a:rPr lang="ko-KR" altLang="en-US" b="1" dirty="0">
                <a:solidFill>
                  <a:srgbClr val="FF0000"/>
                </a:solidFill>
              </a:rPr>
              <a:t>가 </a:t>
            </a:r>
            <a:r>
              <a:rPr lang="en-US" altLang="ko-KR" b="1" dirty="0">
                <a:solidFill>
                  <a:srgbClr val="FF0000"/>
                </a:solidFill>
              </a:rPr>
              <a:t>A100</a:t>
            </a:r>
            <a:r>
              <a:rPr lang="ko-KR" altLang="en-US" b="1" dirty="0">
                <a:solidFill>
                  <a:srgbClr val="FF0000"/>
                </a:solidFill>
              </a:rPr>
              <a:t>이 아닌 </a:t>
            </a:r>
            <a:r>
              <a:rPr lang="en-US" altLang="ko-KR" b="1" dirty="0">
                <a:solidFill>
                  <a:srgbClr val="FF0000"/>
                </a:solidFill>
              </a:rPr>
              <a:t>T4</a:t>
            </a:r>
            <a:r>
              <a:rPr lang="ko-KR" altLang="en-US" b="1" dirty="0">
                <a:solidFill>
                  <a:srgbClr val="FF0000"/>
                </a:solidFill>
              </a:rPr>
              <a:t>가 사용된다고 뜨는 경우가 있는데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이경우에는 페이지를 </a:t>
            </a:r>
            <a:r>
              <a:rPr lang="ko-KR" altLang="en-US" b="1" dirty="0" err="1">
                <a:solidFill>
                  <a:srgbClr val="FF0000"/>
                </a:solidFill>
              </a:rPr>
              <a:t>새로고침하여</a:t>
            </a:r>
            <a:r>
              <a:rPr lang="ko-KR" altLang="en-US" b="1" dirty="0">
                <a:solidFill>
                  <a:srgbClr val="FF0000"/>
                </a:solidFill>
              </a:rPr>
              <a:t> 코드를 다시 </a:t>
            </a:r>
            <a:r>
              <a:rPr lang="ko-KR" altLang="en-US" b="1" dirty="0" err="1">
                <a:solidFill>
                  <a:srgbClr val="FF0000"/>
                </a:solidFill>
              </a:rPr>
              <a:t>실행해줘야한다</a:t>
            </a:r>
            <a:r>
              <a:rPr lang="en-US" altLang="ko-KR" b="1" dirty="0">
                <a:solidFill>
                  <a:srgbClr val="FF0000"/>
                </a:solidFill>
              </a:rPr>
              <a:t>. A100</a:t>
            </a:r>
            <a:r>
              <a:rPr lang="ko-KR" altLang="en-US" b="1" dirty="0">
                <a:solidFill>
                  <a:srgbClr val="FF0000"/>
                </a:solidFill>
              </a:rPr>
              <a:t>을 </a:t>
            </a:r>
            <a:r>
              <a:rPr lang="ko-KR" altLang="en-US" b="1" dirty="0" err="1">
                <a:solidFill>
                  <a:srgbClr val="FF0000"/>
                </a:solidFill>
              </a:rPr>
              <a:t>써야한다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51966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E71E9-3E21-0FAC-7BDA-76AF48E3C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4EBD5185-5809-7534-5BE6-0CDDB5595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F2B8A94F-51AF-B0BB-EF99-BD6B8B225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F18EE-6D0B-3602-F084-04A4EC4C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7FF9E2-D9CA-E6FC-AF8A-3A06C00724BD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B74193-71D1-4AF9-645C-5765584FA5EB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22560-FCE7-2CD2-DA14-2F011E4CD3F9}"/>
              </a:ext>
            </a:extLst>
          </p:cNvPr>
          <p:cNvSpPr txBox="1"/>
          <p:nvPr/>
        </p:nvSpPr>
        <p:spPr>
          <a:xfrm>
            <a:off x="588909" y="1500584"/>
            <a:ext cx="107532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 다음 부분인 </a:t>
            </a:r>
            <a:r>
              <a:rPr lang="en-US" altLang="ko-KR" dirty="0"/>
              <a:t>[Start training ACT with </a:t>
            </a:r>
            <a:r>
              <a:rPr lang="en-US" altLang="ko-KR" dirty="0" err="1"/>
              <a:t>LeRobot</a:t>
            </a:r>
            <a:r>
              <a:rPr lang="en-US" altLang="ko-KR" dirty="0"/>
              <a:t>] </a:t>
            </a:r>
            <a:r>
              <a:rPr lang="ko-KR" altLang="en-US" dirty="0"/>
              <a:t>파트가 중요한데</a:t>
            </a:r>
            <a:r>
              <a:rPr lang="en-US" altLang="ko-KR" dirty="0"/>
              <a:t>, </a:t>
            </a:r>
            <a:r>
              <a:rPr lang="ko-KR" altLang="en-US" dirty="0"/>
              <a:t>코드를 아래와 사진과 같이 조금 </a:t>
            </a:r>
            <a:endParaRPr lang="en-US" altLang="ko-KR" dirty="0"/>
          </a:p>
          <a:p>
            <a:r>
              <a:rPr lang="ko-KR" altLang="en-US" dirty="0"/>
              <a:t>수정해야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01CC82-ACF1-EC2A-2EE6-5245092A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80" y="2244845"/>
            <a:ext cx="4933986" cy="165736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1B8AA3B-986C-0217-57F1-B443069E0A64}"/>
              </a:ext>
            </a:extLst>
          </p:cNvPr>
          <p:cNvSpPr/>
          <p:nvPr/>
        </p:nvSpPr>
        <p:spPr>
          <a:xfrm>
            <a:off x="5445149" y="2831210"/>
            <a:ext cx="978408" cy="484632"/>
          </a:xfrm>
          <a:prstGeom prst="right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D706E-C203-43D0-EDA5-CC4192A5696A}"/>
              </a:ext>
            </a:extLst>
          </p:cNvPr>
          <p:cNvSpPr txBox="1"/>
          <p:nvPr/>
        </p:nvSpPr>
        <p:spPr>
          <a:xfrm>
            <a:off x="2301139" y="382359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758436-65CD-EA1C-2BB1-594225AA69BA}"/>
              </a:ext>
            </a:extLst>
          </p:cNvPr>
          <p:cNvSpPr txBox="1"/>
          <p:nvPr/>
        </p:nvSpPr>
        <p:spPr>
          <a:xfrm>
            <a:off x="8526326" y="382359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7AF04F-26A3-EBDB-4BDC-0BEC8CC888FF}"/>
              </a:ext>
            </a:extLst>
          </p:cNvPr>
          <p:cNvSpPr txBox="1"/>
          <p:nvPr/>
        </p:nvSpPr>
        <p:spPr>
          <a:xfrm>
            <a:off x="588909" y="4322676"/>
            <a:ext cx="1075328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첫번째 줄에서 </a:t>
            </a:r>
            <a:r>
              <a:rPr lang="en-US" altLang="ko-KR" dirty="0" err="1"/>
              <a:t>lerobot</a:t>
            </a:r>
            <a:r>
              <a:rPr lang="en-US" altLang="ko-KR" dirty="0"/>
              <a:t> </a:t>
            </a:r>
            <a:r>
              <a:rPr lang="ko-KR" altLang="en-US" dirty="0"/>
              <a:t>앞에 </a:t>
            </a:r>
            <a:r>
              <a:rPr lang="en-US" altLang="ko-KR" dirty="0" err="1"/>
              <a:t>src</a:t>
            </a:r>
            <a:r>
              <a:rPr lang="en-US" altLang="ko-KR" dirty="0"/>
              <a:t>/ </a:t>
            </a:r>
            <a:r>
              <a:rPr lang="ko-KR" altLang="en-US" dirty="0"/>
              <a:t>를 추가해야 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두번째 줄에서 </a:t>
            </a:r>
            <a:r>
              <a:rPr lang="en-US" altLang="ko-KR" dirty="0"/>
              <a:t>${HF_USER}/il_gym0 </a:t>
            </a:r>
            <a:r>
              <a:rPr lang="ko-KR" altLang="en-US" dirty="0"/>
              <a:t>부분을 자신의 데이터셋 저장된 주소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en-US" altLang="ko-KR" dirty="0" err="1"/>
              <a:t>initie</a:t>
            </a:r>
            <a:r>
              <a:rPr lang="en-US" altLang="ko-KR" dirty="0"/>
              <a:t>/pick)</a:t>
            </a:r>
            <a:r>
              <a:rPr lang="ko-KR" altLang="en-US" dirty="0"/>
              <a:t>로 바꿔줘야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원한다면 아래 줄들의 저장되는 장소 이름도 보기 쉽게 </a:t>
            </a:r>
            <a:r>
              <a:rPr lang="en-US" altLang="ko-KR" dirty="0"/>
              <a:t>test1 </a:t>
            </a:r>
            <a:r>
              <a:rPr lang="ko-KR" altLang="en-US" dirty="0"/>
              <a:t>등으로 바꿔줄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또한 몇가지 파일들을 더 손봐야 하므로 수정을 마친 후 저 코드를 바로 실행하면 안된다</a:t>
            </a:r>
            <a:r>
              <a:rPr lang="en-US" altLang="ko-KR" sz="2000" b="1" dirty="0">
                <a:solidFill>
                  <a:srgbClr val="FF0000"/>
                </a:solidFill>
              </a:rPr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1621BE-ED9F-F313-B752-8B7B1CCA4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557" y="2140578"/>
            <a:ext cx="4609359" cy="1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21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FCFB5-75F0-4CD7-1AC1-FD4A497EF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650A1EEF-0783-2FED-32C2-19A2A9324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FA59074F-0325-638D-3196-BA9494F75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85F2D-331A-B454-D591-22547485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8138D1-9578-890C-E984-A1E567D1C2F5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33CD47-6A57-ECEF-A6EB-86FD5D8803A0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0C1ED-269D-9812-15BE-DDCB49E85AA3}"/>
              </a:ext>
            </a:extLst>
          </p:cNvPr>
          <p:cNvSpPr txBox="1"/>
          <p:nvPr/>
        </p:nvSpPr>
        <p:spPr>
          <a:xfrm>
            <a:off x="340625" y="932099"/>
            <a:ext cx="10753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페이지에 보이는 코드의 수정이 완료되면</a:t>
            </a:r>
            <a:r>
              <a:rPr lang="en-US" altLang="ko-KR" dirty="0"/>
              <a:t>, </a:t>
            </a:r>
            <a:r>
              <a:rPr lang="ko-KR" altLang="en-US" dirty="0"/>
              <a:t>좌측의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창으로 가서</a:t>
            </a:r>
            <a:endParaRPr lang="en-US" altLang="ko-KR" dirty="0"/>
          </a:p>
          <a:p>
            <a:r>
              <a:rPr lang="en-US" altLang="ko-KR" dirty="0"/>
              <a:t>lerobot/src/lerobot/configs/policies.py </a:t>
            </a:r>
            <a:r>
              <a:rPr lang="ko-KR" altLang="en-US" dirty="0"/>
              <a:t>경로로 </a:t>
            </a:r>
            <a:r>
              <a:rPr lang="en-US" altLang="ko-KR" dirty="0"/>
              <a:t>policies.py </a:t>
            </a:r>
            <a:r>
              <a:rPr lang="ko-KR" altLang="en-US" dirty="0"/>
              <a:t>파일을 클릭하여 들어가고</a:t>
            </a:r>
            <a:r>
              <a:rPr lang="en-US" altLang="ko-KR" dirty="0"/>
              <a:t>,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파일속에서 </a:t>
            </a:r>
            <a:r>
              <a:rPr lang="en-US" altLang="ko-KR" b="1" dirty="0">
                <a:solidFill>
                  <a:srgbClr val="FF0000"/>
                </a:solidFill>
              </a:rPr>
              <a:t>push to hub: bool = True </a:t>
            </a:r>
            <a:r>
              <a:rPr lang="ko-KR" altLang="en-US" b="1" dirty="0">
                <a:solidFill>
                  <a:srgbClr val="FF0000"/>
                </a:solidFill>
              </a:rPr>
              <a:t>라고 적힌 부분을 </a:t>
            </a:r>
            <a:r>
              <a:rPr lang="en-US" altLang="ko-KR" b="1" dirty="0">
                <a:solidFill>
                  <a:srgbClr val="FF0000"/>
                </a:solidFill>
              </a:rPr>
              <a:t>push to hub: bool = False</a:t>
            </a:r>
            <a:r>
              <a:rPr lang="ko-KR" altLang="en-US" b="1" dirty="0">
                <a:solidFill>
                  <a:srgbClr val="FF0000"/>
                </a:solidFill>
              </a:rPr>
              <a:t>로 고친다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  <a:r>
              <a:rPr lang="en-US" altLang="ko-KR" b="1" dirty="0" err="1">
                <a:solidFill>
                  <a:srgbClr val="FF0000"/>
                </a:solidFill>
              </a:rPr>
              <a:t>use_amp</a:t>
            </a:r>
            <a:r>
              <a:rPr lang="en-US" altLang="ko-KR" b="1" dirty="0">
                <a:solidFill>
                  <a:srgbClr val="FF0000"/>
                </a:solidFill>
              </a:rPr>
              <a:t>: bool = False</a:t>
            </a:r>
            <a:r>
              <a:rPr lang="ko-KR" altLang="en-US" b="1" dirty="0">
                <a:solidFill>
                  <a:srgbClr val="FF0000"/>
                </a:solidFill>
              </a:rPr>
              <a:t>를 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  <a:r>
              <a:rPr lang="ko-KR" altLang="en-US" b="1" dirty="0">
                <a:solidFill>
                  <a:srgbClr val="FF0000"/>
                </a:solidFill>
              </a:rPr>
              <a:t>로 바꿔준다</a:t>
            </a:r>
            <a:r>
              <a:rPr lang="en-US" altLang="ko-KR" b="1" dirty="0">
                <a:solidFill>
                  <a:srgbClr val="FF0000"/>
                </a:solidFill>
              </a:rPr>
              <a:t>. True</a:t>
            </a:r>
            <a:r>
              <a:rPr lang="ko-KR" altLang="en-US" b="1" dirty="0">
                <a:solidFill>
                  <a:srgbClr val="FF0000"/>
                </a:solidFill>
              </a:rPr>
              <a:t>일 때가 그나마 학습 시간이 적절했다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다만 성능이 저하되는지는 확인해보지 못하였다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C09FC-D0C7-D7CE-0920-706D7484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693" y="2333846"/>
            <a:ext cx="3838796" cy="3876911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1EDCE46A-41EC-12F8-3E87-B6484E6BBC87}"/>
              </a:ext>
            </a:extLst>
          </p:cNvPr>
          <p:cNvSpPr/>
          <p:nvPr/>
        </p:nvSpPr>
        <p:spPr>
          <a:xfrm>
            <a:off x="-248202" y="4026149"/>
            <a:ext cx="720675" cy="523081"/>
          </a:xfrm>
          <a:prstGeom prst="frame">
            <a:avLst>
              <a:gd name="adj1" fmla="val 2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74C5685-94D7-0746-AE50-A503C9A6C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965" y="2090120"/>
            <a:ext cx="7706651" cy="4716942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0A4B624B-23AB-A18C-7CAB-60E1A67941D3}"/>
              </a:ext>
            </a:extLst>
          </p:cNvPr>
          <p:cNvSpPr/>
          <p:nvPr/>
        </p:nvSpPr>
        <p:spPr>
          <a:xfrm>
            <a:off x="6189300" y="5058124"/>
            <a:ext cx="1155767" cy="300475"/>
          </a:xfrm>
          <a:prstGeom prst="frame">
            <a:avLst>
              <a:gd name="adj1" fmla="val 2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CF21F6B0-A951-3A20-B9E5-74C0FF75F51E}"/>
              </a:ext>
            </a:extLst>
          </p:cNvPr>
          <p:cNvSpPr/>
          <p:nvPr/>
        </p:nvSpPr>
        <p:spPr>
          <a:xfrm>
            <a:off x="8078957" y="5076425"/>
            <a:ext cx="1510122" cy="553642"/>
          </a:xfrm>
          <a:prstGeom prst="frame">
            <a:avLst>
              <a:gd name="adj1" fmla="val 2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192539D-2B23-BDB0-3C4A-33EE585E285D}"/>
              </a:ext>
            </a:extLst>
          </p:cNvPr>
          <p:cNvSpPr/>
          <p:nvPr/>
        </p:nvSpPr>
        <p:spPr>
          <a:xfrm>
            <a:off x="4168048" y="4287689"/>
            <a:ext cx="978408" cy="484632"/>
          </a:xfrm>
          <a:prstGeom prst="right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153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40ECF-82DB-D6E7-BEFE-D3AA8696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7B571B38-63A7-6D6D-CFD8-AF4593E9F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99C4BC7D-2F54-0F8E-A5ED-727BE093B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D0D891-5945-7D7F-CA07-756FCE98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64623F-EE4A-5D99-E2F7-14E1F37913AC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05E182-56BE-58EB-FEAC-7CD76C2CF6F4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34373-B239-4FEA-6B59-F5C827961885}"/>
              </a:ext>
            </a:extLst>
          </p:cNvPr>
          <p:cNvSpPr txBox="1"/>
          <p:nvPr/>
        </p:nvSpPr>
        <p:spPr>
          <a:xfrm>
            <a:off x="340624" y="932099"/>
            <a:ext cx="115497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또한 좌측의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  <a:r>
              <a:rPr lang="ko-KR" altLang="en-US" dirty="0"/>
              <a:t>창으로 가서</a:t>
            </a:r>
            <a:r>
              <a:rPr lang="en-US" altLang="ko-KR" dirty="0"/>
              <a:t> lerobot/src/lerobot/configs/train.py </a:t>
            </a:r>
            <a:r>
              <a:rPr lang="ko-KR" altLang="en-US" dirty="0"/>
              <a:t>경로로 가서 </a:t>
            </a:r>
            <a:r>
              <a:rPr lang="en-US" altLang="ko-KR" dirty="0"/>
              <a:t>train.py </a:t>
            </a:r>
            <a:r>
              <a:rPr lang="ko-KR" altLang="en-US" dirty="0"/>
              <a:t>파일을 클릭하여 들어가고</a:t>
            </a:r>
            <a:r>
              <a:rPr lang="en-US" altLang="ko-KR" dirty="0"/>
              <a:t>,</a:t>
            </a:r>
            <a:r>
              <a:rPr lang="ko-KR" altLang="en-US" dirty="0"/>
              <a:t>필요에 따라 </a:t>
            </a:r>
            <a:r>
              <a:rPr lang="en-US" altLang="ko-KR" dirty="0" err="1"/>
              <a:t>num_workers</a:t>
            </a:r>
            <a:r>
              <a:rPr lang="en-US" altLang="ko-KR" dirty="0"/>
              <a:t> , </a:t>
            </a:r>
            <a:r>
              <a:rPr lang="en-US" altLang="ko-KR" dirty="0" err="1"/>
              <a:t>batch_size</a:t>
            </a:r>
            <a:r>
              <a:rPr lang="en-US" altLang="ko-KR" dirty="0"/>
              <a:t>, steps </a:t>
            </a:r>
            <a:r>
              <a:rPr lang="ko-KR" altLang="en-US" dirty="0"/>
              <a:t>등의 변수들을 수정해준다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필자가 데이터를 학습시킬 때에는 </a:t>
            </a:r>
            <a:r>
              <a:rPr lang="en-US" altLang="ko-KR" dirty="0" err="1"/>
              <a:t>num_workers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</a:t>
            </a:r>
            <a:r>
              <a:rPr lang="en-US" altLang="ko-KR" dirty="0"/>
              <a:t>, steps</a:t>
            </a:r>
            <a:r>
              <a:rPr lang="ko-KR" altLang="en-US" dirty="0"/>
              <a:t>를 </a:t>
            </a:r>
            <a:r>
              <a:rPr lang="en-US" altLang="ko-KR" dirty="0"/>
              <a:t>60000</a:t>
            </a:r>
            <a:r>
              <a:rPr lang="ko-KR" altLang="en-US" dirty="0"/>
              <a:t>으로 설정하였다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기본값인 </a:t>
            </a:r>
            <a:r>
              <a:rPr lang="en-US" altLang="ko-KR" dirty="0"/>
              <a:t>10</a:t>
            </a:r>
            <a:r>
              <a:rPr lang="ko-KR" altLang="en-US" dirty="0"/>
              <a:t>만 </a:t>
            </a:r>
            <a:r>
              <a:rPr lang="en-US" altLang="ko-KR" dirty="0"/>
              <a:t>steps</a:t>
            </a:r>
            <a:r>
              <a:rPr lang="ko-KR" altLang="en-US" dirty="0"/>
              <a:t>를 사용할 경우</a:t>
            </a:r>
            <a:r>
              <a:rPr lang="en-US" altLang="ko-KR" dirty="0"/>
              <a:t> </a:t>
            </a:r>
            <a:r>
              <a:rPr lang="ko-KR" altLang="en-US" dirty="0"/>
              <a:t>물론 훈련은 더 잘 되겠지만 </a:t>
            </a:r>
            <a:r>
              <a:rPr lang="ko-KR" altLang="en-US" b="1" dirty="0">
                <a:solidFill>
                  <a:srgbClr val="FF0000"/>
                </a:solidFill>
              </a:rPr>
              <a:t>구글 </a:t>
            </a:r>
            <a:r>
              <a:rPr lang="en-US" altLang="ko-KR" b="1" dirty="0" err="1">
                <a:solidFill>
                  <a:srgbClr val="FF0000"/>
                </a:solidFill>
              </a:rPr>
              <a:t>Colab</a:t>
            </a:r>
            <a:r>
              <a:rPr lang="ko-KR" altLang="en-US" b="1" dirty="0">
                <a:solidFill>
                  <a:srgbClr val="FF0000"/>
                </a:solidFill>
              </a:rPr>
              <a:t>의 무료 제공 시간이 초과되어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학습에 실패하게 될 것이다</a:t>
            </a:r>
            <a:r>
              <a:rPr lang="en-US" altLang="ko-KR" dirty="0"/>
              <a:t>. </a:t>
            </a:r>
            <a:r>
              <a:rPr lang="en-US" altLang="ko-KR" dirty="0" err="1"/>
              <a:t>initie</a:t>
            </a:r>
            <a:r>
              <a:rPr lang="en-US" altLang="ko-KR" dirty="0"/>
              <a:t>/</a:t>
            </a:r>
            <a:r>
              <a:rPr lang="en-US" altLang="ko-KR" dirty="0" err="1"/>
              <a:t>multimeter_switch</a:t>
            </a:r>
            <a:r>
              <a:rPr lang="en-US" altLang="ko-KR" dirty="0"/>
              <a:t> </a:t>
            </a:r>
            <a:r>
              <a:rPr lang="ko-KR" altLang="en-US" dirty="0"/>
              <a:t>데이터셋 기준 지금까지의 조건을 기준으로 </a:t>
            </a:r>
            <a:r>
              <a:rPr lang="en-US" altLang="ko-KR" dirty="0"/>
              <a:t>60000</a:t>
            </a:r>
            <a:r>
              <a:rPr lang="ko-KR" altLang="en-US" dirty="0"/>
              <a:t>스텝에 </a:t>
            </a:r>
            <a:r>
              <a:rPr lang="en-US" altLang="ko-KR" dirty="0"/>
              <a:t>5</a:t>
            </a:r>
            <a:r>
              <a:rPr lang="ko-KR" altLang="en-US" dirty="0"/>
              <a:t>시간 정도 걸렸다</a:t>
            </a:r>
            <a:r>
              <a:rPr lang="en-US" altLang="ko-KR" dirty="0"/>
              <a:t>. (1</a:t>
            </a:r>
            <a:r>
              <a:rPr lang="ko-KR" altLang="en-US" dirty="0"/>
              <a:t>분에 </a:t>
            </a:r>
            <a:r>
              <a:rPr lang="en-US" altLang="ko-KR" dirty="0"/>
              <a:t>200</a:t>
            </a:r>
            <a:r>
              <a:rPr lang="ko-KR" altLang="en-US" dirty="0"/>
              <a:t>스텝</a:t>
            </a:r>
            <a:r>
              <a:rPr lang="en-US" altLang="ko-KR" dirty="0"/>
              <a:t>). </a:t>
            </a:r>
            <a:r>
              <a:rPr lang="ko-KR" altLang="en-US" dirty="0" err="1"/>
              <a:t>코랩</a:t>
            </a:r>
            <a:r>
              <a:rPr lang="ko-KR" altLang="en-US" dirty="0"/>
              <a:t> 상단의 런타임</a:t>
            </a:r>
            <a:r>
              <a:rPr lang="en-US" altLang="ko-KR" dirty="0"/>
              <a:t>-</a:t>
            </a:r>
            <a:r>
              <a:rPr lang="ko-KR" altLang="en-US" dirty="0"/>
              <a:t>리소스 보기를 통해 남은 시간을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677515-7CE6-0283-CAB7-563BF506B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6" y="2732360"/>
            <a:ext cx="9969941" cy="412564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CAAB0492-DADE-E3DF-DA09-182B25990A84}"/>
              </a:ext>
            </a:extLst>
          </p:cNvPr>
          <p:cNvSpPr/>
          <p:nvPr/>
        </p:nvSpPr>
        <p:spPr>
          <a:xfrm>
            <a:off x="2348948" y="5461429"/>
            <a:ext cx="864152" cy="228600"/>
          </a:xfrm>
          <a:prstGeom prst="frame">
            <a:avLst>
              <a:gd name="adj1" fmla="val 2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4B5A4959-A8C0-14D1-8B56-997634764298}"/>
              </a:ext>
            </a:extLst>
          </p:cNvPr>
          <p:cNvSpPr/>
          <p:nvPr/>
        </p:nvSpPr>
        <p:spPr>
          <a:xfrm>
            <a:off x="5102761" y="4533639"/>
            <a:ext cx="4740291" cy="1670739"/>
          </a:xfrm>
          <a:prstGeom prst="frame">
            <a:avLst>
              <a:gd name="adj1" fmla="val 2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3795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02C3F-855B-A50D-5B6E-C39430F0A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C9B0BF64-B58F-DBD6-CE1C-4DAFB577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B45DEBD6-281B-93B6-A6A1-278CEBA72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C7315-10C3-DB64-C740-6E9CB187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AAC9C2-B151-45A7-0173-C06B3D837BE2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6AB4DB-D9D4-90B6-CAD5-96D1F337700C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B272D-53AC-89F8-84EC-FF236E5813B6}"/>
              </a:ext>
            </a:extLst>
          </p:cNvPr>
          <p:cNvSpPr txBox="1"/>
          <p:nvPr/>
        </p:nvSpPr>
        <p:spPr>
          <a:xfrm>
            <a:off x="588909" y="1500584"/>
            <a:ext cx="10753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훈련이 완료됐다고 뜨면</a:t>
            </a:r>
            <a:r>
              <a:rPr lang="en-US" altLang="ko-KR" dirty="0"/>
              <a:t>, </a:t>
            </a:r>
            <a:r>
              <a:rPr lang="ko-KR" altLang="en-US" dirty="0"/>
              <a:t>아래의 코드를 수정하고 실행하여 마친다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A909C07-6452-A27A-5587-A917B0542FED}"/>
              </a:ext>
            </a:extLst>
          </p:cNvPr>
          <p:cNvSpPr/>
          <p:nvPr/>
        </p:nvSpPr>
        <p:spPr>
          <a:xfrm>
            <a:off x="5445149" y="2831210"/>
            <a:ext cx="978408" cy="484632"/>
          </a:xfrm>
          <a:prstGeom prst="rightArrow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4E0E7-36E7-138A-1C65-BA8FB08FFDAC}"/>
              </a:ext>
            </a:extLst>
          </p:cNvPr>
          <p:cNvSpPr txBox="1"/>
          <p:nvPr/>
        </p:nvSpPr>
        <p:spPr>
          <a:xfrm>
            <a:off x="2301139" y="382359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6B10E-BDE8-4E3C-A149-94878A4CCEE3}"/>
              </a:ext>
            </a:extLst>
          </p:cNvPr>
          <p:cNvSpPr txBox="1"/>
          <p:nvPr/>
        </p:nvSpPr>
        <p:spPr>
          <a:xfrm>
            <a:off x="8526326" y="382359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CFB2B-D11A-C1FC-8A9E-0FAF3909DB20}"/>
              </a:ext>
            </a:extLst>
          </p:cNvPr>
          <p:cNvSpPr txBox="1"/>
          <p:nvPr/>
        </p:nvSpPr>
        <p:spPr>
          <a:xfrm>
            <a:off x="588909" y="4667291"/>
            <a:ext cx="107532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아까 고쳤던 이름들에 맞게 수정해주면 된다</a:t>
            </a:r>
            <a:r>
              <a:rPr lang="en-US" altLang="ko-KR" dirty="0"/>
              <a:t>. ${HF_USER}</a:t>
            </a:r>
            <a:r>
              <a:rPr lang="ko-KR" altLang="en-US" dirty="0"/>
              <a:t>에 자신의 아이디 닉네임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initie</a:t>
            </a:r>
            <a:r>
              <a:rPr lang="en-US" altLang="ko-KR" dirty="0"/>
              <a:t>), </a:t>
            </a:r>
          </a:p>
          <a:p>
            <a:r>
              <a:rPr lang="ko-KR" altLang="en-US" dirty="0"/>
              <a:t>그 옆에 모델을 저장할 때 쓰고 싶은 이름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아래는 전에 썼던 저장소의 이름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test1)</a:t>
            </a:r>
            <a:r>
              <a:rPr lang="ko-KR" altLang="en-US" dirty="0"/>
              <a:t>으로 수정하면 끝난다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실행하고 본인의 </a:t>
            </a:r>
            <a:r>
              <a:rPr lang="ko-KR" altLang="en-US" dirty="0" err="1"/>
              <a:t>허깅</a:t>
            </a:r>
            <a:r>
              <a:rPr lang="ko-KR" altLang="en-US" dirty="0"/>
              <a:t> 페이스 페이지로 가서 제대로 정책이 업로드 됐는지 확인하면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98AA4-750C-22E8-9031-A41054BD5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93" y="2031859"/>
            <a:ext cx="4583023" cy="17719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1F41E0-F5D9-5F46-5B09-2D8CC72CC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774" y="1928410"/>
            <a:ext cx="4743703" cy="18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909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B7E40-8156-41EC-9FB0-E331EBB4E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4C0A4AA2-ABA8-CE7F-98DE-6D1629171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F012EBF9-4FEB-8903-48AC-016B7937F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02D94-F8D7-88EB-5AB6-F5EEE669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8D2D14-1701-99CB-2B13-BCFCD62A033F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48E62E-1A0C-7428-6726-E372D39FFF88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E430E-03AE-A6BA-F75C-21245AD9F59F}"/>
              </a:ext>
            </a:extLst>
          </p:cNvPr>
          <p:cNvSpPr txBox="1"/>
          <p:nvPr/>
        </p:nvSpPr>
        <p:spPr>
          <a:xfrm>
            <a:off x="340624" y="1081126"/>
            <a:ext cx="11549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성공적으로 마쳤을 경우 다음과 같이 </a:t>
            </a:r>
            <a:r>
              <a:rPr lang="en-US" altLang="ko-KR" dirty="0"/>
              <a:t>Models </a:t>
            </a:r>
            <a:r>
              <a:rPr lang="ko-KR" altLang="en-US" dirty="0"/>
              <a:t>부분에 업로드가 완료된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EF8207-1043-94A3-61B1-0E4063923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1719419"/>
            <a:ext cx="9105900" cy="4532471"/>
          </a:xfrm>
          <a:prstGeom prst="rect">
            <a:avLst/>
          </a:prstGeom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D531E04C-64F2-4D08-11B1-160EBCF67058}"/>
              </a:ext>
            </a:extLst>
          </p:cNvPr>
          <p:cNvSpPr/>
          <p:nvPr/>
        </p:nvSpPr>
        <p:spPr>
          <a:xfrm>
            <a:off x="3650768" y="2488939"/>
            <a:ext cx="6617182" cy="2616461"/>
          </a:xfrm>
          <a:prstGeom prst="frame">
            <a:avLst>
              <a:gd name="adj1" fmla="val 241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414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2BA0-D7CB-FBAF-9D8C-B9AB8D1E6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12B10B93-DB3D-6854-D6D5-0B213FA34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EC9EF6B5-DA9B-83CC-0D7E-4DDD34523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FFBF7-AFF8-0C4D-A0EE-61B2382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C13F85-4CE7-51FB-8FA6-0CF4F23FAC3F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5. </a:t>
            </a:r>
            <a:r>
              <a:rPr lang="en-US" altLang="ko-KR" sz="3200" b="1" dirty="0" err="1"/>
              <a:t>Colab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모방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학습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훈련 진행 및 주의점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8FB073-A001-E6F8-FD43-C5014937BA49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3B8F-3F46-E305-C0AD-09578D276DF9}"/>
              </a:ext>
            </a:extLst>
          </p:cNvPr>
          <p:cNvSpPr txBox="1"/>
          <p:nvPr/>
        </p:nvSpPr>
        <p:spPr>
          <a:xfrm>
            <a:off x="340624" y="1311630"/>
            <a:ext cx="115497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훈련이 완료된 정책을 실행</a:t>
            </a:r>
            <a:r>
              <a:rPr lang="en-US" altLang="ko-KR" dirty="0"/>
              <a:t>/</a:t>
            </a:r>
            <a:r>
              <a:rPr lang="ko-KR" altLang="en-US" dirty="0"/>
              <a:t>평가하려면 다음 페이지의 후반부를 참고하여 내용을 모두 숙지하는 것이 좋다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linkClick r:id="rId4"/>
              </a:rPr>
              <a:t>https://huggingface.co/docs/lerobot/il_robots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en-US" altLang="ko-KR" dirty="0" err="1"/>
              <a:t>dataset.repo_id</a:t>
            </a:r>
            <a:r>
              <a:rPr lang="ko-KR" altLang="en-US" dirty="0"/>
              <a:t>의 닉네임 뒤 저장할 곳의 이름은 </a:t>
            </a:r>
            <a:r>
              <a:rPr lang="en-US" altLang="ko-KR" dirty="0"/>
              <a:t>eval</a:t>
            </a:r>
            <a:r>
              <a:rPr lang="ko-KR" altLang="en-US" dirty="0"/>
              <a:t>로 설정해야 한다</a:t>
            </a:r>
            <a:r>
              <a:rPr lang="en-US" altLang="ko-KR" dirty="0"/>
              <a:t>(</a:t>
            </a:r>
            <a:r>
              <a:rPr lang="ko-KR" altLang="en-US" dirty="0"/>
              <a:t>로컬에 저장될 이름임</a:t>
            </a:r>
            <a:r>
              <a:rPr lang="en-US" altLang="ko-KR" dirty="0"/>
              <a:t>).</a:t>
            </a:r>
          </a:p>
          <a:p>
            <a:r>
              <a:rPr lang="en-US" altLang="ko-KR" dirty="0" err="1"/>
              <a:t>policy.path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아까 학습이 완료된 게 확인된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정책</a:t>
            </a:r>
            <a:r>
              <a:rPr lang="en-US" altLang="ko-KR" b="1" dirty="0">
                <a:solidFill>
                  <a:srgbClr val="FF0000"/>
                </a:solidFill>
              </a:rPr>
              <a:t>‘ </a:t>
            </a:r>
            <a:r>
              <a:rPr lang="ko-KR" altLang="en-US" b="1" dirty="0">
                <a:solidFill>
                  <a:srgbClr val="FF0000"/>
                </a:solidFill>
              </a:rPr>
              <a:t>모델</a:t>
            </a:r>
            <a:r>
              <a:rPr lang="ko-KR" altLang="en-US" dirty="0"/>
              <a:t>의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이름을 쓰면 된다</a:t>
            </a:r>
            <a:r>
              <a:rPr lang="en-US" altLang="ko-KR" dirty="0">
                <a:solidFill>
                  <a:srgbClr val="FF0000"/>
                </a:solidFill>
              </a:rPr>
              <a:t>.(</a:t>
            </a:r>
            <a:r>
              <a:rPr lang="ko-KR" altLang="en-US" dirty="0">
                <a:solidFill>
                  <a:srgbClr val="FF0000"/>
                </a:solidFill>
              </a:rPr>
              <a:t>데이터셋 경로 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정책을 실행</a:t>
            </a:r>
            <a:r>
              <a:rPr lang="en-US" altLang="ko-KR" dirty="0"/>
              <a:t>/</a:t>
            </a:r>
            <a:r>
              <a:rPr lang="ko-KR" altLang="en-US" dirty="0"/>
              <a:t>평가하는 예시 코드</a:t>
            </a:r>
            <a:r>
              <a:rPr lang="en-US" altLang="ko-KR" dirty="0"/>
              <a:t>(</a:t>
            </a:r>
            <a:r>
              <a:rPr lang="ko-KR" altLang="en-US" dirty="0"/>
              <a:t>실행 시 원격조작이 되고 정책을 에피소드 </a:t>
            </a:r>
            <a:r>
              <a:rPr lang="en-US" altLang="ko-KR" dirty="0"/>
              <a:t>5</a:t>
            </a:r>
            <a:r>
              <a:rPr lang="ko-KR" altLang="en-US" dirty="0"/>
              <a:t>회 실행한다</a:t>
            </a:r>
            <a:r>
              <a:rPr lang="en-US" altLang="ko-KR" dirty="0"/>
              <a:t>) 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Python –m </a:t>
            </a:r>
            <a:r>
              <a:rPr lang="en-US" altLang="ko-KR" dirty="0" err="1">
                <a:highlight>
                  <a:srgbClr val="FFFF00"/>
                </a:highlight>
              </a:rPr>
              <a:t>lerobot.record</a:t>
            </a:r>
            <a:r>
              <a:rPr lang="en-US" altLang="ko-KR" dirty="0">
                <a:highlight>
                  <a:srgbClr val="FFFF00"/>
                </a:highlight>
              </a:rPr>
              <a:t> –</a:t>
            </a:r>
            <a:r>
              <a:rPr lang="en-US" altLang="ko-KR" dirty="0" err="1">
                <a:highlight>
                  <a:srgbClr val="FFFF00"/>
                </a:highlight>
              </a:rPr>
              <a:t>robot.type</a:t>
            </a:r>
            <a:r>
              <a:rPr lang="en-US" altLang="ko-KR" dirty="0">
                <a:highlight>
                  <a:srgbClr val="FFFF00"/>
                </a:highlight>
              </a:rPr>
              <a:t>=so101_follower –</a:t>
            </a:r>
            <a:r>
              <a:rPr lang="en-US" altLang="ko-KR" dirty="0" err="1">
                <a:highlight>
                  <a:srgbClr val="FFFF00"/>
                </a:highlight>
              </a:rPr>
              <a:t>robot.port</a:t>
            </a:r>
            <a:r>
              <a:rPr lang="en-US" altLang="ko-KR" dirty="0">
                <a:highlight>
                  <a:srgbClr val="FFFF00"/>
                </a:highlight>
              </a:rPr>
              <a:t>=COM3 –robot.id=</a:t>
            </a:r>
            <a:r>
              <a:rPr lang="en-US" altLang="ko-KR" dirty="0" err="1">
                <a:highlight>
                  <a:srgbClr val="FFFF00"/>
                </a:highlight>
              </a:rPr>
              <a:t>ammd_follower_arm</a:t>
            </a:r>
            <a:r>
              <a:rPr lang="en-US" altLang="ko-KR" dirty="0">
                <a:highlight>
                  <a:srgbClr val="FFFF00"/>
                </a:highlight>
              </a:rPr>
              <a:t> –</a:t>
            </a:r>
            <a:r>
              <a:rPr lang="en-US" altLang="ko-KR" dirty="0" err="1">
                <a:highlight>
                  <a:srgbClr val="FFFF00"/>
                </a:highlight>
              </a:rPr>
              <a:t>robot.cameras</a:t>
            </a:r>
            <a:r>
              <a:rPr lang="en-US" altLang="ko-KR" dirty="0">
                <a:highlight>
                  <a:srgbClr val="FFFF00"/>
                </a:highlight>
              </a:rPr>
              <a:t>=＂{ front: {type: </a:t>
            </a:r>
            <a:r>
              <a:rPr lang="en-US" altLang="ko-KR" dirty="0" err="1">
                <a:highlight>
                  <a:srgbClr val="FFFF00"/>
                </a:highlight>
              </a:rPr>
              <a:t>opencv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index_or_path</a:t>
            </a:r>
            <a:r>
              <a:rPr lang="en-US" altLang="ko-KR" dirty="0">
                <a:highlight>
                  <a:srgbClr val="FFFF00"/>
                </a:highlight>
              </a:rPr>
              <a:t>: 0, width: 640, height: 480, fps: 30}, side: {type: </a:t>
            </a:r>
            <a:r>
              <a:rPr lang="en-US" altLang="ko-KR" dirty="0" err="1">
                <a:highlight>
                  <a:srgbClr val="FFFF00"/>
                </a:highlight>
              </a:rPr>
              <a:t>opencv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index_or_path</a:t>
            </a:r>
            <a:r>
              <a:rPr lang="en-US" altLang="ko-KR" dirty="0">
                <a:highlight>
                  <a:srgbClr val="FFFF00"/>
                </a:highlight>
              </a:rPr>
              <a:t>: 1, width: 640, height: 480, fps: 30} }＂ –</a:t>
            </a:r>
            <a:r>
              <a:rPr lang="en-US" altLang="ko-KR" dirty="0" err="1">
                <a:highlight>
                  <a:srgbClr val="FFFF00"/>
                </a:highlight>
              </a:rPr>
              <a:t>display_data</a:t>
            </a:r>
            <a:r>
              <a:rPr lang="en-US" altLang="ko-KR" dirty="0">
                <a:highlight>
                  <a:srgbClr val="FFFF00"/>
                </a:highlight>
              </a:rPr>
              <a:t>=True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–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dataset.repo_id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=＂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initie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eval_sspick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＂ </a:t>
            </a:r>
            <a:r>
              <a:rPr lang="en-US" altLang="ko-KR" dirty="0">
                <a:highlight>
                  <a:srgbClr val="FFFF00"/>
                </a:highlight>
              </a:rPr>
              <a:t>–</a:t>
            </a:r>
            <a:r>
              <a:rPr lang="en-US" altLang="ko-KR" dirty="0" err="1">
                <a:highlight>
                  <a:srgbClr val="FFFF00"/>
                </a:highlight>
              </a:rPr>
              <a:t>dataset.single_task</a:t>
            </a:r>
            <a:r>
              <a:rPr lang="en-US" altLang="ko-KR" dirty="0">
                <a:highlight>
                  <a:srgbClr val="FFFF00"/>
                </a:highlight>
              </a:rPr>
              <a:t>=＂Grab the switch＂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–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policy.path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=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initie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picking_result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–</a:t>
            </a:r>
            <a:r>
              <a:rPr lang="en-US" altLang="ko-KR" dirty="0" err="1">
                <a:highlight>
                  <a:srgbClr val="FFFF00"/>
                </a:highlight>
              </a:rPr>
              <a:t>teleop.type</a:t>
            </a:r>
            <a:r>
              <a:rPr lang="en-US" altLang="ko-KR" dirty="0">
                <a:highlight>
                  <a:srgbClr val="FFFF00"/>
                </a:highlight>
              </a:rPr>
              <a:t>=so101_leader --</a:t>
            </a:r>
            <a:r>
              <a:rPr lang="en-US" altLang="ko-KR" dirty="0" err="1">
                <a:highlight>
                  <a:srgbClr val="FFFF00"/>
                </a:highlight>
              </a:rPr>
              <a:t>teleop.port</a:t>
            </a:r>
            <a:r>
              <a:rPr lang="en-US" altLang="ko-KR" dirty="0">
                <a:highlight>
                  <a:srgbClr val="FFFF00"/>
                </a:highlight>
              </a:rPr>
              <a:t>=COM5 --teleop.id=</a:t>
            </a:r>
            <a:r>
              <a:rPr lang="en-US" altLang="ko-KR" dirty="0" err="1">
                <a:highlight>
                  <a:srgbClr val="FFFF00"/>
                </a:highlight>
              </a:rPr>
              <a:t>ammd_leader_arm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dataset.reset_time_s</a:t>
            </a:r>
            <a:r>
              <a:rPr lang="en-US" altLang="ko-KR" dirty="0">
                <a:highlight>
                  <a:srgbClr val="FFFF00"/>
                </a:highlight>
              </a:rPr>
              <a:t>=5 --</a:t>
            </a:r>
            <a:r>
              <a:rPr lang="en-US" altLang="ko-KR" dirty="0" err="1">
                <a:highlight>
                  <a:srgbClr val="FFFF00"/>
                </a:highlight>
              </a:rPr>
              <a:t>dataset.num_episodes</a:t>
            </a:r>
            <a:r>
              <a:rPr lang="en-US" altLang="ko-KR" dirty="0">
                <a:highlight>
                  <a:srgbClr val="FFFF00"/>
                </a:highlight>
              </a:rPr>
              <a:t>=5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57363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9D6C3-9329-9B64-4C00-EBF4DE68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C390FC5E-3CA7-4DA8-435F-A8E8B4155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9CA7F00F-134B-97B2-3E91-79A00BDCC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62350-E214-02A4-A22C-69F9267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E1DC6E-A9D5-78A6-7ED0-A3250D449014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148A05-5281-BA57-21DE-6B4747AE2391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1D4D5-F9E8-E27F-9266-F97C9EC0A2DA}"/>
              </a:ext>
            </a:extLst>
          </p:cNvPr>
          <p:cNvSpPr txBox="1"/>
          <p:nvPr/>
        </p:nvSpPr>
        <p:spPr>
          <a:xfrm>
            <a:off x="1589225" y="3244334"/>
            <a:ext cx="901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6. POS </a:t>
            </a:r>
            <a:r>
              <a:rPr lang="ko-KR" altLang="en-US" sz="4000" b="1" dirty="0"/>
              <a:t>확인 및 좌표 지정 운동 코드</a:t>
            </a:r>
          </a:p>
        </p:txBody>
      </p:sp>
    </p:spTree>
    <p:extLst>
      <p:ext uri="{BB962C8B-B14F-4D97-AF65-F5344CB8AC3E}">
        <p14:creationId xmlns:p14="http://schemas.microsoft.com/office/powerpoint/2010/main" val="13973974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3466E-2660-21DD-2191-F0705BC5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8891730B-F58C-1359-D012-C833E119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6A56D585-3DF0-1BBB-327C-A1181EDB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76ADF5-46FB-9A3D-34D2-071D4262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4CF6F3-DC7D-EA9D-32BB-2FF8B5DCB78B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6. POS </a:t>
            </a:r>
            <a:r>
              <a:rPr lang="ko-KR" altLang="en-US" sz="3200" b="1" dirty="0"/>
              <a:t>확인 및 좌표 지정 운동 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E3E70-AE25-B062-EA8B-80EB50C1FAEE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80966-7BE1-ACDF-8DDD-5A91D59F4635}"/>
              </a:ext>
            </a:extLst>
          </p:cNvPr>
          <p:cNvSpPr txBox="1"/>
          <p:nvPr/>
        </p:nvSpPr>
        <p:spPr>
          <a:xfrm>
            <a:off x="321125" y="1235111"/>
            <a:ext cx="1154974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POS </a:t>
            </a:r>
            <a:r>
              <a:rPr lang="ko-KR" altLang="en-US" sz="2400" b="1" dirty="0"/>
              <a:t>확인 코드</a:t>
            </a:r>
            <a:r>
              <a:rPr lang="en-US" altLang="ko-KR" sz="2400" b="1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로봇 팔의 </a:t>
            </a:r>
            <a:r>
              <a:rPr lang="en-US" altLang="ko-KR" dirty="0"/>
              <a:t>POS </a:t>
            </a:r>
            <a:r>
              <a:rPr lang="ko-KR" altLang="en-US" dirty="0"/>
              <a:t>값을 보여주는 코드이다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실행 시 모든 모터의 </a:t>
            </a:r>
            <a:r>
              <a:rPr lang="en-US" altLang="ko-KR" dirty="0"/>
              <a:t>pos</a:t>
            </a:r>
            <a:r>
              <a:rPr lang="ko-KR" altLang="en-US" dirty="0"/>
              <a:t>값이 출력되고</a:t>
            </a:r>
            <a:r>
              <a:rPr lang="en-US" altLang="ko-KR" dirty="0"/>
              <a:t>, </a:t>
            </a:r>
            <a:r>
              <a:rPr lang="ko-KR" altLang="en-US" dirty="0" err="1"/>
              <a:t>엔터</a:t>
            </a:r>
            <a:r>
              <a:rPr lang="ko-KR" altLang="en-US" dirty="0"/>
              <a:t> 키를 누르기 전까지 모터가 경직된다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파이썬 파일이며 파일명은 </a:t>
            </a:r>
            <a:r>
              <a:rPr lang="en-US" altLang="ko-KR" dirty="0" err="1">
                <a:solidFill>
                  <a:srgbClr val="C00000"/>
                </a:solidFill>
              </a:rPr>
              <a:t>everylocation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파일은 기본으로 설치되는 게 아닌</a:t>
            </a:r>
            <a:r>
              <a:rPr lang="en-US" altLang="ko-KR" dirty="0"/>
              <a:t> </a:t>
            </a:r>
            <a:r>
              <a:rPr lang="ko-KR" altLang="en-US" dirty="0"/>
              <a:t>직접 쓴 파일이기 때문에</a:t>
            </a:r>
            <a:r>
              <a:rPr lang="en-US" altLang="ko-KR" dirty="0"/>
              <a:t> </a:t>
            </a:r>
            <a:r>
              <a:rPr lang="ko-KR" altLang="en-US" dirty="0"/>
              <a:t>반드시 </a:t>
            </a:r>
            <a:r>
              <a:rPr lang="en-US" altLang="ko-KR" dirty="0" err="1">
                <a:solidFill>
                  <a:srgbClr val="C00000"/>
                </a:solidFill>
              </a:rPr>
              <a:t>lerobot</a:t>
            </a:r>
            <a:r>
              <a:rPr lang="en-US" altLang="ko-KR" dirty="0"/>
              <a:t> </a:t>
            </a:r>
            <a:r>
              <a:rPr lang="ko-KR" altLang="en-US" dirty="0"/>
              <a:t>폴더 안에 넣어두어야 </a:t>
            </a:r>
            <a:r>
              <a:rPr lang="en-US" altLang="ko-KR" dirty="0" err="1"/>
              <a:t>lerobot</a:t>
            </a:r>
            <a:r>
              <a:rPr lang="en-US" altLang="ko-KR" dirty="0"/>
              <a:t> </a:t>
            </a:r>
            <a:r>
              <a:rPr lang="ko-KR" altLang="en-US" dirty="0"/>
              <a:t>가상환경에서 실행이 된다</a:t>
            </a:r>
            <a:r>
              <a:rPr lang="en-US" altLang="ko-KR" dirty="0"/>
              <a:t>. </a:t>
            </a:r>
            <a:r>
              <a:rPr lang="ko-KR" altLang="en-US" dirty="0"/>
              <a:t>파일은 지금 이 </a:t>
            </a:r>
            <a:r>
              <a:rPr lang="en-US" altLang="ko-KR" dirty="0"/>
              <a:t>ppt</a:t>
            </a:r>
            <a:r>
              <a:rPr lang="ko-KR" altLang="en-US" dirty="0"/>
              <a:t>와 함께 압축된 폴더에 있는데</a:t>
            </a:r>
            <a:r>
              <a:rPr lang="en-US" altLang="ko-KR" dirty="0"/>
              <a:t>,</a:t>
            </a:r>
            <a:r>
              <a:rPr lang="ko-KR" altLang="en-US" dirty="0"/>
              <a:t> 본인의 </a:t>
            </a:r>
            <a:r>
              <a:rPr lang="en-US" altLang="ko-KR" dirty="0" err="1"/>
              <a:t>lerobot</a:t>
            </a:r>
            <a:r>
              <a:rPr lang="en-US" altLang="ko-KR" dirty="0"/>
              <a:t> </a:t>
            </a:r>
            <a:r>
              <a:rPr lang="ko-KR" altLang="en-US" dirty="0"/>
              <a:t>폴더로 옮겨 두어야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아나콘다 창에서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python everylocation.py </a:t>
            </a:r>
            <a:r>
              <a:rPr lang="ko-KR" altLang="en-US" dirty="0"/>
              <a:t>와 같이 입력하여 실행하면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참고로 </a:t>
            </a:r>
            <a:r>
              <a:rPr lang="en-US" altLang="ko-KR" dirty="0"/>
              <a:t>7 </a:t>
            </a:r>
            <a:r>
              <a:rPr lang="ko-KR" altLang="en-US" dirty="0"/>
              <a:t>페이지에서 언급했던 </a:t>
            </a:r>
            <a:r>
              <a:rPr lang="en-US" altLang="ko-KR" dirty="0" err="1"/>
              <a:t>FeeTech</a:t>
            </a:r>
            <a:r>
              <a:rPr lang="en-US" altLang="ko-KR" dirty="0"/>
              <a:t> </a:t>
            </a:r>
            <a:r>
              <a:rPr lang="ko-KR" altLang="en-US" dirty="0"/>
              <a:t>앱인 </a:t>
            </a:r>
            <a:r>
              <a:rPr lang="en-US" altLang="ko-KR" dirty="0"/>
              <a:t>FD 1.9.8.2 </a:t>
            </a:r>
            <a:r>
              <a:rPr lang="ko-KR" altLang="en-US" dirty="0"/>
              <a:t>에서도 </a:t>
            </a:r>
            <a:r>
              <a:rPr lang="en-US" altLang="ko-KR" dirty="0"/>
              <a:t>pos</a:t>
            </a:r>
            <a:r>
              <a:rPr lang="ko-KR" altLang="en-US" dirty="0"/>
              <a:t>를 실시간으로 볼 수 있기 때문에 </a:t>
            </a:r>
            <a:endParaRPr lang="en-US" altLang="ko-KR" dirty="0"/>
          </a:p>
          <a:p>
            <a:r>
              <a:rPr lang="ko-KR" altLang="en-US" dirty="0"/>
              <a:t>이 코드와 함께 사용하면 유용할 것이다</a:t>
            </a:r>
            <a:r>
              <a:rPr lang="en-US" altLang="ko-KR" dirty="0"/>
              <a:t>. (</a:t>
            </a:r>
            <a:r>
              <a:rPr lang="ko-KR" altLang="en-US" dirty="0"/>
              <a:t>물론 그 프로그램과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POS </a:t>
            </a:r>
            <a:r>
              <a:rPr lang="ko-KR" altLang="en-US" dirty="0"/>
              <a:t>확인 코드 사이에도 </a:t>
            </a:r>
            <a:endParaRPr lang="en-US" altLang="ko-KR" dirty="0"/>
          </a:p>
          <a:p>
            <a:r>
              <a:rPr lang="en-US" altLang="ko-KR" dirty="0"/>
              <a:t>pos</a:t>
            </a:r>
            <a:r>
              <a:rPr lang="ko-KR" altLang="en-US" dirty="0"/>
              <a:t>가 완벽히 일치하지는 않고 아주 약간의 오차가 존재하기는 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7389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227F8-E81B-44EE-02CC-D7B184DF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3258C526-1156-D084-8C04-1D30901C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F529F05E-BE56-9D86-5F48-268248CF5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08E69-DCB3-074B-7D3F-6F9A1DD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FA7CAA-D621-6C8A-4277-117380C7E9B6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6. POS </a:t>
            </a:r>
            <a:r>
              <a:rPr lang="ko-KR" altLang="en-US" sz="3200" b="1" dirty="0"/>
              <a:t>확인 및 좌표 지정 운동 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8E5739-7038-6046-353D-268163FFD06E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BD3A3-59C0-4BE3-4D59-E6BD56755D6D}"/>
              </a:ext>
            </a:extLst>
          </p:cNvPr>
          <p:cNvSpPr txBox="1"/>
          <p:nvPr/>
        </p:nvSpPr>
        <p:spPr>
          <a:xfrm>
            <a:off x="321125" y="1132760"/>
            <a:ext cx="1154974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좌표 지정 운동 코드</a:t>
            </a:r>
            <a:r>
              <a:rPr lang="en-US" altLang="ko-KR" sz="2400" b="1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로봇 팔의 </a:t>
            </a:r>
            <a:r>
              <a:rPr lang="en-US" altLang="ko-KR" dirty="0"/>
              <a:t>POS </a:t>
            </a:r>
            <a:r>
              <a:rPr lang="ko-KR" altLang="en-US" dirty="0"/>
              <a:t>값을 대입하여 그대로 운동시키는 코드이다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엄밀히 말하자면 </a:t>
            </a:r>
            <a:r>
              <a:rPr lang="en-US" altLang="ko-KR" dirty="0" err="1"/>
              <a:t>xyz</a:t>
            </a:r>
            <a:r>
              <a:rPr lang="en-US" altLang="ko-KR" dirty="0"/>
              <a:t> “</a:t>
            </a:r>
            <a:r>
              <a:rPr lang="ko-KR" altLang="en-US" dirty="0"/>
              <a:t>좌표</a:t>
            </a:r>
            <a:r>
              <a:rPr lang="en-US" altLang="ko-KR" dirty="0"/>
              <a:t>”</a:t>
            </a:r>
            <a:r>
              <a:rPr lang="ko-KR" altLang="en-US" dirty="0"/>
              <a:t>를 지정하는 게 아니라 미리 측정한 로봇 팔의 </a:t>
            </a:r>
            <a:r>
              <a:rPr lang="en-US" altLang="ko-KR" dirty="0"/>
              <a:t>“POS” </a:t>
            </a:r>
            <a:r>
              <a:rPr lang="ko-KR" altLang="en-US" dirty="0"/>
              <a:t>값을 지정하는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파이썬 파일이며 파일명은 </a:t>
            </a:r>
            <a:r>
              <a:rPr lang="en-US" altLang="ko-KR" dirty="0">
                <a:solidFill>
                  <a:srgbClr val="C00000"/>
                </a:solidFill>
              </a:rPr>
              <a:t>final1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해당 파일을 실행하면 정해진 위치로 가서 스위치를 돌리고 복귀한다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파이썬 파일 안에 설명이 첨부되어 있으므로 꼭 참고하여 작동 방식을 확인한다면</a:t>
            </a:r>
            <a:endParaRPr lang="en-US" altLang="ko-KR" dirty="0"/>
          </a:p>
          <a:p>
            <a:r>
              <a:rPr lang="ko-KR" altLang="en-US" dirty="0"/>
              <a:t>좋을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사진에 보이는 것처럼 단순히 안에 있는 </a:t>
            </a:r>
            <a:r>
              <a:rPr lang="en-US" altLang="ko-KR" dirty="0"/>
              <a:t>pos </a:t>
            </a:r>
            <a:r>
              <a:rPr lang="ko-KR" altLang="en-US" dirty="0"/>
              <a:t>값만 미리 측정한 값들로 수정하여 </a:t>
            </a:r>
            <a:endParaRPr lang="en-US" altLang="ko-KR" dirty="0"/>
          </a:p>
          <a:p>
            <a:r>
              <a:rPr lang="ko-KR" altLang="en-US" dirty="0"/>
              <a:t>원하는 동작으로 이끌어내면 되기 때문에</a:t>
            </a:r>
            <a:r>
              <a:rPr lang="en-US" altLang="ko-KR" dirty="0"/>
              <a:t>, </a:t>
            </a:r>
            <a:r>
              <a:rPr lang="ko-KR" altLang="en-US" dirty="0"/>
              <a:t>지금은 스위치를 돌리는 코드로 </a:t>
            </a:r>
            <a:endParaRPr lang="en-US" altLang="ko-KR" dirty="0"/>
          </a:p>
          <a:p>
            <a:r>
              <a:rPr lang="ko-KR" altLang="en-US" dirty="0"/>
              <a:t>만들었지만 수정한다면 그냥 원하는 좌표 지정 운동 코드로 사용할 수 있게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쓴 파일이기 때문에</a:t>
            </a:r>
            <a:r>
              <a:rPr lang="en-US" altLang="ko-KR" dirty="0"/>
              <a:t> </a:t>
            </a:r>
            <a:r>
              <a:rPr lang="ko-KR" altLang="en-US" dirty="0"/>
              <a:t>반드시 </a:t>
            </a:r>
            <a:r>
              <a:rPr lang="en-US" altLang="ko-KR" dirty="0" err="1">
                <a:solidFill>
                  <a:srgbClr val="C00000"/>
                </a:solidFill>
              </a:rPr>
              <a:t>lerobot</a:t>
            </a:r>
            <a:r>
              <a:rPr lang="en-US" altLang="ko-KR" dirty="0"/>
              <a:t> </a:t>
            </a:r>
            <a:r>
              <a:rPr lang="ko-KR" altLang="en-US" dirty="0"/>
              <a:t>폴더 안에 넣어두어야 </a:t>
            </a:r>
            <a:r>
              <a:rPr lang="en-US" altLang="ko-KR" dirty="0" err="1"/>
              <a:t>lerobot</a:t>
            </a:r>
            <a:r>
              <a:rPr lang="en-US" altLang="ko-KR" dirty="0"/>
              <a:t> </a:t>
            </a:r>
            <a:r>
              <a:rPr lang="ko-KR" altLang="en-US" dirty="0"/>
              <a:t>가상환경에서 실행이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파일은 지금 이 </a:t>
            </a:r>
            <a:r>
              <a:rPr lang="en-US" altLang="ko-KR" dirty="0"/>
              <a:t>ppt</a:t>
            </a:r>
            <a:r>
              <a:rPr lang="ko-KR" altLang="en-US" dirty="0"/>
              <a:t>와 함께 압축된 폴더에 있는데</a:t>
            </a:r>
            <a:r>
              <a:rPr lang="en-US" altLang="ko-KR" dirty="0"/>
              <a:t>,</a:t>
            </a:r>
            <a:r>
              <a:rPr lang="ko-KR" altLang="en-US" dirty="0"/>
              <a:t> 본인의 </a:t>
            </a:r>
            <a:r>
              <a:rPr lang="en-US" altLang="ko-KR" dirty="0" err="1"/>
              <a:t>lerobot</a:t>
            </a:r>
            <a:r>
              <a:rPr lang="en-US" altLang="ko-KR" dirty="0"/>
              <a:t> </a:t>
            </a:r>
            <a:r>
              <a:rPr lang="ko-KR" altLang="en-US" dirty="0"/>
              <a:t>폴더로 옮겨 두어야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아나콘다 창에서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python final1.py </a:t>
            </a:r>
            <a:r>
              <a:rPr lang="ko-KR" altLang="en-US" dirty="0"/>
              <a:t>와 같이 입력하여 실행하면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876EE2-702D-591D-A160-631B0B806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345" y="2725895"/>
            <a:ext cx="2743200" cy="19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48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0DD3E-D5FE-F6C8-A6EF-13B22C52E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A6B2D9B2-1410-36C9-9A76-60D8C730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6454E4FB-251D-BCE7-5670-B928C9E7E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BD854-7A53-214D-59EC-AFC7749E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0F18A8-8BAE-FE34-7883-749B247B4F2E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088DBD-BA07-3DE0-F9E1-198EC005A42E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7A29A-5D63-1468-EDA5-1199E86518D4}"/>
              </a:ext>
            </a:extLst>
          </p:cNvPr>
          <p:cNvSpPr txBox="1"/>
          <p:nvPr/>
        </p:nvSpPr>
        <p:spPr>
          <a:xfrm>
            <a:off x="1742508" y="3244334"/>
            <a:ext cx="893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1. SO-101 </a:t>
            </a:r>
            <a:r>
              <a:rPr lang="ko-KR" altLang="en-US" sz="4000" b="1" dirty="0"/>
              <a:t>로봇 팔 조립 및 주의 사항</a:t>
            </a:r>
          </a:p>
        </p:txBody>
      </p:sp>
    </p:spTree>
    <p:extLst>
      <p:ext uri="{BB962C8B-B14F-4D97-AF65-F5344CB8AC3E}">
        <p14:creationId xmlns:p14="http://schemas.microsoft.com/office/powerpoint/2010/main" val="4666422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6D788-5BDF-4EAC-97CE-460B2C54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FCF53F1E-BBE9-2BEA-DD1E-86ECD934D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52BF-3ADD-1B07-0DF9-E517986A12C7}"/>
              </a:ext>
            </a:extLst>
          </p:cNvPr>
          <p:cNvSpPr txBox="1"/>
          <p:nvPr/>
        </p:nvSpPr>
        <p:spPr>
          <a:xfrm>
            <a:off x="224509" y="1143584"/>
            <a:ext cx="11528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• </a:t>
            </a:r>
            <a:r>
              <a:rPr lang="ko-KR" altLang="en-US" sz="1600" dirty="0"/>
              <a:t>로봇 팔을 조립하기 전에 미리 파일들을 설치해야 편하다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2"/>
              </a:rPr>
              <a:t>https://huggingface.co/docs/lerobot/installation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해당 홈페이지를 참고하여</a:t>
            </a:r>
            <a:r>
              <a:rPr lang="en-US" altLang="ko-KR" sz="1600" dirty="0"/>
              <a:t> </a:t>
            </a:r>
            <a:r>
              <a:rPr lang="ko-KR" altLang="en-US" sz="1600" dirty="0"/>
              <a:t>아나콘다 프롬프트를 설치하고 가상환경에 여러 파일들을 설치한다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  <a:p>
            <a:endParaRPr lang="en-US" altLang="ko-KR" sz="1600" b="1" dirty="0"/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B687DF55-B766-083C-B622-161B8961E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9C97B-C6E0-5150-D811-08B95520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BB3712-15AE-D8DE-3EFC-1E547DC9A29E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1. SO-101 </a:t>
            </a:r>
            <a:r>
              <a:rPr lang="ko-KR" altLang="en-US" sz="3200" b="1" dirty="0"/>
              <a:t>로봇 팔 조립 및 주의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B3C8F5-D877-9840-4C3F-059DC4B4579D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A48FB7-563D-CCAD-794C-56DFE5DE8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87" y="2247005"/>
            <a:ext cx="5619528" cy="3703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995D31-EB3B-9207-C4FD-AD635F51801A}"/>
              </a:ext>
            </a:extLst>
          </p:cNvPr>
          <p:cNvSpPr txBox="1"/>
          <p:nvPr/>
        </p:nvSpPr>
        <p:spPr>
          <a:xfrm>
            <a:off x="4724400" y="61562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1. </a:t>
            </a:r>
            <a:r>
              <a:rPr lang="ko-KR" altLang="en-US" dirty="0"/>
              <a:t>르로봇 파일 설치</a:t>
            </a:r>
          </a:p>
        </p:txBody>
      </p:sp>
    </p:spTree>
    <p:extLst>
      <p:ext uri="{BB962C8B-B14F-4D97-AF65-F5344CB8AC3E}">
        <p14:creationId xmlns:p14="http://schemas.microsoft.com/office/powerpoint/2010/main" val="37394823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66A89-42CF-E89C-EB9F-6D47FE87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ABE67F3E-A9AE-F1BA-21B7-DF0261BC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94F45-A08D-CEA9-67A3-467DB5E6A350}"/>
              </a:ext>
            </a:extLst>
          </p:cNvPr>
          <p:cNvSpPr txBox="1"/>
          <p:nvPr/>
        </p:nvSpPr>
        <p:spPr>
          <a:xfrm>
            <a:off x="231776" y="1245272"/>
            <a:ext cx="115282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• SO-101 </a:t>
            </a:r>
            <a:r>
              <a:rPr lang="ko-KR" altLang="en-US" sz="1600" dirty="0"/>
              <a:t>로봇 팔 모델을 사용함을 전제로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https://huggingface.co/docs/lerobot/so101#so-101</a:t>
            </a:r>
            <a:r>
              <a:rPr lang="en-US" altLang="ko-KR" sz="1600" dirty="0"/>
              <a:t> </a:t>
            </a:r>
            <a:r>
              <a:rPr lang="ko-KR" altLang="en-US" sz="1600" dirty="0"/>
              <a:t>해당 홈페이지를 참고하여 정상적으로 조립을 진행한다</a:t>
            </a:r>
            <a:r>
              <a:rPr lang="en-US" altLang="ko-KR" sz="1600" dirty="0"/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주의 사항</a:t>
            </a:r>
            <a:r>
              <a:rPr lang="en-US" altLang="ko-KR" sz="1600" b="1" dirty="0">
                <a:solidFill>
                  <a:srgbClr val="FF0000"/>
                </a:solidFill>
              </a:rPr>
              <a:t>: Follower arm</a:t>
            </a:r>
            <a:r>
              <a:rPr lang="ko-KR" altLang="en-US" sz="1600" b="1" dirty="0">
                <a:solidFill>
                  <a:srgbClr val="FF0000"/>
                </a:solidFill>
              </a:rPr>
              <a:t>과 </a:t>
            </a:r>
            <a:r>
              <a:rPr lang="en-US" altLang="ko-KR" sz="1600" b="1" dirty="0">
                <a:solidFill>
                  <a:srgbClr val="FF0000"/>
                </a:solidFill>
              </a:rPr>
              <a:t>Leader arm</a:t>
            </a:r>
            <a:r>
              <a:rPr lang="ko-KR" altLang="en-US" sz="1600" b="1" dirty="0">
                <a:solidFill>
                  <a:srgbClr val="FF0000"/>
                </a:solidFill>
              </a:rPr>
              <a:t>의 각 관절 부분에 쓰이는 모터의 종류가 다르다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	 </a:t>
            </a:r>
            <a:r>
              <a:rPr lang="ko-KR" altLang="en-US" sz="1600" b="1" dirty="0">
                <a:solidFill>
                  <a:srgbClr val="FF0000"/>
                </a:solidFill>
              </a:rPr>
              <a:t>꼭 조립 전에 미리 구분해 두고 조립을 시작해야 한다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포장지나 모터 뒤에 보면 기어비가 쓰여 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조립하고 나서</a:t>
            </a:r>
            <a:r>
              <a:rPr lang="en-US" altLang="ko-KR" sz="1600" dirty="0"/>
              <a:t> </a:t>
            </a:r>
            <a:r>
              <a:rPr lang="ko-KR" altLang="en-US" sz="1600" dirty="0"/>
              <a:t>모터마다 </a:t>
            </a:r>
            <a:r>
              <a:rPr lang="en-US" altLang="ko-KR" sz="1600" dirty="0"/>
              <a:t>ID</a:t>
            </a:r>
            <a:r>
              <a:rPr lang="ko-KR" altLang="en-US" sz="1600" dirty="0"/>
              <a:t>를 부여하고 </a:t>
            </a:r>
            <a:r>
              <a:rPr lang="en-US" altLang="ko-KR" sz="1600" dirty="0"/>
              <a:t>Calibration</a:t>
            </a:r>
            <a:r>
              <a:rPr lang="ko-KR" altLang="en-US" sz="1600" dirty="0"/>
              <a:t> 작업도 모두 수행한다</a:t>
            </a:r>
            <a:r>
              <a:rPr lang="en-US" altLang="ko-KR" sz="1600" dirty="0"/>
              <a:t>. </a:t>
            </a:r>
            <a:r>
              <a:rPr lang="ko-KR" altLang="en-US" sz="1600" dirty="0">
                <a:highlight>
                  <a:srgbClr val="FFFF00"/>
                </a:highlight>
              </a:rPr>
              <a:t>관련 코드는 다음 페이지에 </a:t>
            </a:r>
            <a:r>
              <a:rPr lang="ko-KR" altLang="en-US" sz="1600" dirty="0" err="1">
                <a:highlight>
                  <a:srgbClr val="FFFF00"/>
                </a:highlight>
              </a:rPr>
              <a:t>써두었다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맥북이 아니라 </a:t>
            </a:r>
            <a:r>
              <a:rPr lang="en-US" altLang="ko-KR" sz="1600" dirty="0"/>
              <a:t>windows </a:t>
            </a:r>
            <a:r>
              <a:rPr lang="ko-KR" altLang="en-US" sz="1600" dirty="0"/>
              <a:t>체제의 경우 예시 사진</a:t>
            </a:r>
            <a:r>
              <a:rPr lang="en-US" altLang="ko-KR" sz="1600" dirty="0"/>
              <a:t>3</a:t>
            </a:r>
            <a:r>
              <a:rPr lang="ko-KR" altLang="en-US" sz="1600" dirty="0"/>
              <a:t>과는 다르게 포트</a:t>
            </a:r>
            <a:r>
              <a:rPr lang="en-US" altLang="ko-KR" sz="1600" dirty="0"/>
              <a:t>(port)</a:t>
            </a:r>
            <a:r>
              <a:rPr lang="ko-KR" altLang="en-US" sz="1600" dirty="0"/>
              <a:t>가</a:t>
            </a:r>
            <a:r>
              <a:rPr lang="en-US" altLang="ko-KR" sz="1600" dirty="0"/>
              <a:t> COM3, COM4 </a:t>
            </a:r>
            <a:r>
              <a:rPr lang="ko-KR" altLang="en-US" sz="1600" dirty="0"/>
              <a:t>이런 식으로 뜰 것이므로 컴퓨터의 장치 관리자에서 확인해야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모터마다 전선 연결하는 곳이 두개 </a:t>
            </a:r>
            <a:r>
              <a:rPr lang="ko-KR" altLang="en-US" sz="1600" dirty="0" err="1"/>
              <a:t>있을텐데</a:t>
            </a:r>
            <a:r>
              <a:rPr lang="ko-KR" altLang="en-US" sz="1600" dirty="0"/>
              <a:t> 어느 쪽에 연결해도 상관없다</a:t>
            </a:r>
            <a:r>
              <a:rPr lang="en-US" altLang="ko-KR" sz="1600" dirty="0"/>
              <a:t>. </a:t>
            </a:r>
            <a:r>
              <a:rPr lang="ko-KR" altLang="en-US" sz="1600" dirty="0"/>
              <a:t>다만 모터</a:t>
            </a:r>
            <a:r>
              <a:rPr lang="en-US" altLang="ko-KR" sz="1600" dirty="0"/>
              <a:t>1~6</a:t>
            </a:r>
            <a:r>
              <a:rPr lang="ko-KR" altLang="en-US" sz="1600" dirty="0"/>
              <a:t>에 순서대로 모터</a:t>
            </a:r>
            <a:r>
              <a:rPr lang="en-US" altLang="ko-KR" sz="1600" dirty="0"/>
              <a:t>1,2 </a:t>
            </a:r>
            <a:r>
              <a:rPr lang="ko-KR" altLang="en-US" sz="1600" dirty="0"/>
              <a:t>모터</a:t>
            </a:r>
            <a:r>
              <a:rPr lang="en-US" altLang="ko-KR" sz="1600" dirty="0"/>
              <a:t>2,3 </a:t>
            </a:r>
            <a:r>
              <a:rPr lang="ko-KR" altLang="en-US" sz="1600" dirty="0"/>
              <a:t>모터</a:t>
            </a:r>
            <a:r>
              <a:rPr lang="en-US" altLang="ko-KR" sz="1600" dirty="0"/>
              <a:t>3,4 </a:t>
            </a:r>
            <a:r>
              <a:rPr lang="ko-KR" altLang="en-US" sz="1600" dirty="0"/>
              <a:t>이런 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각각 전선을 연결해야 하는데 로봇 팔 자체에 있는 전선을 꼽는 곳에 넣기 편하도록 배선해야 한다</a:t>
            </a:r>
            <a:r>
              <a:rPr lang="en-US" altLang="ko-KR" sz="1600" dirty="0"/>
              <a:t>.</a:t>
            </a: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03A07E8A-2CA9-DEA9-FAF9-6875B5BD0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9FE0F-820D-38FA-1FE3-70732792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6623B3-F6BF-5508-4F53-4355BEC0908E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1. SO-101 </a:t>
            </a:r>
            <a:r>
              <a:rPr lang="ko-KR" altLang="en-US" sz="3200" b="1" dirty="0"/>
              <a:t>로봇 팔 조립 및 주의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CFABD-D784-C73D-6E2A-108EBEC513C8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12B59-48AD-98EB-6DE3-C86A1AED4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707" y="4292260"/>
            <a:ext cx="2506053" cy="17928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478A7A-8109-D395-0E6F-FDAA22FB272F}"/>
              </a:ext>
            </a:extLst>
          </p:cNvPr>
          <p:cNvSpPr txBox="1"/>
          <p:nvPr/>
        </p:nvSpPr>
        <p:spPr>
          <a:xfrm>
            <a:off x="1370945" y="6156286"/>
            <a:ext cx="220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2. </a:t>
            </a:r>
            <a:r>
              <a:rPr lang="ko-KR" altLang="en-US" dirty="0"/>
              <a:t>모터의 종류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D136E5-538B-B794-B399-8C146744D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313" y="4358618"/>
            <a:ext cx="7000926" cy="1868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7D96E9-6EB6-F0AE-3ED0-C86B1EDAC390}"/>
              </a:ext>
            </a:extLst>
          </p:cNvPr>
          <p:cNvSpPr txBox="1"/>
          <p:nvPr/>
        </p:nvSpPr>
        <p:spPr>
          <a:xfrm>
            <a:off x="6792203" y="6156286"/>
            <a:ext cx="220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3. </a:t>
            </a:r>
            <a:r>
              <a:rPr lang="ko-KR" altLang="en-US" dirty="0"/>
              <a:t>모터 </a:t>
            </a:r>
            <a:r>
              <a:rPr lang="en-US" altLang="ko-KR" dirty="0"/>
              <a:t>ID </a:t>
            </a:r>
            <a:r>
              <a:rPr lang="ko-KR" altLang="en-US" dirty="0"/>
              <a:t>부여 </a:t>
            </a:r>
          </a:p>
        </p:txBody>
      </p:sp>
    </p:spTree>
    <p:extLst>
      <p:ext uri="{BB962C8B-B14F-4D97-AF65-F5344CB8AC3E}">
        <p14:creationId xmlns:p14="http://schemas.microsoft.com/office/powerpoint/2010/main" val="4224594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0EC2-4D58-6F2D-2F04-1B3764EE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3AEDE4CD-80BD-1B63-CA3E-165B5564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AA1E2272-61A2-3FDD-B3B1-B8A9CEEAC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D6569-19CE-EEC7-6355-FD6260D7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5E4125-70AE-097B-9C07-2AFC3BDB65B1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1. SO-101 </a:t>
            </a:r>
            <a:r>
              <a:rPr lang="ko-KR" altLang="en-US" sz="3200" b="1" dirty="0"/>
              <a:t>로봇 팔 조립 및 주의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FD5533-E770-A275-4D76-ADD746B69AEC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9136A-DBA7-F06C-9760-0548F0AF0AAA}"/>
              </a:ext>
            </a:extLst>
          </p:cNvPr>
          <p:cNvSpPr txBox="1"/>
          <p:nvPr/>
        </p:nvSpPr>
        <p:spPr>
          <a:xfrm>
            <a:off x="611617" y="1455428"/>
            <a:ext cx="102521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리더 암 모터 </a:t>
            </a:r>
            <a:r>
              <a:rPr lang="en-US" altLang="ko-KR" dirty="0"/>
              <a:t>ID </a:t>
            </a:r>
            <a:r>
              <a:rPr lang="ko-KR" altLang="en-US" dirty="0"/>
              <a:t>부여 명령어 </a:t>
            </a:r>
            <a:r>
              <a:rPr lang="en-US" altLang="ko-KR" u="sng" dirty="0"/>
              <a:t>(</a:t>
            </a:r>
            <a:r>
              <a:rPr lang="ko-KR" altLang="en-US" u="sng" dirty="0"/>
              <a:t>아나콘다 프롬프트에서 </a:t>
            </a:r>
            <a:r>
              <a:rPr lang="ko-KR" altLang="en-US" u="sng" dirty="0" err="1"/>
              <a:t>복붙하여</a:t>
            </a:r>
            <a:r>
              <a:rPr lang="ko-KR" altLang="en-US" u="sng" dirty="0"/>
              <a:t> 실행하면 됨</a:t>
            </a:r>
            <a:r>
              <a:rPr lang="en-US" altLang="ko-KR" u="sng" dirty="0"/>
              <a:t>, </a:t>
            </a:r>
          </a:p>
          <a:p>
            <a:r>
              <a:rPr lang="ko-KR" altLang="en-US" u="sng" dirty="0"/>
              <a:t>포트는 자신의 것으로 바꾸기</a:t>
            </a:r>
            <a:r>
              <a:rPr lang="en-US" altLang="ko-KR" u="sng" dirty="0"/>
              <a:t>): </a:t>
            </a:r>
          </a:p>
          <a:p>
            <a:endParaRPr lang="en-US" altLang="ko-KR" u="sng" dirty="0"/>
          </a:p>
          <a:p>
            <a:r>
              <a:rPr lang="en-US" altLang="ko-KR" dirty="0">
                <a:highlight>
                  <a:srgbClr val="FFFF00"/>
                </a:highlight>
              </a:rPr>
              <a:t>Python –m </a:t>
            </a:r>
            <a:r>
              <a:rPr lang="en-US" altLang="ko-KR" dirty="0" err="1">
                <a:highlight>
                  <a:srgbClr val="FFFF00"/>
                </a:highlight>
              </a:rPr>
              <a:t>lerobot.setup_motors</a:t>
            </a:r>
            <a:r>
              <a:rPr lang="en-US" altLang="ko-KR" dirty="0">
                <a:highlight>
                  <a:srgbClr val="FFFF00"/>
                </a:highlight>
              </a:rPr>
              <a:t> –</a:t>
            </a:r>
            <a:r>
              <a:rPr lang="en-US" altLang="ko-KR" dirty="0" err="1">
                <a:highlight>
                  <a:srgbClr val="FFFF00"/>
                </a:highlight>
              </a:rPr>
              <a:t>teleop.type</a:t>
            </a:r>
            <a:r>
              <a:rPr lang="en-US" altLang="ko-KR" dirty="0">
                <a:highlight>
                  <a:srgbClr val="FFFF00"/>
                </a:highlight>
              </a:rPr>
              <a:t>=so101_leader –</a:t>
            </a:r>
            <a:r>
              <a:rPr lang="en-US" altLang="ko-KR" dirty="0" err="1">
                <a:highlight>
                  <a:srgbClr val="FFFF00"/>
                </a:highlight>
              </a:rPr>
              <a:t>teleop.port</a:t>
            </a:r>
            <a:r>
              <a:rPr lang="en-US" altLang="ko-KR" dirty="0">
                <a:highlight>
                  <a:srgbClr val="FFFF00"/>
                </a:highlight>
              </a:rPr>
              <a:t>=COM5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리더 암 </a:t>
            </a:r>
            <a:r>
              <a:rPr lang="en-US" altLang="ko-KR" dirty="0"/>
              <a:t>Calibration </a:t>
            </a:r>
            <a:r>
              <a:rPr lang="ko-KR" altLang="en-US" dirty="0"/>
              <a:t>명령어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python -m </a:t>
            </a:r>
            <a:r>
              <a:rPr lang="en-US" altLang="ko-KR" dirty="0" err="1">
                <a:highlight>
                  <a:srgbClr val="FFFF00"/>
                </a:highlight>
              </a:rPr>
              <a:t>lerobot.calibrate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teleop.type</a:t>
            </a:r>
            <a:r>
              <a:rPr lang="en-US" altLang="ko-KR" dirty="0">
                <a:highlight>
                  <a:srgbClr val="FFFF00"/>
                </a:highlight>
              </a:rPr>
              <a:t>=so101_leader --</a:t>
            </a:r>
            <a:r>
              <a:rPr lang="en-US" altLang="ko-KR" dirty="0" err="1">
                <a:highlight>
                  <a:srgbClr val="FFFF00"/>
                </a:highlight>
              </a:rPr>
              <a:t>teleop.port</a:t>
            </a:r>
            <a:r>
              <a:rPr lang="en-US" altLang="ko-KR" dirty="0">
                <a:highlight>
                  <a:srgbClr val="FFFF00"/>
                </a:highlight>
              </a:rPr>
              <a:t>=COM5 --teleop.id=</a:t>
            </a:r>
            <a:r>
              <a:rPr lang="en-US" altLang="ko-KR" dirty="0" err="1">
                <a:highlight>
                  <a:srgbClr val="FFFF00"/>
                </a:highlight>
              </a:rPr>
              <a:t>ammd_leader_arm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ko-KR" altLang="en-US" dirty="0" err="1"/>
              <a:t>팔로워</a:t>
            </a:r>
            <a:r>
              <a:rPr lang="ko-KR" altLang="en-US" dirty="0"/>
              <a:t> 암 모터 </a:t>
            </a:r>
            <a:r>
              <a:rPr lang="en-US" altLang="ko-KR" dirty="0"/>
              <a:t>ID </a:t>
            </a:r>
            <a:r>
              <a:rPr lang="ko-KR" altLang="en-US" dirty="0"/>
              <a:t>부여 명령어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Python –m </a:t>
            </a:r>
            <a:r>
              <a:rPr lang="en-US" altLang="ko-KR" dirty="0" err="1">
                <a:highlight>
                  <a:srgbClr val="FFFF00"/>
                </a:highlight>
              </a:rPr>
              <a:t>lerobot.setup_motors</a:t>
            </a:r>
            <a:r>
              <a:rPr lang="en-US" altLang="ko-KR" dirty="0">
                <a:highlight>
                  <a:srgbClr val="FFFF00"/>
                </a:highlight>
              </a:rPr>
              <a:t> –</a:t>
            </a:r>
            <a:r>
              <a:rPr lang="en-US" altLang="ko-KR" dirty="0" err="1">
                <a:highlight>
                  <a:srgbClr val="FFFF00"/>
                </a:highlight>
              </a:rPr>
              <a:t>robot.type</a:t>
            </a:r>
            <a:r>
              <a:rPr lang="en-US" altLang="ko-KR" dirty="0">
                <a:highlight>
                  <a:srgbClr val="FFFF00"/>
                </a:highlight>
              </a:rPr>
              <a:t>=so101_follower –</a:t>
            </a:r>
            <a:r>
              <a:rPr lang="en-US" altLang="ko-KR" dirty="0" err="1">
                <a:highlight>
                  <a:srgbClr val="FFFF00"/>
                </a:highlight>
              </a:rPr>
              <a:t>robot.port</a:t>
            </a:r>
            <a:r>
              <a:rPr lang="en-US" altLang="ko-KR" dirty="0">
                <a:highlight>
                  <a:srgbClr val="FFFF00"/>
                </a:highlight>
              </a:rPr>
              <a:t>=COM3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 err="1"/>
              <a:t>팔로워</a:t>
            </a:r>
            <a:r>
              <a:rPr lang="ko-KR" altLang="en-US" dirty="0"/>
              <a:t> 암 </a:t>
            </a:r>
            <a:r>
              <a:rPr lang="en-US" altLang="ko-KR" dirty="0"/>
              <a:t>Calibration </a:t>
            </a:r>
            <a:r>
              <a:rPr lang="ko-KR" altLang="en-US" dirty="0"/>
              <a:t>명령어 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python -m </a:t>
            </a:r>
            <a:r>
              <a:rPr lang="en-US" altLang="ko-KR" dirty="0" err="1">
                <a:highlight>
                  <a:srgbClr val="FFFF00"/>
                </a:highlight>
              </a:rPr>
              <a:t>lerobot.calibrate</a:t>
            </a:r>
            <a:r>
              <a:rPr lang="en-US" altLang="ko-KR" dirty="0">
                <a:highlight>
                  <a:srgbClr val="FFFF00"/>
                </a:highlight>
              </a:rPr>
              <a:t> --</a:t>
            </a:r>
            <a:r>
              <a:rPr lang="en-US" altLang="ko-KR" dirty="0" err="1">
                <a:highlight>
                  <a:srgbClr val="FFFF00"/>
                </a:highlight>
              </a:rPr>
              <a:t>robot.type</a:t>
            </a:r>
            <a:r>
              <a:rPr lang="en-US" altLang="ko-KR" dirty="0">
                <a:highlight>
                  <a:srgbClr val="FFFF00"/>
                </a:highlight>
              </a:rPr>
              <a:t>=so101_follower --</a:t>
            </a:r>
            <a:r>
              <a:rPr lang="en-US" altLang="ko-KR" dirty="0" err="1">
                <a:highlight>
                  <a:srgbClr val="FFFF00"/>
                </a:highlight>
              </a:rPr>
              <a:t>robot.port</a:t>
            </a:r>
            <a:r>
              <a:rPr lang="en-US" altLang="ko-KR" dirty="0">
                <a:highlight>
                  <a:srgbClr val="FFFF00"/>
                </a:highlight>
              </a:rPr>
              <a:t>=COM3 --robot.id=</a:t>
            </a:r>
            <a:r>
              <a:rPr lang="en-US" altLang="ko-KR" dirty="0" err="1">
                <a:highlight>
                  <a:srgbClr val="FFFF00"/>
                </a:highlight>
              </a:rPr>
              <a:t>ammd_follower_arm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717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8CC3-2D6B-F02C-07FD-9BEF7ED7D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DFBFD586-75A6-AED0-979C-645274208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003350C3-D58E-137D-1A3A-357A44339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F859E-885E-1E9A-B893-86033DB6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E81997-AE19-47E1-CDB7-D15979FF5357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1. SO-101 </a:t>
            </a:r>
            <a:r>
              <a:rPr lang="ko-KR" altLang="en-US" sz="3200" b="1" dirty="0"/>
              <a:t>로봇 팔 조립 및 주의 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FEA107-29CB-2F36-50BD-A09A802CA280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5143D-4562-8B76-B0FB-5816F0329FAF}"/>
              </a:ext>
            </a:extLst>
          </p:cNvPr>
          <p:cNvSpPr txBox="1"/>
          <p:nvPr/>
        </p:nvSpPr>
        <p:spPr>
          <a:xfrm>
            <a:off x="611617" y="1316189"/>
            <a:ext cx="102521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도움이 되는 프로그램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해당 제품은 </a:t>
            </a:r>
            <a:r>
              <a:rPr lang="en-US" altLang="ko-KR" dirty="0" err="1"/>
              <a:t>FeeTech</a:t>
            </a:r>
            <a:r>
              <a:rPr lang="en-US" altLang="ko-KR" dirty="0"/>
              <a:t> </a:t>
            </a:r>
            <a:r>
              <a:rPr lang="ko-KR" altLang="en-US" dirty="0"/>
              <a:t>사의 </a:t>
            </a:r>
            <a:r>
              <a:rPr lang="en-US" altLang="ko-KR" dirty="0"/>
              <a:t>sts3215 </a:t>
            </a:r>
            <a:r>
              <a:rPr lang="ko-KR" altLang="en-US" dirty="0"/>
              <a:t>모터를 사용할 것인데 나중에 도움이 될 수 있는 프로그램을 소개하겠다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4"/>
              </a:rPr>
              <a:t>https://www.feetechrc.com/software.html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FD 1.9.8.2 </a:t>
            </a:r>
            <a:r>
              <a:rPr lang="ko-KR" altLang="en-US" dirty="0"/>
              <a:t>를 다운받으면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모터의 </a:t>
            </a:r>
            <a:r>
              <a:rPr lang="en-US" altLang="ko-KR" dirty="0"/>
              <a:t>POS(position, </a:t>
            </a:r>
            <a:r>
              <a:rPr lang="ko-KR" altLang="en-US" dirty="0"/>
              <a:t>관절 각도 값</a:t>
            </a:r>
            <a:r>
              <a:rPr lang="en-US" altLang="ko-KR" dirty="0"/>
              <a:t>)</a:t>
            </a:r>
            <a:r>
              <a:rPr lang="ko-KR" altLang="en-US" dirty="0"/>
              <a:t>을 한번에 실시간으로 확인</a:t>
            </a:r>
            <a:r>
              <a:rPr lang="en-US" altLang="ko-KR" dirty="0"/>
              <a:t>, </a:t>
            </a:r>
            <a:r>
              <a:rPr lang="ko-KR" altLang="en-US" dirty="0"/>
              <a:t>제어하고 싶을 때 해당 앱을 사용해도 좋다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SO-101</a:t>
            </a:r>
            <a:r>
              <a:rPr lang="ko-KR" altLang="en-US" dirty="0"/>
              <a:t>사이트의 </a:t>
            </a:r>
            <a:r>
              <a:rPr lang="ko-KR" altLang="en-US" dirty="0" err="1"/>
              <a:t>튜토리얼에</a:t>
            </a:r>
            <a:r>
              <a:rPr lang="ko-KR" altLang="en-US" dirty="0"/>
              <a:t> 따라 </a:t>
            </a:r>
            <a:r>
              <a:rPr lang="en-US" altLang="ko-KR" dirty="0" err="1"/>
              <a:t>LeRobot</a:t>
            </a:r>
            <a:r>
              <a:rPr lang="ko-KR" altLang="en-US" dirty="0"/>
              <a:t>과 </a:t>
            </a:r>
            <a:r>
              <a:rPr lang="en-US" altLang="ko-KR" dirty="0" err="1"/>
              <a:t>feetech</a:t>
            </a:r>
            <a:r>
              <a:rPr lang="en-US" altLang="ko-KR" dirty="0"/>
              <a:t> </a:t>
            </a:r>
            <a:r>
              <a:rPr lang="ko-KR" altLang="en-US" dirty="0"/>
              <a:t>라이브러리 등을 사용해서 모터를 제어하긴 하지만 뭔가 오류가 나거나 직관적으로 모터를 움직여보고 싶은 상황에</a:t>
            </a:r>
            <a:endParaRPr lang="en-US" altLang="ko-KR" dirty="0"/>
          </a:p>
          <a:p>
            <a:r>
              <a:rPr lang="ko-KR" altLang="en-US" dirty="0"/>
              <a:t>불편하게 코딩하는 것보다는 유용하게 쓰일 것으로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각도가 </a:t>
            </a:r>
            <a:r>
              <a:rPr lang="en-US" altLang="ko-KR" dirty="0"/>
              <a:t>0~360</a:t>
            </a:r>
            <a:r>
              <a:rPr lang="ko-KR" altLang="en-US" dirty="0"/>
              <a:t>도 단위가 아니라 </a:t>
            </a:r>
            <a:r>
              <a:rPr lang="en-US" altLang="ko-KR" dirty="0"/>
              <a:t>POS</a:t>
            </a:r>
            <a:r>
              <a:rPr lang="ko-KR" altLang="en-US" dirty="0"/>
              <a:t>가 </a:t>
            </a:r>
            <a:r>
              <a:rPr lang="en-US" altLang="ko-KR" dirty="0"/>
              <a:t>0~4096 </a:t>
            </a:r>
            <a:r>
              <a:rPr lang="ko-KR" altLang="en-US" dirty="0"/>
              <a:t>으로 큰 숫자가 보이는데</a:t>
            </a:r>
            <a:r>
              <a:rPr lang="en-US" altLang="ko-KR" dirty="0"/>
              <a:t>(</a:t>
            </a:r>
            <a:r>
              <a:rPr lang="ko-KR" altLang="en-US" dirty="0"/>
              <a:t>중간 초기 위치</a:t>
            </a:r>
            <a:r>
              <a:rPr lang="en-US" altLang="ko-KR" dirty="0"/>
              <a:t>: 2048), 180</a:t>
            </a:r>
            <a:r>
              <a:rPr lang="ko-KR" altLang="en-US" dirty="0"/>
              <a:t>도가 </a:t>
            </a:r>
            <a:r>
              <a:rPr lang="en-US" altLang="ko-KR" dirty="0"/>
              <a:t>pos: 2048, 360</a:t>
            </a:r>
            <a:r>
              <a:rPr lang="ko-KR" altLang="en-US" dirty="0"/>
              <a:t>도가 </a:t>
            </a:r>
            <a:r>
              <a:rPr lang="en-US" altLang="ko-KR" dirty="0"/>
              <a:t>pos: 4096</a:t>
            </a:r>
            <a:r>
              <a:rPr lang="ko-KR" altLang="en-US" dirty="0"/>
              <a:t>처럼 대응한다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원하는 각도가 </a:t>
            </a:r>
            <a:r>
              <a:rPr lang="en-US" altLang="ko-KR" dirty="0"/>
              <a:t>x</a:t>
            </a:r>
            <a:r>
              <a:rPr lang="ko-KR" altLang="en-US" dirty="0"/>
              <a:t>도라고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endParaRPr lang="en-US" altLang="ko-KR" dirty="0"/>
          </a:p>
          <a:p>
            <a:r>
              <a:rPr lang="en-US" altLang="ko-KR" dirty="0"/>
              <a:t>(4096/360)*x = (pos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이 되는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6104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835DE-59BC-297F-3CB3-8C226EB59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4D42AED9-0702-1D51-55B9-5E67BE6F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E553F698-9A14-DAC7-CD04-3FCA8DE6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878F4-E047-8C95-567F-0908B24A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63937F-72C3-7836-CD19-2C23EE75756E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1EA183-D7F6-FE10-0E90-BECE22A87BC0}"/>
              </a:ext>
            </a:extLst>
          </p:cNvPr>
          <p:cNvSpPr/>
          <p:nvPr/>
        </p:nvSpPr>
        <p:spPr>
          <a:xfrm>
            <a:off x="231776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90626-1B86-8D95-ED86-A76B8F0F617B}"/>
              </a:ext>
            </a:extLst>
          </p:cNvPr>
          <p:cNvSpPr txBox="1"/>
          <p:nvPr/>
        </p:nvSpPr>
        <p:spPr>
          <a:xfrm>
            <a:off x="1347630" y="3244334"/>
            <a:ext cx="9496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2. </a:t>
            </a:r>
            <a:r>
              <a:rPr lang="ko-KR" altLang="en-US" sz="4000" b="1" dirty="0"/>
              <a:t>카메라 설정</a:t>
            </a:r>
          </a:p>
        </p:txBody>
      </p:sp>
    </p:spTree>
    <p:extLst>
      <p:ext uri="{BB962C8B-B14F-4D97-AF65-F5344CB8AC3E}">
        <p14:creationId xmlns:p14="http://schemas.microsoft.com/office/powerpoint/2010/main" val="1816012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FF8D2-466E-0C4D-6321-A7BB4D03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>
            <a:extLst>
              <a:ext uri="{FF2B5EF4-FFF2-40B4-BE49-F238E27FC236}">
                <a16:creationId xmlns:a16="http://schemas.microsoft.com/office/drawing/2014/main" id="{1F30E79B-0394-C35D-2793-AC582F4E1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202" y="378694"/>
            <a:ext cx="2175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-소망M" pitchFamily="18" charset="-127"/>
              </a:rPr>
              <a:t>연구 배경</a:t>
            </a:r>
            <a:endParaRPr lang="en-US" altLang="ko-KR" sz="3600" b="1" dirty="0">
              <a:solidFill>
                <a:schemeClr val="bg1"/>
              </a:solidFill>
              <a:latin typeface="Tahoma" panose="020B0604030504040204" pitchFamily="34" charset="0"/>
              <a:ea typeface="-소망M" pitchFamily="18" charset="-127"/>
            </a:endParaRPr>
          </a:p>
        </p:txBody>
      </p:sp>
      <p:pic>
        <p:nvPicPr>
          <p:cNvPr id="4098" name="Picture 2" descr="성균관대학교 IMBA">
            <a:extLst>
              <a:ext uri="{FF2B5EF4-FFF2-40B4-BE49-F238E27FC236}">
                <a16:creationId xmlns:a16="http://schemas.microsoft.com/office/drawing/2014/main" id="{D151E0D3-3A32-9048-C27E-A01BA0B80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8" t="20899" r="34889" b="21005"/>
          <a:stretch>
            <a:fillRect/>
          </a:stretch>
        </p:blipFill>
        <p:spPr bwMode="auto">
          <a:xfrm>
            <a:off x="11032916" y="5500959"/>
            <a:ext cx="857458" cy="8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C5690-68C3-D767-9A9D-3C1B56E8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0A80-2DF7-4506-A844-D46B13EA33E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14199C-7F57-65C7-4F8B-0655C3C6F999}"/>
              </a:ext>
            </a:extLst>
          </p:cNvPr>
          <p:cNvSpPr/>
          <p:nvPr/>
        </p:nvSpPr>
        <p:spPr>
          <a:xfrm>
            <a:off x="0" y="0"/>
            <a:ext cx="12192000" cy="9374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87000"/>
                  <a:lumOff val="13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2. </a:t>
            </a:r>
            <a:r>
              <a:rPr lang="ko-KR" altLang="en-US" sz="3200" b="1" dirty="0"/>
              <a:t>카메라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96494A-38FA-F56D-CE0B-1930F1A4FA12}"/>
              </a:ext>
            </a:extLst>
          </p:cNvPr>
          <p:cNvSpPr/>
          <p:nvPr/>
        </p:nvSpPr>
        <p:spPr>
          <a:xfrm>
            <a:off x="239043" y="937495"/>
            <a:ext cx="11728448" cy="555538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A4F03-7313-F876-DD0E-40A31D4D3071}"/>
              </a:ext>
            </a:extLst>
          </p:cNvPr>
          <p:cNvSpPr txBox="1"/>
          <p:nvPr/>
        </p:nvSpPr>
        <p:spPr>
          <a:xfrm>
            <a:off x="625243" y="937495"/>
            <a:ext cx="9778327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https://huggingface.co/docs/lerobot/cameras</a:t>
            </a:r>
            <a:r>
              <a:rPr lang="ko-KR" altLang="en-US" dirty="0"/>
              <a:t> 해당 페이지의 내용을 참고한다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팔로워</a:t>
            </a:r>
            <a:r>
              <a:rPr lang="ko-KR" altLang="en-US" dirty="0"/>
              <a:t> 암의 카메라가 연결된 상태로 노트북에서 </a:t>
            </a:r>
            <a:r>
              <a:rPr lang="en-US" altLang="ko-KR" dirty="0" err="1"/>
              <a:t>lerobot</a:t>
            </a:r>
            <a:r>
              <a:rPr lang="en-US" altLang="ko-KR" dirty="0"/>
              <a:t>–find-cameras </a:t>
            </a:r>
            <a:r>
              <a:rPr lang="ko-KR" altLang="en-US" dirty="0"/>
              <a:t>코드 실행할 경우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노트북 카메라</a:t>
            </a:r>
            <a:r>
              <a:rPr lang="en-US" altLang="ko-KR" dirty="0"/>
              <a:t>, 2. </a:t>
            </a:r>
            <a:r>
              <a:rPr lang="ko-KR" altLang="en-US" dirty="0" err="1"/>
              <a:t>팔로워암</a:t>
            </a:r>
            <a:r>
              <a:rPr lang="ko-KR" altLang="en-US" dirty="0"/>
              <a:t> 카메라 이렇게 총 </a:t>
            </a:r>
            <a:r>
              <a:rPr lang="en-US" altLang="ko-KR" dirty="0"/>
              <a:t>2</a:t>
            </a:r>
            <a:r>
              <a:rPr lang="ko-KR" altLang="en-US" dirty="0"/>
              <a:t>개가 결과로 뜰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결과가 안 뜨고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관련 오류가 뜰 수가 있다</a:t>
            </a:r>
            <a:r>
              <a:rPr lang="en-US" altLang="ko-KR" dirty="0"/>
              <a:t>. </a:t>
            </a:r>
            <a:r>
              <a:rPr lang="ko-KR" altLang="en-US" dirty="0"/>
              <a:t>오류가 날 때</a:t>
            </a:r>
            <a:endParaRPr lang="en-US" altLang="ko-KR" dirty="0"/>
          </a:p>
          <a:p>
            <a:r>
              <a:rPr lang="en-US" altLang="ko-KR" dirty="0" err="1"/>
              <a:t>lerobot</a:t>
            </a:r>
            <a:r>
              <a:rPr lang="en-US" altLang="ko-KR" dirty="0"/>
              <a:t> </a:t>
            </a:r>
            <a:r>
              <a:rPr lang="ko-KR" altLang="en-US" dirty="0"/>
              <a:t>폴더를 찾아보면 </a:t>
            </a:r>
            <a:r>
              <a:rPr lang="en-US" altLang="ko-KR" dirty="0"/>
              <a:t>camera_opencv.py </a:t>
            </a:r>
            <a:r>
              <a:rPr lang="ko-KR" altLang="en-US" dirty="0"/>
              <a:t>라는 이름의 파이썬 파일이 </a:t>
            </a:r>
            <a:r>
              <a:rPr lang="ko-KR" altLang="en-US" dirty="0" err="1"/>
              <a:t>있을텐데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: lerobot/src/lerobot/cameras/opencv/camera_opencv.py)</a:t>
            </a:r>
          </a:p>
          <a:p>
            <a:r>
              <a:rPr lang="en-US" altLang="ko-KR" dirty="0"/>
              <a:t>camera_opencv.py </a:t>
            </a:r>
            <a:r>
              <a:rPr lang="ko-KR" altLang="en-US" dirty="0"/>
              <a:t>파일 안에서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class </a:t>
            </a:r>
            <a:r>
              <a:rPr lang="en-US" altLang="ko-KR" dirty="0" err="1">
                <a:highlight>
                  <a:srgbClr val="FFFF00"/>
                </a:highlight>
              </a:rPr>
              <a:t>OpenCVCamera</a:t>
            </a:r>
            <a:r>
              <a:rPr lang="en-US" altLang="ko-KR" dirty="0">
                <a:highlight>
                  <a:srgbClr val="FFFF00"/>
                </a:highlight>
              </a:rPr>
              <a:t>(Camera):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...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def __</a:t>
            </a:r>
            <a:r>
              <a:rPr lang="en-US" altLang="ko-KR" dirty="0" err="1">
                <a:highlight>
                  <a:srgbClr val="FFFF00"/>
                </a:highlight>
              </a:rPr>
              <a:t>init</a:t>
            </a:r>
            <a:r>
              <a:rPr lang="en-US" altLang="ko-KR" dirty="0">
                <a:highlight>
                  <a:srgbClr val="FFFF00"/>
                </a:highlight>
              </a:rPr>
              <a:t>__(self, config: </a:t>
            </a:r>
            <a:r>
              <a:rPr lang="en-US" altLang="ko-KR" dirty="0" err="1">
                <a:highlight>
                  <a:srgbClr val="FFFF00"/>
                </a:highlight>
              </a:rPr>
              <a:t>OpenCVCameraConfig</a:t>
            </a:r>
            <a:r>
              <a:rPr lang="en-US" altLang="ko-KR" dirty="0">
                <a:highlight>
                  <a:srgbClr val="FFFF00"/>
                </a:highlight>
              </a:rPr>
              <a:t>):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...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</a:t>
            </a:r>
            <a:r>
              <a:rPr lang="en-US" altLang="ko-KR" dirty="0" err="1">
                <a:highlight>
                  <a:srgbClr val="FFFF00"/>
                </a:highlight>
              </a:rPr>
              <a:t>self.backend</a:t>
            </a:r>
            <a:r>
              <a:rPr lang="en-US" altLang="ko-KR" dirty="0">
                <a:highlight>
                  <a:srgbClr val="FFFF00"/>
                </a:highlight>
              </a:rPr>
              <a:t>: int = get_cv2_backend()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...</a:t>
            </a:r>
          </a:p>
          <a:p>
            <a:r>
              <a:rPr lang="ko-KR" altLang="en-US" dirty="0"/>
              <a:t>부분을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class </a:t>
            </a:r>
            <a:r>
              <a:rPr lang="en-US" altLang="ko-KR" dirty="0" err="1">
                <a:highlight>
                  <a:srgbClr val="FFFF00"/>
                </a:highlight>
              </a:rPr>
              <a:t>OpenCVCamera</a:t>
            </a:r>
            <a:r>
              <a:rPr lang="en-US" altLang="ko-KR" dirty="0">
                <a:highlight>
                  <a:srgbClr val="FFFF00"/>
                </a:highlight>
              </a:rPr>
              <a:t>(Camera):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...</a:t>
            </a:r>
            <a:endParaRPr lang="ko-KR" altLang="en-US" dirty="0"/>
          </a:p>
          <a:p>
            <a:r>
              <a:rPr lang="ko-KR" altLang="en-US" dirty="0">
                <a:highlight>
                  <a:srgbClr val="FFFF00"/>
                </a:highlight>
              </a:rPr>
              <a:t>    </a:t>
            </a:r>
            <a:r>
              <a:rPr lang="en-US" altLang="ko-KR" dirty="0">
                <a:highlight>
                  <a:srgbClr val="FFFF00"/>
                </a:highlight>
              </a:rPr>
              <a:t>def __</a:t>
            </a:r>
            <a:r>
              <a:rPr lang="en-US" altLang="ko-KR" dirty="0" err="1">
                <a:highlight>
                  <a:srgbClr val="FFFF00"/>
                </a:highlight>
              </a:rPr>
              <a:t>init</a:t>
            </a:r>
            <a:r>
              <a:rPr lang="en-US" altLang="ko-KR" dirty="0">
                <a:highlight>
                  <a:srgbClr val="FFFF00"/>
                </a:highlight>
              </a:rPr>
              <a:t>__(self, config: </a:t>
            </a:r>
            <a:r>
              <a:rPr lang="en-US" altLang="ko-KR" dirty="0" err="1">
                <a:highlight>
                  <a:srgbClr val="FFFF00"/>
                </a:highlight>
              </a:rPr>
              <a:t>OpenCVCameraConfig</a:t>
            </a:r>
            <a:r>
              <a:rPr lang="en-US" altLang="ko-KR" dirty="0">
                <a:highlight>
                  <a:srgbClr val="FFFF00"/>
                </a:highlight>
              </a:rPr>
              <a:t>):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...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# </a:t>
            </a:r>
            <a:r>
              <a:rPr lang="ko-KR" altLang="en-US" dirty="0">
                <a:highlight>
                  <a:srgbClr val="FFFF00"/>
                </a:highlight>
              </a:rPr>
              <a:t>윈도우 </a:t>
            </a:r>
            <a:r>
              <a:rPr lang="en-US" altLang="ko-KR" dirty="0">
                <a:highlight>
                  <a:srgbClr val="FFFF00"/>
                </a:highlight>
              </a:rPr>
              <a:t>OS</a:t>
            </a:r>
            <a:r>
              <a:rPr lang="ko-KR" altLang="en-US" dirty="0">
                <a:highlight>
                  <a:srgbClr val="FFFF00"/>
                </a:highlight>
              </a:rPr>
              <a:t>이면 </a:t>
            </a:r>
            <a:r>
              <a:rPr lang="en-US" altLang="ko-KR" dirty="0">
                <a:highlight>
                  <a:srgbClr val="FFFF00"/>
                </a:highlight>
              </a:rPr>
              <a:t>DirectShow </a:t>
            </a:r>
            <a:r>
              <a:rPr lang="ko-KR" altLang="en-US" dirty="0">
                <a:highlight>
                  <a:srgbClr val="FFFF00"/>
                </a:highlight>
              </a:rPr>
              <a:t>사용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아니면 원래 </a:t>
            </a:r>
            <a:r>
              <a:rPr lang="en-US" altLang="ko-KR" dirty="0">
                <a:highlight>
                  <a:srgbClr val="FFFF00"/>
                </a:highlight>
              </a:rPr>
              <a:t>get_cv2_backend() </a:t>
            </a:r>
            <a:r>
              <a:rPr lang="ko-KR" altLang="en-US" dirty="0">
                <a:highlight>
                  <a:srgbClr val="FFFF00"/>
                </a:highlight>
              </a:rPr>
              <a:t>사용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        </a:t>
            </a:r>
            <a:r>
              <a:rPr lang="en-US" altLang="ko-KR" dirty="0">
                <a:highlight>
                  <a:srgbClr val="FFFF00"/>
                </a:highlight>
              </a:rPr>
              <a:t>if </a:t>
            </a:r>
            <a:r>
              <a:rPr lang="en-US" altLang="ko-KR" dirty="0" err="1">
                <a:highlight>
                  <a:srgbClr val="FFFF00"/>
                </a:highlight>
              </a:rPr>
              <a:t>platform.system</a:t>
            </a:r>
            <a:r>
              <a:rPr lang="en-US" altLang="ko-KR" dirty="0">
                <a:highlight>
                  <a:srgbClr val="FFFF00"/>
                </a:highlight>
              </a:rPr>
              <a:t>() == "Windows":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    </a:t>
            </a:r>
            <a:r>
              <a:rPr lang="en-US" altLang="ko-KR" dirty="0" err="1">
                <a:highlight>
                  <a:srgbClr val="FFFF00"/>
                </a:highlight>
              </a:rPr>
              <a:t>self.backend</a:t>
            </a:r>
            <a:r>
              <a:rPr lang="en-US" altLang="ko-KR" dirty="0">
                <a:highlight>
                  <a:srgbClr val="FFFF00"/>
                </a:highlight>
              </a:rPr>
              <a:t> = cv2.CAP_DSHOW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else: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    </a:t>
            </a:r>
            <a:r>
              <a:rPr lang="en-US" altLang="ko-KR" dirty="0" err="1">
                <a:highlight>
                  <a:srgbClr val="FFFF00"/>
                </a:highlight>
              </a:rPr>
              <a:t>self.backend</a:t>
            </a:r>
            <a:r>
              <a:rPr lang="en-US" altLang="ko-KR" dirty="0">
                <a:highlight>
                  <a:srgbClr val="FFFF00"/>
                </a:highlight>
              </a:rPr>
              <a:t> = get_cv2_backend()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    ...</a:t>
            </a:r>
          </a:p>
          <a:p>
            <a:r>
              <a:rPr lang="ko-KR" altLang="en-US" dirty="0"/>
              <a:t>로 수정하면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6358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2997</Words>
  <Application>Microsoft Office PowerPoint</Application>
  <PresentationFormat>와이드스크린</PresentationFormat>
  <Paragraphs>331</Paragraphs>
  <Slides>29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-소망M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한승훈</dc:creator>
  <cp:lastModifiedBy>한승훈</cp:lastModifiedBy>
  <cp:revision>95</cp:revision>
  <dcterms:created xsi:type="dcterms:W3CDTF">2025-07-07T04:24:43Z</dcterms:created>
  <dcterms:modified xsi:type="dcterms:W3CDTF">2025-08-13T04:48:28Z</dcterms:modified>
</cp:coreProperties>
</file>