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7" r:id="rId2"/>
    <p:sldId id="286" r:id="rId3"/>
    <p:sldId id="258" r:id="rId4"/>
    <p:sldId id="288" r:id="rId5"/>
    <p:sldId id="259" r:id="rId6"/>
    <p:sldId id="290" r:id="rId7"/>
    <p:sldId id="264" r:id="rId8"/>
    <p:sldId id="266" r:id="rId9"/>
    <p:sldId id="265" r:id="rId10"/>
    <p:sldId id="291" r:id="rId11"/>
    <p:sldId id="292" r:id="rId12"/>
    <p:sldId id="262" r:id="rId13"/>
    <p:sldId id="270" r:id="rId14"/>
    <p:sldId id="279" r:id="rId15"/>
    <p:sldId id="280" r:id="rId16"/>
    <p:sldId id="281" r:id="rId17"/>
    <p:sldId id="282" r:id="rId18"/>
    <p:sldId id="293" r:id="rId19"/>
    <p:sldId id="275" r:id="rId20"/>
    <p:sldId id="276" r:id="rId21"/>
    <p:sldId id="287" r:id="rId22"/>
    <p:sldId id="283" r:id="rId23"/>
    <p:sldId id="284" r:id="rId24"/>
    <p:sldId id="274" r:id="rId25"/>
    <p:sldId id="273" r:id="rId26"/>
    <p:sldId id="278" r:id="rId27"/>
    <p:sldId id="29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D5EF31-29B6-144C-6FEB-78705FC8BA84}" v="398" dt="2022-11-29T06:00:36.112"/>
    <p1510:client id="{5F5F1750-7DDF-4776-AFA7-054D3C279BB2}" v="1579" dt="2022-11-29T05:13:22.096"/>
    <p1510:client id="{79C0793D-9433-FE3C-2D2B-1673265A7D6B}" v="83" dt="2022-11-29T14:30:59.694"/>
    <p1510:client id="{81C977AA-71B1-30A5-D8A0-37A158EC921C}" v="144" dt="2022-11-29T02:23:52.944"/>
    <p1510:client id="{9635BDCD-8719-374C-9CBA-BD25B87AC51E}" v="1366" dt="2022-11-29T06:04:53.543"/>
    <p1510:client id="{99D640D4-A5BA-AED2-A965-8F7C0283DDA7}" v="388" dt="2022-11-28T21:03:04.291"/>
    <p1510:client id="{BB12BC54-F7D9-488D-9B5B-4FC9924189CD}" v="189" dt="2022-11-29T04:46:14.484"/>
    <p1510:client id="{D057D282-4593-26B8-D897-C5F40C4F2ACA}" v="1699" dt="2022-11-29T02:08:48.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998103-F62F-4420-BDDF-26254DFCFC5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0600160-438B-4A97-9AAA-BC5FD64D1838}">
      <dgm:prSet/>
      <dgm:spPr/>
      <dgm:t>
        <a:bodyPr/>
        <a:lstStyle/>
        <a:p>
          <a:r>
            <a:rPr lang="en-US"/>
            <a:t>Configure hugepages – 1GB x 64</a:t>
          </a:r>
        </a:p>
      </dgm:t>
    </dgm:pt>
    <dgm:pt modelId="{CD811C85-9835-432A-A719-0CF115E1D6C6}" type="parTrans" cxnId="{371CAC5B-52B5-4B30-B6EE-284A51D3CBA9}">
      <dgm:prSet/>
      <dgm:spPr/>
      <dgm:t>
        <a:bodyPr/>
        <a:lstStyle/>
        <a:p>
          <a:endParaRPr lang="en-US"/>
        </a:p>
      </dgm:t>
    </dgm:pt>
    <dgm:pt modelId="{66991721-0FDB-4AEC-9FB3-6C35FEBD1751}" type="sibTrans" cxnId="{371CAC5B-52B5-4B30-B6EE-284A51D3CBA9}">
      <dgm:prSet/>
      <dgm:spPr/>
      <dgm:t>
        <a:bodyPr/>
        <a:lstStyle/>
        <a:p>
          <a:endParaRPr lang="en-US"/>
        </a:p>
      </dgm:t>
    </dgm:pt>
    <dgm:pt modelId="{15CAEC1B-FCB6-44BB-B444-219F8598CD14}">
      <dgm:prSet/>
      <dgm:spPr/>
      <dgm:t>
        <a:bodyPr/>
        <a:lstStyle/>
        <a:p>
          <a:r>
            <a:rPr lang="en-US"/>
            <a:t>Configure PCI driver bindings</a:t>
          </a:r>
        </a:p>
      </dgm:t>
    </dgm:pt>
    <dgm:pt modelId="{40660D9D-6CE0-446C-B8EF-42A4E4F73BE2}" type="parTrans" cxnId="{31F26831-A76C-4637-9E2B-31003EC117EA}">
      <dgm:prSet/>
      <dgm:spPr/>
      <dgm:t>
        <a:bodyPr/>
        <a:lstStyle/>
        <a:p>
          <a:endParaRPr lang="en-US"/>
        </a:p>
      </dgm:t>
    </dgm:pt>
    <dgm:pt modelId="{CD8A60B8-22B8-44A1-B796-FC0AB80E4D19}" type="sibTrans" cxnId="{31F26831-A76C-4637-9E2B-31003EC117EA}">
      <dgm:prSet/>
      <dgm:spPr/>
      <dgm:t>
        <a:bodyPr/>
        <a:lstStyle/>
        <a:p>
          <a:endParaRPr lang="en-US"/>
        </a:p>
      </dgm:t>
    </dgm:pt>
    <dgm:pt modelId="{70D3612A-8F75-422F-9BEA-30853AA99AA1}">
      <dgm:prSet/>
      <dgm:spPr/>
      <dgm:t>
        <a:bodyPr/>
        <a:lstStyle/>
        <a:p>
          <a:r>
            <a:rPr lang="en-US"/>
            <a:t>Set up interfaces and activate forwarder</a:t>
          </a:r>
        </a:p>
      </dgm:t>
    </dgm:pt>
    <dgm:pt modelId="{D2E959B7-043A-4A11-86DB-432DB239EF1F}" type="parTrans" cxnId="{FC39284D-B843-4652-A854-1CB29F89F512}">
      <dgm:prSet/>
      <dgm:spPr/>
      <dgm:t>
        <a:bodyPr/>
        <a:lstStyle/>
        <a:p>
          <a:endParaRPr lang="en-US"/>
        </a:p>
      </dgm:t>
    </dgm:pt>
    <dgm:pt modelId="{50D6F9C3-C623-4B6E-9C6B-E6652C53A39B}" type="sibTrans" cxnId="{FC39284D-B843-4652-A854-1CB29F89F512}">
      <dgm:prSet/>
      <dgm:spPr/>
      <dgm:t>
        <a:bodyPr/>
        <a:lstStyle/>
        <a:p>
          <a:endParaRPr lang="en-US"/>
        </a:p>
      </dgm:t>
    </dgm:pt>
    <dgm:pt modelId="{A1B931E6-3DF1-4974-94A1-8DD9AB521261}">
      <dgm:prSet/>
      <dgm:spPr/>
      <dgm:t>
        <a:bodyPr/>
        <a:lstStyle/>
        <a:p>
          <a:r>
            <a:rPr lang="en-US"/>
            <a:t>NDNping to test</a:t>
          </a:r>
        </a:p>
      </dgm:t>
    </dgm:pt>
    <dgm:pt modelId="{323A8C88-53DE-40CB-A424-D1A547CA3157}" type="parTrans" cxnId="{DB39DFAE-355D-4F08-AC03-F5C6DD821045}">
      <dgm:prSet/>
      <dgm:spPr/>
      <dgm:t>
        <a:bodyPr/>
        <a:lstStyle/>
        <a:p>
          <a:endParaRPr lang="en-US"/>
        </a:p>
      </dgm:t>
    </dgm:pt>
    <dgm:pt modelId="{4FDD9D7A-766B-40BC-B42F-B8659A906702}" type="sibTrans" cxnId="{DB39DFAE-355D-4F08-AC03-F5C6DD821045}">
      <dgm:prSet/>
      <dgm:spPr/>
      <dgm:t>
        <a:bodyPr/>
        <a:lstStyle/>
        <a:p>
          <a:endParaRPr lang="en-US"/>
        </a:p>
      </dgm:t>
    </dgm:pt>
    <dgm:pt modelId="{DE91BA33-3E17-4B29-B298-188D9EC16643}" type="pres">
      <dgm:prSet presAssocID="{E6998103-F62F-4420-BDDF-26254DFCFC5C}" presName="vert0" presStyleCnt="0">
        <dgm:presLayoutVars>
          <dgm:dir/>
          <dgm:animOne val="branch"/>
          <dgm:animLvl val="lvl"/>
        </dgm:presLayoutVars>
      </dgm:prSet>
      <dgm:spPr/>
    </dgm:pt>
    <dgm:pt modelId="{06CECFFA-4816-4C3D-8C60-17F7B0F5183C}" type="pres">
      <dgm:prSet presAssocID="{30600160-438B-4A97-9AAA-BC5FD64D1838}" presName="thickLine" presStyleLbl="alignNode1" presStyleIdx="0" presStyleCnt="4"/>
      <dgm:spPr/>
    </dgm:pt>
    <dgm:pt modelId="{ADB78E0D-4CC5-4A7D-986F-B085255BF04B}" type="pres">
      <dgm:prSet presAssocID="{30600160-438B-4A97-9AAA-BC5FD64D1838}" presName="horz1" presStyleCnt="0"/>
      <dgm:spPr/>
    </dgm:pt>
    <dgm:pt modelId="{F2523C01-ECF9-4D25-B867-159523D54A49}" type="pres">
      <dgm:prSet presAssocID="{30600160-438B-4A97-9AAA-BC5FD64D1838}" presName="tx1" presStyleLbl="revTx" presStyleIdx="0" presStyleCnt="4"/>
      <dgm:spPr/>
    </dgm:pt>
    <dgm:pt modelId="{C419AAFC-BA23-48A6-8BEA-94DF9097A89C}" type="pres">
      <dgm:prSet presAssocID="{30600160-438B-4A97-9AAA-BC5FD64D1838}" presName="vert1" presStyleCnt="0"/>
      <dgm:spPr/>
    </dgm:pt>
    <dgm:pt modelId="{B3835CD7-9E7D-4A46-BDF9-49C97E2A18EC}" type="pres">
      <dgm:prSet presAssocID="{15CAEC1B-FCB6-44BB-B444-219F8598CD14}" presName="thickLine" presStyleLbl="alignNode1" presStyleIdx="1" presStyleCnt="4"/>
      <dgm:spPr/>
    </dgm:pt>
    <dgm:pt modelId="{44D8DFAA-D732-42A1-8CFD-9EDD0B9DCD9F}" type="pres">
      <dgm:prSet presAssocID="{15CAEC1B-FCB6-44BB-B444-219F8598CD14}" presName="horz1" presStyleCnt="0"/>
      <dgm:spPr/>
    </dgm:pt>
    <dgm:pt modelId="{EF0A88A2-7846-4C3D-9D39-6D6ABE31D506}" type="pres">
      <dgm:prSet presAssocID="{15CAEC1B-FCB6-44BB-B444-219F8598CD14}" presName="tx1" presStyleLbl="revTx" presStyleIdx="1" presStyleCnt="4"/>
      <dgm:spPr/>
    </dgm:pt>
    <dgm:pt modelId="{3DC7A4F3-8622-49D5-9F6D-8135D45B6F60}" type="pres">
      <dgm:prSet presAssocID="{15CAEC1B-FCB6-44BB-B444-219F8598CD14}" presName="vert1" presStyleCnt="0"/>
      <dgm:spPr/>
    </dgm:pt>
    <dgm:pt modelId="{0712D78F-8F0D-4693-AA02-3CC082EFFDE1}" type="pres">
      <dgm:prSet presAssocID="{70D3612A-8F75-422F-9BEA-30853AA99AA1}" presName="thickLine" presStyleLbl="alignNode1" presStyleIdx="2" presStyleCnt="4"/>
      <dgm:spPr/>
    </dgm:pt>
    <dgm:pt modelId="{7B8CFF6B-AFE3-45A2-A33D-9343C53A5635}" type="pres">
      <dgm:prSet presAssocID="{70D3612A-8F75-422F-9BEA-30853AA99AA1}" presName="horz1" presStyleCnt="0"/>
      <dgm:spPr/>
    </dgm:pt>
    <dgm:pt modelId="{2474259C-BE63-4140-AAEA-4CB21899C404}" type="pres">
      <dgm:prSet presAssocID="{70D3612A-8F75-422F-9BEA-30853AA99AA1}" presName="tx1" presStyleLbl="revTx" presStyleIdx="2" presStyleCnt="4"/>
      <dgm:spPr/>
    </dgm:pt>
    <dgm:pt modelId="{9315B0ED-E1C3-43D6-A2C5-5DCEBAEFB066}" type="pres">
      <dgm:prSet presAssocID="{70D3612A-8F75-422F-9BEA-30853AA99AA1}" presName="vert1" presStyleCnt="0"/>
      <dgm:spPr/>
    </dgm:pt>
    <dgm:pt modelId="{07BA4AC3-72B1-4776-B527-242C21364E4D}" type="pres">
      <dgm:prSet presAssocID="{A1B931E6-3DF1-4974-94A1-8DD9AB521261}" presName="thickLine" presStyleLbl="alignNode1" presStyleIdx="3" presStyleCnt="4"/>
      <dgm:spPr/>
    </dgm:pt>
    <dgm:pt modelId="{EA4D8261-22BC-42BE-A198-2FA613FD58DF}" type="pres">
      <dgm:prSet presAssocID="{A1B931E6-3DF1-4974-94A1-8DD9AB521261}" presName="horz1" presStyleCnt="0"/>
      <dgm:spPr/>
    </dgm:pt>
    <dgm:pt modelId="{29CDBB3A-B52D-4242-9904-3241C8217879}" type="pres">
      <dgm:prSet presAssocID="{A1B931E6-3DF1-4974-94A1-8DD9AB521261}" presName="tx1" presStyleLbl="revTx" presStyleIdx="3" presStyleCnt="4"/>
      <dgm:spPr/>
    </dgm:pt>
    <dgm:pt modelId="{269FAA41-6F31-47CA-9D87-E7F291B866D4}" type="pres">
      <dgm:prSet presAssocID="{A1B931E6-3DF1-4974-94A1-8DD9AB521261}" presName="vert1" presStyleCnt="0"/>
      <dgm:spPr/>
    </dgm:pt>
  </dgm:ptLst>
  <dgm:cxnLst>
    <dgm:cxn modelId="{31F26831-A76C-4637-9E2B-31003EC117EA}" srcId="{E6998103-F62F-4420-BDDF-26254DFCFC5C}" destId="{15CAEC1B-FCB6-44BB-B444-219F8598CD14}" srcOrd="1" destOrd="0" parTransId="{40660D9D-6CE0-446C-B8EF-42A4E4F73BE2}" sibTransId="{CD8A60B8-22B8-44A1-B796-FC0AB80E4D19}"/>
    <dgm:cxn modelId="{EC81D83A-04A4-4B30-B784-6EF3ED2363F4}" type="presOf" srcId="{70D3612A-8F75-422F-9BEA-30853AA99AA1}" destId="{2474259C-BE63-4140-AAEA-4CB21899C404}" srcOrd="0" destOrd="0" presId="urn:microsoft.com/office/officeart/2008/layout/LinedList"/>
    <dgm:cxn modelId="{371CAC5B-52B5-4B30-B6EE-284A51D3CBA9}" srcId="{E6998103-F62F-4420-BDDF-26254DFCFC5C}" destId="{30600160-438B-4A97-9AAA-BC5FD64D1838}" srcOrd="0" destOrd="0" parTransId="{CD811C85-9835-432A-A719-0CF115E1D6C6}" sibTransId="{66991721-0FDB-4AEC-9FB3-6C35FEBD1751}"/>
    <dgm:cxn modelId="{FC39284D-B843-4652-A854-1CB29F89F512}" srcId="{E6998103-F62F-4420-BDDF-26254DFCFC5C}" destId="{70D3612A-8F75-422F-9BEA-30853AA99AA1}" srcOrd="2" destOrd="0" parTransId="{D2E959B7-043A-4A11-86DB-432DB239EF1F}" sibTransId="{50D6F9C3-C623-4B6E-9C6B-E6652C53A39B}"/>
    <dgm:cxn modelId="{DB39DFAE-355D-4F08-AC03-F5C6DD821045}" srcId="{E6998103-F62F-4420-BDDF-26254DFCFC5C}" destId="{A1B931E6-3DF1-4974-94A1-8DD9AB521261}" srcOrd="3" destOrd="0" parTransId="{323A8C88-53DE-40CB-A424-D1A547CA3157}" sibTransId="{4FDD9D7A-766B-40BC-B42F-B8659A906702}"/>
    <dgm:cxn modelId="{D23D0EBB-F115-4D30-B766-BE5C6F481E36}" type="presOf" srcId="{15CAEC1B-FCB6-44BB-B444-219F8598CD14}" destId="{EF0A88A2-7846-4C3D-9D39-6D6ABE31D506}" srcOrd="0" destOrd="0" presId="urn:microsoft.com/office/officeart/2008/layout/LinedList"/>
    <dgm:cxn modelId="{2EBBDBCC-BA56-4B08-B287-9613279F2740}" type="presOf" srcId="{30600160-438B-4A97-9AAA-BC5FD64D1838}" destId="{F2523C01-ECF9-4D25-B867-159523D54A49}" srcOrd="0" destOrd="0" presId="urn:microsoft.com/office/officeart/2008/layout/LinedList"/>
    <dgm:cxn modelId="{C008B7D2-2A46-4FEB-BE78-6972A0A619B1}" type="presOf" srcId="{A1B931E6-3DF1-4974-94A1-8DD9AB521261}" destId="{29CDBB3A-B52D-4242-9904-3241C8217879}" srcOrd="0" destOrd="0" presId="urn:microsoft.com/office/officeart/2008/layout/LinedList"/>
    <dgm:cxn modelId="{83EA62E4-3BC2-4829-BAF5-0C04661FEB93}" type="presOf" srcId="{E6998103-F62F-4420-BDDF-26254DFCFC5C}" destId="{DE91BA33-3E17-4B29-B298-188D9EC16643}" srcOrd="0" destOrd="0" presId="urn:microsoft.com/office/officeart/2008/layout/LinedList"/>
    <dgm:cxn modelId="{8AE8242E-060A-400D-845E-E428397763DD}" type="presParOf" srcId="{DE91BA33-3E17-4B29-B298-188D9EC16643}" destId="{06CECFFA-4816-4C3D-8C60-17F7B0F5183C}" srcOrd="0" destOrd="0" presId="urn:microsoft.com/office/officeart/2008/layout/LinedList"/>
    <dgm:cxn modelId="{11CFA7E0-BBAC-4EAE-81E6-DEFB6A7C41A7}" type="presParOf" srcId="{DE91BA33-3E17-4B29-B298-188D9EC16643}" destId="{ADB78E0D-4CC5-4A7D-986F-B085255BF04B}" srcOrd="1" destOrd="0" presId="urn:microsoft.com/office/officeart/2008/layout/LinedList"/>
    <dgm:cxn modelId="{ADD7E21B-47A1-4AC1-B932-C7AC2E4B675F}" type="presParOf" srcId="{ADB78E0D-4CC5-4A7D-986F-B085255BF04B}" destId="{F2523C01-ECF9-4D25-B867-159523D54A49}" srcOrd="0" destOrd="0" presId="urn:microsoft.com/office/officeart/2008/layout/LinedList"/>
    <dgm:cxn modelId="{F7B46F97-09EF-4A88-97A9-2E158F79B3C4}" type="presParOf" srcId="{ADB78E0D-4CC5-4A7D-986F-B085255BF04B}" destId="{C419AAFC-BA23-48A6-8BEA-94DF9097A89C}" srcOrd="1" destOrd="0" presId="urn:microsoft.com/office/officeart/2008/layout/LinedList"/>
    <dgm:cxn modelId="{7098B5FB-1962-49CB-ACB8-D1D9E2E568E9}" type="presParOf" srcId="{DE91BA33-3E17-4B29-B298-188D9EC16643}" destId="{B3835CD7-9E7D-4A46-BDF9-49C97E2A18EC}" srcOrd="2" destOrd="0" presId="urn:microsoft.com/office/officeart/2008/layout/LinedList"/>
    <dgm:cxn modelId="{500ABC1B-696E-48B3-89F3-E14B1139D144}" type="presParOf" srcId="{DE91BA33-3E17-4B29-B298-188D9EC16643}" destId="{44D8DFAA-D732-42A1-8CFD-9EDD0B9DCD9F}" srcOrd="3" destOrd="0" presId="urn:microsoft.com/office/officeart/2008/layout/LinedList"/>
    <dgm:cxn modelId="{989B3DAE-A9C6-42DD-8B16-A4AC343610B4}" type="presParOf" srcId="{44D8DFAA-D732-42A1-8CFD-9EDD0B9DCD9F}" destId="{EF0A88A2-7846-4C3D-9D39-6D6ABE31D506}" srcOrd="0" destOrd="0" presId="urn:microsoft.com/office/officeart/2008/layout/LinedList"/>
    <dgm:cxn modelId="{2167302F-4D87-4819-9E08-D25C0A0E496D}" type="presParOf" srcId="{44D8DFAA-D732-42A1-8CFD-9EDD0B9DCD9F}" destId="{3DC7A4F3-8622-49D5-9F6D-8135D45B6F60}" srcOrd="1" destOrd="0" presId="urn:microsoft.com/office/officeart/2008/layout/LinedList"/>
    <dgm:cxn modelId="{29BBA4B7-8F14-42E2-8FCD-E98A123C649D}" type="presParOf" srcId="{DE91BA33-3E17-4B29-B298-188D9EC16643}" destId="{0712D78F-8F0D-4693-AA02-3CC082EFFDE1}" srcOrd="4" destOrd="0" presId="urn:microsoft.com/office/officeart/2008/layout/LinedList"/>
    <dgm:cxn modelId="{37FAE4B3-859E-48FA-91B3-1607F8C83BFE}" type="presParOf" srcId="{DE91BA33-3E17-4B29-B298-188D9EC16643}" destId="{7B8CFF6B-AFE3-45A2-A33D-9343C53A5635}" srcOrd="5" destOrd="0" presId="urn:microsoft.com/office/officeart/2008/layout/LinedList"/>
    <dgm:cxn modelId="{55A58A84-75B2-4F4D-B83A-D0FB70372E65}" type="presParOf" srcId="{7B8CFF6B-AFE3-45A2-A33D-9343C53A5635}" destId="{2474259C-BE63-4140-AAEA-4CB21899C404}" srcOrd="0" destOrd="0" presId="urn:microsoft.com/office/officeart/2008/layout/LinedList"/>
    <dgm:cxn modelId="{21AC1E8C-3499-4FE3-9927-4264177C0842}" type="presParOf" srcId="{7B8CFF6B-AFE3-45A2-A33D-9343C53A5635}" destId="{9315B0ED-E1C3-43D6-A2C5-5DCEBAEFB066}" srcOrd="1" destOrd="0" presId="urn:microsoft.com/office/officeart/2008/layout/LinedList"/>
    <dgm:cxn modelId="{58D39A9E-7116-4B2F-8DB9-965FC675A0C7}" type="presParOf" srcId="{DE91BA33-3E17-4B29-B298-188D9EC16643}" destId="{07BA4AC3-72B1-4776-B527-242C21364E4D}" srcOrd="6" destOrd="0" presId="urn:microsoft.com/office/officeart/2008/layout/LinedList"/>
    <dgm:cxn modelId="{2A594790-324E-4273-A14F-65FCD1E04704}" type="presParOf" srcId="{DE91BA33-3E17-4B29-B298-188D9EC16643}" destId="{EA4D8261-22BC-42BE-A198-2FA613FD58DF}" srcOrd="7" destOrd="0" presId="urn:microsoft.com/office/officeart/2008/layout/LinedList"/>
    <dgm:cxn modelId="{09C795D1-5821-437A-82D1-FCC65DF43ABD}" type="presParOf" srcId="{EA4D8261-22BC-42BE-A198-2FA613FD58DF}" destId="{29CDBB3A-B52D-4242-9904-3241C8217879}" srcOrd="0" destOrd="0" presId="urn:microsoft.com/office/officeart/2008/layout/LinedList"/>
    <dgm:cxn modelId="{972D7C19-35A4-4379-A283-65C52A7E825F}" type="presParOf" srcId="{EA4D8261-22BC-42BE-A198-2FA613FD58DF}" destId="{269FAA41-6F31-47CA-9D87-E7F291B866D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CCAED3-C44C-4B8E-B1E4-9A4C7E9FF06A}"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8DB9AD46-2511-4553-8CF8-126DDABE46EA}">
      <dgm:prSet/>
      <dgm:spPr/>
      <dgm:t>
        <a:bodyPr/>
        <a:lstStyle/>
        <a:p>
          <a:r>
            <a:rPr lang="en-US"/>
            <a:t>Can configure traffic patterns – names, packet losses, etc</a:t>
          </a:r>
        </a:p>
      </dgm:t>
    </dgm:pt>
    <dgm:pt modelId="{FB10CF7C-A24D-49E3-828B-6269CA323E80}" type="parTrans" cxnId="{DCA90C2B-7CE1-4449-AB6E-36E6E4AA4479}">
      <dgm:prSet/>
      <dgm:spPr/>
      <dgm:t>
        <a:bodyPr/>
        <a:lstStyle/>
        <a:p>
          <a:endParaRPr lang="en-US"/>
        </a:p>
      </dgm:t>
    </dgm:pt>
    <dgm:pt modelId="{FE8C37DB-92D0-4B75-B3DE-DCC21ECE1748}" type="sibTrans" cxnId="{DCA90C2B-7CE1-4449-AB6E-36E6E4AA4479}">
      <dgm:prSet/>
      <dgm:spPr/>
      <dgm:t>
        <a:bodyPr/>
        <a:lstStyle/>
        <a:p>
          <a:endParaRPr lang="en-US"/>
        </a:p>
      </dgm:t>
    </dgm:pt>
    <dgm:pt modelId="{1E974A21-BB5A-4633-A6D8-0BD25540BBC2}">
      <dgm:prSet/>
      <dgm:spPr/>
      <dgm:t>
        <a:bodyPr/>
        <a:lstStyle/>
        <a:p>
          <a:r>
            <a:rPr lang="en-US"/>
            <a:t>Traffic can be generated for consumer and producer</a:t>
          </a:r>
        </a:p>
      </dgm:t>
    </dgm:pt>
    <dgm:pt modelId="{ACCE6C84-8D8D-4F50-AD90-F09A9C48C9B4}" type="parTrans" cxnId="{1B8C34E6-E4CD-4659-8532-75F99775EEF7}">
      <dgm:prSet/>
      <dgm:spPr/>
      <dgm:t>
        <a:bodyPr/>
        <a:lstStyle/>
        <a:p>
          <a:endParaRPr lang="en-US"/>
        </a:p>
      </dgm:t>
    </dgm:pt>
    <dgm:pt modelId="{7B4FA243-3E56-448C-970A-C23903B18BCD}" type="sibTrans" cxnId="{1B8C34E6-E4CD-4659-8532-75F99775EEF7}">
      <dgm:prSet/>
      <dgm:spPr/>
      <dgm:t>
        <a:bodyPr/>
        <a:lstStyle/>
        <a:p>
          <a:endParaRPr lang="en-US"/>
        </a:p>
      </dgm:t>
    </dgm:pt>
    <dgm:pt modelId="{8E0A30A2-CD44-4765-9B59-8FDAFE3D7DBF}">
      <dgm:prSet/>
      <dgm:spPr/>
      <dgm:t>
        <a:bodyPr/>
        <a:lstStyle/>
        <a:p>
          <a:r>
            <a:rPr lang="en-US"/>
            <a:t>Feed in a pre-determined JSON document for producer and consumer</a:t>
          </a:r>
        </a:p>
      </dgm:t>
    </dgm:pt>
    <dgm:pt modelId="{E7A51EBB-036F-4346-B653-52C01349322C}" type="parTrans" cxnId="{30C53B50-A73F-462C-96B0-DF05E790DE3F}">
      <dgm:prSet/>
      <dgm:spPr/>
      <dgm:t>
        <a:bodyPr/>
        <a:lstStyle/>
        <a:p>
          <a:endParaRPr lang="en-US"/>
        </a:p>
      </dgm:t>
    </dgm:pt>
    <dgm:pt modelId="{3F01420B-48D8-4572-89D5-97B4E5C75145}" type="sibTrans" cxnId="{30C53B50-A73F-462C-96B0-DF05E790DE3F}">
      <dgm:prSet/>
      <dgm:spPr/>
      <dgm:t>
        <a:bodyPr/>
        <a:lstStyle/>
        <a:p>
          <a:endParaRPr lang="en-US"/>
        </a:p>
      </dgm:t>
    </dgm:pt>
    <dgm:pt modelId="{1F64B2C8-685C-4889-AB85-C3763AF4CE64}">
      <dgm:prSet/>
      <dgm:spPr/>
      <dgm:t>
        <a:bodyPr/>
        <a:lstStyle/>
        <a:p>
          <a:r>
            <a:rPr lang="en-US"/>
            <a:t>Create FIB (Forwarding Information Base) entries on the forwarders</a:t>
          </a:r>
        </a:p>
      </dgm:t>
    </dgm:pt>
    <dgm:pt modelId="{BFF80B91-9AE1-4468-8D7C-FF5F3868DCF7}" type="parTrans" cxnId="{81F8BFD2-9E29-48FF-9F9C-F8A45064FC1D}">
      <dgm:prSet/>
      <dgm:spPr/>
      <dgm:t>
        <a:bodyPr/>
        <a:lstStyle/>
        <a:p>
          <a:endParaRPr lang="en-US"/>
        </a:p>
      </dgm:t>
    </dgm:pt>
    <dgm:pt modelId="{44BA50D6-F0D3-4852-A856-AB14978C755C}" type="sibTrans" cxnId="{81F8BFD2-9E29-48FF-9F9C-F8A45064FC1D}">
      <dgm:prSet/>
      <dgm:spPr/>
      <dgm:t>
        <a:bodyPr/>
        <a:lstStyle/>
        <a:p>
          <a:endParaRPr lang="en-US"/>
        </a:p>
      </dgm:t>
    </dgm:pt>
    <dgm:pt modelId="{D0FFD82F-CB5C-404F-9A2C-8FB62AD8F2DF}" type="pres">
      <dgm:prSet presAssocID="{82CCAED3-C44C-4B8E-B1E4-9A4C7E9FF06A}" presName="vert0" presStyleCnt="0">
        <dgm:presLayoutVars>
          <dgm:dir/>
          <dgm:animOne val="branch"/>
          <dgm:animLvl val="lvl"/>
        </dgm:presLayoutVars>
      </dgm:prSet>
      <dgm:spPr/>
    </dgm:pt>
    <dgm:pt modelId="{AC28DB98-6311-4AF4-83DF-550914B6D2D6}" type="pres">
      <dgm:prSet presAssocID="{8DB9AD46-2511-4553-8CF8-126DDABE46EA}" presName="thickLine" presStyleLbl="alignNode1" presStyleIdx="0" presStyleCnt="4"/>
      <dgm:spPr/>
    </dgm:pt>
    <dgm:pt modelId="{33A38D79-A347-41F3-8DE1-AB94A5F19FEB}" type="pres">
      <dgm:prSet presAssocID="{8DB9AD46-2511-4553-8CF8-126DDABE46EA}" presName="horz1" presStyleCnt="0"/>
      <dgm:spPr/>
    </dgm:pt>
    <dgm:pt modelId="{B04324B6-F908-44FB-AF20-3024D1D4E39E}" type="pres">
      <dgm:prSet presAssocID="{8DB9AD46-2511-4553-8CF8-126DDABE46EA}" presName="tx1" presStyleLbl="revTx" presStyleIdx="0" presStyleCnt="4"/>
      <dgm:spPr/>
    </dgm:pt>
    <dgm:pt modelId="{21E8487A-8EBB-428E-97D4-489E908D53F3}" type="pres">
      <dgm:prSet presAssocID="{8DB9AD46-2511-4553-8CF8-126DDABE46EA}" presName="vert1" presStyleCnt="0"/>
      <dgm:spPr/>
    </dgm:pt>
    <dgm:pt modelId="{1D0977A1-2BA2-4D96-BA57-D3BE62951ACD}" type="pres">
      <dgm:prSet presAssocID="{1E974A21-BB5A-4633-A6D8-0BD25540BBC2}" presName="thickLine" presStyleLbl="alignNode1" presStyleIdx="1" presStyleCnt="4"/>
      <dgm:spPr/>
    </dgm:pt>
    <dgm:pt modelId="{41FA8937-90A3-48AD-BE3B-11698645541E}" type="pres">
      <dgm:prSet presAssocID="{1E974A21-BB5A-4633-A6D8-0BD25540BBC2}" presName="horz1" presStyleCnt="0"/>
      <dgm:spPr/>
    </dgm:pt>
    <dgm:pt modelId="{24801F5C-C096-40B0-9874-AD0723DB3F6D}" type="pres">
      <dgm:prSet presAssocID="{1E974A21-BB5A-4633-A6D8-0BD25540BBC2}" presName="tx1" presStyleLbl="revTx" presStyleIdx="1" presStyleCnt="4"/>
      <dgm:spPr/>
    </dgm:pt>
    <dgm:pt modelId="{2CDD6C3E-F4CD-4D55-A24A-7C22D057748A}" type="pres">
      <dgm:prSet presAssocID="{1E974A21-BB5A-4633-A6D8-0BD25540BBC2}" presName="vert1" presStyleCnt="0"/>
      <dgm:spPr/>
    </dgm:pt>
    <dgm:pt modelId="{172E4FB2-AE22-490B-8F50-8B25C56AD128}" type="pres">
      <dgm:prSet presAssocID="{8E0A30A2-CD44-4765-9B59-8FDAFE3D7DBF}" presName="thickLine" presStyleLbl="alignNode1" presStyleIdx="2" presStyleCnt="4"/>
      <dgm:spPr/>
    </dgm:pt>
    <dgm:pt modelId="{053D0F94-CD90-4235-BA09-5ABA1862F714}" type="pres">
      <dgm:prSet presAssocID="{8E0A30A2-CD44-4765-9B59-8FDAFE3D7DBF}" presName="horz1" presStyleCnt="0"/>
      <dgm:spPr/>
    </dgm:pt>
    <dgm:pt modelId="{32ABCA1B-A928-4F1D-8D0E-D32C24A119BE}" type="pres">
      <dgm:prSet presAssocID="{8E0A30A2-CD44-4765-9B59-8FDAFE3D7DBF}" presName="tx1" presStyleLbl="revTx" presStyleIdx="2" presStyleCnt="4"/>
      <dgm:spPr/>
    </dgm:pt>
    <dgm:pt modelId="{79083BE1-DEF3-49DF-A615-CBCCD4683E26}" type="pres">
      <dgm:prSet presAssocID="{8E0A30A2-CD44-4765-9B59-8FDAFE3D7DBF}" presName="vert1" presStyleCnt="0"/>
      <dgm:spPr/>
    </dgm:pt>
    <dgm:pt modelId="{35377BFA-42D6-4E4F-93A1-EA8C072FB6AC}" type="pres">
      <dgm:prSet presAssocID="{1F64B2C8-685C-4889-AB85-C3763AF4CE64}" presName="thickLine" presStyleLbl="alignNode1" presStyleIdx="3" presStyleCnt="4"/>
      <dgm:spPr/>
    </dgm:pt>
    <dgm:pt modelId="{5A87EDF8-74D4-4F0F-B8A6-9D64413366DA}" type="pres">
      <dgm:prSet presAssocID="{1F64B2C8-685C-4889-AB85-C3763AF4CE64}" presName="horz1" presStyleCnt="0"/>
      <dgm:spPr/>
    </dgm:pt>
    <dgm:pt modelId="{247BB998-E1A3-42C6-8790-3F89C3207A61}" type="pres">
      <dgm:prSet presAssocID="{1F64B2C8-685C-4889-AB85-C3763AF4CE64}" presName="tx1" presStyleLbl="revTx" presStyleIdx="3" presStyleCnt="4"/>
      <dgm:spPr/>
    </dgm:pt>
    <dgm:pt modelId="{A0919775-8801-4B2F-90AF-CF6D955E1812}" type="pres">
      <dgm:prSet presAssocID="{1F64B2C8-685C-4889-AB85-C3763AF4CE64}" presName="vert1" presStyleCnt="0"/>
      <dgm:spPr/>
    </dgm:pt>
  </dgm:ptLst>
  <dgm:cxnLst>
    <dgm:cxn modelId="{DCA90C2B-7CE1-4449-AB6E-36E6E4AA4479}" srcId="{82CCAED3-C44C-4B8E-B1E4-9A4C7E9FF06A}" destId="{8DB9AD46-2511-4553-8CF8-126DDABE46EA}" srcOrd="0" destOrd="0" parTransId="{FB10CF7C-A24D-49E3-828B-6269CA323E80}" sibTransId="{FE8C37DB-92D0-4B75-B3DE-DCC21ECE1748}"/>
    <dgm:cxn modelId="{180C5E3F-928B-4B45-9C98-CD6A4AB8CE57}" type="presOf" srcId="{8DB9AD46-2511-4553-8CF8-126DDABE46EA}" destId="{B04324B6-F908-44FB-AF20-3024D1D4E39E}" srcOrd="0" destOrd="0" presId="urn:microsoft.com/office/officeart/2008/layout/LinedList"/>
    <dgm:cxn modelId="{099EFE60-B4BF-427A-8EC8-1C7A1AE42124}" type="presOf" srcId="{1F64B2C8-685C-4889-AB85-C3763AF4CE64}" destId="{247BB998-E1A3-42C6-8790-3F89C3207A61}" srcOrd="0" destOrd="0" presId="urn:microsoft.com/office/officeart/2008/layout/LinedList"/>
    <dgm:cxn modelId="{84F85B63-0AFE-4308-B497-D5193D432A3F}" type="presOf" srcId="{1E974A21-BB5A-4633-A6D8-0BD25540BBC2}" destId="{24801F5C-C096-40B0-9874-AD0723DB3F6D}" srcOrd="0" destOrd="0" presId="urn:microsoft.com/office/officeart/2008/layout/LinedList"/>
    <dgm:cxn modelId="{30C53B50-A73F-462C-96B0-DF05E790DE3F}" srcId="{82CCAED3-C44C-4B8E-B1E4-9A4C7E9FF06A}" destId="{8E0A30A2-CD44-4765-9B59-8FDAFE3D7DBF}" srcOrd="2" destOrd="0" parTransId="{E7A51EBB-036F-4346-B653-52C01349322C}" sibTransId="{3F01420B-48D8-4572-89D5-97B4E5C75145}"/>
    <dgm:cxn modelId="{DC030C92-5AA7-4489-89E3-614C1277EA92}" type="presOf" srcId="{8E0A30A2-CD44-4765-9B59-8FDAFE3D7DBF}" destId="{32ABCA1B-A928-4F1D-8D0E-D32C24A119BE}" srcOrd="0" destOrd="0" presId="urn:microsoft.com/office/officeart/2008/layout/LinedList"/>
    <dgm:cxn modelId="{9C5088CC-015E-439A-ABAD-C9D393F90D50}" type="presOf" srcId="{82CCAED3-C44C-4B8E-B1E4-9A4C7E9FF06A}" destId="{D0FFD82F-CB5C-404F-9A2C-8FB62AD8F2DF}" srcOrd="0" destOrd="0" presId="urn:microsoft.com/office/officeart/2008/layout/LinedList"/>
    <dgm:cxn modelId="{81F8BFD2-9E29-48FF-9F9C-F8A45064FC1D}" srcId="{82CCAED3-C44C-4B8E-B1E4-9A4C7E9FF06A}" destId="{1F64B2C8-685C-4889-AB85-C3763AF4CE64}" srcOrd="3" destOrd="0" parTransId="{BFF80B91-9AE1-4468-8D7C-FF5F3868DCF7}" sibTransId="{44BA50D6-F0D3-4852-A856-AB14978C755C}"/>
    <dgm:cxn modelId="{1B8C34E6-E4CD-4659-8532-75F99775EEF7}" srcId="{82CCAED3-C44C-4B8E-B1E4-9A4C7E9FF06A}" destId="{1E974A21-BB5A-4633-A6D8-0BD25540BBC2}" srcOrd="1" destOrd="0" parTransId="{ACCE6C84-8D8D-4F50-AD90-F09A9C48C9B4}" sibTransId="{7B4FA243-3E56-448C-970A-C23903B18BCD}"/>
    <dgm:cxn modelId="{00955E95-858E-4B5F-B9B3-860685A47127}" type="presParOf" srcId="{D0FFD82F-CB5C-404F-9A2C-8FB62AD8F2DF}" destId="{AC28DB98-6311-4AF4-83DF-550914B6D2D6}" srcOrd="0" destOrd="0" presId="urn:microsoft.com/office/officeart/2008/layout/LinedList"/>
    <dgm:cxn modelId="{2C3D4C4E-4BF3-4F4D-B0A5-F0611CD16E6B}" type="presParOf" srcId="{D0FFD82F-CB5C-404F-9A2C-8FB62AD8F2DF}" destId="{33A38D79-A347-41F3-8DE1-AB94A5F19FEB}" srcOrd="1" destOrd="0" presId="urn:microsoft.com/office/officeart/2008/layout/LinedList"/>
    <dgm:cxn modelId="{976BE616-ADB3-474C-BE05-06A9DB7C95CD}" type="presParOf" srcId="{33A38D79-A347-41F3-8DE1-AB94A5F19FEB}" destId="{B04324B6-F908-44FB-AF20-3024D1D4E39E}" srcOrd="0" destOrd="0" presId="urn:microsoft.com/office/officeart/2008/layout/LinedList"/>
    <dgm:cxn modelId="{6C315F5B-A00E-41EC-B6A7-4BB78C8B0147}" type="presParOf" srcId="{33A38D79-A347-41F3-8DE1-AB94A5F19FEB}" destId="{21E8487A-8EBB-428E-97D4-489E908D53F3}" srcOrd="1" destOrd="0" presId="urn:microsoft.com/office/officeart/2008/layout/LinedList"/>
    <dgm:cxn modelId="{CAB1DFA3-33CB-4E69-A82A-802CC656ED3F}" type="presParOf" srcId="{D0FFD82F-CB5C-404F-9A2C-8FB62AD8F2DF}" destId="{1D0977A1-2BA2-4D96-BA57-D3BE62951ACD}" srcOrd="2" destOrd="0" presId="urn:microsoft.com/office/officeart/2008/layout/LinedList"/>
    <dgm:cxn modelId="{7AB6FD36-F894-48FE-BAB9-DA8339C4837C}" type="presParOf" srcId="{D0FFD82F-CB5C-404F-9A2C-8FB62AD8F2DF}" destId="{41FA8937-90A3-48AD-BE3B-11698645541E}" srcOrd="3" destOrd="0" presId="urn:microsoft.com/office/officeart/2008/layout/LinedList"/>
    <dgm:cxn modelId="{3EA12887-0B42-486F-A29A-1CC65516E264}" type="presParOf" srcId="{41FA8937-90A3-48AD-BE3B-11698645541E}" destId="{24801F5C-C096-40B0-9874-AD0723DB3F6D}" srcOrd="0" destOrd="0" presId="urn:microsoft.com/office/officeart/2008/layout/LinedList"/>
    <dgm:cxn modelId="{A072517C-54E6-490F-95BD-8CB77F74F79B}" type="presParOf" srcId="{41FA8937-90A3-48AD-BE3B-11698645541E}" destId="{2CDD6C3E-F4CD-4D55-A24A-7C22D057748A}" srcOrd="1" destOrd="0" presId="urn:microsoft.com/office/officeart/2008/layout/LinedList"/>
    <dgm:cxn modelId="{C1C9C225-118B-4ABC-AD33-78762EF1AB2F}" type="presParOf" srcId="{D0FFD82F-CB5C-404F-9A2C-8FB62AD8F2DF}" destId="{172E4FB2-AE22-490B-8F50-8B25C56AD128}" srcOrd="4" destOrd="0" presId="urn:microsoft.com/office/officeart/2008/layout/LinedList"/>
    <dgm:cxn modelId="{60D88FC8-9023-436D-B4CB-925CBE5E871E}" type="presParOf" srcId="{D0FFD82F-CB5C-404F-9A2C-8FB62AD8F2DF}" destId="{053D0F94-CD90-4235-BA09-5ABA1862F714}" srcOrd="5" destOrd="0" presId="urn:microsoft.com/office/officeart/2008/layout/LinedList"/>
    <dgm:cxn modelId="{910F85F6-BA3E-4849-97DE-1DD247CBB89A}" type="presParOf" srcId="{053D0F94-CD90-4235-BA09-5ABA1862F714}" destId="{32ABCA1B-A928-4F1D-8D0E-D32C24A119BE}" srcOrd="0" destOrd="0" presId="urn:microsoft.com/office/officeart/2008/layout/LinedList"/>
    <dgm:cxn modelId="{0C1D3A91-4257-4E55-97D1-6F688753CE2F}" type="presParOf" srcId="{053D0F94-CD90-4235-BA09-5ABA1862F714}" destId="{79083BE1-DEF3-49DF-A615-CBCCD4683E26}" srcOrd="1" destOrd="0" presId="urn:microsoft.com/office/officeart/2008/layout/LinedList"/>
    <dgm:cxn modelId="{2FED4CC5-B2FD-4F27-8BCF-F39886F11659}" type="presParOf" srcId="{D0FFD82F-CB5C-404F-9A2C-8FB62AD8F2DF}" destId="{35377BFA-42D6-4E4F-93A1-EA8C072FB6AC}" srcOrd="6" destOrd="0" presId="urn:microsoft.com/office/officeart/2008/layout/LinedList"/>
    <dgm:cxn modelId="{7FE3DE96-CF88-4225-8712-93C8FC38C36C}" type="presParOf" srcId="{D0FFD82F-CB5C-404F-9A2C-8FB62AD8F2DF}" destId="{5A87EDF8-74D4-4F0F-B8A6-9D64413366DA}" srcOrd="7" destOrd="0" presId="urn:microsoft.com/office/officeart/2008/layout/LinedList"/>
    <dgm:cxn modelId="{21BB8E1E-347C-4408-B0CE-1FD189C51860}" type="presParOf" srcId="{5A87EDF8-74D4-4F0F-B8A6-9D64413366DA}" destId="{247BB998-E1A3-42C6-8790-3F89C3207A61}" srcOrd="0" destOrd="0" presId="urn:microsoft.com/office/officeart/2008/layout/LinedList"/>
    <dgm:cxn modelId="{9096D263-9F0C-4400-99CB-A93F5A5D7C0B}" type="presParOf" srcId="{5A87EDF8-74D4-4F0F-B8A6-9D64413366DA}" destId="{A0919775-8801-4B2F-90AF-CF6D955E181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12456B-E6C3-43A1-B5C7-A56A763D9745}"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384AA35A-C6B0-46E6-ABD6-5B3EF66F0E36}">
      <dgm:prSet/>
      <dgm:spPr/>
      <dgm:t>
        <a:bodyPr/>
        <a:lstStyle/>
        <a:p>
          <a:r>
            <a:rPr lang="en-US"/>
            <a:t>File server which serves content at one of the hosts</a:t>
          </a:r>
        </a:p>
      </dgm:t>
    </dgm:pt>
    <dgm:pt modelId="{0B2446D6-66BE-4808-8AC0-361EDCE2240D}" type="parTrans" cxnId="{D61C2FBB-0CDE-4C07-AA5C-30EAE25EB162}">
      <dgm:prSet/>
      <dgm:spPr/>
      <dgm:t>
        <a:bodyPr/>
        <a:lstStyle/>
        <a:p>
          <a:endParaRPr lang="en-US"/>
        </a:p>
      </dgm:t>
    </dgm:pt>
    <dgm:pt modelId="{0C4498DD-1E5C-452D-B1B5-CD52C8E7B528}" type="sibTrans" cxnId="{D61C2FBB-0CDE-4C07-AA5C-30EAE25EB162}">
      <dgm:prSet/>
      <dgm:spPr/>
      <dgm:t>
        <a:bodyPr/>
        <a:lstStyle/>
        <a:p>
          <a:endParaRPr lang="en-US"/>
        </a:p>
      </dgm:t>
    </dgm:pt>
    <dgm:pt modelId="{0CB84D63-0F8F-4A89-B5CF-21444BD55D0D}">
      <dgm:prSet/>
      <dgm:spPr/>
      <dgm:t>
        <a:bodyPr/>
        <a:lstStyle/>
        <a:p>
          <a:r>
            <a:rPr lang="en-US"/>
            <a:t>More sophisticated than simple producer</a:t>
          </a:r>
        </a:p>
      </dgm:t>
    </dgm:pt>
    <dgm:pt modelId="{0A725410-5FBD-4F53-9ED4-56BEE08DA13C}" type="parTrans" cxnId="{13F9181C-C650-4B91-AFFD-F0FDD911D35A}">
      <dgm:prSet/>
      <dgm:spPr/>
      <dgm:t>
        <a:bodyPr/>
        <a:lstStyle/>
        <a:p>
          <a:endParaRPr lang="en-US"/>
        </a:p>
      </dgm:t>
    </dgm:pt>
    <dgm:pt modelId="{24E7539D-C634-47FE-ACF6-B2F2EB4E51C7}" type="sibTrans" cxnId="{13F9181C-C650-4B91-AFFD-F0FDD911D35A}">
      <dgm:prSet/>
      <dgm:spPr/>
      <dgm:t>
        <a:bodyPr/>
        <a:lstStyle/>
        <a:p>
          <a:endParaRPr lang="en-US"/>
        </a:p>
      </dgm:t>
    </dgm:pt>
    <dgm:pt modelId="{9799A2E3-B61B-4A12-B123-0532D69DF3E2}">
      <dgm:prSet/>
      <dgm:spPr/>
      <dgm:t>
        <a:bodyPr/>
        <a:lstStyle/>
        <a:p>
          <a:r>
            <a:rPr lang="en-US"/>
            <a:t>Use "ndncat" to test</a:t>
          </a:r>
        </a:p>
      </dgm:t>
    </dgm:pt>
    <dgm:pt modelId="{1A3B1380-534B-453D-BD88-8F5D8661B32D}" type="parTrans" cxnId="{CF938C66-46FD-4862-9E55-E48E20066B52}">
      <dgm:prSet/>
      <dgm:spPr/>
      <dgm:t>
        <a:bodyPr/>
        <a:lstStyle/>
        <a:p>
          <a:endParaRPr lang="en-US"/>
        </a:p>
      </dgm:t>
    </dgm:pt>
    <dgm:pt modelId="{AAD757B0-B6C4-4B35-B67B-0AB43E500CD1}" type="sibTrans" cxnId="{CF938C66-46FD-4862-9E55-E48E20066B52}">
      <dgm:prSet/>
      <dgm:spPr/>
      <dgm:t>
        <a:bodyPr/>
        <a:lstStyle/>
        <a:p>
          <a:endParaRPr lang="en-US"/>
        </a:p>
      </dgm:t>
    </dgm:pt>
    <dgm:pt modelId="{37E2EB26-43CF-40C3-B270-C93B3827C1B7}" type="pres">
      <dgm:prSet presAssocID="{4712456B-E6C3-43A1-B5C7-A56A763D9745}" presName="vert0" presStyleCnt="0">
        <dgm:presLayoutVars>
          <dgm:dir/>
          <dgm:animOne val="branch"/>
          <dgm:animLvl val="lvl"/>
        </dgm:presLayoutVars>
      </dgm:prSet>
      <dgm:spPr/>
    </dgm:pt>
    <dgm:pt modelId="{2AC4B293-A52E-42C3-9F41-153ABA9B58BA}" type="pres">
      <dgm:prSet presAssocID="{384AA35A-C6B0-46E6-ABD6-5B3EF66F0E36}" presName="thickLine" presStyleLbl="alignNode1" presStyleIdx="0" presStyleCnt="3"/>
      <dgm:spPr/>
    </dgm:pt>
    <dgm:pt modelId="{CBC4024E-5A5F-4656-B1AD-3F130A43AD23}" type="pres">
      <dgm:prSet presAssocID="{384AA35A-C6B0-46E6-ABD6-5B3EF66F0E36}" presName="horz1" presStyleCnt="0"/>
      <dgm:spPr/>
    </dgm:pt>
    <dgm:pt modelId="{D090299D-0E93-4CA4-B925-3D2DE4F04398}" type="pres">
      <dgm:prSet presAssocID="{384AA35A-C6B0-46E6-ABD6-5B3EF66F0E36}" presName="tx1" presStyleLbl="revTx" presStyleIdx="0" presStyleCnt="3"/>
      <dgm:spPr/>
    </dgm:pt>
    <dgm:pt modelId="{083036CA-A133-46BF-A2CE-90CB7E03BEF1}" type="pres">
      <dgm:prSet presAssocID="{384AA35A-C6B0-46E6-ABD6-5B3EF66F0E36}" presName="vert1" presStyleCnt="0"/>
      <dgm:spPr/>
    </dgm:pt>
    <dgm:pt modelId="{D54FA495-C627-4191-851D-78B3C68D3BC7}" type="pres">
      <dgm:prSet presAssocID="{0CB84D63-0F8F-4A89-B5CF-21444BD55D0D}" presName="thickLine" presStyleLbl="alignNode1" presStyleIdx="1" presStyleCnt="3"/>
      <dgm:spPr/>
    </dgm:pt>
    <dgm:pt modelId="{7500C91B-2184-41B0-B4EB-22B527E24726}" type="pres">
      <dgm:prSet presAssocID="{0CB84D63-0F8F-4A89-B5CF-21444BD55D0D}" presName="horz1" presStyleCnt="0"/>
      <dgm:spPr/>
    </dgm:pt>
    <dgm:pt modelId="{DE9192D1-4AB9-4132-9A9A-93AB600A2953}" type="pres">
      <dgm:prSet presAssocID="{0CB84D63-0F8F-4A89-B5CF-21444BD55D0D}" presName="tx1" presStyleLbl="revTx" presStyleIdx="1" presStyleCnt="3"/>
      <dgm:spPr/>
    </dgm:pt>
    <dgm:pt modelId="{6A2DFB3D-2876-46BE-AF0D-83EECECC0E4A}" type="pres">
      <dgm:prSet presAssocID="{0CB84D63-0F8F-4A89-B5CF-21444BD55D0D}" presName="vert1" presStyleCnt="0"/>
      <dgm:spPr/>
    </dgm:pt>
    <dgm:pt modelId="{458AE032-8B05-4B4B-A3E2-174CED2915A5}" type="pres">
      <dgm:prSet presAssocID="{9799A2E3-B61B-4A12-B123-0532D69DF3E2}" presName="thickLine" presStyleLbl="alignNode1" presStyleIdx="2" presStyleCnt="3"/>
      <dgm:spPr/>
    </dgm:pt>
    <dgm:pt modelId="{AB6096FB-52C7-4783-90FA-92CFFC9D747A}" type="pres">
      <dgm:prSet presAssocID="{9799A2E3-B61B-4A12-B123-0532D69DF3E2}" presName="horz1" presStyleCnt="0"/>
      <dgm:spPr/>
    </dgm:pt>
    <dgm:pt modelId="{44A46C8A-B95D-4FC6-8F82-B64B1D4F45B9}" type="pres">
      <dgm:prSet presAssocID="{9799A2E3-B61B-4A12-B123-0532D69DF3E2}" presName="tx1" presStyleLbl="revTx" presStyleIdx="2" presStyleCnt="3"/>
      <dgm:spPr/>
    </dgm:pt>
    <dgm:pt modelId="{7005DBE4-A2A4-47A1-941F-CF672FB2EE03}" type="pres">
      <dgm:prSet presAssocID="{9799A2E3-B61B-4A12-B123-0532D69DF3E2}" presName="vert1" presStyleCnt="0"/>
      <dgm:spPr/>
    </dgm:pt>
  </dgm:ptLst>
  <dgm:cxnLst>
    <dgm:cxn modelId="{13F9181C-C650-4B91-AFFD-F0FDD911D35A}" srcId="{4712456B-E6C3-43A1-B5C7-A56A763D9745}" destId="{0CB84D63-0F8F-4A89-B5CF-21444BD55D0D}" srcOrd="1" destOrd="0" parTransId="{0A725410-5FBD-4F53-9ED4-56BEE08DA13C}" sibTransId="{24E7539D-C634-47FE-ACF6-B2F2EB4E51C7}"/>
    <dgm:cxn modelId="{CF938C66-46FD-4862-9E55-E48E20066B52}" srcId="{4712456B-E6C3-43A1-B5C7-A56A763D9745}" destId="{9799A2E3-B61B-4A12-B123-0532D69DF3E2}" srcOrd="2" destOrd="0" parTransId="{1A3B1380-534B-453D-BD88-8F5D8661B32D}" sibTransId="{AAD757B0-B6C4-4B35-B67B-0AB43E500CD1}"/>
    <dgm:cxn modelId="{A2CA324B-1FA2-4752-80BB-8E9AC020FE17}" type="presOf" srcId="{4712456B-E6C3-43A1-B5C7-A56A763D9745}" destId="{37E2EB26-43CF-40C3-B270-C93B3827C1B7}" srcOrd="0" destOrd="0" presId="urn:microsoft.com/office/officeart/2008/layout/LinedList"/>
    <dgm:cxn modelId="{950CE155-0AB6-4C79-8528-D8020897ABE5}" type="presOf" srcId="{0CB84D63-0F8F-4A89-B5CF-21444BD55D0D}" destId="{DE9192D1-4AB9-4132-9A9A-93AB600A2953}" srcOrd="0" destOrd="0" presId="urn:microsoft.com/office/officeart/2008/layout/LinedList"/>
    <dgm:cxn modelId="{93A72D56-B899-4660-AFBB-826E5E38C0F7}" type="presOf" srcId="{384AA35A-C6B0-46E6-ABD6-5B3EF66F0E36}" destId="{D090299D-0E93-4CA4-B925-3D2DE4F04398}" srcOrd="0" destOrd="0" presId="urn:microsoft.com/office/officeart/2008/layout/LinedList"/>
    <dgm:cxn modelId="{94B6F193-3F85-4061-9BC7-F9F3ED172BEA}" type="presOf" srcId="{9799A2E3-B61B-4A12-B123-0532D69DF3E2}" destId="{44A46C8A-B95D-4FC6-8F82-B64B1D4F45B9}" srcOrd="0" destOrd="0" presId="urn:microsoft.com/office/officeart/2008/layout/LinedList"/>
    <dgm:cxn modelId="{D61C2FBB-0CDE-4C07-AA5C-30EAE25EB162}" srcId="{4712456B-E6C3-43A1-B5C7-A56A763D9745}" destId="{384AA35A-C6B0-46E6-ABD6-5B3EF66F0E36}" srcOrd="0" destOrd="0" parTransId="{0B2446D6-66BE-4808-8AC0-361EDCE2240D}" sibTransId="{0C4498DD-1E5C-452D-B1B5-CD52C8E7B528}"/>
    <dgm:cxn modelId="{EE13935D-D25E-4058-8477-043586FA9088}" type="presParOf" srcId="{37E2EB26-43CF-40C3-B270-C93B3827C1B7}" destId="{2AC4B293-A52E-42C3-9F41-153ABA9B58BA}" srcOrd="0" destOrd="0" presId="urn:microsoft.com/office/officeart/2008/layout/LinedList"/>
    <dgm:cxn modelId="{868454E8-8704-4DA9-866A-AEA6CBFEC1DA}" type="presParOf" srcId="{37E2EB26-43CF-40C3-B270-C93B3827C1B7}" destId="{CBC4024E-5A5F-4656-B1AD-3F130A43AD23}" srcOrd="1" destOrd="0" presId="urn:microsoft.com/office/officeart/2008/layout/LinedList"/>
    <dgm:cxn modelId="{189E897B-61EB-4569-8927-835C7549F92C}" type="presParOf" srcId="{CBC4024E-5A5F-4656-B1AD-3F130A43AD23}" destId="{D090299D-0E93-4CA4-B925-3D2DE4F04398}" srcOrd="0" destOrd="0" presId="urn:microsoft.com/office/officeart/2008/layout/LinedList"/>
    <dgm:cxn modelId="{F3344009-0423-458D-A5F3-B76CF5655470}" type="presParOf" srcId="{CBC4024E-5A5F-4656-B1AD-3F130A43AD23}" destId="{083036CA-A133-46BF-A2CE-90CB7E03BEF1}" srcOrd="1" destOrd="0" presId="urn:microsoft.com/office/officeart/2008/layout/LinedList"/>
    <dgm:cxn modelId="{12436B2E-4582-4E04-8BF9-52482FFFB115}" type="presParOf" srcId="{37E2EB26-43CF-40C3-B270-C93B3827C1B7}" destId="{D54FA495-C627-4191-851D-78B3C68D3BC7}" srcOrd="2" destOrd="0" presId="urn:microsoft.com/office/officeart/2008/layout/LinedList"/>
    <dgm:cxn modelId="{34262874-5E6B-4663-8644-9B0BEE32089A}" type="presParOf" srcId="{37E2EB26-43CF-40C3-B270-C93B3827C1B7}" destId="{7500C91B-2184-41B0-B4EB-22B527E24726}" srcOrd="3" destOrd="0" presId="urn:microsoft.com/office/officeart/2008/layout/LinedList"/>
    <dgm:cxn modelId="{6898EA11-384F-4850-BFC8-8CA288666AEC}" type="presParOf" srcId="{7500C91B-2184-41B0-B4EB-22B527E24726}" destId="{DE9192D1-4AB9-4132-9A9A-93AB600A2953}" srcOrd="0" destOrd="0" presId="urn:microsoft.com/office/officeart/2008/layout/LinedList"/>
    <dgm:cxn modelId="{5E5C43F2-FB54-40BC-B4AF-EF9A897A3A52}" type="presParOf" srcId="{7500C91B-2184-41B0-B4EB-22B527E24726}" destId="{6A2DFB3D-2876-46BE-AF0D-83EECECC0E4A}" srcOrd="1" destOrd="0" presId="urn:microsoft.com/office/officeart/2008/layout/LinedList"/>
    <dgm:cxn modelId="{0243180E-02FB-4B96-A62A-90B6671F4AC2}" type="presParOf" srcId="{37E2EB26-43CF-40C3-B270-C93B3827C1B7}" destId="{458AE032-8B05-4B4B-A3E2-174CED2915A5}" srcOrd="4" destOrd="0" presId="urn:microsoft.com/office/officeart/2008/layout/LinedList"/>
    <dgm:cxn modelId="{592F92C2-662C-4866-A100-CD315D3269FA}" type="presParOf" srcId="{37E2EB26-43CF-40C3-B270-C93B3827C1B7}" destId="{AB6096FB-52C7-4783-90FA-92CFFC9D747A}" srcOrd="5" destOrd="0" presId="urn:microsoft.com/office/officeart/2008/layout/LinedList"/>
    <dgm:cxn modelId="{431616D9-CEE3-43FB-8D7D-A7BE7A987D9D}" type="presParOf" srcId="{AB6096FB-52C7-4783-90FA-92CFFC9D747A}" destId="{44A46C8A-B95D-4FC6-8F82-B64B1D4F45B9}" srcOrd="0" destOrd="0" presId="urn:microsoft.com/office/officeart/2008/layout/LinedList"/>
    <dgm:cxn modelId="{0D94129D-24D4-428F-9EAD-73E012EACE86}" type="presParOf" srcId="{AB6096FB-52C7-4783-90FA-92CFFC9D747A}" destId="{7005DBE4-A2A4-47A1-941F-CF672FB2EE0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1FBCD42-C29D-4A9A-B4C3-316E592063E9}"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ACDE37BF-B5BB-4406-9933-45964893013A}">
      <dgm:prSet/>
      <dgm:spPr/>
      <dgm:t>
        <a:bodyPr/>
        <a:lstStyle/>
        <a:p>
          <a:r>
            <a:rPr lang="en-US"/>
            <a:t>NDN vs IP</a:t>
          </a:r>
        </a:p>
      </dgm:t>
    </dgm:pt>
    <dgm:pt modelId="{EBB3E023-AF7B-4B74-A483-930C545CD719}" type="parTrans" cxnId="{F527873E-58E5-495A-A039-CFF850390693}">
      <dgm:prSet/>
      <dgm:spPr/>
      <dgm:t>
        <a:bodyPr/>
        <a:lstStyle/>
        <a:p>
          <a:endParaRPr lang="en-US"/>
        </a:p>
      </dgm:t>
    </dgm:pt>
    <dgm:pt modelId="{3052CE8A-A7E6-46A0-9D22-00DDFD94128E}" type="sibTrans" cxnId="{F527873E-58E5-495A-A039-CFF850390693}">
      <dgm:prSet/>
      <dgm:spPr/>
      <dgm:t>
        <a:bodyPr/>
        <a:lstStyle/>
        <a:p>
          <a:endParaRPr lang="en-US"/>
        </a:p>
      </dgm:t>
    </dgm:pt>
    <dgm:pt modelId="{D4401A11-8AC0-4328-81DB-D5CCC8CEBA0C}">
      <dgm:prSet/>
      <dgm:spPr/>
      <dgm:t>
        <a:bodyPr/>
        <a:lstStyle/>
        <a:p>
          <a:r>
            <a:rPr lang="en-US"/>
            <a:t>Multiple sites and hosts</a:t>
          </a:r>
        </a:p>
      </dgm:t>
    </dgm:pt>
    <dgm:pt modelId="{31FF883E-2D53-430E-B3C4-EEC1D0F82F50}" type="parTrans" cxnId="{B1FAE7B7-F48D-41CD-9E24-2F688927E68A}">
      <dgm:prSet/>
      <dgm:spPr/>
      <dgm:t>
        <a:bodyPr/>
        <a:lstStyle/>
        <a:p>
          <a:endParaRPr lang="en-US"/>
        </a:p>
      </dgm:t>
    </dgm:pt>
    <dgm:pt modelId="{83DC0ABF-B23D-4720-96B1-839F6FD25A27}" type="sibTrans" cxnId="{B1FAE7B7-F48D-41CD-9E24-2F688927E68A}">
      <dgm:prSet/>
      <dgm:spPr/>
      <dgm:t>
        <a:bodyPr/>
        <a:lstStyle/>
        <a:p>
          <a:endParaRPr lang="en-US"/>
        </a:p>
      </dgm:t>
    </dgm:pt>
    <dgm:pt modelId="{80E45ED7-45CB-4249-9FF6-F0AE88F7C8B4}">
      <dgm:prSet/>
      <dgm:spPr/>
      <dgm:t>
        <a:bodyPr/>
        <a:lstStyle/>
        <a:p>
          <a:r>
            <a:rPr lang="en-US"/>
            <a:t>Stability and congestion response</a:t>
          </a:r>
        </a:p>
      </dgm:t>
    </dgm:pt>
    <dgm:pt modelId="{B8A89DE0-8F1B-4E18-91D0-85AA6FD0A5D6}" type="parTrans" cxnId="{8E0E273F-447B-44A7-A64C-3C757751E59F}">
      <dgm:prSet/>
      <dgm:spPr/>
      <dgm:t>
        <a:bodyPr/>
        <a:lstStyle/>
        <a:p>
          <a:endParaRPr lang="en-US"/>
        </a:p>
      </dgm:t>
    </dgm:pt>
    <dgm:pt modelId="{32B3997F-6EC5-4CBA-8F6F-52563CF1F752}" type="sibTrans" cxnId="{8E0E273F-447B-44A7-A64C-3C757751E59F}">
      <dgm:prSet/>
      <dgm:spPr/>
      <dgm:t>
        <a:bodyPr/>
        <a:lstStyle/>
        <a:p>
          <a:endParaRPr lang="en-US"/>
        </a:p>
      </dgm:t>
    </dgm:pt>
    <dgm:pt modelId="{0F048D5D-F243-46C2-9DCF-5DE6D56B0024}" type="pres">
      <dgm:prSet presAssocID="{21FBCD42-C29D-4A9A-B4C3-316E592063E9}" presName="vert0" presStyleCnt="0">
        <dgm:presLayoutVars>
          <dgm:dir/>
          <dgm:animOne val="branch"/>
          <dgm:animLvl val="lvl"/>
        </dgm:presLayoutVars>
      </dgm:prSet>
      <dgm:spPr/>
    </dgm:pt>
    <dgm:pt modelId="{032FBE1D-C58D-4BB2-80F5-2FD7AF1DD5A1}" type="pres">
      <dgm:prSet presAssocID="{ACDE37BF-B5BB-4406-9933-45964893013A}" presName="thickLine" presStyleLbl="alignNode1" presStyleIdx="0" presStyleCnt="3"/>
      <dgm:spPr/>
    </dgm:pt>
    <dgm:pt modelId="{6A88D762-6345-43C3-A503-DF01B4310CE6}" type="pres">
      <dgm:prSet presAssocID="{ACDE37BF-B5BB-4406-9933-45964893013A}" presName="horz1" presStyleCnt="0"/>
      <dgm:spPr/>
    </dgm:pt>
    <dgm:pt modelId="{787FF980-0E43-47C6-A255-B980E1B76197}" type="pres">
      <dgm:prSet presAssocID="{ACDE37BF-B5BB-4406-9933-45964893013A}" presName="tx1" presStyleLbl="revTx" presStyleIdx="0" presStyleCnt="3"/>
      <dgm:spPr/>
    </dgm:pt>
    <dgm:pt modelId="{BD81D638-AC83-43DB-A7A8-05C88F1B2AA8}" type="pres">
      <dgm:prSet presAssocID="{ACDE37BF-B5BB-4406-9933-45964893013A}" presName="vert1" presStyleCnt="0"/>
      <dgm:spPr/>
    </dgm:pt>
    <dgm:pt modelId="{6D67D649-9C86-4A43-B87C-C5F0399E32DD}" type="pres">
      <dgm:prSet presAssocID="{D4401A11-8AC0-4328-81DB-D5CCC8CEBA0C}" presName="thickLine" presStyleLbl="alignNode1" presStyleIdx="1" presStyleCnt="3"/>
      <dgm:spPr/>
    </dgm:pt>
    <dgm:pt modelId="{72466FAF-B245-4194-957F-B3FF80101BBE}" type="pres">
      <dgm:prSet presAssocID="{D4401A11-8AC0-4328-81DB-D5CCC8CEBA0C}" presName="horz1" presStyleCnt="0"/>
      <dgm:spPr/>
    </dgm:pt>
    <dgm:pt modelId="{BCC33C82-BEAF-4233-A66E-EBAEFCE5BE4A}" type="pres">
      <dgm:prSet presAssocID="{D4401A11-8AC0-4328-81DB-D5CCC8CEBA0C}" presName="tx1" presStyleLbl="revTx" presStyleIdx="1" presStyleCnt="3"/>
      <dgm:spPr/>
    </dgm:pt>
    <dgm:pt modelId="{295079A5-DAAA-4CD3-A252-CFD5D2D95E44}" type="pres">
      <dgm:prSet presAssocID="{D4401A11-8AC0-4328-81DB-D5CCC8CEBA0C}" presName="vert1" presStyleCnt="0"/>
      <dgm:spPr/>
    </dgm:pt>
    <dgm:pt modelId="{1363DB23-9D68-4B3F-8E70-C6F0C9F3349E}" type="pres">
      <dgm:prSet presAssocID="{80E45ED7-45CB-4249-9FF6-F0AE88F7C8B4}" presName="thickLine" presStyleLbl="alignNode1" presStyleIdx="2" presStyleCnt="3"/>
      <dgm:spPr/>
    </dgm:pt>
    <dgm:pt modelId="{23852ACC-0631-45E4-92E6-BF0CA4F9270D}" type="pres">
      <dgm:prSet presAssocID="{80E45ED7-45CB-4249-9FF6-F0AE88F7C8B4}" presName="horz1" presStyleCnt="0"/>
      <dgm:spPr/>
    </dgm:pt>
    <dgm:pt modelId="{9D2280BC-6BD3-4CB7-829F-90269699E964}" type="pres">
      <dgm:prSet presAssocID="{80E45ED7-45CB-4249-9FF6-F0AE88F7C8B4}" presName="tx1" presStyleLbl="revTx" presStyleIdx="2" presStyleCnt="3"/>
      <dgm:spPr/>
    </dgm:pt>
    <dgm:pt modelId="{F8DF602E-8A42-45B6-A4F1-3CA8D0524750}" type="pres">
      <dgm:prSet presAssocID="{80E45ED7-45CB-4249-9FF6-F0AE88F7C8B4}" presName="vert1" presStyleCnt="0"/>
      <dgm:spPr/>
    </dgm:pt>
  </dgm:ptLst>
  <dgm:cxnLst>
    <dgm:cxn modelId="{95EF8D2D-B7A5-42BC-8C7A-741B0FFF9541}" type="presOf" srcId="{D4401A11-8AC0-4328-81DB-D5CCC8CEBA0C}" destId="{BCC33C82-BEAF-4233-A66E-EBAEFCE5BE4A}" srcOrd="0" destOrd="0" presId="urn:microsoft.com/office/officeart/2008/layout/LinedList"/>
    <dgm:cxn modelId="{90DDB03A-12BA-4583-A411-AFF6FC54750C}" type="presOf" srcId="{21FBCD42-C29D-4A9A-B4C3-316E592063E9}" destId="{0F048D5D-F243-46C2-9DCF-5DE6D56B0024}" srcOrd="0" destOrd="0" presId="urn:microsoft.com/office/officeart/2008/layout/LinedList"/>
    <dgm:cxn modelId="{F527873E-58E5-495A-A039-CFF850390693}" srcId="{21FBCD42-C29D-4A9A-B4C3-316E592063E9}" destId="{ACDE37BF-B5BB-4406-9933-45964893013A}" srcOrd="0" destOrd="0" parTransId="{EBB3E023-AF7B-4B74-A483-930C545CD719}" sibTransId="{3052CE8A-A7E6-46A0-9D22-00DDFD94128E}"/>
    <dgm:cxn modelId="{8E0E273F-447B-44A7-A64C-3C757751E59F}" srcId="{21FBCD42-C29D-4A9A-B4C3-316E592063E9}" destId="{80E45ED7-45CB-4249-9FF6-F0AE88F7C8B4}" srcOrd="2" destOrd="0" parTransId="{B8A89DE0-8F1B-4E18-91D0-85AA6FD0A5D6}" sibTransId="{32B3997F-6EC5-4CBA-8F6F-52563CF1F752}"/>
    <dgm:cxn modelId="{8C9B8F73-5C5C-4C41-B84A-642B888F13E7}" type="presOf" srcId="{80E45ED7-45CB-4249-9FF6-F0AE88F7C8B4}" destId="{9D2280BC-6BD3-4CB7-829F-90269699E964}" srcOrd="0" destOrd="0" presId="urn:microsoft.com/office/officeart/2008/layout/LinedList"/>
    <dgm:cxn modelId="{B1FAE7B7-F48D-41CD-9E24-2F688927E68A}" srcId="{21FBCD42-C29D-4A9A-B4C3-316E592063E9}" destId="{D4401A11-8AC0-4328-81DB-D5CCC8CEBA0C}" srcOrd="1" destOrd="0" parTransId="{31FF883E-2D53-430E-B3C4-EEC1D0F82F50}" sibTransId="{83DC0ABF-B23D-4720-96B1-839F6FD25A27}"/>
    <dgm:cxn modelId="{4028EEFA-C6C1-4293-8743-9B17D5728EE2}" type="presOf" srcId="{ACDE37BF-B5BB-4406-9933-45964893013A}" destId="{787FF980-0E43-47C6-A255-B980E1B76197}" srcOrd="0" destOrd="0" presId="urn:microsoft.com/office/officeart/2008/layout/LinedList"/>
    <dgm:cxn modelId="{4E0ED658-22C2-4226-8005-673E64D62DEF}" type="presParOf" srcId="{0F048D5D-F243-46C2-9DCF-5DE6D56B0024}" destId="{032FBE1D-C58D-4BB2-80F5-2FD7AF1DD5A1}" srcOrd="0" destOrd="0" presId="urn:microsoft.com/office/officeart/2008/layout/LinedList"/>
    <dgm:cxn modelId="{04907802-3A41-4FAF-A733-D714C9D2850B}" type="presParOf" srcId="{0F048D5D-F243-46C2-9DCF-5DE6D56B0024}" destId="{6A88D762-6345-43C3-A503-DF01B4310CE6}" srcOrd="1" destOrd="0" presId="urn:microsoft.com/office/officeart/2008/layout/LinedList"/>
    <dgm:cxn modelId="{84A90B01-52A2-4888-9410-D6C91738AFA8}" type="presParOf" srcId="{6A88D762-6345-43C3-A503-DF01B4310CE6}" destId="{787FF980-0E43-47C6-A255-B980E1B76197}" srcOrd="0" destOrd="0" presId="urn:microsoft.com/office/officeart/2008/layout/LinedList"/>
    <dgm:cxn modelId="{DA8CD63F-1BD8-46A6-A0FC-4ED28A4BCB67}" type="presParOf" srcId="{6A88D762-6345-43C3-A503-DF01B4310CE6}" destId="{BD81D638-AC83-43DB-A7A8-05C88F1B2AA8}" srcOrd="1" destOrd="0" presId="urn:microsoft.com/office/officeart/2008/layout/LinedList"/>
    <dgm:cxn modelId="{BA53CAB9-D1D0-4E8C-B3CD-B179618E6FC9}" type="presParOf" srcId="{0F048D5D-F243-46C2-9DCF-5DE6D56B0024}" destId="{6D67D649-9C86-4A43-B87C-C5F0399E32DD}" srcOrd="2" destOrd="0" presId="urn:microsoft.com/office/officeart/2008/layout/LinedList"/>
    <dgm:cxn modelId="{6BCB5F1B-6DB3-44EF-8C92-087F89DF898B}" type="presParOf" srcId="{0F048D5D-F243-46C2-9DCF-5DE6D56B0024}" destId="{72466FAF-B245-4194-957F-B3FF80101BBE}" srcOrd="3" destOrd="0" presId="urn:microsoft.com/office/officeart/2008/layout/LinedList"/>
    <dgm:cxn modelId="{228FFFC1-53DF-4C55-8861-44F4F215E89A}" type="presParOf" srcId="{72466FAF-B245-4194-957F-B3FF80101BBE}" destId="{BCC33C82-BEAF-4233-A66E-EBAEFCE5BE4A}" srcOrd="0" destOrd="0" presId="urn:microsoft.com/office/officeart/2008/layout/LinedList"/>
    <dgm:cxn modelId="{8B2C1A9C-3109-49D3-939D-EA561016C7DE}" type="presParOf" srcId="{72466FAF-B245-4194-957F-B3FF80101BBE}" destId="{295079A5-DAAA-4CD3-A252-CFD5D2D95E44}" srcOrd="1" destOrd="0" presId="urn:microsoft.com/office/officeart/2008/layout/LinedList"/>
    <dgm:cxn modelId="{BA205E6E-E9ED-431F-B670-9FE67A673BA8}" type="presParOf" srcId="{0F048D5D-F243-46C2-9DCF-5DE6D56B0024}" destId="{1363DB23-9D68-4B3F-8E70-C6F0C9F3349E}" srcOrd="4" destOrd="0" presId="urn:microsoft.com/office/officeart/2008/layout/LinedList"/>
    <dgm:cxn modelId="{3B39F502-9E1C-4CCD-A82D-1DDA955F519B}" type="presParOf" srcId="{0F048D5D-F243-46C2-9DCF-5DE6D56B0024}" destId="{23852ACC-0631-45E4-92E6-BF0CA4F9270D}" srcOrd="5" destOrd="0" presId="urn:microsoft.com/office/officeart/2008/layout/LinedList"/>
    <dgm:cxn modelId="{DEC87E1D-723F-4A5F-93A3-E234501C9BE0}" type="presParOf" srcId="{23852ACC-0631-45E4-92E6-BF0CA4F9270D}" destId="{9D2280BC-6BD3-4CB7-829F-90269699E964}" srcOrd="0" destOrd="0" presId="urn:microsoft.com/office/officeart/2008/layout/LinedList"/>
    <dgm:cxn modelId="{0CED0DFD-EF5C-48AA-B358-C91C0EA93A71}" type="presParOf" srcId="{23852ACC-0631-45E4-92E6-BF0CA4F9270D}" destId="{F8DF602E-8A42-45B6-A4F1-3CA8D052475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994812-7D40-4927-9774-2959B8F85697}"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91BAAC6A-22CF-407E-AD18-FAABA340C5A9}">
      <dgm:prSet/>
      <dgm:spPr/>
      <dgm:t>
        <a:bodyPr/>
        <a:lstStyle/>
        <a:p>
          <a:r>
            <a:rPr lang="en-US"/>
            <a:t>Multiple runs using same traffic (a large file, for example)</a:t>
          </a:r>
        </a:p>
      </dgm:t>
    </dgm:pt>
    <dgm:pt modelId="{C544090E-05D1-441A-AB32-D092527443EA}" type="parTrans" cxnId="{496A9C52-2663-48B9-AC9A-80B4E30AB9C6}">
      <dgm:prSet/>
      <dgm:spPr/>
      <dgm:t>
        <a:bodyPr/>
        <a:lstStyle/>
        <a:p>
          <a:endParaRPr lang="en-US"/>
        </a:p>
      </dgm:t>
    </dgm:pt>
    <dgm:pt modelId="{8764A040-6301-4827-BBB9-DF67BC86CCF6}" type="sibTrans" cxnId="{496A9C52-2663-48B9-AC9A-80B4E30AB9C6}">
      <dgm:prSet/>
      <dgm:spPr/>
      <dgm:t>
        <a:bodyPr/>
        <a:lstStyle/>
        <a:p>
          <a:endParaRPr lang="en-US"/>
        </a:p>
      </dgm:t>
    </dgm:pt>
    <dgm:pt modelId="{458B5EE4-6875-4E80-911D-D49524E9A1C2}">
      <dgm:prSet phldr="0"/>
      <dgm:spPr/>
      <dgm:t>
        <a:bodyPr/>
        <a:lstStyle/>
        <a:p>
          <a:pPr rtl="0"/>
          <a:r>
            <a:rPr lang="en-US" b="1">
              <a:latin typeface="Calibri Light" panose="020F0302020204030204"/>
            </a:rPr>
            <a:t>Total time for data transfer</a:t>
          </a:r>
          <a:endParaRPr lang="en-US" b="1"/>
        </a:p>
      </dgm:t>
    </dgm:pt>
    <dgm:pt modelId="{D6251F7C-FBF2-4310-A494-C3BC925562D1}" type="parTrans" cxnId="{87606966-BE7E-4865-B6CB-6B1F139627D9}">
      <dgm:prSet/>
      <dgm:spPr/>
      <dgm:t>
        <a:bodyPr/>
        <a:lstStyle/>
        <a:p>
          <a:endParaRPr lang="en-US"/>
        </a:p>
      </dgm:t>
    </dgm:pt>
    <dgm:pt modelId="{0E54F6C8-D42B-4DBD-834B-3CDB4EA892F7}" type="sibTrans" cxnId="{87606966-BE7E-4865-B6CB-6B1F139627D9}">
      <dgm:prSet/>
      <dgm:spPr/>
      <dgm:t>
        <a:bodyPr/>
        <a:lstStyle/>
        <a:p>
          <a:endParaRPr lang="en-US"/>
        </a:p>
      </dgm:t>
    </dgm:pt>
    <dgm:pt modelId="{394DBF69-FAA9-4F4A-AAA2-1DE65E16DE32}">
      <dgm:prSet/>
      <dgm:spPr/>
      <dgm:t>
        <a:bodyPr/>
        <a:lstStyle/>
        <a:p>
          <a:pPr rtl="0"/>
          <a:r>
            <a:rPr lang="en-US" b="1">
              <a:latin typeface="Calibri Light" panose="020F0302020204030204"/>
            </a:rPr>
            <a:t>Compare response to congestion</a:t>
          </a:r>
          <a:endParaRPr lang="en-US" b="1"/>
        </a:p>
      </dgm:t>
    </dgm:pt>
    <dgm:pt modelId="{ACFDCE51-E52F-454F-97BF-7CC2E4BD384D}" type="parTrans" cxnId="{5F660873-07A5-4BA3-B173-4D8A44CA699C}">
      <dgm:prSet/>
      <dgm:spPr/>
      <dgm:t>
        <a:bodyPr/>
        <a:lstStyle/>
        <a:p>
          <a:endParaRPr lang="en-US"/>
        </a:p>
      </dgm:t>
    </dgm:pt>
    <dgm:pt modelId="{59A5C6A5-0160-43EC-B923-89309530F0FA}" type="sibTrans" cxnId="{5F660873-07A5-4BA3-B173-4D8A44CA699C}">
      <dgm:prSet/>
      <dgm:spPr/>
      <dgm:t>
        <a:bodyPr/>
        <a:lstStyle/>
        <a:p>
          <a:endParaRPr lang="en-US"/>
        </a:p>
      </dgm:t>
    </dgm:pt>
    <dgm:pt modelId="{6B27E744-0E27-4361-BDD1-E6616D4D0E2C}" type="pres">
      <dgm:prSet presAssocID="{C7994812-7D40-4927-9774-2959B8F85697}" presName="vert0" presStyleCnt="0">
        <dgm:presLayoutVars>
          <dgm:dir/>
          <dgm:animOne val="branch"/>
          <dgm:animLvl val="lvl"/>
        </dgm:presLayoutVars>
      </dgm:prSet>
      <dgm:spPr/>
    </dgm:pt>
    <dgm:pt modelId="{E22F3A89-44A2-4A2F-9136-C66717F5DEF5}" type="pres">
      <dgm:prSet presAssocID="{91BAAC6A-22CF-407E-AD18-FAABA340C5A9}" presName="thickLine" presStyleLbl="alignNode1" presStyleIdx="0" presStyleCnt="3"/>
      <dgm:spPr/>
    </dgm:pt>
    <dgm:pt modelId="{7D80E86E-0CFF-40CE-888E-6F70E0F2CA02}" type="pres">
      <dgm:prSet presAssocID="{91BAAC6A-22CF-407E-AD18-FAABA340C5A9}" presName="horz1" presStyleCnt="0"/>
      <dgm:spPr/>
    </dgm:pt>
    <dgm:pt modelId="{24297035-49A3-4C5D-A6F1-41D31FE315A3}" type="pres">
      <dgm:prSet presAssocID="{91BAAC6A-22CF-407E-AD18-FAABA340C5A9}" presName="tx1" presStyleLbl="revTx" presStyleIdx="0" presStyleCnt="3"/>
      <dgm:spPr/>
    </dgm:pt>
    <dgm:pt modelId="{E1967326-F504-46A1-BE2C-10308765112C}" type="pres">
      <dgm:prSet presAssocID="{91BAAC6A-22CF-407E-AD18-FAABA340C5A9}" presName="vert1" presStyleCnt="0"/>
      <dgm:spPr/>
    </dgm:pt>
    <dgm:pt modelId="{6CF2BCEF-1C73-4B3B-A6E2-84E6244878E6}" type="pres">
      <dgm:prSet presAssocID="{458B5EE4-6875-4E80-911D-D49524E9A1C2}" presName="thickLine" presStyleLbl="alignNode1" presStyleIdx="1" presStyleCnt="3"/>
      <dgm:spPr/>
    </dgm:pt>
    <dgm:pt modelId="{4D7CB400-39D6-4FA8-B0D6-0F8E56C71D24}" type="pres">
      <dgm:prSet presAssocID="{458B5EE4-6875-4E80-911D-D49524E9A1C2}" presName="horz1" presStyleCnt="0"/>
      <dgm:spPr/>
    </dgm:pt>
    <dgm:pt modelId="{4B387EE9-F90F-4EB2-A3AD-47E6E5A55A86}" type="pres">
      <dgm:prSet presAssocID="{458B5EE4-6875-4E80-911D-D49524E9A1C2}" presName="tx1" presStyleLbl="revTx" presStyleIdx="1" presStyleCnt="3"/>
      <dgm:spPr/>
    </dgm:pt>
    <dgm:pt modelId="{09665B9A-2A73-47F8-9858-1AADF7BA444F}" type="pres">
      <dgm:prSet presAssocID="{458B5EE4-6875-4E80-911D-D49524E9A1C2}" presName="vert1" presStyleCnt="0"/>
      <dgm:spPr/>
    </dgm:pt>
    <dgm:pt modelId="{CD7262BC-3EB9-44DD-BFAE-98DBFCD83B12}" type="pres">
      <dgm:prSet presAssocID="{394DBF69-FAA9-4F4A-AAA2-1DE65E16DE32}" presName="thickLine" presStyleLbl="alignNode1" presStyleIdx="2" presStyleCnt="3"/>
      <dgm:spPr/>
    </dgm:pt>
    <dgm:pt modelId="{D46DEB97-2E1F-4E6F-A31F-1AF827E0A5CB}" type="pres">
      <dgm:prSet presAssocID="{394DBF69-FAA9-4F4A-AAA2-1DE65E16DE32}" presName="horz1" presStyleCnt="0"/>
      <dgm:spPr/>
    </dgm:pt>
    <dgm:pt modelId="{0AFC401A-2EC8-4BE1-976A-D90B5B957775}" type="pres">
      <dgm:prSet presAssocID="{394DBF69-FAA9-4F4A-AAA2-1DE65E16DE32}" presName="tx1" presStyleLbl="revTx" presStyleIdx="2" presStyleCnt="3"/>
      <dgm:spPr/>
    </dgm:pt>
    <dgm:pt modelId="{4EC2F829-E573-4D71-B261-0B1085C2E0A3}" type="pres">
      <dgm:prSet presAssocID="{394DBF69-FAA9-4F4A-AAA2-1DE65E16DE32}" presName="vert1" presStyleCnt="0"/>
      <dgm:spPr/>
    </dgm:pt>
  </dgm:ptLst>
  <dgm:cxnLst>
    <dgm:cxn modelId="{87606966-BE7E-4865-B6CB-6B1F139627D9}" srcId="{C7994812-7D40-4927-9774-2959B8F85697}" destId="{458B5EE4-6875-4E80-911D-D49524E9A1C2}" srcOrd="1" destOrd="0" parTransId="{D6251F7C-FBF2-4310-A494-C3BC925562D1}" sibTransId="{0E54F6C8-D42B-4DBD-834B-3CDB4EA892F7}"/>
    <dgm:cxn modelId="{707AF671-66E8-4F59-B598-94CC2E4F206C}" type="presOf" srcId="{394DBF69-FAA9-4F4A-AAA2-1DE65E16DE32}" destId="{0AFC401A-2EC8-4BE1-976A-D90B5B957775}" srcOrd="0" destOrd="0" presId="urn:microsoft.com/office/officeart/2008/layout/LinedList"/>
    <dgm:cxn modelId="{496A9C52-2663-48B9-AC9A-80B4E30AB9C6}" srcId="{C7994812-7D40-4927-9774-2959B8F85697}" destId="{91BAAC6A-22CF-407E-AD18-FAABA340C5A9}" srcOrd="0" destOrd="0" parTransId="{C544090E-05D1-441A-AB32-D092527443EA}" sibTransId="{8764A040-6301-4827-BBB9-DF67BC86CCF6}"/>
    <dgm:cxn modelId="{5F660873-07A5-4BA3-B173-4D8A44CA699C}" srcId="{C7994812-7D40-4927-9774-2959B8F85697}" destId="{394DBF69-FAA9-4F4A-AAA2-1DE65E16DE32}" srcOrd="2" destOrd="0" parTransId="{ACFDCE51-E52F-454F-97BF-7CC2E4BD384D}" sibTransId="{59A5C6A5-0160-43EC-B923-89309530F0FA}"/>
    <dgm:cxn modelId="{BF38F382-DA50-4D90-94B4-22C27AD2EDDA}" type="presOf" srcId="{91BAAC6A-22CF-407E-AD18-FAABA340C5A9}" destId="{24297035-49A3-4C5D-A6F1-41D31FE315A3}" srcOrd="0" destOrd="0" presId="urn:microsoft.com/office/officeart/2008/layout/LinedList"/>
    <dgm:cxn modelId="{66ABE7A8-384F-4B1E-A65D-8445F7995E2A}" type="presOf" srcId="{458B5EE4-6875-4E80-911D-D49524E9A1C2}" destId="{4B387EE9-F90F-4EB2-A3AD-47E6E5A55A86}" srcOrd="0" destOrd="0" presId="urn:microsoft.com/office/officeart/2008/layout/LinedList"/>
    <dgm:cxn modelId="{F32E83D4-B256-486B-8E21-7B7BAA892CD2}" type="presOf" srcId="{C7994812-7D40-4927-9774-2959B8F85697}" destId="{6B27E744-0E27-4361-BDD1-E6616D4D0E2C}" srcOrd="0" destOrd="0" presId="urn:microsoft.com/office/officeart/2008/layout/LinedList"/>
    <dgm:cxn modelId="{4B3552FA-928F-4F39-AE9D-242A9B7F8927}" type="presParOf" srcId="{6B27E744-0E27-4361-BDD1-E6616D4D0E2C}" destId="{E22F3A89-44A2-4A2F-9136-C66717F5DEF5}" srcOrd="0" destOrd="0" presId="urn:microsoft.com/office/officeart/2008/layout/LinedList"/>
    <dgm:cxn modelId="{7F2E34C5-7039-4D30-8B8D-F22D557BCF41}" type="presParOf" srcId="{6B27E744-0E27-4361-BDD1-E6616D4D0E2C}" destId="{7D80E86E-0CFF-40CE-888E-6F70E0F2CA02}" srcOrd="1" destOrd="0" presId="urn:microsoft.com/office/officeart/2008/layout/LinedList"/>
    <dgm:cxn modelId="{CEC1B205-79F4-4FCB-AFB9-5CC0EF1E0031}" type="presParOf" srcId="{7D80E86E-0CFF-40CE-888E-6F70E0F2CA02}" destId="{24297035-49A3-4C5D-A6F1-41D31FE315A3}" srcOrd="0" destOrd="0" presId="urn:microsoft.com/office/officeart/2008/layout/LinedList"/>
    <dgm:cxn modelId="{DC22CB4B-C7FA-4B90-A7F4-487277E158EB}" type="presParOf" srcId="{7D80E86E-0CFF-40CE-888E-6F70E0F2CA02}" destId="{E1967326-F504-46A1-BE2C-10308765112C}" srcOrd="1" destOrd="0" presId="urn:microsoft.com/office/officeart/2008/layout/LinedList"/>
    <dgm:cxn modelId="{2C37DA19-E536-48ED-98B1-8D1032C68A5B}" type="presParOf" srcId="{6B27E744-0E27-4361-BDD1-E6616D4D0E2C}" destId="{6CF2BCEF-1C73-4B3B-A6E2-84E6244878E6}" srcOrd="2" destOrd="0" presId="urn:microsoft.com/office/officeart/2008/layout/LinedList"/>
    <dgm:cxn modelId="{2EE08C7B-03BB-450E-BEE7-0FA35D3A7066}" type="presParOf" srcId="{6B27E744-0E27-4361-BDD1-E6616D4D0E2C}" destId="{4D7CB400-39D6-4FA8-B0D6-0F8E56C71D24}" srcOrd="3" destOrd="0" presId="urn:microsoft.com/office/officeart/2008/layout/LinedList"/>
    <dgm:cxn modelId="{750AE1B8-44B6-4B07-91C9-30534375349D}" type="presParOf" srcId="{4D7CB400-39D6-4FA8-B0D6-0F8E56C71D24}" destId="{4B387EE9-F90F-4EB2-A3AD-47E6E5A55A86}" srcOrd="0" destOrd="0" presId="urn:microsoft.com/office/officeart/2008/layout/LinedList"/>
    <dgm:cxn modelId="{B635B907-021F-496C-8BBB-052B539CD3A3}" type="presParOf" srcId="{4D7CB400-39D6-4FA8-B0D6-0F8E56C71D24}" destId="{09665B9A-2A73-47F8-9858-1AADF7BA444F}" srcOrd="1" destOrd="0" presId="urn:microsoft.com/office/officeart/2008/layout/LinedList"/>
    <dgm:cxn modelId="{B8469E34-82DD-457E-B8BB-F157C4C629A9}" type="presParOf" srcId="{6B27E744-0E27-4361-BDD1-E6616D4D0E2C}" destId="{CD7262BC-3EB9-44DD-BFAE-98DBFCD83B12}" srcOrd="4" destOrd="0" presId="urn:microsoft.com/office/officeart/2008/layout/LinedList"/>
    <dgm:cxn modelId="{F2832EF8-8AE1-4BC8-8AC3-3A008BAF0E63}" type="presParOf" srcId="{6B27E744-0E27-4361-BDD1-E6616D4D0E2C}" destId="{D46DEB97-2E1F-4E6F-A31F-1AF827E0A5CB}" srcOrd="5" destOrd="0" presId="urn:microsoft.com/office/officeart/2008/layout/LinedList"/>
    <dgm:cxn modelId="{1D68EBE0-1379-4774-9185-71C401A9D63E}" type="presParOf" srcId="{D46DEB97-2E1F-4E6F-A31F-1AF827E0A5CB}" destId="{0AFC401A-2EC8-4BE1-976A-D90B5B957775}" srcOrd="0" destOrd="0" presId="urn:microsoft.com/office/officeart/2008/layout/LinedList"/>
    <dgm:cxn modelId="{6B1336CB-E2A7-4044-9EE8-EC06FF76E1BA}" type="presParOf" srcId="{D46DEB97-2E1F-4E6F-A31F-1AF827E0A5CB}" destId="{4EC2F829-E573-4D71-B261-0B1085C2E0A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A9B0C21-15D5-4D71-9FF9-153577D5576E}"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2FE105A7-E705-4493-B714-F6716262915E}">
      <dgm:prSet/>
      <dgm:spPr/>
      <dgm:t>
        <a:bodyPr/>
        <a:lstStyle/>
        <a:p>
          <a:r>
            <a:rPr lang="en-US"/>
            <a:t>Installing Mellanox – was not obvious right away</a:t>
          </a:r>
        </a:p>
      </dgm:t>
    </dgm:pt>
    <dgm:pt modelId="{5E1F5910-7DD9-4B97-99F4-AA46832A421B}" type="parTrans" cxnId="{8FEB911E-4327-48AC-B960-BD48CEA7FF45}">
      <dgm:prSet/>
      <dgm:spPr/>
      <dgm:t>
        <a:bodyPr/>
        <a:lstStyle/>
        <a:p>
          <a:endParaRPr lang="en-US"/>
        </a:p>
      </dgm:t>
    </dgm:pt>
    <dgm:pt modelId="{ECD9DF9B-AAD4-4A97-9658-A815DC2D1D30}" type="sibTrans" cxnId="{8FEB911E-4327-48AC-B960-BD48CEA7FF45}">
      <dgm:prSet/>
      <dgm:spPr/>
      <dgm:t>
        <a:bodyPr/>
        <a:lstStyle/>
        <a:p>
          <a:endParaRPr lang="en-US"/>
        </a:p>
      </dgm:t>
    </dgm:pt>
    <dgm:pt modelId="{1BD65C49-C93D-44D5-8679-11A97A2F66B1}">
      <dgm:prSet/>
      <dgm:spPr/>
      <dgm:t>
        <a:bodyPr/>
        <a:lstStyle/>
        <a:p>
          <a:r>
            <a:rPr lang="en-US"/>
            <a:t>FABRIC instability – haven't been able to test on multiple sites</a:t>
          </a:r>
        </a:p>
      </dgm:t>
    </dgm:pt>
    <dgm:pt modelId="{5DAD6457-3C27-4DC4-95AD-18B169A37FFB}" type="parTrans" cxnId="{DB9BDB9F-BD75-496B-BDD0-4CDBEA7BB1DB}">
      <dgm:prSet/>
      <dgm:spPr/>
      <dgm:t>
        <a:bodyPr/>
        <a:lstStyle/>
        <a:p>
          <a:endParaRPr lang="en-US"/>
        </a:p>
      </dgm:t>
    </dgm:pt>
    <dgm:pt modelId="{60D54FD8-AF00-4904-85FE-72A64CF5BD28}" type="sibTrans" cxnId="{DB9BDB9F-BD75-496B-BDD0-4CDBEA7BB1DB}">
      <dgm:prSet/>
      <dgm:spPr/>
      <dgm:t>
        <a:bodyPr/>
        <a:lstStyle/>
        <a:p>
          <a:endParaRPr lang="en-US"/>
        </a:p>
      </dgm:t>
    </dgm:pt>
    <dgm:pt modelId="{FDB1E90A-F3D0-43F8-AA9B-1E5D4575ADF3}">
      <dgm:prSet/>
      <dgm:spPr/>
      <dgm:t>
        <a:bodyPr/>
        <a:lstStyle/>
        <a:p>
          <a:r>
            <a:rPr lang="en-US"/>
            <a:t>Some sites assigned IPv6 by default – initially could not connect to Github</a:t>
          </a:r>
        </a:p>
      </dgm:t>
    </dgm:pt>
    <dgm:pt modelId="{24422CBE-4FD5-4D2C-A203-2A5F0CAAD19D}" type="parTrans" cxnId="{A35291A6-C164-48C5-8635-0DA245033AE7}">
      <dgm:prSet/>
      <dgm:spPr/>
      <dgm:t>
        <a:bodyPr/>
        <a:lstStyle/>
        <a:p>
          <a:endParaRPr lang="en-US"/>
        </a:p>
      </dgm:t>
    </dgm:pt>
    <dgm:pt modelId="{15E98259-839F-4BAD-8091-E557A2B34E2C}" type="sibTrans" cxnId="{A35291A6-C164-48C5-8635-0DA245033AE7}">
      <dgm:prSet/>
      <dgm:spPr/>
      <dgm:t>
        <a:bodyPr/>
        <a:lstStyle/>
        <a:p>
          <a:endParaRPr lang="en-US"/>
        </a:p>
      </dgm:t>
    </dgm:pt>
    <dgm:pt modelId="{5E0C6680-021E-43E0-ACA8-F04D02FA0C91}">
      <dgm:prSet/>
      <dgm:spPr/>
      <dgm:t>
        <a:bodyPr/>
        <a:lstStyle/>
        <a:p>
          <a:r>
            <a:rPr lang="en-US"/>
            <a:t>Hugepages do not work with 64GB RAM – had to scale to 128GB</a:t>
          </a:r>
        </a:p>
      </dgm:t>
    </dgm:pt>
    <dgm:pt modelId="{AC478807-1AD4-475A-92D8-CA38A4A55539}" type="parTrans" cxnId="{56C1EAF5-399B-4B33-9B9F-967494067727}">
      <dgm:prSet/>
      <dgm:spPr/>
      <dgm:t>
        <a:bodyPr/>
        <a:lstStyle/>
        <a:p>
          <a:endParaRPr lang="en-US"/>
        </a:p>
      </dgm:t>
    </dgm:pt>
    <dgm:pt modelId="{DAC705DF-BC03-4B9D-BC20-1E333E39A3AD}" type="sibTrans" cxnId="{56C1EAF5-399B-4B33-9B9F-967494067727}">
      <dgm:prSet/>
      <dgm:spPr/>
      <dgm:t>
        <a:bodyPr/>
        <a:lstStyle/>
        <a:p>
          <a:endParaRPr lang="en-US"/>
        </a:p>
      </dgm:t>
    </dgm:pt>
    <dgm:pt modelId="{18D87F02-F069-4EF5-BDE2-61D85D35FB5F}">
      <dgm:prSet/>
      <dgm:spPr/>
      <dgm:t>
        <a:bodyPr/>
        <a:lstStyle/>
        <a:p>
          <a:r>
            <a:rPr lang="en-US"/>
            <a:t>Measure forwarder latency.</a:t>
          </a:r>
        </a:p>
      </dgm:t>
    </dgm:pt>
    <dgm:pt modelId="{FC9964A3-8B98-4138-BA0D-2A4D9C199493}" type="parTrans" cxnId="{2C032C33-4E07-4345-B0B3-F868DD16CA72}">
      <dgm:prSet/>
      <dgm:spPr/>
      <dgm:t>
        <a:bodyPr/>
        <a:lstStyle/>
        <a:p>
          <a:endParaRPr lang="en-US"/>
        </a:p>
      </dgm:t>
    </dgm:pt>
    <dgm:pt modelId="{6D6574A3-D400-4B90-A94C-67423128B8D3}" type="sibTrans" cxnId="{2C032C33-4E07-4345-B0B3-F868DD16CA72}">
      <dgm:prSet/>
      <dgm:spPr/>
      <dgm:t>
        <a:bodyPr/>
        <a:lstStyle/>
        <a:p>
          <a:endParaRPr lang="en-US"/>
        </a:p>
      </dgm:t>
    </dgm:pt>
    <dgm:pt modelId="{09DBE270-60A0-49B6-A6C2-0BCBED5EFEE6}" type="pres">
      <dgm:prSet presAssocID="{4A9B0C21-15D5-4D71-9FF9-153577D5576E}" presName="vert0" presStyleCnt="0">
        <dgm:presLayoutVars>
          <dgm:dir/>
          <dgm:animOne val="branch"/>
          <dgm:animLvl val="lvl"/>
        </dgm:presLayoutVars>
      </dgm:prSet>
      <dgm:spPr/>
    </dgm:pt>
    <dgm:pt modelId="{563E223D-20EF-4B53-A19A-F43E25753A1C}" type="pres">
      <dgm:prSet presAssocID="{2FE105A7-E705-4493-B714-F6716262915E}" presName="thickLine" presStyleLbl="alignNode1" presStyleIdx="0" presStyleCnt="5"/>
      <dgm:spPr/>
    </dgm:pt>
    <dgm:pt modelId="{0E88ADD0-70AB-4DFF-8137-FB598FB1CD4D}" type="pres">
      <dgm:prSet presAssocID="{2FE105A7-E705-4493-B714-F6716262915E}" presName="horz1" presStyleCnt="0"/>
      <dgm:spPr/>
    </dgm:pt>
    <dgm:pt modelId="{25FCF9A8-26D8-4789-841B-8A28F43DC4D3}" type="pres">
      <dgm:prSet presAssocID="{2FE105A7-E705-4493-B714-F6716262915E}" presName="tx1" presStyleLbl="revTx" presStyleIdx="0" presStyleCnt="5"/>
      <dgm:spPr/>
    </dgm:pt>
    <dgm:pt modelId="{067BFAAA-6A49-4DAD-9A92-E6F0807EC610}" type="pres">
      <dgm:prSet presAssocID="{2FE105A7-E705-4493-B714-F6716262915E}" presName="vert1" presStyleCnt="0"/>
      <dgm:spPr/>
    </dgm:pt>
    <dgm:pt modelId="{F3C3162C-1C3E-4AE7-85EC-2DC75F256152}" type="pres">
      <dgm:prSet presAssocID="{1BD65C49-C93D-44D5-8679-11A97A2F66B1}" presName="thickLine" presStyleLbl="alignNode1" presStyleIdx="1" presStyleCnt="5"/>
      <dgm:spPr/>
    </dgm:pt>
    <dgm:pt modelId="{0C0836D3-757E-4477-8F03-B7041BC97DCD}" type="pres">
      <dgm:prSet presAssocID="{1BD65C49-C93D-44D5-8679-11A97A2F66B1}" presName="horz1" presStyleCnt="0"/>
      <dgm:spPr/>
    </dgm:pt>
    <dgm:pt modelId="{B220A640-DCDB-4CB8-A8F5-451CA2D2CBDD}" type="pres">
      <dgm:prSet presAssocID="{1BD65C49-C93D-44D5-8679-11A97A2F66B1}" presName="tx1" presStyleLbl="revTx" presStyleIdx="1" presStyleCnt="5"/>
      <dgm:spPr/>
    </dgm:pt>
    <dgm:pt modelId="{D5B416D9-164E-46E7-95B3-281ED3A10B8B}" type="pres">
      <dgm:prSet presAssocID="{1BD65C49-C93D-44D5-8679-11A97A2F66B1}" presName="vert1" presStyleCnt="0"/>
      <dgm:spPr/>
    </dgm:pt>
    <dgm:pt modelId="{B36CC02D-8A18-4B01-ADD7-EDA7B106777B}" type="pres">
      <dgm:prSet presAssocID="{FDB1E90A-F3D0-43F8-AA9B-1E5D4575ADF3}" presName="thickLine" presStyleLbl="alignNode1" presStyleIdx="2" presStyleCnt="5"/>
      <dgm:spPr/>
    </dgm:pt>
    <dgm:pt modelId="{3F7A5741-D7D6-46ED-946A-D7EC780CE1C3}" type="pres">
      <dgm:prSet presAssocID="{FDB1E90A-F3D0-43F8-AA9B-1E5D4575ADF3}" presName="horz1" presStyleCnt="0"/>
      <dgm:spPr/>
    </dgm:pt>
    <dgm:pt modelId="{DA91D34B-BF66-4392-9D78-6D955429E509}" type="pres">
      <dgm:prSet presAssocID="{FDB1E90A-F3D0-43F8-AA9B-1E5D4575ADF3}" presName="tx1" presStyleLbl="revTx" presStyleIdx="2" presStyleCnt="5"/>
      <dgm:spPr/>
    </dgm:pt>
    <dgm:pt modelId="{41A75F33-4149-4952-A1D8-270E5ABDC792}" type="pres">
      <dgm:prSet presAssocID="{FDB1E90A-F3D0-43F8-AA9B-1E5D4575ADF3}" presName="vert1" presStyleCnt="0"/>
      <dgm:spPr/>
    </dgm:pt>
    <dgm:pt modelId="{47749496-A900-4579-9299-3426517AAC50}" type="pres">
      <dgm:prSet presAssocID="{5E0C6680-021E-43E0-ACA8-F04D02FA0C91}" presName="thickLine" presStyleLbl="alignNode1" presStyleIdx="3" presStyleCnt="5"/>
      <dgm:spPr/>
    </dgm:pt>
    <dgm:pt modelId="{0E2A6BAD-2513-481D-B278-AA2B479E1EEB}" type="pres">
      <dgm:prSet presAssocID="{5E0C6680-021E-43E0-ACA8-F04D02FA0C91}" presName="horz1" presStyleCnt="0"/>
      <dgm:spPr/>
    </dgm:pt>
    <dgm:pt modelId="{618E3CA5-26B9-43B6-BD5F-DADEEC934AA6}" type="pres">
      <dgm:prSet presAssocID="{5E0C6680-021E-43E0-ACA8-F04D02FA0C91}" presName="tx1" presStyleLbl="revTx" presStyleIdx="3" presStyleCnt="5"/>
      <dgm:spPr/>
    </dgm:pt>
    <dgm:pt modelId="{42D8D1AE-F53E-47A0-9429-C96C1EFC7502}" type="pres">
      <dgm:prSet presAssocID="{5E0C6680-021E-43E0-ACA8-F04D02FA0C91}" presName="vert1" presStyleCnt="0"/>
      <dgm:spPr/>
    </dgm:pt>
    <dgm:pt modelId="{A2D13980-F7AE-45A9-AA85-41948FDC5CC0}" type="pres">
      <dgm:prSet presAssocID="{18D87F02-F069-4EF5-BDE2-61D85D35FB5F}" presName="thickLine" presStyleLbl="alignNode1" presStyleIdx="4" presStyleCnt="5"/>
      <dgm:spPr/>
    </dgm:pt>
    <dgm:pt modelId="{20304E51-2385-41D8-8D6A-C1D56878B9F2}" type="pres">
      <dgm:prSet presAssocID="{18D87F02-F069-4EF5-BDE2-61D85D35FB5F}" presName="horz1" presStyleCnt="0"/>
      <dgm:spPr/>
    </dgm:pt>
    <dgm:pt modelId="{D88F73BE-052C-4609-B62B-64A84013EB43}" type="pres">
      <dgm:prSet presAssocID="{18D87F02-F069-4EF5-BDE2-61D85D35FB5F}" presName="tx1" presStyleLbl="revTx" presStyleIdx="4" presStyleCnt="5"/>
      <dgm:spPr/>
    </dgm:pt>
    <dgm:pt modelId="{95B1EBDB-5549-4E20-B747-568368C84BD5}" type="pres">
      <dgm:prSet presAssocID="{18D87F02-F069-4EF5-BDE2-61D85D35FB5F}" presName="vert1" presStyleCnt="0"/>
      <dgm:spPr/>
    </dgm:pt>
  </dgm:ptLst>
  <dgm:cxnLst>
    <dgm:cxn modelId="{8FEB911E-4327-48AC-B960-BD48CEA7FF45}" srcId="{4A9B0C21-15D5-4D71-9FF9-153577D5576E}" destId="{2FE105A7-E705-4493-B714-F6716262915E}" srcOrd="0" destOrd="0" parTransId="{5E1F5910-7DD9-4B97-99F4-AA46832A421B}" sibTransId="{ECD9DF9B-AAD4-4A97-9658-A815DC2D1D30}"/>
    <dgm:cxn modelId="{2C032C33-4E07-4345-B0B3-F868DD16CA72}" srcId="{4A9B0C21-15D5-4D71-9FF9-153577D5576E}" destId="{18D87F02-F069-4EF5-BDE2-61D85D35FB5F}" srcOrd="4" destOrd="0" parTransId="{FC9964A3-8B98-4138-BA0D-2A4D9C199493}" sibTransId="{6D6574A3-D400-4B90-A94C-67423128B8D3}"/>
    <dgm:cxn modelId="{B4B16177-6965-4400-B876-7B903449AED4}" type="presOf" srcId="{5E0C6680-021E-43E0-ACA8-F04D02FA0C91}" destId="{618E3CA5-26B9-43B6-BD5F-DADEEC934AA6}" srcOrd="0" destOrd="0" presId="urn:microsoft.com/office/officeart/2008/layout/LinedList"/>
    <dgm:cxn modelId="{E6BDB18B-BCBE-4583-96C9-F2F62869B636}" type="presOf" srcId="{18D87F02-F069-4EF5-BDE2-61D85D35FB5F}" destId="{D88F73BE-052C-4609-B62B-64A84013EB43}" srcOrd="0" destOrd="0" presId="urn:microsoft.com/office/officeart/2008/layout/LinedList"/>
    <dgm:cxn modelId="{A2DE669F-E438-4808-83F3-10641F4BA50F}" type="presOf" srcId="{FDB1E90A-F3D0-43F8-AA9B-1E5D4575ADF3}" destId="{DA91D34B-BF66-4392-9D78-6D955429E509}" srcOrd="0" destOrd="0" presId="urn:microsoft.com/office/officeart/2008/layout/LinedList"/>
    <dgm:cxn modelId="{DB9BDB9F-BD75-496B-BDD0-4CDBEA7BB1DB}" srcId="{4A9B0C21-15D5-4D71-9FF9-153577D5576E}" destId="{1BD65C49-C93D-44D5-8679-11A97A2F66B1}" srcOrd="1" destOrd="0" parTransId="{5DAD6457-3C27-4DC4-95AD-18B169A37FFB}" sibTransId="{60D54FD8-AF00-4904-85FE-72A64CF5BD28}"/>
    <dgm:cxn modelId="{A35291A6-C164-48C5-8635-0DA245033AE7}" srcId="{4A9B0C21-15D5-4D71-9FF9-153577D5576E}" destId="{FDB1E90A-F3D0-43F8-AA9B-1E5D4575ADF3}" srcOrd="2" destOrd="0" parTransId="{24422CBE-4FD5-4D2C-A203-2A5F0CAAD19D}" sibTransId="{15E98259-839F-4BAD-8091-E557A2B34E2C}"/>
    <dgm:cxn modelId="{9ABF1BA8-8D07-4926-BE1B-1FD6C237535E}" type="presOf" srcId="{4A9B0C21-15D5-4D71-9FF9-153577D5576E}" destId="{09DBE270-60A0-49B6-A6C2-0BCBED5EFEE6}" srcOrd="0" destOrd="0" presId="urn:microsoft.com/office/officeart/2008/layout/LinedList"/>
    <dgm:cxn modelId="{47E673B3-2224-4ABC-9EA3-31C8A448554D}" type="presOf" srcId="{1BD65C49-C93D-44D5-8679-11A97A2F66B1}" destId="{B220A640-DCDB-4CB8-A8F5-451CA2D2CBDD}" srcOrd="0" destOrd="0" presId="urn:microsoft.com/office/officeart/2008/layout/LinedList"/>
    <dgm:cxn modelId="{E88293BF-FBB3-4909-807C-2A8E5F0B7ED9}" type="presOf" srcId="{2FE105A7-E705-4493-B714-F6716262915E}" destId="{25FCF9A8-26D8-4789-841B-8A28F43DC4D3}" srcOrd="0" destOrd="0" presId="urn:microsoft.com/office/officeart/2008/layout/LinedList"/>
    <dgm:cxn modelId="{56C1EAF5-399B-4B33-9B9F-967494067727}" srcId="{4A9B0C21-15D5-4D71-9FF9-153577D5576E}" destId="{5E0C6680-021E-43E0-ACA8-F04D02FA0C91}" srcOrd="3" destOrd="0" parTransId="{AC478807-1AD4-475A-92D8-CA38A4A55539}" sibTransId="{DAC705DF-BC03-4B9D-BC20-1E333E39A3AD}"/>
    <dgm:cxn modelId="{07E48749-B7C2-4968-96BE-ACD143949D25}" type="presParOf" srcId="{09DBE270-60A0-49B6-A6C2-0BCBED5EFEE6}" destId="{563E223D-20EF-4B53-A19A-F43E25753A1C}" srcOrd="0" destOrd="0" presId="urn:microsoft.com/office/officeart/2008/layout/LinedList"/>
    <dgm:cxn modelId="{2E8158F3-7A16-4B09-9409-9F390754E76D}" type="presParOf" srcId="{09DBE270-60A0-49B6-A6C2-0BCBED5EFEE6}" destId="{0E88ADD0-70AB-4DFF-8137-FB598FB1CD4D}" srcOrd="1" destOrd="0" presId="urn:microsoft.com/office/officeart/2008/layout/LinedList"/>
    <dgm:cxn modelId="{D4DE04EB-A02B-43E2-90D4-F21605219985}" type="presParOf" srcId="{0E88ADD0-70AB-4DFF-8137-FB598FB1CD4D}" destId="{25FCF9A8-26D8-4789-841B-8A28F43DC4D3}" srcOrd="0" destOrd="0" presId="urn:microsoft.com/office/officeart/2008/layout/LinedList"/>
    <dgm:cxn modelId="{51526A44-6EEB-43B7-B388-FDF3635F53F1}" type="presParOf" srcId="{0E88ADD0-70AB-4DFF-8137-FB598FB1CD4D}" destId="{067BFAAA-6A49-4DAD-9A92-E6F0807EC610}" srcOrd="1" destOrd="0" presId="urn:microsoft.com/office/officeart/2008/layout/LinedList"/>
    <dgm:cxn modelId="{0AAAEF07-D965-40A1-99AA-306968B2C30F}" type="presParOf" srcId="{09DBE270-60A0-49B6-A6C2-0BCBED5EFEE6}" destId="{F3C3162C-1C3E-4AE7-85EC-2DC75F256152}" srcOrd="2" destOrd="0" presId="urn:microsoft.com/office/officeart/2008/layout/LinedList"/>
    <dgm:cxn modelId="{78E89738-F243-47FA-9575-1AEBAEAF7268}" type="presParOf" srcId="{09DBE270-60A0-49B6-A6C2-0BCBED5EFEE6}" destId="{0C0836D3-757E-4477-8F03-B7041BC97DCD}" srcOrd="3" destOrd="0" presId="urn:microsoft.com/office/officeart/2008/layout/LinedList"/>
    <dgm:cxn modelId="{B1340E6B-DBE9-4BA2-8BD4-76FE84E08E88}" type="presParOf" srcId="{0C0836D3-757E-4477-8F03-B7041BC97DCD}" destId="{B220A640-DCDB-4CB8-A8F5-451CA2D2CBDD}" srcOrd="0" destOrd="0" presId="urn:microsoft.com/office/officeart/2008/layout/LinedList"/>
    <dgm:cxn modelId="{AD79C3E8-048F-4360-A973-0F105DC9C096}" type="presParOf" srcId="{0C0836D3-757E-4477-8F03-B7041BC97DCD}" destId="{D5B416D9-164E-46E7-95B3-281ED3A10B8B}" srcOrd="1" destOrd="0" presId="urn:microsoft.com/office/officeart/2008/layout/LinedList"/>
    <dgm:cxn modelId="{2CF49DFF-11FD-4F5D-9CA6-19072EBB9EE8}" type="presParOf" srcId="{09DBE270-60A0-49B6-A6C2-0BCBED5EFEE6}" destId="{B36CC02D-8A18-4B01-ADD7-EDA7B106777B}" srcOrd="4" destOrd="0" presId="urn:microsoft.com/office/officeart/2008/layout/LinedList"/>
    <dgm:cxn modelId="{9091C644-B7A1-4FB3-96FF-7F940A6EEA21}" type="presParOf" srcId="{09DBE270-60A0-49B6-A6C2-0BCBED5EFEE6}" destId="{3F7A5741-D7D6-46ED-946A-D7EC780CE1C3}" srcOrd="5" destOrd="0" presId="urn:microsoft.com/office/officeart/2008/layout/LinedList"/>
    <dgm:cxn modelId="{527CA90B-333C-4F53-9C5A-D3608928FBC5}" type="presParOf" srcId="{3F7A5741-D7D6-46ED-946A-D7EC780CE1C3}" destId="{DA91D34B-BF66-4392-9D78-6D955429E509}" srcOrd="0" destOrd="0" presId="urn:microsoft.com/office/officeart/2008/layout/LinedList"/>
    <dgm:cxn modelId="{99EA0566-B3A9-432E-92B0-CB6D21BD4F46}" type="presParOf" srcId="{3F7A5741-D7D6-46ED-946A-D7EC780CE1C3}" destId="{41A75F33-4149-4952-A1D8-270E5ABDC792}" srcOrd="1" destOrd="0" presId="urn:microsoft.com/office/officeart/2008/layout/LinedList"/>
    <dgm:cxn modelId="{2FF0EDBB-37E8-4BC4-B236-DC607E86D547}" type="presParOf" srcId="{09DBE270-60A0-49B6-A6C2-0BCBED5EFEE6}" destId="{47749496-A900-4579-9299-3426517AAC50}" srcOrd="6" destOrd="0" presId="urn:microsoft.com/office/officeart/2008/layout/LinedList"/>
    <dgm:cxn modelId="{849F1955-EFD6-487E-9E15-F713DD04986E}" type="presParOf" srcId="{09DBE270-60A0-49B6-A6C2-0BCBED5EFEE6}" destId="{0E2A6BAD-2513-481D-B278-AA2B479E1EEB}" srcOrd="7" destOrd="0" presId="urn:microsoft.com/office/officeart/2008/layout/LinedList"/>
    <dgm:cxn modelId="{554B46B4-47B9-4A40-B65F-03A908A4665E}" type="presParOf" srcId="{0E2A6BAD-2513-481D-B278-AA2B479E1EEB}" destId="{618E3CA5-26B9-43B6-BD5F-DADEEC934AA6}" srcOrd="0" destOrd="0" presId="urn:microsoft.com/office/officeart/2008/layout/LinedList"/>
    <dgm:cxn modelId="{CFEC6DBA-4376-435C-A388-BD31E65A5CE7}" type="presParOf" srcId="{0E2A6BAD-2513-481D-B278-AA2B479E1EEB}" destId="{42D8D1AE-F53E-47A0-9429-C96C1EFC7502}" srcOrd="1" destOrd="0" presId="urn:microsoft.com/office/officeart/2008/layout/LinedList"/>
    <dgm:cxn modelId="{E47DD3F3-98B9-4274-805D-13A063C7A69A}" type="presParOf" srcId="{09DBE270-60A0-49B6-A6C2-0BCBED5EFEE6}" destId="{A2D13980-F7AE-45A9-AA85-41948FDC5CC0}" srcOrd="8" destOrd="0" presId="urn:microsoft.com/office/officeart/2008/layout/LinedList"/>
    <dgm:cxn modelId="{A2364B61-D2F3-439E-8EC8-063552B8DF8D}" type="presParOf" srcId="{09DBE270-60A0-49B6-A6C2-0BCBED5EFEE6}" destId="{20304E51-2385-41D8-8D6A-C1D56878B9F2}" srcOrd="9" destOrd="0" presId="urn:microsoft.com/office/officeart/2008/layout/LinedList"/>
    <dgm:cxn modelId="{D5F083F8-B2E3-4E54-A703-726281A9454D}" type="presParOf" srcId="{20304E51-2385-41D8-8D6A-C1D56878B9F2}" destId="{D88F73BE-052C-4609-B62B-64A84013EB43}" srcOrd="0" destOrd="0" presId="urn:microsoft.com/office/officeart/2008/layout/LinedList"/>
    <dgm:cxn modelId="{4534490C-27A1-40B5-A4E5-428A1C635398}" type="presParOf" srcId="{20304E51-2385-41D8-8D6A-C1D56878B9F2}" destId="{95B1EBDB-5549-4E20-B747-568368C84BD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ECFFA-4816-4C3D-8C60-17F7B0F5183C}">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523C01-ECF9-4D25-B867-159523D54A49}">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Configure hugepages – 1GB x 64</a:t>
          </a:r>
        </a:p>
      </dsp:txBody>
      <dsp:txXfrm>
        <a:off x="0" y="0"/>
        <a:ext cx="6900512" cy="1384035"/>
      </dsp:txXfrm>
    </dsp:sp>
    <dsp:sp modelId="{B3835CD7-9E7D-4A46-BDF9-49C97E2A18EC}">
      <dsp:nvSpPr>
        <dsp:cNvPr id="0" name=""/>
        <dsp:cNvSpPr/>
      </dsp:nvSpPr>
      <dsp:spPr>
        <a:xfrm>
          <a:off x="0" y="1384035"/>
          <a:ext cx="690051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0A88A2-7846-4C3D-9D39-6D6ABE31D506}">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Configure PCI driver bindings</a:t>
          </a:r>
        </a:p>
      </dsp:txBody>
      <dsp:txXfrm>
        <a:off x="0" y="1384035"/>
        <a:ext cx="6900512" cy="1384035"/>
      </dsp:txXfrm>
    </dsp:sp>
    <dsp:sp modelId="{0712D78F-8F0D-4693-AA02-3CC082EFFDE1}">
      <dsp:nvSpPr>
        <dsp:cNvPr id="0" name=""/>
        <dsp:cNvSpPr/>
      </dsp:nvSpPr>
      <dsp:spPr>
        <a:xfrm>
          <a:off x="0" y="2768070"/>
          <a:ext cx="690051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74259C-BE63-4140-AAEA-4CB21899C404}">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Set up interfaces and activate forwarder</a:t>
          </a:r>
        </a:p>
      </dsp:txBody>
      <dsp:txXfrm>
        <a:off x="0" y="2768070"/>
        <a:ext cx="6900512" cy="1384035"/>
      </dsp:txXfrm>
    </dsp:sp>
    <dsp:sp modelId="{07BA4AC3-72B1-4776-B527-242C21364E4D}">
      <dsp:nvSpPr>
        <dsp:cNvPr id="0" name=""/>
        <dsp:cNvSpPr/>
      </dsp:nvSpPr>
      <dsp:spPr>
        <a:xfrm>
          <a:off x="0" y="4152105"/>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CDBB3A-B52D-4242-9904-3241C8217879}">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NDNping to test</a:t>
          </a:r>
        </a:p>
      </dsp:txBody>
      <dsp:txXfrm>
        <a:off x="0" y="4152105"/>
        <a:ext cx="6900512" cy="1384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28DB98-6311-4AF4-83DF-550914B6D2D6}">
      <dsp:nvSpPr>
        <dsp:cNvPr id="0" name=""/>
        <dsp:cNvSpPr/>
      </dsp:nvSpPr>
      <dsp:spPr>
        <a:xfrm>
          <a:off x="0" y="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4324B6-F908-44FB-AF20-3024D1D4E39E}">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Can configure traffic patterns – names, packet losses, etc</a:t>
          </a:r>
        </a:p>
      </dsp:txBody>
      <dsp:txXfrm>
        <a:off x="0" y="0"/>
        <a:ext cx="6900512" cy="1384035"/>
      </dsp:txXfrm>
    </dsp:sp>
    <dsp:sp modelId="{1D0977A1-2BA2-4D96-BA57-D3BE62951ACD}">
      <dsp:nvSpPr>
        <dsp:cNvPr id="0" name=""/>
        <dsp:cNvSpPr/>
      </dsp:nvSpPr>
      <dsp:spPr>
        <a:xfrm>
          <a:off x="0" y="138403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801F5C-C096-40B0-9874-AD0723DB3F6D}">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Traffic can be generated for consumer and producer</a:t>
          </a:r>
        </a:p>
      </dsp:txBody>
      <dsp:txXfrm>
        <a:off x="0" y="1384035"/>
        <a:ext cx="6900512" cy="1384035"/>
      </dsp:txXfrm>
    </dsp:sp>
    <dsp:sp modelId="{172E4FB2-AE22-490B-8F50-8B25C56AD128}">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ABCA1B-A928-4F1D-8D0E-D32C24A119BE}">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Feed in a pre-determined JSON document for producer and consumer</a:t>
          </a:r>
        </a:p>
      </dsp:txBody>
      <dsp:txXfrm>
        <a:off x="0" y="2768070"/>
        <a:ext cx="6900512" cy="1384035"/>
      </dsp:txXfrm>
    </dsp:sp>
    <dsp:sp modelId="{35377BFA-42D6-4E4F-93A1-EA8C072FB6AC}">
      <dsp:nvSpPr>
        <dsp:cNvPr id="0" name=""/>
        <dsp:cNvSpPr/>
      </dsp:nvSpPr>
      <dsp:spPr>
        <a:xfrm>
          <a:off x="0" y="415210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7BB998-E1A3-42C6-8790-3F89C3207A61}">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Create FIB (Forwarding Information Base) entries on the forwarders</a:t>
          </a:r>
        </a:p>
      </dsp:txBody>
      <dsp:txXfrm>
        <a:off x="0" y="4152105"/>
        <a:ext cx="6900512" cy="1384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4B293-A52E-42C3-9F41-153ABA9B58BA}">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90299D-0E93-4CA4-B925-3D2DE4F04398}">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File server which serves content at one of the hosts</a:t>
          </a:r>
        </a:p>
      </dsp:txBody>
      <dsp:txXfrm>
        <a:off x="0" y="2703"/>
        <a:ext cx="6900512" cy="1843578"/>
      </dsp:txXfrm>
    </dsp:sp>
    <dsp:sp modelId="{D54FA495-C627-4191-851D-78B3C68D3BC7}">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9192D1-4AB9-4132-9A9A-93AB600A2953}">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More sophisticated than simple producer</a:t>
          </a:r>
        </a:p>
      </dsp:txBody>
      <dsp:txXfrm>
        <a:off x="0" y="1846281"/>
        <a:ext cx="6900512" cy="1843578"/>
      </dsp:txXfrm>
    </dsp:sp>
    <dsp:sp modelId="{458AE032-8B05-4B4B-A3E2-174CED2915A5}">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A46C8A-B95D-4FC6-8F82-B64B1D4F45B9}">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Use "ndncat" to test</a:t>
          </a:r>
        </a:p>
      </dsp:txBody>
      <dsp:txXfrm>
        <a:off x="0" y="3689859"/>
        <a:ext cx="6900512"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FBE1D-C58D-4BB2-80F5-2FD7AF1DD5A1}">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7FF980-0E43-47C6-A255-B980E1B76197}">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NDN vs IP</a:t>
          </a:r>
        </a:p>
      </dsp:txBody>
      <dsp:txXfrm>
        <a:off x="0" y="2703"/>
        <a:ext cx="6900512" cy="1843578"/>
      </dsp:txXfrm>
    </dsp:sp>
    <dsp:sp modelId="{6D67D649-9C86-4A43-B87C-C5F0399E32DD}">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C33C82-BEAF-4233-A66E-EBAEFCE5BE4A}">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Multiple sites and hosts</a:t>
          </a:r>
        </a:p>
      </dsp:txBody>
      <dsp:txXfrm>
        <a:off x="0" y="1846281"/>
        <a:ext cx="6900512" cy="1843578"/>
      </dsp:txXfrm>
    </dsp:sp>
    <dsp:sp modelId="{1363DB23-9D68-4B3F-8E70-C6F0C9F3349E}">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2280BC-6BD3-4CB7-829F-90269699E964}">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a:t>Stability and congestion response</a:t>
          </a:r>
        </a:p>
      </dsp:txBody>
      <dsp:txXfrm>
        <a:off x="0" y="3689859"/>
        <a:ext cx="6900512" cy="18435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2F3A89-44A2-4A2F-9136-C66717F5DEF5}">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297035-49A3-4C5D-A6F1-41D31FE315A3}">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Multiple runs using same traffic (a large file, for example)</a:t>
          </a:r>
        </a:p>
      </dsp:txBody>
      <dsp:txXfrm>
        <a:off x="0" y="2703"/>
        <a:ext cx="6900512" cy="1843578"/>
      </dsp:txXfrm>
    </dsp:sp>
    <dsp:sp modelId="{6CF2BCEF-1C73-4B3B-A6E2-84E6244878E6}">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387EE9-F90F-4EB2-A3AD-47E6E5A55A86}">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rtl="0">
            <a:lnSpc>
              <a:spcPct val="90000"/>
            </a:lnSpc>
            <a:spcBef>
              <a:spcPct val="0"/>
            </a:spcBef>
            <a:spcAft>
              <a:spcPct val="35000"/>
            </a:spcAft>
            <a:buNone/>
          </a:pPr>
          <a:r>
            <a:rPr lang="en-US" sz="4000" b="1" kern="1200">
              <a:latin typeface="Calibri Light" panose="020F0302020204030204"/>
            </a:rPr>
            <a:t>Total time for data transfer</a:t>
          </a:r>
          <a:endParaRPr lang="en-US" sz="4000" b="1" kern="1200"/>
        </a:p>
      </dsp:txBody>
      <dsp:txXfrm>
        <a:off x="0" y="1846281"/>
        <a:ext cx="6900512" cy="1843578"/>
      </dsp:txXfrm>
    </dsp:sp>
    <dsp:sp modelId="{CD7262BC-3EB9-44DD-BFAE-98DBFCD83B12}">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FC401A-2EC8-4BE1-976A-D90B5B957775}">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rtl="0">
            <a:lnSpc>
              <a:spcPct val="90000"/>
            </a:lnSpc>
            <a:spcBef>
              <a:spcPct val="0"/>
            </a:spcBef>
            <a:spcAft>
              <a:spcPct val="35000"/>
            </a:spcAft>
            <a:buNone/>
          </a:pPr>
          <a:r>
            <a:rPr lang="en-US" sz="4000" b="1" kern="1200">
              <a:latin typeface="Calibri Light" panose="020F0302020204030204"/>
            </a:rPr>
            <a:t>Compare response to congestion</a:t>
          </a:r>
          <a:endParaRPr lang="en-US" sz="4000" b="1" kern="1200"/>
        </a:p>
      </dsp:txBody>
      <dsp:txXfrm>
        <a:off x="0" y="3689859"/>
        <a:ext cx="6900512" cy="18435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E223D-20EF-4B53-A19A-F43E25753A1C}">
      <dsp:nvSpPr>
        <dsp:cNvPr id="0" name=""/>
        <dsp:cNvSpPr/>
      </dsp:nvSpPr>
      <dsp:spPr>
        <a:xfrm>
          <a:off x="0" y="675"/>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FCF9A8-26D8-4789-841B-8A28F43DC4D3}">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Installing Mellanox – was not obvious right away</a:t>
          </a:r>
        </a:p>
      </dsp:txBody>
      <dsp:txXfrm>
        <a:off x="0" y="675"/>
        <a:ext cx="6900512" cy="1106957"/>
      </dsp:txXfrm>
    </dsp:sp>
    <dsp:sp modelId="{F3C3162C-1C3E-4AE7-85EC-2DC75F256152}">
      <dsp:nvSpPr>
        <dsp:cNvPr id="0" name=""/>
        <dsp:cNvSpPr/>
      </dsp:nvSpPr>
      <dsp:spPr>
        <a:xfrm>
          <a:off x="0" y="110763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20A640-DCDB-4CB8-A8F5-451CA2D2CBDD}">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FABRIC instability – haven't been able to test on multiple sites</a:t>
          </a:r>
        </a:p>
      </dsp:txBody>
      <dsp:txXfrm>
        <a:off x="0" y="1107633"/>
        <a:ext cx="6900512" cy="1106957"/>
      </dsp:txXfrm>
    </dsp:sp>
    <dsp:sp modelId="{B36CC02D-8A18-4B01-ADD7-EDA7B106777B}">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91D34B-BF66-4392-9D78-6D955429E509}">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Some sites assigned IPv6 by default – initially could not connect to Github</a:t>
          </a:r>
        </a:p>
      </dsp:txBody>
      <dsp:txXfrm>
        <a:off x="0" y="2214591"/>
        <a:ext cx="6900512" cy="1106957"/>
      </dsp:txXfrm>
    </dsp:sp>
    <dsp:sp modelId="{47749496-A900-4579-9299-3426517AAC50}">
      <dsp:nvSpPr>
        <dsp:cNvPr id="0" name=""/>
        <dsp:cNvSpPr/>
      </dsp:nvSpPr>
      <dsp:spPr>
        <a:xfrm>
          <a:off x="0" y="332154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8E3CA5-26B9-43B6-BD5F-DADEEC934AA6}">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Hugepages do not work with 64GB RAM – had to scale to 128GB</a:t>
          </a:r>
        </a:p>
      </dsp:txBody>
      <dsp:txXfrm>
        <a:off x="0" y="3321549"/>
        <a:ext cx="6900512" cy="1106957"/>
      </dsp:txXfrm>
    </dsp:sp>
    <dsp:sp modelId="{A2D13980-F7AE-45A9-AA85-41948FDC5CC0}">
      <dsp:nvSpPr>
        <dsp:cNvPr id="0" name=""/>
        <dsp:cNvSpPr/>
      </dsp:nvSpPr>
      <dsp:spPr>
        <a:xfrm>
          <a:off x="0" y="4428507"/>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8F73BE-052C-4609-B62B-64A84013EB43}">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Measure forwarder latency.</a:t>
          </a:r>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DC55D-DA58-4C28-BD63-A0A13F71BA8A}" type="datetimeFigureOut">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A4FE04-1503-48A3-A506-5A3F796E42E9}" type="slidenum">
              <a:t>‹#›</a:t>
            </a:fld>
            <a:endParaRPr lang="en-US"/>
          </a:p>
        </p:txBody>
      </p:sp>
    </p:spTree>
    <p:extLst>
      <p:ext uri="{BB962C8B-B14F-4D97-AF65-F5344CB8AC3E}">
        <p14:creationId xmlns:p14="http://schemas.microsoft.com/office/powerpoint/2010/main" val="2365148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A4FE04-1503-48A3-A506-5A3F796E42E9}" type="slidenum">
              <a:rPr lang="en-US"/>
              <a:t>1</a:t>
            </a:fld>
            <a:endParaRPr lang="en-US"/>
          </a:p>
        </p:txBody>
      </p:sp>
    </p:spTree>
    <p:extLst>
      <p:ext uri="{BB962C8B-B14F-4D97-AF65-F5344CB8AC3E}">
        <p14:creationId xmlns:p14="http://schemas.microsoft.com/office/powerpoint/2010/main" val="3567727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A4FE04-1503-48A3-A506-5A3F796E42E9}" type="slidenum">
              <a:rPr lang="en-US"/>
              <a:t>10</a:t>
            </a:fld>
            <a:endParaRPr lang="en-US"/>
          </a:p>
        </p:txBody>
      </p:sp>
    </p:spTree>
    <p:extLst>
      <p:ext uri="{BB962C8B-B14F-4D97-AF65-F5344CB8AC3E}">
        <p14:creationId xmlns:p14="http://schemas.microsoft.com/office/powerpoint/2010/main" val="518609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A4FE04-1503-48A3-A506-5A3F796E42E9}" type="slidenum">
              <a:rPr lang="en-US"/>
              <a:t>11</a:t>
            </a:fld>
            <a:endParaRPr lang="en-US"/>
          </a:p>
        </p:txBody>
      </p:sp>
    </p:spTree>
    <p:extLst>
      <p:ext uri="{BB962C8B-B14F-4D97-AF65-F5344CB8AC3E}">
        <p14:creationId xmlns:p14="http://schemas.microsoft.com/office/powerpoint/2010/main" val="2692392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t>4 CPU's </a:t>
            </a:r>
          </a:p>
          <a:p>
            <a:pPr marL="285750" indent="-285750">
              <a:lnSpc>
                <a:spcPct val="90000"/>
              </a:lnSpc>
              <a:spcBef>
                <a:spcPts val="1000"/>
              </a:spcBef>
              <a:buFont typeface="Arial,Sans-Serif"/>
              <a:buChar char="•"/>
            </a:pPr>
            <a:r>
              <a:rPr lang="en-US"/>
              <a:t>6 Core Multiprocessor</a:t>
            </a:r>
            <a:endParaRPr lang="en-US">
              <a:cs typeface="Calibri"/>
            </a:endParaRPr>
          </a:p>
          <a:p>
            <a:pPr marL="285750" indent="-285750">
              <a:lnSpc>
                <a:spcPct val="90000"/>
              </a:lnSpc>
              <a:spcBef>
                <a:spcPts val="1000"/>
              </a:spcBef>
              <a:buFont typeface="Arial,Sans-Serif"/>
              <a:buChar char="•"/>
            </a:pPr>
            <a:r>
              <a:rPr lang="en-US"/>
              <a:t>80 Gb RAM, </a:t>
            </a:r>
            <a:endParaRPr lang="en-US">
              <a:cs typeface="Calibri"/>
            </a:endParaRPr>
          </a:p>
          <a:p>
            <a:pPr marL="285750" indent="-285750">
              <a:lnSpc>
                <a:spcPct val="90000"/>
              </a:lnSpc>
              <a:spcBef>
                <a:spcPts val="1000"/>
              </a:spcBef>
              <a:buFont typeface="Arial,Sans-Serif"/>
              <a:buChar char="•"/>
            </a:pPr>
            <a:r>
              <a:rPr lang="en-US"/>
              <a:t>60 GB disk</a:t>
            </a:r>
            <a:endParaRPr lang="en-US">
              <a:cs typeface="Calibri"/>
            </a:endParaRPr>
          </a:p>
          <a:p>
            <a:pPr>
              <a:lnSpc>
                <a:spcPct val="90000"/>
              </a:lnSpc>
              <a:spcBef>
                <a:spcPts val="1000"/>
              </a:spcBef>
            </a:pPr>
            <a:r>
              <a:rPr lang="en-US"/>
              <a:t>4 NVIDIA ConnectX-6 NICs</a:t>
            </a:r>
            <a:endParaRPr lang="en-US">
              <a:cs typeface="Calibri"/>
            </a:endParaRPr>
          </a:p>
          <a:p>
            <a:pPr>
              <a:lnSpc>
                <a:spcPct val="90000"/>
              </a:lnSpc>
              <a:spcBef>
                <a:spcPts val="1000"/>
              </a:spcBef>
            </a:pPr>
            <a:r>
              <a:rPr lang="en-US"/>
              <a:t>3 Network Services: L2Bridge</a:t>
            </a:r>
          </a:p>
        </p:txBody>
      </p:sp>
      <p:sp>
        <p:nvSpPr>
          <p:cNvPr id="4" name="Slide Number Placeholder 3"/>
          <p:cNvSpPr>
            <a:spLocks noGrp="1"/>
          </p:cNvSpPr>
          <p:nvPr>
            <p:ph type="sldNum" sz="quarter" idx="5"/>
          </p:nvPr>
        </p:nvSpPr>
        <p:spPr/>
        <p:txBody>
          <a:bodyPr/>
          <a:lstStyle/>
          <a:p>
            <a:fld id="{BBA4FE04-1503-48A3-A506-5A3F796E42E9}" type="slidenum">
              <a:rPr lang="en-US"/>
              <a:t>12</a:t>
            </a:fld>
            <a:endParaRPr lang="en-US"/>
          </a:p>
        </p:txBody>
      </p:sp>
    </p:spTree>
    <p:extLst>
      <p:ext uri="{BB962C8B-B14F-4D97-AF65-F5344CB8AC3E}">
        <p14:creationId xmlns:p14="http://schemas.microsoft.com/office/powerpoint/2010/main" val="1006905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A4FE04-1503-48A3-A506-5A3F796E42E9}" type="slidenum">
              <a:rPr lang="en-US"/>
              <a:t>13</a:t>
            </a:fld>
            <a:endParaRPr lang="en-US"/>
          </a:p>
        </p:txBody>
      </p:sp>
    </p:spTree>
    <p:extLst>
      <p:ext uri="{BB962C8B-B14F-4D97-AF65-F5344CB8AC3E}">
        <p14:creationId xmlns:p14="http://schemas.microsoft.com/office/powerpoint/2010/main" val="1384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A4FE04-1503-48A3-A506-5A3F796E42E9}" type="slidenum">
              <a:rPr lang="en-US"/>
              <a:t>14</a:t>
            </a:fld>
            <a:endParaRPr lang="en-US"/>
          </a:p>
        </p:txBody>
      </p:sp>
    </p:spTree>
    <p:extLst>
      <p:ext uri="{BB962C8B-B14F-4D97-AF65-F5344CB8AC3E}">
        <p14:creationId xmlns:p14="http://schemas.microsoft.com/office/powerpoint/2010/main" val="230100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A4FE04-1503-48A3-A506-5A3F796E42E9}" type="slidenum">
              <a:rPr lang="en-US"/>
              <a:t>15</a:t>
            </a:fld>
            <a:endParaRPr lang="en-US"/>
          </a:p>
        </p:txBody>
      </p:sp>
    </p:spTree>
    <p:extLst>
      <p:ext uri="{BB962C8B-B14F-4D97-AF65-F5344CB8AC3E}">
        <p14:creationId xmlns:p14="http://schemas.microsoft.com/office/powerpoint/2010/main" val="1694096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A4FE04-1503-48A3-A506-5A3F796E42E9}" type="slidenum">
              <a:rPr lang="en-US"/>
              <a:t>16</a:t>
            </a:fld>
            <a:endParaRPr lang="en-US"/>
          </a:p>
        </p:txBody>
      </p:sp>
    </p:spTree>
    <p:extLst>
      <p:ext uri="{BB962C8B-B14F-4D97-AF65-F5344CB8AC3E}">
        <p14:creationId xmlns:p14="http://schemas.microsoft.com/office/powerpoint/2010/main" val="2212831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A4FE04-1503-48A3-A506-5A3F796E42E9}" type="slidenum">
              <a:rPr lang="en-US"/>
              <a:t>17</a:t>
            </a:fld>
            <a:endParaRPr lang="en-US"/>
          </a:p>
        </p:txBody>
      </p:sp>
    </p:spTree>
    <p:extLst>
      <p:ext uri="{BB962C8B-B14F-4D97-AF65-F5344CB8AC3E}">
        <p14:creationId xmlns:p14="http://schemas.microsoft.com/office/powerpoint/2010/main" val="1904059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A4FE04-1503-48A3-A506-5A3F796E42E9}" type="slidenum">
              <a:rPr lang="en-US"/>
              <a:t>18</a:t>
            </a:fld>
            <a:endParaRPr lang="en-US"/>
          </a:p>
        </p:txBody>
      </p:sp>
    </p:spTree>
    <p:extLst>
      <p:ext uri="{BB962C8B-B14F-4D97-AF65-F5344CB8AC3E}">
        <p14:creationId xmlns:p14="http://schemas.microsoft.com/office/powerpoint/2010/main" val="1705569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A4FE04-1503-48A3-A506-5A3F796E42E9}" type="slidenum">
              <a:rPr lang="en-US"/>
              <a:t>19</a:t>
            </a:fld>
            <a:endParaRPr lang="en-US"/>
          </a:p>
        </p:txBody>
      </p:sp>
    </p:spTree>
    <p:extLst>
      <p:ext uri="{BB962C8B-B14F-4D97-AF65-F5344CB8AC3E}">
        <p14:creationId xmlns:p14="http://schemas.microsoft.com/office/powerpoint/2010/main" val="492472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IP infrastructure services that have taken decades to evolve, such as DNS naming conventions and namespace administration or inter-domain routing policies and conventions, can be readily used by NDN. </a:t>
            </a:r>
          </a:p>
          <a:p>
            <a:endParaRPr lang="en-US"/>
          </a:p>
          <a:p>
            <a:r>
              <a:rPr lang="en-US"/>
              <a:t>Indeed, because NDN’s hierarchically structured names are semantically compatible with IP’s hierarchically structured addresses, the core IP routing protocols, BGP, IS-IS and OSPF, can be used as-is to deploy NDN in parallel with and over IP. </a:t>
            </a:r>
          </a:p>
          <a:p>
            <a:endParaRPr lang="en-US"/>
          </a:p>
          <a:p>
            <a:r>
              <a:rPr lang="en-US"/>
              <a:t>Thus NDN’s advantages in content distribution, application-friendly communication, robust security, and mobility support can be realized incrementally and relatively painlessly.</a:t>
            </a:r>
            <a:endParaRPr lang="en-US">
              <a:cs typeface="Calibri" panose="020F0502020204030204"/>
            </a:endParaRPr>
          </a:p>
          <a:p>
            <a:endParaRPr lang="en-US">
              <a:cs typeface="Calibri" panose="020F0502020204030204"/>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BBA4FE04-1503-48A3-A506-5A3F796E42E9}" type="slidenum">
              <a:rPr lang="en-US"/>
              <a:t>2</a:t>
            </a:fld>
            <a:endParaRPr lang="en-US"/>
          </a:p>
        </p:txBody>
      </p:sp>
    </p:spTree>
    <p:extLst>
      <p:ext uri="{BB962C8B-B14F-4D97-AF65-F5344CB8AC3E}">
        <p14:creationId xmlns:p14="http://schemas.microsoft.com/office/powerpoint/2010/main" val="3702088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A4FE04-1503-48A3-A506-5A3F796E42E9}" type="slidenum">
              <a:rPr lang="en-US"/>
              <a:t>20</a:t>
            </a:fld>
            <a:endParaRPr lang="en-US"/>
          </a:p>
        </p:txBody>
      </p:sp>
    </p:spTree>
    <p:extLst>
      <p:ext uri="{BB962C8B-B14F-4D97-AF65-F5344CB8AC3E}">
        <p14:creationId xmlns:p14="http://schemas.microsoft.com/office/powerpoint/2010/main" val="1422005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A4FE04-1503-48A3-A506-5A3F796E42E9}" type="slidenum">
              <a:rPr lang="en-US"/>
              <a:t>21</a:t>
            </a:fld>
            <a:endParaRPr lang="en-US"/>
          </a:p>
        </p:txBody>
      </p:sp>
    </p:spTree>
    <p:extLst>
      <p:ext uri="{BB962C8B-B14F-4D97-AF65-F5344CB8AC3E}">
        <p14:creationId xmlns:p14="http://schemas.microsoft.com/office/powerpoint/2010/main" val="1805846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A4FE04-1503-48A3-A506-5A3F796E42E9}" type="slidenum">
              <a:rPr lang="en-US"/>
              <a:t>22</a:t>
            </a:fld>
            <a:endParaRPr lang="en-US"/>
          </a:p>
        </p:txBody>
      </p:sp>
    </p:spTree>
    <p:extLst>
      <p:ext uri="{BB962C8B-B14F-4D97-AF65-F5344CB8AC3E}">
        <p14:creationId xmlns:p14="http://schemas.microsoft.com/office/powerpoint/2010/main" val="2136874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A4FE04-1503-48A3-A506-5A3F796E42E9}" type="slidenum">
              <a:rPr lang="en-US"/>
              <a:t>23</a:t>
            </a:fld>
            <a:endParaRPr lang="en-US"/>
          </a:p>
        </p:txBody>
      </p:sp>
    </p:spTree>
    <p:extLst>
      <p:ext uri="{BB962C8B-B14F-4D97-AF65-F5344CB8AC3E}">
        <p14:creationId xmlns:p14="http://schemas.microsoft.com/office/powerpoint/2010/main" val="492183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C7DFFE-CA88-3A40-94A1-B4CC1979C452}" type="slidenum">
              <a:rPr lang="en-US" smtClean="0"/>
              <a:t>24</a:t>
            </a:fld>
            <a:endParaRPr lang="en-US"/>
          </a:p>
        </p:txBody>
      </p:sp>
    </p:spTree>
    <p:extLst>
      <p:ext uri="{BB962C8B-B14F-4D97-AF65-F5344CB8AC3E}">
        <p14:creationId xmlns:p14="http://schemas.microsoft.com/office/powerpoint/2010/main" val="3575124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A4FE04-1503-48A3-A506-5A3F796E42E9}" type="slidenum">
              <a:rPr lang="en-US" smtClean="0"/>
              <a:t>25</a:t>
            </a:fld>
            <a:endParaRPr lang="en-US"/>
          </a:p>
        </p:txBody>
      </p:sp>
    </p:spTree>
    <p:extLst>
      <p:ext uri="{BB962C8B-B14F-4D97-AF65-F5344CB8AC3E}">
        <p14:creationId xmlns:p14="http://schemas.microsoft.com/office/powerpoint/2010/main" val="1510686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A4FE04-1503-48A3-A506-5A3F796E42E9}" type="slidenum">
              <a:rPr lang="en-US"/>
              <a:t>26</a:t>
            </a:fld>
            <a:endParaRPr lang="en-US"/>
          </a:p>
        </p:txBody>
      </p:sp>
    </p:spTree>
    <p:extLst>
      <p:ext uri="{BB962C8B-B14F-4D97-AF65-F5344CB8AC3E}">
        <p14:creationId xmlns:p14="http://schemas.microsoft.com/office/powerpoint/2010/main" val="3764629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A4FE04-1503-48A3-A506-5A3F796E42E9}" type="slidenum">
              <a:rPr lang="en-US"/>
              <a:t>27</a:t>
            </a:fld>
            <a:endParaRPr lang="en-US"/>
          </a:p>
        </p:txBody>
      </p:sp>
    </p:spTree>
    <p:extLst>
      <p:ext uri="{BB962C8B-B14F-4D97-AF65-F5344CB8AC3E}">
        <p14:creationId xmlns:p14="http://schemas.microsoft.com/office/powerpoint/2010/main" val="102368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Its been while since we looked at NDN, so a quick review of the high level concepts</a:t>
            </a:r>
            <a:endParaRPr lang="en-US"/>
          </a:p>
          <a:p>
            <a:r>
              <a:rPr lang="en-US"/>
              <a:t>IP sends packets to destination addresses, NDN uses Interest packets to fetch Data packets</a:t>
            </a:r>
            <a:endParaRPr lang="en-US">
              <a:cs typeface="Calibri"/>
            </a:endParaRPr>
          </a:p>
          <a:p>
            <a:endParaRPr lang="en-US">
              <a:cs typeface="Calibri"/>
            </a:endParaRPr>
          </a:p>
          <a:p>
            <a:r>
              <a:rPr lang="en-US">
                <a:cs typeface="Calibri"/>
              </a:rPr>
              <a:t>Hourglass shape is what made the Internet elegant and powerful- the centerpiece is IP Packets , NDN uses data names as it thin waist</a:t>
            </a:r>
          </a:p>
          <a:p>
            <a:endParaRPr lang="en-US"/>
          </a:p>
          <a:p>
            <a:r>
              <a:rPr lang="en-US"/>
              <a:t>IP (by definition) has a stateless data plane. NDN has a stateful data plane. Together with the forwarding strategy, this stateful data plane offers NDN networks a variety of desired functions</a:t>
            </a:r>
            <a:endParaRPr lang="en-US">
              <a:cs typeface="Calibri"/>
            </a:endParaRPr>
          </a:p>
        </p:txBody>
      </p:sp>
      <p:sp>
        <p:nvSpPr>
          <p:cNvPr id="4" name="Slide Number Placeholder 3"/>
          <p:cNvSpPr>
            <a:spLocks noGrp="1"/>
          </p:cNvSpPr>
          <p:nvPr>
            <p:ph type="sldNum" sz="quarter" idx="5"/>
          </p:nvPr>
        </p:nvSpPr>
        <p:spPr/>
        <p:txBody>
          <a:bodyPr/>
          <a:lstStyle/>
          <a:p>
            <a:fld id="{BBA4FE04-1503-48A3-A506-5A3F796E42E9}" type="slidenum">
              <a:t>3</a:t>
            </a:fld>
            <a:endParaRPr lang="en-US"/>
          </a:p>
        </p:txBody>
      </p:sp>
    </p:spTree>
    <p:extLst>
      <p:ext uri="{BB962C8B-B14F-4D97-AF65-F5344CB8AC3E}">
        <p14:creationId xmlns:p14="http://schemas.microsoft.com/office/powerpoint/2010/main" val="495834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Communication is driven the by receiver/ consumer when is sends an Interest packet which carries a name that identifies the desired data.</a:t>
            </a:r>
            <a:endParaRPr lang="en-US"/>
          </a:p>
          <a:p>
            <a:endParaRPr lang="en-US"/>
          </a:p>
          <a:p>
            <a:r>
              <a:rPr lang="en-US">
                <a:cs typeface="Calibri"/>
              </a:rPr>
              <a:t>Router remembers interface the interest arrived on, and forwards according to name lookup in the FIB.</a:t>
            </a:r>
            <a:endParaRPr lang="en-US"/>
          </a:p>
          <a:p>
            <a:endParaRPr lang="en-US"/>
          </a:p>
          <a:p>
            <a:r>
              <a:rPr lang="en-US">
                <a:cs typeface="Calibri"/>
              </a:rPr>
              <a:t>Once the Interest reaches the node that has the requested data, a Data packet is sent back following the path in reverse and carries the name, the content, and a signature by the producer's key.</a:t>
            </a:r>
            <a:endParaRPr lang="en-US"/>
          </a:p>
          <a:p>
            <a:endParaRPr lang="en-US"/>
          </a:p>
          <a:p>
            <a:r>
              <a:rPr lang="en-US">
                <a:cs typeface="Calibri"/>
              </a:rPr>
              <a:t>The router stores all the Interests its sees in a Pending Interest Table.  When multiple Interests for the same data are received, only the first one is sent upstream.</a:t>
            </a:r>
            <a:endParaRPr lang="en-US"/>
          </a:p>
          <a:p>
            <a:endParaRPr lang="en-US">
              <a:cs typeface="Calibri"/>
            </a:endParaRPr>
          </a:p>
          <a:p>
            <a:r>
              <a:rPr lang="en-US">
                <a:cs typeface="Calibri"/>
              </a:rPr>
              <a:t>When the data arrives, the router finds the matching FIB entry and forwards to all interfaces listed there.  The router removes the corresponding PIR entry, and caches the data in the Content Store.</a:t>
            </a:r>
          </a:p>
          <a:p>
            <a:endParaRPr lang="en-US"/>
          </a:p>
          <a:p>
            <a:r>
              <a:rPr lang="en-US"/>
              <a:t>The PIT holds every Interest that has been forwarded but still waiting for Data to come back in response.</a:t>
            </a:r>
          </a:p>
          <a:p>
            <a:endParaRPr lang="en-US">
              <a:cs typeface="Calibri"/>
            </a:endParaRPr>
          </a:p>
          <a:p>
            <a:r>
              <a:rPr lang="en-US">
                <a:cs typeface="Calibri"/>
              </a:rPr>
              <a:t>Of note, </a:t>
            </a:r>
            <a:r>
              <a:rPr lang="en-US"/>
              <a:t>neither Interest nor Data packets carry IP addresses.</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BBA4FE04-1503-48A3-A506-5A3F796E42E9}" type="slidenum">
              <a:rPr lang="en-US"/>
              <a:t>4</a:t>
            </a:fld>
            <a:endParaRPr lang="en-US"/>
          </a:p>
        </p:txBody>
      </p:sp>
    </p:spTree>
    <p:extLst>
      <p:ext uri="{BB962C8B-B14F-4D97-AF65-F5344CB8AC3E}">
        <p14:creationId xmlns:p14="http://schemas.microsoft.com/office/powerpoint/2010/main" val="3199088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saw this in the DNS Does Not Suffice paper- hierarchical naming introduces larger latency for lookups.</a:t>
            </a:r>
          </a:p>
          <a:p>
            <a:endParaRPr lang="en-US">
              <a:cs typeface="Calibri"/>
            </a:endParaRPr>
          </a:p>
          <a:p>
            <a:r>
              <a:rPr lang="en-US">
                <a:cs typeface="Calibri"/>
              </a:rPr>
              <a:t>Challenge to implement on x86 commodity hardware</a:t>
            </a:r>
          </a:p>
        </p:txBody>
      </p:sp>
      <p:sp>
        <p:nvSpPr>
          <p:cNvPr id="4" name="Slide Number Placeholder 3"/>
          <p:cNvSpPr>
            <a:spLocks noGrp="1"/>
          </p:cNvSpPr>
          <p:nvPr>
            <p:ph type="sldNum" sz="quarter" idx="5"/>
          </p:nvPr>
        </p:nvSpPr>
        <p:spPr/>
        <p:txBody>
          <a:bodyPr/>
          <a:lstStyle/>
          <a:p>
            <a:fld id="{BBA4FE04-1503-48A3-A506-5A3F796E42E9}" type="slidenum">
              <a:rPr lang="en-US"/>
              <a:t>5</a:t>
            </a:fld>
            <a:endParaRPr lang="en-US"/>
          </a:p>
        </p:txBody>
      </p:sp>
    </p:spTree>
    <p:extLst>
      <p:ext uri="{BB962C8B-B14F-4D97-AF65-F5344CB8AC3E}">
        <p14:creationId xmlns:p14="http://schemas.microsoft.com/office/powerpoint/2010/main" val="4268339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 move beyond that bottleneck</a:t>
            </a:r>
          </a:p>
        </p:txBody>
      </p:sp>
      <p:sp>
        <p:nvSpPr>
          <p:cNvPr id="4" name="Slide Number Placeholder 3"/>
          <p:cNvSpPr>
            <a:spLocks noGrp="1"/>
          </p:cNvSpPr>
          <p:nvPr>
            <p:ph type="sldNum" sz="quarter" idx="5"/>
          </p:nvPr>
        </p:nvSpPr>
        <p:spPr/>
        <p:txBody>
          <a:bodyPr/>
          <a:lstStyle/>
          <a:p>
            <a:fld id="{BBA4FE04-1503-48A3-A506-5A3F796E42E9}" type="slidenum">
              <a:rPr lang="en-US"/>
              <a:t>6</a:t>
            </a:fld>
            <a:endParaRPr lang="en-US"/>
          </a:p>
        </p:txBody>
      </p:sp>
    </p:spTree>
    <p:extLst>
      <p:ext uri="{BB962C8B-B14F-4D97-AF65-F5344CB8AC3E}">
        <p14:creationId xmlns:p14="http://schemas.microsoft.com/office/powerpoint/2010/main" val="2441100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DPDK is an open source project that provides a more generic data plane development</a:t>
            </a:r>
          </a:p>
          <a:p>
            <a:endParaRPr lang="en-US">
              <a:cs typeface="Calibri"/>
            </a:endParaRPr>
          </a:p>
          <a:p>
            <a:r>
              <a:rPr lang="en-US">
                <a:cs typeface="Calibri"/>
              </a:rPr>
              <a:t>It also includes a ring buffer queue to transfer packets between threads.</a:t>
            </a:r>
          </a:p>
        </p:txBody>
      </p:sp>
      <p:sp>
        <p:nvSpPr>
          <p:cNvPr id="4" name="Slide Number Placeholder 3"/>
          <p:cNvSpPr>
            <a:spLocks noGrp="1"/>
          </p:cNvSpPr>
          <p:nvPr>
            <p:ph type="sldNum" sz="quarter" idx="5"/>
          </p:nvPr>
        </p:nvSpPr>
        <p:spPr/>
        <p:txBody>
          <a:bodyPr/>
          <a:lstStyle/>
          <a:p>
            <a:fld id="{BBA4FE04-1503-48A3-A506-5A3F796E42E9}" type="slidenum">
              <a:rPr lang="en-US"/>
              <a:t>7</a:t>
            </a:fld>
            <a:endParaRPr lang="en-US"/>
          </a:p>
        </p:txBody>
      </p:sp>
    </p:spTree>
    <p:extLst>
      <p:ext uri="{BB962C8B-B14F-4D97-AF65-F5344CB8AC3E}">
        <p14:creationId xmlns:p14="http://schemas.microsoft.com/office/powerpoint/2010/main" val="710227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BA4FE04-1503-48A3-A506-5A3F796E42E9}" type="slidenum">
              <a:rPr lang="en-US"/>
              <a:t>8</a:t>
            </a:fld>
            <a:endParaRPr lang="en-US"/>
          </a:p>
        </p:txBody>
      </p:sp>
    </p:spTree>
    <p:extLst>
      <p:ext uri="{BB962C8B-B14F-4D97-AF65-F5344CB8AC3E}">
        <p14:creationId xmlns:p14="http://schemas.microsoft.com/office/powerpoint/2010/main" val="2059019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One of the innovative strategies was to introduce a Name Dispatch Table and </a:t>
            </a:r>
            <a:r>
              <a:rPr lang="en-US" err="1">
                <a:cs typeface="Calibri"/>
              </a:rPr>
              <a:t>SipHash</a:t>
            </a:r>
            <a:r>
              <a:rPr lang="en-US">
                <a:cs typeface="Calibri"/>
              </a:rPr>
              <a:t> to make sure Interests were sent to the right thread.  If threads share common interest prefix they should also be sent to the same thread.  finally, returning data and </a:t>
            </a:r>
            <a:r>
              <a:rPr lang="en-US" err="1">
                <a:cs typeface="Calibri"/>
              </a:rPr>
              <a:t>nacks</a:t>
            </a:r>
            <a:r>
              <a:rPr lang="en-US">
                <a:cs typeface="Calibri"/>
              </a:rPr>
              <a:t> needed to be sent to the same thread when they returned downstream.  NDN-DPDK introduced a PIT token (8byte hop by hop field) this allows neighboring routers to agree on a hash function before they communicate.</a:t>
            </a:r>
          </a:p>
        </p:txBody>
      </p:sp>
      <p:sp>
        <p:nvSpPr>
          <p:cNvPr id="4" name="Slide Number Placeholder 3"/>
          <p:cNvSpPr>
            <a:spLocks noGrp="1"/>
          </p:cNvSpPr>
          <p:nvPr>
            <p:ph type="sldNum" sz="quarter" idx="5"/>
          </p:nvPr>
        </p:nvSpPr>
        <p:spPr/>
        <p:txBody>
          <a:bodyPr/>
          <a:lstStyle/>
          <a:p>
            <a:fld id="{BBA4FE04-1503-48A3-A506-5A3F796E42E9}" type="slidenum">
              <a:rPr lang="en-US"/>
              <a:t>9</a:t>
            </a:fld>
            <a:endParaRPr lang="en-US"/>
          </a:p>
        </p:txBody>
      </p:sp>
    </p:spTree>
    <p:extLst>
      <p:ext uri="{BB962C8B-B14F-4D97-AF65-F5344CB8AC3E}">
        <p14:creationId xmlns:p14="http://schemas.microsoft.com/office/powerpoint/2010/main" val="1642895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Logo, company name&#10;&#10;Description automatically generated">
            <a:extLst>
              <a:ext uri="{FF2B5EF4-FFF2-40B4-BE49-F238E27FC236}">
                <a16:creationId xmlns:a16="http://schemas.microsoft.com/office/drawing/2014/main" id="{A2695E8D-6E58-E459-569F-ED1108CD59B4}"/>
              </a:ext>
            </a:extLst>
          </p:cNvPr>
          <p:cNvPicPr>
            <a:picLocks noChangeAspect="1"/>
          </p:cNvPicPr>
          <p:nvPr/>
        </p:nvPicPr>
        <p:blipFill>
          <a:blip r:embed="rId3"/>
          <a:stretch>
            <a:fillRect/>
          </a:stretch>
        </p:blipFill>
        <p:spPr>
          <a:xfrm>
            <a:off x="1515400" y="1190747"/>
            <a:ext cx="1828800" cy="1828800"/>
          </a:xfrm>
          <a:prstGeom prst="rect">
            <a:avLst/>
          </a:prstGeom>
        </p:spPr>
      </p:pic>
      <p:pic>
        <p:nvPicPr>
          <p:cNvPr id="6" name="Picture 6" descr="Graphical user interface, logo&#10;&#10;Description automatically generated">
            <a:extLst>
              <a:ext uri="{FF2B5EF4-FFF2-40B4-BE49-F238E27FC236}">
                <a16:creationId xmlns:a16="http://schemas.microsoft.com/office/drawing/2014/main" id="{921D8685-242A-03AF-6230-C4A14228D55E}"/>
              </a:ext>
            </a:extLst>
          </p:cNvPr>
          <p:cNvPicPr>
            <a:picLocks noChangeAspect="1"/>
          </p:cNvPicPr>
          <p:nvPr/>
        </p:nvPicPr>
        <p:blipFill>
          <a:blip r:embed="rId4"/>
          <a:stretch>
            <a:fillRect/>
          </a:stretch>
        </p:blipFill>
        <p:spPr>
          <a:xfrm>
            <a:off x="3727229" y="1793454"/>
            <a:ext cx="1769807" cy="690984"/>
          </a:xfrm>
          <a:prstGeom prst="rect">
            <a:avLst/>
          </a:prstGeom>
        </p:spPr>
      </p:pic>
      <p:pic>
        <p:nvPicPr>
          <p:cNvPr id="4" name="Picture 4" descr="Chart, surface chart&#10;&#10;Description automatically generated">
            <a:extLst>
              <a:ext uri="{FF2B5EF4-FFF2-40B4-BE49-F238E27FC236}">
                <a16:creationId xmlns:a16="http://schemas.microsoft.com/office/drawing/2014/main" id="{4D809907-698B-C649-2754-9F3A9C1B515C}"/>
              </a:ext>
            </a:extLst>
          </p:cNvPr>
          <p:cNvPicPr>
            <a:picLocks noGrp="1" noChangeAspect="1"/>
          </p:cNvPicPr>
          <p:nvPr>
            <p:ph idx="1"/>
          </p:nvPr>
        </p:nvPicPr>
        <p:blipFill>
          <a:blip r:embed="rId5"/>
          <a:stretch>
            <a:fillRect/>
          </a:stretch>
        </p:blipFill>
        <p:spPr>
          <a:xfrm>
            <a:off x="6170160" y="1417240"/>
            <a:ext cx="2283508" cy="1375813"/>
          </a:xfrm>
          <a:prstGeom prst="rect">
            <a:avLst/>
          </a:prstGeom>
        </p:spPr>
      </p:pic>
      <p:pic>
        <p:nvPicPr>
          <p:cNvPr id="5" name="Picture 5" descr="Logo, company name&#10;&#10;Description automatically generated">
            <a:extLst>
              <a:ext uri="{FF2B5EF4-FFF2-40B4-BE49-F238E27FC236}">
                <a16:creationId xmlns:a16="http://schemas.microsoft.com/office/drawing/2014/main" id="{96825121-EBD8-5A51-B23E-561C479FB756}"/>
              </a:ext>
            </a:extLst>
          </p:cNvPr>
          <p:cNvPicPr>
            <a:picLocks noChangeAspect="1"/>
          </p:cNvPicPr>
          <p:nvPr/>
        </p:nvPicPr>
        <p:blipFill>
          <a:blip r:embed="rId6"/>
          <a:stretch>
            <a:fillRect/>
          </a:stretch>
        </p:blipFill>
        <p:spPr>
          <a:xfrm>
            <a:off x="8573729" y="2380757"/>
            <a:ext cx="2286000" cy="628649"/>
          </a:xfrm>
          <a:prstGeom prst="rect">
            <a:avLst/>
          </a:prstGeom>
        </p:spPr>
      </p:pic>
      <p:sp>
        <p:nvSpPr>
          <p:cNvPr id="155" name="Right Triangle 154">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70AE4-BDFE-F27A-E365-ABB30E423CE6}"/>
              </a:ext>
            </a:extLst>
          </p:cNvPr>
          <p:cNvSpPr>
            <a:spLocks noGrp="1"/>
          </p:cNvSpPr>
          <p:nvPr>
            <p:ph type="title"/>
          </p:nvPr>
        </p:nvSpPr>
        <p:spPr>
          <a:xfrm>
            <a:off x="1289305" y="3302758"/>
            <a:ext cx="9607296" cy="1137111"/>
          </a:xfrm>
        </p:spPr>
        <p:txBody>
          <a:bodyPr vert="horz" lIns="91440" tIns="45720" rIns="91440" bIns="45720" rtlCol="0" anchor="ctr">
            <a:normAutofit/>
          </a:bodyPr>
          <a:lstStyle/>
          <a:p>
            <a:r>
              <a:rPr lang="en-US" sz="5000" b="1"/>
              <a:t>Named Data Networking on FABRIC</a:t>
            </a:r>
            <a:endParaRPr lang="en-US" sz="5000"/>
          </a:p>
        </p:txBody>
      </p:sp>
      <p:sp>
        <p:nvSpPr>
          <p:cNvPr id="9" name="TextBox 8">
            <a:extLst>
              <a:ext uri="{FF2B5EF4-FFF2-40B4-BE49-F238E27FC236}">
                <a16:creationId xmlns:a16="http://schemas.microsoft.com/office/drawing/2014/main" id="{C477A0BB-A18F-6925-DD72-A3309DB908C0}"/>
              </a:ext>
            </a:extLst>
          </p:cNvPr>
          <p:cNvSpPr txBox="1"/>
          <p:nvPr/>
        </p:nvSpPr>
        <p:spPr>
          <a:xfrm>
            <a:off x="1289304" y="4292387"/>
            <a:ext cx="7966053" cy="172877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a:lnSpc>
                <a:spcPct val="90000"/>
              </a:lnSpc>
              <a:spcAft>
                <a:spcPts val="600"/>
              </a:spcAft>
            </a:pPr>
            <a:r>
              <a:rPr lang="en-US" sz="2000"/>
              <a:t>Can we achieve NDN Forwarding at 100 Gbps on FABRIC?</a:t>
            </a:r>
            <a:endParaRPr lang="en-US"/>
          </a:p>
          <a:p>
            <a:pPr>
              <a:lnSpc>
                <a:spcPct val="90000"/>
              </a:lnSpc>
              <a:spcAft>
                <a:spcPts val="600"/>
              </a:spcAft>
            </a:pPr>
            <a:endParaRPr lang="en-US" sz="2000"/>
          </a:p>
          <a:p>
            <a:pPr>
              <a:lnSpc>
                <a:spcPct val="90000"/>
              </a:lnSpc>
              <a:spcAft>
                <a:spcPts val="600"/>
              </a:spcAft>
            </a:pPr>
            <a:r>
              <a:rPr lang="en-US" sz="2000"/>
              <a:t>Arizona State University</a:t>
            </a:r>
            <a:endParaRPr lang="en-US">
              <a:cs typeface="Calibri"/>
            </a:endParaRPr>
          </a:p>
          <a:p>
            <a:pPr>
              <a:lnSpc>
                <a:spcPct val="90000"/>
              </a:lnSpc>
              <a:spcAft>
                <a:spcPts val="600"/>
              </a:spcAft>
            </a:pPr>
            <a:r>
              <a:rPr lang="en-US" sz="2000"/>
              <a:t>School of Computing and Augmented Intelligence</a:t>
            </a:r>
            <a:endParaRPr lang="en-US" sz="2000">
              <a:cs typeface="Calibri" panose="020F0502020204030204"/>
            </a:endParaRPr>
          </a:p>
          <a:p>
            <a:pPr>
              <a:lnSpc>
                <a:spcPct val="90000"/>
              </a:lnSpc>
              <a:spcAft>
                <a:spcPts val="600"/>
              </a:spcAft>
            </a:pPr>
            <a:r>
              <a:rPr lang="en-US" sz="2000"/>
              <a:t>Ashwin Nair, Toby Sinkinson, Jason Womack, </a:t>
            </a:r>
            <a:r>
              <a:rPr lang="en-US" sz="2000" err="1"/>
              <a:t>Yingquiang</a:t>
            </a:r>
            <a:r>
              <a:rPr lang="en-US" sz="2000"/>
              <a:t> Yuan</a:t>
            </a:r>
            <a:endParaRPr lang="en-US" sz="2000">
              <a:cs typeface="Calibri" panose="020F0502020204030204"/>
            </a:endParaRPr>
          </a:p>
        </p:txBody>
      </p:sp>
      <p:sp>
        <p:nvSpPr>
          <p:cNvPr id="7" name="Slide Number Placeholder 6">
            <a:extLst>
              <a:ext uri="{FF2B5EF4-FFF2-40B4-BE49-F238E27FC236}">
                <a16:creationId xmlns:a16="http://schemas.microsoft.com/office/drawing/2014/main" id="{7843264B-2BAD-F09F-2E7C-4785A0EBEDF8}"/>
              </a:ext>
            </a:extLst>
          </p:cNvPr>
          <p:cNvSpPr>
            <a:spLocks noGrp="1"/>
          </p:cNvSpPr>
          <p:nvPr>
            <p:ph type="sldNum" sz="quarter" idx="12"/>
          </p:nvPr>
        </p:nvSpPr>
        <p:spPr>
          <a:xfrm>
            <a:off x="9683496" y="4892040"/>
            <a:ext cx="1673352" cy="1005840"/>
          </a:xfrm>
          <a:prstGeom prst="ellipse">
            <a:avLst/>
          </a:prstGeom>
        </p:spPr>
        <p:txBody>
          <a:bodyPr vert="horz" lIns="91440" tIns="45720" rIns="91440" bIns="45720" rtlCol="0" anchor="ctr">
            <a:normAutofit/>
          </a:bodyPr>
          <a:lstStyle/>
          <a:p>
            <a:pPr>
              <a:lnSpc>
                <a:spcPct val="90000"/>
              </a:lnSpc>
              <a:spcAft>
                <a:spcPts val="600"/>
              </a:spcAft>
            </a:pPr>
            <a:fld id="{330EA680-D336-4FF7-8B7A-9848BB0A1C32}" type="slidenum">
              <a:rPr lang="en-US" sz="4100">
                <a:solidFill>
                  <a:srgbClr val="FFFFFF"/>
                </a:solidFill>
              </a:rPr>
              <a:pPr>
                <a:lnSpc>
                  <a:spcPct val="90000"/>
                </a:lnSpc>
                <a:spcAft>
                  <a:spcPts val="600"/>
                </a:spcAft>
              </a:pPr>
              <a:t>1</a:t>
            </a:fld>
            <a:endParaRPr lang="en-US" sz="4100">
              <a:solidFill>
                <a:srgbClr val="FFFFFF"/>
              </a:solidFill>
            </a:endParaRPr>
          </a:p>
        </p:txBody>
      </p:sp>
      <p:pic>
        <p:nvPicPr>
          <p:cNvPr id="8" name="Picture 9" descr="A picture containing text, clipart&#10;&#10;Description automatically generated">
            <a:extLst>
              <a:ext uri="{FF2B5EF4-FFF2-40B4-BE49-F238E27FC236}">
                <a16:creationId xmlns:a16="http://schemas.microsoft.com/office/drawing/2014/main" id="{6C13BC1D-C34A-187B-7E94-32E7FDC36A06}"/>
              </a:ext>
            </a:extLst>
          </p:cNvPr>
          <p:cNvPicPr>
            <a:picLocks noChangeAspect="1"/>
          </p:cNvPicPr>
          <p:nvPr/>
        </p:nvPicPr>
        <p:blipFill>
          <a:blip r:embed="rId7"/>
          <a:stretch>
            <a:fillRect/>
          </a:stretch>
        </p:blipFill>
        <p:spPr>
          <a:xfrm>
            <a:off x="9104056" y="1146073"/>
            <a:ext cx="952500" cy="952500"/>
          </a:xfrm>
          <a:prstGeom prst="rect">
            <a:avLst/>
          </a:prstGeom>
        </p:spPr>
      </p:pic>
    </p:spTree>
    <p:extLst>
      <p:ext uri="{BB962C8B-B14F-4D97-AF65-F5344CB8AC3E}">
        <p14:creationId xmlns:p14="http://schemas.microsoft.com/office/powerpoint/2010/main" val="65772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45FBD-A9DE-59D3-BE71-B006D7572148}"/>
              </a:ext>
            </a:extLst>
          </p:cNvPr>
          <p:cNvSpPr>
            <a:spLocks noGrp="1"/>
          </p:cNvSpPr>
          <p:nvPr>
            <p:ph type="title"/>
          </p:nvPr>
        </p:nvSpPr>
        <p:spPr>
          <a:xfrm>
            <a:off x="838200" y="365760"/>
            <a:ext cx="10515600" cy="1325563"/>
          </a:xfrm>
        </p:spPr>
        <p:txBody>
          <a:bodyPr vert="horz" lIns="91440" tIns="45720" rIns="91440" bIns="45720" rtlCol="0" anchor="ctr">
            <a:normAutofit/>
          </a:bodyPr>
          <a:lstStyle/>
          <a:p>
            <a:r>
              <a:rPr lang="en-US" sz="4400">
                <a:solidFill>
                  <a:schemeClr val="bg1"/>
                </a:solidFill>
                <a:ea typeface="+mj-lt"/>
                <a:cs typeface="+mj-lt"/>
              </a:rPr>
              <a:t>NDN-DPDK FIB Design</a:t>
            </a:r>
            <a:endParaRPr lang="en-US"/>
          </a:p>
        </p:txBody>
      </p:sp>
      <p:sp>
        <p:nvSpPr>
          <p:cNvPr id="4" name="Text Placeholder 3">
            <a:extLst>
              <a:ext uri="{FF2B5EF4-FFF2-40B4-BE49-F238E27FC236}">
                <a16:creationId xmlns:a16="http://schemas.microsoft.com/office/drawing/2014/main" id="{0697521D-42DD-4E46-B316-E4FC059BC08A}"/>
              </a:ext>
            </a:extLst>
          </p:cNvPr>
          <p:cNvSpPr>
            <a:spLocks noGrp="1"/>
          </p:cNvSpPr>
          <p:nvPr>
            <p:ph type="body" sz="half" idx="2"/>
          </p:nvPr>
        </p:nvSpPr>
        <p:spPr>
          <a:xfrm>
            <a:off x="841248" y="2276857"/>
            <a:ext cx="5015484" cy="3900106"/>
          </a:xfrm>
        </p:spPr>
        <p:txBody>
          <a:bodyPr vert="horz" lIns="91440" tIns="45720" rIns="91440" bIns="45720" rtlCol="0" anchor="ctr">
            <a:normAutofit/>
          </a:bodyPr>
          <a:lstStyle/>
          <a:p>
            <a:pPr marL="285750" indent="-285750">
              <a:buFont typeface="Arial"/>
              <a:buChar char="•"/>
            </a:pPr>
            <a:r>
              <a:rPr lang="en-US" sz="1700">
                <a:ea typeface="+mn-lt"/>
                <a:cs typeface="+mn-lt"/>
              </a:rPr>
              <a:t>The FIB entries are stored in a hash table keyed by the name prefixes</a:t>
            </a:r>
          </a:p>
          <a:p>
            <a:pPr marL="285750" indent="-285750">
              <a:buFont typeface="Arial"/>
              <a:buChar char="•"/>
            </a:pPr>
            <a:r>
              <a:rPr lang="en-US" sz="1700">
                <a:ea typeface="+mn-lt"/>
                <a:cs typeface="+mn-lt"/>
              </a:rPr>
              <a:t>2-stage LPM lookup algorithm</a:t>
            </a:r>
          </a:p>
          <a:p>
            <a:pPr marL="285750" indent="-285750">
              <a:buFont typeface="Arial"/>
              <a:buChar char="•"/>
            </a:pPr>
            <a:r>
              <a:rPr lang="en-US" sz="1700">
                <a:ea typeface="+mn-lt"/>
                <a:cs typeface="+mn-lt"/>
              </a:rPr>
              <a:t>Multi-threaded architecture requires thread safety</a:t>
            </a:r>
          </a:p>
          <a:p>
            <a:pPr marL="285750" indent="-285750">
              <a:buFont typeface="Arial"/>
              <a:buChar char="•"/>
            </a:pPr>
            <a:r>
              <a:rPr lang="en-US" sz="1700">
                <a:ea typeface="+mn-lt"/>
                <a:cs typeface="+mn-lt"/>
              </a:rPr>
              <a:t>Uses the </a:t>
            </a:r>
            <a:r>
              <a:rPr lang="en-US" sz="1700" err="1">
                <a:ea typeface="+mn-lt"/>
                <a:cs typeface="+mn-lt"/>
              </a:rPr>
              <a:t>Userspace</a:t>
            </a:r>
            <a:r>
              <a:rPr lang="en-US" sz="1700">
                <a:ea typeface="+mn-lt"/>
                <a:cs typeface="+mn-lt"/>
              </a:rPr>
              <a:t> RCU (Read-Copy-Update) library to allow FIB queries from the forwarding thread and FIB updates from the management thread to take place simultaneously</a:t>
            </a:r>
          </a:p>
          <a:p>
            <a:pPr marL="285750" indent="-285750">
              <a:buFont typeface="Arial"/>
              <a:buChar char="•"/>
            </a:pPr>
            <a:r>
              <a:rPr lang="en-US" sz="1700">
                <a:ea typeface="+mn-lt"/>
                <a:cs typeface="+mn-lt"/>
              </a:rPr>
              <a:t>Each forwarding thread is given its private FIB instance.</a:t>
            </a:r>
          </a:p>
          <a:p>
            <a:endParaRPr lang="en-US" sz="1700">
              <a:cs typeface="Calibri" panose="020F0502020204030204"/>
            </a:endParaRPr>
          </a:p>
        </p:txBody>
      </p:sp>
      <p:pic>
        <p:nvPicPr>
          <p:cNvPr id="7" name="Picture 7" descr="Table&#10;&#10;Description automatically generated">
            <a:extLst>
              <a:ext uri="{FF2B5EF4-FFF2-40B4-BE49-F238E27FC236}">
                <a16:creationId xmlns:a16="http://schemas.microsoft.com/office/drawing/2014/main" id="{8FDE5F24-A7D4-FDCD-4C6D-3989E4D92494}"/>
              </a:ext>
            </a:extLst>
          </p:cNvPr>
          <p:cNvPicPr>
            <a:picLocks noGrp="1" noChangeAspect="1"/>
          </p:cNvPicPr>
          <p:nvPr>
            <p:ph idx="1"/>
          </p:nvPr>
        </p:nvPicPr>
        <p:blipFill>
          <a:blip r:embed="rId3"/>
          <a:stretch>
            <a:fillRect/>
          </a:stretch>
        </p:blipFill>
        <p:spPr>
          <a:xfrm>
            <a:off x="5707444" y="2494135"/>
            <a:ext cx="6172200" cy="3786541"/>
          </a:xfrm>
        </p:spPr>
      </p:pic>
      <p:sp>
        <p:nvSpPr>
          <p:cNvPr id="3" name="Slide Number Placeholder 2">
            <a:extLst>
              <a:ext uri="{FF2B5EF4-FFF2-40B4-BE49-F238E27FC236}">
                <a16:creationId xmlns:a16="http://schemas.microsoft.com/office/drawing/2014/main" id="{1F3B5076-58B0-7630-3EC2-A4C85CCB5869}"/>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2804370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45FBD-A9DE-59D3-BE71-B006D7572148}"/>
              </a:ext>
            </a:extLst>
          </p:cNvPr>
          <p:cNvSpPr>
            <a:spLocks noGrp="1"/>
          </p:cNvSpPr>
          <p:nvPr>
            <p:ph type="title"/>
          </p:nvPr>
        </p:nvSpPr>
        <p:spPr>
          <a:xfrm>
            <a:off x="838200" y="365760"/>
            <a:ext cx="10515600" cy="1325563"/>
          </a:xfrm>
        </p:spPr>
        <p:txBody>
          <a:bodyPr vert="horz" lIns="91440" tIns="45720" rIns="91440" bIns="45720" rtlCol="0" anchor="ctr">
            <a:normAutofit/>
          </a:bodyPr>
          <a:lstStyle/>
          <a:p>
            <a:r>
              <a:rPr lang="en-US" sz="4400">
                <a:solidFill>
                  <a:schemeClr val="bg1"/>
                </a:solidFill>
                <a:ea typeface="+mj-lt"/>
                <a:cs typeface="+mj-lt"/>
              </a:rPr>
              <a:t>NDN-DPDK Topology</a:t>
            </a:r>
            <a:endParaRPr lang="en-US"/>
          </a:p>
        </p:txBody>
      </p:sp>
      <p:sp>
        <p:nvSpPr>
          <p:cNvPr id="4" name="Text Placeholder 3">
            <a:extLst>
              <a:ext uri="{FF2B5EF4-FFF2-40B4-BE49-F238E27FC236}">
                <a16:creationId xmlns:a16="http://schemas.microsoft.com/office/drawing/2014/main" id="{0697521D-42DD-4E46-B316-E4FC059BC08A}"/>
              </a:ext>
            </a:extLst>
          </p:cNvPr>
          <p:cNvSpPr>
            <a:spLocks noGrp="1"/>
          </p:cNvSpPr>
          <p:nvPr>
            <p:ph type="body" sz="half" idx="2"/>
          </p:nvPr>
        </p:nvSpPr>
        <p:spPr>
          <a:xfrm>
            <a:off x="841248" y="2276857"/>
            <a:ext cx="5015484" cy="3900106"/>
          </a:xfrm>
        </p:spPr>
        <p:txBody>
          <a:bodyPr vert="horz" lIns="91440" tIns="45720" rIns="91440" bIns="45720" rtlCol="0" anchor="ctr">
            <a:normAutofit fontScale="92500"/>
          </a:bodyPr>
          <a:lstStyle/>
          <a:p>
            <a:r>
              <a:rPr lang="en-US" sz="1700">
                <a:ea typeface="+mn-lt"/>
                <a:cs typeface="+mn-lt"/>
              </a:rPr>
              <a:t>Two physical machines (connected over copper cables):</a:t>
            </a:r>
            <a:endParaRPr lang="en-US"/>
          </a:p>
          <a:p>
            <a:pPr marL="285750" indent="-285750">
              <a:buFont typeface="Arial"/>
              <a:buChar char="•"/>
            </a:pPr>
            <a:r>
              <a:rPr lang="en-US" sz="1700">
                <a:ea typeface="+mn-lt"/>
                <a:cs typeface="+mn-lt"/>
              </a:rPr>
              <a:t>Forwarder</a:t>
            </a:r>
          </a:p>
          <a:p>
            <a:pPr marL="285750" indent="-285750">
              <a:buFont typeface="Arial"/>
              <a:buChar char="•"/>
            </a:pPr>
            <a:r>
              <a:rPr lang="en-US" sz="1700">
                <a:ea typeface="+mn-lt"/>
                <a:cs typeface="+mn-lt"/>
              </a:rPr>
              <a:t>Traffic Generators (fetch data from each other, using CUBIC-like congestion control)</a:t>
            </a:r>
          </a:p>
          <a:p>
            <a:pPr marL="57150"/>
            <a:endParaRPr lang="en-US" sz="1700">
              <a:ea typeface="+mn-lt"/>
              <a:cs typeface="+mn-lt"/>
            </a:endParaRPr>
          </a:p>
          <a:p>
            <a:pPr marL="57150"/>
            <a:r>
              <a:rPr lang="en-US" sz="1700">
                <a:ea typeface="+mn-lt"/>
                <a:cs typeface="+mn-lt"/>
              </a:rPr>
              <a:t>CPU: dual Intel Xeon Gold 6240</a:t>
            </a:r>
            <a:endParaRPr lang="en-US"/>
          </a:p>
          <a:p>
            <a:pPr marL="742950" lvl="1" indent="-228600">
              <a:buFont typeface="Arial,Sans-Serif"/>
              <a:buChar char="•"/>
            </a:pPr>
            <a:r>
              <a:rPr lang="en-US" sz="1700">
                <a:ea typeface="+mn-lt"/>
                <a:cs typeface="+mn-lt"/>
              </a:rPr>
              <a:t>18 cores at 2.6 GHz, hyper-threading disabled</a:t>
            </a:r>
          </a:p>
          <a:p>
            <a:pPr marL="57150"/>
            <a:endParaRPr lang="en-US" sz="1700">
              <a:ea typeface="+mn-lt"/>
              <a:cs typeface="+mn-lt"/>
            </a:endParaRPr>
          </a:p>
          <a:p>
            <a:pPr marL="57150"/>
            <a:r>
              <a:rPr lang="en-US" sz="1700">
                <a:ea typeface="+mn-lt"/>
                <a:cs typeface="+mn-lt"/>
              </a:rPr>
              <a:t>Memory: 256 GB, 2933 MHz (4 channels)</a:t>
            </a:r>
            <a:endParaRPr lang="en-US"/>
          </a:p>
          <a:p>
            <a:pPr marL="742950" lvl="1" indent="-228600">
              <a:buFont typeface="Arial,Sans-Serif"/>
              <a:buChar char="•"/>
            </a:pPr>
            <a:r>
              <a:rPr lang="en-US" sz="1700">
                <a:ea typeface="+mn-lt"/>
                <a:cs typeface="+mn-lt"/>
              </a:rPr>
              <a:t>64 x 1 GB hugepages per NUMA socket</a:t>
            </a:r>
            <a:endParaRPr lang="en-US"/>
          </a:p>
          <a:p>
            <a:endParaRPr lang="en-US" sz="1700">
              <a:ea typeface="+mn-lt"/>
              <a:cs typeface="+mn-lt"/>
            </a:endParaRPr>
          </a:p>
          <a:p>
            <a:r>
              <a:rPr lang="en-US" sz="1700">
                <a:ea typeface="+mn-lt"/>
                <a:cs typeface="+mn-lt"/>
              </a:rPr>
              <a:t>NIC: Mellanox ConnectX-5 100 Gbps</a:t>
            </a:r>
            <a:endParaRPr lang="en-US">
              <a:cs typeface="Calibri"/>
            </a:endParaRPr>
          </a:p>
        </p:txBody>
      </p:sp>
      <p:pic>
        <p:nvPicPr>
          <p:cNvPr id="7" name="Picture 7" descr="Diagram&#10;&#10;Description automatically generated">
            <a:extLst>
              <a:ext uri="{FF2B5EF4-FFF2-40B4-BE49-F238E27FC236}">
                <a16:creationId xmlns:a16="http://schemas.microsoft.com/office/drawing/2014/main" id="{8FDE5F24-A7D4-FDCD-4C6D-3989E4D92494}"/>
              </a:ext>
            </a:extLst>
          </p:cNvPr>
          <p:cNvPicPr>
            <a:picLocks noGrp="1" noChangeAspect="1"/>
          </p:cNvPicPr>
          <p:nvPr>
            <p:ph idx="1"/>
          </p:nvPr>
        </p:nvPicPr>
        <p:blipFill>
          <a:blip r:embed="rId3"/>
          <a:stretch>
            <a:fillRect/>
          </a:stretch>
        </p:blipFill>
        <p:spPr>
          <a:xfrm>
            <a:off x="6598064" y="2039496"/>
            <a:ext cx="5056906" cy="4695818"/>
          </a:xfrm>
        </p:spPr>
      </p:pic>
      <p:sp>
        <p:nvSpPr>
          <p:cNvPr id="3" name="Slide Number Placeholder 2">
            <a:extLst>
              <a:ext uri="{FF2B5EF4-FFF2-40B4-BE49-F238E27FC236}">
                <a16:creationId xmlns:a16="http://schemas.microsoft.com/office/drawing/2014/main" id="{E3CA9D9A-7283-DD83-B16A-E4940AEAF7F2}"/>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3710016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06274-FD72-7C25-721E-907B6E955D06}"/>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FABRIC Topology</a:t>
            </a:r>
          </a:p>
        </p:txBody>
      </p:sp>
      <p:sp>
        <p:nvSpPr>
          <p:cNvPr id="6" name="Text Placeholder 5">
            <a:extLst>
              <a:ext uri="{FF2B5EF4-FFF2-40B4-BE49-F238E27FC236}">
                <a16:creationId xmlns:a16="http://schemas.microsoft.com/office/drawing/2014/main" id="{48FEC710-24D2-27BD-B743-C8E857B10534}"/>
              </a:ext>
            </a:extLst>
          </p:cNvPr>
          <p:cNvSpPr>
            <a:spLocks noGrp="1"/>
          </p:cNvSpPr>
          <p:nvPr>
            <p:ph type="body" sz="half" idx="2"/>
          </p:nvPr>
        </p:nvSpPr>
        <p:spPr>
          <a:xfrm>
            <a:off x="838199" y="1335726"/>
            <a:ext cx="10515599" cy="420624"/>
          </a:xfrm>
        </p:spPr>
        <p:txBody>
          <a:bodyPr vert="horz" lIns="91440" tIns="45720" rIns="91440" bIns="45720" rtlCol="0" anchor="t">
            <a:normAutofit/>
          </a:bodyPr>
          <a:lstStyle/>
          <a:p>
            <a:r>
              <a:rPr lang="en-US" sz="2400" kern="1200">
                <a:latin typeface="+mn-lt"/>
                <a:ea typeface="+mn-ea"/>
                <a:cs typeface="+mn-cs"/>
              </a:rPr>
              <a:t>Initially Consumers/Producers and Forwarder contained on 1 site: </a:t>
            </a:r>
            <a:r>
              <a:rPr lang="en-US" sz="2400"/>
              <a:t>TACC</a:t>
            </a:r>
            <a:endParaRPr lang="en-US" sz="2400" kern="1200">
              <a:solidFill>
                <a:schemeClr val="tx1"/>
              </a:solidFill>
              <a:latin typeface="+mn-lt"/>
              <a:ea typeface="+mn-ea"/>
              <a:cs typeface="+mn-cs"/>
            </a:endParaRPr>
          </a:p>
        </p:txBody>
      </p:sp>
      <p:pic>
        <p:nvPicPr>
          <p:cNvPr id="4" name="Picture 4" descr="Graphical user interface, diagram&#10;&#10;Description automatically generated">
            <a:extLst>
              <a:ext uri="{FF2B5EF4-FFF2-40B4-BE49-F238E27FC236}">
                <a16:creationId xmlns:a16="http://schemas.microsoft.com/office/drawing/2014/main" id="{4B12FE4A-B798-6605-057F-889C8C991B8D}"/>
              </a:ext>
            </a:extLst>
          </p:cNvPr>
          <p:cNvPicPr>
            <a:picLocks noGrp="1" noChangeAspect="1"/>
          </p:cNvPicPr>
          <p:nvPr>
            <p:ph idx="1"/>
          </p:nvPr>
        </p:nvPicPr>
        <p:blipFill>
          <a:blip r:embed="rId3"/>
          <a:stretch>
            <a:fillRect/>
          </a:stretch>
        </p:blipFill>
        <p:spPr>
          <a:xfrm>
            <a:off x="1244005" y="1825686"/>
            <a:ext cx="9335276" cy="5033169"/>
          </a:xfrm>
          <a:prstGeom prst="rect">
            <a:avLst/>
          </a:prstGeom>
        </p:spPr>
      </p:pic>
    </p:spTree>
    <p:extLst>
      <p:ext uri="{BB962C8B-B14F-4D97-AF65-F5344CB8AC3E}">
        <p14:creationId xmlns:p14="http://schemas.microsoft.com/office/powerpoint/2010/main" val="2172910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3E7745-3F86-E3AC-BDCB-37DBE352E575}"/>
              </a:ext>
            </a:extLst>
          </p:cNvPr>
          <p:cNvSpPr>
            <a:spLocks noGrp="1"/>
          </p:cNvSpPr>
          <p:nvPr>
            <p:ph type="ctrTitle"/>
          </p:nvPr>
        </p:nvSpPr>
        <p:spPr>
          <a:xfrm>
            <a:off x="1524003" y="1999615"/>
            <a:ext cx="9144000" cy="2764028"/>
          </a:xfrm>
        </p:spPr>
        <p:txBody>
          <a:bodyPr anchor="ctr">
            <a:normAutofit/>
          </a:bodyPr>
          <a:lstStyle/>
          <a:p>
            <a:r>
              <a:rPr lang="en-US" sz="7200">
                <a:cs typeface="Calibri Light"/>
              </a:rPr>
              <a:t>Experimental Design</a:t>
            </a:r>
            <a:endParaRPr lang="en-US" sz="7200"/>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9523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E9EDE-1AB4-4605-073E-2948E4285B3F}"/>
              </a:ext>
            </a:extLst>
          </p:cNvPr>
          <p:cNvSpPr>
            <a:spLocks noGrp="1"/>
          </p:cNvSpPr>
          <p:nvPr>
            <p:ph type="title"/>
          </p:nvPr>
        </p:nvSpPr>
        <p:spPr/>
        <p:txBody>
          <a:bodyPr/>
          <a:lstStyle/>
          <a:p>
            <a:r>
              <a:rPr lang="en-US">
                <a:cs typeface="Calibri Light"/>
              </a:rPr>
              <a:t>Installing NDN-DPDK on FABRIC</a:t>
            </a:r>
            <a:endParaRPr lang="en-US"/>
          </a:p>
        </p:txBody>
      </p:sp>
      <p:sp>
        <p:nvSpPr>
          <p:cNvPr id="3" name="Content Placeholder 2">
            <a:extLst>
              <a:ext uri="{FF2B5EF4-FFF2-40B4-BE49-F238E27FC236}">
                <a16:creationId xmlns:a16="http://schemas.microsoft.com/office/drawing/2014/main" id="{225617EC-B9B0-7D84-494C-9D813F097469}"/>
              </a:ext>
            </a:extLst>
          </p:cNvPr>
          <p:cNvSpPr>
            <a:spLocks noGrp="1"/>
          </p:cNvSpPr>
          <p:nvPr>
            <p:ph idx="1"/>
          </p:nvPr>
        </p:nvSpPr>
        <p:spPr/>
        <p:txBody>
          <a:bodyPr vert="horz" lIns="91440" tIns="45720" rIns="91440" bIns="45720" rtlCol="0" anchor="t">
            <a:normAutofit/>
          </a:bodyPr>
          <a:lstStyle/>
          <a:p>
            <a:r>
              <a:rPr lang="en-US">
                <a:cs typeface="Calibri"/>
              </a:rPr>
              <a:t>Reserve resources in a FABRIC slice</a:t>
            </a:r>
          </a:p>
          <a:p>
            <a:r>
              <a:rPr lang="en-US">
                <a:cs typeface="Calibri"/>
              </a:rPr>
              <a:t>Install dependencies – NVIDIA drivers, </a:t>
            </a:r>
            <a:r>
              <a:rPr lang="en-US" err="1">
                <a:cs typeface="Calibri"/>
              </a:rPr>
              <a:t>hugepages</a:t>
            </a:r>
            <a:endParaRPr lang="en-US">
              <a:cs typeface="Calibri"/>
            </a:endParaRPr>
          </a:p>
          <a:p>
            <a:r>
              <a:rPr lang="en-US">
                <a:cs typeface="Calibri"/>
              </a:rPr>
              <a:t>Clone DPDK and NDN repos</a:t>
            </a:r>
          </a:p>
          <a:p>
            <a:endParaRPr lang="en-US">
              <a:cs typeface="Calibri"/>
            </a:endParaRPr>
          </a:p>
        </p:txBody>
      </p:sp>
    </p:spTree>
    <p:extLst>
      <p:ext uri="{BB962C8B-B14F-4D97-AF65-F5344CB8AC3E}">
        <p14:creationId xmlns:p14="http://schemas.microsoft.com/office/powerpoint/2010/main" val="2448378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623DD-A605-CF16-125A-1575D9F32951}"/>
              </a:ext>
            </a:extLst>
          </p:cNvPr>
          <p:cNvSpPr>
            <a:spLocks noGrp="1"/>
          </p:cNvSpPr>
          <p:nvPr>
            <p:ph type="title"/>
          </p:nvPr>
        </p:nvSpPr>
        <p:spPr>
          <a:xfrm>
            <a:off x="635000" y="640823"/>
            <a:ext cx="3418659" cy="5583148"/>
          </a:xfrm>
        </p:spPr>
        <p:txBody>
          <a:bodyPr anchor="ctr">
            <a:normAutofit/>
          </a:bodyPr>
          <a:lstStyle/>
          <a:p>
            <a:r>
              <a:rPr lang="en-US" sz="5400">
                <a:cs typeface="Calibri Light"/>
              </a:rPr>
              <a:t>Activating the Forwarder</a:t>
            </a: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0B2574B-2390-EC5C-7706-30DB30955092}"/>
              </a:ext>
            </a:extLst>
          </p:cNvPr>
          <p:cNvGraphicFramePr>
            <a:graphicFrameLocks noGrp="1"/>
          </p:cNvGraphicFramePr>
          <p:nvPr>
            <p:ph idx="1"/>
            <p:extLst>
              <p:ext uri="{D42A27DB-BD31-4B8C-83A1-F6EECF244321}">
                <p14:modId xmlns:p14="http://schemas.microsoft.com/office/powerpoint/2010/main" val="60009436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0989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64853-A8BA-CC19-89FA-2E90F0DF639C}"/>
              </a:ext>
            </a:extLst>
          </p:cNvPr>
          <p:cNvSpPr>
            <a:spLocks noGrp="1"/>
          </p:cNvSpPr>
          <p:nvPr>
            <p:ph type="title"/>
          </p:nvPr>
        </p:nvSpPr>
        <p:spPr>
          <a:xfrm>
            <a:off x="635000" y="640823"/>
            <a:ext cx="3418659" cy="5583148"/>
          </a:xfrm>
        </p:spPr>
        <p:txBody>
          <a:bodyPr anchor="ctr">
            <a:normAutofit/>
          </a:bodyPr>
          <a:lstStyle/>
          <a:p>
            <a:r>
              <a:rPr lang="en-US" sz="5400">
                <a:cs typeface="Calibri Light"/>
              </a:rPr>
              <a:t>Activate the Traffic Generator</a:t>
            </a: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21DB813-DE5E-B2AE-286F-15EEAA986DDC}"/>
              </a:ext>
            </a:extLst>
          </p:cNvPr>
          <p:cNvGraphicFramePr>
            <a:graphicFrameLocks noGrp="1"/>
          </p:cNvGraphicFramePr>
          <p:nvPr>
            <p:ph idx="1"/>
            <p:extLst>
              <p:ext uri="{D42A27DB-BD31-4B8C-83A1-F6EECF244321}">
                <p14:modId xmlns:p14="http://schemas.microsoft.com/office/powerpoint/2010/main" val="2384306357"/>
              </p:ext>
            </p:extLst>
          </p:nvPr>
        </p:nvGraphicFramePr>
        <p:xfrm>
          <a:off x="4558371"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1562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A0912E-CF40-29B5-4D31-9102C82BE4B8}"/>
              </a:ext>
            </a:extLst>
          </p:cNvPr>
          <p:cNvSpPr>
            <a:spLocks noGrp="1"/>
          </p:cNvSpPr>
          <p:nvPr>
            <p:ph type="title"/>
          </p:nvPr>
        </p:nvSpPr>
        <p:spPr>
          <a:xfrm>
            <a:off x="635000" y="640823"/>
            <a:ext cx="3418659" cy="5583148"/>
          </a:xfrm>
        </p:spPr>
        <p:txBody>
          <a:bodyPr anchor="ctr">
            <a:normAutofit/>
          </a:bodyPr>
          <a:lstStyle/>
          <a:p>
            <a:r>
              <a:rPr lang="en-US" sz="5400">
                <a:cs typeface="Calibri Light"/>
              </a:rPr>
              <a:t>Activate the File Server</a:t>
            </a: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7DC599D-780A-15BB-808C-F58C8EAC414A}"/>
              </a:ext>
            </a:extLst>
          </p:cNvPr>
          <p:cNvGraphicFramePr>
            <a:graphicFrameLocks noGrp="1"/>
          </p:cNvGraphicFramePr>
          <p:nvPr>
            <p:ph idx="1"/>
            <p:extLst>
              <p:ext uri="{D42A27DB-BD31-4B8C-83A1-F6EECF244321}">
                <p14:modId xmlns:p14="http://schemas.microsoft.com/office/powerpoint/2010/main" val="176307707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0390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06A911-CD5F-67C5-85D9-8CD3A9B73E6F}"/>
              </a:ext>
            </a:extLst>
          </p:cNvPr>
          <p:cNvSpPr>
            <a:spLocks noGrp="1"/>
          </p:cNvSpPr>
          <p:nvPr>
            <p:ph type="title"/>
          </p:nvPr>
        </p:nvSpPr>
        <p:spPr>
          <a:xfrm>
            <a:off x="635000" y="640823"/>
            <a:ext cx="3418659" cy="5583148"/>
          </a:xfrm>
        </p:spPr>
        <p:txBody>
          <a:bodyPr anchor="ctr">
            <a:normAutofit/>
          </a:bodyPr>
          <a:lstStyle/>
          <a:p>
            <a:r>
              <a:rPr lang="en-US" sz="5400">
                <a:cs typeface="Calibri Light"/>
              </a:rPr>
              <a:t>Experiment on the network</a:t>
            </a: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8DAC50D-AACF-C573-E42E-2D5CD7545036}"/>
              </a:ext>
            </a:extLst>
          </p:cNvPr>
          <p:cNvGraphicFramePr>
            <a:graphicFrameLocks noGrp="1"/>
          </p:cNvGraphicFramePr>
          <p:nvPr>
            <p:ph idx="1"/>
            <p:extLst>
              <p:ext uri="{D42A27DB-BD31-4B8C-83A1-F6EECF244321}">
                <p14:modId xmlns:p14="http://schemas.microsoft.com/office/powerpoint/2010/main" val="242450440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0378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6CAEFF-B20A-433E-E5C6-38D67A8D4DBD}"/>
              </a:ext>
            </a:extLst>
          </p:cNvPr>
          <p:cNvSpPr>
            <a:spLocks noGrp="1"/>
          </p:cNvSpPr>
          <p:nvPr>
            <p:ph type="title"/>
          </p:nvPr>
        </p:nvSpPr>
        <p:spPr>
          <a:xfrm>
            <a:off x="635000" y="640823"/>
            <a:ext cx="3418659" cy="5583148"/>
          </a:xfrm>
        </p:spPr>
        <p:txBody>
          <a:bodyPr anchor="ctr">
            <a:normAutofit/>
          </a:bodyPr>
          <a:lstStyle/>
          <a:p>
            <a:r>
              <a:rPr lang="en-US" sz="5400">
                <a:cs typeface="Calibri Light"/>
              </a:rPr>
              <a:t>IP vs NDN Experiment</a:t>
            </a: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1F763AD-18BD-FF0D-B4AE-13E963B06BD3}"/>
              </a:ext>
            </a:extLst>
          </p:cNvPr>
          <p:cNvGraphicFramePr>
            <a:graphicFrameLocks noGrp="1"/>
          </p:cNvGraphicFramePr>
          <p:nvPr>
            <p:ph idx="1"/>
            <p:extLst>
              <p:ext uri="{D42A27DB-BD31-4B8C-83A1-F6EECF244321}">
                <p14:modId xmlns:p14="http://schemas.microsoft.com/office/powerpoint/2010/main" val="138012092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1542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E6AE99-D9D4-DC62-78C1-EAA8D056EB30}"/>
              </a:ext>
            </a:extLst>
          </p:cNvPr>
          <p:cNvSpPr>
            <a:spLocks noGrp="1"/>
          </p:cNvSpPr>
          <p:nvPr>
            <p:ph type="title"/>
          </p:nvPr>
        </p:nvSpPr>
        <p:spPr>
          <a:xfrm>
            <a:off x="804672" y="640080"/>
            <a:ext cx="3282696" cy="5257800"/>
          </a:xfrm>
        </p:spPr>
        <p:txBody>
          <a:bodyPr vert="horz" lIns="91440" tIns="45720" rIns="91440" bIns="45720" rtlCol="0" anchor="ctr">
            <a:normAutofit/>
          </a:bodyPr>
          <a:lstStyle/>
          <a:p>
            <a:r>
              <a:rPr lang="en-US" sz="4400" kern="1200">
                <a:solidFill>
                  <a:schemeClr val="bg1"/>
                </a:solidFill>
                <a:latin typeface="+mj-lt"/>
                <a:ea typeface="+mj-ea"/>
                <a:cs typeface="+mj-cs"/>
              </a:rPr>
              <a:t>NDN Motivation</a:t>
            </a:r>
          </a:p>
        </p:txBody>
      </p:sp>
      <p:sp>
        <p:nvSpPr>
          <p:cNvPr id="28" name="Text Placeholder 3">
            <a:extLst>
              <a:ext uri="{FF2B5EF4-FFF2-40B4-BE49-F238E27FC236}">
                <a16:creationId xmlns:a16="http://schemas.microsoft.com/office/drawing/2014/main" id="{28B0BA28-0F1A-E34E-32A8-053E6E2826C3}"/>
              </a:ext>
            </a:extLst>
          </p:cNvPr>
          <p:cNvSpPr>
            <a:spLocks noGrp="1"/>
          </p:cNvSpPr>
          <p:nvPr>
            <p:ph type="body" sz="half" idx="2"/>
          </p:nvPr>
        </p:nvSpPr>
        <p:spPr>
          <a:xfrm>
            <a:off x="5358384" y="640081"/>
            <a:ext cx="6024654" cy="5257800"/>
          </a:xfrm>
        </p:spPr>
        <p:txBody>
          <a:bodyPr vert="horz" lIns="91440" tIns="45720" rIns="91440" bIns="45720" rtlCol="0" anchor="ctr">
            <a:normAutofit/>
          </a:bodyPr>
          <a:lstStyle/>
          <a:p>
            <a:pPr marL="285750" indent="-228600">
              <a:buFont typeface="Arial" panose="020B0604020202020204" pitchFamily="34" charset="0"/>
              <a:buChar char="•"/>
            </a:pPr>
            <a:r>
              <a:rPr lang="en-US" sz="2400"/>
              <a:t>Information-Centric Networks account for half of the world's internet traffic, e.g., YouTube, Netflix, Amazon</a:t>
            </a:r>
          </a:p>
          <a:p>
            <a:pPr marL="285750" indent="-228600">
              <a:buFont typeface="Arial" panose="020B0604020202020204" pitchFamily="34" charset="0"/>
              <a:buChar char="•"/>
            </a:pPr>
            <a:r>
              <a:rPr lang="en-US" sz="2400">
                <a:cs typeface="Calibri"/>
              </a:rPr>
              <a:t>The Internet is mostly mobile devices</a:t>
            </a:r>
            <a:endParaRPr lang="en-US" sz="2400"/>
          </a:p>
          <a:p>
            <a:pPr marL="285750" indent="-228600">
              <a:buFont typeface="Arial" panose="020B0604020202020204" pitchFamily="34" charset="0"/>
              <a:buChar char="•"/>
            </a:pPr>
            <a:r>
              <a:rPr lang="en-US" sz="2400"/>
              <a:t>ICN-over-IP is very inefficient</a:t>
            </a:r>
            <a:endParaRPr lang="en-US" sz="2400">
              <a:cs typeface="Calibri"/>
            </a:endParaRPr>
          </a:p>
          <a:p>
            <a:pPr marL="285750" indent="-228600">
              <a:buFont typeface="Arial" panose="020B0604020202020204" pitchFamily="34" charset="0"/>
              <a:buChar char="•"/>
            </a:pPr>
            <a:r>
              <a:rPr lang="en-US" sz="2400"/>
              <a:t>NDN is an architecture developed to better meet that usage and offer better security</a:t>
            </a:r>
            <a:endParaRPr lang="en-US" sz="2400">
              <a:cs typeface="Calibri"/>
            </a:endParaRPr>
          </a:p>
          <a:p>
            <a:pPr marL="285750" indent="-228600">
              <a:buFont typeface="Arial" panose="020B0604020202020204" pitchFamily="34" charset="0"/>
              <a:buChar char="•"/>
            </a:pPr>
            <a:r>
              <a:rPr lang="en-US" sz="2400">
                <a:cs typeface="Calibri"/>
              </a:rPr>
              <a:t>NDN can be run over IP, which means it can be realized incrementally and relatively painlessly.</a:t>
            </a:r>
          </a:p>
          <a:p>
            <a:pPr indent="-228600">
              <a:buFont typeface="Arial" panose="020B0604020202020204" pitchFamily="34" charset="0"/>
              <a:buChar char="•"/>
            </a:pPr>
            <a:endParaRPr lang="en-US" sz="2400">
              <a:cs typeface="Calibri"/>
            </a:endParaRPr>
          </a:p>
        </p:txBody>
      </p:sp>
      <p:sp>
        <p:nvSpPr>
          <p:cNvPr id="3" name="Slide Number Placeholder 2">
            <a:extLst>
              <a:ext uri="{FF2B5EF4-FFF2-40B4-BE49-F238E27FC236}">
                <a16:creationId xmlns:a16="http://schemas.microsoft.com/office/drawing/2014/main" id="{FAC17339-DAF8-8AB0-4E41-1FD2138D9544}"/>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3586560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867CE8-EF27-B5C9-BA0E-BE4B09F8D209}"/>
              </a:ext>
            </a:extLst>
          </p:cNvPr>
          <p:cNvSpPr>
            <a:spLocks noGrp="1"/>
          </p:cNvSpPr>
          <p:nvPr>
            <p:ph type="title"/>
          </p:nvPr>
        </p:nvSpPr>
        <p:spPr>
          <a:xfrm>
            <a:off x="635000" y="640823"/>
            <a:ext cx="3418659" cy="5583148"/>
          </a:xfrm>
        </p:spPr>
        <p:txBody>
          <a:bodyPr anchor="ctr">
            <a:normAutofit/>
          </a:bodyPr>
          <a:lstStyle/>
          <a:p>
            <a:r>
              <a:rPr lang="en-US" sz="5400">
                <a:cs typeface="Calibri Light"/>
              </a:rPr>
              <a:t>Hurdles solved and unsolved</a:t>
            </a: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40CE723-EB30-76B1-D72A-923C0901EB60}"/>
              </a:ext>
            </a:extLst>
          </p:cNvPr>
          <p:cNvGraphicFramePr>
            <a:graphicFrameLocks noGrp="1"/>
          </p:cNvGraphicFramePr>
          <p:nvPr>
            <p:ph idx="1"/>
            <p:extLst>
              <p:ext uri="{D42A27DB-BD31-4B8C-83A1-F6EECF244321}">
                <p14:modId xmlns:p14="http://schemas.microsoft.com/office/powerpoint/2010/main" val="397601919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2811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4" name="Straight Connector 13">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68282"/>
            <a:ext cx="12192000" cy="49469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4FAAE24-0855-DB79-9ABB-899DADD2C7A0}"/>
              </a:ext>
            </a:extLst>
          </p:cNvPr>
          <p:cNvSpPr>
            <a:spLocks noGrp="1"/>
          </p:cNvSpPr>
          <p:nvPr>
            <p:ph type="ctrTitle"/>
          </p:nvPr>
        </p:nvSpPr>
        <p:spPr>
          <a:xfrm>
            <a:off x="795338" y="1566473"/>
            <a:ext cx="10601325" cy="2166723"/>
          </a:xfrm>
        </p:spPr>
        <p:txBody>
          <a:bodyPr>
            <a:normAutofit/>
          </a:bodyPr>
          <a:lstStyle/>
          <a:p>
            <a:r>
              <a:rPr lang="en-US" sz="6600">
                <a:solidFill>
                  <a:schemeClr val="bg1"/>
                </a:solidFill>
              </a:rPr>
              <a:t>Results</a:t>
            </a:r>
          </a:p>
        </p:txBody>
      </p:sp>
      <p:cxnSp>
        <p:nvCxnSpPr>
          <p:cNvPr id="18" name="Straight Connector 17">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806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CF4C-25AC-384C-DBFD-B9E2A52820C3}"/>
              </a:ext>
            </a:extLst>
          </p:cNvPr>
          <p:cNvSpPr>
            <a:spLocks noGrp="1"/>
          </p:cNvSpPr>
          <p:nvPr>
            <p:ph type="title"/>
          </p:nvPr>
        </p:nvSpPr>
        <p:spPr>
          <a:xfrm>
            <a:off x="649224" y="629266"/>
            <a:ext cx="5102351" cy="1676603"/>
          </a:xfrm>
        </p:spPr>
        <p:txBody>
          <a:bodyPr vert="horz" lIns="91440" tIns="45720" rIns="91440" bIns="45720" rtlCol="0" anchor="ctr">
            <a:normAutofit/>
          </a:bodyPr>
          <a:lstStyle/>
          <a:p>
            <a:r>
              <a:rPr lang="en-US" sz="3700"/>
              <a:t>NDN-DPDK Installation and Forwarder Activation</a:t>
            </a:r>
          </a:p>
        </p:txBody>
      </p:sp>
      <p:sp>
        <p:nvSpPr>
          <p:cNvPr id="4" name="Content Placeholder 3">
            <a:extLst>
              <a:ext uri="{FF2B5EF4-FFF2-40B4-BE49-F238E27FC236}">
                <a16:creationId xmlns:a16="http://schemas.microsoft.com/office/drawing/2014/main" id="{6CF14015-AC67-8E7C-0447-2C3EE7A2AD1C}"/>
              </a:ext>
            </a:extLst>
          </p:cNvPr>
          <p:cNvSpPr>
            <a:spLocks noGrp="1"/>
          </p:cNvSpPr>
          <p:nvPr>
            <p:ph sz="half" idx="1"/>
          </p:nvPr>
        </p:nvSpPr>
        <p:spPr>
          <a:xfrm>
            <a:off x="649224" y="2438400"/>
            <a:ext cx="5102351" cy="3785419"/>
          </a:xfrm>
        </p:spPr>
        <p:txBody>
          <a:bodyPr vert="horz" lIns="91440" tIns="45720" rIns="91440" bIns="45720" rtlCol="0">
            <a:normAutofit/>
          </a:bodyPr>
          <a:lstStyle/>
          <a:p>
            <a:r>
              <a:rPr lang="en-US" sz="1900"/>
              <a:t>Successful implementation of NIST’s NDN-DPDK on FABRIC</a:t>
            </a:r>
          </a:p>
          <a:p>
            <a:pPr lvl="1"/>
            <a:r>
              <a:rPr lang="en-US" sz="1900"/>
              <a:t>Special NVIDIA driver configuration for ConnectX-6</a:t>
            </a:r>
          </a:p>
          <a:p>
            <a:pPr lvl="1"/>
            <a:r>
              <a:rPr lang="en-US" sz="1900"/>
              <a:t>Extra script to use IPv6 based sites</a:t>
            </a:r>
          </a:p>
          <a:p>
            <a:r>
              <a:rPr lang="en-US" sz="1900"/>
              <a:t>Using this, we were able to create NDN forwarders</a:t>
            </a:r>
          </a:p>
          <a:p>
            <a:r>
              <a:rPr lang="en-US" sz="1900"/>
              <a:t>We were able to send an NDNping across two forwarding nodes</a:t>
            </a:r>
          </a:p>
          <a:p>
            <a:pPr lvl="1"/>
            <a:r>
              <a:rPr lang="en-US" sz="1900"/>
              <a:t>One as the server with the data in the FIB</a:t>
            </a:r>
          </a:p>
          <a:p>
            <a:pPr lvl="1"/>
            <a:r>
              <a:rPr lang="en-US" sz="1900"/>
              <a:t>One as the client pinging that data</a:t>
            </a:r>
          </a:p>
        </p:txBody>
      </p:sp>
      <p:sp>
        <p:nvSpPr>
          <p:cNvPr id="38" name="Rectangle 16">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10;&#10;Description automatically generated with low confidence">
            <a:extLst>
              <a:ext uri="{FF2B5EF4-FFF2-40B4-BE49-F238E27FC236}">
                <a16:creationId xmlns:a16="http://schemas.microsoft.com/office/drawing/2014/main" id="{5A17C0D6-BC02-4A0F-C273-7835528D5C52}"/>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a:stretch/>
        </p:blipFill>
        <p:spPr>
          <a:xfrm>
            <a:off x="7641644" y="694945"/>
            <a:ext cx="3041288" cy="2322576"/>
          </a:xfrm>
          <a:prstGeom prst="rect">
            <a:avLst/>
          </a:prstGeom>
        </p:spPr>
      </p:pic>
      <p:sp>
        <p:nvSpPr>
          <p:cNvPr id="40"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10;&#10;Description automatically generated with medium confidence">
            <a:extLst>
              <a:ext uri="{FF2B5EF4-FFF2-40B4-BE49-F238E27FC236}">
                <a16:creationId xmlns:a16="http://schemas.microsoft.com/office/drawing/2014/main" id="{5E43347C-3712-B2BC-AB88-08E522C553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0109" y="3721608"/>
            <a:ext cx="3104358" cy="2322576"/>
          </a:xfrm>
          <a:prstGeom prst="rect">
            <a:avLst/>
          </a:prstGeom>
          <a:effectLst/>
        </p:spPr>
      </p:pic>
    </p:spTree>
    <p:extLst>
      <p:ext uri="{BB962C8B-B14F-4D97-AF65-F5344CB8AC3E}">
        <p14:creationId xmlns:p14="http://schemas.microsoft.com/office/powerpoint/2010/main" val="414490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C3DEBB2-D54E-470C-86B3-631BDDF6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845820"/>
            <a:ext cx="6087194" cy="5166360"/>
          </a:xfrm>
          <a:custGeom>
            <a:avLst/>
            <a:gdLst>
              <a:gd name="connsiteX0" fmla="*/ 0 w 6087194"/>
              <a:gd name="connsiteY0" fmla="*/ 0 h 5166360"/>
              <a:gd name="connsiteX1" fmla="*/ 155740 w 6087194"/>
              <a:gd name="connsiteY1" fmla="*/ 0 h 5166360"/>
              <a:gd name="connsiteX2" fmla="*/ 5867656 w 6087194"/>
              <a:gd name="connsiteY2" fmla="*/ 0 h 5166360"/>
              <a:gd name="connsiteX3" fmla="*/ 6087194 w 6087194"/>
              <a:gd name="connsiteY3" fmla="*/ 0 h 5166360"/>
              <a:gd name="connsiteX4" fmla="*/ 3693315 w 6087194"/>
              <a:gd name="connsiteY4" fmla="*/ 5166360 h 5166360"/>
              <a:gd name="connsiteX5" fmla="*/ 3473777 w 6087194"/>
              <a:gd name="connsiteY5" fmla="*/ 5166360 h 5166360"/>
              <a:gd name="connsiteX6" fmla="*/ 155740 w 6087194"/>
              <a:gd name="connsiteY6" fmla="*/ 5166360 h 5166360"/>
              <a:gd name="connsiteX7" fmla="*/ 0 w 6087194"/>
              <a:gd name="connsiteY7" fmla="*/ 516636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87194" h="5166360">
                <a:moveTo>
                  <a:pt x="0" y="0"/>
                </a:moveTo>
                <a:lnTo>
                  <a:pt x="155740" y="0"/>
                </a:lnTo>
                <a:lnTo>
                  <a:pt x="5867656" y="0"/>
                </a:lnTo>
                <a:lnTo>
                  <a:pt x="6087194" y="0"/>
                </a:lnTo>
                <a:lnTo>
                  <a:pt x="3693315" y="5166360"/>
                </a:lnTo>
                <a:lnTo>
                  <a:pt x="3473777" y="5166360"/>
                </a:lnTo>
                <a:lnTo>
                  <a:pt x="155740"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47C7588-8C18-44D9-8469-ABB9865FE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726915" y="844868"/>
            <a:ext cx="8465085" cy="5167312"/>
          </a:xfrm>
          <a:custGeom>
            <a:avLst/>
            <a:gdLst>
              <a:gd name="connsiteX0" fmla="*/ 0 w 8465085"/>
              <a:gd name="connsiteY0" fmla="*/ 952 h 5167312"/>
              <a:gd name="connsiteX1" fmla="*/ 1898594 w 8465085"/>
              <a:gd name="connsiteY1" fmla="*/ 952 h 5167312"/>
              <a:gd name="connsiteX2" fmla="*/ 1898594 w 8465085"/>
              <a:gd name="connsiteY2" fmla="*/ 0 h 5167312"/>
              <a:gd name="connsiteX3" fmla="*/ 0 w 8465085"/>
              <a:gd name="connsiteY3" fmla="*/ 0 h 5167312"/>
              <a:gd name="connsiteX4" fmla="*/ 221324 w 8465085"/>
              <a:gd name="connsiteY4" fmla="*/ 5167312 h 5167312"/>
              <a:gd name="connsiteX5" fmla="*/ 7243482 w 8465085"/>
              <a:gd name="connsiteY5" fmla="*/ 5167312 h 5167312"/>
              <a:gd name="connsiteX6" fmla="*/ 8465085 w 8465085"/>
              <a:gd name="connsiteY6" fmla="*/ 5167312 h 5167312"/>
              <a:gd name="connsiteX7" fmla="*/ 8465085 w 8465085"/>
              <a:gd name="connsiteY7" fmla="*/ 0 h 5167312"/>
              <a:gd name="connsiteX8" fmla="*/ 7243482 w 8465085"/>
              <a:gd name="connsiteY8" fmla="*/ 0 h 5167312"/>
              <a:gd name="connsiteX9" fmla="*/ 2610976 w 8465085"/>
              <a:gd name="connsiteY9" fmla="*/ 0 h 5167312"/>
              <a:gd name="connsiteX10" fmla="*/ 2610976 w 8465085"/>
              <a:gd name="connsiteY10" fmla="*/ 952 h 5167312"/>
              <a:gd name="connsiteX11" fmla="*/ 2615203 w 8465085"/>
              <a:gd name="connsiteY11"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5085" h="5167312">
                <a:moveTo>
                  <a:pt x="0" y="952"/>
                </a:moveTo>
                <a:lnTo>
                  <a:pt x="1898594" y="952"/>
                </a:lnTo>
                <a:lnTo>
                  <a:pt x="1898594" y="0"/>
                </a:lnTo>
                <a:lnTo>
                  <a:pt x="0" y="0"/>
                </a:lnTo>
                <a:close/>
                <a:moveTo>
                  <a:pt x="221324" y="5167312"/>
                </a:moveTo>
                <a:lnTo>
                  <a:pt x="7243482" y="5167312"/>
                </a:lnTo>
                <a:lnTo>
                  <a:pt x="8465085" y="5167312"/>
                </a:lnTo>
                <a:lnTo>
                  <a:pt x="8465085" y="0"/>
                </a:lnTo>
                <a:lnTo>
                  <a:pt x="7243482" y="0"/>
                </a:lnTo>
                <a:lnTo>
                  <a:pt x="2610976" y="0"/>
                </a:lnTo>
                <a:lnTo>
                  <a:pt x="2610976" y="952"/>
                </a:lnTo>
                <a:lnTo>
                  <a:pt x="2615203"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C2ACE06-3F45-6329-9E61-679C9062BEE0}"/>
              </a:ext>
            </a:extLst>
          </p:cNvPr>
          <p:cNvSpPr>
            <a:spLocks noGrp="1"/>
          </p:cNvSpPr>
          <p:nvPr>
            <p:ph type="title"/>
          </p:nvPr>
        </p:nvSpPr>
        <p:spPr>
          <a:xfrm>
            <a:off x="838199" y="1841614"/>
            <a:ext cx="3409508" cy="3173819"/>
          </a:xfrm>
        </p:spPr>
        <p:txBody>
          <a:bodyPr>
            <a:normAutofit/>
          </a:bodyPr>
          <a:lstStyle/>
          <a:p>
            <a:r>
              <a:rPr lang="en-US">
                <a:solidFill>
                  <a:schemeClr val="bg1"/>
                </a:solidFill>
              </a:rPr>
              <a:t>Traffic Generator and File Server</a:t>
            </a:r>
          </a:p>
        </p:txBody>
      </p:sp>
      <p:sp>
        <p:nvSpPr>
          <p:cNvPr id="6" name="Content Placeholder 5">
            <a:extLst>
              <a:ext uri="{FF2B5EF4-FFF2-40B4-BE49-F238E27FC236}">
                <a16:creationId xmlns:a16="http://schemas.microsoft.com/office/drawing/2014/main" id="{29F1366A-2653-601D-4A3F-ED020EB40D09}"/>
              </a:ext>
            </a:extLst>
          </p:cNvPr>
          <p:cNvSpPr>
            <a:spLocks noGrp="1"/>
          </p:cNvSpPr>
          <p:nvPr>
            <p:ph idx="1"/>
          </p:nvPr>
        </p:nvSpPr>
        <p:spPr>
          <a:xfrm>
            <a:off x="6096000" y="1137208"/>
            <a:ext cx="5257800" cy="4582632"/>
          </a:xfrm>
        </p:spPr>
        <p:txBody>
          <a:bodyPr anchor="ctr">
            <a:normAutofit/>
          </a:bodyPr>
          <a:lstStyle/>
          <a:p>
            <a:r>
              <a:rPr lang="en-US" sz="2000"/>
              <a:t>Implementation of the traffic generator and file server are still ongoing</a:t>
            </a:r>
          </a:p>
          <a:p>
            <a:r>
              <a:rPr lang="en-US" sz="2000">
                <a:cs typeface="Calibri"/>
              </a:rPr>
              <a:t>Traffic generator watch module tries to use a </a:t>
            </a:r>
            <a:r>
              <a:rPr lang="en-US" sz="2000" err="1">
                <a:cs typeface="Calibri"/>
              </a:rPr>
              <a:t>GraphQL</a:t>
            </a:r>
            <a:r>
              <a:rPr lang="en-US" sz="2000">
                <a:cs typeface="Calibri"/>
              </a:rPr>
              <a:t> query on a missing field</a:t>
            </a:r>
          </a:p>
          <a:p>
            <a:pPr lvl="1"/>
            <a:r>
              <a:rPr lang="en-US" sz="1600">
                <a:cs typeface="Calibri"/>
              </a:rPr>
              <a:t>To solve this, we are trying to rewrite some of the backend of the NIST NDN-DPDK package (written in Go) to remove the field</a:t>
            </a:r>
          </a:p>
          <a:p>
            <a:endParaRPr lang="en-US" sz="2000">
              <a:cs typeface="Calibri"/>
            </a:endParaRPr>
          </a:p>
        </p:txBody>
      </p:sp>
    </p:spTree>
    <p:extLst>
      <p:ext uri="{BB962C8B-B14F-4D97-AF65-F5344CB8AC3E}">
        <p14:creationId xmlns:p14="http://schemas.microsoft.com/office/powerpoint/2010/main" val="2868786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1">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AE3EC5-3CFD-5EBE-462B-8B5531544C53}"/>
              </a:ext>
            </a:extLst>
          </p:cNvPr>
          <p:cNvSpPr>
            <a:spLocks noGrp="1"/>
          </p:cNvSpPr>
          <p:nvPr>
            <p:ph type="title"/>
          </p:nvPr>
        </p:nvSpPr>
        <p:spPr>
          <a:xfrm>
            <a:off x="594360" y="640263"/>
            <a:ext cx="3822192" cy="1344975"/>
          </a:xfrm>
        </p:spPr>
        <p:txBody>
          <a:bodyPr>
            <a:normAutofit/>
          </a:bodyPr>
          <a:lstStyle/>
          <a:p>
            <a:r>
              <a:rPr lang="en-US" sz="3600">
                <a:solidFill>
                  <a:schemeClr val="bg1"/>
                </a:solidFill>
              </a:rPr>
              <a:t>IP vs NDN Expected Results</a:t>
            </a:r>
          </a:p>
        </p:txBody>
      </p:sp>
      <p:cxnSp>
        <p:nvCxnSpPr>
          <p:cNvPr id="27" name="Straight Connector 23">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725E56-E0D2-69FD-70BC-BE9A7E2F8359}"/>
              </a:ext>
            </a:extLst>
          </p:cNvPr>
          <p:cNvSpPr>
            <a:spLocks noGrp="1"/>
          </p:cNvSpPr>
          <p:nvPr>
            <p:ph idx="1"/>
          </p:nvPr>
        </p:nvSpPr>
        <p:spPr>
          <a:xfrm>
            <a:off x="593610" y="2121763"/>
            <a:ext cx="3822192" cy="3773010"/>
          </a:xfrm>
        </p:spPr>
        <p:txBody>
          <a:bodyPr>
            <a:normAutofit/>
          </a:bodyPr>
          <a:lstStyle/>
          <a:p>
            <a:r>
              <a:rPr lang="en-US" sz="1700">
                <a:solidFill>
                  <a:schemeClr val="bg1"/>
                </a:solidFill>
              </a:rPr>
              <a:t>Both expected to perform the same on first run</a:t>
            </a:r>
          </a:p>
          <a:p>
            <a:pPr lvl="1"/>
            <a:r>
              <a:rPr lang="en-US" sz="1700">
                <a:solidFill>
                  <a:schemeClr val="bg1"/>
                </a:solidFill>
              </a:rPr>
              <a:t>Empty cache on routers</a:t>
            </a:r>
          </a:p>
          <a:p>
            <a:pPr lvl="1"/>
            <a:r>
              <a:rPr lang="en-US" sz="1700">
                <a:solidFill>
                  <a:schemeClr val="bg1"/>
                </a:solidFill>
              </a:rPr>
              <a:t>Interest packet/IP packet will go the same route (to server node)</a:t>
            </a:r>
          </a:p>
          <a:p>
            <a:r>
              <a:rPr lang="en-US" sz="1700">
                <a:solidFill>
                  <a:schemeClr val="bg1"/>
                </a:solidFill>
              </a:rPr>
              <a:t>NDN expected to transfer files faster after first run</a:t>
            </a:r>
          </a:p>
          <a:p>
            <a:pPr lvl="1"/>
            <a:r>
              <a:rPr lang="en-US" sz="1700">
                <a:solidFill>
                  <a:schemeClr val="bg1"/>
                </a:solidFill>
              </a:rPr>
              <a:t>All chunks of the data stored in cache in both forwarders</a:t>
            </a:r>
          </a:p>
          <a:p>
            <a:pPr lvl="1"/>
            <a:r>
              <a:rPr lang="en-US" sz="1700">
                <a:solidFill>
                  <a:schemeClr val="bg1"/>
                </a:solidFill>
              </a:rPr>
              <a:t>NDN interest should be fulfilled by closest forwarder</a:t>
            </a:r>
          </a:p>
          <a:p>
            <a:pPr lvl="1"/>
            <a:r>
              <a:rPr lang="en-US" sz="1700">
                <a:solidFill>
                  <a:schemeClr val="bg1"/>
                </a:solidFill>
              </a:rPr>
              <a:t>IP packet will still have to reach server node</a:t>
            </a:r>
          </a:p>
        </p:txBody>
      </p:sp>
      <p:pic>
        <p:nvPicPr>
          <p:cNvPr id="7" name="Picture 6" descr="Diagram&#10;&#10;Description automatically generated">
            <a:extLst>
              <a:ext uri="{FF2B5EF4-FFF2-40B4-BE49-F238E27FC236}">
                <a16:creationId xmlns:a16="http://schemas.microsoft.com/office/drawing/2014/main" id="{E966248C-F07F-C741-D395-A279416D1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0716" y="1182626"/>
            <a:ext cx="6596652" cy="4337298"/>
          </a:xfrm>
          <a:prstGeom prst="rect">
            <a:avLst/>
          </a:prstGeom>
        </p:spPr>
      </p:pic>
    </p:spTree>
    <p:extLst>
      <p:ext uri="{BB962C8B-B14F-4D97-AF65-F5344CB8AC3E}">
        <p14:creationId xmlns:p14="http://schemas.microsoft.com/office/powerpoint/2010/main" val="1466083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80677D43-DB57-4254-BD60-C0C10917D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155" y="457200"/>
            <a:ext cx="7898845" cy="5909113"/>
          </a:xfrm>
          <a:custGeom>
            <a:avLst/>
            <a:gdLst>
              <a:gd name="connsiteX0" fmla="*/ 3848214 w 7898845"/>
              <a:gd name="connsiteY0" fmla="*/ 0 h 5909113"/>
              <a:gd name="connsiteX1" fmla="*/ 7898845 w 7898845"/>
              <a:gd name="connsiteY1" fmla="*/ 0 h 5909113"/>
              <a:gd name="connsiteX2" fmla="*/ 7898845 w 7898845"/>
              <a:gd name="connsiteY2" fmla="*/ 5907437 h 5909113"/>
              <a:gd name="connsiteX3" fmla="*/ 7778213 w 7898845"/>
              <a:gd name="connsiteY3" fmla="*/ 5907437 h 5909113"/>
              <a:gd name="connsiteX4" fmla="*/ 7778213 w 7898845"/>
              <a:gd name="connsiteY4" fmla="*/ 5909093 h 5909113"/>
              <a:gd name="connsiteX5" fmla="*/ 7485321 w 7898845"/>
              <a:gd name="connsiteY5" fmla="*/ 5909093 h 5909113"/>
              <a:gd name="connsiteX6" fmla="*/ 7485321 w 7898845"/>
              <a:gd name="connsiteY6" fmla="*/ 5909094 h 5909113"/>
              <a:gd name="connsiteX7" fmla="*/ 4228895 w 7898845"/>
              <a:gd name="connsiteY7" fmla="*/ 5909094 h 5909113"/>
              <a:gd name="connsiteX8" fmla="*/ 4228895 w 7898845"/>
              <a:gd name="connsiteY8" fmla="*/ 5909112 h 5909113"/>
              <a:gd name="connsiteX9" fmla="*/ 3936003 w 7898845"/>
              <a:gd name="connsiteY9" fmla="*/ 5909112 h 5909113"/>
              <a:gd name="connsiteX10" fmla="*/ 3936003 w 7898845"/>
              <a:gd name="connsiteY10" fmla="*/ 5909113 h 5909113"/>
              <a:gd name="connsiteX11" fmla="*/ 0 w 7898845"/>
              <a:gd name="connsiteY11" fmla="*/ 5909113 h 5909113"/>
              <a:gd name="connsiteX12" fmla="*/ 2796838 w 7898845"/>
              <a:gd name="connsiteY12" fmla="*/ 1676 h 5909113"/>
              <a:gd name="connsiteX13" fmla="*/ 2916686 w 7898845"/>
              <a:gd name="connsiteY13" fmla="*/ 1676 h 5909113"/>
              <a:gd name="connsiteX14" fmla="*/ 2917470 w 7898845"/>
              <a:gd name="connsiteY14" fmla="*/ 20 h 5909113"/>
              <a:gd name="connsiteX15" fmla="*/ 3210362 w 7898845"/>
              <a:gd name="connsiteY15" fmla="*/ 20 h 5909113"/>
              <a:gd name="connsiteX16" fmla="*/ 3210362 w 7898845"/>
              <a:gd name="connsiteY16" fmla="*/ 19 h 5909113"/>
              <a:gd name="connsiteX17" fmla="*/ 3555322 w 7898845"/>
              <a:gd name="connsiteY17" fmla="*/ 19 h 5909113"/>
              <a:gd name="connsiteX18" fmla="*/ 3555322 w 7898845"/>
              <a:gd name="connsiteY18" fmla="*/ 1 h 5909113"/>
              <a:gd name="connsiteX19" fmla="*/ 3848214 w 7898845"/>
              <a:gd name="connsiteY19" fmla="*/ 1 h 590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898845" h="5909113">
                <a:moveTo>
                  <a:pt x="3848214" y="0"/>
                </a:moveTo>
                <a:lnTo>
                  <a:pt x="7898845" y="0"/>
                </a:lnTo>
                <a:lnTo>
                  <a:pt x="7898845" y="5907437"/>
                </a:lnTo>
                <a:lnTo>
                  <a:pt x="7778213" y="5907437"/>
                </a:lnTo>
                <a:lnTo>
                  <a:pt x="7778213" y="5909093"/>
                </a:lnTo>
                <a:lnTo>
                  <a:pt x="7485321" y="5909093"/>
                </a:lnTo>
                <a:lnTo>
                  <a:pt x="7485321" y="5909094"/>
                </a:lnTo>
                <a:lnTo>
                  <a:pt x="4228895" y="5909094"/>
                </a:lnTo>
                <a:lnTo>
                  <a:pt x="4228895" y="5909112"/>
                </a:lnTo>
                <a:lnTo>
                  <a:pt x="3936003" y="5909112"/>
                </a:lnTo>
                <a:lnTo>
                  <a:pt x="3936003" y="5909113"/>
                </a:lnTo>
                <a:lnTo>
                  <a:pt x="0" y="5909113"/>
                </a:lnTo>
                <a:lnTo>
                  <a:pt x="2796838" y="1676"/>
                </a:lnTo>
                <a:lnTo>
                  <a:pt x="2916686" y="1676"/>
                </a:lnTo>
                <a:lnTo>
                  <a:pt x="2917470" y="20"/>
                </a:lnTo>
                <a:lnTo>
                  <a:pt x="3210362" y="20"/>
                </a:lnTo>
                <a:lnTo>
                  <a:pt x="3210362" y="19"/>
                </a:lnTo>
                <a:lnTo>
                  <a:pt x="3555322" y="19"/>
                </a:lnTo>
                <a:lnTo>
                  <a:pt x="3555322" y="1"/>
                </a:lnTo>
                <a:lnTo>
                  <a:pt x="3848214" y="1"/>
                </a:lnTo>
                <a:close/>
              </a:path>
            </a:pathLst>
          </a:custGeom>
          <a:solidFill>
            <a:srgbClr val="B4B4B4">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F0924E5-8F0D-47CB-B59E-155AFCF8C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8858"/>
            <a:ext cx="6769978" cy="5907437"/>
          </a:xfrm>
          <a:custGeom>
            <a:avLst/>
            <a:gdLst>
              <a:gd name="connsiteX0" fmla="*/ 0 w 6769978"/>
              <a:gd name="connsiteY0" fmla="*/ 0 h 5905761"/>
              <a:gd name="connsiteX1" fmla="*/ 6769978 w 6769978"/>
              <a:gd name="connsiteY1" fmla="*/ 0 h 5905761"/>
              <a:gd name="connsiteX2" fmla="*/ 3973138 w 6769978"/>
              <a:gd name="connsiteY2" fmla="*/ 5905761 h 5905761"/>
              <a:gd name="connsiteX3" fmla="*/ 0 w 6769978"/>
              <a:gd name="connsiteY3" fmla="*/ 5905761 h 5905761"/>
            </a:gdLst>
            <a:ahLst/>
            <a:cxnLst>
              <a:cxn ang="0">
                <a:pos x="connsiteX0" y="connsiteY0"/>
              </a:cxn>
              <a:cxn ang="0">
                <a:pos x="connsiteX1" y="connsiteY1"/>
              </a:cxn>
              <a:cxn ang="0">
                <a:pos x="connsiteX2" y="connsiteY2"/>
              </a:cxn>
              <a:cxn ang="0">
                <a:pos x="connsiteX3" y="connsiteY3"/>
              </a:cxn>
            </a:cxnLst>
            <a:rect l="l" t="t" r="r" b="b"/>
            <a:pathLst>
              <a:path w="6769978" h="5905761">
                <a:moveTo>
                  <a:pt x="0" y="0"/>
                </a:moveTo>
                <a:lnTo>
                  <a:pt x="6769978" y="0"/>
                </a:lnTo>
                <a:lnTo>
                  <a:pt x="3973138" y="5905761"/>
                </a:lnTo>
                <a:lnTo>
                  <a:pt x="0" y="5905761"/>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0CE2AD-F1FE-9CAD-4D42-2878BC164A5B}"/>
              </a:ext>
            </a:extLst>
          </p:cNvPr>
          <p:cNvSpPr>
            <a:spLocks noGrp="1"/>
          </p:cNvSpPr>
          <p:nvPr>
            <p:ph type="title"/>
          </p:nvPr>
        </p:nvSpPr>
        <p:spPr>
          <a:xfrm>
            <a:off x="838201" y="1710127"/>
            <a:ext cx="3431650" cy="3666346"/>
          </a:xfrm>
        </p:spPr>
        <p:txBody>
          <a:bodyPr>
            <a:normAutofit/>
          </a:bodyPr>
          <a:lstStyle/>
          <a:p>
            <a:r>
              <a:rPr lang="en-US">
                <a:solidFill>
                  <a:schemeClr val="bg1"/>
                </a:solidFill>
                <a:cs typeface="Calibri Light"/>
              </a:rPr>
              <a:t>Future Work</a:t>
            </a:r>
            <a:endParaRPr lang="en-US">
              <a:solidFill>
                <a:schemeClr val="bg1"/>
              </a:solidFill>
            </a:endParaRPr>
          </a:p>
        </p:txBody>
      </p:sp>
      <p:sp>
        <p:nvSpPr>
          <p:cNvPr id="3" name="Content Placeholder 2">
            <a:extLst>
              <a:ext uri="{FF2B5EF4-FFF2-40B4-BE49-F238E27FC236}">
                <a16:creationId xmlns:a16="http://schemas.microsoft.com/office/drawing/2014/main" id="{DD45FF71-66E8-E6EF-6D5A-4B326E90CD0B}"/>
              </a:ext>
            </a:extLst>
          </p:cNvPr>
          <p:cNvSpPr>
            <a:spLocks noGrp="1"/>
          </p:cNvSpPr>
          <p:nvPr>
            <p:ph idx="1"/>
          </p:nvPr>
        </p:nvSpPr>
        <p:spPr>
          <a:xfrm>
            <a:off x="6766560" y="1335024"/>
            <a:ext cx="4581144" cy="4416552"/>
          </a:xfrm>
        </p:spPr>
        <p:txBody>
          <a:bodyPr vert="horz" lIns="91440" tIns="45720" rIns="91440" bIns="45720" rtlCol="0" anchor="ctr">
            <a:normAutofit/>
          </a:bodyPr>
          <a:lstStyle/>
          <a:p>
            <a:r>
              <a:rPr lang="en-US" sz="1700">
                <a:ea typeface="+mn-lt"/>
                <a:cs typeface="+mn-lt"/>
              </a:rPr>
              <a:t> We aim to prove that NDN provides higher throughput and quicker data transfers when compared to the standard IP network. </a:t>
            </a:r>
          </a:p>
          <a:p>
            <a:r>
              <a:rPr lang="en-US" sz="1700">
                <a:ea typeface="+mn-lt"/>
                <a:cs typeface="+mn-lt"/>
              </a:rPr>
              <a:t>Once we have the full experimental setup with all proposed components working on our Jupyter notebooks, we aim to scale out the implementation across the testbed to include multiple hosts, producers and forwarders across different sites.</a:t>
            </a:r>
          </a:p>
          <a:p>
            <a:r>
              <a:rPr lang="en-US" sz="1700">
                <a:ea typeface="+mn-lt"/>
                <a:cs typeface="+mn-lt"/>
              </a:rPr>
              <a:t>If time permits, we might also attempt to modify and implement parts of the NDN protocol. One idea is to implement a predictive algorithm that will automatically supply data packets ahead based on the interest packets that came before it.</a:t>
            </a:r>
            <a:endParaRPr lang="en-US" sz="1700">
              <a:cs typeface="Calibri"/>
            </a:endParaRPr>
          </a:p>
        </p:txBody>
      </p:sp>
    </p:spTree>
    <p:extLst>
      <p:ext uri="{BB962C8B-B14F-4D97-AF65-F5344CB8AC3E}">
        <p14:creationId xmlns:p14="http://schemas.microsoft.com/office/powerpoint/2010/main" val="401873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C3DEBB2-D54E-470C-86B3-631BDDF6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845820"/>
            <a:ext cx="6087194" cy="5166360"/>
          </a:xfrm>
          <a:custGeom>
            <a:avLst/>
            <a:gdLst>
              <a:gd name="connsiteX0" fmla="*/ 0 w 6087194"/>
              <a:gd name="connsiteY0" fmla="*/ 0 h 5166360"/>
              <a:gd name="connsiteX1" fmla="*/ 155740 w 6087194"/>
              <a:gd name="connsiteY1" fmla="*/ 0 h 5166360"/>
              <a:gd name="connsiteX2" fmla="*/ 5867656 w 6087194"/>
              <a:gd name="connsiteY2" fmla="*/ 0 h 5166360"/>
              <a:gd name="connsiteX3" fmla="*/ 6087194 w 6087194"/>
              <a:gd name="connsiteY3" fmla="*/ 0 h 5166360"/>
              <a:gd name="connsiteX4" fmla="*/ 3693315 w 6087194"/>
              <a:gd name="connsiteY4" fmla="*/ 5166360 h 5166360"/>
              <a:gd name="connsiteX5" fmla="*/ 3473777 w 6087194"/>
              <a:gd name="connsiteY5" fmla="*/ 5166360 h 5166360"/>
              <a:gd name="connsiteX6" fmla="*/ 155740 w 6087194"/>
              <a:gd name="connsiteY6" fmla="*/ 5166360 h 5166360"/>
              <a:gd name="connsiteX7" fmla="*/ 0 w 6087194"/>
              <a:gd name="connsiteY7" fmla="*/ 516636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87194" h="5166360">
                <a:moveTo>
                  <a:pt x="0" y="0"/>
                </a:moveTo>
                <a:lnTo>
                  <a:pt x="155740" y="0"/>
                </a:lnTo>
                <a:lnTo>
                  <a:pt x="5867656" y="0"/>
                </a:lnTo>
                <a:lnTo>
                  <a:pt x="6087194" y="0"/>
                </a:lnTo>
                <a:lnTo>
                  <a:pt x="3693315" y="5166360"/>
                </a:lnTo>
                <a:lnTo>
                  <a:pt x="3473777" y="5166360"/>
                </a:lnTo>
                <a:lnTo>
                  <a:pt x="155740"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847C7588-8C18-44D9-8469-ABB9865FE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726915" y="844868"/>
            <a:ext cx="8465085" cy="5167312"/>
          </a:xfrm>
          <a:custGeom>
            <a:avLst/>
            <a:gdLst>
              <a:gd name="connsiteX0" fmla="*/ 0 w 8465085"/>
              <a:gd name="connsiteY0" fmla="*/ 952 h 5167312"/>
              <a:gd name="connsiteX1" fmla="*/ 1898594 w 8465085"/>
              <a:gd name="connsiteY1" fmla="*/ 952 h 5167312"/>
              <a:gd name="connsiteX2" fmla="*/ 1898594 w 8465085"/>
              <a:gd name="connsiteY2" fmla="*/ 0 h 5167312"/>
              <a:gd name="connsiteX3" fmla="*/ 0 w 8465085"/>
              <a:gd name="connsiteY3" fmla="*/ 0 h 5167312"/>
              <a:gd name="connsiteX4" fmla="*/ 221324 w 8465085"/>
              <a:gd name="connsiteY4" fmla="*/ 5167312 h 5167312"/>
              <a:gd name="connsiteX5" fmla="*/ 7243482 w 8465085"/>
              <a:gd name="connsiteY5" fmla="*/ 5167312 h 5167312"/>
              <a:gd name="connsiteX6" fmla="*/ 8465085 w 8465085"/>
              <a:gd name="connsiteY6" fmla="*/ 5167312 h 5167312"/>
              <a:gd name="connsiteX7" fmla="*/ 8465085 w 8465085"/>
              <a:gd name="connsiteY7" fmla="*/ 0 h 5167312"/>
              <a:gd name="connsiteX8" fmla="*/ 7243482 w 8465085"/>
              <a:gd name="connsiteY8" fmla="*/ 0 h 5167312"/>
              <a:gd name="connsiteX9" fmla="*/ 2610976 w 8465085"/>
              <a:gd name="connsiteY9" fmla="*/ 0 h 5167312"/>
              <a:gd name="connsiteX10" fmla="*/ 2610976 w 8465085"/>
              <a:gd name="connsiteY10" fmla="*/ 952 h 5167312"/>
              <a:gd name="connsiteX11" fmla="*/ 2615203 w 8465085"/>
              <a:gd name="connsiteY11"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5085" h="5167312">
                <a:moveTo>
                  <a:pt x="0" y="952"/>
                </a:moveTo>
                <a:lnTo>
                  <a:pt x="1898594" y="952"/>
                </a:lnTo>
                <a:lnTo>
                  <a:pt x="1898594" y="0"/>
                </a:lnTo>
                <a:lnTo>
                  <a:pt x="0" y="0"/>
                </a:lnTo>
                <a:close/>
                <a:moveTo>
                  <a:pt x="221324" y="5167312"/>
                </a:moveTo>
                <a:lnTo>
                  <a:pt x="7243482" y="5167312"/>
                </a:lnTo>
                <a:lnTo>
                  <a:pt x="8465085" y="5167312"/>
                </a:lnTo>
                <a:lnTo>
                  <a:pt x="8465085" y="0"/>
                </a:lnTo>
                <a:lnTo>
                  <a:pt x="7243482" y="0"/>
                </a:lnTo>
                <a:lnTo>
                  <a:pt x="2610976" y="0"/>
                </a:lnTo>
                <a:lnTo>
                  <a:pt x="2610976" y="952"/>
                </a:lnTo>
                <a:lnTo>
                  <a:pt x="2615203"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7AB95F4-80CB-2FA7-F0C5-E653552DC8CB}"/>
              </a:ext>
            </a:extLst>
          </p:cNvPr>
          <p:cNvSpPr>
            <a:spLocks noGrp="1"/>
          </p:cNvSpPr>
          <p:nvPr>
            <p:ph type="title"/>
          </p:nvPr>
        </p:nvSpPr>
        <p:spPr>
          <a:xfrm>
            <a:off x="838199" y="1841614"/>
            <a:ext cx="3409508" cy="3173819"/>
          </a:xfrm>
        </p:spPr>
        <p:txBody>
          <a:bodyPr>
            <a:normAutofit/>
          </a:bodyPr>
          <a:lstStyle/>
          <a:p>
            <a:r>
              <a:rPr lang="en-US">
                <a:solidFill>
                  <a:schemeClr val="bg1"/>
                </a:solidFill>
                <a:cs typeface="Calibri Light"/>
              </a:rPr>
              <a:t>Conclusion</a:t>
            </a:r>
            <a:endParaRPr lang="en-US">
              <a:solidFill>
                <a:schemeClr val="bg1"/>
              </a:solidFill>
            </a:endParaRPr>
          </a:p>
        </p:txBody>
      </p:sp>
      <p:sp>
        <p:nvSpPr>
          <p:cNvPr id="3" name="Content Placeholder 2">
            <a:extLst>
              <a:ext uri="{FF2B5EF4-FFF2-40B4-BE49-F238E27FC236}">
                <a16:creationId xmlns:a16="http://schemas.microsoft.com/office/drawing/2014/main" id="{F408A414-52DF-016D-05EC-095755CBF189}"/>
              </a:ext>
            </a:extLst>
          </p:cNvPr>
          <p:cNvSpPr>
            <a:spLocks noGrp="1"/>
          </p:cNvSpPr>
          <p:nvPr>
            <p:ph idx="1"/>
          </p:nvPr>
        </p:nvSpPr>
        <p:spPr>
          <a:xfrm>
            <a:off x="6096000" y="1137208"/>
            <a:ext cx="5257800" cy="4582632"/>
          </a:xfrm>
        </p:spPr>
        <p:txBody>
          <a:bodyPr vert="horz" lIns="91440" tIns="45720" rIns="91440" bIns="45720" rtlCol="0" anchor="ctr">
            <a:normAutofit/>
          </a:bodyPr>
          <a:lstStyle/>
          <a:p>
            <a:r>
              <a:rPr lang="en-US" sz="2000">
                <a:ea typeface="+mn-lt"/>
                <a:cs typeface="+mn-lt"/>
              </a:rPr>
              <a:t>We used the NIST NDN-DPDK package and install this onto a set of FABRIC nodes which act as different NDN components (forwarder, consumer, provider) to accomplish the goal of sending namespace-based traffic across the FABRIC network at high speeds.</a:t>
            </a:r>
          </a:p>
          <a:p>
            <a:r>
              <a:rPr lang="en-US" sz="2000">
                <a:cs typeface="Calibri" panose="020F0502020204030204"/>
              </a:rPr>
              <a:t>FABRIC </a:t>
            </a:r>
            <a:r>
              <a:rPr lang="en-US" sz="2000" err="1">
                <a:cs typeface="Calibri" panose="020F0502020204030204"/>
              </a:rPr>
              <a:t>Jupyter</a:t>
            </a:r>
            <a:r>
              <a:rPr lang="en-US" sz="2000">
                <a:cs typeface="Calibri" panose="020F0502020204030204"/>
              </a:rPr>
              <a:t> notebook brought the replicability and programmability and opens a lot of possibilities for the other future work.</a:t>
            </a:r>
          </a:p>
        </p:txBody>
      </p:sp>
    </p:spTree>
    <p:extLst>
      <p:ext uri="{BB962C8B-B14F-4D97-AF65-F5344CB8AC3E}">
        <p14:creationId xmlns:p14="http://schemas.microsoft.com/office/powerpoint/2010/main" val="1616728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68282"/>
            <a:ext cx="12192000" cy="494690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D4297FE-1FDA-B1E1-0463-89BADF5C65B6}"/>
              </a:ext>
            </a:extLst>
          </p:cNvPr>
          <p:cNvSpPr>
            <a:spLocks noGrp="1"/>
          </p:cNvSpPr>
          <p:nvPr>
            <p:ph type="title"/>
          </p:nvPr>
        </p:nvSpPr>
        <p:spPr>
          <a:xfrm>
            <a:off x="795338" y="1566473"/>
            <a:ext cx="10601325" cy="2166723"/>
          </a:xfrm>
        </p:spPr>
        <p:txBody>
          <a:bodyPr vert="horz" lIns="91440" tIns="45720" rIns="91440" bIns="45720" rtlCol="0" anchor="b">
            <a:normAutofit/>
          </a:bodyPr>
          <a:lstStyle/>
          <a:p>
            <a:pPr algn="ctr"/>
            <a:r>
              <a:rPr lang="en-US" sz="6600" kern="1200">
                <a:solidFill>
                  <a:schemeClr val="bg1"/>
                </a:solidFill>
                <a:latin typeface="+mj-lt"/>
                <a:ea typeface="+mj-ea"/>
                <a:cs typeface="+mj-cs"/>
              </a:rPr>
              <a:t>Thank you</a:t>
            </a:r>
          </a:p>
        </p:txBody>
      </p:sp>
      <p:cxnSp>
        <p:nvCxnSpPr>
          <p:cNvPr id="15" name="Straight Connector 14">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128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Diagram&#10;&#10;Description automatically generated">
            <a:extLst>
              <a:ext uri="{FF2B5EF4-FFF2-40B4-BE49-F238E27FC236}">
                <a16:creationId xmlns:a16="http://schemas.microsoft.com/office/drawing/2014/main" id="{E6047598-66DB-6729-5D0D-0F9BB96275A4}"/>
              </a:ext>
            </a:extLst>
          </p:cNvPr>
          <p:cNvPicPr>
            <a:picLocks noGrp="1" noChangeAspect="1"/>
          </p:cNvPicPr>
          <p:nvPr>
            <p:ph type="pic" idx="1"/>
          </p:nvPr>
        </p:nvPicPr>
        <p:blipFill rotWithShape="1">
          <a:blip r:embed="rId3"/>
          <a:stretch/>
        </p:blipFill>
        <p:spPr>
          <a:xfrm>
            <a:off x="643467" y="1693877"/>
            <a:ext cx="6891187" cy="3445593"/>
          </a:xfrm>
          <a:prstGeom prst="rect">
            <a:avLst/>
          </a:prstGeom>
        </p:spPr>
      </p:pic>
      <p:sp>
        <p:nvSpPr>
          <p:cNvPr id="35" name="Rectangle 34">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A3BF1DC2-C033-C84B-0CB5-4A9CFD58896A}"/>
              </a:ext>
            </a:extLst>
          </p:cNvPr>
          <p:cNvSpPr>
            <a:spLocks noGrp="1"/>
          </p:cNvSpPr>
          <p:nvPr>
            <p:ph type="body" sz="half" idx="2"/>
          </p:nvPr>
        </p:nvSpPr>
        <p:spPr>
          <a:xfrm>
            <a:off x="8502649" y="3358608"/>
            <a:ext cx="3045883" cy="2831273"/>
          </a:xfrm>
        </p:spPr>
        <p:txBody>
          <a:bodyPr vert="horz" lIns="91440" tIns="45720" rIns="91440" bIns="45720" rtlCol="0">
            <a:normAutofit/>
          </a:bodyPr>
          <a:lstStyle/>
          <a:p>
            <a:pPr indent="-228600">
              <a:buFont typeface="Arial" panose="020B0604020202020204" pitchFamily="34" charset="0"/>
              <a:buChar char="•"/>
            </a:pPr>
            <a:r>
              <a:rPr lang="en-US" sz="1800">
                <a:solidFill>
                  <a:schemeClr val="bg1"/>
                </a:solidFill>
              </a:rPr>
              <a:t>Both share hourglass shape</a:t>
            </a:r>
          </a:p>
          <a:p>
            <a:pPr indent="-228600">
              <a:buFont typeface="Arial" panose="020B0604020202020204" pitchFamily="34" charset="0"/>
              <a:buChar char="•"/>
            </a:pPr>
            <a:r>
              <a:rPr lang="en-US" sz="1800">
                <a:solidFill>
                  <a:schemeClr val="bg1"/>
                </a:solidFill>
              </a:rPr>
              <a:t>Both send datagrams</a:t>
            </a:r>
          </a:p>
          <a:p>
            <a:pPr indent="-228600">
              <a:buFont typeface="Arial" panose="020B0604020202020204" pitchFamily="34" charset="0"/>
              <a:buChar char="•"/>
            </a:pPr>
            <a:r>
              <a:rPr lang="en-US" sz="1800">
                <a:solidFill>
                  <a:schemeClr val="bg1"/>
                </a:solidFill>
              </a:rPr>
              <a:t>Both use their own namespace</a:t>
            </a:r>
          </a:p>
          <a:p>
            <a:pPr indent="-228600">
              <a:buFont typeface="Arial" panose="020B0604020202020204" pitchFamily="34" charset="0"/>
              <a:buChar char="•"/>
            </a:pPr>
            <a:r>
              <a:rPr lang="en-US" sz="1800">
                <a:solidFill>
                  <a:schemeClr val="bg1"/>
                </a:solidFill>
              </a:rPr>
              <a:t>NDN includes a security primitive at the narrow waist</a:t>
            </a:r>
          </a:p>
          <a:p>
            <a:pPr indent="-228600">
              <a:buFont typeface="Arial" panose="020B0604020202020204" pitchFamily="34" charset="0"/>
              <a:buChar char="•"/>
            </a:pPr>
            <a:r>
              <a:rPr lang="en-US" sz="1800">
                <a:solidFill>
                  <a:schemeClr val="bg1"/>
                </a:solidFill>
              </a:rPr>
              <a:t>IP has a </a:t>
            </a:r>
            <a:r>
              <a:rPr lang="en-US" sz="1800" b="1">
                <a:solidFill>
                  <a:schemeClr val="bg1"/>
                </a:solidFill>
              </a:rPr>
              <a:t>stateless </a:t>
            </a:r>
            <a:r>
              <a:rPr lang="en-US" sz="1800">
                <a:solidFill>
                  <a:schemeClr val="bg1"/>
                </a:solidFill>
              </a:rPr>
              <a:t>dataplane, NDN has a </a:t>
            </a:r>
            <a:r>
              <a:rPr lang="en-US" sz="1800" b="1">
                <a:solidFill>
                  <a:schemeClr val="bg1"/>
                </a:solidFill>
              </a:rPr>
              <a:t>stateful </a:t>
            </a:r>
            <a:r>
              <a:rPr lang="en-US" sz="1800">
                <a:solidFill>
                  <a:schemeClr val="bg1"/>
                </a:solidFill>
              </a:rPr>
              <a:t>dataplane</a:t>
            </a:r>
          </a:p>
          <a:p>
            <a:pPr indent="-228600">
              <a:buFont typeface="Arial" panose="020B0604020202020204" pitchFamily="34" charset="0"/>
              <a:buChar char="•"/>
            </a:pPr>
            <a:endParaRPr lang="en-US" sz="1800">
              <a:solidFill>
                <a:schemeClr val="bg1"/>
              </a:solidFill>
            </a:endParaRPr>
          </a:p>
        </p:txBody>
      </p:sp>
      <p:sp>
        <p:nvSpPr>
          <p:cNvPr id="2" name="Title 1">
            <a:extLst>
              <a:ext uri="{FF2B5EF4-FFF2-40B4-BE49-F238E27FC236}">
                <a16:creationId xmlns:a16="http://schemas.microsoft.com/office/drawing/2014/main" id="{3C7C8542-E6C2-6583-C6F4-A69904EFC66D}"/>
              </a:ext>
            </a:extLst>
          </p:cNvPr>
          <p:cNvSpPr>
            <a:spLocks noGrp="1"/>
          </p:cNvSpPr>
          <p:nvPr>
            <p:ph type="title"/>
          </p:nvPr>
        </p:nvSpPr>
        <p:spPr>
          <a:xfrm>
            <a:off x="8502650" y="643467"/>
            <a:ext cx="3117850" cy="2556385"/>
          </a:xfrm>
        </p:spPr>
        <p:txBody>
          <a:bodyPr vert="horz" lIns="91440" tIns="45720" rIns="91440" bIns="45720" rtlCol="0" anchor="b">
            <a:normAutofit/>
          </a:bodyPr>
          <a:lstStyle/>
          <a:p>
            <a:r>
              <a:rPr lang="en-US" sz="4400" kern="1200">
                <a:solidFill>
                  <a:schemeClr val="bg1"/>
                </a:solidFill>
                <a:latin typeface="+mj-lt"/>
                <a:ea typeface="+mj-ea"/>
                <a:cs typeface="+mj-cs"/>
              </a:rPr>
              <a:t>IP vs NDN Architecture</a:t>
            </a:r>
          </a:p>
        </p:txBody>
      </p:sp>
      <p:sp>
        <p:nvSpPr>
          <p:cNvPr id="6" name="Slide Number Placeholder 5">
            <a:extLst>
              <a:ext uri="{FF2B5EF4-FFF2-40B4-BE49-F238E27FC236}">
                <a16:creationId xmlns:a16="http://schemas.microsoft.com/office/drawing/2014/main" id="{EDEE3C6F-9B33-3C82-2D0F-C92B07320CE8}"/>
              </a:ext>
            </a:extLst>
          </p:cNvPr>
          <p:cNvSpPr>
            <a:spLocks noGrp="1"/>
          </p:cNvSpPr>
          <p:nvPr>
            <p:ph type="sldNum" sz="quarter" idx="12"/>
          </p:nvPr>
        </p:nvSpPr>
        <p:spPr>
          <a:xfrm>
            <a:off x="10521950" y="6356350"/>
            <a:ext cx="831850" cy="365125"/>
          </a:xfrm>
        </p:spPr>
        <p:txBody>
          <a:bodyPr vert="horz" lIns="91440" tIns="45720" rIns="91440" bIns="45720" rtlCol="0" anchor="ctr">
            <a:normAutofit/>
          </a:bodyPr>
          <a:lstStyle/>
          <a:p>
            <a:pPr>
              <a:spcAft>
                <a:spcPts val="600"/>
              </a:spcAft>
            </a:pPr>
            <a:fld id="{330EA680-D336-4FF7-8B7A-9848BB0A1C32}" type="slidenum">
              <a:rPr lang="en-US">
                <a:solidFill>
                  <a:schemeClr val="bg1">
                    <a:alpha val="70000"/>
                  </a:schemeClr>
                </a:solidFill>
              </a:rPr>
              <a:pPr>
                <a:spcAft>
                  <a:spcPts val="600"/>
                </a:spcAft>
              </a:pPr>
              <a:t>3</a:t>
            </a:fld>
            <a:endParaRPr lang="en-US">
              <a:solidFill>
                <a:schemeClr val="bg1">
                  <a:alpha val="70000"/>
                </a:schemeClr>
              </a:solidFill>
            </a:endParaRPr>
          </a:p>
        </p:txBody>
      </p:sp>
    </p:spTree>
    <p:extLst>
      <p:ext uri="{BB962C8B-B14F-4D97-AF65-F5344CB8AC3E}">
        <p14:creationId xmlns:p14="http://schemas.microsoft.com/office/powerpoint/2010/main" val="2849105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Diagram&#10;&#10;Description automatically generated">
            <a:extLst>
              <a:ext uri="{FF2B5EF4-FFF2-40B4-BE49-F238E27FC236}">
                <a16:creationId xmlns:a16="http://schemas.microsoft.com/office/drawing/2014/main" id="{790CAA48-1BC2-55A0-DBF6-B4BC460C2BB9}"/>
              </a:ext>
            </a:extLst>
          </p:cNvPr>
          <p:cNvPicPr>
            <a:picLocks noGrp="1" noChangeAspect="1"/>
          </p:cNvPicPr>
          <p:nvPr>
            <p:ph sz="half" idx="2"/>
          </p:nvPr>
        </p:nvPicPr>
        <p:blipFill>
          <a:blip r:embed="rId3"/>
          <a:stretch>
            <a:fillRect/>
          </a:stretch>
        </p:blipFill>
        <p:spPr>
          <a:xfrm>
            <a:off x="643467" y="1289020"/>
            <a:ext cx="6891187" cy="4255307"/>
          </a:xfrm>
          <a:prstGeom prst="rect">
            <a:avLst/>
          </a:prstGeom>
        </p:spPr>
      </p:pic>
      <p:sp>
        <p:nvSpPr>
          <p:cNvPr id="27" name="Rectangle 22">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C9A964-2E80-91E3-1218-8CA95F953C69}"/>
              </a:ext>
            </a:extLst>
          </p:cNvPr>
          <p:cNvSpPr>
            <a:spLocks noGrp="1"/>
          </p:cNvSpPr>
          <p:nvPr>
            <p:ph type="title"/>
          </p:nvPr>
        </p:nvSpPr>
        <p:spPr>
          <a:xfrm>
            <a:off x="8502650" y="643467"/>
            <a:ext cx="3117850" cy="2556385"/>
          </a:xfrm>
        </p:spPr>
        <p:txBody>
          <a:bodyPr vert="horz" lIns="91440" tIns="45720" rIns="91440" bIns="45720" rtlCol="0" anchor="b">
            <a:normAutofit/>
          </a:bodyPr>
          <a:lstStyle/>
          <a:p>
            <a:r>
              <a:rPr lang="en-US" kern="1200">
                <a:solidFill>
                  <a:schemeClr val="bg1"/>
                </a:solidFill>
                <a:latin typeface="+mj-lt"/>
                <a:ea typeface="+mj-ea"/>
                <a:cs typeface="+mj-cs"/>
              </a:rPr>
              <a:t>NDN routers have 3 data structures:</a:t>
            </a:r>
          </a:p>
        </p:txBody>
      </p:sp>
      <p:sp>
        <p:nvSpPr>
          <p:cNvPr id="3" name="Content Placeholder 2">
            <a:extLst>
              <a:ext uri="{FF2B5EF4-FFF2-40B4-BE49-F238E27FC236}">
                <a16:creationId xmlns:a16="http://schemas.microsoft.com/office/drawing/2014/main" id="{6F684601-2ACE-E90B-41A1-802DB9E10F05}"/>
              </a:ext>
            </a:extLst>
          </p:cNvPr>
          <p:cNvSpPr>
            <a:spLocks noGrp="1"/>
          </p:cNvSpPr>
          <p:nvPr>
            <p:ph sz="half" idx="1"/>
          </p:nvPr>
        </p:nvSpPr>
        <p:spPr>
          <a:xfrm>
            <a:off x="8502649" y="3358608"/>
            <a:ext cx="3045883" cy="2831273"/>
          </a:xfrm>
        </p:spPr>
        <p:txBody>
          <a:bodyPr vert="horz" lIns="91440" tIns="45720" rIns="91440" bIns="45720" rtlCol="0">
            <a:normAutofit/>
          </a:bodyPr>
          <a:lstStyle/>
          <a:p>
            <a:r>
              <a:rPr lang="en-US" sz="1800">
                <a:solidFill>
                  <a:schemeClr val="bg1"/>
                </a:solidFill>
              </a:rPr>
              <a:t>FIB (Forwarding Information Base)</a:t>
            </a:r>
          </a:p>
          <a:p>
            <a:r>
              <a:rPr lang="en-US" sz="1800">
                <a:solidFill>
                  <a:schemeClr val="bg1"/>
                </a:solidFill>
              </a:rPr>
              <a:t>PIT (Pending Interest Table)</a:t>
            </a:r>
          </a:p>
          <a:p>
            <a:r>
              <a:rPr lang="en-US" sz="1800">
                <a:solidFill>
                  <a:schemeClr val="bg1"/>
                </a:solidFill>
              </a:rPr>
              <a:t>ContentStore (data cache)</a:t>
            </a:r>
          </a:p>
        </p:txBody>
      </p:sp>
      <p:sp>
        <p:nvSpPr>
          <p:cNvPr id="4" name="Slide Number Placeholder 3">
            <a:extLst>
              <a:ext uri="{FF2B5EF4-FFF2-40B4-BE49-F238E27FC236}">
                <a16:creationId xmlns:a16="http://schemas.microsoft.com/office/drawing/2014/main" id="{0F222EE1-E674-0B8F-C7EB-299BC03CA589}"/>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201786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FE4915-B64B-EF59-8CE0-DD9F5A099BB2}"/>
              </a:ext>
            </a:extLst>
          </p:cNvPr>
          <p:cNvSpPr>
            <a:spLocks noGrp="1"/>
          </p:cNvSpPr>
          <p:nvPr>
            <p:ph type="title"/>
          </p:nvPr>
        </p:nvSpPr>
        <p:spPr>
          <a:xfrm>
            <a:off x="5903739" y="724996"/>
            <a:ext cx="6282749" cy="987100"/>
          </a:xfrm>
        </p:spPr>
        <p:txBody>
          <a:bodyPr vert="horz" lIns="91440" tIns="45720" rIns="91440" bIns="45720" rtlCol="0" anchor="b">
            <a:normAutofit fontScale="90000"/>
          </a:bodyPr>
          <a:lstStyle/>
          <a:p>
            <a:r>
              <a:rPr lang="en-US" sz="5600">
                <a:cs typeface="Calibri Light"/>
              </a:rPr>
              <a:t>NDN-DPDK Motivation</a:t>
            </a:r>
            <a:endParaRPr lang="en-US" sz="5600" kern="120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ext&#10;&#10;Description automatically generated">
            <a:extLst>
              <a:ext uri="{FF2B5EF4-FFF2-40B4-BE49-F238E27FC236}">
                <a16:creationId xmlns:a16="http://schemas.microsoft.com/office/drawing/2014/main" id="{EC0377EA-3319-259B-2E0B-F9A7C0104078}"/>
              </a:ext>
            </a:extLst>
          </p:cNvPr>
          <p:cNvPicPr>
            <a:picLocks noGrp="1" noChangeAspect="1"/>
          </p:cNvPicPr>
          <p:nvPr>
            <p:ph sz="half" idx="1"/>
          </p:nvPr>
        </p:nvPicPr>
        <p:blipFill>
          <a:blip r:embed="rId3"/>
          <a:stretch>
            <a:fillRect/>
          </a:stretch>
        </p:blipFill>
        <p:spPr>
          <a:xfrm>
            <a:off x="472424" y="299509"/>
            <a:ext cx="4835063" cy="6258983"/>
          </a:xfrm>
          <a:prstGeom prst="rect">
            <a:avLst/>
          </a:prstGeom>
        </p:spPr>
      </p:pic>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AB8DDA0C-F5F0-BA88-F550-46833E4C597F}"/>
              </a:ext>
            </a:extLst>
          </p:cNvPr>
          <p:cNvSpPr>
            <a:spLocks noGrp="1"/>
          </p:cNvSpPr>
          <p:nvPr>
            <p:ph sz="half" idx="2"/>
          </p:nvPr>
        </p:nvSpPr>
        <p:spPr/>
        <p:txBody>
          <a:bodyPr vert="horz" lIns="91440" tIns="45720" rIns="91440" bIns="45720" rtlCol="0" anchor="t">
            <a:normAutofit lnSpcReduction="10000"/>
          </a:bodyPr>
          <a:lstStyle/>
          <a:p>
            <a:pPr marL="0" indent="0">
              <a:buNone/>
            </a:pPr>
            <a:endParaRPr lang="en-US">
              <a:ea typeface="+mn-lt"/>
              <a:cs typeface="+mn-lt"/>
            </a:endParaRPr>
          </a:p>
          <a:p>
            <a:r>
              <a:rPr lang="en-US">
                <a:ea typeface="+mn-lt"/>
                <a:cs typeface="+mn-lt"/>
              </a:rPr>
              <a:t>NDN can be overlaid on existing architecture, but there is a bottleneck when forwarding</a:t>
            </a:r>
            <a:endParaRPr lang="en-US">
              <a:cs typeface="Calibri" panose="020F0502020204030204"/>
            </a:endParaRPr>
          </a:p>
          <a:p>
            <a:r>
              <a:rPr lang="en-US">
                <a:ea typeface="+mn-lt"/>
                <a:cs typeface="+mn-lt"/>
              </a:rPr>
              <a:t>The NDN data plane requires name-based lookups in potentially large tables (and variable length hierarchical names)</a:t>
            </a:r>
          </a:p>
          <a:p>
            <a:r>
              <a:rPr lang="en-US">
                <a:ea typeface="+mn-lt"/>
                <a:cs typeface="+mn-lt"/>
              </a:rPr>
              <a:t>Achieving high speed forwarding is a challenge</a:t>
            </a:r>
            <a:endParaRPr lang="en-US">
              <a:cs typeface="Calibri"/>
            </a:endParaRPr>
          </a:p>
        </p:txBody>
      </p:sp>
      <p:sp>
        <p:nvSpPr>
          <p:cNvPr id="3" name="Slide Number Placeholder 2">
            <a:extLst>
              <a:ext uri="{FF2B5EF4-FFF2-40B4-BE49-F238E27FC236}">
                <a16:creationId xmlns:a16="http://schemas.microsoft.com/office/drawing/2014/main" id="{7E1C7F4F-8407-C57C-C633-FD18F28BA13F}"/>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2228305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FE4915-B64B-EF59-8CE0-DD9F5A099BB2}"/>
              </a:ext>
            </a:extLst>
          </p:cNvPr>
          <p:cNvSpPr>
            <a:spLocks noGrp="1"/>
          </p:cNvSpPr>
          <p:nvPr>
            <p:ph type="title"/>
          </p:nvPr>
        </p:nvSpPr>
        <p:spPr>
          <a:xfrm>
            <a:off x="5952901" y="577512"/>
            <a:ext cx="6073813" cy="987100"/>
          </a:xfrm>
        </p:spPr>
        <p:txBody>
          <a:bodyPr vert="horz" lIns="91440" tIns="45720" rIns="91440" bIns="45720" rtlCol="0" anchor="b">
            <a:normAutofit/>
          </a:bodyPr>
          <a:lstStyle/>
          <a:p>
            <a:r>
              <a:rPr lang="en-US" sz="5600">
                <a:cs typeface="Calibri Light"/>
              </a:rPr>
              <a:t>Achieving 100 Gbps</a:t>
            </a:r>
          </a:p>
        </p:txBody>
      </p:sp>
      <p:sp>
        <p:nvSpPr>
          <p:cNvPr id="15" name="Rectangle 1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text, clipart&#10;&#10;Description automatically generated">
            <a:extLst>
              <a:ext uri="{FF2B5EF4-FFF2-40B4-BE49-F238E27FC236}">
                <a16:creationId xmlns:a16="http://schemas.microsoft.com/office/drawing/2014/main" id="{EC0377EA-3319-259B-2E0B-F9A7C0104078}"/>
              </a:ext>
            </a:extLst>
          </p:cNvPr>
          <p:cNvPicPr>
            <a:picLocks noGrp="1" noChangeAspect="1"/>
          </p:cNvPicPr>
          <p:nvPr>
            <p:ph sz="half" idx="1"/>
          </p:nvPr>
        </p:nvPicPr>
        <p:blipFill>
          <a:blip r:embed="rId3"/>
          <a:stretch>
            <a:fillRect/>
          </a:stretch>
        </p:blipFill>
        <p:spPr>
          <a:xfrm>
            <a:off x="1350934" y="1828527"/>
            <a:ext cx="2912124" cy="2912124"/>
          </a:xfrm>
          <a:prstGeom prst="rect">
            <a:avLst/>
          </a:prstGeom>
        </p:spPr>
      </p:pic>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E40B8F77-7853-A2EA-E6F7-E0825927754D}"/>
              </a:ext>
            </a:extLst>
          </p:cNvPr>
          <p:cNvSpPr>
            <a:spLocks noGrp="1"/>
          </p:cNvSpPr>
          <p:nvPr>
            <p:ph sz="half" idx="2"/>
          </p:nvPr>
        </p:nvSpPr>
        <p:spPr/>
        <p:txBody>
          <a:bodyPr vert="horz" lIns="91440" tIns="45720" rIns="91440" bIns="45720" rtlCol="0" anchor="t">
            <a:normAutofit fontScale="92500" lnSpcReduction="20000"/>
          </a:bodyPr>
          <a:lstStyle/>
          <a:p>
            <a:r>
              <a:rPr lang="en-US">
                <a:solidFill>
                  <a:srgbClr val="000000"/>
                </a:solidFill>
                <a:ea typeface="+mn-lt"/>
                <a:cs typeface="+mn-lt"/>
              </a:rPr>
              <a:t>Take advantage of parallelism from multi-core CPU's</a:t>
            </a:r>
            <a:endParaRPr lang="en-US">
              <a:ea typeface="+mn-lt"/>
              <a:cs typeface="+mn-lt"/>
            </a:endParaRPr>
          </a:p>
          <a:p>
            <a:r>
              <a:rPr lang="en-US">
                <a:solidFill>
                  <a:srgbClr val="000000"/>
                </a:solidFill>
                <a:ea typeface="+mn-lt"/>
                <a:cs typeface="+mn-lt"/>
              </a:rPr>
              <a:t>Share NDN tables as much as possible</a:t>
            </a:r>
          </a:p>
          <a:p>
            <a:r>
              <a:rPr lang="en-US">
                <a:solidFill>
                  <a:srgbClr val="000000"/>
                </a:solidFill>
                <a:ea typeface="+mn-lt"/>
                <a:cs typeface="+mn-lt"/>
              </a:rPr>
              <a:t>PIT and CS do not require thread safety mechanisms (mostly read only)</a:t>
            </a:r>
          </a:p>
          <a:p>
            <a:r>
              <a:rPr lang="en-US">
                <a:cs typeface="Calibri"/>
              </a:rPr>
              <a:t>FIB (gets updated by control plane) but can employ low-overhead RCU synchronization</a:t>
            </a:r>
          </a:p>
          <a:p>
            <a:r>
              <a:rPr lang="en-US">
                <a:cs typeface="Calibri"/>
              </a:rPr>
              <a:t>Place all three in NUMA-based memory to minimize access latency</a:t>
            </a:r>
          </a:p>
        </p:txBody>
      </p:sp>
      <p:sp>
        <p:nvSpPr>
          <p:cNvPr id="3" name="Slide Number Placeholder 2">
            <a:extLst>
              <a:ext uri="{FF2B5EF4-FFF2-40B4-BE49-F238E27FC236}">
                <a16:creationId xmlns:a16="http://schemas.microsoft.com/office/drawing/2014/main" id="{E873C4EE-02BF-7211-E33A-CD0AEC1AF47A}"/>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4023677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BB5D-1208-9AD8-99A8-779AD112EC14}"/>
              </a:ext>
            </a:extLst>
          </p:cNvPr>
          <p:cNvSpPr>
            <a:spLocks noGrp="1"/>
          </p:cNvSpPr>
          <p:nvPr>
            <p:ph type="title"/>
          </p:nvPr>
        </p:nvSpPr>
        <p:spPr>
          <a:xfrm>
            <a:off x="481013" y="3752849"/>
            <a:ext cx="3290887" cy="2452687"/>
          </a:xfrm>
        </p:spPr>
        <p:txBody>
          <a:bodyPr anchor="ctr">
            <a:normAutofit/>
          </a:bodyPr>
          <a:lstStyle/>
          <a:p>
            <a:r>
              <a:rPr lang="en-US" sz="3600">
                <a:cs typeface="Calibri Light"/>
              </a:rPr>
              <a:t>Hugepages, Memory Pools and NUMA Sockets</a:t>
            </a:r>
            <a:endParaRPr lang="en-US" sz="3600"/>
          </a:p>
        </p:txBody>
      </p:sp>
      <p:pic>
        <p:nvPicPr>
          <p:cNvPr id="4" name="Picture 4" descr="Graphical user interface, logo&#10;&#10;Description automatically generated">
            <a:extLst>
              <a:ext uri="{FF2B5EF4-FFF2-40B4-BE49-F238E27FC236}">
                <a16:creationId xmlns:a16="http://schemas.microsoft.com/office/drawing/2014/main" id="{AC7E2985-5110-E850-665C-016EDA4A894B}"/>
              </a:ext>
            </a:extLst>
          </p:cNvPr>
          <p:cNvPicPr>
            <a:picLocks noChangeAspect="1"/>
          </p:cNvPicPr>
          <p:nvPr/>
        </p:nvPicPr>
        <p:blipFill rotWithShape="1">
          <a:blip r:embed="rId3"/>
          <a:srcRect t="12777" r="-1" b="9379"/>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ED02D349-0545-05F6-BCB2-FF5DD2455452}"/>
              </a:ext>
            </a:extLst>
          </p:cNvPr>
          <p:cNvSpPr>
            <a:spLocks noGrp="1"/>
          </p:cNvSpPr>
          <p:nvPr>
            <p:ph idx="1"/>
          </p:nvPr>
        </p:nvSpPr>
        <p:spPr>
          <a:xfrm>
            <a:off x="4223982" y="3752850"/>
            <a:ext cx="7485413" cy="2452687"/>
          </a:xfrm>
        </p:spPr>
        <p:txBody>
          <a:bodyPr vert="horz" lIns="91440" tIns="45720" rIns="91440" bIns="45720" rtlCol="0" anchor="ctr">
            <a:normAutofit/>
          </a:bodyPr>
          <a:lstStyle/>
          <a:p>
            <a:r>
              <a:rPr lang="en-US" sz="1800">
                <a:cs typeface="Calibri"/>
              </a:rPr>
              <a:t>NDN-DPDK uses DPDK's </a:t>
            </a:r>
            <a:r>
              <a:rPr lang="en-US" sz="1800" i="1">
                <a:cs typeface="Calibri"/>
              </a:rPr>
              <a:t>mempool </a:t>
            </a:r>
            <a:r>
              <a:rPr lang="en-US" sz="1800">
                <a:cs typeface="Calibri"/>
              </a:rPr>
              <a:t>library to preallocate most of its data structures in 1 GB </a:t>
            </a:r>
            <a:r>
              <a:rPr lang="en-US" sz="1800" i="1">
                <a:cs typeface="Calibri"/>
              </a:rPr>
              <a:t>hugepages</a:t>
            </a:r>
            <a:r>
              <a:rPr lang="en-US" sz="1800">
                <a:cs typeface="Calibri"/>
              </a:rPr>
              <a:t>.</a:t>
            </a:r>
          </a:p>
          <a:p>
            <a:r>
              <a:rPr lang="en-US" sz="1800">
                <a:cs typeface="Calibri"/>
              </a:rPr>
              <a:t>This eliminates the unpredictable latency of calling </a:t>
            </a:r>
            <a:r>
              <a:rPr lang="en-US" sz="1800" i="1">
                <a:cs typeface="Calibri"/>
              </a:rPr>
              <a:t>malloc() </a:t>
            </a:r>
            <a:r>
              <a:rPr lang="en-US" sz="1800">
                <a:cs typeface="Calibri"/>
              </a:rPr>
              <a:t>on the packet processing hot path and reduces complexity of handling runtime memory allocation.</a:t>
            </a:r>
          </a:p>
          <a:p>
            <a:r>
              <a:rPr lang="en-US" sz="1800">
                <a:cs typeface="Calibri"/>
              </a:rPr>
              <a:t>Each CPU, memory DIMM and PCIe belong to one NUMA socket.</a:t>
            </a:r>
          </a:p>
        </p:txBody>
      </p:sp>
      <p:sp>
        <p:nvSpPr>
          <p:cNvPr id="5" name="Slide Number Placeholder 4">
            <a:extLst>
              <a:ext uri="{FF2B5EF4-FFF2-40B4-BE49-F238E27FC236}">
                <a16:creationId xmlns:a16="http://schemas.microsoft.com/office/drawing/2014/main" id="{E64A47AE-316B-5A14-383C-C6997D23581D}"/>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186952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402BB75-3153-287E-321B-9E2D970A700F}"/>
              </a:ext>
            </a:extLst>
          </p:cNvPr>
          <p:cNvSpPr>
            <a:spLocks noGrp="1"/>
          </p:cNvSpPr>
          <p:nvPr>
            <p:ph type="title"/>
          </p:nvPr>
        </p:nvSpPr>
        <p:spPr>
          <a:xfrm>
            <a:off x="804672" y="640263"/>
            <a:ext cx="5157216" cy="1344975"/>
          </a:xfrm>
        </p:spPr>
        <p:txBody>
          <a:bodyPr>
            <a:normAutofit fontScale="90000"/>
          </a:bodyPr>
          <a:lstStyle/>
          <a:p>
            <a:r>
              <a:rPr lang="en-US" sz="4000">
                <a:ea typeface="+mj-lt"/>
                <a:cs typeface="+mj-lt"/>
              </a:rPr>
              <a:t>NVIDIA Mellanox </a:t>
            </a:r>
            <a:r>
              <a:rPr lang="en-US" sz="4000" err="1">
                <a:ea typeface="+mj-lt"/>
                <a:cs typeface="+mj-lt"/>
              </a:rPr>
              <a:t>ConnectX</a:t>
            </a:r>
            <a:r>
              <a:rPr lang="en-US" sz="4000">
                <a:ea typeface="+mj-lt"/>
                <a:cs typeface="+mj-lt"/>
              </a:rPr>
              <a:t> </a:t>
            </a:r>
            <a:r>
              <a:rPr lang="en-US" sz="4000">
                <a:cs typeface="Calibri Light"/>
              </a:rPr>
              <a:t>Flow Bifurcation</a:t>
            </a:r>
          </a:p>
        </p:txBody>
      </p:sp>
      <p:sp>
        <p:nvSpPr>
          <p:cNvPr id="3" name="Content Placeholder 2">
            <a:extLst>
              <a:ext uri="{FF2B5EF4-FFF2-40B4-BE49-F238E27FC236}">
                <a16:creationId xmlns:a16="http://schemas.microsoft.com/office/drawing/2014/main" id="{C894DBED-0D13-106B-81D2-3D108AE6E74C}"/>
              </a:ext>
            </a:extLst>
          </p:cNvPr>
          <p:cNvSpPr>
            <a:spLocks noGrp="1"/>
          </p:cNvSpPr>
          <p:nvPr>
            <p:ph idx="1"/>
          </p:nvPr>
        </p:nvSpPr>
        <p:spPr>
          <a:xfrm>
            <a:off x="804672" y="2121763"/>
            <a:ext cx="5157216" cy="3773010"/>
          </a:xfrm>
        </p:spPr>
        <p:txBody>
          <a:bodyPr vert="horz" lIns="91440" tIns="45720" rIns="91440" bIns="45720" rtlCol="0" anchor="t">
            <a:normAutofit/>
          </a:bodyPr>
          <a:lstStyle/>
          <a:p>
            <a:r>
              <a:rPr lang="en-US" sz="2000">
                <a:ea typeface="+mn-lt"/>
                <a:cs typeface="+mn-lt"/>
              </a:rPr>
              <a:t>NDN-DPDK is optimized for 10/100 Gbps Ethernet adapters attached to a PCIe bus</a:t>
            </a:r>
            <a:endParaRPr lang="en-US">
              <a:ea typeface="+mn-lt"/>
              <a:cs typeface="+mn-lt"/>
            </a:endParaRPr>
          </a:p>
          <a:p>
            <a:endParaRPr lang="en-US" sz="2000">
              <a:ea typeface="+mn-lt"/>
              <a:cs typeface="+mn-lt"/>
            </a:endParaRPr>
          </a:p>
          <a:p>
            <a:r>
              <a:rPr lang="en-US" sz="2000">
                <a:ea typeface="+mn-lt"/>
                <a:cs typeface="+mn-lt"/>
              </a:rPr>
              <a:t>NDN-DPDK uses DPDK’s poll mode drivers to split traffic between user and kernel space </a:t>
            </a:r>
            <a:endParaRPr lang="en-US" sz="2000">
              <a:cs typeface="Calibri"/>
            </a:endParaRPr>
          </a:p>
          <a:p>
            <a:endParaRPr lang="en-US" sz="2000">
              <a:ea typeface="+mn-lt"/>
              <a:cs typeface="+mn-lt"/>
            </a:endParaRPr>
          </a:p>
          <a:p>
            <a:r>
              <a:rPr lang="en-US" sz="2000">
                <a:ea typeface="+mn-lt"/>
                <a:cs typeface="+mn-lt"/>
              </a:rPr>
              <a:t>This significantly improves performance by eliminating the overhead of system calls</a:t>
            </a:r>
            <a:br>
              <a:rPr lang="en-US" sz="2000">
                <a:ea typeface="+mn-lt"/>
                <a:cs typeface="+mn-lt"/>
              </a:rPr>
            </a:br>
            <a:r>
              <a:rPr lang="en-US" sz="2000">
                <a:ea typeface="+mn-lt"/>
                <a:cs typeface="+mn-lt"/>
              </a:rPr>
              <a:t>and interrupt handling</a:t>
            </a:r>
            <a:endParaRPr lang="en-US">
              <a:cs typeface="Calibri"/>
            </a:endParaRPr>
          </a:p>
          <a:p>
            <a:endParaRPr lang="en-US" sz="2000">
              <a:cs typeface="Calibri"/>
            </a:endParaRPr>
          </a:p>
        </p:txBody>
      </p:sp>
      <p:pic>
        <p:nvPicPr>
          <p:cNvPr id="4" name="Picture 4" descr="Diagram&#10;&#10;Description automatically generated">
            <a:extLst>
              <a:ext uri="{FF2B5EF4-FFF2-40B4-BE49-F238E27FC236}">
                <a16:creationId xmlns:a16="http://schemas.microsoft.com/office/drawing/2014/main" id="{3A998D17-7D78-7AAB-E23E-0553D1BD45C5}"/>
              </a:ext>
            </a:extLst>
          </p:cNvPr>
          <p:cNvPicPr>
            <a:picLocks noChangeAspect="1"/>
          </p:cNvPicPr>
          <p:nvPr/>
        </p:nvPicPr>
        <p:blipFill>
          <a:blip r:embed="rId3"/>
          <a:stretch>
            <a:fillRect/>
          </a:stretch>
        </p:blipFill>
        <p:spPr>
          <a:xfrm>
            <a:off x="6969642" y="1634126"/>
            <a:ext cx="4736963" cy="3434298"/>
          </a:xfrm>
          <a:prstGeom prst="rect">
            <a:avLst/>
          </a:prstGeom>
        </p:spPr>
      </p:pic>
      <p:sp>
        <p:nvSpPr>
          <p:cNvPr id="6" name="Slide Number Placeholder 5">
            <a:extLst>
              <a:ext uri="{FF2B5EF4-FFF2-40B4-BE49-F238E27FC236}">
                <a16:creationId xmlns:a16="http://schemas.microsoft.com/office/drawing/2014/main" id="{346195B8-C05D-8184-678A-D6E98A8C3EAB}"/>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324648949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B6ECB93-D7FF-4F09-A8ED-D4588EE7C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9110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45FBD-A9DE-59D3-BE71-B006D7572148}"/>
              </a:ext>
            </a:extLst>
          </p:cNvPr>
          <p:cNvSpPr>
            <a:spLocks noGrp="1"/>
          </p:cNvSpPr>
          <p:nvPr>
            <p:ph type="title"/>
          </p:nvPr>
        </p:nvSpPr>
        <p:spPr>
          <a:xfrm>
            <a:off x="838200" y="365760"/>
            <a:ext cx="10515600" cy="1325563"/>
          </a:xfrm>
        </p:spPr>
        <p:txBody>
          <a:bodyPr vert="horz" lIns="91440" tIns="45720" rIns="91440" bIns="45720" rtlCol="0" anchor="ctr">
            <a:normAutofit/>
          </a:bodyPr>
          <a:lstStyle/>
          <a:p>
            <a:r>
              <a:rPr lang="en-US" sz="4400">
                <a:solidFill>
                  <a:schemeClr val="bg1"/>
                </a:solidFill>
              </a:rPr>
              <a:t>Three Stages for Multi-Threaded Architecture</a:t>
            </a:r>
          </a:p>
        </p:txBody>
      </p:sp>
      <p:sp>
        <p:nvSpPr>
          <p:cNvPr id="4" name="Text Placeholder 3">
            <a:extLst>
              <a:ext uri="{FF2B5EF4-FFF2-40B4-BE49-F238E27FC236}">
                <a16:creationId xmlns:a16="http://schemas.microsoft.com/office/drawing/2014/main" id="{0697521D-42DD-4E46-B316-E4FC059BC08A}"/>
              </a:ext>
            </a:extLst>
          </p:cNvPr>
          <p:cNvSpPr>
            <a:spLocks noGrp="1"/>
          </p:cNvSpPr>
          <p:nvPr>
            <p:ph type="body" sz="half" idx="2"/>
          </p:nvPr>
        </p:nvSpPr>
        <p:spPr>
          <a:xfrm>
            <a:off x="841248" y="2276857"/>
            <a:ext cx="5015484" cy="3900106"/>
          </a:xfrm>
        </p:spPr>
        <p:txBody>
          <a:bodyPr vert="horz" lIns="91440" tIns="45720" rIns="91440" bIns="45720" rtlCol="0" anchor="ctr">
            <a:normAutofit/>
          </a:bodyPr>
          <a:lstStyle/>
          <a:p>
            <a:pPr marL="342900" indent="-342900">
              <a:buAutoNum type="arabicPeriod"/>
            </a:pPr>
            <a:r>
              <a:rPr lang="en-US" sz="1700"/>
              <a:t>The input stage receives a packet from a network interface, decodes it, and dispatches it to a forwarding thread according to a Name Dispatch Table (NDT).</a:t>
            </a:r>
            <a:endParaRPr lang="en-US">
              <a:cs typeface="Calibri" panose="020F0502020204030204"/>
            </a:endParaRPr>
          </a:p>
          <a:p>
            <a:pPr marL="342900" indent="-342900">
              <a:buAutoNum type="arabicPeriod"/>
            </a:pPr>
            <a:r>
              <a:rPr lang="en-US" sz="1700"/>
              <a:t>The forwarding stage applies the NDN forwarding rules to the packet; this stage includes the traditional FIB, PIT and CS.</a:t>
            </a:r>
            <a:endParaRPr lang="en-US" sz="1700">
              <a:cs typeface="Calibri" panose="020F0502020204030204"/>
            </a:endParaRPr>
          </a:p>
          <a:p>
            <a:pPr marL="342900" indent="-342900">
              <a:buAutoNum type="arabicPeriod"/>
            </a:pPr>
            <a:r>
              <a:rPr lang="en-US" sz="1700"/>
              <a:t>The output stage prepares outgoing packets and passes them to a network interface for transmission.</a:t>
            </a:r>
            <a:endParaRPr lang="en-US" sz="1700">
              <a:cs typeface="Calibri" panose="020F0502020204030204"/>
            </a:endParaRPr>
          </a:p>
        </p:txBody>
      </p:sp>
      <p:pic>
        <p:nvPicPr>
          <p:cNvPr id="5" name="Picture 5" descr="Diagram&#10;&#10;Description automatically generated">
            <a:extLst>
              <a:ext uri="{FF2B5EF4-FFF2-40B4-BE49-F238E27FC236}">
                <a16:creationId xmlns:a16="http://schemas.microsoft.com/office/drawing/2014/main" id="{F80CC419-A80A-DAE7-91C7-5A8547822E9C}"/>
              </a:ext>
            </a:extLst>
          </p:cNvPr>
          <p:cNvPicPr>
            <a:picLocks noGrp="1" noChangeAspect="1"/>
          </p:cNvPicPr>
          <p:nvPr>
            <p:ph idx="1"/>
          </p:nvPr>
        </p:nvPicPr>
        <p:blipFill rotWithShape="1">
          <a:blip r:embed="rId3"/>
          <a:srcRect r="2589" b="3"/>
          <a:stretch/>
        </p:blipFill>
        <p:spPr>
          <a:xfrm>
            <a:off x="6335270" y="2276857"/>
            <a:ext cx="5015484" cy="3900106"/>
          </a:xfrm>
          <a:prstGeom prst="rect">
            <a:avLst/>
          </a:prstGeom>
        </p:spPr>
      </p:pic>
      <p:sp>
        <p:nvSpPr>
          <p:cNvPr id="3" name="Slide Number Placeholder 2">
            <a:extLst>
              <a:ext uri="{FF2B5EF4-FFF2-40B4-BE49-F238E27FC236}">
                <a16:creationId xmlns:a16="http://schemas.microsoft.com/office/drawing/2014/main" id="{CF87DCE6-3443-65A7-1907-F41ED723D86C}"/>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128719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27</Slides>
  <Notes>27</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Named Data Networking on FABRIC</vt:lpstr>
      <vt:lpstr>NDN Motivation</vt:lpstr>
      <vt:lpstr>IP vs NDN Architecture</vt:lpstr>
      <vt:lpstr>NDN routers have 3 data structures:</vt:lpstr>
      <vt:lpstr>NDN-DPDK Motivation</vt:lpstr>
      <vt:lpstr>Achieving 100 Gbps</vt:lpstr>
      <vt:lpstr>Hugepages, Memory Pools and NUMA Sockets</vt:lpstr>
      <vt:lpstr>NVIDIA Mellanox ConnectX Flow Bifurcation</vt:lpstr>
      <vt:lpstr>Three Stages for Multi-Threaded Architecture</vt:lpstr>
      <vt:lpstr>NDN-DPDK FIB Design</vt:lpstr>
      <vt:lpstr>NDN-DPDK Topology</vt:lpstr>
      <vt:lpstr>FABRIC Topology</vt:lpstr>
      <vt:lpstr>Experimental Design</vt:lpstr>
      <vt:lpstr>Installing NDN-DPDK on FABRIC</vt:lpstr>
      <vt:lpstr>Activating the Forwarder</vt:lpstr>
      <vt:lpstr>Activate the Traffic Generator</vt:lpstr>
      <vt:lpstr>Activate the File Server</vt:lpstr>
      <vt:lpstr>Experiment on the network</vt:lpstr>
      <vt:lpstr>IP vs NDN Experiment</vt:lpstr>
      <vt:lpstr>Hurdles solved and unsolved</vt:lpstr>
      <vt:lpstr>Results</vt:lpstr>
      <vt:lpstr>NDN-DPDK Installation and Forwarder Activation</vt:lpstr>
      <vt:lpstr>Traffic Generator and File Server</vt:lpstr>
      <vt:lpstr>IP vs NDN Expected Results</vt:lpstr>
      <vt:lpstr>Future Work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2022-11-25T16:27:02Z</dcterms:created>
  <dcterms:modified xsi:type="dcterms:W3CDTF">2022-12-05T23:44:10Z</dcterms:modified>
</cp:coreProperties>
</file>