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0" r:id="rId4"/>
    <p:sldId id="277" r:id="rId5"/>
    <p:sldId id="259" r:id="rId6"/>
    <p:sldId id="285" r:id="rId7"/>
    <p:sldId id="286" r:id="rId8"/>
    <p:sldId id="280" r:id="rId9"/>
    <p:sldId id="288" r:id="rId10"/>
    <p:sldId id="291" r:id="rId11"/>
    <p:sldId id="287" r:id="rId12"/>
    <p:sldId id="279" r:id="rId13"/>
    <p:sldId id="283" r:id="rId14"/>
    <p:sldId id="281" r:id="rId15"/>
    <p:sldId id="289" r:id="rId16"/>
    <p:sldId id="282" r:id="rId17"/>
    <p:sldId id="284" r:id="rId18"/>
    <p:sldId id="293" r:id="rId19"/>
    <p:sldId id="294" r:id="rId20"/>
    <p:sldId id="290" r:id="rId21"/>
    <p:sldId id="29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9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3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0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6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3BBB-3D15-44BC-8613-13F8D5FA9B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4BBA3-E1DB-46EF-95F7-7BFFC0AD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1005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DaoliNet</a:t>
            </a:r>
            <a:r>
              <a:rPr lang="en-US" altLang="zh-CN" sz="3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提供网络虚拟化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en-US" sz="3200" dirty="0" err="1" smtClean="0"/>
              <a:t>DaoliNet</a:t>
            </a:r>
            <a:r>
              <a:rPr lang="zh-CN" altLang="en-US" sz="3200" dirty="0" smtClean="0"/>
              <a:t>开源社</a:t>
            </a:r>
            <a:r>
              <a:rPr lang="zh-CN" altLang="en-US" sz="3200" dirty="0"/>
              <a:t>区</a:t>
            </a:r>
            <a:endParaRPr lang="en-US" sz="3200" dirty="0" smtClean="0"/>
          </a:p>
          <a:p>
            <a:r>
              <a:rPr lang="en-US" sz="3200" dirty="0" smtClean="0"/>
              <a:t>2016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日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0" y="547233"/>
            <a:ext cx="4596938" cy="8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</a:t>
            </a:r>
            <a:r>
              <a:rPr lang="zh-CN" altLang="en-US" dirty="0" smtClean="0"/>
              <a:t>知</a:t>
            </a:r>
            <a:r>
              <a:rPr lang="zh-CN" altLang="en-US" dirty="0"/>
              <a:t>解决方案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2" y="1825625"/>
            <a:ext cx="52486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已知映射方法有</a:t>
            </a:r>
            <a:r>
              <a:rPr lang="en-US" altLang="zh-CN" sz="2400" dirty="0" err="1"/>
              <a:t>Etcd</a:t>
            </a:r>
            <a:r>
              <a:rPr lang="zh-CN" altLang="en-US" sz="2400" dirty="0"/>
              <a:t>，</a:t>
            </a:r>
            <a:r>
              <a:rPr lang="en-US" altLang="zh-CN" sz="2400" dirty="0"/>
              <a:t>DNS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，然而很遗憾已知方法似乎都要在</a:t>
            </a:r>
            <a:r>
              <a:rPr lang="en-US" altLang="zh-CN" sz="2400" dirty="0"/>
              <a:t>runtime</a:t>
            </a:r>
            <a:r>
              <a:rPr lang="zh-CN" altLang="en-US" sz="2400" dirty="0"/>
              <a:t>介入</a:t>
            </a:r>
            <a:r>
              <a:rPr lang="en-US" altLang="zh-CN" sz="2400" dirty="0"/>
              <a:t>containers</a:t>
            </a:r>
            <a:r>
              <a:rPr lang="zh-CN" altLang="en-US" sz="2400" dirty="0"/>
              <a:t>内部，造成“干涉内</a:t>
            </a:r>
            <a:r>
              <a:rPr lang="zh-CN" altLang="en-US" sz="2400" dirty="0" smtClean="0"/>
              <a:t>政”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什</a:t>
            </a:r>
            <a:r>
              <a:rPr lang="zh-CN" altLang="en-US" sz="2400" dirty="0"/>
              <a:t>么内政？</a:t>
            </a:r>
            <a:r>
              <a:rPr lang="en-US" altLang="zh-CN" sz="2400" dirty="0"/>
              <a:t>PaaS</a:t>
            </a:r>
            <a:r>
              <a:rPr lang="zh-CN" altLang="en-US" sz="2400" dirty="0"/>
              <a:t>要求</a:t>
            </a:r>
            <a:r>
              <a:rPr lang="en-US" altLang="zh-CN" sz="2400" dirty="0"/>
              <a:t>containers</a:t>
            </a:r>
            <a:r>
              <a:rPr lang="zh-CN" altLang="en-US" sz="2400" dirty="0"/>
              <a:t>内</a:t>
            </a:r>
            <a:r>
              <a:rPr lang="zh-CN" altLang="en-US" sz="2400" dirty="0" smtClean="0"/>
              <a:t>部应</a:t>
            </a:r>
            <a:r>
              <a:rPr lang="zh-CN" altLang="en-US" sz="2400" dirty="0"/>
              <a:t>用在</a:t>
            </a:r>
            <a:r>
              <a:rPr lang="en-US" altLang="zh-CN" sz="2400" dirty="0" smtClean="0"/>
              <a:t>runtime</a:t>
            </a:r>
            <a:r>
              <a:rPr lang="zh-CN" altLang="en-US" sz="2400" dirty="0" smtClean="0"/>
              <a:t>参与帮</a:t>
            </a:r>
            <a:r>
              <a:rPr lang="zh-CN" altLang="en-US" sz="2400" dirty="0"/>
              <a:t>助路</a:t>
            </a:r>
            <a:r>
              <a:rPr lang="zh-CN" altLang="en-US" sz="2400" dirty="0" smtClean="0"/>
              <a:t>由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PaaS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runtime</a:t>
            </a:r>
            <a:r>
              <a:rPr lang="zh-CN" altLang="en-US" sz="2400" dirty="0" smtClean="0"/>
              <a:t>干涉内政使</a:t>
            </a:r>
            <a:r>
              <a:rPr lang="en-US" altLang="zh-CN" sz="2400" dirty="0" smtClean="0"/>
              <a:t>PaaS</a:t>
            </a:r>
            <a:r>
              <a:rPr lang="zh-CN" altLang="en-US" sz="2400" dirty="0"/>
              <a:t>服务难度增加</a:t>
            </a:r>
            <a:r>
              <a:rPr lang="zh-CN" altLang="en-US" sz="2400" dirty="0" smtClean="0"/>
              <a:t>，服务质</a:t>
            </a:r>
            <a:r>
              <a:rPr lang="zh-CN" altLang="en-US" sz="2400" dirty="0"/>
              <a:t>量下降 </a:t>
            </a:r>
            <a:r>
              <a:rPr lang="en-US" altLang="zh-CN" sz="2400" dirty="0" smtClean="0"/>
              <a:t>…</a:t>
            </a:r>
            <a:endParaRPr lang="en-US" altLang="zh-CN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12561" y="1230284"/>
            <a:ext cx="6130065" cy="4281053"/>
            <a:chOff x="6986633" y="1825625"/>
            <a:chExt cx="5302523" cy="33720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633" y="1825625"/>
              <a:ext cx="5302523" cy="337202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153918" y="2941909"/>
              <a:ext cx="2474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 a Client Container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25960" y="2024717"/>
              <a:ext cx="15055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Microservice1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87825" y="3821520"/>
              <a:ext cx="15055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Microservice2</a:t>
              </a:r>
              <a:endParaRPr lang="en-US" dirty="0"/>
            </a:p>
          </p:txBody>
        </p:sp>
      </p:grpSp>
      <p:pic>
        <p:nvPicPr>
          <p:cNvPr id="9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8" y="1037839"/>
            <a:ext cx="11656780" cy="43436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/>
              <a:t>：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等待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通知</a:t>
            </a:r>
            <a:r>
              <a:rPr lang="en-US" altLang="zh-CN" dirty="0" smtClean="0"/>
              <a:t>TTL</a:t>
            </a:r>
            <a:r>
              <a:rPr lang="zh-CN" altLang="en-US" dirty="0" smtClean="0"/>
              <a:t>超时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159" y="5250523"/>
            <a:ext cx="9159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DNS</a:t>
            </a:r>
            <a:r>
              <a:rPr lang="zh-CN" altLang="en-US" sz="2400" dirty="0" smtClean="0"/>
              <a:t>是设计为人脑服务的，</a:t>
            </a:r>
            <a:r>
              <a:rPr lang="en-US" altLang="zh-CN" sz="2400" dirty="0" smtClean="0"/>
              <a:t>local cache</a:t>
            </a:r>
            <a:r>
              <a:rPr lang="zh-CN" altLang="en-US" sz="2400" dirty="0" smtClean="0"/>
              <a:t>更新速度不适用于机器</a:t>
            </a:r>
            <a:r>
              <a:rPr lang="zh-CN" altLang="en-US" sz="2400" dirty="0"/>
              <a:t>之</a:t>
            </a:r>
            <a:r>
              <a:rPr lang="zh-CN" altLang="en-US" sz="2400" dirty="0" smtClean="0"/>
              <a:t>间，</a:t>
            </a:r>
            <a:endParaRPr lang="en-US" altLang="zh-CN" sz="2400" dirty="0" smtClean="0"/>
          </a:p>
          <a:p>
            <a:r>
              <a:rPr lang="zh-CN" altLang="en-US" sz="2400" dirty="0" smtClean="0"/>
              <a:t>若</a:t>
            </a:r>
            <a:r>
              <a:rPr lang="en-US" altLang="zh-CN" sz="2400" dirty="0" smtClean="0"/>
              <a:t>TTL</a:t>
            </a:r>
            <a:r>
              <a:rPr lang="zh-CN" altLang="en-US" sz="2400" dirty="0"/>
              <a:t>超</a:t>
            </a:r>
            <a:r>
              <a:rPr lang="zh-CN" altLang="en-US" sz="2400" dirty="0" smtClean="0"/>
              <a:t>时省缺值设定太久，则</a:t>
            </a:r>
            <a:r>
              <a:rPr lang="en-US" altLang="zh-CN" sz="2400" dirty="0" smtClean="0"/>
              <a:t>service IP</a:t>
            </a:r>
            <a:r>
              <a:rPr lang="zh-CN" altLang="en-US" sz="2400" dirty="0"/>
              <a:t>变化</a:t>
            </a:r>
            <a:r>
              <a:rPr lang="zh-CN" altLang="en-US" sz="2400" dirty="0" smtClean="0"/>
              <a:t>后还要重启</a:t>
            </a:r>
            <a:r>
              <a:rPr lang="en-US" altLang="zh-CN" sz="2400" dirty="0" smtClean="0"/>
              <a:t>client</a:t>
            </a:r>
            <a:endParaRPr lang="en-US" sz="24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56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而</a:t>
            </a:r>
            <a:r>
              <a:rPr lang="en-US" altLang="zh-CN" dirty="0" smtClean="0"/>
              <a:t>ETCD</a:t>
            </a:r>
            <a:r>
              <a:rPr lang="zh-CN" altLang="en-US" dirty="0"/>
              <a:t>则</a:t>
            </a:r>
            <a:r>
              <a:rPr lang="zh-CN" altLang="en-US" dirty="0" smtClean="0"/>
              <a:t>要在</a:t>
            </a:r>
            <a:r>
              <a:rPr lang="en-US" altLang="zh-CN" dirty="0" smtClean="0"/>
              <a:t>client container</a:t>
            </a:r>
            <a:r>
              <a:rPr lang="zh-CN" altLang="en-US" dirty="0" smtClean="0"/>
              <a:t>内编程序了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1" y="929411"/>
            <a:ext cx="9659392" cy="4414645"/>
          </a:xfrm>
        </p:spPr>
      </p:pic>
      <p:sp>
        <p:nvSpPr>
          <p:cNvPr id="11" name="TextBox 10"/>
          <p:cNvSpPr txBox="1"/>
          <p:nvPr/>
        </p:nvSpPr>
        <p:spPr>
          <a:xfrm>
            <a:off x="1095708" y="4931337"/>
            <a:ext cx="9669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回顾</a:t>
            </a:r>
            <a:r>
              <a:rPr lang="zh-CN" altLang="en-US" sz="2400" dirty="0" smtClean="0"/>
              <a:t>“服务不中断”客户需求：中间和右边的</a:t>
            </a:r>
            <a:r>
              <a:rPr lang="en-US" altLang="zh-CN" sz="2400" dirty="0" smtClean="0"/>
              <a:t>containers</a:t>
            </a:r>
            <a:r>
              <a:rPr lang="zh-CN" altLang="en-US" sz="2400" dirty="0" smtClean="0"/>
              <a:t>不具有</a:t>
            </a:r>
            <a:r>
              <a:rPr lang="en-US" altLang="zh-CN" sz="2400" dirty="0" smtClean="0"/>
              <a:t>build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ship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run</a:t>
            </a:r>
            <a:r>
              <a:rPr lang="zh-CN" altLang="en-US" sz="2400" dirty="0"/>
              <a:t>属性</a:t>
            </a:r>
            <a:r>
              <a:rPr lang="zh-CN" altLang="en-US" sz="2400" dirty="0" smtClean="0"/>
              <a:t>，如用</a:t>
            </a:r>
            <a:r>
              <a:rPr lang="en-US" altLang="zh-CN" sz="2400" dirty="0" smtClean="0"/>
              <a:t>containers</a:t>
            </a:r>
            <a:r>
              <a:rPr lang="zh-CN" altLang="en-US" sz="2400" dirty="0" smtClean="0"/>
              <a:t>实现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PaaS </a:t>
            </a:r>
            <a:r>
              <a:rPr lang="en-US" altLang="zh-CN" sz="2400" dirty="0" err="1" smtClean="0"/>
              <a:t>keepalive</a:t>
            </a:r>
            <a:r>
              <a:rPr lang="en-US" altLang="zh-CN" sz="2400" dirty="0" smtClean="0"/>
              <a:t> feedback</a:t>
            </a:r>
            <a:r>
              <a:rPr lang="zh-CN" altLang="en-US" sz="2400" dirty="0" smtClean="0"/>
              <a:t>逻辑要设计配置在中间</a:t>
            </a:r>
            <a:r>
              <a:rPr lang="en-US" altLang="zh-CN" sz="2400" dirty="0" smtClean="0"/>
              <a:t>containers</a:t>
            </a:r>
            <a:r>
              <a:rPr lang="zh-CN" altLang="en-US" sz="2400" dirty="0" smtClean="0"/>
              <a:t>内部，</a:t>
            </a:r>
            <a:r>
              <a:rPr lang="zh-CN" altLang="en-US" sz="2400" dirty="0"/>
              <a:t>观</a:t>
            </a:r>
            <a:r>
              <a:rPr lang="zh-CN" altLang="en-US" sz="2400" dirty="0" smtClean="0"/>
              <a:t>察：不是</a:t>
            </a:r>
            <a:r>
              <a:rPr lang="en-US" altLang="zh-CN" sz="2400" dirty="0" smtClean="0"/>
              <a:t>client-server</a:t>
            </a:r>
            <a:r>
              <a:rPr lang="zh-CN" altLang="en-US" sz="2400" dirty="0" smtClean="0"/>
              <a:t>架构可解决的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62945" y="1953491"/>
            <a:ext cx="2826329" cy="16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0892" y="1546164"/>
            <a:ext cx="259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Keepalive</a:t>
            </a:r>
            <a:r>
              <a:rPr lang="en-US" sz="2400" dirty="0" smtClean="0"/>
              <a:t> feedback</a:t>
            </a:r>
            <a:endParaRPr lang="en-US" sz="2400" dirty="0"/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5391" y="967793"/>
            <a:ext cx="5782793" cy="5233566"/>
            <a:chOff x="6475347" y="967793"/>
            <a:chExt cx="5782793" cy="52335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11937" y="967793"/>
              <a:ext cx="3557017" cy="3036477"/>
            </a:xfrm>
            <a:prstGeom prst="rect">
              <a:avLst/>
            </a:prstGeom>
          </p:spPr>
        </p:pic>
        <p:pic>
          <p:nvPicPr>
            <p:cNvPr id="4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75347" y="2741998"/>
              <a:ext cx="4427567" cy="3065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427493" y="5739694"/>
              <a:ext cx="30306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Master = </a:t>
              </a:r>
              <a:r>
                <a:rPr lang="en-US" sz="2400" dirty="0" smtClean="0"/>
                <a:t>192.0.0.1: 80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21429" y="1572309"/>
              <a:ext cx="3436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Backup = </a:t>
              </a:r>
              <a:r>
                <a:rPr lang="en-US" sz="2400" dirty="0" smtClean="0"/>
                <a:t>192.0.0.1: 80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6880" y="2293356"/>
              <a:ext cx="1922688" cy="81215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PaaS</a:t>
            </a:r>
            <a:r>
              <a:rPr lang="zh-CN" altLang="en-US" dirty="0"/>
              <a:t>服</a:t>
            </a:r>
            <a:r>
              <a:rPr lang="zh-CN" altLang="en-US" dirty="0" smtClean="0"/>
              <a:t>务不用打开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那</a:t>
            </a:r>
            <a:r>
              <a:rPr lang="zh-CN" altLang="en-US" dirty="0"/>
              <a:t>该多</a:t>
            </a:r>
            <a:r>
              <a:rPr lang="zh-CN" altLang="en-US" dirty="0" smtClean="0"/>
              <a:t>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7757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假</a:t>
            </a:r>
            <a:r>
              <a:rPr lang="zh-CN" altLang="en-US" sz="2400" dirty="0" smtClean="0"/>
              <a:t>如从</a:t>
            </a:r>
            <a:r>
              <a:rPr lang="en-US" altLang="zh-CN" sz="2400" dirty="0" smtClean="0"/>
              <a:t>container</a:t>
            </a:r>
            <a:r>
              <a:rPr lang="zh-CN" altLang="en-US" sz="2400" dirty="0" smtClean="0"/>
              <a:t>内部看，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也</a:t>
            </a:r>
            <a:r>
              <a:rPr lang="zh-CN" altLang="en-US" sz="2400" dirty="0"/>
              <a:t>固定不变怎么样？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PaaS</a:t>
            </a:r>
            <a:r>
              <a:rPr lang="zh-CN" altLang="en-US" sz="2400" dirty="0"/>
              <a:t>服</a:t>
            </a:r>
            <a:r>
              <a:rPr lang="zh-CN" altLang="en-US" sz="2400" dirty="0" smtClean="0"/>
              <a:t>务就不需要打开集装箱啦！</a:t>
            </a:r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CN" altLang="en-US" sz="2400" dirty="0" smtClean="0"/>
              <a:t>比如“服务</a:t>
            </a:r>
            <a:r>
              <a:rPr lang="zh-CN" altLang="en-US" sz="2400" dirty="0"/>
              <a:t>不中</a:t>
            </a:r>
            <a:r>
              <a:rPr lang="zh-CN" altLang="en-US" sz="2400" dirty="0" smtClean="0"/>
              <a:t>断”需求：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挂时，处于另一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物理位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Backup</a:t>
            </a:r>
            <a:r>
              <a:rPr lang="zh-CN" altLang="en-US" sz="2400" dirty="0"/>
              <a:t>接过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从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ontainer</a:t>
            </a:r>
            <a:r>
              <a:rPr lang="zh-CN" altLang="en-US" sz="2400" dirty="0" smtClean="0"/>
              <a:t>内部看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IP:Port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没变，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切换对</a:t>
            </a:r>
            <a:r>
              <a:rPr lang="en-US" altLang="zh-CN" sz="2400" dirty="0" smtClean="0"/>
              <a:t>container</a:t>
            </a:r>
            <a:r>
              <a:rPr lang="zh-CN" altLang="en-US" sz="2400" dirty="0" smtClean="0"/>
              <a:t>内部是</a:t>
            </a:r>
            <a:r>
              <a:rPr lang="en-US" altLang="zh-CN" sz="2400" dirty="0" smtClean="0"/>
              <a:t>seamless</a:t>
            </a:r>
            <a:r>
              <a:rPr lang="zh-CN" altLang="en-US" sz="2400" dirty="0" smtClean="0"/>
              <a:t>的</a:t>
            </a:r>
            <a:endParaRPr lang="en-US" sz="2400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4291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IP</a:t>
            </a:r>
            <a:r>
              <a:rPr lang="zh-CN" altLang="en-US" dirty="0"/>
              <a:t>固定不变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Containers</a:t>
            </a:r>
            <a:r>
              <a:rPr lang="zh-CN" altLang="en-US" dirty="0" smtClean="0"/>
              <a:t>要动态分布部署在不同物理设备上，位置变了怎么会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不变？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Port</a:t>
            </a:r>
            <a:r>
              <a:rPr lang="zh-CN" altLang="en-US" dirty="0"/>
              <a:t>固定不变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大</a:t>
            </a:r>
            <a:r>
              <a:rPr lang="zh-CN" altLang="en-US" dirty="0"/>
              <a:t>家都</a:t>
            </a:r>
            <a:r>
              <a:rPr lang="zh-CN" altLang="en-US" dirty="0" smtClean="0"/>
              <a:t>抢着用</a:t>
            </a:r>
            <a:r>
              <a:rPr lang="en-US" altLang="zh-CN" dirty="0" smtClean="0"/>
              <a:t>80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443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/>
              <a:t>，</a:t>
            </a:r>
            <a:r>
              <a:rPr lang="zh-CN" altLang="en-US" dirty="0" smtClean="0"/>
              <a:t>而服</a:t>
            </a:r>
            <a:r>
              <a:rPr lang="zh-CN" altLang="en-US" dirty="0"/>
              <a:t>务</a:t>
            </a:r>
            <a:r>
              <a:rPr lang="zh-CN" altLang="en-US" dirty="0" smtClean="0"/>
              <a:t>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又是固定的，你也要</a:t>
            </a:r>
            <a:r>
              <a:rPr lang="en-US" altLang="zh-CN" dirty="0" smtClean="0"/>
              <a:t>IP:80</a:t>
            </a:r>
            <a:r>
              <a:rPr lang="zh-CN" altLang="en-US" dirty="0" smtClean="0"/>
              <a:t>，他也要</a:t>
            </a:r>
            <a:r>
              <a:rPr lang="en-US" altLang="zh-CN" dirty="0" smtClean="0"/>
              <a:t>IP:80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IP:Port</a:t>
            </a:r>
            <a:r>
              <a:rPr lang="zh-CN" altLang="en-US" dirty="0" smtClean="0"/>
              <a:t>冲突怎么路由？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网络虚拟化</a:t>
            </a:r>
            <a:r>
              <a:rPr lang="zh-CN" altLang="en-US" dirty="0"/>
              <a:t>：</a:t>
            </a:r>
            <a:r>
              <a:rPr lang="zh-CN" altLang="en-US" dirty="0" smtClean="0"/>
              <a:t>无感知（</a:t>
            </a:r>
            <a:r>
              <a:rPr lang="en-US" altLang="zh-CN" dirty="0" err="1" smtClean="0"/>
              <a:t>abnostic</a:t>
            </a:r>
            <a:r>
              <a:rPr lang="zh-CN" altLang="en-US" dirty="0"/>
              <a:t>）</a:t>
            </a:r>
            <a:r>
              <a:rPr lang="zh-CN" altLang="en-US" dirty="0" smtClean="0"/>
              <a:t>映射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826" y="1825625"/>
            <a:ext cx="1019278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Runtime</a:t>
            </a:r>
            <a:r>
              <a:rPr lang="zh-CN" altLang="en-US" dirty="0" smtClean="0"/>
              <a:t>对网络身份和服务名称的动态映射是不可避免的</a:t>
            </a:r>
            <a:r>
              <a:rPr lang="zh-CN" altLang="en-US" dirty="0"/>
              <a:t>，</a:t>
            </a:r>
            <a:r>
              <a:rPr lang="zh-CN" altLang="en-US" dirty="0" smtClean="0"/>
              <a:t>但那是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层工作，应该在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外部进行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那样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层就可在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内部看到恒定不变的网络身份，根本就不知道还存在动态映射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虚拟化的网络：</a:t>
            </a:r>
            <a:r>
              <a:rPr lang="en-US" altLang="zh-CN" dirty="0" smtClean="0"/>
              <a:t>PaaS</a:t>
            </a:r>
            <a:r>
              <a:rPr lang="zh-CN" altLang="en-US" dirty="0"/>
              <a:t>、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“互不干涉内政”，简化</a:t>
            </a:r>
            <a:r>
              <a:rPr lang="en-US" altLang="zh-CN" dirty="0" smtClean="0"/>
              <a:t>DevOps</a:t>
            </a:r>
            <a:r>
              <a:rPr lang="zh-CN" altLang="en-US" dirty="0" smtClean="0"/>
              <a:t>流程，提高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服务质量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无感知映射原理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1844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在一个物理服务器</a:t>
            </a:r>
            <a:r>
              <a:rPr lang="zh-CN" altLang="en-US" dirty="0"/>
              <a:t>上</a:t>
            </a:r>
            <a:r>
              <a:rPr lang="en-US" altLang="zh-CN" dirty="0" smtClean="0"/>
              <a:t>launch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PaaS orchestrator—</a:t>
            </a:r>
            <a:r>
              <a:rPr lang="zh-CN" altLang="en-US" dirty="0" smtClean="0"/>
              <a:t>如</a:t>
            </a:r>
            <a:r>
              <a:rPr lang="en-US" altLang="zh-CN" dirty="0" smtClean="0"/>
              <a:t>Docker Swarm, Kubernetes—</a:t>
            </a:r>
            <a:r>
              <a:rPr lang="zh-CN" altLang="en-US" dirty="0" smtClean="0"/>
              <a:t>可看到如下信息：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ServerMAC</a:t>
            </a:r>
            <a:r>
              <a:rPr lang="en-US" dirty="0" smtClean="0"/>
              <a:t>, </a:t>
            </a:r>
            <a:r>
              <a:rPr lang="en-US" dirty="0" err="1" smtClean="0"/>
              <a:t>ServerIP</a:t>
            </a:r>
            <a:r>
              <a:rPr lang="en-US" dirty="0" smtClean="0"/>
              <a:t>, </a:t>
            </a:r>
            <a:r>
              <a:rPr lang="en-US" dirty="0" err="1" smtClean="0"/>
              <a:t>ServerPort</a:t>
            </a:r>
            <a:r>
              <a:rPr lang="en-US" dirty="0" smtClean="0"/>
              <a:t>; MAC, IP, Port)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其</a:t>
            </a:r>
            <a:r>
              <a:rPr lang="zh-CN" altLang="en-US" dirty="0" smtClean="0"/>
              <a:t>中哪怕 </a:t>
            </a:r>
            <a:r>
              <a:rPr lang="en-US" altLang="zh-CN" dirty="0" smtClean="0"/>
              <a:t>(IP, Port) </a:t>
            </a:r>
            <a:r>
              <a:rPr lang="zh-CN" altLang="en-US" dirty="0" smtClean="0"/>
              <a:t>在应用的</a:t>
            </a:r>
            <a:r>
              <a:rPr lang="en-US" altLang="zh-CN" dirty="0" smtClean="0"/>
              <a:t>life-time</a:t>
            </a:r>
            <a:r>
              <a:rPr lang="zh-CN" altLang="en-US" dirty="0" smtClean="0"/>
              <a:t>固定不变，这个</a:t>
            </a:r>
            <a:r>
              <a:rPr lang="en-US" altLang="zh-CN" dirty="0" smtClean="0"/>
              <a:t>6-tuple</a:t>
            </a:r>
            <a:r>
              <a:rPr lang="zh-CN" altLang="en-US" dirty="0" smtClean="0"/>
              <a:t>含有足够信息量，具有</a:t>
            </a:r>
            <a:r>
              <a:rPr lang="zh-CN" altLang="en-US" dirty="0"/>
              <a:t>全局</a:t>
            </a:r>
            <a:r>
              <a:rPr lang="zh-CN" altLang="en-US" dirty="0" smtClean="0"/>
              <a:t>唯一性，可以引导后继所需的正确路由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技术枝节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13" y="1825625"/>
            <a:ext cx="1000990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为确保传统路由的唯一性，</a:t>
            </a:r>
            <a:r>
              <a:rPr lang="en-US" altLang="zh-CN" dirty="0" smtClean="0"/>
              <a:t>Docker Swarm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Kubernetes</a:t>
            </a:r>
            <a:r>
              <a:rPr lang="zh-CN" altLang="en-US" dirty="0" smtClean="0"/>
              <a:t>都不允许创建具有相同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</a:t>
            </a:r>
            <a:r>
              <a:rPr lang="en-US" altLang="zh-CN" dirty="0" smtClean="0"/>
              <a:t>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然而</a:t>
            </a:r>
            <a:r>
              <a:rPr lang="en-US" altLang="zh-CN" dirty="0" err="1" smtClean="0"/>
              <a:t>DaoliNet</a:t>
            </a:r>
            <a:r>
              <a:rPr lang="zh-CN" altLang="en-US" dirty="0" smtClean="0"/>
              <a:t>网络虚拟化路由的唯一性已经不再需要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内部逻辑参与，而是因为</a:t>
            </a:r>
            <a:r>
              <a:rPr lang="en-US" altLang="zh-CN" dirty="0" smtClean="0"/>
              <a:t>cloud orchestrator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外部可见</a:t>
            </a:r>
            <a:r>
              <a:rPr lang="en-US" altLang="zh-CN" dirty="0" smtClean="0"/>
              <a:t>6-tupple sandbox</a:t>
            </a:r>
            <a:r>
              <a:rPr lang="zh-CN" altLang="en-US" dirty="0" smtClean="0"/>
              <a:t>化的网络信息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多亏</a:t>
            </a:r>
            <a:r>
              <a:rPr lang="zh-CN" altLang="en-US" dirty="0" smtClean="0"/>
              <a:t>这些</a:t>
            </a:r>
            <a:r>
              <a:rPr lang="en-US" altLang="zh-CN" dirty="0" smtClean="0"/>
              <a:t>cloud orchestration</a:t>
            </a:r>
            <a:r>
              <a:rPr lang="zh-CN" altLang="en-US" dirty="0" smtClean="0"/>
              <a:t>工具都是</a:t>
            </a:r>
            <a:r>
              <a:rPr lang="zh-CN" altLang="en-US" b="1" dirty="0" smtClean="0"/>
              <a:t>开源</a:t>
            </a:r>
            <a:r>
              <a:rPr lang="zh-CN" altLang="en-US" dirty="0" smtClean="0"/>
              <a:t>的，改了它们就是了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140" y="390780"/>
            <a:ext cx="10515600" cy="1325563"/>
          </a:xfrm>
        </p:spPr>
        <p:txBody>
          <a:bodyPr/>
          <a:lstStyle/>
          <a:p>
            <a:r>
              <a:rPr lang="zh-CN" altLang="en-US" dirty="0"/>
              <a:t>性</a:t>
            </a:r>
            <a:r>
              <a:rPr lang="zh-CN" altLang="en-US" dirty="0" smtClean="0"/>
              <a:t>质：</a:t>
            </a:r>
            <a:r>
              <a:rPr lang="en-US" altLang="zh-CN" dirty="0" smtClean="0"/>
              <a:t>IP=</a:t>
            </a:r>
            <a:r>
              <a:rPr lang="zh-CN" altLang="en-US" dirty="0" smtClean="0"/>
              <a:t>虚拟服务器，</a:t>
            </a:r>
            <a:r>
              <a:rPr lang="en-US" altLang="zh-CN" dirty="0" smtClean="0"/>
              <a:t>Port=</a:t>
            </a:r>
            <a:r>
              <a:rPr lang="zh-CN" altLang="en-US" dirty="0" smtClean="0"/>
              <a:t>服务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23" y="3191857"/>
            <a:ext cx="3243599" cy="2768926"/>
          </a:xfrm>
        </p:spPr>
      </p:pic>
      <p:grpSp>
        <p:nvGrpSpPr>
          <p:cNvPr id="23" name="Group 22"/>
          <p:cNvGrpSpPr/>
          <p:nvPr/>
        </p:nvGrpSpPr>
        <p:grpSpPr>
          <a:xfrm>
            <a:off x="6824749" y="2144684"/>
            <a:ext cx="4795035" cy="4132834"/>
            <a:chOff x="5710577" y="986847"/>
            <a:chExt cx="5901750" cy="52699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18660" y="986847"/>
              <a:ext cx="3557017" cy="3036477"/>
            </a:xfrm>
            <a:prstGeom prst="rect">
              <a:avLst/>
            </a:prstGeom>
          </p:spPr>
        </p:pic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10577" y="2741998"/>
              <a:ext cx="4427567" cy="3065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046831" y="5746567"/>
              <a:ext cx="4109875" cy="510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Microservice3 = IP</a:t>
              </a:r>
              <a:r>
                <a:rPr lang="en-US" sz="2000" dirty="0" smtClean="0"/>
                <a:t>:Port3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99691" y="1524034"/>
              <a:ext cx="3512636" cy="510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Microservice2 = IP</a:t>
              </a:r>
              <a:r>
                <a:rPr lang="en-US" sz="2000" dirty="0" smtClean="0"/>
                <a:t>:Port2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09352" y="5890452"/>
            <a:ext cx="439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Microservice1 = IP</a:t>
            </a:r>
            <a:r>
              <a:rPr lang="en-US" sz="2000" dirty="0" smtClean="0"/>
              <a:t>:Port1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212526" y="3145006"/>
            <a:ext cx="1589034" cy="661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634622" y="3806917"/>
            <a:ext cx="3605960" cy="504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7633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56674" y="15573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表面看</a:t>
            </a:r>
            <a:r>
              <a:rPr lang="zh-CN" altLang="en-US" sz="2400" dirty="0"/>
              <a:t>不同</a:t>
            </a:r>
            <a:r>
              <a:rPr lang="zh-CN" altLang="en-US" sz="2400" dirty="0" smtClean="0"/>
              <a:t>微服务的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地址一样，</a:t>
            </a:r>
            <a:r>
              <a:rPr lang="en-US" altLang="zh-CN" sz="2400" dirty="0" smtClean="0"/>
              <a:t>containers</a:t>
            </a:r>
            <a:r>
              <a:rPr lang="zh-CN" altLang="en-US" sz="2400" dirty="0"/>
              <a:t>却</a:t>
            </a:r>
            <a:r>
              <a:rPr lang="zh-CN" altLang="en-US" sz="2400" dirty="0" smtClean="0"/>
              <a:t>不一定在同一物理服务器上</a:t>
            </a:r>
            <a:endParaRPr lang="en-US" altLang="zh-CN" sz="2400" dirty="0" smtClean="0"/>
          </a:p>
          <a:p>
            <a:r>
              <a:rPr lang="zh-CN" altLang="en-US" sz="2400" dirty="0"/>
              <a:t>虚拟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地址“无限”多，无需</a:t>
            </a:r>
            <a:r>
              <a:rPr lang="en-US" altLang="zh-CN" sz="2400" dirty="0" smtClean="0"/>
              <a:t>Port</a:t>
            </a:r>
            <a:r>
              <a:rPr lang="zh-CN" altLang="en-US" sz="2400" dirty="0" smtClean="0"/>
              <a:t>映射解决</a:t>
            </a:r>
            <a:r>
              <a:rPr lang="en-US" altLang="zh-CN" sz="2400" dirty="0" smtClean="0"/>
              <a:t>Port</a:t>
            </a:r>
            <a:r>
              <a:rPr lang="zh-CN" altLang="en-US" sz="2400" dirty="0" smtClean="0"/>
              <a:t>冲突问题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en-US" altLang="zh-CN" sz="2400" dirty="0" err="1"/>
              <a:t>IP:Port</a:t>
            </a:r>
            <a:r>
              <a:rPr lang="en-US" altLang="zh-CN" sz="2400" dirty="0"/>
              <a:t>) </a:t>
            </a:r>
            <a:r>
              <a:rPr lang="zh-CN" altLang="en-US" sz="2400" dirty="0"/>
              <a:t>不变只是变的特例</a:t>
            </a:r>
            <a:r>
              <a:rPr lang="zh-CN" altLang="en-US" sz="2400" dirty="0" smtClean="0"/>
              <a:t>，所以虚</a:t>
            </a:r>
            <a:r>
              <a:rPr lang="zh-CN" altLang="en-US" sz="2400" dirty="0"/>
              <a:t>拟</a:t>
            </a:r>
            <a:r>
              <a:rPr lang="zh-CN" altLang="en-US" sz="2400" dirty="0" smtClean="0"/>
              <a:t>化网络对现有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PaaS</a:t>
            </a:r>
            <a:r>
              <a:rPr lang="zh-CN" altLang="en-US" sz="2400" dirty="0"/>
              <a:t>网</a:t>
            </a:r>
            <a:r>
              <a:rPr lang="zh-CN" altLang="en-US" sz="2400" dirty="0" smtClean="0"/>
              <a:t>络技术向</a:t>
            </a:r>
            <a:r>
              <a:rPr lang="zh-CN" altLang="en-US" sz="2400" dirty="0"/>
              <a:t>后兼</a:t>
            </a:r>
            <a:r>
              <a:rPr lang="zh-CN" altLang="en-US" sz="2400" dirty="0" smtClean="0"/>
              <a:t>容，如可配</a:t>
            </a:r>
            <a:r>
              <a:rPr lang="zh-CN" altLang="en-US" sz="2400" dirty="0"/>
              <a:t>套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正</a:t>
            </a:r>
            <a:r>
              <a:rPr lang="zh-CN" altLang="en-US" sz="2400" dirty="0"/>
              <a:t>常工作</a:t>
            </a:r>
            <a:endParaRPr lang="en-US" altLang="zh-CN" sz="2400" dirty="0"/>
          </a:p>
          <a:p>
            <a:endParaRPr lang="en-US" sz="2400" dirty="0"/>
          </a:p>
        </p:txBody>
      </p:sp>
      <p:pic>
        <p:nvPicPr>
          <p:cNvPr id="33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除了简化</a:t>
            </a:r>
            <a:r>
              <a:rPr lang="en-US" altLang="zh-CN" dirty="0" smtClean="0"/>
              <a:t>DevOps</a:t>
            </a:r>
            <a:r>
              <a:rPr lang="zh-CN" altLang="en-US" dirty="0" smtClean="0"/>
              <a:t>流程，</a:t>
            </a:r>
            <a:r>
              <a:rPr lang="en-US" altLang="zh-CN" dirty="0" err="1" smtClean="0"/>
              <a:t>DaoliNet</a:t>
            </a:r>
            <a:r>
              <a:rPr lang="zh-CN" altLang="en-US" dirty="0" smtClean="0"/>
              <a:t>网络虚拟化技术还有如下有趣应用：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服务的动态横向扩展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Scaleout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</a:t>
            </a:r>
            <a:r>
              <a:rPr lang="zh-CN" altLang="en-US" dirty="0"/>
              <a:t>对</a:t>
            </a:r>
            <a:r>
              <a:rPr lang="zh-CN" altLang="en-US" dirty="0" smtClean="0"/>
              <a:t>虚拟服务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IP:Port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的请求可被动态横向扩展路由到多个物理服务资源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ServerMAC_i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ServerIP_i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MAC_i</a:t>
            </a:r>
            <a:r>
              <a:rPr lang="en-US" altLang="zh-CN" dirty="0" smtClean="0"/>
              <a:t>, IP, Port),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1,2, 3,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IPsec-Termination</a:t>
            </a:r>
            <a:r>
              <a:rPr lang="zh-CN" altLang="en-US" dirty="0"/>
              <a:t>穿</a:t>
            </a:r>
            <a:r>
              <a:rPr lang="zh-CN" altLang="en-US" dirty="0" smtClean="0"/>
              <a:t>透网关防火墙：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的虚拟</a:t>
            </a:r>
            <a:r>
              <a:rPr lang="en-US" altLang="zh-CN" dirty="0" smtClean="0"/>
              <a:t>IP = </a:t>
            </a:r>
            <a:r>
              <a:rPr lang="zh-CN" altLang="en-US" dirty="0" smtClean="0"/>
              <a:t>网关</a:t>
            </a:r>
            <a:r>
              <a:rPr lang="en-US" altLang="zh-CN" dirty="0" smtClean="0"/>
              <a:t>IP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简化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服务的需求（一堆）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已知</a:t>
            </a:r>
            <a:r>
              <a:rPr lang="zh-CN" altLang="en-US" dirty="0" smtClean="0"/>
              <a:t>解决方案（</a:t>
            </a:r>
            <a:r>
              <a:rPr lang="en-US" altLang="zh-CN" dirty="0"/>
              <a:t>c</a:t>
            </a:r>
            <a:r>
              <a:rPr lang="en-US" altLang="zh-CN" dirty="0" smtClean="0"/>
              <a:t>ontainer cloud</a:t>
            </a:r>
            <a:r>
              <a:rPr lang="zh-CN" altLang="en-US" dirty="0" smtClean="0"/>
              <a:t>）及未解问题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err="1" smtClean="0"/>
              <a:t>DaoliNet</a:t>
            </a:r>
            <a:r>
              <a:rPr lang="zh-CN" altLang="en-US" dirty="0" smtClean="0"/>
              <a:t>网络虚拟化解决方案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下一</a:t>
            </a:r>
            <a:r>
              <a:rPr lang="zh-CN" altLang="en-US" dirty="0"/>
              <a:t>步</a:t>
            </a:r>
            <a:r>
              <a:rPr lang="zh-CN" altLang="en-US" dirty="0" smtClean="0"/>
              <a:t>工作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  <a:r>
              <a:rPr lang="zh-CN" altLang="en-US" dirty="0" smtClean="0"/>
              <a:t>性</a:t>
            </a:r>
            <a:r>
              <a:rPr lang="zh-CN" altLang="en-US" dirty="0"/>
              <a:t>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13" y="1351800"/>
            <a:ext cx="100182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DaoliNet</a:t>
            </a:r>
            <a:r>
              <a:rPr lang="zh-CN" altLang="en-US" dirty="0"/>
              <a:t>属于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层非封包路由，网络性能与</a:t>
            </a:r>
            <a:r>
              <a:rPr lang="zh-CN" altLang="en-US" dirty="0"/>
              <a:t>同</a:t>
            </a:r>
            <a:r>
              <a:rPr lang="zh-CN" altLang="en-US" dirty="0" smtClean="0"/>
              <a:t>样为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层非封包路由技术的</a:t>
            </a:r>
            <a:r>
              <a:rPr lang="en-US" altLang="zh-CN" dirty="0" smtClean="0"/>
              <a:t>Calico</a:t>
            </a:r>
            <a:r>
              <a:rPr lang="zh-CN" altLang="en-US" dirty="0"/>
              <a:t>类</a:t>
            </a:r>
            <a:r>
              <a:rPr lang="zh-CN" altLang="en-US" dirty="0" smtClean="0"/>
              <a:t>似</a:t>
            </a:r>
            <a:endParaRPr lang="en-US" altLang="zh-CN" dirty="0" smtClean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8255" y="2349929"/>
            <a:ext cx="55889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lucida Grande"/>
              </a:rPr>
              <a:t>实验结果</a:t>
            </a:r>
            <a:r>
              <a:rPr lang="zh-CN" altLang="en-US" dirty="0">
                <a:solidFill>
                  <a:srgbClr val="000000"/>
                </a:solidFill>
                <a:latin typeface="lucida Grande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lucida Grande"/>
              </a:rPr>
            </a:br>
            <a:r>
              <a:rPr lang="zh-CN" altLang="en-US" b="1" i="1" dirty="0">
                <a:solidFill>
                  <a:srgbClr val="000000"/>
                </a:solidFill>
                <a:latin typeface="lucida Grande"/>
              </a:rPr>
              <a:t>**</a:t>
            </a:r>
            <a:r>
              <a:rPr lang="en-US" b="1" i="1" dirty="0" err="1">
                <a:solidFill>
                  <a:srgbClr val="000000"/>
                </a:solidFill>
                <a:latin typeface="lucida Grande"/>
              </a:rPr>
              <a:t>DaoliNet</a:t>
            </a:r>
            <a:r>
              <a:rPr lang="en-US" b="1" i="1" dirty="0">
                <a:solidFill>
                  <a:srgbClr val="000000"/>
                </a:solidFill>
                <a:latin typeface="lucida Grande"/>
              </a:rPr>
              <a:t>**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/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 ID] Interval       Transfer     Bandwidth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1]  0.0-34.3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501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2]  0.0-33.8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509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3]  0.0-33.4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515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4]  0.0-39.8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431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5]  0.0-33.7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509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6]  0.0-33.2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518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7]  0.0-13.7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  1.26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8]  0.0-13.9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  1.24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9]  0.0-34.6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496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10]  0.0-13.8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  1.25 </a:t>
            </a:r>
            <a:r>
              <a:rPr lang="en-US" dirty="0" err="1" smtClean="0">
                <a:solidFill>
                  <a:srgbClr val="000000"/>
                </a:solidFill>
                <a:latin typeface="lucida Grande"/>
              </a:rPr>
              <a:t>Gbits</a:t>
            </a:r>
            <a:r>
              <a:rPr lang="en-US" dirty="0" smtClean="0">
                <a:solidFill>
                  <a:srgbClr val="000000"/>
                </a:solidFill>
                <a:latin typeface="lucida Grande"/>
              </a:rPr>
              <a:t>/sec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3580" y="257987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lucida Grande"/>
              </a:rPr>
              <a:t>**Calico**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/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 ID] Interval       Transfer     Bandwidth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1]  0.0-20.8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826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2]  0.0-33.5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513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3]  0.0-26.8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642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4]  0.0-21.4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802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5]  0.0-40.8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421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6]  0.0-13.7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  1.25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7]  0.0-73.9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233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8]  0.0-14.0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  1.23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9]  0.0-35.0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  491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Mbits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  10]  0.0- 8.4 sec  2.00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GBytes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  2.04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Gbits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/sec</a:t>
            </a:r>
            <a:br>
              <a:rPr lang="en-US" dirty="0">
                <a:solidFill>
                  <a:srgbClr val="000000"/>
                </a:solidFill>
                <a:latin typeface="lucida Grand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一步工作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PaaS IPAM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IP Address Management</a:t>
            </a:r>
            <a:r>
              <a:rPr lang="zh-CN" altLang="en-US" dirty="0" smtClean="0"/>
              <a:t>）新需求：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我们已知</a:t>
            </a:r>
            <a:r>
              <a:rPr lang="en-US" altLang="zh-CN" dirty="0" smtClean="0"/>
              <a:t>IaaS</a:t>
            </a:r>
            <a:r>
              <a:rPr lang="zh-CN" altLang="en-US" dirty="0" smtClean="0"/>
              <a:t>多租户实践要求</a:t>
            </a:r>
            <a:r>
              <a:rPr lang="en-US" altLang="zh-CN" dirty="0" smtClean="0"/>
              <a:t>Cloud Orchestrator</a:t>
            </a:r>
            <a:r>
              <a:rPr lang="zh-CN" altLang="en-US" dirty="0" smtClean="0"/>
              <a:t>允许启动具有相同逻辑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地址的多个虚拟机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 Orchestrator</a:t>
            </a:r>
            <a:r>
              <a:rPr lang="zh-CN" altLang="en-US" dirty="0" smtClean="0"/>
              <a:t>也应该允许启动具有相同虚拟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地址的多个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，以满足简化</a:t>
            </a:r>
            <a:r>
              <a:rPr lang="en-US" altLang="zh-CN" dirty="0" smtClean="0"/>
              <a:t>DevOps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Scale-out</a:t>
            </a:r>
            <a:r>
              <a:rPr lang="zh-CN" altLang="en-US" dirty="0"/>
              <a:t>等</a:t>
            </a:r>
            <a:r>
              <a:rPr lang="zh-CN" altLang="en-US" dirty="0" smtClean="0"/>
              <a:t>新需求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CN" dirty="0" err="1" smtClean="0"/>
              <a:t>DaoliNet</a:t>
            </a:r>
            <a:r>
              <a:rPr lang="zh-CN" altLang="en-US" smtClean="0"/>
              <a:t>希望与开源社区同仁们共同努力一起做这个有意义的工作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9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36" y="2450847"/>
            <a:ext cx="4596938" cy="895589"/>
          </a:xfrm>
        </p:spPr>
      </p:pic>
      <p:sp>
        <p:nvSpPr>
          <p:cNvPr id="4" name="Rectangle 3"/>
          <p:cNvSpPr/>
          <p:nvPr/>
        </p:nvSpPr>
        <p:spPr>
          <a:xfrm>
            <a:off x="2308415" y="3730617"/>
            <a:ext cx="732578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DaoliNet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开放源代码，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Apache 2.0 License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源代码： </a:t>
            </a:r>
            <a:r>
              <a:rPr lang="en-US" altLang="zh-CN" sz="2800" dirty="0" smtClean="0"/>
              <a:t>github.com/</a:t>
            </a:r>
            <a:r>
              <a:rPr lang="en-US" altLang="zh-CN" sz="2800" dirty="0" err="1" smtClean="0"/>
              <a:t>daolinet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daolinet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733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85" y="340187"/>
            <a:ext cx="10515600" cy="1325563"/>
          </a:xfrm>
        </p:spPr>
        <p:txBody>
          <a:bodyPr/>
          <a:lstStyle/>
          <a:p>
            <a:r>
              <a:rPr lang="zh-CN" altLang="en-US" dirty="0"/>
              <a:t>客户</a:t>
            </a:r>
            <a:r>
              <a:rPr lang="zh-CN" altLang="en-US" dirty="0" smtClean="0"/>
              <a:t>需求</a:t>
            </a:r>
            <a:r>
              <a:rPr lang="zh-CN" altLang="en-US" dirty="0"/>
              <a:t>（</a:t>
            </a:r>
            <a:r>
              <a:rPr lang="zh-CN" altLang="en-US" dirty="0" smtClean="0"/>
              <a:t>举例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85" y="1772085"/>
            <a:ext cx="10232402" cy="382446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2400" dirty="0" smtClean="0"/>
              <a:t>客户：服务永远不挂！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 smtClean="0"/>
              <a:t>PaaS</a:t>
            </a:r>
            <a:r>
              <a:rPr lang="zh-CN" altLang="en-US" sz="2400" dirty="0"/>
              <a:t>提</a:t>
            </a:r>
            <a:r>
              <a:rPr lang="zh-CN" altLang="en-US" sz="2400" dirty="0" smtClean="0"/>
              <a:t>供</a:t>
            </a:r>
            <a:r>
              <a:rPr lang="zh-CN" altLang="en-US" sz="2400" dirty="0"/>
              <a:t>商</a:t>
            </a:r>
            <a:r>
              <a:rPr lang="zh-CN" altLang="en-US" sz="2400" dirty="0" smtClean="0"/>
              <a:t>：一旦某服务挂了同样的备份服务瞬间就上，怎么样？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>
                <a:latin typeface="+mn-ea"/>
              </a:rPr>
              <a:t>客户：别</a:t>
            </a:r>
            <a:r>
              <a:rPr lang="zh-CN" altLang="en-US" sz="2400" dirty="0">
                <a:latin typeface="+mn-ea"/>
              </a:rPr>
              <a:t>告</a:t>
            </a:r>
            <a:r>
              <a:rPr lang="zh-CN" altLang="en-US" sz="2400" dirty="0" smtClean="0">
                <a:latin typeface="+mn-ea"/>
              </a:rPr>
              <a:t>诉我主、备，双活什么的，只要服务不</a:t>
            </a:r>
            <a:r>
              <a:rPr lang="zh-CN" altLang="en-US" sz="2400" dirty="0">
                <a:latin typeface="+mn-ea"/>
              </a:rPr>
              <a:t>挂</a:t>
            </a:r>
            <a:r>
              <a:rPr lang="zh-CN" altLang="en-US" sz="2400" dirty="0" smtClean="0">
                <a:latin typeface="+mn-ea"/>
              </a:rPr>
              <a:t>就行！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en-US" sz="2400" dirty="0" smtClean="0">
              <a:latin typeface="+mn-ea"/>
            </a:endParaRPr>
          </a:p>
          <a:p>
            <a:pPr marL="0" indent="0">
              <a:buNone/>
              <a:defRPr/>
            </a:pPr>
            <a:endParaRPr lang="en-US" altLang="en-US" sz="2400" dirty="0">
              <a:latin typeface="+mn-ea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56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PaaS</a:t>
            </a:r>
            <a:r>
              <a:rPr lang="zh-CN" altLang="en-US" dirty="0" smtClean="0"/>
              <a:t>提供商脑</a:t>
            </a:r>
            <a:r>
              <a:rPr lang="zh-CN" altLang="en-US" dirty="0"/>
              <a:t>海</a:t>
            </a:r>
            <a:r>
              <a:rPr lang="zh-CN" altLang="en-US" dirty="0" smtClean="0"/>
              <a:t>中可能浮现的（举例）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49" y="1228317"/>
            <a:ext cx="10208528" cy="4665617"/>
          </a:xfr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13" y="365125"/>
            <a:ext cx="11064233" cy="1325563"/>
          </a:xfrm>
        </p:spPr>
        <p:txBody>
          <a:bodyPr/>
          <a:lstStyle/>
          <a:p>
            <a:r>
              <a:rPr lang="zh-CN" altLang="en-US" dirty="0" smtClean="0"/>
              <a:t>非客户（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）需求：</a:t>
            </a:r>
            <a:r>
              <a:rPr lang="en-US" altLang="zh-CN" dirty="0" smtClean="0"/>
              <a:t>DevOps</a:t>
            </a:r>
            <a:r>
              <a:rPr lang="zh-CN" altLang="en-US" dirty="0" smtClean="0"/>
              <a:t>工作流线型化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078" y="1674700"/>
            <a:ext cx="10515600" cy="465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Container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sandbox</a:t>
            </a:r>
            <a:r>
              <a:rPr lang="zh-CN" altLang="en-US" sz="2400" dirty="0" smtClean="0"/>
              <a:t>）化的分布式应用</a:t>
            </a:r>
            <a:r>
              <a:rPr lang="en-US" altLang="zh-CN" sz="2400" dirty="0" smtClean="0"/>
              <a:t>DevOps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标准化装箱成服务，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通过名称（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）发现、组装和使用服务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Containers</a:t>
            </a:r>
            <a:r>
              <a:rPr lang="zh-CN" altLang="en-US" sz="2400" dirty="0" smtClean="0"/>
              <a:t>内部是</a:t>
            </a:r>
            <a:r>
              <a:rPr lang="en-US" altLang="zh-CN" sz="2400" dirty="0" smtClean="0"/>
              <a:t>SaaS</a:t>
            </a:r>
            <a:r>
              <a:rPr lang="zh-CN" altLang="en-US" sz="2400" dirty="0" smtClean="0"/>
              <a:t>应用程序编程的空间，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containers</a:t>
            </a:r>
            <a:r>
              <a:rPr lang="zh-CN" altLang="en-US" sz="2400" dirty="0" smtClean="0"/>
              <a:t>之间才是</a:t>
            </a:r>
            <a:r>
              <a:rPr lang="en-US" altLang="zh-CN" sz="2400" dirty="0" smtClean="0"/>
              <a:t>PaaS</a:t>
            </a:r>
            <a:r>
              <a:rPr lang="zh-CN" altLang="en-US" sz="2400" dirty="0" smtClean="0"/>
              <a:t>用武之地，箱体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是双方各自工作的边界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“互不干涉内政”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DevOps</a:t>
            </a:r>
            <a:r>
              <a:rPr lang="zh-CN" altLang="en-US" sz="2400" dirty="0" smtClean="0"/>
              <a:t>的整个生</a:t>
            </a:r>
            <a:r>
              <a:rPr lang="zh-CN" altLang="en-US" sz="2400" dirty="0"/>
              <a:t>命周期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无需</a:t>
            </a:r>
            <a:r>
              <a:rPr lang="zh-CN" altLang="en-US" sz="2400" dirty="0" smtClean="0"/>
              <a:t>打开任何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container</a:t>
            </a:r>
            <a:r>
              <a:rPr lang="zh-CN" altLang="en-US" sz="2400" dirty="0" smtClean="0"/>
              <a:t>，尤其在</a:t>
            </a:r>
            <a:r>
              <a:rPr lang="en-US" altLang="zh-CN" sz="2400" dirty="0" smtClean="0"/>
              <a:t>ship, run</a:t>
            </a:r>
            <a:r>
              <a:rPr lang="zh-CN" altLang="en-US" sz="2400" dirty="0"/>
              <a:t>过</a:t>
            </a:r>
            <a:r>
              <a:rPr lang="zh-CN" altLang="en-US" sz="2400" dirty="0" smtClean="0"/>
              <a:t>程中 *不要* 打开！</a:t>
            </a:r>
            <a:endParaRPr lang="en-US" altLang="zh-CN" sz="24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510" y="2701023"/>
            <a:ext cx="3643872" cy="286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  <a:r>
              <a:rPr lang="zh-CN" altLang="en-US" dirty="0" smtClean="0"/>
              <a:t>化的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（微）服务举例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056"/>
            <a:ext cx="10084724" cy="4782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Apache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SQL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PHP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Nginx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SSL</a:t>
            </a:r>
            <a:r>
              <a:rPr lang="zh-CN" altLang="en-US" sz="2400" dirty="0"/>
              <a:t>、</a:t>
            </a:r>
            <a:r>
              <a:rPr lang="en-US" altLang="zh-CN" sz="2400" dirty="0" err="1" smtClean="0"/>
              <a:t>IPSec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Container</a:t>
            </a:r>
            <a:r>
              <a:rPr lang="zh-CN" altLang="en-US" sz="2400" dirty="0" smtClean="0"/>
              <a:t>化使应用构建者可自定义服务，（微）服务就是名称而已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布部署需求：</a:t>
            </a:r>
            <a:r>
              <a:rPr lang="en-US" altLang="zh-CN" dirty="0" smtClean="0"/>
              <a:t>Build</a:t>
            </a:r>
            <a:r>
              <a:rPr lang="en-US" altLang="zh-CN" dirty="0"/>
              <a:t>, Ship, Run </a:t>
            </a:r>
            <a:r>
              <a:rPr lang="en-US" altLang="zh-CN" dirty="0" smtClean="0"/>
              <a:t>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31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至</a:t>
            </a:r>
            <a:r>
              <a:rPr lang="zh-CN" altLang="en-US" sz="2400" dirty="0" smtClean="0"/>
              <a:t>于</a:t>
            </a:r>
            <a:r>
              <a:rPr lang="en-US" altLang="zh-CN" sz="2400" dirty="0" smtClean="0"/>
              <a:t>PaaS</a:t>
            </a:r>
            <a:r>
              <a:rPr lang="zh-CN" altLang="en-US" sz="2400" dirty="0" smtClean="0"/>
              <a:t>服</a:t>
            </a:r>
            <a:r>
              <a:rPr lang="zh-CN" altLang="en-US" sz="2400" dirty="0"/>
              <a:t>务所用的资源是由什么物理设备提供的，这个不仅非常不重要，最好和</a:t>
            </a:r>
            <a:r>
              <a:rPr lang="en-US" altLang="zh-CN" sz="2400" dirty="0"/>
              <a:t>DevOps</a:t>
            </a:r>
            <a:r>
              <a:rPr lang="zh-CN" altLang="en-US" sz="2400" dirty="0"/>
              <a:t>的整个生命周期没有任何关</a:t>
            </a:r>
            <a:r>
              <a:rPr lang="zh-CN" altLang="en-US" sz="2400" dirty="0" smtClean="0"/>
              <a:t>系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资源位置无关的体现：如</a:t>
            </a:r>
            <a:r>
              <a:rPr lang="en-US" altLang="zh-CN" sz="2400" dirty="0" smtClean="0"/>
              <a:t>Docker Swarm</a:t>
            </a:r>
            <a:r>
              <a:rPr lang="zh-CN" altLang="en-US" sz="2400" dirty="0" smtClean="0"/>
              <a:t>会把</a:t>
            </a:r>
            <a:r>
              <a:rPr lang="en-US" altLang="zh-CN" sz="2400" dirty="0" smtClean="0"/>
              <a:t>containers</a:t>
            </a:r>
            <a:r>
              <a:rPr lang="zh-CN" altLang="en-US" sz="2400" dirty="0" smtClean="0"/>
              <a:t>随机分布部署到服务器</a:t>
            </a:r>
            <a:r>
              <a:rPr lang="zh-CN" altLang="en-US" sz="2400" dirty="0"/>
              <a:t>集群</a:t>
            </a:r>
            <a:r>
              <a:rPr lang="zh-CN" altLang="en-US" sz="2400" dirty="0" smtClean="0"/>
              <a:t>上，</a:t>
            </a:r>
            <a:r>
              <a:rPr lang="en-US" altLang="zh-CN" sz="2400" dirty="0" smtClean="0"/>
              <a:t>Kubernetes</a:t>
            </a:r>
            <a:r>
              <a:rPr lang="zh-CN" altLang="en-US" sz="2400" dirty="0" smtClean="0"/>
              <a:t>也有类似分布式策略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只有这样</a:t>
            </a:r>
            <a:r>
              <a:rPr lang="zh-CN" altLang="en-US" sz="2400" dirty="0" smtClean="0"/>
              <a:t>才能</a:t>
            </a:r>
            <a:r>
              <a:rPr lang="zh-CN" altLang="en-US" sz="2400" dirty="0"/>
              <a:t>简</a:t>
            </a:r>
            <a:r>
              <a:rPr lang="zh-CN" altLang="en-US" sz="2400" dirty="0" smtClean="0"/>
              <a:t>化</a:t>
            </a:r>
            <a:r>
              <a:rPr lang="en-US" altLang="zh-CN" sz="2400" dirty="0" smtClean="0"/>
              <a:t>DevOps</a:t>
            </a:r>
            <a:r>
              <a:rPr lang="zh-CN" altLang="en-US" sz="2400" dirty="0" smtClean="0"/>
              <a:t>流程，提高</a:t>
            </a:r>
            <a:r>
              <a:rPr lang="en-US" altLang="zh-CN" sz="2400" dirty="0" smtClean="0"/>
              <a:t>PaaS</a:t>
            </a:r>
            <a:r>
              <a:rPr lang="zh-CN" altLang="en-US" sz="2400" dirty="0" smtClean="0"/>
              <a:t>服务质量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微服务的连接需求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056"/>
            <a:ext cx="10515600" cy="4782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container</a:t>
            </a:r>
            <a:r>
              <a:rPr lang="zh-CN" altLang="en-US" sz="2400" dirty="0" smtClean="0"/>
              <a:t>对服务打包 </a:t>
            </a:r>
            <a:r>
              <a:rPr lang="en-US" altLang="zh-CN" sz="2400" dirty="0" smtClean="0"/>
              <a:t>+ </a:t>
            </a:r>
            <a:r>
              <a:rPr lang="zh-CN" altLang="en-US" sz="2400" dirty="0"/>
              <a:t>不准</a:t>
            </a:r>
            <a:r>
              <a:rPr lang="zh-CN" altLang="en-US" sz="2400" dirty="0" smtClean="0"/>
              <a:t>打开</a:t>
            </a:r>
            <a:r>
              <a:rPr lang="en-US" altLang="zh-CN" sz="2400" dirty="0" smtClean="0"/>
              <a:t>container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=&gt;</a:t>
            </a:r>
          </a:p>
          <a:p>
            <a:pPr marL="0" indent="0">
              <a:buNone/>
            </a:pPr>
            <a:r>
              <a:rPr lang="zh-CN" altLang="en-US" sz="2400" dirty="0" smtClean="0"/>
              <a:t>                   须用网络连接微服务</a:t>
            </a:r>
            <a:r>
              <a:rPr lang="en-US" altLang="zh-CN" sz="2400" dirty="0" smtClean="0"/>
              <a:t>containers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而</a:t>
            </a:r>
            <a:r>
              <a:rPr lang="zh-CN" altLang="en-US" sz="2400" dirty="0" smtClean="0"/>
              <a:t>且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网</a:t>
            </a:r>
            <a:r>
              <a:rPr lang="zh-CN" altLang="en-US" sz="2400" dirty="0" smtClean="0"/>
              <a:t>络资源须只与服务名称有关，与服务提供的物理位置无关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连接的动态需求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139" y="1787238"/>
            <a:ext cx="9918469" cy="4671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由于网络协议只能使用网络身份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如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IP:Port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通信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因此</a:t>
            </a:r>
            <a:r>
              <a:rPr lang="zh-CN" altLang="en-US" sz="2400" dirty="0" smtClean="0"/>
              <a:t>须</a:t>
            </a:r>
            <a:r>
              <a:rPr lang="zh-CN" altLang="en-US" sz="2400" dirty="0"/>
              <a:t>将</a:t>
            </a:r>
            <a:r>
              <a:rPr lang="zh-CN" altLang="en-US" sz="2400" dirty="0" smtClean="0"/>
              <a:t>服</a:t>
            </a:r>
            <a:r>
              <a:rPr lang="zh-CN" altLang="en-US" sz="2400" dirty="0"/>
              <a:t>务名</a:t>
            </a:r>
            <a:r>
              <a:rPr lang="zh-CN" altLang="en-US" sz="2400" dirty="0" smtClean="0"/>
              <a:t>称映射到网络身份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而“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un Anywhere</a:t>
            </a:r>
            <a:r>
              <a:rPr lang="zh-CN" altLang="en-US" sz="2400" dirty="0" smtClean="0"/>
              <a:t>”注定网络身份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是动态变化的，所以映射须在</a:t>
            </a:r>
            <a:r>
              <a:rPr lang="en-US" altLang="zh-CN" sz="2400" dirty="0" smtClean="0"/>
              <a:t>runtime</a:t>
            </a:r>
            <a:r>
              <a:rPr lang="zh-CN" altLang="en-US" sz="2400" dirty="0"/>
              <a:t>发</a:t>
            </a:r>
            <a:r>
              <a:rPr lang="zh-CN" altLang="en-US" sz="2400" dirty="0" smtClean="0"/>
              <a:t>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5" y="6241438"/>
            <a:ext cx="2152986" cy="4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5172</TotalTime>
  <Words>1747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lucida Grande</vt:lpstr>
      <vt:lpstr>微软雅黑</vt:lpstr>
      <vt:lpstr>宋体</vt:lpstr>
      <vt:lpstr>Arial</vt:lpstr>
      <vt:lpstr>Calibri</vt:lpstr>
      <vt:lpstr>Calibri Light</vt:lpstr>
      <vt:lpstr>Office Theme</vt:lpstr>
      <vt:lpstr>DaoliNet  为PaaS提供网络虚拟化</vt:lpstr>
      <vt:lpstr>内容提要</vt:lpstr>
      <vt:lpstr>客户需求（举例）</vt:lpstr>
      <vt:lpstr>PaaS提供商脑海中可能浮现的（举例）</vt:lpstr>
      <vt:lpstr>非客户（PaaS）需求：DevOps工作流线型化</vt:lpstr>
      <vt:lpstr>Container化的PaaS（微）服务举例</vt:lpstr>
      <vt:lpstr>分布部署需求：Build, Ship, Run ANYWHERE</vt:lpstr>
      <vt:lpstr>微服务的连接需求</vt:lpstr>
      <vt:lpstr>连接的动态需求</vt:lpstr>
      <vt:lpstr>已知解决方案</vt:lpstr>
      <vt:lpstr>DNS：PaaS等待SaaS通知TTL超时</vt:lpstr>
      <vt:lpstr>而ETCD则要在client container内编程序了</vt:lpstr>
      <vt:lpstr>如果PaaS服务不用打开container那该多好</vt:lpstr>
      <vt:lpstr>问题</vt:lpstr>
      <vt:lpstr>网络虚拟化：无感知（abnostic）映射</vt:lpstr>
      <vt:lpstr>无感知映射原理</vt:lpstr>
      <vt:lpstr>技术枝节</vt:lpstr>
      <vt:lpstr>性质：IP=虚拟服务器，Port=服务</vt:lpstr>
      <vt:lpstr>应用</vt:lpstr>
      <vt:lpstr>网络性能</vt:lpstr>
      <vt:lpstr>下一步工作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DaoliNet开源项目发布会</dc:title>
  <dc:creator>Wenbo Mao</dc:creator>
  <cp:lastModifiedBy>Wenbo Mao</cp:lastModifiedBy>
  <cp:revision>249</cp:revision>
  <dcterms:created xsi:type="dcterms:W3CDTF">2016-05-23T04:08:45Z</dcterms:created>
  <dcterms:modified xsi:type="dcterms:W3CDTF">2016-10-13T12:29:05Z</dcterms:modified>
</cp:coreProperties>
</file>