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0" r:id="rId3"/>
  </p:sldMasterIdLst>
  <p:notesMasterIdLst>
    <p:notesMasterId r:id="rId23"/>
  </p:notesMasterIdLst>
  <p:sldIdLst>
    <p:sldId id="256" r:id="rId4"/>
    <p:sldId id="257" r:id="rId5"/>
    <p:sldId id="259" r:id="rId6"/>
    <p:sldId id="271" r:id="rId7"/>
    <p:sldId id="272" r:id="rId8"/>
    <p:sldId id="273" r:id="rId9"/>
    <p:sldId id="287" r:id="rId10"/>
    <p:sldId id="276" r:id="rId11"/>
    <p:sldId id="274" r:id="rId12"/>
    <p:sldId id="275" r:id="rId13"/>
    <p:sldId id="278" r:id="rId14"/>
    <p:sldId id="277" r:id="rId15"/>
    <p:sldId id="279" r:id="rId16"/>
    <p:sldId id="280" r:id="rId17"/>
    <p:sldId id="281" r:id="rId18"/>
    <p:sldId id="282" r:id="rId19"/>
    <p:sldId id="284" r:id="rId20"/>
    <p:sldId id="286" r:id="rId21"/>
    <p:sldId id="285" r:id="rId22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08" y="-96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3734613" cy="737346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46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7613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 &lt;voice note: Here we'd explain the part about them </a:t>
            </a:r>
            <a:r>
              <a:rPr lang="en-US" dirty="0" smtClean="0"/>
              <a:t>being </a:t>
            </a:r>
            <a:r>
              <a:rPr lang="en-US" dirty="0"/>
              <a:t>vendor specific</a:t>
            </a:r>
            <a:br>
              <a:rPr lang="en-US" dirty="0"/>
            </a:br>
            <a:r>
              <a:rPr lang="en-US" dirty="0"/>
              <a:t>   makes that each Neutron vendor would have to make its own implementation</a:t>
            </a:r>
            <a:br>
              <a:rPr lang="en-US" dirty="0"/>
            </a:br>
            <a:r>
              <a:rPr lang="en-US" dirty="0"/>
              <a:t>   of </a:t>
            </a:r>
            <a:r>
              <a:rPr lang="en-US" dirty="0" err="1"/>
              <a:t>libnetwork</a:t>
            </a:r>
            <a:r>
              <a:rPr lang="en-US" dirty="0"/>
              <a:t> or </a:t>
            </a:r>
            <a:r>
              <a:rPr lang="en-US" dirty="0" err="1"/>
              <a:t>cni</a:t>
            </a:r>
            <a:r>
              <a:rPr lang="en-US" dirty="0"/>
              <a:t> reinventing the wheel and without the ability to share</a:t>
            </a:r>
            <a:br>
              <a:rPr lang="en-US" dirty="0"/>
            </a:br>
            <a:r>
              <a:rPr lang="en-US" dirty="0"/>
              <a:t>   the common parts./&gt;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29513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 &lt;voice note: Here we'd explain the part about them </a:t>
            </a:r>
            <a:r>
              <a:rPr lang="en-US" dirty="0" smtClean="0"/>
              <a:t>being </a:t>
            </a:r>
            <a:r>
              <a:rPr lang="en-US" dirty="0"/>
              <a:t>vendor specific</a:t>
            </a:r>
            <a:br>
              <a:rPr lang="en-US" dirty="0"/>
            </a:br>
            <a:r>
              <a:rPr lang="en-US" dirty="0"/>
              <a:t>   makes that each Neutron vendor would have to make its own implementation</a:t>
            </a:r>
            <a:br>
              <a:rPr lang="en-US" dirty="0"/>
            </a:br>
            <a:r>
              <a:rPr lang="en-US" dirty="0"/>
              <a:t>   of </a:t>
            </a:r>
            <a:r>
              <a:rPr lang="en-US" dirty="0" err="1"/>
              <a:t>libnetwork</a:t>
            </a:r>
            <a:r>
              <a:rPr lang="en-US" dirty="0"/>
              <a:t> or </a:t>
            </a:r>
            <a:r>
              <a:rPr lang="en-US" dirty="0" err="1"/>
              <a:t>cni</a:t>
            </a:r>
            <a:r>
              <a:rPr lang="en-US" dirty="0"/>
              <a:t> reinventing the wheel and without the ability to share</a:t>
            </a:r>
            <a:br>
              <a:rPr lang="en-US" dirty="0"/>
            </a:br>
            <a:r>
              <a:rPr lang="en-US" dirty="0"/>
              <a:t>   the common parts./&gt;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29513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 &lt;voice note: Here we'd explain the part about them </a:t>
            </a:r>
            <a:r>
              <a:rPr lang="en-US" dirty="0" smtClean="0"/>
              <a:t>being </a:t>
            </a:r>
            <a:r>
              <a:rPr lang="en-US" dirty="0"/>
              <a:t>vendor specific</a:t>
            </a:r>
            <a:br>
              <a:rPr lang="en-US" dirty="0"/>
            </a:br>
            <a:r>
              <a:rPr lang="en-US" dirty="0"/>
              <a:t>   makes that each Neutron vendor would have to make its own implementation</a:t>
            </a:r>
            <a:br>
              <a:rPr lang="en-US" dirty="0"/>
            </a:br>
            <a:r>
              <a:rPr lang="en-US" dirty="0"/>
              <a:t>   of </a:t>
            </a:r>
            <a:r>
              <a:rPr lang="en-US" dirty="0" err="1"/>
              <a:t>libnetwork</a:t>
            </a:r>
            <a:r>
              <a:rPr lang="en-US" dirty="0"/>
              <a:t> or </a:t>
            </a:r>
            <a:r>
              <a:rPr lang="en-US" dirty="0" err="1"/>
              <a:t>cni</a:t>
            </a:r>
            <a:r>
              <a:rPr lang="en-US" dirty="0"/>
              <a:t> reinventing the wheel and without the ability to share</a:t>
            </a:r>
            <a:br>
              <a:rPr lang="en-US" dirty="0"/>
            </a:br>
            <a:r>
              <a:rPr lang="en-US" dirty="0"/>
              <a:t>   the common parts./&gt;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29513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 &lt;voice note: Here we'd explain the part about them </a:t>
            </a:r>
            <a:r>
              <a:rPr lang="en-US" dirty="0" smtClean="0"/>
              <a:t>being </a:t>
            </a:r>
            <a:r>
              <a:rPr lang="en-US" dirty="0"/>
              <a:t>vendor specific</a:t>
            </a:r>
            <a:br>
              <a:rPr lang="en-US" dirty="0"/>
            </a:br>
            <a:r>
              <a:rPr lang="en-US" dirty="0"/>
              <a:t>   makes that each Neutron vendor would have to make its own implementation</a:t>
            </a:r>
            <a:br>
              <a:rPr lang="en-US" dirty="0"/>
            </a:br>
            <a:r>
              <a:rPr lang="en-US" dirty="0"/>
              <a:t>   of </a:t>
            </a:r>
            <a:r>
              <a:rPr lang="en-US" dirty="0" err="1"/>
              <a:t>libnetwork</a:t>
            </a:r>
            <a:r>
              <a:rPr lang="en-US" dirty="0"/>
              <a:t> or </a:t>
            </a:r>
            <a:r>
              <a:rPr lang="en-US" dirty="0" err="1"/>
              <a:t>cni</a:t>
            </a:r>
            <a:r>
              <a:rPr lang="en-US" dirty="0"/>
              <a:t> reinventing the wheel and without the ability to share</a:t>
            </a:r>
            <a:br>
              <a:rPr lang="en-US" dirty="0"/>
            </a:br>
            <a:r>
              <a:rPr lang="en-US" dirty="0"/>
              <a:t>   the common parts./&gt;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29513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 &lt;voice note: Here we'd explain the part about them </a:t>
            </a:r>
            <a:r>
              <a:rPr lang="en-US" dirty="0" smtClean="0"/>
              <a:t>being </a:t>
            </a:r>
            <a:r>
              <a:rPr lang="en-US" dirty="0"/>
              <a:t>vendor specific</a:t>
            </a:r>
            <a:br>
              <a:rPr lang="en-US" dirty="0"/>
            </a:br>
            <a:r>
              <a:rPr lang="en-US" dirty="0"/>
              <a:t>   makes that each Neutron vendor would have to make its own implementation</a:t>
            </a:r>
            <a:br>
              <a:rPr lang="en-US" dirty="0"/>
            </a:br>
            <a:r>
              <a:rPr lang="en-US" dirty="0"/>
              <a:t>   of </a:t>
            </a:r>
            <a:r>
              <a:rPr lang="en-US" dirty="0" err="1"/>
              <a:t>libnetwork</a:t>
            </a:r>
            <a:r>
              <a:rPr lang="en-US" dirty="0"/>
              <a:t> or </a:t>
            </a:r>
            <a:r>
              <a:rPr lang="en-US" dirty="0" err="1"/>
              <a:t>cni</a:t>
            </a:r>
            <a:r>
              <a:rPr lang="en-US" dirty="0"/>
              <a:t> reinventing the wheel and without the ability to share</a:t>
            </a:r>
            <a:br>
              <a:rPr lang="en-US" dirty="0"/>
            </a:br>
            <a:r>
              <a:rPr lang="en-US" dirty="0"/>
              <a:t>   the common parts./&gt;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2951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721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3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721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792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829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919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3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05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430882" cy="104190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13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4249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745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16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11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84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333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.22背景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4445" y="-1905"/>
            <a:ext cx="12200890" cy="68618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507"/>
          <a:stretch/>
        </p:blipFill>
        <p:spPr bwMode="auto">
          <a:xfrm>
            <a:off x="-9526" y="5776486"/>
            <a:ext cx="12201526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65456" y="365125"/>
            <a:ext cx="1988344" cy="1325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697" y="6055482"/>
            <a:ext cx="1320955" cy="4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69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4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1019175" y="37528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1019175" y="1995805"/>
            <a:ext cx="105156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endParaRPr lang="zh-CN" altLang="en-US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507"/>
          <a:stretch/>
        </p:blipFill>
        <p:spPr bwMode="auto">
          <a:xfrm>
            <a:off x="0" y="5698273"/>
            <a:ext cx="12201526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697" y="6055482"/>
            <a:ext cx="1320955" cy="445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6431" y="375286"/>
            <a:ext cx="1988344" cy="13255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aunchpad.net/dragonflow" TargetMode="External"/><Relationship Id="rId2" Type="http://schemas.openxmlformats.org/officeDocument/2006/relationships/hyperlink" Target="https://wiki.openstack.org/wiki/Dragonflow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1219367"/>
              </p:ext>
            </p:extLst>
          </p:nvPr>
        </p:nvGraphicFramePr>
        <p:xfrm>
          <a:off x="6439045" y="4277893"/>
          <a:ext cx="4533900" cy="19790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81548"/>
                <a:gridCol w="4152352"/>
              </a:tblGrid>
              <a:tr h="310468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1920" marR="12192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VM Send DHCP_DISCOVER</a:t>
                      </a:r>
                      <a:r>
                        <a:rPr lang="en-US" sz="11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1920" marR="12192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10468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1920" marR="12192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Classify Flow as DHCP,</a:t>
                      </a:r>
                      <a:r>
                        <a:rPr lang="en-US" sz="11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Forward to Controller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1920" marR="12192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10468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1920" marR="12192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DHCP App sends DHCP_OFFER back to VM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1920" marR="12192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10468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4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1920" marR="12192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VM Send DHCP_REQUEST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1920" marR="12192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10468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5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1920" marR="12192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Classify Flow as DHCP,</a:t>
                      </a:r>
                      <a:r>
                        <a:rPr lang="en-US" sz="11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Forward to Controller</a:t>
                      </a:r>
                      <a:endParaRPr lang="en-US" sz="1100" b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1920" marR="12192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10468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6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1920" marR="12192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DHCP App populates</a:t>
                      </a:r>
                      <a:r>
                        <a:rPr lang="en-US" sz="11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DHCP_OPTIONS from DB/CFG a</a:t>
                      </a: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nd send</a:t>
                      </a:r>
                      <a:r>
                        <a:rPr lang="en-US" sz="11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DHCP_ACK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1920" marR="12192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83" y="135835"/>
            <a:ext cx="10515600" cy="1325563"/>
          </a:xfrm>
        </p:spPr>
        <p:txBody>
          <a:bodyPr/>
          <a:lstStyle/>
          <a:p>
            <a:r>
              <a:rPr lang="en-US" b="1" dirty="0" err="1" smtClean="0"/>
              <a:t>Dragonflow</a:t>
            </a:r>
            <a:r>
              <a:rPr lang="en-US" dirty="0" smtClean="0"/>
              <a:t> Distributed DHCP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218830" y="3975794"/>
            <a:ext cx="65659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>
              <a:buNone/>
            </a:pPr>
            <a:endParaRPr lang="en-US" sz="1600" b="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557748" y="3975794"/>
            <a:ext cx="6386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>
              <a:buNone/>
            </a:pPr>
            <a:endParaRPr lang="en-US" sz="1600" b="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TextBox 18"/>
          <p:cNvSpPr txBox="1">
            <a:spLocks noChangeArrowheads="1"/>
          </p:cNvSpPr>
          <p:nvPr/>
        </p:nvSpPr>
        <p:spPr bwMode="auto">
          <a:xfrm>
            <a:off x="6311691" y="3945811"/>
            <a:ext cx="474117" cy="369304"/>
          </a:xfrm>
          <a:prstGeom prst="rect">
            <a:avLst/>
          </a:prstGeom>
          <a:noFill/>
          <a:ln>
            <a:noFill/>
          </a:ln>
        </p:spPr>
        <p:txBody>
          <a:bodyPr wrap="square" lIns="91414" tIns="45706" rIns="91414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None/>
              <a:defRPr/>
            </a:pPr>
            <a:endParaRPr lang="en-US" dirty="0" smtClean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3" name="Group 35"/>
          <p:cNvGrpSpPr/>
          <p:nvPr/>
        </p:nvGrpSpPr>
        <p:grpSpPr>
          <a:xfrm>
            <a:off x="6218829" y="1461396"/>
            <a:ext cx="5342747" cy="2514398"/>
            <a:chOff x="5711957" y="1385196"/>
            <a:chExt cx="5342746" cy="2514398"/>
          </a:xfrm>
        </p:grpSpPr>
        <p:cxnSp>
          <p:nvCxnSpPr>
            <p:cNvPr id="41" name="Straight Connector 40"/>
            <p:cNvCxnSpPr>
              <a:stCxn id="47" idx="2"/>
              <a:endCxn id="75" idx="0"/>
            </p:cNvCxnSpPr>
            <p:nvPr/>
          </p:nvCxnSpPr>
          <p:spPr bwMode="auto">
            <a:xfrm>
              <a:off x="6040253" y="1723750"/>
              <a:ext cx="1624" cy="2145861"/>
            </a:xfrm>
            <a:prstGeom prst="line">
              <a:avLst/>
            </a:prstGeom>
            <a:noFill/>
            <a:ln w="38100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48" idx="2"/>
              <a:endCxn id="60" idx="0"/>
            </p:cNvCxnSpPr>
            <p:nvPr/>
          </p:nvCxnSpPr>
          <p:spPr bwMode="auto">
            <a:xfrm flipH="1">
              <a:off x="10370201" y="1723750"/>
              <a:ext cx="1" cy="2175844"/>
            </a:xfrm>
            <a:prstGeom prst="line">
              <a:avLst/>
            </a:prstGeom>
            <a:noFill/>
            <a:ln w="38100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Notched Right Arrow 42"/>
            <p:cNvSpPr/>
            <p:nvPr/>
          </p:nvSpPr>
          <p:spPr bwMode="auto">
            <a:xfrm rot="493387">
              <a:off x="6900941" y="2020235"/>
              <a:ext cx="2596363" cy="385783"/>
            </a:xfrm>
            <a:prstGeom prst="notchedRightArrow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lang="en-US" sz="1400" dirty="0" smtClean="0">
                  <a:solidFill>
                    <a:sysClr val="windowText" lastClr="000000"/>
                  </a:solidFill>
                  <a:latin typeface="+mj-lt"/>
                  <a:ea typeface="SimSun" pitchFamily="2" charset="-122"/>
                </a:rPr>
                <a:t>DHCP DISCOVER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SimSun" pitchFamily="2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11957" y="1385196"/>
              <a:ext cx="656591" cy="3385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9144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defTabSz="801688">
                <a:defRPr sz="1600" b="1">
                  <a:latin typeface="Calibri" panose="020F0502020204030204" pitchFamily="34" charset="0"/>
                  <a:ea typeface="ＭＳ Ｐゴシック" pitchFamily="34" charset="-128"/>
                </a:defRPr>
              </a:lvl1pPr>
            </a:lstStyle>
            <a:p>
              <a:pPr algn="ctr"/>
              <a:r>
                <a:rPr lang="en-US" b="0" dirty="0">
                  <a:latin typeface="+mj-lt"/>
                </a:rPr>
                <a:t>VM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685700" y="1385196"/>
              <a:ext cx="1369003" cy="3385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9144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defTabSz="801688">
                <a:defRPr sz="1600" b="1">
                  <a:latin typeface="Calibri" panose="020F0502020204030204" pitchFamily="34" charset="0"/>
                  <a:ea typeface="ＭＳ Ｐゴシック" pitchFamily="34" charset="-128"/>
                </a:defRPr>
              </a:lvl1pPr>
            </a:lstStyle>
            <a:p>
              <a:pPr algn="ctr"/>
              <a:r>
                <a:rPr lang="en-US" b="0" dirty="0">
                  <a:latin typeface="+mj-lt"/>
                </a:rPr>
                <a:t>DHCP SERVER</a:t>
              </a:r>
            </a:p>
          </p:txBody>
        </p:sp>
        <p:sp>
          <p:nvSpPr>
            <p:cNvPr id="50" name="Notched Right Arrow 49"/>
            <p:cNvSpPr/>
            <p:nvPr/>
          </p:nvSpPr>
          <p:spPr bwMode="auto">
            <a:xfrm rot="10633448" flipV="1">
              <a:off x="6842874" y="2431197"/>
              <a:ext cx="2596363" cy="385783"/>
            </a:xfrm>
            <a:prstGeom prst="notchedRightArrow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lang="en-US" sz="1400" dirty="0">
                  <a:solidFill>
                    <a:sysClr val="windowText" lastClr="000000"/>
                  </a:solidFill>
                  <a:latin typeface="+mj-lt"/>
                  <a:ea typeface="SimSun" pitchFamily="2" charset="-122"/>
                </a:rPr>
                <a:t>DHCP OFFER </a:t>
              </a:r>
            </a:p>
          </p:txBody>
        </p:sp>
        <p:sp>
          <p:nvSpPr>
            <p:cNvPr id="52" name="Notched Right Arrow 51"/>
            <p:cNvSpPr/>
            <p:nvPr/>
          </p:nvSpPr>
          <p:spPr bwMode="auto">
            <a:xfrm rot="230808">
              <a:off x="6932991" y="2798429"/>
              <a:ext cx="2596363" cy="385783"/>
            </a:xfrm>
            <a:prstGeom prst="notchedRightArrow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lang="en-US" sz="1400" dirty="0">
                  <a:solidFill>
                    <a:sysClr val="windowText" lastClr="000000"/>
                  </a:solidFill>
                  <a:latin typeface="+mj-lt"/>
                  <a:ea typeface="SimSun" pitchFamily="2" charset="-122"/>
                </a:rPr>
                <a:t>DHCPREQUEST</a:t>
              </a:r>
            </a:p>
          </p:txBody>
        </p:sp>
        <p:sp>
          <p:nvSpPr>
            <p:cNvPr id="53" name="Notched Right Arrow 52"/>
            <p:cNvSpPr/>
            <p:nvPr/>
          </p:nvSpPr>
          <p:spPr bwMode="auto">
            <a:xfrm rot="10514585" flipV="1">
              <a:off x="6877058" y="3238736"/>
              <a:ext cx="2596363" cy="385783"/>
            </a:xfrm>
            <a:prstGeom prst="notchedRightArrow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lang="en-US" sz="1400" dirty="0">
                  <a:solidFill>
                    <a:sysClr val="windowText" lastClr="000000"/>
                  </a:solidFill>
                  <a:latin typeface="+mj-lt"/>
                  <a:ea typeface="SimSun" pitchFamily="2" charset="-122"/>
                </a:rPr>
                <a:t>DHCPACK</a:t>
              </a:r>
            </a:p>
          </p:txBody>
        </p:sp>
        <p:sp>
          <p:nvSpPr>
            <p:cNvPr id="54" name="TextBox 18"/>
            <p:cNvSpPr txBox="1">
              <a:spLocks noChangeArrowheads="1"/>
            </p:cNvSpPr>
            <p:nvPr/>
          </p:nvSpPr>
          <p:spPr bwMode="auto">
            <a:xfrm>
              <a:off x="5843268" y="1886526"/>
              <a:ext cx="375561" cy="376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lIns="91414" tIns="45706" rIns="91414" bIns="45706" anchor="ctr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None/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1</a:t>
              </a:r>
              <a:endParaRPr lang="en-US" sz="24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TextBox 18"/>
            <p:cNvSpPr txBox="1">
              <a:spLocks noChangeArrowheads="1"/>
            </p:cNvSpPr>
            <p:nvPr/>
          </p:nvSpPr>
          <p:spPr bwMode="auto">
            <a:xfrm>
              <a:off x="10194057" y="2406146"/>
              <a:ext cx="375561" cy="376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lIns="91414" tIns="45706" rIns="91414" bIns="45706" anchor="ctr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None/>
                <a:defRPr/>
              </a:pPr>
              <a:r>
                <a:rPr lang="en-US" sz="2400" b="1" dirty="0" smtClean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56" name="TextBox 18"/>
            <p:cNvSpPr txBox="1">
              <a:spLocks noChangeArrowheads="1"/>
            </p:cNvSpPr>
            <p:nvPr/>
          </p:nvSpPr>
          <p:spPr bwMode="auto">
            <a:xfrm>
              <a:off x="5843268" y="2681916"/>
              <a:ext cx="375561" cy="376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lIns="91414" tIns="45706" rIns="91414" bIns="45706" anchor="ctr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None/>
                <a:defRPr/>
              </a:pPr>
              <a:r>
                <a:rPr lang="en-US" sz="2400" b="1" dirty="0" smtClean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57" name="TextBox 18"/>
            <p:cNvSpPr txBox="1">
              <a:spLocks noChangeArrowheads="1"/>
            </p:cNvSpPr>
            <p:nvPr/>
          </p:nvSpPr>
          <p:spPr bwMode="auto">
            <a:xfrm>
              <a:off x="10194057" y="3132484"/>
              <a:ext cx="375561" cy="376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lIns="91414" tIns="45706" rIns="91414" bIns="45706" anchor="ctr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None/>
                <a:defRPr/>
              </a:pPr>
              <a:r>
                <a:rPr lang="en-US" sz="2400" b="1" dirty="0" smtClean="0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6280984" y="2124954"/>
              <a:ext cx="3850917" cy="418844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 flipH="1">
              <a:off x="6280984" y="2644574"/>
              <a:ext cx="3850918" cy="154255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6280984" y="2988878"/>
              <a:ext cx="3850918" cy="224259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 flipH="1">
              <a:off x="6302641" y="3407119"/>
              <a:ext cx="3829260" cy="25295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18"/>
            <p:cNvSpPr txBox="1">
              <a:spLocks noChangeArrowheads="1"/>
            </p:cNvSpPr>
            <p:nvPr/>
          </p:nvSpPr>
          <p:spPr bwMode="auto">
            <a:xfrm>
              <a:off x="5843268" y="3472031"/>
              <a:ext cx="375561" cy="376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lIns="91414" tIns="45706" rIns="91414" bIns="45706" anchor="ctr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None/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7</a:t>
              </a:r>
              <a:endParaRPr lang="en-US" sz="2400" b="1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28" name="Rounded Rectangle 127"/>
          <p:cNvSpPr/>
          <p:nvPr/>
        </p:nvSpPr>
        <p:spPr bwMode="auto">
          <a:xfrm>
            <a:off x="409577" y="1305076"/>
            <a:ext cx="4793359" cy="5305274"/>
          </a:xfrm>
          <a:prstGeom prst="roundRect">
            <a:avLst>
              <a:gd name="adj" fmla="val 3550"/>
            </a:avLst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/>
            <a:r>
              <a:rPr lang="en-US" sz="1600" b="1" dirty="0">
                <a:latin typeface="+mj-lt"/>
                <a:ea typeface="ＭＳ Ｐゴシック" pitchFamily="34" charset="-128"/>
              </a:rPr>
              <a:t>Compute</a:t>
            </a:r>
            <a:r>
              <a:rPr lang="en-US" sz="1600" dirty="0">
                <a:latin typeface="+mj-lt"/>
                <a:ea typeface="ＭＳ Ｐゴシック" pitchFamily="34" charset="-128"/>
              </a:rPr>
              <a:t> Node </a:t>
            </a:r>
          </a:p>
        </p:txBody>
      </p:sp>
      <p:sp>
        <p:nvSpPr>
          <p:cNvPr id="144" name="Rounded Rectangle 143"/>
          <p:cNvSpPr/>
          <p:nvPr/>
        </p:nvSpPr>
        <p:spPr bwMode="auto">
          <a:xfrm>
            <a:off x="607632" y="3975794"/>
            <a:ext cx="4360872" cy="2436928"/>
          </a:xfrm>
          <a:prstGeom prst="roundRect">
            <a:avLst>
              <a:gd name="adj" fmla="val 6571"/>
            </a:avLst>
          </a:prstGeom>
          <a:solidFill>
            <a:srgbClr val="FFFFFF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4" rIns="91427" bIns="45714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buFont typeface="Wingdings" pitchFamily="2" charset="2"/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SimSun" pitchFamily="2" charset="-122"/>
              </a:rPr>
              <a:t>Dragonflow</a:t>
            </a:r>
            <a:endParaRPr lang="en-US" sz="1400" b="1" dirty="0" smtClean="0">
              <a:solidFill>
                <a:srgbClr val="000000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130" name="Rounded Rectangle 129"/>
          <p:cNvSpPr/>
          <p:nvPr/>
        </p:nvSpPr>
        <p:spPr bwMode="auto">
          <a:xfrm>
            <a:off x="887297" y="1713977"/>
            <a:ext cx="759996" cy="5616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27" tIns="45714" rIns="91427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tx1"/>
                </a:solidFill>
                <a:latin typeface="+mj-lt"/>
                <a:ea typeface="SimSun" pitchFamily="2" charset="-122"/>
              </a:rPr>
              <a:t>VM</a:t>
            </a:r>
            <a:endParaRPr lang="en-US" b="1" baseline="-25000" dirty="0">
              <a:solidFill>
                <a:schemeClr val="tx1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133" name="Rounded Rectangle 132"/>
          <p:cNvSpPr/>
          <p:nvPr/>
        </p:nvSpPr>
        <p:spPr bwMode="auto">
          <a:xfrm>
            <a:off x="623393" y="2471546"/>
            <a:ext cx="3155924" cy="1147313"/>
          </a:xfrm>
          <a:prstGeom prst="roundRect">
            <a:avLst>
              <a:gd name="adj" fmla="val 7458"/>
            </a:avLst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4" rIns="91427" bIns="45714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SimSun" pitchFamily="2" charset="-122"/>
              </a:rPr>
              <a:t>OVS</a:t>
            </a: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2753606" y="1713977"/>
            <a:ext cx="759996" cy="5616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27" tIns="45714" rIns="91427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tx1"/>
                </a:solidFill>
                <a:latin typeface="+mj-lt"/>
                <a:ea typeface="SimSun" pitchFamily="2" charset="-122"/>
              </a:rPr>
              <a:t>VM</a:t>
            </a:r>
            <a:endParaRPr lang="en-US" b="1" baseline="-25000" dirty="0">
              <a:solidFill>
                <a:schemeClr val="tx1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022036" y="234989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167177" y="23693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891870" y="2637167"/>
            <a:ext cx="2620357" cy="581173"/>
            <a:chOff x="1493226" y="2637165"/>
            <a:chExt cx="2620357" cy="581173"/>
          </a:xfrm>
        </p:grpSpPr>
        <p:grpSp>
          <p:nvGrpSpPr>
            <p:cNvPr id="5" name="Group 13"/>
            <p:cNvGrpSpPr/>
            <p:nvPr/>
          </p:nvGrpSpPr>
          <p:grpSpPr>
            <a:xfrm>
              <a:off x="1493226" y="2637165"/>
              <a:ext cx="2620357" cy="581173"/>
              <a:chOff x="1493226" y="2865765"/>
              <a:chExt cx="2620357" cy="581173"/>
            </a:xfrm>
          </p:grpSpPr>
          <p:sp>
            <p:nvSpPr>
              <p:cNvPr id="134" name="Rounded Rectangle 133"/>
              <p:cNvSpPr/>
              <p:nvPr/>
            </p:nvSpPr>
            <p:spPr bwMode="auto">
              <a:xfrm>
                <a:off x="1791038" y="3072712"/>
                <a:ext cx="2010365" cy="37422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27" tIns="45714" rIns="91427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None/>
                </a:pPr>
                <a:r>
                  <a:rPr lang="en-US" dirty="0" err="1">
                    <a:solidFill>
                      <a:schemeClr val="tx1"/>
                    </a:solidFill>
                    <a:latin typeface="+mj-lt"/>
                    <a:ea typeface="SimSun" pitchFamily="2" charset="-122"/>
                  </a:rPr>
                  <a:t>br-int</a:t>
                </a:r>
                <a:endParaRPr lang="en-US" dirty="0">
                  <a:solidFill>
                    <a:schemeClr val="tx1"/>
                  </a:solidFill>
                  <a:latin typeface="+mj-lt"/>
                  <a:ea typeface="SimSun" pitchFamily="2" charset="-122"/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 bwMode="auto">
              <a:xfrm>
                <a:off x="1493226" y="2865765"/>
                <a:ext cx="758621" cy="33893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27" tIns="45714" rIns="91427" bIns="4571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US" sz="1400" dirty="0" err="1">
                    <a:solidFill>
                      <a:schemeClr val="tx1"/>
                    </a:solidFill>
                    <a:latin typeface="+mj-lt"/>
                    <a:ea typeface="SimSun" pitchFamily="2" charset="-122"/>
                  </a:rPr>
                  <a:t>qvoXXX</a:t>
                </a:r>
                <a:endParaRPr lang="en-US" sz="1400" dirty="0">
                  <a:solidFill>
                    <a:schemeClr val="tx1"/>
                  </a:solidFill>
                  <a:latin typeface="+mj-lt"/>
                  <a:ea typeface="SimSun" pitchFamily="2" charset="-122"/>
                </a:endParaRPr>
              </a:p>
            </p:txBody>
          </p:sp>
          <p:sp>
            <p:nvSpPr>
              <p:cNvPr id="138" name="Rounded Rectangle 137"/>
              <p:cNvSpPr/>
              <p:nvPr/>
            </p:nvSpPr>
            <p:spPr bwMode="auto">
              <a:xfrm>
                <a:off x="3354962" y="2866243"/>
                <a:ext cx="758621" cy="33893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27" tIns="45714" rIns="91427" bIns="4571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US" sz="1400" dirty="0" err="1">
                    <a:solidFill>
                      <a:schemeClr val="tx1"/>
                    </a:solidFill>
                    <a:latin typeface="+mj-lt"/>
                    <a:ea typeface="SimSun" pitchFamily="2" charset="-122"/>
                  </a:rPr>
                  <a:t>qvoXXX</a:t>
                </a:r>
                <a:endParaRPr lang="en-US" sz="1400" dirty="0">
                  <a:solidFill>
                    <a:schemeClr val="tx1"/>
                  </a:solidFill>
                  <a:latin typeface="+mj-lt"/>
                  <a:ea typeface="SimSun" pitchFamily="2" charset="-122"/>
                </a:endParaRPr>
              </a:p>
            </p:txBody>
          </p:sp>
        </p:grpSp>
        <p:sp>
          <p:nvSpPr>
            <p:cNvPr id="160" name="Isosceles Triangle 159"/>
            <p:cNvSpPr/>
            <p:nvPr/>
          </p:nvSpPr>
          <p:spPr bwMode="auto">
            <a:xfrm rot="10800000">
              <a:off x="1893619" y="3002444"/>
              <a:ext cx="305262" cy="204576"/>
            </a:xfrm>
            <a:prstGeom prst="triangl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endPara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SimSun" pitchFamily="2" charset="-122"/>
              </a:endParaRPr>
            </a:p>
          </p:txBody>
        </p:sp>
      </p:grpSp>
      <p:sp>
        <p:nvSpPr>
          <p:cNvPr id="161" name="Isosceles Triangle 160"/>
          <p:cNvSpPr/>
          <p:nvPr/>
        </p:nvSpPr>
        <p:spPr bwMode="auto">
          <a:xfrm>
            <a:off x="1157848" y="4464854"/>
            <a:ext cx="594869" cy="398661"/>
          </a:xfrm>
          <a:prstGeom prst="triangl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SimSun" pitchFamily="2" charset="-122"/>
            </a:endParaRPr>
          </a:p>
        </p:txBody>
      </p:sp>
      <p:cxnSp>
        <p:nvCxnSpPr>
          <p:cNvPr id="157" name="Straight Connector 188"/>
          <p:cNvCxnSpPr>
            <a:stCxn id="161" idx="0"/>
            <a:endCxn id="160" idx="0"/>
          </p:cNvCxnSpPr>
          <p:nvPr/>
        </p:nvCxnSpPr>
        <p:spPr bwMode="auto">
          <a:xfrm flipH="1" flipV="1">
            <a:off x="1444894" y="3207020"/>
            <a:ext cx="10389" cy="125783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sm" len="sm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 bwMode="auto">
          <a:xfrm rot="10800000" flipV="1">
            <a:off x="1098957" y="3720045"/>
            <a:ext cx="763397" cy="18466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270">
              <a:buClr>
                <a:srgbClr val="CC9900"/>
              </a:buClr>
              <a:buFont typeface="Wingdings" pitchFamily="2" charset="2"/>
              <a:buNone/>
            </a:pPr>
            <a:r>
              <a:rPr lang="en-US" sz="1200" dirty="0" err="1">
                <a:solidFill>
                  <a:srgbClr val="000000"/>
                </a:solidFill>
                <a:latin typeface="+mj-lt"/>
                <a:ea typeface="SimSun" pitchFamily="2" charset="-122"/>
              </a:rPr>
              <a:t>OpenFlow</a:t>
            </a:r>
            <a:endParaRPr lang="en-US" sz="1200" dirty="0">
              <a:solidFill>
                <a:srgbClr val="000000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84" name="TextBox 18"/>
          <p:cNvSpPr txBox="1">
            <a:spLocks noChangeArrowheads="1"/>
          </p:cNvSpPr>
          <p:nvPr/>
        </p:nvSpPr>
        <p:spPr bwMode="auto">
          <a:xfrm>
            <a:off x="699517" y="1578042"/>
            <a:ext cx="375561" cy="376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91414" tIns="45706" rIns="91414" bIns="45706"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None/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TextBox 18"/>
          <p:cNvSpPr txBox="1">
            <a:spLocks noChangeArrowheads="1"/>
          </p:cNvSpPr>
          <p:nvPr/>
        </p:nvSpPr>
        <p:spPr bwMode="auto">
          <a:xfrm>
            <a:off x="699517" y="2028297"/>
            <a:ext cx="375561" cy="376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91414" tIns="45706" rIns="91414" bIns="45706"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90" name="TextBox 18"/>
          <p:cNvSpPr txBox="1">
            <a:spLocks noChangeArrowheads="1"/>
          </p:cNvSpPr>
          <p:nvPr/>
        </p:nvSpPr>
        <p:spPr bwMode="auto">
          <a:xfrm>
            <a:off x="2007084" y="3107239"/>
            <a:ext cx="375561" cy="376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91414" tIns="45706" rIns="91414" bIns="45706"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91" name="TextBox 18"/>
          <p:cNvSpPr txBox="1">
            <a:spLocks noChangeArrowheads="1"/>
          </p:cNvSpPr>
          <p:nvPr/>
        </p:nvSpPr>
        <p:spPr bwMode="auto">
          <a:xfrm>
            <a:off x="2007084" y="3487874"/>
            <a:ext cx="375561" cy="376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91414" tIns="45706" rIns="91414" bIns="45706"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63" name="TextBox 18"/>
          <p:cNvSpPr txBox="1">
            <a:spLocks noChangeArrowheads="1"/>
          </p:cNvSpPr>
          <p:nvPr/>
        </p:nvSpPr>
        <p:spPr bwMode="auto">
          <a:xfrm>
            <a:off x="1438319" y="2028297"/>
            <a:ext cx="375561" cy="376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91414" tIns="45706" rIns="91414" bIns="45706"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None/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7</a:t>
            </a:r>
            <a:endParaRPr lang="en-US" sz="2400" b="1" dirty="0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791536" y="4447264"/>
            <a:ext cx="2570656" cy="1848444"/>
            <a:chOff x="3596296" y="3662894"/>
            <a:chExt cx="2570656" cy="1248946"/>
          </a:xfrm>
        </p:grpSpPr>
        <p:sp>
          <p:nvSpPr>
            <p:cNvPr id="69" name="Rounded Rectangle 68"/>
            <p:cNvSpPr/>
            <p:nvPr/>
          </p:nvSpPr>
          <p:spPr bwMode="auto">
            <a:xfrm>
              <a:off x="3596296" y="3662894"/>
              <a:ext cx="2563426" cy="1248946"/>
            </a:xfrm>
            <a:prstGeom prst="roundRect">
              <a:avLst>
                <a:gd name="adj" fmla="val 6555"/>
              </a:avLst>
            </a:prstGeom>
            <a:solidFill>
              <a:srgbClr val="BDFF53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t"/>
            <a:lstStyle/>
            <a:p>
              <a:pPr algn="ctr" defTabSz="901700"/>
              <a:r>
                <a:rPr lang="en-US" sz="2000" b="1" dirty="0" err="1">
                  <a:solidFill>
                    <a:srgbClr val="000000"/>
                  </a:solidFill>
                  <a:latin typeface="+mj-lt"/>
                  <a:ea typeface="MS PGothic" pitchFamily="34" charset="-128"/>
                </a:rPr>
                <a:t>Dragonflow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MS PGothic" pitchFamily="34" charset="-128"/>
                </a:rPr>
                <a:t> Controller</a:t>
              </a:r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3635443" y="3950291"/>
              <a:ext cx="2480925" cy="909860"/>
            </a:xfrm>
            <a:prstGeom prst="roundRect">
              <a:avLst>
                <a:gd name="adj" fmla="val 8292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270"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sz="1600" dirty="0" smtClean="0">
                  <a:solidFill>
                    <a:srgbClr val="000000"/>
                  </a:solidFill>
                  <a:latin typeface="+mj-lt"/>
                  <a:ea typeface="SimSun" pitchFamily="2" charset="-122"/>
                </a:rPr>
                <a:t>Abstraction Layer </a:t>
              </a:r>
              <a:endParaRPr lang="en-US" sz="1600" dirty="0">
                <a:solidFill>
                  <a:srgbClr val="000000"/>
                </a:solidFill>
                <a:latin typeface="+mj-lt"/>
                <a:ea typeface="SimSun" pitchFamily="2" charset="-122"/>
              </a:endParaRPr>
            </a:p>
          </p:txBody>
        </p:sp>
        <p:sp>
          <p:nvSpPr>
            <p:cNvPr id="71" name="Rounded Rectangle 70"/>
            <p:cNvSpPr/>
            <p:nvPr/>
          </p:nvSpPr>
          <p:spPr bwMode="auto">
            <a:xfrm>
              <a:off x="3716383" y="4199963"/>
              <a:ext cx="548640" cy="597338"/>
            </a:xfrm>
            <a:prstGeom prst="roundRect">
              <a:avLst/>
            </a:prstGeom>
            <a:solidFill>
              <a:srgbClr val="BDFF53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901700"/>
              <a:r>
                <a:rPr lang="en-US" b="1" dirty="0" smtClean="0">
                  <a:solidFill>
                    <a:srgbClr val="000000"/>
                  </a:solidFill>
                  <a:latin typeface="+mj-lt"/>
                  <a:ea typeface="MS PGothic" pitchFamily="34" charset="-128"/>
                </a:rPr>
                <a:t>L2</a:t>
              </a:r>
              <a:r>
                <a:rPr lang="en-US" dirty="0" smtClean="0">
                  <a:solidFill>
                    <a:srgbClr val="000000"/>
                  </a:solidFill>
                  <a:latin typeface="+mj-lt"/>
                  <a:ea typeface="MS PGothic" pitchFamily="34" charset="-128"/>
                </a:rPr>
                <a:t/>
              </a:r>
              <a:br>
                <a:rPr lang="en-US" dirty="0" smtClean="0">
                  <a:solidFill>
                    <a:srgbClr val="000000"/>
                  </a:solidFill>
                  <a:latin typeface="+mj-lt"/>
                  <a:ea typeface="MS PGothic" pitchFamily="34" charset="-128"/>
                </a:rPr>
              </a:br>
              <a:r>
                <a:rPr lang="en-US" dirty="0" smtClean="0">
                  <a:solidFill>
                    <a:srgbClr val="000000"/>
                  </a:solidFill>
                  <a:latin typeface="+mj-lt"/>
                  <a:ea typeface="MS PGothic" pitchFamily="34" charset="-128"/>
                </a:rPr>
                <a:t>App</a:t>
              </a:r>
              <a:endParaRPr lang="en-US" dirty="0">
                <a:solidFill>
                  <a:srgbClr val="000000"/>
                </a:solidFill>
                <a:latin typeface="+mj-lt"/>
                <a:ea typeface="MS PGothic" pitchFamily="34" charset="-128"/>
              </a:endParaRPr>
            </a:p>
          </p:txBody>
        </p:sp>
        <p:sp>
          <p:nvSpPr>
            <p:cNvPr id="73" name="Rounded Rectangle 72"/>
            <p:cNvSpPr/>
            <p:nvPr/>
          </p:nvSpPr>
          <p:spPr bwMode="auto">
            <a:xfrm>
              <a:off x="4297986" y="4199963"/>
              <a:ext cx="548640" cy="597338"/>
            </a:xfrm>
            <a:prstGeom prst="roundRect">
              <a:avLst/>
            </a:prstGeom>
            <a:solidFill>
              <a:srgbClr val="BDFF53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901700"/>
              <a:r>
                <a:rPr lang="en-US" b="1" dirty="0" smtClean="0">
                  <a:solidFill>
                    <a:srgbClr val="000000"/>
                  </a:solidFill>
                  <a:latin typeface="+mj-lt"/>
                  <a:ea typeface="MS PGothic" pitchFamily="34" charset="-128"/>
                </a:rPr>
                <a:t>L3</a:t>
              </a:r>
              <a:r>
                <a:rPr lang="en-US" dirty="0" smtClean="0">
                  <a:solidFill>
                    <a:srgbClr val="000000"/>
                  </a:solidFill>
                  <a:latin typeface="+mj-lt"/>
                  <a:ea typeface="MS PGothic" pitchFamily="34" charset="-128"/>
                </a:rPr>
                <a:t/>
              </a:r>
              <a:br>
                <a:rPr lang="en-US" dirty="0" smtClean="0">
                  <a:solidFill>
                    <a:srgbClr val="000000"/>
                  </a:solidFill>
                  <a:latin typeface="+mj-lt"/>
                  <a:ea typeface="MS PGothic" pitchFamily="34" charset="-128"/>
                </a:rPr>
              </a:br>
              <a:r>
                <a:rPr lang="en-US" dirty="0" smtClean="0">
                  <a:solidFill>
                    <a:srgbClr val="000000"/>
                  </a:solidFill>
                  <a:latin typeface="+mj-lt"/>
                  <a:ea typeface="MS PGothic" pitchFamily="34" charset="-128"/>
                </a:rPr>
                <a:t>App</a:t>
              </a:r>
              <a:endParaRPr lang="en-US" dirty="0">
                <a:solidFill>
                  <a:srgbClr val="000000"/>
                </a:solidFill>
                <a:latin typeface="+mj-lt"/>
                <a:ea typeface="MS PGothic" pitchFamily="34" charset="-128"/>
              </a:endParaRPr>
            </a:p>
          </p:txBody>
        </p:sp>
        <p:sp>
          <p:nvSpPr>
            <p:cNvPr id="74" name="Rounded Rectangle 73"/>
            <p:cNvSpPr/>
            <p:nvPr/>
          </p:nvSpPr>
          <p:spPr bwMode="auto">
            <a:xfrm>
              <a:off x="4879586" y="4199963"/>
              <a:ext cx="548640" cy="597338"/>
            </a:xfrm>
            <a:prstGeom prst="roundRect">
              <a:avLst/>
            </a:prstGeom>
            <a:solidFill>
              <a:srgbClr val="BDFF53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901700"/>
              <a:r>
                <a:rPr lang="en-US" b="1" dirty="0" smtClean="0">
                  <a:solidFill>
                    <a:srgbClr val="000000"/>
                  </a:solidFill>
                  <a:latin typeface="+mj-lt"/>
                  <a:ea typeface="MS PGothic" pitchFamily="34" charset="-128"/>
                </a:rPr>
                <a:t>DHCP</a:t>
              </a:r>
              <a:r>
                <a:rPr lang="en-US" dirty="0" smtClean="0">
                  <a:solidFill>
                    <a:srgbClr val="000000"/>
                  </a:solidFill>
                  <a:latin typeface="+mj-lt"/>
                  <a:ea typeface="MS PGothic" pitchFamily="34" charset="-128"/>
                </a:rPr>
                <a:t/>
              </a:r>
              <a:br>
                <a:rPr lang="en-US" dirty="0" smtClean="0">
                  <a:solidFill>
                    <a:srgbClr val="000000"/>
                  </a:solidFill>
                  <a:latin typeface="+mj-lt"/>
                  <a:ea typeface="MS PGothic" pitchFamily="34" charset="-128"/>
                </a:rPr>
              </a:br>
              <a:r>
                <a:rPr lang="en-US" dirty="0" smtClean="0">
                  <a:solidFill>
                    <a:srgbClr val="000000"/>
                  </a:solidFill>
                  <a:latin typeface="+mj-lt"/>
                  <a:ea typeface="MS PGothic" pitchFamily="34" charset="-128"/>
                </a:rPr>
                <a:t>App</a:t>
              </a:r>
              <a:endParaRPr lang="en-US" dirty="0">
                <a:solidFill>
                  <a:srgbClr val="000000"/>
                </a:solidFill>
                <a:latin typeface="+mj-lt"/>
                <a:ea typeface="MS PGothic" pitchFamily="34" charset="-128"/>
              </a:endParaRPr>
            </a:p>
          </p:txBody>
        </p:sp>
        <p:sp>
          <p:nvSpPr>
            <p:cNvPr id="78" name="Rounded Rectangle 77"/>
            <p:cNvSpPr/>
            <p:nvPr/>
          </p:nvSpPr>
          <p:spPr bwMode="auto">
            <a:xfrm flipH="1">
              <a:off x="5461186" y="4199963"/>
              <a:ext cx="548640" cy="597338"/>
            </a:xfrm>
            <a:prstGeom prst="roundRect">
              <a:avLst/>
            </a:prstGeom>
            <a:solidFill>
              <a:srgbClr val="BDFF53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901700"/>
              <a:r>
                <a:rPr lang="en-US" b="1" dirty="0">
                  <a:solidFill>
                    <a:srgbClr val="000000"/>
                  </a:solidFill>
                  <a:latin typeface="+mj-lt"/>
                  <a:ea typeface="MS PGothic" pitchFamily="34" charset="-128"/>
                </a:rPr>
                <a:t>SG</a:t>
              </a:r>
            </a:p>
          </p:txBody>
        </p:sp>
        <p:sp>
          <p:nvSpPr>
            <p:cNvPr id="82" name="Isosceles Triangle 81"/>
            <p:cNvSpPr/>
            <p:nvPr/>
          </p:nvSpPr>
          <p:spPr bwMode="auto">
            <a:xfrm rot="5400000">
              <a:off x="6021990" y="3821664"/>
              <a:ext cx="151431" cy="138493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270">
                <a:buClr>
                  <a:srgbClr val="CC9900"/>
                </a:buClr>
                <a:buFont typeface="Wingdings" pitchFamily="2" charset="2"/>
                <a:buNone/>
              </a:pPr>
              <a:endParaRPr lang="en-US" sz="900" b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sp>
          <p:nvSpPr>
            <p:cNvPr id="83" name="Isosceles Triangle 82"/>
            <p:cNvSpPr/>
            <p:nvPr/>
          </p:nvSpPr>
          <p:spPr bwMode="auto">
            <a:xfrm rot="5400000">
              <a:off x="6021990" y="4590652"/>
              <a:ext cx="151431" cy="138493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270">
                <a:buClr>
                  <a:srgbClr val="CC9900"/>
                </a:buClr>
                <a:buFont typeface="Wingdings" pitchFamily="2" charset="2"/>
                <a:buNone/>
              </a:pPr>
              <a:endParaRPr lang="en-US" sz="900" b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</p:grpSp>
      <p:sp>
        <p:nvSpPr>
          <p:cNvPr id="88" name="TextBox 18"/>
          <p:cNvSpPr txBox="1">
            <a:spLocks noChangeArrowheads="1"/>
          </p:cNvSpPr>
          <p:nvPr/>
        </p:nvSpPr>
        <p:spPr bwMode="auto">
          <a:xfrm>
            <a:off x="2516681" y="6036642"/>
            <a:ext cx="375561" cy="376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91414" tIns="45706" rIns="91414" bIns="45706"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9" name="TextBox 18"/>
          <p:cNvSpPr txBox="1">
            <a:spLocks noChangeArrowheads="1"/>
          </p:cNvSpPr>
          <p:nvPr/>
        </p:nvSpPr>
        <p:spPr bwMode="auto">
          <a:xfrm>
            <a:off x="1854088" y="6036642"/>
            <a:ext cx="375561" cy="376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91414" tIns="45706" rIns="91414" bIns="45706"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6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3606392" y="4447264"/>
            <a:ext cx="1167693" cy="1848444"/>
            <a:chOff x="4333911" y="4515326"/>
            <a:chExt cx="1167693" cy="1248946"/>
          </a:xfrm>
        </p:grpSpPr>
        <p:sp>
          <p:nvSpPr>
            <p:cNvPr id="92" name="Rounded Rectangle 91"/>
            <p:cNvSpPr/>
            <p:nvPr/>
          </p:nvSpPr>
          <p:spPr>
            <a:xfrm>
              <a:off x="4333911" y="4515326"/>
              <a:ext cx="1167693" cy="1248946"/>
            </a:xfrm>
            <a:prstGeom prst="roundRect">
              <a:avLst>
                <a:gd name="adj" fmla="val 5772"/>
              </a:avLst>
            </a:prstGeom>
            <a:solidFill>
              <a:srgbClr val="BDFF53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t"/>
            <a:lstStyle/>
            <a:p>
              <a:pPr defTabSz="901700"/>
              <a:r>
                <a:rPr lang="en-US" sz="1400" dirty="0" smtClean="0">
                  <a:solidFill>
                    <a:srgbClr val="000000"/>
                  </a:solidFill>
                  <a:latin typeface="+mj-lt"/>
                  <a:ea typeface="MS PGothic" pitchFamily="34" charset="-128"/>
                </a:rPr>
                <a:t>  Pluggable DB</a:t>
              </a:r>
            </a:p>
            <a:p>
              <a:pPr defTabSz="901700"/>
              <a:r>
                <a:rPr lang="en-US" sz="1400" dirty="0">
                  <a:solidFill>
                    <a:srgbClr val="000000"/>
                  </a:solidFill>
                  <a:latin typeface="+mj-lt"/>
                  <a:ea typeface="MS PGothic" pitchFamily="34" charset="-128"/>
                </a:rPr>
                <a:t> </a:t>
              </a:r>
              <a:r>
                <a:rPr lang="en-US" sz="1400" dirty="0" smtClean="0">
                  <a:solidFill>
                    <a:srgbClr val="000000"/>
                  </a:solidFill>
                  <a:latin typeface="+mj-lt"/>
                  <a:ea typeface="MS PGothic" pitchFamily="34" charset="-128"/>
                </a:rPr>
                <a:t> Layer</a:t>
              </a:r>
              <a:endParaRPr lang="he-IL" sz="1400" dirty="0">
                <a:solidFill>
                  <a:srgbClr val="000000"/>
                </a:solidFill>
                <a:latin typeface="+mj-lt"/>
                <a:ea typeface="MS PGothic" pitchFamily="34" charset="-128"/>
              </a:endParaRPr>
            </a:p>
          </p:txBody>
        </p:sp>
        <p:sp>
          <p:nvSpPr>
            <p:cNvPr id="93" name="Can 92"/>
            <p:cNvSpPr/>
            <p:nvPr/>
          </p:nvSpPr>
          <p:spPr>
            <a:xfrm>
              <a:off x="4496906" y="5126443"/>
              <a:ext cx="841701" cy="468569"/>
            </a:xfrm>
            <a:prstGeom prst="can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7" tIns="45714" rIns="91427" bIns="45714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b="1" dirty="0">
                  <a:solidFill>
                    <a:srgbClr val="000000"/>
                  </a:solidFill>
                  <a:latin typeface="+mj-lt"/>
                  <a:ea typeface="SimSun" pitchFamily="2" charset="-122"/>
                </a:rPr>
                <a:t>DB</a:t>
              </a:r>
            </a:p>
          </p:txBody>
        </p:sp>
      </p:grpSp>
      <p:cxnSp>
        <p:nvCxnSpPr>
          <p:cNvPr id="136" name="Straight Connector 188"/>
          <p:cNvCxnSpPr>
            <a:stCxn id="130" idx="2"/>
            <a:endCxn id="135" idx="0"/>
          </p:cNvCxnSpPr>
          <p:nvPr/>
        </p:nvCxnSpPr>
        <p:spPr bwMode="auto">
          <a:xfrm>
            <a:off x="1267294" y="2275636"/>
            <a:ext cx="3887" cy="361531"/>
          </a:xfrm>
          <a:prstGeom prst="straightConnector1">
            <a:avLst/>
          </a:prstGeom>
          <a:noFill/>
          <a:ln w="19050" cap="rnd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40" name="Straight Connector 188"/>
          <p:cNvCxnSpPr>
            <a:stCxn id="137" idx="2"/>
            <a:endCxn id="138" idx="0"/>
          </p:cNvCxnSpPr>
          <p:nvPr/>
        </p:nvCxnSpPr>
        <p:spPr bwMode="auto">
          <a:xfrm flipH="1">
            <a:off x="3132918" y="2275636"/>
            <a:ext cx="687" cy="362009"/>
          </a:xfrm>
          <a:prstGeom prst="straightConnector1">
            <a:avLst/>
          </a:prstGeom>
          <a:noFill/>
          <a:ln w="19050" cap="rnd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1758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Security Group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3" y="260649"/>
            <a:ext cx="7776861" cy="594727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Security Groups in Neutron</a:t>
            </a:r>
            <a:endParaRPr lang="he-IL" sz="3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5374" y="831273"/>
            <a:ext cx="5139107" cy="3887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88589" y="827486"/>
            <a:ext cx="6344473" cy="2890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plane performance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Additional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 Bridge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the Path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 err="1" smtClean="0"/>
              <a:t>Iptables</a:t>
            </a:r>
            <a:endParaRPr lang="en-US" sz="2400" b="1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plane performance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Rules needs to be re-compiled on port changes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 rules due to security group capabilities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Iptable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commands issued by CLI process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RPC bulks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82426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3" y="260649"/>
            <a:ext cx="7776861" cy="594727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Security Groups in </a:t>
            </a:r>
            <a:r>
              <a:rPr lang="en-US" sz="3700" dirty="0" smtClean="0"/>
              <a:t>Dragonflow</a:t>
            </a:r>
            <a:endParaRPr lang="he-IL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2" y="932723"/>
            <a:ext cx="7968885" cy="5538128"/>
          </a:xfrm>
        </p:spPr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8177" y="903257"/>
            <a:ext cx="80772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6211" y="1130064"/>
            <a:ext cx="2484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Linux Bridge </a:t>
            </a:r>
          </a:p>
          <a:p>
            <a:r>
              <a:rPr lang="en-US" altLang="zh-CN" sz="2400" dirty="0" err="1" smtClean="0"/>
              <a:t>Iptables</a:t>
            </a:r>
            <a:endParaRPr lang="zh-CN" altLang="en-US" sz="2400" dirty="0"/>
          </a:p>
        </p:txBody>
      </p:sp>
      <p:sp>
        <p:nvSpPr>
          <p:cNvPr id="7" name="乘号 6"/>
          <p:cNvSpPr/>
          <p:nvPr/>
        </p:nvSpPr>
        <p:spPr>
          <a:xfrm>
            <a:off x="1268083" y="1276709"/>
            <a:ext cx="905774" cy="586597"/>
          </a:xfrm>
          <a:prstGeom prst="mathMultiply">
            <a:avLst/>
          </a:prstGeom>
          <a:solidFill>
            <a:srgbClr val="FF0000"/>
          </a:solidFill>
          <a:ln w="63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802257" y="1820174"/>
            <a:ext cx="362309" cy="396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4452" y="2294626"/>
            <a:ext cx="248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Openflow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058866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3" y="260649"/>
            <a:ext cx="7776861" cy="594727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Security Groups Translations</a:t>
            </a:r>
            <a:endParaRPr lang="he-IL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2" y="932723"/>
            <a:ext cx="7968885" cy="5538128"/>
          </a:xfrm>
        </p:spPr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124744"/>
            <a:ext cx="10177131" cy="5538128"/>
          </a:xfrm>
          <a:prstGeom prst="rect">
            <a:avLst/>
          </a:prstGeom>
        </p:spPr>
        <p:txBody>
          <a:bodyPr lIns="121917" tIns="60958" rIns="121917" bIns="60958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dirty="0"/>
          </a:p>
          <a:p>
            <a:r>
              <a:rPr lang="en-US" sz="2100" dirty="0" err="1" smtClean="0"/>
              <a:t>Direction:Egress</a:t>
            </a:r>
            <a:r>
              <a:rPr lang="en-US" sz="2100" dirty="0" smtClean="0"/>
              <a:t> </a:t>
            </a:r>
          </a:p>
          <a:p>
            <a:pPr>
              <a:buNone/>
            </a:pPr>
            <a:r>
              <a:rPr lang="en-US" sz="2100" dirty="0" smtClean="0"/>
              <a:t>    Type:IPv4</a:t>
            </a:r>
            <a:r>
              <a:rPr lang="en-US" sz="2100" dirty="0"/>
              <a:t>, IP </a:t>
            </a:r>
            <a:r>
              <a:rPr lang="en-US" sz="2100" dirty="0" err="1"/>
              <a:t>Protocol:TCP</a:t>
            </a:r>
            <a:r>
              <a:rPr lang="en-US" sz="2100" dirty="0"/>
              <a:t>, Port </a:t>
            </a:r>
            <a:r>
              <a:rPr lang="en-US" sz="2100" dirty="0" err="1" smtClean="0"/>
              <a:t>Range:Any</a:t>
            </a:r>
            <a:r>
              <a:rPr lang="en-US" sz="2100" dirty="0" smtClean="0"/>
              <a:t>, </a:t>
            </a:r>
            <a:r>
              <a:rPr lang="en-US" sz="2100" dirty="0"/>
              <a:t>Remote IP Prefix:0.0.0.0/0 </a:t>
            </a:r>
            <a:r>
              <a:rPr lang="en-US" sz="1900" b="0" dirty="0" err="1" smtClean="0"/>
              <a:t>match:ct_state</a:t>
            </a:r>
            <a:r>
              <a:rPr lang="en-US" sz="1900" b="0" dirty="0"/>
              <a:t>=+new+trk,tcp,reg6=X </a:t>
            </a:r>
            <a:r>
              <a:rPr lang="en-US" sz="1900" b="0" dirty="0" smtClean="0"/>
              <a:t>actions=ct(</a:t>
            </a:r>
            <a:r>
              <a:rPr lang="en-US" sz="1900" b="0" dirty="0" err="1" smtClean="0"/>
              <a:t>commit,zone</a:t>
            </a:r>
            <a:r>
              <a:rPr lang="en-US" sz="1900" b="0" dirty="0" smtClean="0"/>
              <a:t>=network),</a:t>
            </a:r>
            <a:r>
              <a:rPr lang="en-US" sz="1900" b="0" dirty="0"/>
              <a:t>resubmit(,&lt;</a:t>
            </a:r>
            <a:r>
              <a:rPr lang="en-US" sz="1900" b="0" dirty="0" err="1"/>
              <a:t>next_table</a:t>
            </a:r>
            <a:r>
              <a:rPr lang="en-US" sz="1900" b="0" dirty="0"/>
              <a:t>&gt;)</a:t>
            </a:r>
          </a:p>
          <a:p>
            <a:pPr lvl="1"/>
            <a:endParaRPr lang="en-US" sz="1900" dirty="0"/>
          </a:p>
          <a:p>
            <a:r>
              <a:rPr lang="en-US" sz="2100" dirty="0" err="1" smtClean="0"/>
              <a:t>Direction:Ingress</a:t>
            </a:r>
            <a:endParaRPr lang="en-US" sz="2100" dirty="0"/>
          </a:p>
          <a:p>
            <a:pPr>
              <a:buNone/>
            </a:pPr>
            <a:r>
              <a:rPr lang="en-US" sz="2100" dirty="0" smtClean="0"/>
              <a:t>    </a:t>
            </a:r>
            <a:r>
              <a:rPr lang="en-US" sz="2100" dirty="0"/>
              <a:t>Type:IPv4, IP </a:t>
            </a:r>
            <a:r>
              <a:rPr lang="en-US" sz="2100" dirty="0" err="1"/>
              <a:t>Protocol:TCP</a:t>
            </a:r>
            <a:r>
              <a:rPr lang="en-US" sz="2100" dirty="0"/>
              <a:t>, </a:t>
            </a:r>
            <a:r>
              <a:rPr lang="en-US" sz="2100" dirty="0" smtClean="0"/>
              <a:t>Port:22, </a:t>
            </a:r>
            <a:r>
              <a:rPr lang="en-US" sz="2100" dirty="0"/>
              <a:t>Remote Security Group: </a:t>
            </a:r>
            <a:r>
              <a:rPr lang="en-US" sz="2100" dirty="0" smtClean="0"/>
              <a:t>Y</a:t>
            </a:r>
          </a:p>
          <a:p>
            <a:pPr>
              <a:buNone/>
            </a:pPr>
            <a:r>
              <a:rPr lang="en-US" sz="2100" b="0" dirty="0" smtClean="0"/>
              <a:t>     </a:t>
            </a:r>
            <a:r>
              <a:rPr lang="en-US" sz="1900" b="0" dirty="0" err="1" smtClean="0"/>
              <a:t>match:ct_state</a:t>
            </a:r>
            <a:r>
              <a:rPr lang="en-US" sz="1900" b="0" dirty="0" smtClean="0"/>
              <a:t>=+new+trk,tcp,reg6=X,reg7=Y</a:t>
            </a:r>
            <a:r>
              <a:rPr lang="en-US" sz="1900" b="0" dirty="0" smtClean="0"/>
              <a:t>, </a:t>
            </a:r>
            <a:r>
              <a:rPr lang="en-US" sz="1900" b="0" dirty="0" err="1" smtClean="0"/>
              <a:t>tp_dst</a:t>
            </a:r>
            <a:r>
              <a:rPr lang="en-US" sz="1900" b="0" dirty="0" smtClean="0"/>
              <a:t>=22</a:t>
            </a:r>
            <a:endParaRPr lang="en-US" sz="1900" b="0" dirty="0" smtClean="0"/>
          </a:p>
          <a:p>
            <a:pPr>
              <a:buNone/>
            </a:pPr>
            <a:r>
              <a:rPr lang="en-US" sz="1900" b="0" dirty="0" smtClean="0"/>
              <a:t>      actions=ct(</a:t>
            </a:r>
            <a:r>
              <a:rPr lang="en-US" sz="1900" b="0" dirty="0" err="1" smtClean="0"/>
              <a:t>commit,zone</a:t>
            </a:r>
            <a:r>
              <a:rPr lang="en-US" sz="1900" b="0" dirty="0" smtClean="0"/>
              <a:t>=network),resubmit(,&lt;</a:t>
            </a:r>
            <a:r>
              <a:rPr lang="en-US" sz="1900" b="0" dirty="0" err="1" smtClean="0"/>
              <a:t>next_table</a:t>
            </a:r>
            <a:r>
              <a:rPr lang="en-US" sz="1900" b="0" dirty="0" smtClean="0"/>
              <a:t>&gt;)</a:t>
            </a:r>
            <a:endParaRPr lang="en-US" sz="1900" b="0" kern="0" dirty="0"/>
          </a:p>
        </p:txBody>
      </p:sp>
      <p:sp>
        <p:nvSpPr>
          <p:cNvPr id="5" name="矩形 4"/>
          <p:cNvSpPr/>
          <p:nvPr/>
        </p:nvSpPr>
        <p:spPr>
          <a:xfrm>
            <a:off x="683843" y="5461323"/>
            <a:ext cx="27327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/>
              <a:t>Openvswitch</a:t>
            </a:r>
            <a:r>
              <a:rPr lang="en-US" altLang="zh-CN" i="1" dirty="0" smtClean="0"/>
              <a:t>:</a:t>
            </a:r>
          </a:p>
          <a:p>
            <a:r>
              <a:rPr lang="en-US" altLang="zh-CN" i="1" dirty="0" smtClean="0"/>
              <a:t>CT</a:t>
            </a:r>
            <a:r>
              <a:rPr lang="zh-CN" altLang="en-US" i="1" dirty="0" smtClean="0"/>
              <a:t>（</a:t>
            </a:r>
            <a:r>
              <a:rPr lang="en-US" altLang="zh-CN" i="1" dirty="0" smtClean="0"/>
              <a:t>connection tracking</a:t>
            </a:r>
            <a:r>
              <a:rPr lang="zh-CN" altLang="en-US" i="1" dirty="0" smtClean="0"/>
              <a:t>）</a:t>
            </a:r>
            <a:endParaRPr lang="en-US" altLang="zh-CN" i="1" dirty="0" smtClean="0"/>
          </a:p>
          <a:p>
            <a:r>
              <a:rPr lang="en-US" altLang="zh-CN" i="1" dirty="0" smtClean="0"/>
              <a:t>Conjunction</a:t>
            </a:r>
            <a:endParaRPr lang="zh-CN" altLang="en-US" i="1" dirty="0"/>
          </a:p>
        </p:txBody>
      </p:sp>
    </p:spTree>
    <p:extLst>
      <p:ext uri="{BB962C8B-B14F-4D97-AF65-F5344CB8AC3E}">
        <p14:creationId xmlns="" xmlns:p14="http://schemas.microsoft.com/office/powerpoint/2010/main" val="201665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Virtual Router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3" y="260649"/>
            <a:ext cx="7776861" cy="594727"/>
          </a:xfrm>
        </p:spPr>
        <p:txBody>
          <a:bodyPr>
            <a:normAutofit fontScale="90000"/>
          </a:bodyPr>
          <a:lstStyle/>
          <a:p>
            <a:r>
              <a:rPr lang="en-US" sz="3700" dirty="0" smtClean="0"/>
              <a:t>East to West</a:t>
            </a:r>
            <a:endParaRPr lang="he-IL" sz="37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053707" y="1889283"/>
            <a:ext cx="2304256" cy="18242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he-IL" sz="2400" dirty="0" err="1">
              <a:latin typeface="Arial" charset="0"/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470263" y="3041411"/>
            <a:ext cx="1656184" cy="38004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OVS</a:t>
            </a:r>
            <a:endParaRPr kumimoji="0" lang="he-IL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82181" y="2016924"/>
            <a:ext cx="504056" cy="5320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300" dirty="0">
                <a:latin typeface="Arial" charset="0"/>
                <a:ea typeface="SimSun" pitchFamily="2" charset="-122"/>
              </a:rPr>
              <a:t>VM</a:t>
            </a:r>
            <a:endParaRPr lang="he-IL" sz="1300" dirty="0" err="1">
              <a:latin typeface="Arial" charset="0"/>
              <a:ea typeface="SimSun" pitchFamily="2" charset="-122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7758394" y="3713486"/>
            <a:ext cx="295705" cy="213540"/>
            <a:chOff x="820876" y="2657349"/>
            <a:chExt cx="383776" cy="253842"/>
          </a:xfrm>
        </p:grpSpPr>
        <p:sp>
          <p:nvSpPr>
            <p:cNvPr id="10" name="Rectangle 9"/>
            <p:cNvSpPr/>
            <p:nvPr/>
          </p:nvSpPr>
          <p:spPr bwMode="auto">
            <a:xfrm>
              <a:off x="820876" y="2658032"/>
              <a:ext cx="383776" cy="253159"/>
            </a:xfrm>
            <a:prstGeom prst="rect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54262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061896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Rectangle 71"/>
            <p:cNvSpPr/>
            <p:nvPr/>
          </p:nvSpPr>
          <p:spPr bwMode="auto">
            <a:xfrm>
              <a:off x="820876" y="2658031"/>
              <a:ext cx="383776" cy="253159"/>
            </a:xfrm>
            <a:custGeom>
              <a:avLst/>
              <a:gdLst/>
              <a:ahLst/>
              <a:cxnLst/>
              <a:rect l="l" t="t" r="r" b="b"/>
              <a:pathLst>
                <a:path w="383776" h="253159">
                  <a:moveTo>
                    <a:pt x="266927" y="24063"/>
                  </a:moveTo>
                  <a:lnTo>
                    <a:pt x="266927" y="50740"/>
                  </a:lnTo>
                  <a:lnTo>
                    <a:pt x="318081" y="50740"/>
                  </a:lnTo>
                  <a:lnTo>
                    <a:pt x="318081" y="24063"/>
                  </a:lnTo>
                  <a:close/>
                  <a:moveTo>
                    <a:pt x="65696" y="24063"/>
                  </a:moveTo>
                  <a:lnTo>
                    <a:pt x="65696" y="50740"/>
                  </a:lnTo>
                  <a:lnTo>
                    <a:pt x="116850" y="50740"/>
                  </a:lnTo>
                  <a:lnTo>
                    <a:pt x="116850" y="24063"/>
                  </a:lnTo>
                  <a:close/>
                  <a:moveTo>
                    <a:pt x="137717" y="24063"/>
                  </a:moveTo>
                  <a:lnTo>
                    <a:pt x="137717" y="74143"/>
                  </a:lnTo>
                  <a:lnTo>
                    <a:pt x="65696" y="74143"/>
                  </a:lnTo>
                  <a:lnTo>
                    <a:pt x="65696" y="225026"/>
                  </a:lnTo>
                  <a:lnTo>
                    <a:pt x="318081" y="225026"/>
                  </a:lnTo>
                  <a:lnTo>
                    <a:pt x="318081" y="74143"/>
                  </a:lnTo>
                  <a:lnTo>
                    <a:pt x="246060" y="74143"/>
                  </a:lnTo>
                  <a:lnTo>
                    <a:pt x="246060" y="24063"/>
                  </a:lnTo>
                  <a:close/>
                  <a:moveTo>
                    <a:pt x="0" y="0"/>
                  </a:moveTo>
                  <a:lnTo>
                    <a:pt x="383776" y="0"/>
                  </a:lnTo>
                  <a:lnTo>
                    <a:pt x="383776" y="253159"/>
                  </a:lnTo>
                  <a:lnTo>
                    <a:pt x="0" y="25315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418912" y="1560989"/>
            <a:ext cx="1573845" cy="328295"/>
          </a:xfrm>
          <a:prstGeom prst="rect">
            <a:avLst/>
          </a:prstGeom>
          <a:noFill/>
        </p:spPr>
        <p:txBody>
          <a:bodyPr wrap="square" lIns="121917" tIns="60958" rIns="121917" bIns="60958" rtlCol="1">
            <a:spAutoFit/>
          </a:bodyPr>
          <a:lstStyle/>
          <a:p>
            <a:pPr>
              <a:buNone/>
            </a:pPr>
            <a:r>
              <a:rPr lang="en-US" sz="1300" b="1" dirty="0"/>
              <a:t>Compute Node</a:t>
            </a:r>
            <a:endParaRPr lang="he-IL" sz="1300" b="1" dirty="0" err="1"/>
          </a:p>
        </p:txBody>
      </p:sp>
      <p:sp>
        <p:nvSpPr>
          <p:cNvPr id="20" name="Rounded Rectangle 19"/>
          <p:cNvSpPr/>
          <p:nvPr/>
        </p:nvSpPr>
        <p:spPr bwMode="auto">
          <a:xfrm>
            <a:off x="189935" y="1930322"/>
            <a:ext cx="2096065" cy="17867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he-IL" sz="2400" dirty="0" err="1">
              <a:latin typeface="Arial" charset="0"/>
              <a:ea typeface="SimSun" pitchFamily="2" charset="-122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62235" y="3181843"/>
            <a:ext cx="1656184" cy="38004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OVS</a:t>
            </a:r>
            <a:endParaRPr kumimoji="0" lang="he-IL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16241" y="2141728"/>
            <a:ext cx="587047" cy="5320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300" dirty="0">
                <a:latin typeface="Arial" charset="0"/>
                <a:ea typeface="SimSun" pitchFamily="2" charset="-122"/>
              </a:rPr>
              <a:t>VM</a:t>
            </a:r>
            <a:endParaRPr lang="he-IL" sz="1300" dirty="0" err="1">
              <a:latin typeface="Arial" charset="0"/>
              <a:ea typeface="SimSun" pitchFamily="2" charset="-122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790446" y="3746127"/>
            <a:ext cx="295705" cy="213540"/>
            <a:chOff x="820876" y="2657349"/>
            <a:chExt cx="383776" cy="253842"/>
          </a:xfrm>
        </p:grpSpPr>
        <p:sp>
          <p:nvSpPr>
            <p:cNvPr id="24" name="Rectangle 23"/>
            <p:cNvSpPr/>
            <p:nvPr/>
          </p:nvSpPr>
          <p:spPr bwMode="auto">
            <a:xfrm>
              <a:off x="820876" y="2658032"/>
              <a:ext cx="383776" cy="253159"/>
            </a:xfrm>
            <a:prstGeom prst="rect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54262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061896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7" name="Rectangle 71"/>
            <p:cNvSpPr/>
            <p:nvPr/>
          </p:nvSpPr>
          <p:spPr bwMode="auto">
            <a:xfrm>
              <a:off x="820876" y="2658031"/>
              <a:ext cx="383776" cy="253159"/>
            </a:xfrm>
            <a:custGeom>
              <a:avLst/>
              <a:gdLst/>
              <a:ahLst/>
              <a:cxnLst/>
              <a:rect l="l" t="t" r="r" b="b"/>
              <a:pathLst>
                <a:path w="383776" h="253159">
                  <a:moveTo>
                    <a:pt x="266927" y="24063"/>
                  </a:moveTo>
                  <a:lnTo>
                    <a:pt x="266927" y="50740"/>
                  </a:lnTo>
                  <a:lnTo>
                    <a:pt x="318081" y="50740"/>
                  </a:lnTo>
                  <a:lnTo>
                    <a:pt x="318081" y="24063"/>
                  </a:lnTo>
                  <a:close/>
                  <a:moveTo>
                    <a:pt x="65696" y="24063"/>
                  </a:moveTo>
                  <a:lnTo>
                    <a:pt x="65696" y="50740"/>
                  </a:lnTo>
                  <a:lnTo>
                    <a:pt x="116850" y="50740"/>
                  </a:lnTo>
                  <a:lnTo>
                    <a:pt x="116850" y="24063"/>
                  </a:lnTo>
                  <a:close/>
                  <a:moveTo>
                    <a:pt x="137717" y="24063"/>
                  </a:moveTo>
                  <a:lnTo>
                    <a:pt x="137717" y="74143"/>
                  </a:lnTo>
                  <a:lnTo>
                    <a:pt x="65696" y="74143"/>
                  </a:lnTo>
                  <a:lnTo>
                    <a:pt x="65696" y="225026"/>
                  </a:lnTo>
                  <a:lnTo>
                    <a:pt x="318081" y="225026"/>
                  </a:lnTo>
                  <a:lnTo>
                    <a:pt x="318081" y="74143"/>
                  </a:lnTo>
                  <a:lnTo>
                    <a:pt x="246060" y="74143"/>
                  </a:lnTo>
                  <a:lnTo>
                    <a:pt x="246060" y="24063"/>
                  </a:lnTo>
                  <a:close/>
                  <a:moveTo>
                    <a:pt x="0" y="0"/>
                  </a:moveTo>
                  <a:lnTo>
                    <a:pt x="383776" y="0"/>
                  </a:lnTo>
                  <a:lnTo>
                    <a:pt x="383776" y="253159"/>
                  </a:lnTo>
                  <a:lnTo>
                    <a:pt x="0" y="25315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50564" y="1602027"/>
            <a:ext cx="1573845" cy="328295"/>
          </a:xfrm>
          <a:prstGeom prst="rect">
            <a:avLst/>
          </a:prstGeom>
          <a:noFill/>
        </p:spPr>
        <p:txBody>
          <a:bodyPr wrap="square" lIns="121917" tIns="60958" rIns="121917" bIns="60958" rtlCol="1">
            <a:spAutoFit/>
          </a:bodyPr>
          <a:lstStyle/>
          <a:p>
            <a:pPr>
              <a:buNone/>
            </a:pPr>
            <a:r>
              <a:rPr lang="en-US" sz="1300" b="1" dirty="0"/>
              <a:t>Compute Node</a:t>
            </a:r>
            <a:endParaRPr lang="he-IL" sz="1300" b="1" dirty="0" err="1"/>
          </a:p>
        </p:txBody>
      </p:sp>
      <p:sp>
        <p:nvSpPr>
          <p:cNvPr id="31" name="Rounded Rectangle 30"/>
          <p:cNvSpPr/>
          <p:nvPr/>
        </p:nvSpPr>
        <p:spPr bwMode="auto">
          <a:xfrm>
            <a:off x="3124200" y="1951006"/>
            <a:ext cx="2027507" cy="17867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he-IL" sz="2400" dirty="0" err="1">
              <a:latin typeface="Arial" charset="0"/>
              <a:ea typeface="SimSun" pitchFamily="2" charset="-122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384956" y="3202527"/>
            <a:ext cx="1656184" cy="38004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OVS</a:t>
            </a:r>
            <a:endParaRPr kumimoji="0" lang="he-IL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grpSp>
        <p:nvGrpSpPr>
          <p:cNvPr id="7" name="Group 33"/>
          <p:cNvGrpSpPr/>
          <p:nvPr/>
        </p:nvGrpSpPr>
        <p:grpSpPr>
          <a:xfrm>
            <a:off x="3515586" y="3742727"/>
            <a:ext cx="295705" cy="213540"/>
            <a:chOff x="820876" y="2657349"/>
            <a:chExt cx="383776" cy="253842"/>
          </a:xfrm>
        </p:grpSpPr>
        <p:sp>
          <p:nvSpPr>
            <p:cNvPr id="35" name="Rectangle 34"/>
            <p:cNvSpPr/>
            <p:nvPr/>
          </p:nvSpPr>
          <p:spPr bwMode="auto">
            <a:xfrm>
              <a:off x="820876" y="2658032"/>
              <a:ext cx="383776" cy="253159"/>
            </a:xfrm>
            <a:prstGeom prst="rect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54262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061896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38" name="Rectangle 71"/>
            <p:cNvSpPr/>
            <p:nvPr/>
          </p:nvSpPr>
          <p:spPr bwMode="auto">
            <a:xfrm>
              <a:off x="820876" y="2658031"/>
              <a:ext cx="383776" cy="253159"/>
            </a:xfrm>
            <a:custGeom>
              <a:avLst/>
              <a:gdLst/>
              <a:ahLst/>
              <a:cxnLst/>
              <a:rect l="l" t="t" r="r" b="b"/>
              <a:pathLst>
                <a:path w="383776" h="253159">
                  <a:moveTo>
                    <a:pt x="266927" y="24063"/>
                  </a:moveTo>
                  <a:lnTo>
                    <a:pt x="266927" y="50740"/>
                  </a:lnTo>
                  <a:lnTo>
                    <a:pt x="318081" y="50740"/>
                  </a:lnTo>
                  <a:lnTo>
                    <a:pt x="318081" y="24063"/>
                  </a:lnTo>
                  <a:close/>
                  <a:moveTo>
                    <a:pt x="65696" y="24063"/>
                  </a:moveTo>
                  <a:lnTo>
                    <a:pt x="65696" y="50740"/>
                  </a:lnTo>
                  <a:lnTo>
                    <a:pt x="116850" y="50740"/>
                  </a:lnTo>
                  <a:lnTo>
                    <a:pt x="116850" y="24063"/>
                  </a:lnTo>
                  <a:close/>
                  <a:moveTo>
                    <a:pt x="137717" y="24063"/>
                  </a:moveTo>
                  <a:lnTo>
                    <a:pt x="137717" y="74143"/>
                  </a:lnTo>
                  <a:lnTo>
                    <a:pt x="65696" y="74143"/>
                  </a:lnTo>
                  <a:lnTo>
                    <a:pt x="65696" y="225026"/>
                  </a:lnTo>
                  <a:lnTo>
                    <a:pt x="318081" y="225026"/>
                  </a:lnTo>
                  <a:lnTo>
                    <a:pt x="318081" y="74143"/>
                  </a:lnTo>
                  <a:lnTo>
                    <a:pt x="246060" y="74143"/>
                  </a:lnTo>
                  <a:lnTo>
                    <a:pt x="246060" y="24063"/>
                  </a:lnTo>
                  <a:close/>
                  <a:moveTo>
                    <a:pt x="0" y="0"/>
                  </a:moveTo>
                  <a:lnTo>
                    <a:pt x="383776" y="0"/>
                  </a:lnTo>
                  <a:lnTo>
                    <a:pt x="383776" y="253159"/>
                  </a:lnTo>
                  <a:lnTo>
                    <a:pt x="0" y="25315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473286" y="1622711"/>
            <a:ext cx="1573845" cy="328295"/>
          </a:xfrm>
          <a:prstGeom prst="rect">
            <a:avLst/>
          </a:prstGeom>
          <a:noFill/>
        </p:spPr>
        <p:txBody>
          <a:bodyPr wrap="square" lIns="121917" tIns="60958" rIns="121917" bIns="60958" rtlCol="1">
            <a:spAutoFit/>
          </a:bodyPr>
          <a:lstStyle/>
          <a:p>
            <a:pPr>
              <a:buNone/>
            </a:pPr>
            <a:r>
              <a:rPr lang="en-US" sz="1300" b="1" dirty="0" smtClean="0"/>
              <a:t>Compute </a:t>
            </a:r>
            <a:r>
              <a:rPr lang="en-US" sz="1300" b="1" dirty="0"/>
              <a:t>Node</a:t>
            </a:r>
            <a:endParaRPr lang="he-IL" sz="1300" b="1" dirty="0" err="1"/>
          </a:p>
        </p:txBody>
      </p:sp>
      <p:sp>
        <p:nvSpPr>
          <p:cNvPr id="40" name="Rounded Rectangle 39"/>
          <p:cNvSpPr/>
          <p:nvPr/>
        </p:nvSpPr>
        <p:spPr bwMode="auto">
          <a:xfrm>
            <a:off x="3827427" y="2156012"/>
            <a:ext cx="1131812" cy="50469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200" dirty="0">
                <a:latin typeface="Arial" charset="0"/>
                <a:ea typeface="SimSun" pitchFamily="2" charset="-122"/>
              </a:rPr>
              <a:t>Router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200" dirty="0">
                <a:latin typeface="Arial" charset="0"/>
                <a:ea typeface="SimSun" pitchFamily="2" charset="-122"/>
              </a:rPr>
              <a:t>Namespace</a:t>
            </a:r>
            <a:endParaRPr lang="he-IL" sz="1200" dirty="0" err="1">
              <a:latin typeface="Arial" charset="0"/>
              <a:ea typeface="SimSun" pitchFamily="2" charset="-122"/>
            </a:endParaRPr>
          </a:p>
        </p:txBody>
      </p:sp>
      <p:grpSp>
        <p:nvGrpSpPr>
          <p:cNvPr id="9" name="Group 40"/>
          <p:cNvGrpSpPr/>
          <p:nvPr/>
        </p:nvGrpSpPr>
        <p:grpSpPr>
          <a:xfrm>
            <a:off x="4462086" y="3768395"/>
            <a:ext cx="295705" cy="213540"/>
            <a:chOff x="820876" y="2657349"/>
            <a:chExt cx="383776" cy="253842"/>
          </a:xfrm>
        </p:grpSpPr>
        <p:sp>
          <p:nvSpPr>
            <p:cNvPr id="42" name="Rectangle 41"/>
            <p:cNvSpPr/>
            <p:nvPr/>
          </p:nvSpPr>
          <p:spPr bwMode="auto">
            <a:xfrm>
              <a:off x="820876" y="2658032"/>
              <a:ext cx="383776" cy="253159"/>
            </a:xfrm>
            <a:prstGeom prst="rect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854262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1061896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45" name="Rectangle 71"/>
            <p:cNvSpPr/>
            <p:nvPr/>
          </p:nvSpPr>
          <p:spPr bwMode="auto">
            <a:xfrm>
              <a:off x="820876" y="2658031"/>
              <a:ext cx="383776" cy="253159"/>
            </a:xfrm>
            <a:custGeom>
              <a:avLst/>
              <a:gdLst/>
              <a:ahLst/>
              <a:cxnLst/>
              <a:rect l="l" t="t" r="r" b="b"/>
              <a:pathLst>
                <a:path w="383776" h="253159">
                  <a:moveTo>
                    <a:pt x="266927" y="24063"/>
                  </a:moveTo>
                  <a:lnTo>
                    <a:pt x="266927" y="50740"/>
                  </a:lnTo>
                  <a:lnTo>
                    <a:pt x="318081" y="50740"/>
                  </a:lnTo>
                  <a:lnTo>
                    <a:pt x="318081" y="24063"/>
                  </a:lnTo>
                  <a:close/>
                  <a:moveTo>
                    <a:pt x="65696" y="24063"/>
                  </a:moveTo>
                  <a:lnTo>
                    <a:pt x="65696" y="50740"/>
                  </a:lnTo>
                  <a:lnTo>
                    <a:pt x="116850" y="50740"/>
                  </a:lnTo>
                  <a:lnTo>
                    <a:pt x="116850" y="24063"/>
                  </a:lnTo>
                  <a:close/>
                  <a:moveTo>
                    <a:pt x="137717" y="24063"/>
                  </a:moveTo>
                  <a:lnTo>
                    <a:pt x="137717" y="74143"/>
                  </a:lnTo>
                  <a:lnTo>
                    <a:pt x="65696" y="74143"/>
                  </a:lnTo>
                  <a:lnTo>
                    <a:pt x="65696" y="225026"/>
                  </a:lnTo>
                  <a:lnTo>
                    <a:pt x="318081" y="225026"/>
                  </a:lnTo>
                  <a:lnTo>
                    <a:pt x="318081" y="74143"/>
                  </a:lnTo>
                  <a:lnTo>
                    <a:pt x="246060" y="74143"/>
                  </a:lnTo>
                  <a:lnTo>
                    <a:pt x="246060" y="24063"/>
                  </a:lnTo>
                  <a:close/>
                  <a:moveTo>
                    <a:pt x="0" y="0"/>
                  </a:moveTo>
                  <a:lnTo>
                    <a:pt x="383776" y="0"/>
                  </a:lnTo>
                  <a:lnTo>
                    <a:pt x="383776" y="253159"/>
                  </a:lnTo>
                  <a:lnTo>
                    <a:pt x="0" y="25315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63500" y="1479199"/>
            <a:ext cx="5626100" cy="3245201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he-IL" sz="2400" dirty="0" err="1">
              <a:latin typeface="Arial" charset="0"/>
              <a:ea typeface="SimSun" pitchFamily="2" charset="-122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914918" y="1433115"/>
            <a:ext cx="4972282" cy="3151586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he-IL" sz="2400" dirty="0" err="1">
              <a:latin typeface="Arial" charset="0"/>
              <a:ea typeface="SimSun" pitchFamily="2" charset="-122"/>
            </a:endParaRPr>
          </a:p>
        </p:txBody>
      </p:sp>
      <p:sp>
        <p:nvSpPr>
          <p:cNvPr id="48" name="Right Arrow 47"/>
          <p:cNvSpPr/>
          <p:nvPr/>
        </p:nvSpPr>
        <p:spPr bwMode="auto">
          <a:xfrm>
            <a:off x="5679943" y="2666561"/>
            <a:ext cx="1152128" cy="52874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he-IL" sz="2400" dirty="0" err="1">
              <a:latin typeface="Arial" charset="0"/>
              <a:ea typeface="SimSun" pitchFamily="2" charset="-122"/>
            </a:endParaRPr>
          </a:p>
        </p:txBody>
      </p:sp>
      <p:cxnSp>
        <p:nvCxnSpPr>
          <p:cNvPr id="62" name="Elbow Connector 61"/>
          <p:cNvCxnSpPr>
            <a:stCxn id="24" idx="2"/>
            <a:endCxn id="35" idx="2"/>
          </p:cNvCxnSpPr>
          <p:nvPr/>
        </p:nvCxnSpPr>
        <p:spPr bwMode="auto">
          <a:xfrm rot="5400000" flipH="1" flipV="1">
            <a:off x="2299168" y="2595397"/>
            <a:ext cx="3400" cy="2725140"/>
          </a:xfrm>
          <a:prstGeom prst="bentConnector3">
            <a:avLst>
              <a:gd name="adj1" fmla="val -8270784"/>
            </a:avLst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575260" y="2689742"/>
            <a:ext cx="0" cy="504801"/>
          </a:xfrm>
          <a:prstGeom prst="straightConnector1">
            <a:avLst/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4026976" y="2672326"/>
            <a:ext cx="0" cy="504801"/>
          </a:xfrm>
          <a:prstGeom prst="straightConnector1">
            <a:avLst/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4513283" y="2697725"/>
            <a:ext cx="0" cy="504801"/>
          </a:xfrm>
          <a:prstGeom prst="straightConnector1">
            <a:avLst/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7758393" y="2548984"/>
            <a:ext cx="0" cy="504801"/>
          </a:xfrm>
          <a:prstGeom prst="straightConnector1">
            <a:avLst/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94892" y="1130061"/>
            <a:ext cx="270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Neutron(DVR)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978292" y="1036608"/>
            <a:ext cx="270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Dragonflow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8900" y="4738778"/>
            <a:ext cx="270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namespace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932045" y="4648920"/>
            <a:ext cx="270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openflow</a:t>
            </a:r>
            <a:endParaRPr lang="zh-CN" altLang="en-US" dirty="0"/>
          </a:p>
        </p:txBody>
      </p:sp>
      <p:sp>
        <p:nvSpPr>
          <p:cNvPr id="54" name="Rounded Rectangle 39"/>
          <p:cNvSpPr/>
          <p:nvPr/>
        </p:nvSpPr>
        <p:spPr bwMode="auto">
          <a:xfrm>
            <a:off x="1084227" y="2105212"/>
            <a:ext cx="1131812" cy="50469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200" dirty="0">
                <a:latin typeface="Arial" charset="0"/>
                <a:ea typeface="SimSun" pitchFamily="2" charset="-122"/>
              </a:rPr>
              <a:t>Router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200" dirty="0">
                <a:latin typeface="Arial" charset="0"/>
                <a:ea typeface="SimSun" pitchFamily="2" charset="-122"/>
              </a:rPr>
              <a:t>Namespace</a:t>
            </a:r>
            <a:endParaRPr lang="he-IL" sz="1200" dirty="0" err="1">
              <a:latin typeface="Arial" charset="0"/>
              <a:ea typeface="SimSun" pitchFamily="2" charset="-122"/>
            </a:endParaRPr>
          </a:p>
        </p:txBody>
      </p:sp>
      <p:cxnSp>
        <p:nvCxnSpPr>
          <p:cNvPr id="55" name="Straight Arrow Connector 77"/>
          <p:cNvCxnSpPr/>
          <p:nvPr/>
        </p:nvCxnSpPr>
        <p:spPr bwMode="auto">
          <a:xfrm>
            <a:off x="1321876" y="2672326"/>
            <a:ext cx="0" cy="504801"/>
          </a:xfrm>
          <a:prstGeom prst="straightConnector1">
            <a:avLst/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6" name="Straight Arrow Connector 77"/>
          <p:cNvCxnSpPr/>
          <p:nvPr/>
        </p:nvCxnSpPr>
        <p:spPr bwMode="auto">
          <a:xfrm>
            <a:off x="1766376" y="2646926"/>
            <a:ext cx="0" cy="504801"/>
          </a:xfrm>
          <a:prstGeom prst="straightConnector1">
            <a:avLst/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7" name="Rounded Rectangle 3"/>
          <p:cNvSpPr/>
          <p:nvPr/>
        </p:nvSpPr>
        <p:spPr bwMode="auto">
          <a:xfrm>
            <a:off x="9517507" y="1952783"/>
            <a:ext cx="2304256" cy="18242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he-IL" sz="2400" dirty="0" err="1">
              <a:latin typeface="Arial" charset="0"/>
              <a:ea typeface="SimSun" pitchFamily="2" charset="-122"/>
            </a:endParaRPr>
          </a:p>
        </p:txBody>
      </p:sp>
      <p:sp>
        <p:nvSpPr>
          <p:cNvPr id="58" name="Rectangle 5"/>
          <p:cNvSpPr/>
          <p:nvPr/>
        </p:nvSpPr>
        <p:spPr bwMode="auto">
          <a:xfrm>
            <a:off x="9934063" y="3104911"/>
            <a:ext cx="1656184" cy="38004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OVS</a:t>
            </a:r>
            <a:endParaRPr kumimoji="0" lang="he-IL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59" name="Rectangle 7"/>
          <p:cNvSpPr/>
          <p:nvPr/>
        </p:nvSpPr>
        <p:spPr bwMode="auto">
          <a:xfrm>
            <a:off x="9945981" y="2080424"/>
            <a:ext cx="504056" cy="5320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300" dirty="0">
                <a:latin typeface="Arial" charset="0"/>
                <a:ea typeface="SimSun" pitchFamily="2" charset="-122"/>
              </a:rPr>
              <a:t>VM</a:t>
            </a:r>
            <a:endParaRPr lang="he-IL" sz="1300" dirty="0" err="1">
              <a:latin typeface="Arial" charset="0"/>
              <a:ea typeface="SimSun" pitchFamily="2" charset="-122"/>
            </a:endParaRPr>
          </a:p>
        </p:txBody>
      </p:sp>
      <p:grpSp>
        <p:nvGrpSpPr>
          <p:cNvPr id="15" name="Group 8"/>
          <p:cNvGrpSpPr/>
          <p:nvPr/>
        </p:nvGrpSpPr>
        <p:grpSpPr>
          <a:xfrm>
            <a:off x="10222194" y="3776986"/>
            <a:ext cx="295705" cy="213540"/>
            <a:chOff x="820876" y="2657349"/>
            <a:chExt cx="383776" cy="253842"/>
          </a:xfrm>
        </p:grpSpPr>
        <p:sp>
          <p:nvSpPr>
            <p:cNvPr id="61" name="Rectangle 9"/>
            <p:cNvSpPr/>
            <p:nvPr/>
          </p:nvSpPr>
          <p:spPr bwMode="auto">
            <a:xfrm>
              <a:off x="820876" y="2658032"/>
              <a:ext cx="383776" cy="253159"/>
            </a:xfrm>
            <a:prstGeom prst="rect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63" name="Rectangle 10"/>
            <p:cNvSpPr/>
            <p:nvPr/>
          </p:nvSpPr>
          <p:spPr bwMode="auto">
            <a:xfrm>
              <a:off x="854262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64" name="Rectangle 11"/>
            <p:cNvSpPr/>
            <p:nvPr/>
          </p:nvSpPr>
          <p:spPr bwMode="auto">
            <a:xfrm>
              <a:off x="1061896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65" name="Rectangle 71"/>
            <p:cNvSpPr/>
            <p:nvPr/>
          </p:nvSpPr>
          <p:spPr bwMode="auto">
            <a:xfrm>
              <a:off x="820876" y="2658031"/>
              <a:ext cx="383776" cy="253159"/>
            </a:xfrm>
            <a:custGeom>
              <a:avLst/>
              <a:gdLst/>
              <a:ahLst/>
              <a:cxnLst/>
              <a:rect l="l" t="t" r="r" b="b"/>
              <a:pathLst>
                <a:path w="383776" h="253159">
                  <a:moveTo>
                    <a:pt x="266927" y="24063"/>
                  </a:moveTo>
                  <a:lnTo>
                    <a:pt x="266927" y="50740"/>
                  </a:lnTo>
                  <a:lnTo>
                    <a:pt x="318081" y="50740"/>
                  </a:lnTo>
                  <a:lnTo>
                    <a:pt x="318081" y="24063"/>
                  </a:lnTo>
                  <a:close/>
                  <a:moveTo>
                    <a:pt x="65696" y="24063"/>
                  </a:moveTo>
                  <a:lnTo>
                    <a:pt x="65696" y="50740"/>
                  </a:lnTo>
                  <a:lnTo>
                    <a:pt x="116850" y="50740"/>
                  </a:lnTo>
                  <a:lnTo>
                    <a:pt x="116850" y="24063"/>
                  </a:lnTo>
                  <a:close/>
                  <a:moveTo>
                    <a:pt x="137717" y="24063"/>
                  </a:moveTo>
                  <a:lnTo>
                    <a:pt x="137717" y="74143"/>
                  </a:lnTo>
                  <a:lnTo>
                    <a:pt x="65696" y="74143"/>
                  </a:lnTo>
                  <a:lnTo>
                    <a:pt x="65696" y="225026"/>
                  </a:lnTo>
                  <a:lnTo>
                    <a:pt x="318081" y="225026"/>
                  </a:lnTo>
                  <a:lnTo>
                    <a:pt x="318081" y="74143"/>
                  </a:lnTo>
                  <a:lnTo>
                    <a:pt x="246060" y="74143"/>
                  </a:lnTo>
                  <a:lnTo>
                    <a:pt x="246060" y="24063"/>
                  </a:lnTo>
                  <a:close/>
                  <a:moveTo>
                    <a:pt x="0" y="0"/>
                  </a:moveTo>
                  <a:lnTo>
                    <a:pt x="383776" y="0"/>
                  </a:lnTo>
                  <a:lnTo>
                    <a:pt x="383776" y="253159"/>
                  </a:lnTo>
                  <a:lnTo>
                    <a:pt x="0" y="25315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9882712" y="1624489"/>
            <a:ext cx="1573845" cy="328295"/>
          </a:xfrm>
          <a:prstGeom prst="rect">
            <a:avLst/>
          </a:prstGeom>
          <a:noFill/>
        </p:spPr>
        <p:txBody>
          <a:bodyPr wrap="square" lIns="121917" tIns="60958" rIns="121917" bIns="60958" rtlCol="1">
            <a:spAutoFit/>
          </a:bodyPr>
          <a:lstStyle/>
          <a:p>
            <a:pPr>
              <a:buNone/>
            </a:pPr>
            <a:r>
              <a:rPr lang="en-US" sz="1300" b="1" dirty="0"/>
              <a:t>Compute Node</a:t>
            </a:r>
            <a:endParaRPr lang="he-IL" sz="1300" b="1" dirty="0" err="1"/>
          </a:p>
        </p:txBody>
      </p:sp>
      <p:cxnSp>
        <p:nvCxnSpPr>
          <p:cNvPr id="67" name="Straight Arrow Connector 79"/>
          <p:cNvCxnSpPr/>
          <p:nvPr/>
        </p:nvCxnSpPr>
        <p:spPr bwMode="auto">
          <a:xfrm>
            <a:off x="10222193" y="2612484"/>
            <a:ext cx="0" cy="504801"/>
          </a:xfrm>
          <a:prstGeom prst="straightConnector1">
            <a:avLst/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8" name="Elbow Connector 61"/>
          <p:cNvCxnSpPr/>
          <p:nvPr/>
        </p:nvCxnSpPr>
        <p:spPr bwMode="auto">
          <a:xfrm rot="5400000" flipH="1" flipV="1">
            <a:off x="9106368" y="2608097"/>
            <a:ext cx="3400" cy="2725140"/>
          </a:xfrm>
          <a:prstGeom prst="bentConnector3">
            <a:avLst>
              <a:gd name="adj1" fmla="val -8270784"/>
            </a:avLst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9" name="Rectangle 21"/>
          <p:cNvSpPr/>
          <p:nvPr/>
        </p:nvSpPr>
        <p:spPr bwMode="auto">
          <a:xfrm>
            <a:off x="3186441" y="2103628"/>
            <a:ext cx="587047" cy="5320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300" dirty="0">
                <a:latin typeface="Arial" charset="0"/>
                <a:ea typeface="SimSun" pitchFamily="2" charset="-122"/>
              </a:rPr>
              <a:t>VM</a:t>
            </a:r>
            <a:endParaRPr lang="he-IL" sz="1300" dirty="0" err="1">
              <a:latin typeface="Arial" charset="0"/>
              <a:ea typeface="SimSun" pitchFamily="2" charset="-122"/>
            </a:endParaRPr>
          </a:p>
        </p:txBody>
      </p:sp>
      <p:cxnSp>
        <p:nvCxnSpPr>
          <p:cNvPr id="70" name="Straight Arrow Connector 75"/>
          <p:cNvCxnSpPr/>
          <p:nvPr/>
        </p:nvCxnSpPr>
        <p:spPr bwMode="auto">
          <a:xfrm>
            <a:off x="3521660" y="2677042"/>
            <a:ext cx="0" cy="504801"/>
          </a:xfrm>
          <a:prstGeom prst="straightConnector1">
            <a:avLst/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1" name="Rectangle 157"/>
          <p:cNvSpPr/>
          <p:nvPr/>
        </p:nvSpPr>
        <p:spPr bwMode="auto">
          <a:xfrm rot="10800000" flipV="1">
            <a:off x="7457812" y="2956647"/>
            <a:ext cx="763397" cy="18466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270">
              <a:buClr>
                <a:srgbClr val="CC9900"/>
              </a:buClr>
              <a:buFont typeface="Wingdings" pitchFamily="2" charset="2"/>
              <a:buNone/>
            </a:pPr>
            <a:r>
              <a:rPr lang="en-US" sz="1200" dirty="0" err="1">
                <a:solidFill>
                  <a:srgbClr val="000000"/>
                </a:solidFill>
                <a:latin typeface="+mj-lt"/>
                <a:ea typeface="SimSun" pitchFamily="2" charset="-122"/>
              </a:rPr>
              <a:t>OpenFlow</a:t>
            </a:r>
            <a:endParaRPr lang="en-US" sz="1200" dirty="0">
              <a:solidFill>
                <a:srgbClr val="000000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72" name="Rectangle 157"/>
          <p:cNvSpPr/>
          <p:nvPr/>
        </p:nvSpPr>
        <p:spPr bwMode="auto">
          <a:xfrm rot="10800000" flipV="1">
            <a:off x="9932564" y="3006980"/>
            <a:ext cx="763397" cy="18466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270">
              <a:buClr>
                <a:srgbClr val="CC9900"/>
              </a:buClr>
              <a:buFont typeface="Wingdings" pitchFamily="2" charset="2"/>
              <a:buNone/>
            </a:pPr>
            <a:r>
              <a:rPr lang="en-US" sz="1200" dirty="0" err="1">
                <a:solidFill>
                  <a:srgbClr val="000000"/>
                </a:solidFill>
                <a:latin typeface="+mj-lt"/>
                <a:ea typeface="SimSun" pitchFamily="2" charset="-122"/>
              </a:rPr>
              <a:t>OpenFlow</a:t>
            </a:r>
            <a:endParaRPr lang="en-US" sz="1200" dirty="0">
              <a:solidFill>
                <a:srgbClr val="000000"/>
              </a:solidFill>
              <a:latin typeface="+mj-lt"/>
              <a:ea typeface="SimSun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90910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6421835" y="1157559"/>
            <a:ext cx="3661732" cy="4512501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he-IL" sz="2400" dirty="0" err="1">
              <a:latin typeface="Arial" charset="0"/>
              <a:ea typeface="SimSun" pitchFamily="2" charset="-122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8848" y="1136298"/>
            <a:ext cx="3971424" cy="4512501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he-IL" sz="2400" dirty="0" err="1">
              <a:latin typeface="Arial" charset="0"/>
              <a:ea typeface="SimSun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3" y="260649"/>
            <a:ext cx="7776861" cy="594727"/>
          </a:xfrm>
        </p:spPr>
        <p:txBody>
          <a:bodyPr>
            <a:normAutofit fontScale="90000"/>
          </a:bodyPr>
          <a:lstStyle/>
          <a:p>
            <a:r>
              <a:rPr lang="en-US" sz="3700" dirty="0" smtClean="0"/>
              <a:t>Floating IP</a:t>
            </a:r>
            <a:endParaRPr lang="he-IL" sz="37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01889" y="1931228"/>
            <a:ext cx="2304256" cy="29343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he-IL" sz="2400" dirty="0" err="1">
              <a:latin typeface="Arial" charset="0"/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310056" y="4308148"/>
            <a:ext cx="1656184" cy="38004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br-int</a:t>
            </a:r>
            <a:endParaRPr kumimoji="0" lang="he-IL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21974" y="3350774"/>
            <a:ext cx="504056" cy="5320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300" dirty="0">
                <a:latin typeface="Arial" charset="0"/>
                <a:ea typeface="SimSun" pitchFamily="2" charset="-122"/>
              </a:rPr>
              <a:t>VM</a:t>
            </a:r>
            <a:endParaRPr lang="he-IL" sz="1300" dirty="0" err="1">
              <a:latin typeface="Arial" charset="0"/>
              <a:ea typeface="SimSun" pitchFamily="2" charset="-122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7606576" y="4871168"/>
            <a:ext cx="295705" cy="213540"/>
            <a:chOff x="820876" y="2657349"/>
            <a:chExt cx="383776" cy="253842"/>
          </a:xfrm>
        </p:grpSpPr>
        <p:sp>
          <p:nvSpPr>
            <p:cNvPr id="10" name="Rectangle 9"/>
            <p:cNvSpPr/>
            <p:nvPr/>
          </p:nvSpPr>
          <p:spPr bwMode="auto">
            <a:xfrm>
              <a:off x="820876" y="2658032"/>
              <a:ext cx="383776" cy="253159"/>
            </a:xfrm>
            <a:prstGeom prst="rect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54262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061896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Rectangle 71"/>
            <p:cNvSpPr/>
            <p:nvPr/>
          </p:nvSpPr>
          <p:spPr bwMode="auto">
            <a:xfrm>
              <a:off x="820876" y="2658031"/>
              <a:ext cx="383776" cy="253159"/>
            </a:xfrm>
            <a:custGeom>
              <a:avLst/>
              <a:gdLst/>
              <a:ahLst/>
              <a:cxnLst/>
              <a:rect l="l" t="t" r="r" b="b"/>
              <a:pathLst>
                <a:path w="383776" h="253159">
                  <a:moveTo>
                    <a:pt x="266927" y="24063"/>
                  </a:moveTo>
                  <a:lnTo>
                    <a:pt x="266927" y="50740"/>
                  </a:lnTo>
                  <a:lnTo>
                    <a:pt x="318081" y="50740"/>
                  </a:lnTo>
                  <a:lnTo>
                    <a:pt x="318081" y="24063"/>
                  </a:lnTo>
                  <a:close/>
                  <a:moveTo>
                    <a:pt x="65696" y="24063"/>
                  </a:moveTo>
                  <a:lnTo>
                    <a:pt x="65696" y="50740"/>
                  </a:lnTo>
                  <a:lnTo>
                    <a:pt x="116850" y="50740"/>
                  </a:lnTo>
                  <a:lnTo>
                    <a:pt x="116850" y="24063"/>
                  </a:lnTo>
                  <a:close/>
                  <a:moveTo>
                    <a:pt x="137717" y="24063"/>
                  </a:moveTo>
                  <a:lnTo>
                    <a:pt x="137717" y="74143"/>
                  </a:lnTo>
                  <a:lnTo>
                    <a:pt x="65696" y="74143"/>
                  </a:lnTo>
                  <a:lnTo>
                    <a:pt x="65696" y="225026"/>
                  </a:lnTo>
                  <a:lnTo>
                    <a:pt x="318081" y="225026"/>
                  </a:lnTo>
                  <a:lnTo>
                    <a:pt x="318081" y="74143"/>
                  </a:lnTo>
                  <a:lnTo>
                    <a:pt x="246060" y="74143"/>
                  </a:lnTo>
                  <a:lnTo>
                    <a:pt x="246060" y="24063"/>
                  </a:lnTo>
                  <a:close/>
                  <a:moveTo>
                    <a:pt x="0" y="0"/>
                  </a:moveTo>
                  <a:lnTo>
                    <a:pt x="383776" y="0"/>
                  </a:lnTo>
                  <a:lnTo>
                    <a:pt x="383776" y="253159"/>
                  </a:lnTo>
                  <a:lnTo>
                    <a:pt x="0" y="25315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267094" y="1602934"/>
            <a:ext cx="1573845" cy="328295"/>
          </a:xfrm>
          <a:prstGeom prst="rect">
            <a:avLst/>
          </a:prstGeom>
          <a:noFill/>
        </p:spPr>
        <p:txBody>
          <a:bodyPr wrap="square" lIns="121917" tIns="60958" rIns="121917" bIns="60958" rtlCol="1">
            <a:spAutoFit/>
          </a:bodyPr>
          <a:lstStyle/>
          <a:p>
            <a:pPr>
              <a:buNone/>
            </a:pPr>
            <a:r>
              <a:rPr lang="en-US" sz="1300" b="1" dirty="0"/>
              <a:t>Compute Node</a:t>
            </a:r>
            <a:endParaRPr lang="he-IL" sz="1300" b="1" dirty="0" err="1"/>
          </a:p>
        </p:txBody>
      </p:sp>
      <p:sp>
        <p:nvSpPr>
          <p:cNvPr id="16" name="Cloud 15"/>
          <p:cNvSpPr/>
          <p:nvPr/>
        </p:nvSpPr>
        <p:spPr bwMode="auto">
          <a:xfrm>
            <a:off x="8389221" y="1152850"/>
            <a:ext cx="1626707" cy="912100"/>
          </a:xfrm>
          <a:prstGeom prst="cloud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he-IL" sz="2400" dirty="0" err="1">
              <a:latin typeface="Arial" charset="0"/>
              <a:ea typeface="SimSun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33565" y="1333771"/>
            <a:ext cx="1573845" cy="533480"/>
          </a:xfrm>
          <a:prstGeom prst="rect">
            <a:avLst/>
          </a:prstGeom>
          <a:noFill/>
        </p:spPr>
        <p:txBody>
          <a:bodyPr wrap="square" lIns="121917" tIns="60958" rIns="121917" bIns="60958" rtlCol="1">
            <a:spAutoFit/>
          </a:bodyPr>
          <a:lstStyle/>
          <a:p>
            <a:pPr>
              <a:buNone/>
            </a:pPr>
            <a:r>
              <a:rPr lang="en-US" sz="1300" b="1" dirty="0"/>
              <a:t>Public </a:t>
            </a:r>
          </a:p>
          <a:p>
            <a:pPr>
              <a:buNone/>
            </a:pPr>
            <a:r>
              <a:rPr lang="en-US" sz="1300" b="1" dirty="0"/>
              <a:t>network</a:t>
            </a:r>
            <a:endParaRPr lang="he-IL" sz="1300" b="1" dirty="0" err="1"/>
          </a:p>
        </p:txBody>
      </p:sp>
      <p:sp>
        <p:nvSpPr>
          <p:cNvPr id="20" name="Rounded Rectangle 19"/>
          <p:cNvSpPr/>
          <p:nvPr/>
        </p:nvSpPr>
        <p:spPr bwMode="auto">
          <a:xfrm>
            <a:off x="189935" y="2004969"/>
            <a:ext cx="1939051" cy="28019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he-IL" sz="2400" dirty="0" err="1">
              <a:latin typeface="Arial" charset="0"/>
              <a:ea typeface="SimSun" pitchFamily="2" charset="-122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29347" y="4238857"/>
            <a:ext cx="1656184" cy="38004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b="1" dirty="0" err="1" smtClean="0">
                <a:latin typeface="Arial" charset="0"/>
                <a:ea typeface="SimSun" pitchFamily="2" charset="-122"/>
              </a:rPr>
              <a:t>b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r-int</a:t>
            </a:r>
            <a:endParaRPr kumimoji="0" lang="he-IL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79656" y="3408467"/>
            <a:ext cx="587047" cy="5320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300" dirty="0">
                <a:latin typeface="Arial" charset="0"/>
                <a:ea typeface="SimSun" pitchFamily="2" charset="-122"/>
              </a:rPr>
              <a:t>VM</a:t>
            </a:r>
            <a:endParaRPr lang="he-IL" sz="1300" dirty="0" err="1">
              <a:latin typeface="Arial" charset="0"/>
              <a:ea typeface="SimSun" pitchFamily="2" charset="-122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790446" y="4794752"/>
            <a:ext cx="295705" cy="213540"/>
            <a:chOff x="820876" y="2657349"/>
            <a:chExt cx="383776" cy="253842"/>
          </a:xfrm>
        </p:grpSpPr>
        <p:sp>
          <p:nvSpPr>
            <p:cNvPr id="24" name="Rectangle 23"/>
            <p:cNvSpPr/>
            <p:nvPr/>
          </p:nvSpPr>
          <p:spPr bwMode="auto">
            <a:xfrm>
              <a:off x="820876" y="2658032"/>
              <a:ext cx="383776" cy="253159"/>
            </a:xfrm>
            <a:prstGeom prst="rect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54262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061896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7" name="Rectangle 71"/>
            <p:cNvSpPr/>
            <p:nvPr/>
          </p:nvSpPr>
          <p:spPr bwMode="auto">
            <a:xfrm>
              <a:off x="820876" y="2658031"/>
              <a:ext cx="383776" cy="253159"/>
            </a:xfrm>
            <a:custGeom>
              <a:avLst/>
              <a:gdLst/>
              <a:ahLst/>
              <a:cxnLst/>
              <a:rect l="l" t="t" r="r" b="b"/>
              <a:pathLst>
                <a:path w="383776" h="253159">
                  <a:moveTo>
                    <a:pt x="266927" y="24063"/>
                  </a:moveTo>
                  <a:lnTo>
                    <a:pt x="266927" y="50740"/>
                  </a:lnTo>
                  <a:lnTo>
                    <a:pt x="318081" y="50740"/>
                  </a:lnTo>
                  <a:lnTo>
                    <a:pt x="318081" y="24063"/>
                  </a:lnTo>
                  <a:close/>
                  <a:moveTo>
                    <a:pt x="65696" y="24063"/>
                  </a:moveTo>
                  <a:lnTo>
                    <a:pt x="65696" y="50740"/>
                  </a:lnTo>
                  <a:lnTo>
                    <a:pt x="116850" y="50740"/>
                  </a:lnTo>
                  <a:lnTo>
                    <a:pt x="116850" y="24063"/>
                  </a:lnTo>
                  <a:close/>
                  <a:moveTo>
                    <a:pt x="137717" y="24063"/>
                  </a:moveTo>
                  <a:lnTo>
                    <a:pt x="137717" y="74143"/>
                  </a:lnTo>
                  <a:lnTo>
                    <a:pt x="65696" y="74143"/>
                  </a:lnTo>
                  <a:lnTo>
                    <a:pt x="65696" y="225026"/>
                  </a:lnTo>
                  <a:lnTo>
                    <a:pt x="318081" y="225026"/>
                  </a:lnTo>
                  <a:lnTo>
                    <a:pt x="318081" y="74143"/>
                  </a:lnTo>
                  <a:lnTo>
                    <a:pt x="246060" y="74143"/>
                  </a:lnTo>
                  <a:lnTo>
                    <a:pt x="246060" y="24063"/>
                  </a:lnTo>
                  <a:close/>
                  <a:moveTo>
                    <a:pt x="0" y="0"/>
                  </a:moveTo>
                  <a:lnTo>
                    <a:pt x="383776" y="0"/>
                  </a:lnTo>
                  <a:lnTo>
                    <a:pt x="383776" y="253159"/>
                  </a:lnTo>
                  <a:lnTo>
                    <a:pt x="0" y="25315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50564" y="1602027"/>
            <a:ext cx="1573845" cy="328295"/>
          </a:xfrm>
          <a:prstGeom prst="rect">
            <a:avLst/>
          </a:prstGeom>
          <a:noFill/>
        </p:spPr>
        <p:txBody>
          <a:bodyPr wrap="square" lIns="121917" tIns="60958" rIns="121917" bIns="60958" rtlCol="1">
            <a:spAutoFit/>
          </a:bodyPr>
          <a:lstStyle/>
          <a:p>
            <a:pPr>
              <a:buNone/>
            </a:pPr>
            <a:r>
              <a:rPr lang="en-US" sz="1300" b="1" dirty="0"/>
              <a:t>Compute Node</a:t>
            </a:r>
            <a:endParaRPr lang="he-IL" sz="1300" b="1" dirty="0" err="1"/>
          </a:p>
        </p:txBody>
      </p:sp>
      <p:sp>
        <p:nvSpPr>
          <p:cNvPr id="29" name="Cloud 28"/>
          <p:cNvSpPr/>
          <p:nvPr/>
        </p:nvSpPr>
        <p:spPr bwMode="auto">
          <a:xfrm>
            <a:off x="1913743" y="1198832"/>
            <a:ext cx="1626707" cy="912100"/>
          </a:xfrm>
          <a:prstGeom prst="cloud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he-IL" sz="2400" dirty="0" err="1">
              <a:latin typeface="Arial" charset="0"/>
              <a:ea typeface="SimSun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92311" y="1388142"/>
            <a:ext cx="1573845" cy="533480"/>
          </a:xfrm>
          <a:prstGeom prst="rect">
            <a:avLst/>
          </a:prstGeom>
          <a:noFill/>
        </p:spPr>
        <p:txBody>
          <a:bodyPr wrap="square" lIns="121917" tIns="60958" rIns="121917" bIns="60958" rtlCol="1">
            <a:spAutoFit/>
          </a:bodyPr>
          <a:lstStyle/>
          <a:p>
            <a:pPr>
              <a:buNone/>
            </a:pPr>
            <a:r>
              <a:rPr lang="en-US" sz="1300" b="1" dirty="0"/>
              <a:t>Public </a:t>
            </a:r>
          </a:p>
          <a:p>
            <a:pPr>
              <a:buNone/>
            </a:pPr>
            <a:r>
              <a:rPr lang="en-US" sz="1300" b="1" dirty="0"/>
              <a:t>network</a:t>
            </a:r>
            <a:endParaRPr lang="he-IL" sz="1300" b="1" dirty="0" err="1"/>
          </a:p>
        </p:txBody>
      </p:sp>
      <p:grpSp>
        <p:nvGrpSpPr>
          <p:cNvPr id="9" name="Group 40"/>
          <p:cNvGrpSpPr/>
          <p:nvPr/>
        </p:nvGrpSpPr>
        <p:grpSpPr>
          <a:xfrm>
            <a:off x="1567884" y="1931207"/>
            <a:ext cx="295705" cy="213540"/>
            <a:chOff x="820876" y="2657349"/>
            <a:chExt cx="383776" cy="253842"/>
          </a:xfrm>
        </p:grpSpPr>
        <p:sp>
          <p:nvSpPr>
            <p:cNvPr id="42" name="Rectangle 41"/>
            <p:cNvSpPr/>
            <p:nvPr/>
          </p:nvSpPr>
          <p:spPr bwMode="auto">
            <a:xfrm>
              <a:off x="820876" y="2658032"/>
              <a:ext cx="383776" cy="253159"/>
            </a:xfrm>
            <a:prstGeom prst="rect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854262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1061896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45" name="Rectangle 71"/>
            <p:cNvSpPr/>
            <p:nvPr/>
          </p:nvSpPr>
          <p:spPr bwMode="auto">
            <a:xfrm>
              <a:off x="820876" y="2658031"/>
              <a:ext cx="383776" cy="253159"/>
            </a:xfrm>
            <a:custGeom>
              <a:avLst/>
              <a:gdLst/>
              <a:ahLst/>
              <a:cxnLst/>
              <a:rect l="l" t="t" r="r" b="b"/>
              <a:pathLst>
                <a:path w="383776" h="253159">
                  <a:moveTo>
                    <a:pt x="266927" y="24063"/>
                  </a:moveTo>
                  <a:lnTo>
                    <a:pt x="266927" y="50740"/>
                  </a:lnTo>
                  <a:lnTo>
                    <a:pt x="318081" y="50740"/>
                  </a:lnTo>
                  <a:lnTo>
                    <a:pt x="318081" y="24063"/>
                  </a:lnTo>
                  <a:close/>
                  <a:moveTo>
                    <a:pt x="65696" y="24063"/>
                  </a:moveTo>
                  <a:lnTo>
                    <a:pt x="65696" y="50740"/>
                  </a:lnTo>
                  <a:lnTo>
                    <a:pt x="116850" y="50740"/>
                  </a:lnTo>
                  <a:lnTo>
                    <a:pt x="116850" y="24063"/>
                  </a:lnTo>
                  <a:close/>
                  <a:moveTo>
                    <a:pt x="137717" y="24063"/>
                  </a:moveTo>
                  <a:lnTo>
                    <a:pt x="137717" y="74143"/>
                  </a:lnTo>
                  <a:lnTo>
                    <a:pt x="65696" y="74143"/>
                  </a:lnTo>
                  <a:lnTo>
                    <a:pt x="65696" y="225026"/>
                  </a:lnTo>
                  <a:lnTo>
                    <a:pt x="318081" y="225026"/>
                  </a:lnTo>
                  <a:lnTo>
                    <a:pt x="318081" y="74143"/>
                  </a:lnTo>
                  <a:lnTo>
                    <a:pt x="246060" y="74143"/>
                  </a:lnTo>
                  <a:lnTo>
                    <a:pt x="246060" y="24063"/>
                  </a:lnTo>
                  <a:close/>
                  <a:moveTo>
                    <a:pt x="0" y="0"/>
                  </a:moveTo>
                  <a:lnTo>
                    <a:pt x="383776" y="0"/>
                  </a:lnTo>
                  <a:lnTo>
                    <a:pt x="383776" y="253159"/>
                  </a:lnTo>
                  <a:lnTo>
                    <a:pt x="0" y="25315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48" name="Right Arrow 47"/>
          <p:cNvSpPr/>
          <p:nvPr/>
        </p:nvSpPr>
        <p:spPr bwMode="auto">
          <a:xfrm>
            <a:off x="4563610" y="3079252"/>
            <a:ext cx="1273316" cy="52874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he-IL" sz="2400" dirty="0" err="1">
              <a:latin typeface="Arial" charset="0"/>
              <a:ea typeface="SimSun" pitchFamily="2" charset="-122"/>
            </a:endParaRPr>
          </a:p>
        </p:txBody>
      </p:sp>
      <p:cxnSp>
        <p:nvCxnSpPr>
          <p:cNvPr id="76" name="Straight Arrow Connector 75"/>
          <p:cNvCxnSpPr>
            <a:stCxn id="22" idx="2"/>
          </p:cNvCxnSpPr>
          <p:nvPr/>
        </p:nvCxnSpPr>
        <p:spPr bwMode="auto">
          <a:xfrm flipH="1">
            <a:off x="570452" y="3940526"/>
            <a:ext cx="2728" cy="295915"/>
          </a:xfrm>
          <a:prstGeom prst="straightConnector1">
            <a:avLst/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1669409" y="3976382"/>
            <a:ext cx="0" cy="276836"/>
          </a:xfrm>
          <a:prstGeom prst="straightConnector1">
            <a:avLst/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7589797" y="3857667"/>
            <a:ext cx="0" cy="504801"/>
          </a:xfrm>
          <a:prstGeom prst="straightConnector1">
            <a:avLst/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94892" y="1130061"/>
            <a:ext cx="270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Neutron(DVR)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432774" y="1154753"/>
            <a:ext cx="270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Dragonflow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441277" y="5805578"/>
            <a:ext cx="270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namespace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884545" y="5753820"/>
            <a:ext cx="270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openflow</a:t>
            </a:r>
            <a:endParaRPr lang="zh-CN" altLang="en-US" dirty="0"/>
          </a:p>
        </p:txBody>
      </p:sp>
      <p:sp>
        <p:nvSpPr>
          <p:cNvPr id="57" name="Rounded Rectangle 39"/>
          <p:cNvSpPr/>
          <p:nvPr/>
        </p:nvSpPr>
        <p:spPr bwMode="auto">
          <a:xfrm>
            <a:off x="948372" y="3524817"/>
            <a:ext cx="1131812" cy="50469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200" dirty="0">
                <a:latin typeface="Arial" charset="0"/>
                <a:ea typeface="SimSun" pitchFamily="2" charset="-122"/>
              </a:rPr>
              <a:t>Router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200" dirty="0">
                <a:latin typeface="Arial" charset="0"/>
                <a:ea typeface="SimSun" pitchFamily="2" charset="-122"/>
              </a:rPr>
              <a:t>Namespace</a:t>
            </a:r>
            <a:endParaRPr lang="he-IL" sz="1200" dirty="0" err="1">
              <a:latin typeface="Arial" charset="0"/>
              <a:ea typeface="SimSun" pitchFamily="2" charset="-122"/>
            </a:endParaRPr>
          </a:p>
        </p:txBody>
      </p:sp>
      <p:sp>
        <p:nvSpPr>
          <p:cNvPr id="65" name="Rounded Rectangle 39"/>
          <p:cNvSpPr/>
          <p:nvPr/>
        </p:nvSpPr>
        <p:spPr bwMode="auto">
          <a:xfrm>
            <a:off x="916214" y="2779595"/>
            <a:ext cx="1131812" cy="50469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200" dirty="0" err="1" smtClean="0">
                <a:latin typeface="Arial" charset="0"/>
                <a:ea typeface="SimSun" pitchFamily="2" charset="-122"/>
              </a:rPr>
              <a:t>Fip</a:t>
            </a:r>
            <a:endParaRPr lang="en-US" sz="1200" dirty="0">
              <a:latin typeface="Arial" charset="0"/>
              <a:ea typeface="SimSun" pitchFamily="2" charset="-122"/>
            </a:endParaRP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200" dirty="0">
                <a:latin typeface="Arial" charset="0"/>
                <a:ea typeface="SimSun" pitchFamily="2" charset="-122"/>
              </a:rPr>
              <a:t>Namespace</a:t>
            </a:r>
            <a:endParaRPr lang="he-IL" sz="1200" dirty="0" err="1">
              <a:latin typeface="Arial" charset="0"/>
              <a:ea typeface="SimSun" pitchFamily="2" charset="-122"/>
            </a:endParaRPr>
          </a:p>
        </p:txBody>
      </p:sp>
      <p:cxnSp>
        <p:nvCxnSpPr>
          <p:cNvPr id="68" name="Straight Arrow Connector 77"/>
          <p:cNvCxnSpPr/>
          <p:nvPr/>
        </p:nvCxnSpPr>
        <p:spPr bwMode="auto">
          <a:xfrm>
            <a:off x="1503027" y="3256327"/>
            <a:ext cx="0" cy="276836"/>
          </a:xfrm>
          <a:prstGeom prst="straightConnector1">
            <a:avLst/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9" name="Rectangle 20"/>
          <p:cNvSpPr/>
          <p:nvPr/>
        </p:nvSpPr>
        <p:spPr bwMode="auto">
          <a:xfrm>
            <a:off x="372022" y="2243675"/>
            <a:ext cx="1656184" cy="38004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b="1" dirty="0" err="1" smtClean="0">
                <a:latin typeface="Arial" charset="0"/>
                <a:ea typeface="SimSun" pitchFamily="2" charset="-122"/>
              </a:rPr>
              <a:t>b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-ex</a:t>
            </a:r>
            <a:endParaRPr kumimoji="0" lang="he-IL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cxnSp>
        <p:nvCxnSpPr>
          <p:cNvPr id="70" name="Straight Arrow Connector 75"/>
          <p:cNvCxnSpPr/>
          <p:nvPr/>
        </p:nvCxnSpPr>
        <p:spPr bwMode="auto">
          <a:xfrm>
            <a:off x="1749037" y="2591297"/>
            <a:ext cx="4262" cy="269349"/>
          </a:xfrm>
          <a:prstGeom prst="straightConnector1">
            <a:avLst/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2" name="Rectangle 20"/>
          <p:cNvSpPr/>
          <p:nvPr/>
        </p:nvSpPr>
        <p:spPr bwMode="auto">
          <a:xfrm>
            <a:off x="7319504" y="2622578"/>
            <a:ext cx="1656184" cy="38004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b="1" dirty="0" err="1" smtClean="0">
                <a:latin typeface="Arial" charset="0"/>
                <a:ea typeface="SimSun" pitchFamily="2" charset="-122"/>
              </a:rPr>
              <a:t>b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-ex</a:t>
            </a:r>
            <a:endParaRPr kumimoji="0" lang="he-IL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cxnSp>
        <p:nvCxnSpPr>
          <p:cNvPr id="73" name="Straight Arrow Connector 79"/>
          <p:cNvCxnSpPr/>
          <p:nvPr/>
        </p:nvCxnSpPr>
        <p:spPr bwMode="auto">
          <a:xfrm>
            <a:off x="8631430" y="2986610"/>
            <a:ext cx="17619" cy="1375665"/>
          </a:xfrm>
          <a:prstGeom prst="straightConnector1">
            <a:avLst/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75" name="Group 40"/>
          <p:cNvGrpSpPr/>
          <p:nvPr/>
        </p:nvGrpSpPr>
        <p:grpSpPr>
          <a:xfrm>
            <a:off x="8146250" y="1873882"/>
            <a:ext cx="295705" cy="213540"/>
            <a:chOff x="820876" y="2657349"/>
            <a:chExt cx="383776" cy="253842"/>
          </a:xfrm>
        </p:grpSpPr>
        <p:sp>
          <p:nvSpPr>
            <p:cNvPr id="77" name="Rectangle 41"/>
            <p:cNvSpPr/>
            <p:nvPr/>
          </p:nvSpPr>
          <p:spPr bwMode="auto">
            <a:xfrm>
              <a:off x="820876" y="2658032"/>
              <a:ext cx="383776" cy="253159"/>
            </a:xfrm>
            <a:prstGeom prst="rect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81" name="Rectangle 42"/>
            <p:cNvSpPr/>
            <p:nvPr/>
          </p:nvSpPr>
          <p:spPr bwMode="auto">
            <a:xfrm>
              <a:off x="854262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82" name="Rectangle 43"/>
            <p:cNvSpPr/>
            <p:nvPr/>
          </p:nvSpPr>
          <p:spPr bwMode="auto">
            <a:xfrm>
              <a:off x="1061896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83" name="Rectangle 71"/>
            <p:cNvSpPr/>
            <p:nvPr/>
          </p:nvSpPr>
          <p:spPr bwMode="auto">
            <a:xfrm>
              <a:off x="820876" y="2658031"/>
              <a:ext cx="383776" cy="253159"/>
            </a:xfrm>
            <a:custGeom>
              <a:avLst/>
              <a:gdLst/>
              <a:ahLst/>
              <a:cxnLst/>
              <a:rect l="l" t="t" r="r" b="b"/>
              <a:pathLst>
                <a:path w="383776" h="253159">
                  <a:moveTo>
                    <a:pt x="266927" y="24063"/>
                  </a:moveTo>
                  <a:lnTo>
                    <a:pt x="266927" y="50740"/>
                  </a:lnTo>
                  <a:lnTo>
                    <a:pt x="318081" y="50740"/>
                  </a:lnTo>
                  <a:lnTo>
                    <a:pt x="318081" y="24063"/>
                  </a:lnTo>
                  <a:close/>
                  <a:moveTo>
                    <a:pt x="65696" y="24063"/>
                  </a:moveTo>
                  <a:lnTo>
                    <a:pt x="65696" y="50740"/>
                  </a:lnTo>
                  <a:lnTo>
                    <a:pt x="116850" y="50740"/>
                  </a:lnTo>
                  <a:lnTo>
                    <a:pt x="116850" y="24063"/>
                  </a:lnTo>
                  <a:close/>
                  <a:moveTo>
                    <a:pt x="137717" y="24063"/>
                  </a:moveTo>
                  <a:lnTo>
                    <a:pt x="137717" y="74143"/>
                  </a:lnTo>
                  <a:lnTo>
                    <a:pt x="65696" y="74143"/>
                  </a:lnTo>
                  <a:lnTo>
                    <a:pt x="65696" y="225026"/>
                  </a:lnTo>
                  <a:lnTo>
                    <a:pt x="318081" y="225026"/>
                  </a:lnTo>
                  <a:lnTo>
                    <a:pt x="318081" y="74143"/>
                  </a:lnTo>
                  <a:lnTo>
                    <a:pt x="246060" y="74143"/>
                  </a:lnTo>
                  <a:lnTo>
                    <a:pt x="246060" y="24063"/>
                  </a:lnTo>
                  <a:close/>
                  <a:moveTo>
                    <a:pt x="0" y="0"/>
                  </a:moveTo>
                  <a:lnTo>
                    <a:pt x="383776" y="0"/>
                  </a:lnTo>
                  <a:lnTo>
                    <a:pt x="383776" y="253159"/>
                  </a:lnTo>
                  <a:lnTo>
                    <a:pt x="0" y="25315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1"/>
              <a:endParaRPr lang="en-US" sz="160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cxnSp>
        <p:nvCxnSpPr>
          <p:cNvPr id="84" name="Straight Arrow Connector 75"/>
          <p:cNvCxnSpPr/>
          <p:nvPr/>
        </p:nvCxnSpPr>
        <p:spPr bwMode="auto">
          <a:xfrm flipH="1">
            <a:off x="915799" y="4545932"/>
            <a:ext cx="2728" cy="295915"/>
          </a:xfrm>
          <a:prstGeom prst="straightConnector1">
            <a:avLst/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6" name="Straight Arrow Connector 75"/>
          <p:cNvCxnSpPr/>
          <p:nvPr/>
        </p:nvCxnSpPr>
        <p:spPr bwMode="auto">
          <a:xfrm>
            <a:off x="1700101" y="2089356"/>
            <a:ext cx="4262" cy="269349"/>
          </a:xfrm>
          <a:prstGeom prst="straightConnector1">
            <a:avLst/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7" name="Straight Arrow Connector 75"/>
          <p:cNvCxnSpPr/>
          <p:nvPr/>
        </p:nvCxnSpPr>
        <p:spPr bwMode="auto">
          <a:xfrm>
            <a:off x="8268680" y="2080967"/>
            <a:ext cx="11253" cy="578343"/>
          </a:xfrm>
          <a:prstGeom prst="straightConnector1">
            <a:avLst/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90" name="Straight Arrow Connector 79"/>
          <p:cNvCxnSpPr/>
          <p:nvPr/>
        </p:nvCxnSpPr>
        <p:spPr bwMode="auto">
          <a:xfrm>
            <a:off x="7734649" y="4681057"/>
            <a:ext cx="8389" cy="184558"/>
          </a:xfrm>
          <a:prstGeom prst="straightConnector1">
            <a:avLst/>
          </a:prstGeom>
          <a:noFill/>
          <a:ln w="1270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2590910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Dragonflow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3736123"/>
          </a:xfrm>
        </p:spPr>
        <p:txBody>
          <a:bodyPr/>
          <a:lstStyle/>
          <a:p>
            <a:r>
              <a:rPr lang="en-US" altLang="zh-CN" kern="0" dirty="0" smtClean="0">
                <a:latin typeface="FrutigerNext LT Light" pitchFamily="34" charset="0"/>
              </a:rPr>
              <a:t>Additional DBs Drivers… </a:t>
            </a:r>
          </a:p>
          <a:p>
            <a:r>
              <a:rPr lang="en-US" altLang="zh-CN" kern="0" dirty="0" smtClean="0">
                <a:latin typeface="FrutigerNext LT Light" pitchFamily="34" charset="0"/>
              </a:rPr>
              <a:t>Pluggable </a:t>
            </a:r>
            <a:r>
              <a:rPr lang="en-US" altLang="zh-CN" kern="0" dirty="0" smtClean="0">
                <a:latin typeface="FrutigerNext LT Light" pitchFamily="34" charset="0"/>
              </a:rPr>
              <a:t>Pub/Sub Mechanism </a:t>
            </a:r>
          </a:p>
          <a:p>
            <a:r>
              <a:rPr lang="en-US" altLang="zh-CN" kern="0" dirty="0" smtClean="0">
                <a:latin typeface="FrutigerNext LT Light" pitchFamily="34" charset="0"/>
              </a:rPr>
              <a:t>DB </a:t>
            </a:r>
            <a:r>
              <a:rPr lang="en-US" altLang="zh-CN" kern="0" dirty="0" smtClean="0">
                <a:latin typeface="FrutigerNext LT Light" pitchFamily="34" charset="0"/>
              </a:rPr>
              <a:t>Consistency</a:t>
            </a:r>
          </a:p>
          <a:p>
            <a:r>
              <a:rPr lang="en-US" altLang="zh-CN" kern="0" dirty="0" smtClean="0">
                <a:latin typeface="FrutigerNext LT Light" pitchFamily="34" charset="0"/>
              </a:rPr>
              <a:t>Multi-segments support</a:t>
            </a:r>
          </a:p>
          <a:p>
            <a:r>
              <a:rPr lang="en-US" altLang="zh-CN" kern="0" dirty="0" smtClean="0">
                <a:latin typeface="FrutigerNext LT Light" pitchFamily="34" charset="0"/>
              </a:rPr>
              <a:t>Distributed SNAT</a:t>
            </a:r>
            <a:endParaRPr lang="en-US" altLang="zh-CN" dirty="0" smtClean="0"/>
          </a:p>
          <a:p>
            <a:r>
              <a:rPr lang="en-US" altLang="zh-CN" kern="0" dirty="0" smtClean="0">
                <a:latin typeface="FrutigerNext LT Light" pitchFamily="34" charset="0"/>
              </a:rPr>
              <a:t>Advanced services</a:t>
            </a:r>
            <a:endParaRPr lang="en-US" altLang="zh-CN" kern="0" dirty="0" smtClean="0">
              <a:latin typeface="FrutigerNext LT Light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Join </a:t>
            </a:r>
            <a:r>
              <a:rPr lang="en-US" dirty="0"/>
              <a:t>the </a:t>
            </a:r>
            <a:r>
              <a:rPr lang="en-US" dirty="0" smtClean="0"/>
              <a:t>project </a:t>
            </a:r>
            <a:r>
              <a:rPr lang="en-US" dirty="0" err="1" smtClean="0"/>
              <a:t>Dragonflow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/>
              <a:t>Documentation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://wiki.openstack.org/wiki/Dragonflow</a:t>
            </a:r>
            <a:endParaRPr lang="en-US" dirty="0"/>
          </a:p>
          <a:p>
            <a:r>
              <a:rPr lang="en-US" dirty="0" smtClean="0"/>
              <a:t>Bugs &amp; blueprints 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launchpad.net/dragonflow</a:t>
            </a:r>
            <a:endParaRPr lang="en-US" dirty="0" smtClean="0"/>
          </a:p>
          <a:p>
            <a:r>
              <a:rPr lang="en-US" dirty="0" smtClean="0"/>
              <a:t>DF IRC channel 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openstack-dragonflow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Weekly on Monday at 0900 UTC in #openstack-</a:t>
            </a:r>
            <a:r>
              <a:rPr lang="en-US" b="1" dirty="0"/>
              <a:t>meeting</a:t>
            </a:r>
            <a:r>
              <a:rPr lang="en-US" dirty="0"/>
              <a:t>-4 (</a:t>
            </a:r>
            <a:r>
              <a:rPr lang="en-US" b="1" dirty="0"/>
              <a:t>IRC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858" y="700720"/>
            <a:ext cx="4021892" cy="22039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323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</a:t>
            </a:r>
            <a:r>
              <a:rPr lang="en-US" dirty="0" err="1" smtClean="0"/>
              <a:t>ragonflow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肖宏辉</a:t>
            </a:r>
            <a:r>
              <a:rPr lang="en-US" altLang="zh-CN" dirty="0" smtClean="0"/>
              <a:t>	</a:t>
            </a:r>
            <a:r>
              <a:rPr lang="zh-CN" altLang="en-US" dirty="0" smtClean="0"/>
              <a:t>华为技术有限公司</a:t>
            </a:r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IRC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xiaohhui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78"/>
            <a:ext cx="4021892" cy="220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148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dragonflow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kern="0" dirty="0" smtClean="0">
                <a:solidFill>
                  <a:prstClr val="black"/>
                </a:solidFill>
              </a:rPr>
              <a:t>Integral part of </a:t>
            </a:r>
            <a:r>
              <a:rPr lang="en-US" altLang="zh-CN" kern="0" dirty="0" err="1" smtClean="0">
                <a:solidFill>
                  <a:prstClr val="black"/>
                </a:solidFill>
              </a:rPr>
              <a:t>OpenStack</a:t>
            </a:r>
            <a:r>
              <a:rPr lang="en-US" altLang="zh-CN" kern="0" dirty="0" smtClean="0">
                <a:solidFill>
                  <a:prstClr val="black"/>
                </a:solidFill>
              </a:rPr>
              <a:t> Neutron</a:t>
            </a:r>
          </a:p>
          <a:p>
            <a:pPr marL="342900" indent="-342900"/>
            <a:endParaRPr lang="en-US" altLang="zh-CN" kern="0" dirty="0" smtClean="0">
              <a:solidFill>
                <a:prstClr val="black"/>
              </a:solidFill>
            </a:endParaRPr>
          </a:p>
          <a:p>
            <a:pPr marL="342900" indent="-342900"/>
            <a:r>
              <a:rPr lang="en-US" altLang="zh-CN" kern="0" dirty="0" smtClean="0">
                <a:solidFill>
                  <a:prstClr val="black"/>
                </a:solidFill>
              </a:rPr>
              <a:t>Fully Open </a:t>
            </a:r>
            <a:r>
              <a:rPr lang="en-US" altLang="zh-CN" kern="0" dirty="0" smtClean="0">
                <a:solidFill>
                  <a:prstClr val="black"/>
                </a:solidFill>
              </a:rPr>
              <a:t>Source</a:t>
            </a:r>
          </a:p>
          <a:p>
            <a:pPr marL="800100" lvl="1" indent="-342900"/>
            <a:r>
              <a:rPr lang="en-US" altLang="zh-CN" kern="0" dirty="0" smtClean="0">
                <a:solidFill>
                  <a:prstClr val="black"/>
                </a:solidFill>
              </a:rPr>
              <a:t>https://launchpad.net/dragonflow</a:t>
            </a:r>
            <a:endParaRPr lang="en-US" altLang="zh-CN" kern="0" dirty="0" smtClean="0">
              <a:solidFill>
                <a:prstClr val="black"/>
              </a:solidFill>
            </a:endParaRPr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Lightweight </a:t>
            </a:r>
            <a:r>
              <a:rPr lang="en-US" altLang="zh-CN" dirty="0" smtClean="0"/>
              <a:t>Distributed SDN Controller with pluggable </a:t>
            </a:r>
            <a:r>
              <a:rPr lang="en-US" altLang="zh-CN" dirty="0" smtClean="0"/>
              <a:t>database</a:t>
            </a:r>
          </a:p>
          <a:p>
            <a:pPr lvl="1"/>
            <a:endParaRPr lang="en-US" altLang="zh-CN" dirty="0" smtClean="0"/>
          </a:p>
          <a:p>
            <a:pPr marL="800100" lvl="1" indent="-342900"/>
            <a:endParaRPr lang="en-US" altLang="zh-CN" dirty="0" smtClean="0"/>
          </a:p>
          <a:p>
            <a:pPr marL="342900" indent="-342900"/>
            <a:endParaRPr lang="en-US" altLang="zh-CN" kern="0" dirty="0" smtClean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159" y="4796853"/>
            <a:ext cx="1860841" cy="10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360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dragonflow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Dragonflow</a:t>
            </a:r>
            <a:r>
              <a:rPr lang="en-US" altLang="zh-CN" dirty="0" smtClean="0"/>
              <a:t> architecture consists of </a:t>
            </a:r>
            <a:r>
              <a:rPr lang="en-US" altLang="zh-CN" dirty="0" smtClean="0"/>
              <a:t>Neutron </a:t>
            </a:r>
            <a:r>
              <a:rPr lang="en-US" altLang="zh-CN" dirty="0" err="1" smtClean="0"/>
              <a:t>plugins</a:t>
            </a:r>
            <a:r>
              <a:rPr lang="en-US" altLang="zh-CN" dirty="0" smtClean="0"/>
              <a:t> </a:t>
            </a:r>
            <a:r>
              <a:rPr lang="en-US" altLang="zh-CN" dirty="0" smtClean="0"/>
              <a:t>which maps the Neutron </a:t>
            </a:r>
            <a:r>
              <a:rPr lang="en-US" altLang="zh-CN" dirty="0" smtClean="0"/>
              <a:t>models </a:t>
            </a:r>
            <a:r>
              <a:rPr lang="en-US" altLang="zh-CN" dirty="0" smtClean="0"/>
              <a:t>to </a:t>
            </a:r>
            <a:r>
              <a:rPr lang="en-US" altLang="zh-CN" dirty="0" smtClean="0"/>
              <a:t>new </a:t>
            </a:r>
            <a:r>
              <a:rPr lang="en-US" altLang="zh-CN" dirty="0" smtClean="0"/>
              <a:t>logical topology </a:t>
            </a:r>
            <a:r>
              <a:rPr lang="en-US" altLang="zh-CN" dirty="0" smtClean="0"/>
              <a:t>models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Dragonflow</a:t>
            </a:r>
            <a:r>
              <a:rPr lang="en-US" altLang="zh-CN" dirty="0" smtClean="0"/>
              <a:t> </a:t>
            </a:r>
            <a:r>
              <a:rPr lang="en-US" altLang="zh-CN" dirty="0" smtClean="0"/>
              <a:t>synchronizes </a:t>
            </a:r>
            <a:r>
              <a:rPr lang="en-US" altLang="zh-CN" dirty="0" smtClean="0"/>
              <a:t>this with local </a:t>
            </a:r>
            <a:r>
              <a:rPr lang="en-US" altLang="zh-CN" dirty="0" err="1" smtClean="0"/>
              <a:t>Dragonflow</a:t>
            </a:r>
            <a:r>
              <a:rPr lang="en-US" altLang="zh-CN" dirty="0" smtClean="0"/>
              <a:t> controllers which are distributed at each of the compute nodes using a pluggable distributed DB solution.</a:t>
            </a:r>
          </a:p>
          <a:p>
            <a:pPr marL="342900" indent="-342900"/>
            <a:endParaRPr lang="en-US" altLang="zh-CN" dirty="0" smtClean="0"/>
          </a:p>
          <a:p>
            <a:pPr marL="800100" lvl="1" indent="-342900"/>
            <a:endParaRPr lang="en-US" altLang="zh-CN" dirty="0" smtClean="0"/>
          </a:p>
          <a:p>
            <a:pPr marL="342900" indent="-342900"/>
            <a:endParaRPr lang="en-US" altLang="zh-CN" kern="0" dirty="0" smtClean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159" y="4796853"/>
            <a:ext cx="1860841" cy="10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360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Dragonflow</a:t>
            </a:r>
            <a:r>
              <a:rPr lang="en-US" altLang="zh-CN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endParaRPr lang="en-US" altLang="zh-CN" dirty="0" smtClean="0"/>
          </a:p>
          <a:p>
            <a:pPr marL="800100" lvl="1" indent="-342900"/>
            <a:endParaRPr lang="en-US" altLang="zh-CN" dirty="0" smtClean="0"/>
          </a:p>
          <a:p>
            <a:pPr marL="342900" indent="-342900"/>
            <a:endParaRPr lang="en-US" altLang="zh-CN" kern="0" dirty="0" smtClean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159" y="4796853"/>
            <a:ext cx="1860841" cy="1019741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604" y="1401748"/>
            <a:ext cx="72485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7360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synchronization in </a:t>
            </a:r>
            <a:r>
              <a:rPr lang="en-US" altLang="zh-CN" dirty="0" err="1" smtClean="0"/>
              <a:t>Dragonflow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endParaRPr lang="en-US" altLang="zh-CN" dirty="0" smtClean="0"/>
          </a:p>
          <a:p>
            <a:pPr marL="800100" lvl="1" indent="-342900"/>
            <a:endParaRPr lang="en-US" altLang="zh-CN" dirty="0" smtClean="0"/>
          </a:p>
          <a:p>
            <a:pPr marL="342900" indent="-342900"/>
            <a:endParaRPr lang="en-US" altLang="zh-CN" kern="0" dirty="0" smtClean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159" y="4796853"/>
            <a:ext cx="1860841" cy="101974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721" y="1426915"/>
            <a:ext cx="662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7360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Dragonflow</a:t>
            </a:r>
            <a:r>
              <a:rPr lang="en-US" altLang="zh-CN" dirty="0" smtClean="0"/>
              <a:t> VS Neutron legacy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Eliminate neutron agents</a:t>
            </a:r>
          </a:p>
          <a:p>
            <a:r>
              <a:rPr lang="en-US" altLang="zh-CN" dirty="0" smtClean="0"/>
              <a:t>Use pub/sub </a:t>
            </a:r>
            <a:r>
              <a:rPr lang="en-US" altLang="zh-CN" kern="0" dirty="0" smtClean="0">
                <a:latin typeface="FrutigerNext LT Light" pitchFamily="34" charset="0"/>
              </a:rPr>
              <a:t>Mechanism </a:t>
            </a:r>
            <a:r>
              <a:rPr lang="en-US" altLang="zh-CN" kern="0" dirty="0" smtClean="0">
                <a:latin typeface="FrutigerNext LT Light" pitchFamily="34" charset="0"/>
              </a:rPr>
              <a:t>to notify compute node about the change</a:t>
            </a:r>
          </a:p>
          <a:p>
            <a:r>
              <a:rPr lang="en-US" altLang="zh-CN" kern="0" dirty="0" smtClean="0">
                <a:latin typeface="FrutigerNext LT Light" pitchFamily="34" charset="0"/>
              </a:rPr>
              <a:t>Distribute the control plane to compute nodes</a:t>
            </a:r>
            <a:endParaRPr lang="zh-CN" altLang="en-US" dirty="0"/>
          </a:p>
        </p:txBody>
      </p:sp>
      <p:pic>
        <p:nvPicPr>
          <p:cNvPr id="4098" name="Picture 2" descr="C:\Users\x00384748\Downloads\19495389573_66226a60dc_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9292" y="3126337"/>
            <a:ext cx="3151464" cy="25753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DHCP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4975852" y="3134640"/>
            <a:ext cx="4320839" cy="3169291"/>
          </a:xfrm>
          <a:prstGeom prst="roundRect">
            <a:avLst>
              <a:gd name="adj" fmla="val 8264"/>
            </a:avLst>
          </a:prstGeom>
          <a:solidFill>
            <a:schemeClr val="bg2">
              <a:lumMod val="50000"/>
            </a:schemeClr>
          </a:solidFill>
          <a:ln w="381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endParaRPr lang="en-US" sz="1800" b="1" dirty="0">
              <a:solidFill>
                <a:schemeClr val="bg1"/>
              </a:solidFill>
              <a:ea typeface="SimSun" pitchFamily="2" charset="-122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5098117" y="3250050"/>
            <a:ext cx="4320839" cy="3169291"/>
          </a:xfrm>
          <a:prstGeom prst="roundRect">
            <a:avLst>
              <a:gd name="adj" fmla="val 8264"/>
            </a:avLst>
          </a:prstGeom>
          <a:solidFill>
            <a:schemeClr val="bg2">
              <a:lumMod val="50000"/>
            </a:schemeClr>
          </a:solidFill>
          <a:ln w="381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+mj-lt"/>
                <a:ea typeface="SimSun" pitchFamily="2" charset="-122"/>
              </a:rPr>
              <a:t>Network</a:t>
            </a:r>
            <a:r>
              <a:rPr lang="en-US" sz="1800" dirty="0" smtClean="0">
                <a:solidFill>
                  <a:schemeClr val="bg1"/>
                </a:solidFill>
                <a:latin typeface="+mj-lt"/>
                <a:ea typeface="SimSun" pitchFamily="2" charset="-122"/>
              </a:rPr>
              <a:t> Node</a:t>
            </a:r>
            <a:endParaRPr lang="en-US" sz="1800" dirty="0">
              <a:solidFill>
                <a:schemeClr val="bg1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134" name="Rounded Rectangle 133"/>
          <p:cNvSpPr/>
          <p:nvPr/>
        </p:nvSpPr>
        <p:spPr bwMode="auto">
          <a:xfrm>
            <a:off x="5407307" y="4346193"/>
            <a:ext cx="1384417" cy="152729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bg2">
                <a:lumMod val="25000"/>
              </a:schemeClr>
            </a:solidFill>
            <a:prstDash val="sysDot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DHCP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namespace </a:t>
            </a:r>
          </a:p>
        </p:txBody>
      </p:sp>
      <p:sp>
        <p:nvSpPr>
          <p:cNvPr id="130" name="Rounded Rectangle 129"/>
          <p:cNvSpPr/>
          <p:nvPr/>
        </p:nvSpPr>
        <p:spPr bwMode="auto">
          <a:xfrm>
            <a:off x="5493444" y="4392645"/>
            <a:ext cx="1384417" cy="152729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bg2">
                <a:lumMod val="25000"/>
              </a:schemeClr>
            </a:solidFill>
            <a:prstDash val="sysDot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DHCP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namespace </a:t>
            </a: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5579582" y="4439097"/>
            <a:ext cx="1384417" cy="152729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bg2">
                <a:lumMod val="25000"/>
              </a:schemeClr>
            </a:solidFill>
            <a:prstDash val="sysDot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DHCP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namespace </a:t>
            </a: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5665719" y="4485549"/>
            <a:ext cx="1384417" cy="152729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bg2">
                <a:lumMod val="25000"/>
              </a:schemeClr>
            </a:solidFill>
            <a:prstDash val="sysDot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DHCP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namespace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4800" y="190666"/>
            <a:ext cx="10515600" cy="1325563"/>
          </a:xfrm>
        </p:spPr>
        <p:txBody>
          <a:bodyPr/>
          <a:lstStyle/>
          <a:p>
            <a:r>
              <a:rPr lang="en-US" b="1" dirty="0" smtClean="0"/>
              <a:t>Neutron</a:t>
            </a:r>
            <a:r>
              <a:rPr lang="en-US" dirty="0" smtClean="0"/>
              <a:t> DHCP Implementation 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 bwMode="auto">
          <a:xfrm>
            <a:off x="5751855" y="4532002"/>
            <a:ext cx="1384417" cy="152729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bg2">
                <a:lumMod val="25000"/>
              </a:schemeClr>
            </a:solidFill>
            <a:prstDash val="sysDot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DHCP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namespace 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5967749" y="5332753"/>
            <a:ext cx="952623" cy="35306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270">
              <a:buClr>
                <a:srgbClr val="CC9900"/>
              </a:buClr>
            </a:pPr>
            <a:r>
              <a:rPr lang="en-US" sz="1200" b="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dnsmasq</a:t>
            </a:r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7248704" y="3582560"/>
            <a:ext cx="1969833" cy="856539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SimSun" pitchFamily="2" charset="-122"/>
              </a:rPr>
              <a:t>DHCP</a:t>
            </a:r>
            <a:br>
              <a:rPr lang="en-US" dirty="0">
                <a:solidFill>
                  <a:prstClr val="black"/>
                </a:solidFill>
                <a:latin typeface="Calibri"/>
                <a:ea typeface="SimSun" pitchFamily="2" charset="-122"/>
              </a:rPr>
            </a:br>
            <a:r>
              <a:rPr lang="en-US" dirty="0">
                <a:solidFill>
                  <a:prstClr val="black"/>
                </a:solidFill>
                <a:latin typeface="Calibri"/>
                <a:ea typeface="SimSun" pitchFamily="2" charset="-122"/>
              </a:rPr>
              <a:t>Agent</a:t>
            </a:r>
          </a:p>
        </p:txBody>
      </p:sp>
      <p:cxnSp>
        <p:nvCxnSpPr>
          <p:cNvPr id="92" name="Straight Connector 188"/>
          <p:cNvCxnSpPr>
            <a:stCxn id="57" idx="0"/>
            <a:endCxn id="85" idx="1"/>
          </p:cNvCxnSpPr>
          <p:nvPr/>
        </p:nvCxnSpPr>
        <p:spPr bwMode="auto">
          <a:xfrm rot="5400000" flipH="1" flipV="1">
            <a:off x="6585795" y="3869097"/>
            <a:ext cx="521174" cy="804641"/>
          </a:xfrm>
          <a:prstGeom prst="curvedConnector2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round/>
            <a:headEnd type="triangle" w="med" len="med"/>
            <a:tailEnd type="oval" w="med" len="med"/>
          </a:ln>
          <a:effectLst/>
        </p:spPr>
      </p:cxnSp>
      <p:sp>
        <p:nvSpPr>
          <p:cNvPr id="105" name="AutoShape 2" descr="Image result for Dnsmasq"/>
          <p:cNvSpPr>
            <a:spLocks noChangeAspect="1" noChangeArrowheads="1"/>
          </p:cNvSpPr>
          <p:nvPr/>
        </p:nvSpPr>
        <p:spPr bwMode="auto">
          <a:xfrm>
            <a:off x="-2842499" y="190050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5098117" y="1450788"/>
            <a:ext cx="4320839" cy="5207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  <a:ea typeface="SimSun" pitchFamily="2" charset="-122"/>
              </a:rPr>
              <a:t>Neutron</a:t>
            </a:r>
            <a:r>
              <a:rPr lang="en-US" dirty="0" smtClean="0">
                <a:solidFill>
                  <a:schemeClr val="bg1"/>
                </a:solidFill>
                <a:latin typeface="+mj-lt"/>
                <a:ea typeface="SimSun" pitchFamily="2" charset="-122"/>
              </a:rPr>
              <a:t> Server</a:t>
            </a:r>
            <a:endParaRPr lang="en-US" dirty="0">
              <a:solidFill>
                <a:schemeClr val="bg1"/>
              </a:solidFill>
              <a:latin typeface="+mj-lt"/>
              <a:ea typeface="SimSun" pitchFamily="2" charset="-122"/>
            </a:endParaRPr>
          </a:p>
        </p:txBody>
      </p:sp>
      <p:cxnSp>
        <p:nvCxnSpPr>
          <p:cNvPr id="119" name="Elbow Connector 16"/>
          <p:cNvCxnSpPr>
            <a:stCxn id="112" idx="3"/>
            <a:endCxn id="26" idx="1"/>
          </p:cNvCxnSpPr>
          <p:nvPr/>
        </p:nvCxnSpPr>
        <p:spPr>
          <a:xfrm flipH="1">
            <a:off x="6185651" y="1711138"/>
            <a:ext cx="3233304" cy="873784"/>
          </a:xfrm>
          <a:prstGeom prst="bentConnector5">
            <a:avLst>
              <a:gd name="adj1" fmla="val -7070"/>
              <a:gd name="adj2" fmla="val 55000"/>
              <a:gd name="adj3" fmla="val 107070"/>
            </a:avLst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 w="sm" len="sm"/>
            <a:tailEnd type="triangle" w="sm" len="sm"/>
          </a:ln>
          <a:effectLst/>
        </p:spPr>
      </p:cxnSp>
      <p:cxnSp>
        <p:nvCxnSpPr>
          <p:cNvPr id="122" name="Elbow Connector 16"/>
          <p:cNvCxnSpPr>
            <a:stCxn id="27" idx="4"/>
            <a:endCxn id="85" idx="0"/>
          </p:cNvCxnSpPr>
          <p:nvPr/>
        </p:nvCxnSpPr>
        <p:spPr>
          <a:xfrm flipH="1">
            <a:off x="8233621" y="2584922"/>
            <a:ext cx="131907" cy="997636"/>
          </a:xfrm>
          <a:prstGeom prst="bentConnector4">
            <a:avLst>
              <a:gd name="adj1" fmla="val -173304"/>
              <a:gd name="adj2" fmla="val 58669"/>
            </a:avLst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 w="sm" len="sm"/>
            <a:tailEnd type="triangle" w="sm" len="sm"/>
          </a:ln>
          <a:effectLst/>
        </p:spPr>
      </p:cxnSp>
      <p:grpSp>
        <p:nvGrpSpPr>
          <p:cNvPr id="3" name="Group 16"/>
          <p:cNvGrpSpPr/>
          <p:nvPr/>
        </p:nvGrpSpPr>
        <p:grpSpPr>
          <a:xfrm>
            <a:off x="6185652" y="2411958"/>
            <a:ext cx="2179876" cy="345931"/>
            <a:chOff x="4512132" y="2420423"/>
            <a:chExt cx="2179876" cy="345931"/>
          </a:xfrm>
        </p:grpSpPr>
        <p:grpSp>
          <p:nvGrpSpPr>
            <p:cNvPr id="5" name="Group 32"/>
            <p:cNvGrpSpPr/>
            <p:nvPr/>
          </p:nvGrpSpPr>
          <p:grpSpPr>
            <a:xfrm>
              <a:off x="4512132" y="2420423"/>
              <a:ext cx="2179876" cy="345931"/>
              <a:chOff x="5284923" y="2091758"/>
              <a:chExt cx="2179876" cy="345931"/>
            </a:xfrm>
            <a:solidFill>
              <a:schemeClr val="tx1"/>
            </a:solidFill>
          </p:grpSpPr>
          <p:sp>
            <p:nvSpPr>
              <p:cNvPr id="34" name="Flowchart: Direct Access Storage 33"/>
              <p:cNvSpPr/>
              <p:nvPr/>
            </p:nvSpPr>
            <p:spPr>
              <a:xfrm>
                <a:off x="5284923" y="2091758"/>
                <a:ext cx="949895" cy="345931"/>
              </a:xfrm>
              <a:prstGeom prst="flowChartMagneticDrum">
                <a:avLst/>
              </a:prstGeom>
              <a:grpFill/>
              <a:ln w="571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US" sz="1400" dirty="0" smtClean="0">
                  <a:ea typeface="SimSun" pitchFamily="2" charset="-122"/>
                </a:endParaRPr>
              </a:p>
            </p:txBody>
          </p:sp>
          <p:sp>
            <p:nvSpPr>
              <p:cNvPr id="35" name="Flowchart: Direct Access Storage 34"/>
              <p:cNvSpPr/>
              <p:nvPr/>
            </p:nvSpPr>
            <p:spPr>
              <a:xfrm>
                <a:off x="5884497" y="2091758"/>
                <a:ext cx="949895" cy="345931"/>
              </a:xfrm>
              <a:prstGeom prst="flowChartMagneticDrum">
                <a:avLst/>
              </a:prstGeom>
              <a:grpFill/>
              <a:ln w="571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US" sz="1400" dirty="0">
                  <a:ea typeface="SimSun" pitchFamily="2" charset="-122"/>
                </a:endParaRPr>
              </a:p>
            </p:txBody>
          </p:sp>
          <p:sp>
            <p:nvSpPr>
              <p:cNvPr id="36" name="Flowchart: Direct Access Storage 35"/>
              <p:cNvSpPr/>
              <p:nvPr/>
            </p:nvSpPr>
            <p:spPr>
              <a:xfrm>
                <a:off x="6514904" y="2091758"/>
                <a:ext cx="949895" cy="345931"/>
              </a:xfrm>
              <a:prstGeom prst="flowChartMagneticDrum">
                <a:avLst/>
              </a:prstGeom>
              <a:grpFill/>
              <a:ln w="571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US" sz="1400" dirty="0">
                  <a:ea typeface="SimSun" pitchFamily="2" charset="-122"/>
                </a:endParaRPr>
              </a:p>
            </p:txBody>
          </p:sp>
        </p:grpSp>
        <p:grpSp>
          <p:nvGrpSpPr>
            <p:cNvPr id="6" name="Group 10"/>
            <p:cNvGrpSpPr/>
            <p:nvPr/>
          </p:nvGrpSpPr>
          <p:grpSpPr>
            <a:xfrm>
              <a:off x="4512132" y="2420423"/>
              <a:ext cx="2179876" cy="345931"/>
              <a:chOff x="5284923" y="2091758"/>
              <a:chExt cx="2179876" cy="345931"/>
            </a:xfrm>
          </p:grpSpPr>
          <p:sp>
            <p:nvSpPr>
              <p:cNvPr id="26" name="Flowchart: Direct Access Storage 25"/>
              <p:cNvSpPr/>
              <p:nvPr/>
            </p:nvSpPr>
            <p:spPr>
              <a:xfrm>
                <a:off x="5284923" y="2091758"/>
                <a:ext cx="949895" cy="345931"/>
              </a:xfrm>
              <a:prstGeom prst="flowChartMagneticDrum">
                <a:avLst/>
              </a:prstGeom>
              <a:solidFill>
                <a:schemeClr val="accent3">
                  <a:lumMod val="6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US" sz="1400" dirty="0" smtClean="0">
                  <a:ea typeface="SimSun" pitchFamily="2" charset="-122"/>
                </a:endParaRPr>
              </a:p>
            </p:txBody>
          </p:sp>
          <p:sp>
            <p:nvSpPr>
              <p:cNvPr id="118" name="Flowchart: Direct Access Storage 117"/>
              <p:cNvSpPr/>
              <p:nvPr/>
            </p:nvSpPr>
            <p:spPr>
              <a:xfrm>
                <a:off x="5884497" y="2091758"/>
                <a:ext cx="949895" cy="345931"/>
              </a:xfrm>
              <a:prstGeom prst="flowChartMagneticDrum">
                <a:avLst/>
              </a:prstGeom>
              <a:solidFill>
                <a:schemeClr val="accent3">
                  <a:lumMod val="6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US" sz="1400" dirty="0">
                  <a:ea typeface="SimSun" pitchFamily="2" charset="-122"/>
                </a:endParaRPr>
              </a:p>
            </p:txBody>
          </p:sp>
          <p:sp>
            <p:nvSpPr>
              <p:cNvPr id="27" name="Flowchart: Direct Access Storage 26"/>
              <p:cNvSpPr/>
              <p:nvPr/>
            </p:nvSpPr>
            <p:spPr>
              <a:xfrm>
                <a:off x="6514904" y="2091758"/>
                <a:ext cx="949895" cy="345931"/>
              </a:xfrm>
              <a:prstGeom prst="flowChartMagneticDrum">
                <a:avLst/>
              </a:prstGeom>
              <a:solidFill>
                <a:schemeClr val="accent3">
                  <a:lumMod val="6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US" sz="1400" dirty="0">
                  <a:ea typeface="SimSun" pitchFamily="2" charset="-122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77515" y="2115569"/>
                <a:ext cx="134229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sz="1400" dirty="0">
                    <a:solidFill>
                      <a:schemeClr val="bg1"/>
                    </a:solidFill>
                    <a:latin typeface="+mj-lt"/>
                    <a:ea typeface="SimSun" pitchFamily="2" charset="-122"/>
                  </a:rPr>
                  <a:t>Message Queue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33379" y="1427110"/>
            <a:ext cx="2666949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1" dirty="0" smtClean="0"/>
          </a:p>
          <a:p>
            <a:r>
              <a:rPr lang="en-US" sz="3200" b="1" dirty="0" smtClean="0"/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100 Tenants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3 </a:t>
            </a:r>
            <a:r>
              <a:rPr lang="en-US" sz="2400" dirty="0" err="1" smtClean="0"/>
              <a:t>vNet</a:t>
            </a:r>
            <a:r>
              <a:rPr lang="en-US" sz="2400" dirty="0" smtClean="0"/>
              <a:t> / tenant</a:t>
            </a:r>
          </a:p>
          <a:p>
            <a:r>
              <a:rPr lang="en-US" sz="2400" dirty="0" smtClean="0"/>
              <a:t>= </a:t>
            </a:r>
            <a:r>
              <a:rPr lang="en-US" sz="2400" b="1" dirty="0" smtClean="0"/>
              <a:t>300 DHCP Servers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9032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451</Words>
  <Application>Microsoft Office PowerPoint</Application>
  <PresentationFormat>自定义</PresentationFormat>
  <Paragraphs>206</Paragraphs>
  <Slides>19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Office 主题</vt:lpstr>
      <vt:lpstr>Custom Design</vt:lpstr>
      <vt:lpstr>自定义设计方案</vt:lpstr>
      <vt:lpstr>幻灯片 1</vt:lpstr>
      <vt:lpstr>dragonflow简介</vt:lpstr>
      <vt:lpstr>What is dragonflow?</vt:lpstr>
      <vt:lpstr>What is dragonflow?</vt:lpstr>
      <vt:lpstr>Dragonflow architecture</vt:lpstr>
      <vt:lpstr>Data synchronization in Dragonflow</vt:lpstr>
      <vt:lpstr>Dragonflow VS Neutron legacy</vt:lpstr>
      <vt:lpstr>DHCP</vt:lpstr>
      <vt:lpstr>Neutron DHCP Implementation </vt:lpstr>
      <vt:lpstr>Dragonflow Distributed DHCP</vt:lpstr>
      <vt:lpstr>Security Group</vt:lpstr>
      <vt:lpstr>Security Groups in Neutron</vt:lpstr>
      <vt:lpstr>Security Groups in Dragonflow</vt:lpstr>
      <vt:lpstr>Security Groups Translations</vt:lpstr>
      <vt:lpstr>Distributed Virtual Router</vt:lpstr>
      <vt:lpstr>East to West</vt:lpstr>
      <vt:lpstr>Floating IP</vt:lpstr>
      <vt:lpstr>Dragonflow Roadmap</vt:lpstr>
      <vt:lpstr> Join the project Dragonflow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x00384748</cp:lastModifiedBy>
  <cp:revision>46</cp:revision>
  <dcterms:created xsi:type="dcterms:W3CDTF">2016-09-21T09:31:00Z</dcterms:created>
  <dcterms:modified xsi:type="dcterms:W3CDTF">2016-10-08T08:19:12Z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