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2" r:id="rId4"/>
  </p:sldMasterIdLst>
  <p:notesMasterIdLst>
    <p:notesMasterId r:id="rId20"/>
  </p:notesMasterIdLst>
  <p:sldIdLst>
    <p:sldId id="256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1"/>
  </p:sldIdLst>
  <p:sldSz cx="12192000" cy="6858000"/>
  <p:notesSz cx="7103745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87" d="100"/>
          <a:sy n="87" d="100"/>
        </p:scale>
        <p:origin x="51" y="435"/>
      </p:cViewPr>
      <p:guideLst>
        <p:guide orient="horz" pos="2193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幻灯片图像占位符 7169"/>
          <p:cNvSpPr/>
          <p:nvPr>
            <p:ph type="sldImg"/>
          </p:nvPr>
        </p:nvSpPr>
        <p:spPr>
          <a:ln w="1"/>
        </p:spPr>
        <p:txBody>
          <a:bodyPr/>
          <a:p>
            <a:endParaRPr lang="zh-CN" altLang="en-US"/>
          </a:p>
        </p:txBody>
      </p:sp>
      <p:sp>
        <p:nvSpPr>
          <p:cNvPr id="25603" name="文本占位符 7170"/>
          <p:cNvSpPr/>
          <p:nvPr>
            <p:ph type="body"/>
          </p:nvPr>
        </p:nvSpPr>
        <p:spPr>
          <a:ln w="1"/>
        </p:spPr>
        <p:txBody>
          <a:bodyPr anchor="t"/>
          <a:p>
            <a:pPr lvl="0"/>
            <a:r>
              <a:rPr lang="zh-CN" altLang="en-US" dirty="0"/>
              <a:t>在设计手册的时候做一个图：</a:t>
            </a:r>
            <a:endParaRPr lang="zh-CN" altLang="en-US" dirty="0"/>
          </a:p>
          <a:p>
            <a:pPr lvl="0"/>
            <a:r>
              <a:rPr lang="zh-CN" altLang="en-US" dirty="0"/>
              <a:t>zdoo一体化管理平台。</a:t>
            </a:r>
            <a:endParaRPr lang="zh-CN" altLang="en-US" dirty="0"/>
          </a:p>
          <a:p>
            <a:pPr lvl="0"/>
            <a:r>
              <a:rPr lang="zh-CN" altLang="en-US" dirty="0"/>
              <a:t>云禅道 臻网建站 云然之</a:t>
            </a:r>
            <a:endParaRPr lang="zh-CN" altLang="en-US" dirty="0"/>
          </a:p>
          <a:p>
            <a:pPr lvl="0"/>
            <a:r>
              <a:rPr lang="zh-CN" altLang="en-US" dirty="0"/>
              <a:t>禅道 蝉知 然之</a:t>
            </a:r>
            <a:endParaRPr lang="zh-CN" altLang="en-US" dirty="0"/>
          </a:p>
          <a:p>
            <a:pPr lvl="0"/>
            <a:r>
              <a:rPr lang="zh-CN" altLang="en-US" dirty="0"/>
              <a:t>zentaoPHP zui</a:t>
            </a:r>
            <a:endParaRPr lang="zh-CN" altLang="en-US" dirty="0"/>
          </a:p>
          <a:p>
            <a:pPr lvl="0"/>
            <a:r>
              <a:rPr lang="zh-CN" altLang="en-US" dirty="0"/>
              <a:t>ZPL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开源软件盈利模式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0482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宋体" charset="-122"/>
              </a:rPr>
              <a:t>靠捐赠：杯水车薪，难以解决根本问题。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靠服务：核心软件可行，比如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Redhat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双重授权：在某一领域建立垄断地位，比如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MySQL.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商业版本：商业版本提供增值功能。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其他业务：比如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Google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通过其他业务线变现。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底层的东西一定要掌握自己手里面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150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我们开发了底层的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zentaoPHP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框架。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还开发了前端的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ZUI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 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Html5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框架。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核心的东西一定要掌握自己手里面。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第三方的方案未必是最适合的。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开源开放是未来的趋势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互联网的本质是什么？是开放。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开源软件随着互联网一起发展。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开源开放才是未来的趋势。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封闭保守的系统最终都会走向衰败。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越来越多的公司用开源软件建立了自己的商业帝国。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微软爱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和苹果被起诉对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Html5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支持不力。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微信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OS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的日趋封闭和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Google, Facebook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的开源。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保护好自己的项目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2530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做开源软件绕不开的两个问题：分裂和侵权。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申请软件的著作权。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申请软件的商标。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Arial" charset="0"/>
              </a:rPr>
              <a:t>拟定自己的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+mn-ea"/>
                <a:cs typeface="+mn-cs"/>
                <a:sym typeface="Arial" charset="0"/>
              </a:rPr>
              <a:t>ZPL</a:t>
            </a:r>
            <a:r>
              <a:rPr lang="zh-CN" altLang="zh-CN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Arial" charset="0"/>
              </a:rPr>
              <a:t>协议。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  <a:sym typeface="Arial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  <a:sym typeface="Arial" charset="0"/>
              </a:rPr>
              <a:t>做好数字作品的登记。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做好开放平台。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742950" lvl="1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不迷信，不盲从，做自己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3554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开源软件起源于西方。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我们要尊重开源软件的规则，但也不要盲从。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坚持做自己认为正确的事情更重要。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没有必要停留在一些无谓的概念争论上面。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742950" lvl="1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199515" y="729933"/>
          <a:ext cx="866775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35"/>
                <a:gridCol w="2390140"/>
                <a:gridCol w="1473200"/>
                <a:gridCol w="1016635"/>
                <a:gridCol w="2847340"/>
              </a:tblGrid>
              <a:tr h="7054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 b="1">
                          <a:latin typeface="Microsoft YaHei" charset="0"/>
                          <a:ea typeface="Microsoft YaHei" charset="0"/>
                        </a:rPr>
                        <a:t>云服务</a:t>
                      </a:r>
                      <a:endParaRPr sz="1400" b="1">
                        <a:latin typeface="Microsoft YaHei" charset="0"/>
                        <a:ea typeface="Microsoft YaHei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云禅道</a:t>
                      </a:r>
                      <a:endParaRPr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YaHei" charset="0"/>
                        <a:ea typeface="Microsoft YaHei" charset="0"/>
                      </a:endParaRPr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臻网建站</a:t>
                      </a:r>
                      <a:endParaRPr lang="zh-CN" sz="1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YaHei" charset="0"/>
                        <a:ea typeface="Microsoft YaHei" charset="0"/>
                      </a:endParaRP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云然之</a:t>
                      </a:r>
                      <a:endParaRPr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YaHei" charset="0"/>
                        <a:ea typeface="Microsoft YaHei" charset="0"/>
                      </a:endParaRP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2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sym typeface="+mn-ea"/>
                        </a:rPr>
                        <a:t>三个产品</a:t>
                      </a:r>
                      <a:endParaRPr sz="1400" b="1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13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sym typeface="+mn-ea"/>
                        </a:rPr>
                        <a:t>两个框架</a:t>
                      </a:r>
                      <a:endParaRPr sz="1400" b="1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endParaRPr sz="1400" b="1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</a:endParaRPr>
                    </a:p>
                    <a:p>
                      <a:pPr algn="ctr"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</a:rPr>
                        <a:t>协议</a:t>
                      </a:r>
                      <a:endParaRPr sz="1400" b="1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12700">
                      <a:solidFill>
                        <a:schemeClr val="bg2"/>
                      </a:solidFill>
                      <a:prstDash val="sysDot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12700">
                      <a:solidFill>
                        <a:schemeClr val="bg2"/>
                      </a:solidFill>
                      <a:prstDash val="sysDot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4610" name="文本框 6"/>
          <p:cNvSpPr txBox="1"/>
          <p:nvPr/>
        </p:nvSpPr>
        <p:spPr>
          <a:xfrm>
            <a:off x="2514918" y="2457133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禅道项目管理软件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24611" name="图片 7" descr="未标题-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663" y="160337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2" name="图片 8" descr="未标题-1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83" y="1550035"/>
            <a:ext cx="696912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3" name="图片 9" descr="未标题-1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28" y="160337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14" name="文本框 10"/>
          <p:cNvSpPr txBox="1"/>
          <p:nvPr/>
        </p:nvSpPr>
        <p:spPr>
          <a:xfrm>
            <a:off x="5018723" y="2428558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蝉知企业门户系统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15" name="文本框 11"/>
          <p:cNvSpPr txBox="1"/>
          <p:nvPr/>
        </p:nvSpPr>
        <p:spPr>
          <a:xfrm>
            <a:off x="7665720" y="2359343"/>
            <a:ext cx="1806575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然之协同办公系统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16" name="文本框 12"/>
          <p:cNvSpPr txBox="1"/>
          <p:nvPr/>
        </p:nvSpPr>
        <p:spPr>
          <a:xfrm>
            <a:off x="2172653" y="2873375"/>
            <a:ext cx="23209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解决研发项目过程跟踪管理问题。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17" name="文本框 13"/>
          <p:cNvSpPr txBox="1"/>
          <p:nvPr/>
        </p:nvSpPr>
        <p:spPr>
          <a:xfrm>
            <a:off x="4615498" y="2817495"/>
            <a:ext cx="2500312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帮助企业搭建官网，进行宣传营销。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18" name="文本框 14"/>
          <p:cNvSpPr txBox="1"/>
          <p:nvPr/>
        </p:nvSpPr>
        <p:spPr>
          <a:xfrm>
            <a:off x="7132638" y="2802890"/>
            <a:ext cx="2816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解决客户管理，办公，记账和沟通问题。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19" name="文本框 15"/>
          <p:cNvSpPr txBox="1"/>
          <p:nvPr/>
        </p:nvSpPr>
        <p:spPr>
          <a:xfrm>
            <a:off x="3389313" y="3552190"/>
            <a:ext cx="1525587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zentaoPHP框架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20" name="文本框 16"/>
          <p:cNvSpPr txBox="1"/>
          <p:nvPr/>
        </p:nvSpPr>
        <p:spPr>
          <a:xfrm>
            <a:off x="7286943" y="3482340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ZUI HTML5框架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21" name="文本框 17"/>
          <p:cNvSpPr txBox="1"/>
          <p:nvPr/>
        </p:nvSpPr>
        <p:spPr>
          <a:xfrm>
            <a:off x="2136775" y="3925570"/>
            <a:ext cx="3833813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自主开发底层框架，提供深度扩展机制。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22" name="文本框 18"/>
          <p:cNvSpPr txBox="1"/>
          <p:nvPr/>
        </p:nvSpPr>
        <p:spPr>
          <a:xfrm>
            <a:off x="5998210" y="3813175"/>
            <a:ext cx="3832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自主开发前端框架，解决跨屏交互问题。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23" name="文本框 19"/>
          <p:cNvSpPr txBox="1"/>
          <p:nvPr/>
        </p:nvSpPr>
        <p:spPr>
          <a:xfrm>
            <a:off x="4728210" y="4304030"/>
            <a:ext cx="2697163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 PUBLIC LICENSE协议 </a:t>
            </a:r>
            <a:endParaRPr lang="zh-CN" altLang="en-US" sz="1400" b="1">
              <a:solidFill>
                <a:srgbClr val="262626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4624" name="文本框 20"/>
          <p:cNvSpPr txBox="1"/>
          <p:nvPr/>
        </p:nvSpPr>
        <p:spPr>
          <a:xfrm>
            <a:off x="4318635" y="4747260"/>
            <a:ext cx="3832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自主开源授权协议，完美解决多方诉求。</a:t>
            </a:r>
            <a:endParaRPr lang="zh-CN" altLang="en-US" sz="1200">
              <a:solidFill>
                <a:srgbClr val="595959"/>
              </a:solidFill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1440" y="877570"/>
            <a:ext cx="4095750" cy="409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ea typeface="宋体" charset="0"/>
              </a:rPr>
              <a:t>如何持续地开发开源软件</a:t>
            </a:r>
            <a:endParaRPr lang="zh-CN">
              <a:ea typeface="宋体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ea typeface="宋体" charset="0"/>
            </a:endParaRPr>
          </a:p>
          <a:p>
            <a:r>
              <a:rPr lang="zh-CN">
                <a:ea typeface="宋体" charset="0"/>
              </a:rPr>
              <a:t>王春生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微软雅黑" charset="0"/>
                <a:ea typeface="微软雅黑" charset="0"/>
              </a:rPr>
              <a:t>自我介绍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126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开源软件爱好者和开发者。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2010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年创业，专职开发开源软件。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今天主要分享我们这六年的心得和体会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开源开放是未来的趋势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互联网的本质是什么？是开放。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开源软件随着互联网一起发展。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开源开放才是未来的趋势。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封闭保守的系统最终都会走向衰败。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越来越多的公司用开源软件建立了自己的商业帝国。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微软爱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和苹果被起诉对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Html5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支持不力。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微信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OS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的日趋封闭和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Google, Facebook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的开源。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开源软件也要认真定位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5362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开源软件，首先是软件，软件存在的价值在于解决问题。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所以你首先要做一款能够解决问题的软件。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而且你要做的软件和其他的软件相比有自己的特色。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用户不会因为开源就会选用你的软件。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认真考虑</a:t>
            </a:r>
            <a:r>
              <a:rPr lang="zh-CN" altLang="zh-CN" sz="2400" kern="1200" baseline="0">
                <a:solidFill>
                  <a:srgbClr val="FF0000"/>
                </a:solidFill>
                <a:latin typeface="Microsoft YaHei" charset="0"/>
                <a:ea typeface="Microsoft YaHei" charset="0"/>
                <a:cs typeface="+mn-cs"/>
              </a:rPr>
              <a:t>面向的用户，解决的问题和软件的特色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我们来看一些例子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638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Apache VS Nginx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Subversion VS Git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MySQL VS PostgreSQL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 Server VS Windows Server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 Desktop VS Windows Desktop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Android VS IOS</a:t>
            </a:r>
            <a:endParaRPr lang="en-US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快速交付有价值有质量的软件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7410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选择开源软件，半年以上不更新，就犹豫了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一年以上不更新，就不会再考虑。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要快速交付有价值有质量的软件，才能赢得用户。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开源软件作者要做好</a:t>
            </a:r>
            <a:r>
              <a:rPr lang="zh-CN" altLang="zh-CN" sz="2400" kern="1200" baseline="0">
                <a:solidFill>
                  <a:srgbClr val="FF0000"/>
                </a:solidFill>
                <a:latin typeface="Microsoft YaHei" charset="0"/>
                <a:ea typeface="Microsoft YaHei" charset="0"/>
                <a:cs typeface="+mn-cs"/>
              </a:rPr>
              <a:t>软件的项目管理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做好对用户的支持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8434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早期开源软件的用户是黑客，是程序员。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现在开源软件的用户是小白，是小懒。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程序做好各种异常情况的处理，友好提示，优雅退出。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做好社区网站，提供手册，帮助，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FAQ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，交流功能。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实时的交流途径，比如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QQ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群，电话。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所有模式的基础都是用户基数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9458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做一款能够解决问题的软件。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持续的交付有价值有质量的软件。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做好对开源软件用户的支持。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做好这一切，才能吸引更多的用户。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只有更多的用户，才有可能谈到持续的开发。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宽屏</PresentationFormat>
  <Paragraphs>147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</vt:lpstr>
      <vt:lpstr>Custom Design</vt:lpstr>
      <vt:lpstr>自定义设计方案</vt:lpstr>
      <vt:lpstr>PowerPoint 演示文稿</vt:lpstr>
      <vt:lpstr>如何持续地开发开源软件</vt:lpstr>
      <vt:lpstr>自我介绍</vt:lpstr>
      <vt:lpstr>自我介绍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开源开放是未来的趋势</vt:lpstr>
      <vt:lpstr>不迷信，不盲从，做自己</vt:lpstr>
      <vt:lpstr>开源开放是未来的趋势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wwccss</cp:lastModifiedBy>
  <cp:revision>41</cp:revision>
  <dcterms:created xsi:type="dcterms:W3CDTF">2016-09-21T09:31:00Z</dcterms:created>
  <dcterms:modified xsi:type="dcterms:W3CDTF">2016-10-09T04:58:07Z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