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2" r:id="rId5"/>
    <p:sldMasterId id="2147483650" r:id="rId6"/>
  </p:sldMasterIdLst>
  <p:notesMasterIdLst>
    <p:notesMasterId r:id="rId26"/>
  </p:notesMasterIdLst>
  <p:sldIdLst>
    <p:sldId id="256" r:id="rId7"/>
    <p:sldId id="257" r:id="rId8"/>
    <p:sldId id="269" r:id="rId9"/>
    <p:sldId id="270" r:id="rId10"/>
    <p:sldId id="275" r:id="rId11"/>
    <p:sldId id="277" r:id="rId12"/>
    <p:sldId id="281" r:id="rId13"/>
    <p:sldId id="271" r:id="rId14"/>
    <p:sldId id="272" r:id="rId15"/>
    <p:sldId id="278" r:id="rId16"/>
    <p:sldId id="273" r:id="rId17"/>
    <p:sldId id="284" r:id="rId18"/>
    <p:sldId id="285" r:id="rId19"/>
    <p:sldId id="274" r:id="rId20"/>
    <p:sldId id="283" r:id="rId21"/>
    <p:sldId id="276" r:id="rId22"/>
    <p:sldId id="282" r:id="rId23"/>
    <p:sldId id="280" r:id="rId24"/>
    <p:sldId id="279" r:id="rId25"/>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77595" autoAdjust="0"/>
  </p:normalViewPr>
  <p:slideViewPr>
    <p:cSldViewPr snapToGrid="0" showGuides="1">
      <p:cViewPr varScale="1">
        <p:scale>
          <a:sx n="70" d="100"/>
          <a:sy n="70" d="100"/>
        </p:scale>
        <p:origin x="702" y="42"/>
      </p:cViewPr>
      <p:guideLst>
        <p:guide orient="horz" pos="2164"/>
        <p:guide pos="2880"/>
      </p:guideLst>
    </p:cSldViewPr>
  </p:slideViewPr>
  <p:notesTextViewPr>
    <p:cViewPr>
      <p:scale>
        <a:sx n="1" d="1"/>
        <a:sy n="1" d="1"/>
      </p:scale>
      <p:origin x="0" y="0"/>
    </p:cViewPr>
  </p:notesTextViewPr>
  <p:notesViewPr>
    <p:cSldViewPr snapToGrid="0">
      <p:cViewPr varScale="1">
        <p:scale>
          <a:sx n="58" d="100"/>
          <a:sy n="58" d="100"/>
        </p:scale>
        <p:origin x="3468" y="72"/>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5C85F-E0C2-4966-BF58-0ED4843F51D0}" type="doc">
      <dgm:prSet loTypeId="urn:microsoft.com/office/officeart/2005/8/layout/venn1" loCatId="relationship" qsTypeId="urn:microsoft.com/office/officeart/2005/8/quickstyle/simple2" qsCatId="simple" csTypeId="urn:microsoft.com/office/officeart/2005/8/colors/colorful5" csCatId="colorful" phldr="1"/>
      <dgm:spPr/>
    </dgm:pt>
    <dgm:pt modelId="{FE8AEC65-7CFF-44A6-8BDB-0A90A03ED3CE}">
      <dgm:prSet phldrT="[Text]" custT="1"/>
      <dgm:spPr/>
      <dgm:t>
        <a:bodyPr/>
        <a:lstStyle/>
        <a:p>
          <a:r>
            <a:rPr lang="zh-CN" altLang="en-US" sz="3200" dirty="0"/>
            <a:t>商业</a:t>
          </a:r>
          <a:br>
            <a:rPr lang="en-US" altLang="zh-CN" sz="3200" dirty="0"/>
          </a:br>
          <a:r>
            <a:rPr lang="en-US" sz="3200" dirty="0"/>
            <a:t>(</a:t>
          </a:r>
          <a:r>
            <a:rPr lang="zh-CN" altLang="en-US" sz="3200" dirty="0"/>
            <a:t>合理</a:t>
          </a:r>
          <a:r>
            <a:rPr lang="en-US" sz="3200" dirty="0"/>
            <a:t>)</a:t>
          </a:r>
        </a:p>
      </dgm:t>
    </dgm:pt>
    <dgm:pt modelId="{BB79C1C9-597B-4968-9E31-216E29DAA393}" type="parTrans" cxnId="{D2AF95F4-2FA6-400F-8017-092417D98EB8}">
      <dgm:prSet/>
      <dgm:spPr/>
      <dgm:t>
        <a:bodyPr/>
        <a:lstStyle/>
        <a:p>
          <a:endParaRPr lang="en-US" sz="1400"/>
        </a:p>
      </dgm:t>
    </dgm:pt>
    <dgm:pt modelId="{D4222F8C-FEF7-48FC-9E14-8AB5B3BD59C6}" type="sibTrans" cxnId="{D2AF95F4-2FA6-400F-8017-092417D98EB8}">
      <dgm:prSet/>
      <dgm:spPr/>
      <dgm:t>
        <a:bodyPr/>
        <a:lstStyle/>
        <a:p>
          <a:endParaRPr lang="en-US" sz="1400"/>
        </a:p>
      </dgm:t>
    </dgm:pt>
    <dgm:pt modelId="{4515DD3B-7BF4-403E-AEA4-E5183162C0F0}">
      <dgm:prSet phldrT="[Text]" custT="1"/>
      <dgm:spPr/>
      <dgm:t>
        <a:bodyPr/>
        <a:lstStyle/>
        <a:p>
          <a:r>
            <a:rPr lang="zh-CN" altLang="en-US" sz="3200" dirty="0"/>
            <a:t>技术</a:t>
          </a:r>
          <a:r>
            <a:rPr lang="en-US" sz="3200" dirty="0"/>
            <a:t> </a:t>
          </a:r>
          <a:br>
            <a:rPr lang="en-US" sz="3200" dirty="0"/>
          </a:br>
          <a:r>
            <a:rPr lang="en-US" sz="3200" dirty="0"/>
            <a:t>(</a:t>
          </a:r>
          <a:r>
            <a:rPr lang="zh-CN" altLang="en-US" sz="3200" dirty="0"/>
            <a:t>可行</a:t>
          </a:r>
          <a:r>
            <a:rPr lang="en-US" sz="3200" dirty="0"/>
            <a:t>)</a:t>
          </a:r>
        </a:p>
      </dgm:t>
    </dgm:pt>
    <dgm:pt modelId="{01311563-4512-43E8-856C-A71FFD57C306}" type="parTrans" cxnId="{49312C19-3CAE-4968-9A29-CC5C56AAF36D}">
      <dgm:prSet/>
      <dgm:spPr/>
      <dgm:t>
        <a:bodyPr/>
        <a:lstStyle/>
        <a:p>
          <a:endParaRPr lang="en-US" sz="1400"/>
        </a:p>
      </dgm:t>
    </dgm:pt>
    <dgm:pt modelId="{7A78B364-0447-4C78-9A99-0A2BB982C161}" type="sibTrans" cxnId="{49312C19-3CAE-4968-9A29-CC5C56AAF36D}">
      <dgm:prSet/>
      <dgm:spPr/>
      <dgm:t>
        <a:bodyPr/>
        <a:lstStyle/>
        <a:p>
          <a:endParaRPr lang="en-US" sz="1400"/>
        </a:p>
      </dgm:t>
    </dgm:pt>
    <dgm:pt modelId="{3A2F4EAA-5957-4D7A-B4E5-D90C7F0D280F}">
      <dgm:prSet phldrT="[Text]" custT="1"/>
      <dgm:spPr/>
      <dgm:t>
        <a:bodyPr/>
        <a:lstStyle/>
        <a:p>
          <a:r>
            <a:rPr lang="zh-CN" altLang="en-US" sz="3200" dirty="0"/>
            <a:t>“人民”</a:t>
          </a:r>
          <a:br>
            <a:rPr lang="en-US" altLang="zh-CN" sz="3200" dirty="0"/>
          </a:br>
          <a:r>
            <a:rPr lang="en-US" sz="3200" dirty="0"/>
            <a:t>(</a:t>
          </a:r>
          <a:r>
            <a:rPr lang="zh-CN" altLang="en-US" sz="3200" dirty="0"/>
            <a:t>需要</a:t>
          </a:r>
          <a:r>
            <a:rPr lang="en-US" sz="3200" dirty="0"/>
            <a:t>)</a:t>
          </a:r>
        </a:p>
      </dgm:t>
    </dgm:pt>
    <dgm:pt modelId="{3CA4350B-8B6D-4517-9EA2-EBC3E4C0FEF2}" type="parTrans" cxnId="{61C9D84B-C920-45A6-B51A-ABE7984B24A3}">
      <dgm:prSet/>
      <dgm:spPr/>
      <dgm:t>
        <a:bodyPr/>
        <a:lstStyle/>
        <a:p>
          <a:endParaRPr lang="en-US" sz="1400"/>
        </a:p>
      </dgm:t>
    </dgm:pt>
    <dgm:pt modelId="{50F6C75F-FC03-4002-9820-20E7F34E72FD}" type="sibTrans" cxnId="{61C9D84B-C920-45A6-B51A-ABE7984B24A3}">
      <dgm:prSet/>
      <dgm:spPr/>
      <dgm:t>
        <a:bodyPr/>
        <a:lstStyle/>
        <a:p>
          <a:endParaRPr lang="en-US" sz="1400"/>
        </a:p>
      </dgm:t>
    </dgm:pt>
    <dgm:pt modelId="{922DF1EF-01BB-4406-8AE6-76D96133F8AB}" type="pres">
      <dgm:prSet presAssocID="{F0B5C85F-E0C2-4966-BF58-0ED4843F51D0}" presName="compositeShape" presStyleCnt="0">
        <dgm:presLayoutVars>
          <dgm:chMax val="7"/>
          <dgm:dir/>
          <dgm:resizeHandles val="exact"/>
        </dgm:presLayoutVars>
      </dgm:prSet>
      <dgm:spPr/>
    </dgm:pt>
    <dgm:pt modelId="{88C26245-A164-4D19-A88F-60FDAB9E93D5}" type="pres">
      <dgm:prSet presAssocID="{FE8AEC65-7CFF-44A6-8BDB-0A90A03ED3CE}" presName="circ1" presStyleLbl="vennNode1" presStyleIdx="0" presStyleCnt="3"/>
      <dgm:spPr/>
    </dgm:pt>
    <dgm:pt modelId="{6EB3346E-ADF6-4974-AD02-D4A4CC16920D}" type="pres">
      <dgm:prSet presAssocID="{FE8AEC65-7CFF-44A6-8BDB-0A90A03ED3CE}" presName="circ1Tx" presStyleLbl="revTx" presStyleIdx="0" presStyleCnt="0">
        <dgm:presLayoutVars>
          <dgm:chMax val="0"/>
          <dgm:chPref val="0"/>
          <dgm:bulletEnabled val="1"/>
        </dgm:presLayoutVars>
      </dgm:prSet>
      <dgm:spPr/>
    </dgm:pt>
    <dgm:pt modelId="{F594AA0D-CEC2-40C5-988C-099BA047C0D8}" type="pres">
      <dgm:prSet presAssocID="{4515DD3B-7BF4-403E-AEA4-E5183162C0F0}" presName="circ2" presStyleLbl="vennNode1" presStyleIdx="1" presStyleCnt="3"/>
      <dgm:spPr/>
    </dgm:pt>
    <dgm:pt modelId="{A35198E6-61ED-4E6F-8F7A-C667213D5A0E}" type="pres">
      <dgm:prSet presAssocID="{4515DD3B-7BF4-403E-AEA4-E5183162C0F0}" presName="circ2Tx" presStyleLbl="revTx" presStyleIdx="0" presStyleCnt="0">
        <dgm:presLayoutVars>
          <dgm:chMax val="0"/>
          <dgm:chPref val="0"/>
          <dgm:bulletEnabled val="1"/>
        </dgm:presLayoutVars>
      </dgm:prSet>
      <dgm:spPr/>
    </dgm:pt>
    <dgm:pt modelId="{7D149482-0EA7-4A75-A626-D022B58AECBE}" type="pres">
      <dgm:prSet presAssocID="{3A2F4EAA-5957-4D7A-B4E5-D90C7F0D280F}" presName="circ3" presStyleLbl="vennNode1" presStyleIdx="2" presStyleCnt="3"/>
      <dgm:spPr/>
    </dgm:pt>
    <dgm:pt modelId="{B2A1CD88-7F2E-4C4C-A879-7F16D89AA2BE}" type="pres">
      <dgm:prSet presAssocID="{3A2F4EAA-5957-4D7A-B4E5-D90C7F0D280F}" presName="circ3Tx" presStyleLbl="revTx" presStyleIdx="0" presStyleCnt="0">
        <dgm:presLayoutVars>
          <dgm:chMax val="0"/>
          <dgm:chPref val="0"/>
          <dgm:bulletEnabled val="1"/>
        </dgm:presLayoutVars>
      </dgm:prSet>
      <dgm:spPr/>
    </dgm:pt>
  </dgm:ptLst>
  <dgm:cxnLst>
    <dgm:cxn modelId="{971D7B3D-B24B-45B8-B0D0-4608CB889162}" type="presOf" srcId="{3A2F4EAA-5957-4D7A-B4E5-D90C7F0D280F}" destId="{B2A1CD88-7F2E-4C4C-A879-7F16D89AA2BE}" srcOrd="1" destOrd="0" presId="urn:microsoft.com/office/officeart/2005/8/layout/venn1"/>
    <dgm:cxn modelId="{86DD8AAE-0FE2-4DFF-BCFC-53D039A8CE5A}" type="presOf" srcId="{3A2F4EAA-5957-4D7A-B4E5-D90C7F0D280F}" destId="{7D149482-0EA7-4A75-A626-D022B58AECBE}" srcOrd="0" destOrd="0" presId="urn:microsoft.com/office/officeart/2005/8/layout/venn1"/>
    <dgm:cxn modelId="{3C1F79E6-A33A-4B95-BA43-BB355203A48E}" type="presOf" srcId="{4515DD3B-7BF4-403E-AEA4-E5183162C0F0}" destId="{A35198E6-61ED-4E6F-8F7A-C667213D5A0E}" srcOrd="1" destOrd="0" presId="urn:microsoft.com/office/officeart/2005/8/layout/venn1"/>
    <dgm:cxn modelId="{16993AB5-B897-4BFC-8E78-F44B2485E21D}" type="presOf" srcId="{FE8AEC65-7CFF-44A6-8BDB-0A90A03ED3CE}" destId="{6EB3346E-ADF6-4974-AD02-D4A4CC16920D}" srcOrd="1" destOrd="0" presId="urn:microsoft.com/office/officeart/2005/8/layout/venn1"/>
    <dgm:cxn modelId="{D2AF95F4-2FA6-400F-8017-092417D98EB8}" srcId="{F0B5C85F-E0C2-4966-BF58-0ED4843F51D0}" destId="{FE8AEC65-7CFF-44A6-8BDB-0A90A03ED3CE}" srcOrd="0" destOrd="0" parTransId="{BB79C1C9-597B-4968-9E31-216E29DAA393}" sibTransId="{D4222F8C-FEF7-48FC-9E14-8AB5B3BD59C6}"/>
    <dgm:cxn modelId="{90808B15-9FBC-4D2E-A15C-C3536C4CAE32}" type="presOf" srcId="{FE8AEC65-7CFF-44A6-8BDB-0A90A03ED3CE}" destId="{88C26245-A164-4D19-A88F-60FDAB9E93D5}" srcOrd="0" destOrd="0" presId="urn:microsoft.com/office/officeart/2005/8/layout/venn1"/>
    <dgm:cxn modelId="{61C9D84B-C920-45A6-B51A-ABE7984B24A3}" srcId="{F0B5C85F-E0C2-4966-BF58-0ED4843F51D0}" destId="{3A2F4EAA-5957-4D7A-B4E5-D90C7F0D280F}" srcOrd="2" destOrd="0" parTransId="{3CA4350B-8B6D-4517-9EA2-EBC3E4C0FEF2}" sibTransId="{50F6C75F-FC03-4002-9820-20E7F34E72FD}"/>
    <dgm:cxn modelId="{70C54BDE-7C0F-4531-887E-322A25A059F1}" type="presOf" srcId="{4515DD3B-7BF4-403E-AEA4-E5183162C0F0}" destId="{F594AA0D-CEC2-40C5-988C-099BA047C0D8}" srcOrd="0" destOrd="0" presId="urn:microsoft.com/office/officeart/2005/8/layout/venn1"/>
    <dgm:cxn modelId="{45D2278F-A792-46FC-BEC9-FEC4329C2601}" type="presOf" srcId="{F0B5C85F-E0C2-4966-BF58-0ED4843F51D0}" destId="{922DF1EF-01BB-4406-8AE6-76D96133F8AB}" srcOrd="0" destOrd="0" presId="urn:microsoft.com/office/officeart/2005/8/layout/venn1"/>
    <dgm:cxn modelId="{49312C19-3CAE-4968-9A29-CC5C56AAF36D}" srcId="{F0B5C85F-E0C2-4966-BF58-0ED4843F51D0}" destId="{4515DD3B-7BF4-403E-AEA4-E5183162C0F0}" srcOrd="1" destOrd="0" parTransId="{01311563-4512-43E8-856C-A71FFD57C306}" sibTransId="{7A78B364-0447-4C78-9A99-0A2BB982C161}"/>
    <dgm:cxn modelId="{5B1CEA3C-A011-42D2-8D03-9C405FB911BD}" type="presParOf" srcId="{922DF1EF-01BB-4406-8AE6-76D96133F8AB}" destId="{88C26245-A164-4D19-A88F-60FDAB9E93D5}" srcOrd="0" destOrd="0" presId="urn:microsoft.com/office/officeart/2005/8/layout/venn1"/>
    <dgm:cxn modelId="{B51DC4A3-E2E5-473B-9797-50A85EF0D5CC}" type="presParOf" srcId="{922DF1EF-01BB-4406-8AE6-76D96133F8AB}" destId="{6EB3346E-ADF6-4974-AD02-D4A4CC16920D}" srcOrd="1" destOrd="0" presId="urn:microsoft.com/office/officeart/2005/8/layout/venn1"/>
    <dgm:cxn modelId="{C5476402-1020-4E60-9246-444E147333FD}" type="presParOf" srcId="{922DF1EF-01BB-4406-8AE6-76D96133F8AB}" destId="{F594AA0D-CEC2-40C5-988C-099BA047C0D8}" srcOrd="2" destOrd="0" presId="urn:microsoft.com/office/officeart/2005/8/layout/venn1"/>
    <dgm:cxn modelId="{2DB4599A-A6B2-49E5-AEAC-BDB5F2518F07}" type="presParOf" srcId="{922DF1EF-01BB-4406-8AE6-76D96133F8AB}" destId="{A35198E6-61ED-4E6F-8F7A-C667213D5A0E}" srcOrd="3" destOrd="0" presId="urn:microsoft.com/office/officeart/2005/8/layout/venn1"/>
    <dgm:cxn modelId="{E90A72F8-489C-4D00-9D50-F3CC2ED86A3C}" type="presParOf" srcId="{922DF1EF-01BB-4406-8AE6-76D96133F8AB}" destId="{7D149482-0EA7-4A75-A626-D022B58AECBE}" srcOrd="4" destOrd="0" presId="urn:microsoft.com/office/officeart/2005/8/layout/venn1"/>
    <dgm:cxn modelId="{AD303305-0503-481D-9701-AC6DBB60B76B}" type="presParOf" srcId="{922DF1EF-01BB-4406-8AE6-76D96133F8AB}" destId="{B2A1CD88-7F2E-4C4C-A879-7F16D89AA2B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DF332A-EFCD-463E-997B-778C864F0651}" type="doc">
      <dgm:prSet loTypeId="urn:microsoft.com/office/officeart/2005/8/layout/chevron1" loCatId="process" qsTypeId="urn:microsoft.com/office/officeart/2005/8/quickstyle/simple1" qsCatId="simple" csTypeId="urn:microsoft.com/office/officeart/2005/8/colors/accent1_4" csCatId="accent1" phldr="1"/>
      <dgm:spPr/>
    </dgm:pt>
    <dgm:pt modelId="{F74BA26E-4FBB-4B38-9673-E253F339AAC2}">
      <dgm:prSet phldrT="[Text]"/>
      <dgm:spPr/>
      <dgm:t>
        <a:bodyPr/>
        <a:lstStyle/>
        <a:p>
          <a:pPr algn="ctr"/>
          <a:r>
            <a:rPr lang="zh-CN" altLang="en-US" dirty="0"/>
            <a:t>开源批准工具</a:t>
          </a:r>
          <a:endParaRPr lang="en-US" dirty="0"/>
        </a:p>
      </dgm:t>
    </dgm:pt>
    <dgm:pt modelId="{42C92592-9903-444D-A3A9-D08F50106F79}" type="parTrans" cxnId="{74178B62-D7A2-471B-9E70-1A70CB3FA5D8}">
      <dgm:prSet/>
      <dgm:spPr/>
      <dgm:t>
        <a:bodyPr/>
        <a:lstStyle/>
        <a:p>
          <a:pPr algn="ctr"/>
          <a:endParaRPr lang="en-US"/>
        </a:p>
      </dgm:t>
    </dgm:pt>
    <dgm:pt modelId="{A20C7797-1D7E-455E-A51E-1A8A22F0853E}" type="sibTrans" cxnId="{74178B62-D7A2-471B-9E70-1A70CB3FA5D8}">
      <dgm:prSet/>
      <dgm:spPr/>
      <dgm:t>
        <a:bodyPr/>
        <a:lstStyle/>
        <a:p>
          <a:pPr algn="ctr"/>
          <a:endParaRPr lang="en-US"/>
        </a:p>
      </dgm:t>
    </dgm:pt>
    <dgm:pt modelId="{1EAB72D3-FE84-4376-9F47-E1B4B739C920}">
      <dgm:prSet phldrT="[Text]"/>
      <dgm:spPr/>
      <dgm:t>
        <a:bodyPr/>
        <a:lstStyle/>
        <a:p>
          <a:pPr algn="ctr"/>
          <a:r>
            <a:rPr lang="zh-CN" altLang="en-US" dirty="0"/>
            <a:t>初级业务审核</a:t>
          </a:r>
          <a:endParaRPr lang="en-US" dirty="0"/>
        </a:p>
      </dgm:t>
    </dgm:pt>
    <dgm:pt modelId="{E214DF29-A6C7-41EB-828E-3EBB216088C4}" type="parTrans" cxnId="{D57BA18A-E7DE-48B9-8CA7-1C22A8FD5924}">
      <dgm:prSet/>
      <dgm:spPr/>
      <dgm:t>
        <a:bodyPr/>
        <a:lstStyle/>
        <a:p>
          <a:pPr algn="ctr"/>
          <a:endParaRPr lang="en-US"/>
        </a:p>
      </dgm:t>
    </dgm:pt>
    <dgm:pt modelId="{45AD1470-6E1A-480E-92C9-1E614CB70333}" type="sibTrans" cxnId="{D57BA18A-E7DE-48B9-8CA7-1C22A8FD5924}">
      <dgm:prSet/>
      <dgm:spPr/>
      <dgm:t>
        <a:bodyPr/>
        <a:lstStyle/>
        <a:p>
          <a:pPr algn="ctr"/>
          <a:endParaRPr lang="en-US"/>
        </a:p>
      </dgm:t>
    </dgm:pt>
    <dgm:pt modelId="{B5F7B498-D765-4653-BB91-A286D7E4781C}">
      <dgm:prSet phldrT="[Text]"/>
      <dgm:spPr/>
      <dgm:t>
        <a:bodyPr/>
        <a:lstStyle/>
        <a:p>
          <a:pPr algn="ctr"/>
          <a:r>
            <a:rPr lang="zh-CN" altLang="en-US" dirty="0"/>
            <a:t>律师审核</a:t>
          </a:r>
          <a:endParaRPr lang="en-US" dirty="0"/>
        </a:p>
      </dgm:t>
    </dgm:pt>
    <dgm:pt modelId="{984DB9C3-F97F-4532-9650-D78E3EF57EE1}" type="parTrans" cxnId="{D21BE17E-4426-4707-9983-8A668D24F0D5}">
      <dgm:prSet/>
      <dgm:spPr/>
      <dgm:t>
        <a:bodyPr/>
        <a:lstStyle/>
        <a:p>
          <a:pPr algn="ctr"/>
          <a:endParaRPr lang="en-US"/>
        </a:p>
      </dgm:t>
    </dgm:pt>
    <dgm:pt modelId="{BF550254-5BBC-4E24-A614-1F0A504AED44}" type="sibTrans" cxnId="{D21BE17E-4426-4707-9983-8A668D24F0D5}">
      <dgm:prSet/>
      <dgm:spPr/>
      <dgm:t>
        <a:bodyPr/>
        <a:lstStyle/>
        <a:p>
          <a:pPr algn="ctr"/>
          <a:endParaRPr lang="en-US"/>
        </a:p>
      </dgm:t>
    </dgm:pt>
    <dgm:pt modelId="{178F1E6F-7FF6-475E-93A8-4C60FB5D048D}">
      <dgm:prSet phldrT="[Text]"/>
      <dgm:spPr/>
      <dgm:t>
        <a:bodyPr/>
        <a:lstStyle/>
        <a:p>
          <a:pPr algn="ctr"/>
          <a:r>
            <a:rPr lang="zh-CN" altLang="en-US" dirty="0"/>
            <a:t>最终业务审核</a:t>
          </a:r>
          <a:endParaRPr lang="en-US" dirty="0"/>
        </a:p>
      </dgm:t>
    </dgm:pt>
    <dgm:pt modelId="{F12AE448-38F9-47CF-B13C-7CFBEF8DC0F6}" type="parTrans" cxnId="{41650D9F-5B76-4596-B014-866B43DDED0A}">
      <dgm:prSet/>
      <dgm:spPr/>
      <dgm:t>
        <a:bodyPr/>
        <a:lstStyle/>
        <a:p>
          <a:pPr algn="ctr"/>
          <a:endParaRPr lang="en-US"/>
        </a:p>
      </dgm:t>
    </dgm:pt>
    <dgm:pt modelId="{E77EDA38-2FD0-49C7-92BF-88B9354FD108}" type="sibTrans" cxnId="{41650D9F-5B76-4596-B014-866B43DDED0A}">
      <dgm:prSet/>
      <dgm:spPr/>
      <dgm:t>
        <a:bodyPr/>
        <a:lstStyle/>
        <a:p>
          <a:pPr algn="ctr"/>
          <a:endParaRPr lang="en-US"/>
        </a:p>
      </dgm:t>
    </dgm:pt>
    <dgm:pt modelId="{09759102-1320-44C2-9C5C-CEF9BDB9126C}" type="pres">
      <dgm:prSet presAssocID="{66DF332A-EFCD-463E-997B-778C864F0651}" presName="Name0" presStyleCnt="0">
        <dgm:presLayoutVars>
          <dgm:dir/>
          <dgm:animLvl val="lvl"/>
          <dgm:resizeHandles val="exact"/>
        </dgm:presLayoutVars>
      </dgm:prSet>
      <dgm:spPr/>
    </dgm:pt>
    <dgm:pt modelId="{24424945-5FCC-498F-B285-3DFC41633887}" type="pres">
      <dgm:prSet presAssocID="{F74BA26E-4FBB-4B38-9673-E253F339AAC2}" presName="parTxOnly" presStyleLbl="node1" presStyleIdx="0" presStyleCnt="4">
        <dgm:presLayoutVars>
          <dgm:chMax val="0"/>
          <dgm:chPref val="0"/>
          <dgm:bulletEnabled val="1"/>
        </dgm:presLayoutVars>
      </dgm:prSet>
      <dgm:spPr/>
    </dgm:pt>
    <dgm:pt modelId="{C1F9927C-8E8E-44D7-89C1-0A6B720192C1}" type="pres">
      <dgm:prSet presAssocID="{A20C7797-1D7E-455E-A51E-1A8A22F0853E}" presName="parTxOnlySpace" presStyleCnt="0"/>
      <dgm:spPr/>
    </dgm:pt>
    <dgm:pt modelId="{8DE6D082-A92D-4EAC-A764-C154A0593709}" type="pres">
      <dgm:prSet presAssocID="{1EAB72D3-FE84-4376-9F47-E1B4B739C920}" presName="parTxOnly" presStyleLbl="node1" presStyleIdx="1" presStyleCnt="4">
        <dgm:presLayoutVars>
          <dgm:chMax val="0"/>
          <dgm:chPref val="0"/>
          <dgm:bulletEnabled val="1"/>
        </dgm:presLayoutVars>
      </dgm:prSet>
      <dgm:spPr/>
    </dgm:pt>
    <dgm:pt modelId="{D9E42593-D866-41CA-9821-3BBADDA5D486}" type="pres">
      <dgm:prSet presAssocID="{45AD1470-6E1A-480E-92C9-1E614CB70333}" presName="parTxOnlySpace" presStyleCnt="0"/>
      <dgm:spPr/>
    </dgm:pt>
    <dgm:pt modelId="{9C8F400B-EE7E-4ADD-BDDB-2E309BA7A520}" type="pres">
      <dgm:prSet presAssocID="{B5F7B498-D765-4653-BB91-A286D7E4781C}" presName="parTxOnly" presStyleLbl="node1" presStyleIdx="2" presStyleCnt="4">
        <dgm:presLayoutVars>
          <dgm:chMax val="0"/>
          <dgm:chPref val="0"/>
          <dgm:bulletEnabled val="1"/>
        </dgm:presLayoutVars>
      </dgm:prSet>
      <dgm:spPr/>
    </dgm:pt>
    <dgm:pt modelId="{2977EA57-216A-441A-892D-F7F39047163A}" type="pres">
      <dgm:prSet presAssocID="{BF550254-5BBC-4E24-A614-1F0A504AED44}" presName="parTxOnlySpace" presStyleCnt="0"/>
      <dgm:spPr/>
    </dgm:pt>
    <dgm:pt modelId="{79FED2EC-7218-4BA5-9B7C-B325D8C124BB}" type="pres">
      <dgm:prSet presAssocID="{178F1E6F-7FF6-475E-93A8-4C60FB5D048D}" presName="parTxOnly" presStyleLbl="node1" presStyleIdx="3" presStyleCnt="4">
        <dgm:presLayoutVars>
          <dgm:chMax val="0"/>
          <dgm:chPref val="0"/>
          <dgm:bulletEnabled val="1"/>
        </dgm:presLayoutVars>
      </dgm:prSet>
      <dgm:spPr/>
    </dgm:pt>
  </dgm:ptLst>
  <dgm:cxnLst>
    <dgm:cxn modelId="{41650D9F-5B76-4596-B014-866B43DDED0A}" srcId="{66DF332A-EFCD-463E-997B-778C864F0651}" destId="{178F1E6F-7FF6-475E-93A8-4C60FB5D048D}" srcOrd="3" destOrd="0" parTransId="{F12AE448-38F9-47CF-B13C-7CFBEF8DC0F6}" sibTransId="{E77EDA38-2FD0-49C7-92BF-88B9354FD108}"/>
    <dgm:cxn modelId="{A2F770C6-5300-4E2A-9BEC-EC334E19EAEF}" type="presOf" srcId="{178F1E6F-7FF6-475E-93A8-4C60FB5D048D}" destId="{79FED2EC-7218-4BA5-9B7C-B325D8C124BB}" srcOrd="0" destOrd="0" presId="urn:microsoft.com/office/officeart/2005/8/layout/chevron1"/>
    <dgm:cxn modelId="{74178B62-D7A2-471B-9E70-1A70CB3FA5D8}" srcId="{66DF332A-EFCD-463E-997B-778C864F0651}" destId="{F74BA26E-4FBB-4B38-9673-E253F339AAC2}" srcOrd="0" destOrd="0" parTransId="{42C92592-9903-444D-A3A9-D08F50106F79}" sibTransId="{A20C7797-1D7E-455E-A51E-1A8A22F0853E}"/>
    <dgm:cxn modelId="{15F97217-6049-4384-AC1B-8CED97567A5A}" type="presOf" srcId="{66DF332A-EFCD-463E-997B-778C864F0651}" destId="{09759102-1320-44C2-9C5C-CEF9BDB9126C}" srcOrd="0" destOrd="0" presId="urn:microsoft.com/office/officeart/2005/8/layout/chevron1"/>
    <dgm:cxn modelId="{171B15AF-91B8-4E9E-A7C3-5A899D57C36A}" type="presOf" srcId="{B5F7B498-D765-4653-BB91-A286D7E4781C}" destId="{9C8F400B-EE7E-4ADD-BDDB-2E309BA7A520}" srcOrd="0" destOrd="0" presId="urn:microsoft.com/office/officeart/2005/8/layout/chevron1"/>
    <dgm:cxn modelId="{D21BE17E-4426-4707-9983-8A668D24F0D5}" srcId="{66DF332A-EFCD-463E-997B-778C864F0651}" destId="{B5F7B498-D765-4653-BB91-A286D7E4781C}" srcOrd="2" destOrd="0" parTransId="{984DB9C3-F97F-4532-9650-D78E3EF57EE1}" sibTransId="{BF550254-5BBC-4E24-A614-1F0A504AED44}"/>
    <dgm:cxn modelId="{48816A0A-1824-4C94-B51A-77517CF91B27}" type="presOf" srcId="{1EAB72D3-FE84-4376-9F47-E1B4B739C920}" destId="{8DE6D082-A92D-4EAC-A764-C154A0593709}" srcOrd="0" destOrd="0" presId="urn:microsoft.com/office/officeart/2005/8/layout/chevron1"/>
    <dgm:cxn modelId="{D57BA18A-E7DE-48B9-8CA7-1C22A8FD5924}" srcId="{66DF332A-EFCD-463E-997B-778C864F0651}" destId="{1EAB72D3-FE84-4376-9F47-E1B4B739C920}" srcOrd="1" destOrd="0" parTransId="{E214DF29-A6C7-41EB-828E-3EBB216088C4}" sibTransId="{45AD1470-6E1A-480E-92C9-1E614CB70333}"/>
    <dgm:cxn modelId="{28E28460-6118-434C-8DE5-F9580E573B40}" type="presOf" srcId="{F74BA26E-4FBB-4B38-9673-E253F339AAC2}" destId="{24424945-5FCC-498F-B285-3DFC41633887}" srcOrd="0" destOrd="0" presId="urn:microsoft.com/office/officeart/2005/8/layout/chevron1"/>
    <dgm:cxn modelId="{D5C16985-D108-409C-B677-4877D07EE3BC}" type="presParOf" srcId="{09759102-1320-44C2-9C5C-CEF9BDB9126C}" destId="{24424945-5FCC-498F-B285-3DFC41633887}" srcOrd="0" destOrd="0" presId="urn:microsoft.com/office/officeart/2005/8/layout/chevron1"/>
    <dgm:cxn modelId="{AEAADF74-EC0F-4FCC-ACCD-2797A12B599A}" type="presParOf" srcId="{09759102-1320-44C2-9C5C-CEF9BDB9126C}" destId="{C1F9927C-8E8E-44D7-89C1-0A6B720192C1}" srcOrd="1" destOrd="0" presId="urn:microsoft.com/office/officeart/2005/8/layout/chevron1"/>
    <dgm:cxn modelId="{F9C7BE5F-A00C-407E-A683-C1F17D12F56B}" type="presParOf" srcId="{09759102-1320-44C2-9C5C-CEF9BDB9126C}" destId="{8DE6D082-A92D-4EAC-A764-C154A0593709}" srcOrd="2" destOrd="0" presId="urn:microsoft.com/office/officeart/2005/8/layout/chevron1"/>
    <dgm:cxn modelId="{79791631-27BF-4247-A8EE-9C64A510BFFF}" type="presParOf" srcId="{09759102-1320-44C2-9C5C-CEF9BDB9126C}" destId="{D9E42593-D866-41CA-9821-3BBADDA5D486}" srcOrd="3" destOrd="0" presId="urn:microsoft.com/office/officeart/2005/8/layout/chevron1"/>
    <dgm:cxn modelId="{392742DC-3DF7-45BE-82F8-9037E990DDBC}" type="presParOf" srcId="{09759102-1320-44C2-9C5C-CEF9BDB9126C}" destId="{9C8F400B-EE7E-4ADD-BDDB-2E309BA7A520}" srcOrd="4" destOrd="0" presId="urn:microsoft.com/office/officeart/2005/8/layout/chevron1"/>
    <dgm:cxn modelId="{A17B8D69-571D-4DAF-A446-672058E074C2}" type="presParOf" srcId="{09759102-1320-44C2-9C5C-CEF9BDB9126C}" destId="{2977EA57-216A-441A-892D-F7F39047163A}" srcOrd="5" destOrd="0" presId="urn:microsoft.com/office/officeart/2005/8/layout/chevron1"/>
    <dgm:cxn modelId="{6D6A394F-F61C-4376-9229-102B1C20E148}" type="presParOf" srcId="{09759102-1320-44C2-9C5C-CEF9BDB9126C}" destId="{79FED2EC-7218-4BA5-9B7C-B325D8C124BB}"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DF332A-EFCD-463E-997B-778C864F0651}" type="doc">
      <dgm:prSet loTypeId="urn:microsoft.com/office/officeart/2005/8/layout/chevron1" loCatId="process" qsTypeId="urn:microsoft.com/office/officeart/2005/8/quickstyle/simple1" qsCatId="simple" csTypeId="urn:microsoft.com/office/officeart/2005/8/colors/accent6_4" csCatId="accent6" phldr="1"/>
      <dgm:spPr/>
    </dgm:pt>
    <dgm:pt modelId="{F74BA26E-4FBB-4B38-9673-E253F339AAC2}">
      <dgm:prSet phldrT="[Text]"/>
      <dgm:spPr/>
      <dgm:t>
        <a:bodyPr/>
        <a:lstStyle/>
        <a:p>
          <a:r>
            <a:rPr lang="zh-CN" altLang="en-US" dirty="0"/>
            <a:t>业务批准</a:t>
          </a:r>
          <a:endParaRPr lang="en-US" dirty="0"/>
        </a:p>
      </dgm:t>
    </dgm:pt>
    <dgm:pt modelId="{42C92592-9903-444D-A3A9-D08F50106F79}" type="parTrans" cxnId="{74178B62-D7A2-471B-9E70-1A70CB3FA5D8}">
      <dgm:prSet/>
      <dgm:spPr/>
      <dgm:t>
        <a:bodyPr/>
        <a:lstStyle/>
        <a:p>
          <a:endParaRPr lang="en-US"/>
        </a:p>
      </dgm:t>
    </dgm:pt>
    <dgm:pt modelId="{A20C7797-1D7E-455E-A51E-1A8A22F0853E}" type="sibTrans" cxnId="{74178B62-D7A2-471B-9E70-1A70CB3FA5D8}">
      <dgm:prSet/>
      <dgm:spPr/>
      <dgm:t>
        <a:bodyPr/>
        <a:lstStyle/>
        <a:p>
          <a:endParaRPr lang="en-US"/>
        </a:p>
      </dgm:t>
    </dgm:pt>
    <dgm:pt modelId="{1EAB72D3-FE84-4376-9F47-E1B4B739C920}">
      <dgm:prSet phldrT="[Text]"/>
      <dgm:spPr/>
      <dgm:t>
        <a:bodyPr/>
        <a:lstStyle/>
        <a:p>
          <a:r>
            <a:rPr lang="en-US" altLang="zh-CN" dirty="0"/>
            <a:t>IP</a:t>
          </a:r>
          <a:r>
            <a:rPr lang="zh-CN" altLang="en-US" dirty="0"/>
            <a:t>扫描申请（可自动化）</a:t>
          </a:r>
          <a:endParaRPr lang="en-US" dirty="0"/>
        </a:p>
      </dgm:t>
    </dgm:pt>
    <dgm:pt modelId="{E214DF29-A6C7-41EB-828E-3EBB216088C4}" type="parTrans" cxnId="{D57BA18A-E7DE-48B9-8CA7-1C22A8FD5924}">
      <dgm:prSet/>
      <dgm:spPr/>
      <dgm:t>
        <a:bodyPr/>
        <a:lstStyle/>
        <a:p>
          <a:endParaRPr lang="en-US"/>
        </a:p>
      </dgm:t>
    </dgm:pt>
    <dgm:pt modelId="{45AD1470-6E1A-480E-92C9-1E614CB70333}" type="sibTrans" cxnId="{D57BA18A-E7DE-48B9-8CA7-1C22A8FD5924}">
      <dgm:prSet/>
      <dgm:spPr/>
      <dgm:t>
        <a:bodyPr/>
        <a:lstStyle/>
        <a:p>
          <a:endParaRPr lang="en-US"/>
        </a:p>
      </dgm:t>
    </dgm:pt>
    <dgm:pt modelId="{B5F7B498-D765-4653-BB91-A286D7E4781C}">
      <dgm:prSet phldrT="[Text]"/>
      <dgm:spPr/>
      <dgm:t>
        <a:bodyPr/>
        <a:lstStyle/>
        <a:p>
          <a:r>
            <a:rPr lang="zh-CN" altLang="en-US" dirty="0"/>
            <a:t>扫描结果</a:t>
          </a:r>
          <a:endParaRPr lang="en-US" dirty="0"/>
        </a:p>
      </dgm:t>
    </dgm:pt>
    <dgm:pt modelId="{984DB9C3-F97F-4532-9650-D78E3EF57EE1}" type="parTrans" cxnId="{D21BE17E-4426-4707-9983-8A668D24F0D5}">
      <dgm:prSet/>
      <dgm:spPr/>
      <dgm:t>
        <a:bodyPr/>
        <a:lstStyle/>
        <a:p>
          <a:endParaRPr lang="en-US"/>
        </a:p>
      </dgm:t>
    </dgm:pt>
    <dgm:pt modelId="{BF550254-5BBC-4E24-A614-1F0A504AED44}" type="sibTrans" cxnId="{D21BE17E-4426-4707-9983-8A668D24F0D5}">
      <dgm:prSet/>
      <dgm:spPr/>
      <dgm:t>
        <a:bodyPr/>
        <a:lstStyle/>
        <a:p>
          <a:endParaRPr lang="en-US"/>
        </a:p>
      </dgm:t>
    </dgm:pt>
    <dgm:pt modelId="{BB7277AD-78BA-408D-BC5A-86752AE69872}">
      <dgm:prSet phldrT="[Text]"/>
      <dgm:spPr/>
      <dgm:t>
        <a:bodyPr/>
        <a:lstStyle/>
        <a:p>
          <a:r>
            <a:rPr lang="en-US" altLang="zh-CN" dirty="0"/>
            <a:t>IP</a:t>
          </a:r>
          <a:r>
            <a:rPr lang="zh-CN" altLang="en-US" dirty="0"/>
            <a:t>扫描申请</a:t>
          </a:r>
          <a:endParaRPr lang="en-US" dirty="0"/>
        </a:p>
      </dgm:t>
    </dgm:pt>
    <dgm:pt modelId="{D5A8FB8F-E11A-4042-9D96-5CED596BDEDE}" type="parTrans" cxnId="{ED012968-8E57-4846-83A7-1B0FA4B44ADC}">
      <dgm:prSet/>
      <dgm:spPr/>
      <dgm:t>
        <a:bodyPr/>
        <a:lstStyle/>
        <a:p>
          <a:endParaRPr lang="en-US"/>
        </a:p>
      </dgm:t>
    </dgm:pt>
    <dgm:pt modelId="{2DED1B7A-CDCE-4DAB-A0F0-3B1E3A282F0F}" type="sibTrans" cxnId="{ED012968-8E57-4846-83A7-1B0FA4B44ADC}">
      <dgm:prSet/>
      <dgm:spPr/>
      <dgm:t>
        <a:bodyPr/>
        <a:lstStyle/>
        <a:p>
          <a:endParaRPr lang="en-US"/>
        </a:p>
      </dgm:t>
    </dgm:pt>
    <dgm:pt modelId="{2928F1F8-A4EC-46E3-9DE1-43B8EA8BE15B}">
      <dgm:prSet phldrT="[Text]"/>
      <dgm:spPr/>
      <dgm:t>
        <a:bodyPr/>
        <a:lstStyle/>
        <a:p>
          <a:r>
            <a:rPr lang="zh-CN" altLang="en-US" dirty="0"/>
            <a:t>提交代码到</a:t>
          </a:r>
          <a:r>
            <a:rPr lang="en-US" altLang="zh-CN" dirty="0" err="1"/>
            <a:t>Git</a:t>
          </a:r>
          <a:r>
            <a:rPr lang="en-US" altLang="zh-CN" dirty="0"/>
            <a:t> Hub</a:t>
          </a:r>
          <a:endParaRPr lang="en-US" dirty="0"/>
        </a:p>
      </dgm:t>
    </dgm:pt>
    <dgm:pt modelId="{0756F333-7A21-4EC4-B22F-A9863F01A83E}" type="parTrans" cxnId="{19388F13-A8DC-4DE5-9484-D34C1AFC9479}">
      <dgm:prSet/>
      <dgm:spPr/>
      <dgm:t>
        <a:bodyPr/>
        <a:lstStyle/>
        <a:p>
          <a:endParaRPr lang="en-US"/>
        </a:p>
      </dgm:t>
    </dgm:pt>
    <dgm:pt modelId="{86F2194A-E7E4-4526-AE1D-347DEC72B31D}" type="sibTrans" cxnId="{19388F13-A8DC-4DE5-9484-D34C1AFC9479}">
      <dgm:prSet/>
      <dgm:spPr/>
      <dgm:t>
        <a:bodyPr/>
        <a:lstStyle/>
        <a:p>
          <a:endParaRPr lang="en-US"/>
        </a:p>
      </dgm:t>
    </dgm:pt>
    <dgm:pt modelId="{09759102-1320-44C2-9C5C-CEF9BDB9126C}" type="pres">
      <dgm:prSet presAssocID="{66DF332A-EFCD-463E-997B-778C864F0651}" presName="Name0" presStyleCnt="0">
        <dgm:presLayoutVars>
          <dgm:dir/>
          <dgm:animLvl val="lvl"/>
          <dgm:resizeHandles val="exact"/>
        </dgm:presLayoutVars>
      </dgm:prSet>
      <dgm:spPr/>
    </dgm:pt>
    <dgm:pt modelId="{24424945-5FCC-498F-B285-3DFC41633887}" type="pres">
      <dgm:prSet presAssocID="{F74BA26E-4FBB-4B38-9673-E253F339AAC2}" presName="parTxOnly" presStyleLbl="node1" presStyleIdx="0" presStyleCnt="5">
        <dgm:presLayoutVars>
          <dgm:chMax val="0"/>
          <dgm:chPref val="0"/>
          <dgm:bulletEnabled val="1"/>
        </dgm:presLayoutVars>
      </dgm:prSet>
      <dgm:spPr/>
    </dgm:pt>
    <dgm:pt modelId="{C1F9927C-8E8E-44D7-89C1-0A6B720192C1}" type="pres">
      <dgm:prSet presAssocID="{A20C7797-1D7E-455E-A51E-1A8A22F0853E}" presName="parTxOnlySpace" presStyleCnt="0"/>
      <dgm:spPr/>
    </dgm:pt>
    <dgm:pt modelId="{12C87F0F-D4FB-4DDB-B987-AEC0DD9C455A}" type="pres">
      <dgm:prSet presAssocID="{2928F1F8-A4EC-46E3-9DE1-43B8EA8BE15B}" presName="parTxOnly" presStyleLbl="node1" presStyleIdx="1" presStyleCnt="5">
        <dgm:presLayoutVars>
          <dgm:chMax val="0"/>
          <dgm:chPref val="0"/>
          <dgm:bulletEnabled val="1"/>
        </dgm:presLayoutVars>
      </dgm:prSet>
      <dgm:spPr/>
    </dgm:pt>
    <dgm:pt modelId="{689633D4-957A-4754-BE96-58AEA927E82E}" type="pres">
      <dgm:prSet presAssocID="{86F2194A-E7E4-4526-AE1D-347DEC72B31D}" presName="parTxOnlySpace" presStyleCnt="0"/>
      <dgm:spPr/>
    </dgm:pt>
    <dgm:pt modelId="{8DE6D082-A92D-4EAC-A764-C154A0593709}" type="pres">
      <dgm:prSet presAssocID="{1EAB72D3-FE84-4376-9F47-E1B4B739C920}" presName="parTxOnly" presStyleLbl="node1" presStyleIdx="2" presStyleCnt="5">
        <dgm:presLayoutVars>
          <dgm:chMax val="0"/>
          <dgm:chPref val="0"/>
          <dgm:bulletEnabled val="1"/>
        </dgm:presLayoutVars>
      </dgm:prSet>
      <dgm:spPr/>
    </dgm:pt>
    <dgm:pt modelId="{D9E42593-D866-41CA-9821-3BBADDA5D486}" type="pres">
      <dgm:prSet presAssocID="{45AD1470-6E1A-480E-92C9-1E614CB70333}" presName="parTxOnlySpace" presStyleCnt="0"/>
      <dgm:spPr/>
    </dgm:pt>
    <dgm:pt modelId="{D8A74BB6-D978-443E-A372-8B31C138CF30}" type="pres">
      <dgm:prSet presAssocID="{BB7277AD-78BA-408D-BC5A-86752AE69872}" presName="parTxOnly" presStyleLbl="node1" presStyleIdx="3" presStyleCnt="5" custLinFactNeighborX="10276" custLinFactNeighborY="-1231">
        <dgm:presLayoutVars>
          <dgm:chMax val="0"/>
          <dgm:chPref val="0"/>
          <dgm:bulletEnabled val="1"/>
        </dgm:presLayoutVars>
      </dgm:prSet>
      <dgm:spPr/>
    </dgm:pt>
    <dgm:pt modelId="{8F6BB7E6-4E08-4782-9B67-2C5F3C71A4E1}" type="pres">
      <dgm:prSet presAssocID="{2DED1B7A-CDCE-4DAB-A0F0-3B1E3A282F0F}" presName="parTxOnlySpace" presStyleCnt="0"/>
      <dgm:spPr/>
    </dgm:pt>
    <dgm:pt modelId="{9C8F400B-EE7E-4ADD-BDDB-2E309BA7A520}" type="pres">
      <dgm:prSet presAssocID="{B5F7B498-D765-4653-BB91-A286D7E4781C}" presName="parTxOnly" presStyleLbl="node1" presStyleIdx="4" presStyleCnt="5">
        <dgm:presLayoutVars>
          <dgm:chMax val="0"/>
          <dgm:chPref val="0"/>
          <dgm:bulletEnabled val="1"/>
        </dgm:presLayoutVars>
      </dgm:prSet>
      <dgm:spPr/>
    </dgm:pt>
  </dgm:ptLst>
  <dgm:cxnLst>
    <dgm:cxn modelId="{08708489-BA9B-440F-911B-4E6D9A7C3A7D}" type="presOf" srcId="{1EAB72D3-FE84-4376-9F47-E1B4B739C920}" destId="{8DE6D082-A92D-4EAC-A764-C154A0593709}" srcOrd="0" destOrd="0" presId="urn:microsoft.com/office/officeart/2005/8/layout/chevron1"/>
    <dgm:cxn modelId="{1D506C8B-BF34-4B3D-B3F6-4B3F74C80C5A}" type="presOf" srcId="{B5F7B498-D765-4653-BB91-A286D7E4781C}" destId="{9C8F400B-EE7E-4ADD-BDDB-2E309BA7A520}" srcOrd="0" destOrd="0" presId="urn:microsoft.com/office/officeart/2005/8/layout/chevron1"/>
    <dgm:cxn modelId="{74178B62-D7A2-471B-9E70-1A70CB3FA5D8}" srcId="{66DF332A-EFCD-463E-997B-778C864F0651}" destId="{F74BA26E-4FBB-4B38-9673-E253F339AAC2}" srcOrd="0" destOrd="0" parTransId="{42C92592-9903-444D-A3A9-D08F50106F79}" sibTransId="{A20C7797-1D7E-455E-A51E-1A8A22F0853E}"/>
    <dgm:cxn modelId="{C40E587B-5174-4B92-857B-28C77D9DA761}" type="presOf" srcId="{F74BA26E-4FBB-4B38-9673-E253F339AAC2}" destId="{24424945-5FCC-498F-B285-3DFC41633887}" srcOrd="0" destOrd="0" presId="urn:microsoft.com/office/officeart/2005/8/layout/chevron1"/>
    <dgm:cxn modelId="{19388F13-A8DC-4DE5-9484-D34C1AFC9479}" srcId="{66DF332A-EFCD-463E-997B-778C864F0651}" destId="{2928F1F8-A4EC-46E3-9DE1-43B8EA8BE15B}" srcOrd="1" destOrd="0" parTransId="{0756F333-7A21-4EC4-B22F-A9863F01A83E}" sibTransId="{86F2194A-E7E4-4526-AE1D-347DEC72B31D}"/>
    <dgm:cxn modelId="{ABCB742F-FD60-4140-9ABF-98EC9DCD63C2}" type="presOf" srcId="{66DF332A-EFCD-463E-997B-778C864F0651}" destId="{09759102-1320-44C2-9C5C-CEF9BDB9126C}" srcOrd="0" destOrd="0" presId="urn:microsoft.com/office/officeart/2005/8/layout/chevron1"/>
    <dgm:cxn modelId="{D21BE17E-4426-4707-9983-8A668D24F0D5}" srcId="{66DF332A-EFCD-463E-997B-778C864F0651}" destId="{B5F7B498-D765-4653-BB91-A286D7E4781C}" srcOrd="4" destOrd="0" parTransId="{984DB9C3-F97F-4532-9650-D78E3EF57EE1}" sibTransId="{BF550254-5BBC-4E24-A614-1F0A504AED44}"/>
    <dgm:cxn modelId="{2BC5CF55-3BAE-4419-BB30-2432945EFBF3}" type="presOf" srcId="{BB7277AD-78BA-408D-BC5A-86752AE69872}" destId="{D8A74BB6-D978-443E-A372-8B31C138CF30}" srcOrd="0" destOrd="0" presId="urn:microsoft.com/office/officeart/2005/8/layout/chevron1"/>
    <dgm:cxn modelId="{D78AB175-A74F-4B29-B439-AD07F4915F6E}" type="presOf" srcId="{2928F1F8-A4EC-46E3-9DE1-43B8EA8BE15B}" destId="{12C87F0F-D4FB-4DDB-B987-AEC0DD9C455A}" srcOrd="0" destOrd="0" presId="urn:microsoft.com/office/officeart/2005/8/layout/chevron1"/>
    <dgm:cxn modelId="{ED012968-8E57-4846-83A7-1B0FA4B44ADC}" srcId="{66DF332A-EFCD-463E-997B-778C864F0651}" destId="{BB7277AD-78BA-408D-BC5A-86752AE69872}" srcOrd="3" destOrd="0" parTransId="{D5A8FB8F-E11A-4042-9D96-5CED596BDEDE}" sibTransId="{2DED1B7A-CDCE-4DAB-A0F0-3B1E3A282F0F}"/>
    <dgm:cxn modelId="{D57BA18A-E7DE-48B9-8CA7-1C22A8FD5924}" srcId="{66DF332A-EFCD-463E-997B-778C864F0651}" destId="{1EAB72D3-FE84-4376-9F47-E1B4B739C920}" srcOrd="2" destOrd="0" parTransId="{E214DF29-A6C7-41EB-828E-3EBB216088C4}" sibTransId="{45AD1470-6E1A-480E-92C9-1E614CB70333}"/>
    <dgm:cxn modelId="{8D4EFD0C-4F30-4EA4-9542-D16DE15E8E1E}" type="presParOf" srcId="{09759102-1320-44C2-9C5C-CEF9BDB9126C}" destId="{24424945-5FCC-498F-B285-3DFC41633887}" srcOrd="0" destOrd="0" presId="urn:microsoft.com/office/officeart/2005/8/layout/chevron1"/>
    <dgm:cxn modelId="{545E821E-673C-4A2E-9DC6-37682D87648B}" type="presParOf" srcId="{09759102-1320-44C2-9C5C-CEF9BDB9126C}" destId="{C1F9927C-8E8E-44D7-89C1-0A6B720192C1}" srcOrd="1" destOrd="0" presId="urn:microsoft.com/office/officeart/2005/8/layout/chevron1"/>
    <dgm:cxn modelId="{0139ECE8-73B8-4A31-AFC8-CB2823955731}" type="presParOf" srcId="{09759102-1320-44C2-9C5C-CEF9BDB9126C}" destId="{12C87F0F-D4FB-4DDB-B987-AEC0DD9C455A}" srcOrd="2" destOrd="0" presId="urn:microsoft.com/office/officeart/2005/8/layout/chevron1"/>
    <dgm:cxn modelId="{AA187FD1-4B4B-44C3-A002-78DD7753A58C}" type="presParOf" srcId="{09759102-1320-44C2-9C5C-CEF9BDB9126C}" destId="{689633D4-957A-4754-BE96-58AEA927E82E}" srcOrd="3" destOrd="0" presId="urn:microsoft.com/office/officeart/2005/8/layout/chevron1"/>
    <dgm:cxn modelId="{A217726E-68B3-4B38-8484-09AE51E3200C}" type="presParOf" srcId="{09759102-1320-44C2-9C5C-CEF9BDB9126C}" destId="{8DE6D082-A92D-4EAC-A764-C154A0593709}" srcOrd="4" destOrd="0" presId="urn:microsoft.com/office/officeart/2005/8/layout/chevron1"/>
    <dgm:cxn modelId="{E7EBCC4C-FB0F-4369-ACEA-5C6BBD349C31}" type="presParOf" srcId="{09759102-1320-44C2-9C5C-CEF9BDB9126C}" destId="{D9E42593-D866-41CA-9821-3BBADDA5D486}" srcOrd="5" destOrd="0" presId="urn:microsoft.com/office/officeart/2005/8/layout/chevron1"/>
    <dgm:cxn modelId="{567534F6-CF72-4272-928F-01C19A1CAF86}" type="presParOf" srcId="{09759102-1320-44C2-9C5C-CEF9BDB9126C}" destId="{D8A74BB6-D978-443E-A372-8B31C138CF30}" srcOrd="6" destOrd="0" presId="urn:microsoft.com/office/officeart/2005/8/layout/chevron1"/>
    <dgm:cxn modelId="{6F5CFABA-A664-4EBD-9C04-687F00136E82}" type="presParOf" srcId="{09759102-1320-44C2-9C5C-CEF9BDB9126C}" destId="{8F6BB7E6-4E08-4782-9B67-2C5F3C71A4E1}" srcOrd="7" destOrd="0" presId="urn:microsoft.com/office/officeart/2005/8/layout/chevron1"/>
    <dgm:cxn modelId="{7CBFD847-C98F-4A55-8E8E-34122BDD7C5B}" type="presParOf" srcId="{09759102-1320-44C2-9C5C-CEF9BDB9126C}" destId="{9C8F400B-EE7E-4ADD-BDDB-2E309BA7A520}"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26245-A164-4D19-A88F-60FDAB9E93D5}">
      <dsp:nvSpPr>
        <dsp:cNvPr id="0" name=""/>
        <dsp:cNvSpPr/>
      </dsp:nvSpPr>
      <dsp:spPr>
        <a:xfrm>
          <a:off x="2111230" y="50926"/>
          <a:ext cx="2444470" cy="2444470"/>
        </a:xfrm>
        <a:prstGeom prst="ellipse">
          <a:avLst/>
        </a:prstGeom>
        <a:solidFill>
          <a:schemeClr val="accent5">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商业</a:t>
          </a:r>
          <a:br>
            <a:rPr lang="en-US" altLang="zh-CN" sz="3200" kern="1200" dirty="0"/>
          </a:br>
          <a:r>
            <a:rPr lang="en-US" sz="3200" kern="1200" dirty="0"/>
            <a:t>(</a:t>
          </a:r>
          <a:r>
            <a:rPr lang="zh-CN" altLang="en-US" sz="3200" kern="1200" dirty="0"/>
            <a:t>合理</a:t>
          </a:r>
          <a:r>
            <a:rPr lang="en-US" sz="3200" kern="1200" dirty="0"/>
            <a:t>)</a:t>
          </a:r>
        </a:p>
      </dsp:txBody>
      <dsp:txXfrm>
        <a:off x="2437159" y="478708"/>
        <a:ext cx="1792611" cy="1100011"/>
      </dsp:txXfrm>
    </dsp:sp>
    <dsp:sp modelId="{F594AA0D-CEC2-40C5-988C-099BA047C0D8}">
      <dsp:nvSpPr>
        <dsp:cNvPr id="0" name=""/>
        <dsp:cNvSpPr/>
      </dsp:nvSpPr>
      <dsp:spPr>
        <a:xfrm>
          <a:off x="2993276" y="1578720"/>
          <a:ext cx="2444470" cy="2444470"/>
        </a:xfrm>
        <a:prstGeom prst="ellipse">
          <a:avLst/>
        </a:prstGeom>
        <a:solidFill>
          <a:schemeClr val="accent5">
            <a:alpha val="50000"/>
            <a:hueOff val="-3676672"/>
            <a:satOff val="-5114"/>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技术</a:t>
          </a:r>
          <a:r>
            <a:rPr lang="en-US" sz="3200" kern="1200" dirty="0"/>
            <a:t> </a:t>
          </a:r>
          <a:br>
            <a:rPr lang="en-US" sz="3200" kern="1200" dirty="0"/>
          </a:br>
          <a:r>
            <a:rPr lang="en-US" sz="3200" kern="1200" dirty="0"/>
            <a:t>(</a:t>
          </a:r>
          <a:r>
            <a:rPr lang="zh-CN" altLang="en-US" sz="3200" kern="1200" dirty="0"/>
            <a:t>可行</a:t>
          </a:r>
          <a:r>
            <a:rPr lang="en-US" sz="3200" kern="1200" dirty="0"/>
            <a:t>)</a:t>
          </a:r>
        </a:p>
      </dsp:txBody>
      <dsp:txXfrm>
        <a:off x="3740877" y="2210209"/>
        <a:ext cx="1466682" cy="1344458"/>
      </dsp:txXfrm>
    </dsp:sp>
    <dsp:sp modelId="{7D149482-0EA7-4A75-A626-D022B58AECBE}">
      <dsp:nvSpPr>
        <dsp:cNvPr id="0" name=""/>
        <dsp:cNvSpPr/>
      </dsp:nvSpPr>
      <dsp:spPr>
        <a:xfrm>
          <a:off x="1229183" y="1578720"/>
          <a:ext cx="2444470" cy="2444470"/>
        </a:xfrm>
        <a:prstGeom prst="ellipse">
          <a:avLst/>
        </a:prstGeom>
        <a:solidFill>
          <a:schemeClr val="accent5">
            <a:alpha val="50000"/>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“人民”</a:t>
          </a:r>
          <a:br>
            <a:rPr lang="en-US" altLang="zh-CN" sz="3200" kern="1200" dirty="0"/>
          </a:br>
          <a:r>
            <a:rPr lang="en-US" sz="3200" kern="1200" dirty="0"/>
            <a:t>(</a:t>
          </a:r>
          <a:r>
            <a:rPr lang="zh-CN" altLang="en-US" sz="3200" kern="1200" dirty="0"/>
            <a:t>需要</a:t>
          </a:r>
          <a:r>
            <a:rPr lang="en-US" sz="3200" kern="1200" dirty="0"/>
            <a:t>)</a:t>
          </a:r>
        </a:p>
      </dsp:txBody>
      <dsp:txXfrm>
        <a:off x="1459371" y="2210209"/>
        <a:ext cx="1466682" cy="1344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24945-5FCC-498F-B285-3DFC41633887}">
      <dsp:nvSpPr>
        <dsp:cNvPr id="0" name=""/>
        <dsp:cNvSpPr/>
      </dsp:nvSpPr>
      <dsp:spPr>
        <a:xfrm>
          <a:off x="4181" y="0"/>
          <a:ext cx="2434149" cy="716643"/>
        </a:xfrm>
        <a:prstGeom prst="chevr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开源批准工具</a:t>
          </a:r>
          <a:endParaRPr lang="en-US" sz="2100" kern="1200" dirty="0"/>
        </a:p>
      </dsp:txBody>
      <dsp:txXfrm>
        <a:off x="362503" y="0"/>
        <a:ext cx="1717506" cy="716643"/>
      </dsp:txXfrm>
    </dsp:sp>
    <dsp:sp modelId="{8DE6D082-A92D-4EAC-A764-C154A0593709}">
      <dsp:nvSpPr>
        <dsp:cNvPr id="0" name=""/>
        <dsp:cNvSpPr/>
      </dsp:nvSpPr>
      <dsp:spPr>
        <a:xfrm>
          <a:off x="2194916" y="0"/>
          <a:ext cx="2434149" cy="716643"/>
        </a:xfrm>
        <a:prstGeom prst="chevron">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初级业务审核</a:t>
          </a:r>
          <a:endParaRPr lang="en-US" sz="2100" kern="1200" dirty="0"/>
        </a:p>
      </dsp:txBody>
      <dsp:txXfrm>
        <a:off x="2553238" y="0"/>
        <a:ext cx="1717506" cy="716643"/>
      </dsp:txXfrm>
    </dsp:sp>
    <dsp:sp modelId="{9C8F400B-EE7E-4ADD-BDDB-2E309BA7A520}">
      <dsp:nvSpPr>
        <dsp:cNvPr id="0" name=""/>
        <dsp:cNvSpPr/>
      </dsp:nvSpPr>
      <dsp:spPr>
        <a:xfrm>
          <a:off x="4385651" y="0"/>
          <a:ext cx="2434149" cy="716643"/>
        </a:xfrm>
        <a:prstGeom prst="chevron">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律师审核</a:t>
          </a:r>
          <a:endParaRPr lang="en-US" sz="2100" kern="1200" dirty="0"/>
        </a:p>
      </dsp:txBody>
      <dsp:txXfrm>
        <a:off x="4743973" y="0"/>
        <a:ext cx="1717506" cy="716643"/>
      </dsp:txXfrm>
    </dsp:sp>
    <dsp:sp modelId="{79FED2EC-7218-4BA5-9B7C-B325D8C124BB}">
      <dsp:nvSpPr>
        <dsp:cNvPr id="0" name=""/>
        <dsp:cNvSpPr/>
      </dsp:nvSpPr>
      <dsp:spPr>
        <a:xfrm>
          <a:off x="6576386" y="0"/>
          <a:ext cx="2434149" cy="716643"/>
        </a:xfrm>
        <a:prstGeom prst="chevron">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最终业务审核</a:t>
          </a:r>
          <a:endParaRPr lang="en-US" sz="2100" kern="1200" dirty="0"/>
        </a:p>
      </dsp:txBody>
      <dsp:txXfrm>
        <a:off x="6934708" y="0"/>
        <a:ext cx="1717506" cy="716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24945-5FCC-498F-B285-3DFC41633887}">
      <dsp:nvSpPr>
        <dsp:cNvPr id="0" name=""/>
        <dsp:cNvSpPr/>
      </dsp:nvSpPr>
      <dsp:spPr>
        <a:xfrm>
          <a:off x="2238" y="14959"/>
          <a:ext cx="1992250" cy="796900"/>
        </a:xfrm>
        <a:prstGeom prst="chevron">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业务批准</a:t>
          </a:r>
          <a:endParaRPr lang="en-US" sz="1700" kern="1200" dirty="0"/>
        </a:p>
      </dsp:txBody>
      <dsp:txXfrm>
        <a:off x="400688" y="14959"/>
        <a:ext cx="1195350" cy="796900"/>
      </dsp:txXfrm>
    </dsp:sp>
    <dsp:sp modelId="{12C87F0F-D4FB-4DDB-B987-AEC0DD9C455A}">
      <dsp:nvSpPr>
        <dsp:cNvPr id="0" name=""/>
        <dsp:cNvSpPr/>
      </dsp:nvSpPr>
      <dsp:spPr>
        <a:xfrm>
          <a:off x="1795263" y="14959"/>
          <a:ext cx="1992250" cy="796900"/>
        </a:xfrm>
        <a:prstGeom prst="chevron">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提交代码到</a:t>
          </a:r>
          <a:r>
            <a:rPr lang="en-US" altLang="zh-CN" sz="1700" kern="1200" dirty="0" err="1"/>
            <a:t>Git</a:t>
          </a:r>
          <a:r>
            <a:rPr lang="en-US" altLang="zh-CN" sz="1700" kern="1200" dirty="0"/>
            <a:t> Hub</a:t>
          </a:r>
          <a:endParaRPr lang="en-US" sz="1700" kern="1200" dirty="0"/>
        </a:p>
      </dsp:txBody>
      <dsp:txXfrm>
        <a:off x="2193713" y="14959"/>
        <a:ext cx="1195350" cy="796900"/>
      </dsp:txXfrm>
    </dsp:sp>
    <dsp:sp modelId="{8DE6D082-A92D-4EAC-A764-C154A0593709}">
      <dsp:nvSpPr>
        <dsp:cNvPr id="0" name=""/>
        <dsp:cNvSpPr/>
      </dsp:nvSpPr>
      <dsp:spPr>
        <a:xfrm>
          <a:off x="3588289" y="14959"/>
          <a:ext cx="1992250" cy="796900"/>
        </a:xfrm>
        <a:prstGeom prst="chevron">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IP</a:t>
          </a:r>
          <a:r>
            <a:rPr lang="zh-CN" altLang="en-US" sz="1700" kern="1200" dirty="0"/>
            <a:t>扫描申请（可自动化）</a:t>
          </a:r>
          <a:endParaRPr lang="en-US" sz="1700" kern="1200" dirty="0"/>
        </a:p>
      </dsp:txBody>
      <dsp:txXfrm>
        <a:off x="3986739" y="14959"/>
        <a:ext cx="1195350" cy="796900"/>
      </dsp:txXfrm>
    </dsp:sp>
    <dsp:sp modelId="{D8A74BB6-D978-443E-A372-8B31C138CF30}">
      <dsp:nvSpPr>
        <dsp:cNvPr id="0" name=""/>
        <dsp:cNvSpPr/>
      </dsp:nvSpPr>
      <dsp:spPr>
        <a:xfrm>
          <a:off x="5401787" y="5150"/>
          <a:ext cx="1992250" cy="796900"/>
        </a:xfrm>
        <a:prstGeom prst="chevron">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IP</a:t>
          </a:r>
          <a:r>
            <a:rPr lang="zh-CN" altLang="en-US" sz="1700" kern="1200" dirty="0"/>
            <a:t>扫描申请</a:t>
          </a:r>
          <a:endParaRPr lang="en-US" sz="1700" kern="1200" dirty="0"/>
        </a:p>
      </dsp:txBody>
      <dsp:txXfrm>
        <a:off x="5800237" y="5150"/>
        <a:ext cx="1195350" cy="796900"/>
      </dsp:txXfrm>
    </dsp:sp>
    <dsp:sp modelId="{9C8F400B-EE7E-4ADD-BDDB-2E309BA7A520}">
      <dsp:nvSpPr>
        <dsp:cNvPr id="0" name=""/>
        <dsp:cNvSpPr/>
      </dsp:nvSpPr>
      <dsp:spPr>
        <a:xfrm>
          <a:off x="7174340" y="14959"/>
          <a:ext cx="1992250" cy="796900"/>
        </a:xfrm>
        <a:prstGeom prst="chevron">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扫描结果</a:t>
          </a:r>
          <a:endParaRPr lang="en-US" sz="1700" kern="1200" dirty="0"/>
        </a:p>
      </dsp:txBody>
      <dsp:txXfrm>
        <a:off x="7572790" y="14959"/>
        <a:ext cx="1195350" cy="7969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F4FB687C-3C2B-4BC0-A204-30428D9AA5D8}" type="datetimeFigureOut">
              <a:rPr lang="en-US" smtClean="0"/>
              <a:t>10/8/2016</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DD5D6D9D-F7EC-41AF-8570-0413D9A2B55A}" type="slidenum">
              <a:rPr lang="en-US" smtClean="0"/>
              <a:t>‹#›</a:t>
            </a:fld>
            <a:endParaRPr lang="en-US"/>
          </a:p>
        </p:txBody>
      </p:sp>
    </p:spTree>
    <p:extLst>
      <p:ext uri="{BB962C8B-B14F-4D97-AF65-F5344CB8AC3E}">
        <p14:creationId xmlns:p14="http://schemas.microsoft.com/office/powerpoint/2010/main" val="292461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hinabyte.com/keyword/&#23494;&#2099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nk.zhihu.com/?target=https://github.com/explo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ink.zhihu.com/?target=https://github.com/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900" dirty="0"/>
              <a:t>从开源软件的概念与历史，我们可以看出开源在这个“全面参与的时代”是一个不断上升的发展趋势。标准化是解决开放源代码问题的一种方法，例如，开放标准不仅可以规范和保护源代码，还可以规范知识产权的规则。基于开放标准的开放源代码是中国的一个机会，但抓住这个机会需要经历六个步骤，对开放源代码与开放标准建立统一认识</a:t>
            </a:r>
            <a:r>
              <a:rPr lang="en-US" altLang="zh-CN" sz="900" dirty="0"/>
              <a:t>——</a:t>
            </a:r>
            <a:r>
              <a:rPr lang="zh-CN" altLang="en-US" sz="900" dirty="0"/>
              <a:t>确定基于开放标准的开放源代码策略</a:t>
            </a:r>
            <a:r>
              <a:rPr lang="en-US" altLang="zh-CN" sz="900" dirty="0"/>
              <a:t>——</a:t>
            </a:r>
            <a:r>
              <a:rPr lang="zh-CN" altLang="en-US" sz="900" dirty="0"/>
              <a:t>对开放源代码、开放标准和社区进行代码知识产权审查</a:t>
            </a:r>
            <a:r>
              <a:rPr lang="en-US" altLang="zh-CN" sz="900" dirty="0"/>
              <a:t>——</a:t>
            </a:r>
            <a:r>
              <a:rPr lang="zh-CN" altLang="en-US" sz="900" dirty="0"/>
              <a:t>针对开放源代码实现商业开发</a:t>
            </a:r>
            <a:r>
              <a:rPr lang="en-US" altLang="zh-CN" sz="900" dirty="0"/>
              <a:t>——</a:t>
            </a:r>
            <a:r>
              <a:rPr lang="zh-CN" altLang="en-US" sz="900" dirty="0"/>
              <a:t>建立管理机构在关键业务中进行合理决策管理</a:t>
            </a:r>
            <a:r>
              <a:rPr lang="en-US" altLang="zh-CN" sz="900" dirty="0"/>
              <a:t>——</a:t>
            </a:r>
            <a:r>
              <a:rPr lang="zh-CN" altLang="en-US" sz="900" dirty="0"/>
              <a:t>创建基于社区的规划、服务、认证和维护。</a:t>
            </a:r>
            <a:endParaRPr lang="en-US" altLang="zh-CN" sz="900" dirty="0"/>
          </a:p>
          <a:p>
            <a:endParaRPr lang="en-US" altLang="zh-CN" sz="900" dirty="0"/>
          </a:p>
          <a:p>
            <a:r>
              <a:rPr lang="zh-CN" altLang="en-US" sz="900" dirty="0"/>
              <a:t>自由</a:t>
            </a:r>
            <a:r>
              <a:rPr lang="en-US" altLang="zh-CN" sz="900" dirty="0"/>
              <a:t>/</a:t>
            </a:r>
            <a:r>
              <a:rPr lang="zh-CN" altLang="en-US" sz="900" dirty="0"/>
              <a:t>开源软件采用“左版”</a:t>
            </a:r>
            <a:r>
              <a:rPr lang="en-US" altLang="zh-CN" sz="900" dirty="0"/>
              <a:t>(</a:t>
            </a:r>
            <a:r>
              <a:rPr lang="en-US" altLang="zh-CN" sz="900" dirty="0" err="1"/>
              <a:t>CopyLeft</a:t>
            </a:r>
            <a:r>
              <a:rPr lang="en-US" altLang="zh-CN" sz="900" dirty="0"/>
              <a:t>)</a:t>
            </a:r>
            <a:r>
              <a:rPr lang="zh-CN" altLang="en-US" sz="900" dirty="0"/>
              <a:t>的概念，虽然其“版权”也应考虑到保护“作者对其作品享有权益”的作用，但由于自由开源运动的 本质是发扬“自由、开放精神”，把重点放在扩大用户的自由和权益方面，放在用户在再传播</a:t>
            </a:r>
            <a:r>
              <a:rPr lang="en-US" altLang="zh-CN" sz="900" dirty="0"/>
              <a:t>(</a:t>
            </a:r>
            <a:r>
              <a:rPr lang="zh-CN" altLang="en-US" sz="900" dirty="0"/>
              <a:t>或再发布</a:t>
            </a:r>
            <a:r>
              <a:rPr lang="en-US" altLang="zh-CN" sz="900" dirty="0"/>
              <a:t>)</a:t>
            </a:r>
            <a:r>
              <a:rPr lang="zh-CN" altLang="en-US" sz="900" dirty="0"/>
              <a:t>时得到扩大的许可授权方面，而不是把重点放在对作者特 权的保护方面</a:t>
            </a:r>
            <a:r>
              <a:rPr lang="en-US" altLang="zh-CN" sz="900" dirty="0"/>
              <a:t>(</a:t>
            </a:r>
            <a:r>
              <a:rPr lang="zh-CN" altLang="en-US" sz="900" dirty="0"/>
              <a:t>如表现为不收版权费，任何人都可自由获得、复制、修改、发布原创作品或升级产品的源代码，淡化作者的特权，甚至“模糊”可执行的“版权”， 总之由原作者放弃自己的一些知识产权的权利，向公众公布许可等</a:t>
            </a:r>
            <a:r>
              <a:rPr lang="en-US" altLang="zh-CN" sz="900" dirty="0"/>
              <a:t>)</a:t>
            </a:r>
            <a:r>
              <a:rPr lang="zh-CN" altLang="en-US" sz="900" dirty="0"/>
              <a:t>。它不同于传统“版权”</a:t>
            </a:r>
            <a:r>
              <a:rPr lang="en-US" altLang="zh-CN" sz="900" dirty="0"/>
              <a:t>(</a:t>
            </a:r>
            <a:r>
              <a:rPr lang="zh-CN" altLang="en-US" sz="900" dirty="0"/>
              <a:t>即“右版”，</a:t>
            </a:r>
            <a:r>
              <a:rPr lang="en-US" altLang="zh-CN" sz="900" dirty="0" err="1"/>
              <a:t>CopyRight</a:t>
            </a:r>
            <a:r>
              <a:rPr lang="en-US" altLang="zh-CN" sz="900" dirty="0"/>
              <a:t>)</a:t>
            </a:r>
            <a:r>
              <a:rPr lang="zh-CN" altLang="en-US" sz="900" dirty="0"/>
              <a:t>在“保护作者对作品享有法定特 权”方面所表现的刚性化的特征。</a:t>
            </a:r>
          </a:p>
          <a:p>
            <a:r>
              <a:rPr lang="zh-CN" altLang="en-US" sz="900" dirty="0"/>
              <a:t>自由</a:t>
            </a:r>
            <a:r>
              <a:rPr lang="en-US" altLang="zh-CN" sz="900" dirty="0"/>
              <a:t>/</a:t>
            </a:r>
            <a:r>
              <a:rPr lang="zh-CN" altLang="en-US" sz="900" dirty="0"/>
              <a:t>开源软件的版权理论上属于原创软件作品的作者</a:t>
            </a:r>
            <a:r>
              <a:rPr lang="en-US" altLang="zh-CN" sz="900" dirty="0"/>
              <a:t>(writers</a:t>
            </a:r>
            <a:r>
              <a:rPr lang="zh-CN" altLang="en-US" sz="900" dirty="0"/>
              <a:t>、</a:t>
            </a:r>
            <a:r>
              <a:rPr lang="en-US" altLang="zh-CN" sz="900" dirty="0"/>
              <a:t>authors</a:t>
            </a:r>
            <a:r>
              <a:rPr lang="zh-CN" altLang="en-US" sz="900" dirty="0"/>
              <a:t>、</a:t>
            </a:r>
            <a:r>
              <a:rPr lang="en-US" altLang="zh-CN" sz="900" dirty="0"/>
              <a:t>developers)</a:t>
            </a:r>
            <a:r>
              <a:rPr lang="zh-CN" altLang="en-US" sz="900" dirty="0"/>
              <a:t>，以及升级软件作品的后续修改者</a:t>
            </a:r>
            <a:r>
              <a:rPr lang="en-US" altLang="zh-CN" sz="900" dirty="0"/>
              <a:t>(</a:t>
            </a:r>
            <a:r>
              <a:rPr lang="zh-CN" altLang="en-US" sz="900" dirty="0"/>
              <a:t>贡献者</a:t>
            </a:r>
            <a:r>
              <a:rPr lang="en-US" altLang="zh-CN" sz="900" dirty="0"/>
              <a:t>Contributors</a:t>
            </a:r>
            <a:r>
              <a:rPr lang="zh-CN" altLang="en-US" sz="900" dirty="0"/>
              <a:t>，志愿者</a:t>
            </a:r>
            <a:r>
              <a:rPr lang="en-US" altLang="zh-CN" sz="900" dirty="0"/>
              <a:t>Volunteers)</a:t>
            </a:r>
            <a:r>
              <a:rPr lang="zh-CN" altLang="en-US" sz="900" dirty="0"/>
              <a:t>，总称为所有者</a:t>
            </a:r>
            <a:r>
              <a:rPr lang="en-US" altLang="zh-CN" sz="900" dirty="0"/>
              <a:t>(owners)</a:t>
            </a:r>
            <a:r>
              <a:rPr lang="zh-CN" altLang="en-US" sz="900" dirty="0"/>
              <a:t>。</a:t>
            </a:r>
          </a:p>
          <a:p>
            <a:endParaRPr lang="en-US" sz="900" b="0" kern="1200" baseline="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10/8/2016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6334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https://microsoft.sharepoint.com/teams/ossoffice/_layouts/15/WopiFrame.aspx?sourcedoc=%7BFE34BAE7-21AC-4030-9443-731504EFA906%7D&amp;file=Inside%20OSPO%20-%20part%202.pptx&amp;action=default&amp;IsList=1&amp;ListId=%7BEF535A7F-14C5-4F8A-8D7F-C38E8F105231%7D&amp;ListItemId=257 </a:t>
            </a:r>
          </a:p>
          <a:p>
            <a:endParaRPr lang="en-US" dirty="0"/>
          </a:p>
        </p:txBody>
      </p:sp>
      <p:sp>
        <p:nvSpPr>
          <p:cNvPr id="4" name="Slide Number Placeholder 3"/>
          <p:cNvSpPr>
            <a:spLocks noGrp="1"/>
          </p:cNvSpPr>
          <p:nvPr>
            <p:ph type="sldNum" sz="quarter" idx="10"/>
          </p:nvPr>
        </p:nvSpPr>
        <p:spPr/>
        <p:txBody>
          <a:bodyPr/>
          <a:lstStyle/>
          <a:p>
            <a:fld id="{EB18B130-2838-440A-95AA-502F52490E3F}" type="slidenum">
              <a:rPr lang="en-US" smtClean="0"/>
              <a:t>12</a:t>
            </a:fld>
            <a:endParaRPr lang="en-US"/>
          </a:p>
        </p:txBody>
      </p:sp>
    </p:spTree>
    <p:extLst>
      <p:ext uri="{BB962C8B-B14F-4D97-AF65-F5344CB8AC3E}">
        <p14:creationId xmlns:p14="http://schemas.microsoft.com/office/powerpoint/2010/main" val="62179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https://microsoft.sharepoint.com/teams/ossoffice/_layouts/15/WopiFrame.aspx?sourcedoc=%7BFE34BAE7-21AC-4030-9443-731504EFA906%7D&amp;file=Inside%20OSPO%20-%20part%202.pptx&amp;action=default&amp;IsList=1&amp;ListId=%7BEF535A7F-14C5-4F8A-8D7F-C38E8F105231%7D&amp;ListItemId=257 </a:t>
            </a:r>
          </a:p>
          <a:p>
            <a:endParaRPr lang="en-US" dirty="0"/>
          </a:p>
        </p:txBody>
      </p:sp>
      <p:sp>
        <p:nvSpPr>
          <p:cNvPr id="4" name="Slide Number Placeholder 3"/>
          <p:cNvSpPr>
            <a:spLocks noGrp="1"/>
          </p:cNvSpPr>
          <p:nvPr>
            <p:ph type="sldNum" sz="quarter" idx="10"/>
          </p:nvPr>
        </p:nvSpPr>
        <p:spPr/>
        <p:txBody>
          <a:bodyPr/>
          <a:lstStyle/>
          <a:p>
            <a:fld id="{EB18B130-2838-440A-95AA-502F52490E3F}" type="slidenum">
              <a:rPr lang="en-US" smtClean="0"/>
              <a:t>13</a:t>
            </a:fld>
            <a:endParaRPr lang="en-US"/>
          </a:p>
        </p:txBody>
      </p:sp>
    </p:spTree>
    <p:extLst>
      <p:ext uri="{BB962C8B-B14F-4D97-AF65-F5344CB8AC3E}">
        <p14:creationId xmlns:p14="http://schemas.microsoft.com/office/powerpoint/2010/main" val="45043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5D6D9D-F7EC-41AF-8570-0413D9A2B55A}" type="slidenum">
              <a:rPr lang="en-US" smtClean="0"/>
              <a:t>14</a:t>
            </a:fld>
            <a:endParaRPr lang="en-US"/>
          </a:p>
        </p:txBody>
      </p:sp>
    </p:spTree>
    <p:extLst>
      <p:ext uri="{BB962C8B-B14F-4D97-AF65-F5344CB8AC3E}">
        <p14:creationId xmlns:p14="http://schemas.microsoft.com/office/powerpoint/2010/main" val="137051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5D6D9D-F7EC-41AF-8570-0413D9A2B55A}" type="slidenum">
              <a:rPr lang="en-US" smtClean="0"/>
              <a:t>16</a:t>
            </a:fld>
            <a:endParaRPr lang="en-US"/>
          </a:p>
        </p:txBody>
      </p:sp>
    </p:spTree>
    <p:extLst>
      <p:ext uri="{BB962C8B-B14F-4D97-AF65-F5344CB8AC3E}">
        <p14:creationId xmlns:p14="http://schemas.microsoft.com/office/powerpoint/2010/main" val="192446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开源软件许可证是讨论开源软件知识产权问题的核心</a:t>
            </a:r>
          </a:p>
          <a:p>
            <a:r>
              <a:rPr lang="zh-CN" altLang="en-US" dirty="0"/>
              <a:t>　　分析许可证是深入理解开源软件知识产权的基础，由于不同许可证规定了许可人和被许可人不同的权利、义务，所以对许可证的选择与软件开发的目的有</a:t>
            </a:r>
            <a:r>
              <a:rPr lang="zh-CN" altLang="en-US" dirty="0">
                <a:hlinkClick r:id="rId3"/>
              </a:rPr>
              <a:t>密切</a:t>
            </a:r>
            <a:r>
              <a:rPr lang="zh-CN" altLang="en-US" dirty="0"/>
              <a:t>的挂钩，例如，如果想将软件用于商业性发行且不愿意发行自己所修改的源码，那么就可以选择</a:t>
            </a:r>
            <a:r>
              <a:rPr lang="en-US" altLang="zh-CN" dirty="0"/>
              <a:t>BSD</a:t>
            </a:r>
            <a:r>
              <a:rPr lang="zh-CN" altLang="en-US" dirty="0"/>
              <a:t>许可证，它能使修改保持专有。</a:t>
            </a:r>
          </a:p>
          <a:p>
            <a:r>
              <a:rPr lang="zh-CN" altLang="en-US" dirty="0"/>
              <a:t>　　开源软件与商业软件将长期共存，开源模式与专有模式可以在技术层面和商业模式上产生一定程度上结合，但有些结合的方式也可能产生法律问题，这些问题多与软件之间的连接和软件版本的衍生有关。</a:t>
            </a:r>
            <a:endParaRPr lang="en-US" altLang="zh-CN" dirty="0"/>
          </a:p>
          <a:p>
            <a:endParaRPr lang="en-US" altLang="zh-CN" dirty="0"/>
          </a:p>
          <a:p>
            <a:r>
              <a:rPr lang="zh-CN" altLang="en-US" dirty="0"/>
              <a:t>多数人没有注意到开源软件许可的存在，这是因为它不同于传统的书面签字或上网点击那样“接受许可”的方式。开源软件的许可协议是开放的，只要具 有相应行为就可“默认”接受的许可；但如“被许可人”不遵守有关许可条件，许可随时会被终止，“被许可人”持有开源软件的权利将自动终止，并需承担违约责 任的风险。</a:t>
            </a:r>
          </a:p>
          <a:p>
            <a:r>
              <a:rPr lang="zh-CN" altLang="en-US" dirty="0"/>
              <a:t>　　</a:t>
            </a:r>
            <a:r>
              <a:rPr lang="en-US" altLang="zh-CN" dirty="0"/>
              <a:t>BSD</a:t>
            </a:r>
            <a:r>
              <a:rPr lang="zh-CN" altLang="en-US" dirty="0"/>
              <a:t>、</a:t>
            </a:r>
            <a:r>
              <a:rPr lang="en-US" altLang="zh-CN" dirty="0"/>
              <a:t>GPL</a:t>
            </a:r>
            <a:r>
              <a:rPr lang="zh-CN" altLang="en-US" dirty="0"/>
              <a:t>、</a:t>
            </a:r>
            <a:r>
              <a:rPr lang="en-US" altLang="zh-CN" dirty="0"/>
              <a:t>LGPL</a:t>
            </a:r>
            <a:r>
              <a:rPr lang="zh-CN" altLang="en-US" dirty="0"/>
              <a:t>、</a:t>
            </a:r>
            <a:r>
              <a:rPr lang="en-US" altLang="zh-CN" dirty="0"/>
              <a:t>MPL</a:t>
            </a:r>
            <a:r>
              <a:rPr lang="zh-CN" altLang="en-US" dirty="0"/>
              <a:t>是应用最为普遍的四种典型的自由</a:t>
            </a:r>
            <a:r>
              <a:rPr lang="en-US" altLang="zh-CN" dirty="0"/>
              <a:t>/</a:t>
            </a:r>
            <a:r>
              <a:rPr lang="zh-CN" altLang="en-US" dirty="0"/>
              <a:t>开源软件的许可协议</a:t>
            </a:r>
            <a:r>
              <a:rPr lang="en-US" altLang="zh-CN" dirty="0"/>
              <a:t>(</a:t>
            </a:r>
            <a:r>
              <a:rPr lang="zh-CN" altLang="en-US" dirty="0"/>
              <a:t>占自由</a:t>
            </a:r>
            <a:r>
              <a:rPr lang="en-US" altLang="zh-CN" dirty="0"/>
              <a:t>/</a:t>
            </a:r>
            <a:r>
              <a:rPr lang="zh-CN" altLang="en-US" dirty="0"/>
              <a:t>开源软件全部许可协议的</a:t>
            </a:r>
            <a:r>
              <a:rPr lang="en-US" altLang="zh-CN" dirty="0"/>
              <a:t>80%</a:t>
            </a:r>
            <a:r>
              <a:rPr lang="zh-CN" altLang="en-US" dirty="0"/>
              <a:t>以上</a:t>
            </a:r>
            <a:r>
              <a:rPr lang="en-US" altLang="zh-CN" dirty="0"/>
              <a:t>)</a:t>
            </a:r>
            <a:r>
              <a:rPr lang="zh-CN" altLang="en-US" dirty="0"/>
              <a:t>。</a:t>
            </a:r>
            <a:endParaRPr lang="en-US" altLang="zh-CN" dirty="0"/>
          </a:p>
          <a:p>
            <a:endParaRPr lang="en-US" altLang="zh-CN" dirty="0"/>
          </a:p>
          <a:p>
            <a:r>
              <a:rPr lang="en-US" altLang="zh-CN" dirty="0"/>
              <a:t>GPL3.0</a:t>
            </a:r>
            <a:r>
              <a:rPr lang="zh-CN" altLang="en-US" dirty="0"/>
              <a:t>解决专利问题的重要思路是：沉淀在互联网上绝大多数知识产权是属于开源的，在当代，很少有组织和个人不上网。如果持有隐性专利的组织或个 人要状告开源软件发行者专利侵权，那后者也有可能反告前者在互联网上对“开源”的侵权，从而达到权利公平、法律平衡的制约效果。 </a:t>
            </a:r>
            <a:br>
              <a:rPr lang="zh-CN" altLang="en-US" dirty="0"/>
            </a:br>
            <a:endParaRPr lang="zh-CN" altLang="en-US" dirty="0"/>
          </a:p>
          <a:p>
            <a:endParaRPr lang="zh-CN" altLang="en-US" dirty="0"/>
          </a:p>
          <a:p>
            <a:endParaRPr lang="en-US" dirty="0"/>
          </a:p>
        </p:txBody>
      </p:sp>
      <p:sp>
        <p:nvSpPr>
          <p:cNvPr id="4" name="Slide Number Placeholder 3"/>
          <p:cNvSpPr>
            <a:spLocks noGrp="1"/>
          </p:cNvSpPr>
          <p:nvPr>
            <p:ph type="sldNum" sz="quarter" idx="10"/>
          </p:nvPr>
        </p:nvSpPr>
        <p:spPr/>
        <p:txBody>
          <a:bodyPr/>
          <a:lstStyle/>
          <a:p>
            <a:fld id="{C4E59644-2DA2-4F6C-8F52-ACB734B54D1F}" type="slidenum">
              <a:rPr lang="en-US" smtClean="0"/>
              <a:t>4</a:t>
            </a:fld>
            <a:endParaRPr lang="en-US"/>
          </a:p>
        </p:txBody>
      </p:sp>
    </p:spTree>
    <p:extLst>
      <p:ext uri="{BB962C8B-B14F-4D97-AF65-F5344CB8AC3E}">
        <p14:creationId xmlns:p14="http://schemas.microsoft.com/office/powerpoint/2010/main" val="15910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en-US" altLang="zh-CN" dirty="0"/>
              <a:t> </a:t>
            </a:r>
            <a:r>
              <a:rPr lang="zh-CN" altLang="en-US" dirty="0"/>
              <a:t>是一个基于 </a:t>
            </a:r>
            <a:r>
              <a:rPr lang="en-US" altLang="zh-CN" dirty="0" err="1"/>
              <a:t>git</a:t>
            </a:r>
            <a:r>
              <a:rPr lang="en-US" altLang="zh-CN" dirty="0"/>
              <a:t> </a:t>
            </a:r>
            <a:r>
              <a:rPr lang="zh-CN" altLang="en-US" dirty="0"/>
              <a:t>的社会化代码分享社区，所谓 </a:t>
            </a:r>
            <a:r>
              <a:rPr lang="en-US" altLang="zh-CN" dirty="0"/>
              <a:t>social coding</a:t>
            </a:r>
            <a:r>
              <a:rPr lang="zh-CN" altLang="en-US" dirty="0"/>
              <a:t>。</a:t>
            </a:r>
            <a:endParaRPr lang="en-US" altLang="zh-CN" dirty="0"/>
          </a:p>
          <a:p>
            <a:r>
              <a:rPr lang="zh-CN" altLang="en-US" dirty="0"/>
              <a:t>你可以建立公开的（免费）</a:t>
            </a:r>
            <a:r>
              <a:rPr lang="en-US" altLang="zh-CN" dirty="0" err="1"/>
              <a:t>git</a:t>
            </a:r>
            <a:r>
              <a:rPr lang="en-US" altLang="zh-CN" dirty="0"/>
              <a:t> repo </a:t>
            </a:r>
            <a:r>
              <a:rPr lang="zh-CN" altLang="en-US" dirty="0"/>
              <a:t>来分享你的代码，同时也可以关注社区上其他的人，并在他们代码的基础上进行开发（</a:t>
            </a:r>
            <a:r>
              <a:rPr lang="en-US" altLang="zh-CN" dirty="0"/>
              <a:t>fork</a:t>
            </a:r>
            <a:r>
              <a:rPr lang="zh-CN" altLang="en-US" dirty="0"/>
              <a:t>）。</a:t>
            </a:r>
            <a:endParaRPr lang="en-US" altLang="zh-CN" dirty="0"/>
          </a:p>
          <a:p>
            <a:r>
              <a:rPr lang="en-US" altLang="zh-CN" dirty="0" err="1"/>
              <a:t>Github</a:t>
            </a:r>
            <a:r>
              <a:rPr lang="en-US" altLang="zh-CN" dirty="0"/>
              <a:t> </a:t>
            </a:r>
            <a:r>
              <a:rPr lang="zh-CN" altLang="en-US" dirty="0"/>
              <a:t>聚集了开源社区中很多顶尖的项目和开发者，也推动了很多新项目的发展。</a:t>
            </a:r>
            <a:r>
              <a:rPr lang="en-US" altLang="zh-CN" dirty="0" err="1"/>
              <a:t>Github</a:t>
            </a:r>
            <a:r>
              <a:rPr lang="en-US" altLang="zh-CN" dirty="0"/>
              <a:t> Pages </a:t>
            </a:r>
            <a:r>
              <a:rPr lang="zh-CN" altLang="en-US" dirty="0"/>
              <a:t>的确是一个可以用来建立基于 </a:t>
            </a:r>
            <a:r>
              <a:rPr lang="en-US" altLang="zh-CN" dirty="0" err="1"/>
              <a:t>jekyll</a:t>
            </a:r>
            <a:r>
              <a:rPr lang="en-US" altLang="zh-CN" dirty="0"/>
              <a:t> </a:t>
            </a:r>
            <a:r>
              <a:rPr lang="zh-CN" altLang="en-US" dirty="0"/>
              <a:t>的博客或网站的东西，果合的一个副产品“盒外”博客就在上放着。用 </a:t>
            </a:r>
            <a:r>
              <a:rPr lang="en-US" altLang="zh-CN" dirty="0"/>
              <a:t>markdown </a:t>
            </a:r>
            <a:r>
              <a:rPr lang="zh-CN" altLang="en-US" dirty="0"/>
              <a:t>写作，</a:t>
            </a:r>
            <a:r>
              <a:rPr lang="en-US" altLang="zh-CN" dirty="0" err="1"/>
              <a:t>git</a:t>
            </a:r>
            <a:r>
              <a:rPr lang="en-US" altLang="zh-CN" dirty="0"/>
              <a:t> </a:t>
            </a:r>
            <a:r>
              <a:rPr lang="zh-CN" altLang="en-US" dirty="0"/>
              <a:t>发布，非常清爽。</a:t>
            </a:r>
            <a:r>
              <a:rPr lang="en-US" altLang="zh-CN" dirty="0" err="1"/>
              <a:t>Github</a:t>
            </a:r>
            <a:r>
              <a:rPr lang="en-US" altLang="zh-CN" dirty="0"/>
              <a:t> Wiki </a:t>
            </a:r>
            <a:r>
              <a:rPr lang="zh-CN" altLang="en-US" dirty="0"/>
              <a:t>是基于 </a:t>
            </a:r>
            <a:r>
              <a:rPr lang="en-US" altLang="zh-CN" dirty="0"/>
              <a:t>Gollum </a:t>
            </a:r>
            <a:r>
              <a:rPr lang="zh-CN" altLang="en-US" dirty="0"/>
              <a:t>的维基系统。特点是利用了 </a:t>
            </a:r>
            <a:r>
              <a:rPr lang="en-US" altLang="zh-CN" dirty="0" err="1"/>
              <a:t>git</a:t>
            </a:r>
            <a:r>
              <a:rPr lang="en-US" altLang="zh-CN" dirty="0"/>
              <a:t> </a:t>
            </a:r>
            <a:r>
              <a:rPr lang="zh-CN" altLang="en-US" dirty="0"/>
              <a:t>来跟踪每次用户编辑后的变化。</a:t>
            </a:r>
            <a:r>
              <a:rPr lang="en-US" altLang="zh-CN" dirty="0"/>
              <a:t>Gollum </a:t>
            </a:r>
            <a:r>
              <a:rPr lang="zh-CN" altLang="en-US" dirty="0"/>
              <a:t>本身也是放在 </a:t>
            </a:r>
            <a:r>
              <a:rPr lang="en-US" altLang="zh-CN" dirty="0" err="1"/>
              <a:t>Github</a:t>
            </a:r>
            <a:r>
              <a:rPr lang="en-US" altLang="zh-CN" dirty="0"/>
              <a:t> </a:t>
            </a:r>
            <a:r>
              <a:rPr lang="zh-CN" altLang="en-US" dirty="0"/>
              <a:t>社区上的。可以说 </a:t>
            </a:r>
            <a:r>
              <a:rPr lang="en-US" altLang="zh-CN" dirty="0" err="1"/>
              <a:t>Github</a:t>
            </a:r>
            <a:r>
              <a:rPr lang="en-US" altLang="zh-CN" dirty="0"/>
              <a:t> </a:t>
            </a:r>
            <a:r>
              <a:rPr lang="zh-CN" altLang="en-US" dirty="0"/>
              <a:t>把 </a:t>
            </a:r>
            <a:r>
              <a:rPr lang="en-US" altLang="zh-CN" dirty="0" err="1"/>
              <a:t>git</a:t>
            </a:r>
            <a:r>
              <a:rPr lang="en-US" altLang="zh-CN" dirty="0"/>
              <a:t> </a:t>
            </a:r>
            <a:r>
              <a:rPr lang="zh-CN" altLang="en-US" dirty="0"/>
              <a:t>的特性巧妙的转化成了社区的特性。</a:t>
            </a:r>
            <a:endParaRPr lang="en-US" altLang="zh-CN" dirty="0"/>
          </a:p>
          <a:p>
            <a:endParaRPr lang="en-US" altLang="zh-CN" dirty="0"/>
          </a:p>
          <a:p>
            <a:r>
              <a:rPr lang="zh-CN" altLang="en-US" dirty="0"/>
              <a:t>打开</a:t>
            </a:r>
            <a:r>
              <a:rPr lang="en-US" altLang="zh-CN" dirty="0" err="1"/>
              <a:t>Github</a:t>
            </a:r>
            <a:r>
              <a:rPr lang="zh-CN" altLang="en-US" dirty="0"/>
              <a:t>或</a:t>
            </a:r>
            <a:r>
              <a:rPr lang="en-US" altLang="zh-CN" dirty="0"/>
              <a:t>email</a:t>
            </a:r>
            <a:r>
              <a:rPr lang="zh-CN" altLang="en-US" dirty="0"/>
              <a:t>看有没有</a:t>
            </a:r>
            <a:r>
              <a:rPr lang="en-US" altLang="zh-CN" dirty="0"/>
              <a:t>watch</a:t>
            </a:r>
            <a:r>
              <a:rPr lang="zh-CN" altLang="en-US" dirty="0"/>
              <a:t>项目的消息或者自己项目的</a:t>
            </a:r>
            <a:r>
              <a:rPr lang="en-US" altLang="zh-CN" dirty="0"/>
              <a:t>issue</a:t>
            </a:r>
            <a:r>
              <a:rPr lang="zh-CN" altLang="en-US" dirty="0"/>
              <a:t>，然后</a:t>
            </a:r>
            <a:r>
              <a:rPr lang="en-US" altLang="zh-CN" dirty="0">
                <a:hlinkClick r:id="rId3"/>
              </a:rPr>
              <a:t>Explore </a:t>
            </a:r>
            <a:r>
              <a:rPr lang="zh-CN" altLang="en-US" dirty="0"/>
              <a:t>看看社区内项目的走势，然后开始按照</a:t>
            </a:r>
            <a:r>
              <a:rPr lang="en-US" altLang="zh-CN" dirty="0"/>
              <a:t>TODO</a:t>
            </a:r>
            <a:r>
              <a:rPr lang="zh-CN" altLang="en-US" dirty="0"/>
              <a:t>来继续写代码的工作，并开始</a:t>
            </a:r>
            <a:r>
              <a:rPr lang="en-US" altLang="zh-CN" dirty="0" err="1"/>
              <a:t>push,push</a:t>
            </a:r>
            <a:r>
              <a:rPr lang="en-US" altLang="zh-CN" dirty="0"/>
              <a:t> </a:t>
            </a:r>
            <a:r>
              <a:rPr lang="zh-CN" altLang="en-US" dirty="0"/>
              <a:t>并不断的在</a:t>
            </a:r>
            <a:r>
              <a:rPr lang="en-US" altLang="zh-CN" dirty="0" err="1"/>
              <a:t>github</a:t>
            </a:r>
            <a:r>
              <a:rPr lang="zh-CN" altLang="en-US" dirty="0"/>
              <a:t>检查自己写的代码</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DD5D6D9D-F7EC-41AF-8570-0413D9A2B55A}" type="slidenum">
              <a:rPr lang="en-US" smtClean="0"/>
              <a:t>5</a:t>
            </a:fld>
            <a:endParaRPr lang="en-US"/>
          </a:p>
        </p:txBody>
      </p:sp>
    </p:spTree>
    <p:extLst>
      <p:ext uri="{BB962C8B-B14F-4D97-AF65-F5344CB8AC3E}">
        <p14:creationId xmlns:p14="http://schemas.microsoft.com/office/powerpoint/2010/main" val="47348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en-US" altLang="zh-CN" dirty="0"/>
              <a:t> </a:t>
            </a:r>
            <a:r>
              <a:rPr lang="zh-CN" altLang="en-US" dirty="0"/>
              <a:t>是一个基于 </a:t>
            </a:r>
            <a:r>
              <a:rPr lang="en-US" altLang="zh-CN" dirty="0" err="1"/>
              <a:t>git</a:t>
            </a:r>
            <a:r>
              <a:rPr lang="en-US" altLang="zh-CN" dirty="0"/>
              <a:t> </a:t>
            </a:r>
            <a:r>
              <a:rPr lang="zh-CN" altLang="en-US" dirty="0"/>
              <a:t>的社会化代码分享社区，所谓 </a:t>
            </a:r>
            <a:r>
              <a:rPr lang="en-US" altLang="zh-CN" dirty="0"/>
              <a:t>social coding</a:t>
            </a:r>
            <a:r>
              <a:rPr lang="zh-CN" altLang="en-US" dirty="0"/>
              <a:t>。</a:t>
            </a:r>
            <a:endParaRPr lang="en-US" altLang="zh-CN" dirty="0"/>
          </a:p>
          <a:p>
            <a:r>
              <a:rPr lang="zh-CN" altLang="en-US" dirty="0"/>
              <a:t>你可以建立公开的（免费）</a:t>
            </a:r>
            <a:r>
              <a:rPr lang="en-US" altLang="zh-CN" dirty="0" err="1"/>
              <a:t>git</a:t>
            </a:r>
            <a:r>
              <a:rPr lang="en-US" altLang="zh-CN" dirty="0"/>
              <a:t> repo </a:t>
            </a:r>
            <a:r>
              <a:rPr lang="zh-CN" altLang="en-US" dirty="0"/>
              <a:t>来分享你的代码，同时也可以关注社区上其他的人，并在他们代码的基础上进行开发（</a:t>
            </a:r>
            <a:r>
              <a:rPr lang="en-US" altLang="zh-CN" dirty="0"/>
              <a:t>fork</a:t>
            </a:r>
            <a:r>
              <a:rPr lang="zh-CN" altLang="en-US" dirty="0"/>
              <a:t>）。</a:t>
            </a:r>
            <a:endParaRPr lang="en-US" altLang="zh-CN" dirty="0"/>
          </a:p>
          <a:p>
            <a:r>
              <a:rPr lang="en-US" altLang="zh-CN" dirty="0" err="1"/>
              <a:t>Github</a:t>
            </a:r>
            <a:r>
              <a:rPr lang="en-US" altLang="zh-CN" dirty="0"/>
              <a:t> </a:t>
            </a:r>
            <a:r>
              <a:rPr lang="zh-CN" altLang="en-US" dirty="0"/>
              <a:t>聚集了开源社区中很多顶尖的项目和开发者，也推动了很多新项目的发展。</a:t>
            </a:r>
            <a:r>
              <a:rPr lang="en-US" altLang="zh-CN" dirty="0" err="1"/>
              <a:t>Github</a:t>
            </a:r>
            <a:r>
              <a:rPr lang="en-US" altLang="zh-CN" dirty="0"/>
              <a:t> Pages </a:t>
            </a:r>
            <a:r>
              <a:rPr lang="zh-CN" altLang="en-US" dirty="0"/>
              <a:t>的确是一个可以用来建立基于 </a:t>
            </a:r>
            <a:r>
              <a:rPr lang="en-US" altLang="zh-CN" dirty="0" err="1"/>
              <a:t>jekyll</a:t>
            </a:r>
            <a:r>
              <a:rPr lang="en-US" altLang="zh-CN" dirty="0"/>
              <a:t> </a:t>
            </a:r>
            <a:r>
              <a:rPr lang="zh-CN" altLang="en-US" dirty="0"/>
              <a:t>的博客或网站的东西，果合的一个副产品“盒外”博客就在上放着。用 </a:t>
            </a:r>
            <a:r>
              <a:rPr lang="en-US" altLang="zh-CN" dirty="0"/>
              <a:t>markdown </a:t>
            </a:r>
            <a:r>
              <a:rPr lang="zh-CN" altLang="en-US" dirty="0"/>
              <a:t>写作，</a:t>
            </a:r>
            <a:r>
              <a:rPr lang="en-US" altLang="zh-CN" dirty="0" err="1"/>
              <a:t>git</a:t>
            </a:r>
            <a:r>
              <a:rPr lang="en-US" altLang="zh-CN" dirty="0"/>
              <a:t> </a:t>
            </a:r>
            <a:r>
              <a:rPr lang="zh-CN" altLang="en-US" dirty="0"/>
              <a:t>发布，非常清爽。</a:t>
            </a:r>
            <a:r>
              <a:rPr lang="en-US" altLang="zh-CN" dirty="0" err="1"/>
              <a:t>Github</a:t>
            </a:r>
            <a:r>
              <a:rPr lang="en-US" altLang="zh-CN" dirty="0"/>
              <a:t> Wiki </a:t>
            </a:r>
            <a:r>
              <a:rPr lang="zh-CN" altLang="en-US" dirty="0"/>
              <a:t>是基于 </a:t>
            </a:r>
            <a:r>
              <a:rPr lang="en-US" altLang="zh-CN" dirty="0"/>
              <a:t>Gollum </a:t>
            </a:r>
            <a:r>
              <a:rPr lang="zh-CN" altLang="en-US" dirty="0"/>
              <a:t>的维基系统。特点是利用了 </a:t>
            </a:r>
            <a:r>
              <a:rPr lang="en-US" altLang="zh-CN" dirty="0" err="1"/>
              <a:t>git</a:t>
            </a:r>
            <a:r>
              <a:rPr lang="en-US" altLang="zh-CN" dirty="0"/>
              <a:t> </a:t>
            </a:r>
            <a:r>
              <a:rPr lang="zh-CN" altLang="en-US" dirty="0"/>
              <a:t>来跟踪每次用户编辑后的变化。</a:t>
            </a:r>
            <a:r>
              <a:rPr lang="en-US" altLang="zh-CN" dirty="0"/>
              <a:t>Gollum </a:t>
            </a:r>
            <a:r>
              <a:rPr lang="zh-CN" altLang="en-US" dirty="0"/>
              <a:t>本身也是放在 </a:t>
            </a:r>
            <a:r>
              <a:rPr lang="en-US" altLang="zh-CN" dirty="0" err="1"/>
              <a:t>Github</a:t>
            </a:r>
            <a:r>
              <a:rPr lang="en-US" altLang="zh-CN" dirty="0"/>
              <a:t> </a:t>
            </a:r>
            <a:r>
              <a:rPr lang="zh-CN" altLang="en-US" dirty="0"/>
              <a:t>社区上的。可以说 </a:t>
            </a:r>
            <a:r>
              <a:rPr lang="en-US" altLang="zh-CN" dirty="0" err="1"/>
              <a:t>Github</a:t>
            </a:r>
            <a:r>
              <a:rPr lang="en-US" altLang="zh-CN" dirty="0"/>
              <a:t> </a:t>
            </a:r>
            <a:r>
              <a:rPr lang="zh-CN" altLang="en-US" dirty="0"/>
              <a:t>把 </a:t>
            </a:r>
            <a:r>
              <a:rPr lang="en-US" altLang="zh-CN" dirty="0" err="1"/>
              <a:t>git</a:t>
            </a:r>
            <a:r>
              <a:rPr lang="en-US" altLang="zh-CN" dirty="0"/>
              <a:t> </a:t>
            </a:r>
            <a:r>
              <a:rPr lang="zh-CN" altLang="en-US" dirty="0"/>
              <a:t>的特性巧妙的转化成了社区的特性。</a:t>
            </a:r>
            <a:endParaRPr lang="en-US" altLang="zh-CN" dirty="0"/>
          </a:p>
          <a:p>
            <a:endParaRPr lang="en-US" altLang="zh-CN" dirty="0"/>
          </a:p>
          <a:p>
            <a:r>
              <a:rPr lang="zh-CN" altLang="en-US" dirty="0"/>
              <a:t>打开</a:t>
            </a:r>
            <a:r>
              <a:rPr lang="en-US" altLang="zh-CN" dirty="0" err="1"/>
              <a:t>Github</a:t>
            </a:r>
            <a:r>
              <a:rPr lang="zh-CN" altLang="en-US" dirty="0"/>
              <a:t>或</a:t>
            </a:r>
            <a:r>
              <a:rPr lang="en-US" altLang="zh-CN" dirty="0"/>
              <a:t>email</a:t>
            </a:r>
            <a:r>
              <a:rPr lang="zh-CN" altLang="en-US" dirty="0"/>
              <a:t>看有没有</a:t>
            </a:r>
            <a:r>
              <a:rPr lang="en-US" altLang="zh-CN" dirty="0"/>
              <a:t>watch</a:t>
            </a:r>
            <a:r>
              <a:rPr lang="zh-CN" altLang="en-US" dirty="0"/>
              <a:t>项目的消息或者自己项目的</a:t>
            </a:r>
            <a:r>
              <a:rPr lang="en-US" altLang="zh-CN" dirty="0"/>
              <a:t>issue</a:t>
            </a:r>
            <a:r>
              <a:rPr lang="zh-CN" altLang="en-US" dirty="0"/>
              <a:t>，然后</a:t>
            </a:r>
            <a:r>
              <a:rPr lang="en-US" altLang="zh-CN" dirty="0">
                <a:hlinkClick r:id="rId3"/>
              </a:rPr>
              <a:t>Explore </a:t>
            </a:r>
            <a:r>
              <a:rPr lang="zh-CN" altLang="en-US" dirty="0"/>
              <a:t>看看社区内项目的走势，然后开始按照</a:t>
            </a:r>
            <a:r>
              <a:rPr lang="en-US" altLang="zh-CN" dirty="0"/>
              <a:t>TODO</a:t>
            </a:r>
            <a:r>
              <a:rPr lang="zh-CN" altLang="en-US" dirty="0"/>
              <a:t>来继续写代码的工作，并开始</a:t>
            </a:r>
            <a:r>
              <a:rPr lang="en-US" altLang="zh-CN" dirty="0" err="1"/>
              <a:t>push,push</a:t>
            </a:r>
            <a:r>
              <a:rPr lang="en-US" altLang="zh-CN" dirty="0"/>
              <a:t> </a:t>
            </a:r>
            <a:r>
              <a:rPr lang="zh-CN" altLang="en-US" dirty="0"/>
              <a:t>并不断的在</a:t>
            </a:r>
            <a:r>
              <a:rPr lang="en-US" altLang="zh-CN" dirty="0" err="1"/>
              <a:t>github</a:t>
            </a:r>
            <a:r>
              <a:rPr lang="zh-CN" altLang="en-US" dirty="0"/>
              <a:t>检查自己写的代码</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DD5D6D9D-F7EC-41AF-8570-0413D9A2B55A}" type="slidenum">
              <a:rPr lang="en-US" smtClean="0"/>
              <a:t>6</a:t>
            </a:fld>
            <a:endParaRPr lang="en-US"/>
          </a:p>
        </p:txBody>
      </p:sp>
    </p:spTree>
    <p:extLst>
      <p:ext uri="{BB962C8B-B14F-4D97-AF65-F5344CB8AC3E}">
        <p14:creationId xmlns:p14="http://schemas.microsoft.com/office/powerpoint/2010/main" val="49674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 GitHub experience for engineers</a:t>
            </a:r>
          </a:p>
          <a:p>
            <a:r>
              <a:rPr lang="en-US" dirty="0"/>
              <a:t>Replacement for the </a:t>
            </a:r>
            <a:r>
              <a:rPr lang="en-US" dirty="0" err="1"/>
              <a:t>opensourcehub</a:t>
            </a:r>
            <a:endParaRPr lang="en-US" dirty="0"/>
          </a:p>
          <a:p>
            <a:pPr lvl="1"/>
            <a:r>
              <a:rPr lang="en-US" dirty="0"/>
              <a:t>Company-wide by end of September</a:t>
            </a:r>
          </a:p>
          <a:p>
            <a:r>
              <a:rPr lang="en-US" dirty="0"/>
              <a:t>Key experience for today’s open source release workflows</a:t>
            </a:r>
          </a:p>
          <a:p>
            <a:pPr lvl="1"/>
            <a:r>
              <a:rPr lang="en-US" dirty="0"/>
              <a:t>“Link” employees to their social coding accounts for data &amp; security</a:t>
            </a:r>
          </a:p>
          <a:p>
            <a:pPr lvl="1"/>
            <a:r>
              <a:rPr lang="en-US" dirty="0"/>
              <a:t>Self-service GitHub onboarding</a:t>
            </a:r>
          </a:p>
          <a:p>
            <a:r>
              <a:rPr lang="en-US" dirty="0"/>
              <a:t>Federated, authentic GitHub organization experience</a:t>
            </a:r>
          </a:p>
          <a:p>
            <a:r>
              <a:rPr lang="en-US" dirty="0"/>
              <a:t>Operationalizing data</a:t>
            </a:r>
          </a:p>
          <a:p>
            <a:pPr lvl="1"/>
            <a:r>
              <a:rPr lang="en-US" dirty="0"/>
              <a:t>Cops</a:t>
            </a:r>
          </a:p>
          <a:p>
            <a:pPr lvl="1"/>
            <a:r>
              <a:rPr lang="en-US" dirty="0"/>
              <a:t>Project health</a:t>
            </a:r>
          </a:p>
          <a:p>
            <a:pPr lvl="1"/>
            <a:r>
              <a:rPr lang="en-US" dirty="0"/>
              <a:t>Relentless Automation</a:t>
            </a:r>
          </a:p>
          <a:p>
            <a:endParaRPr lang="en-US" dirty="0"/>
          </a:p>
        </p:txBody>
      </p:sp>
      <p:sp>
        <p:nvSpPr>
          <p:cNvPr id="4" name="Slide Number Placeholder 3"/>
          <p:cNvSpPr>
            <a:spLocks noGrp="1"/>
          </p:cNvSpPr>
          <p:nvPr>
            <p:ph type="sldNum" sz="quarter" idx="10"/>
          </p:nvPr>
        </p:nvSpPr>
        <p:spPr/>
        <p:txBody>
          <a:bodyPr/>
          <a:lstStyle/>
          <a:p>
            <a:fld id="{27A3D7FA-CC96-493E-B90F-0FF0F55278E1}" type="slidenum">
              <a:rPr lang="en-US" smtClean="0"/>
              <a:t>7</a:t>
            </a:fld>
            <a:endParaRPr lang="en-US"/>
          </a:p>
        </p:txBody>
      </p:sp>
    </p:spTree>
    <p:extLst>
      <p:ext uri="{BB962C8B-B14F-4D97-AF65-F5344CB8AC3E}">
        <p14:creationId xmlns:p14="http://schemas.microsoft.com/office/powerpoint/2010/main" val="131256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商业目的和法律风险</a:t>
            </a:r>
          </a:p>
        </p:txBody>
      </p:sp>
      <p:sp>
        <p:nvSpPr>
          <p:cNvPr id="4" name="灯片编号占位符 3"/>
          <p:cNvSpPr>
            <a:spLocks noGrp="1"/>
          </p:cNvSpPr>
          <p:nvPr>
            <p:ph type="sldNum" sz="quarter" idx="10"/>
          </p:nvPr>
        </p:nvSpPr>
        <p:spPr/>
        <p:txBody>
          <a:bodyPr/>
          <a:lstStyle/>
          <a:p>
            <a:fld id="{DD5D6D9D-F7EC-41AF-8570-0413D9A2B55A}" type="slidenum">
              <a:rPr lang="en-US" smtClean="0"/>
              <a:t>8</a:t>
            </a:fld>
            <a:endParaRPr lang="en-US"/>
          </a:p>
        </p:txBody>
      </p:sp>
    </p:spTree>
    <p:extLst>
      <p:ext uri="{BB962C8B-B14F-4D97-AF65-F5344CB8AC3E}">
        <p14:creationId xmlns:p14="http://schemas.microsoft.com/office/powerpoint/2010/main" val="103286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商业目的和法律风险</a:t>
            </a:r>
          </a:p>
        </p:txBody>
      </p:sp>
      <p:sp>
        <p:nvSpPr>
          <p:cNvPr id="4" name="灯片编号占位符 3"/>
          <p:cNvSpPr>
            <a:spLocks noGrp="1"/>
          </p:cNvSpPr>
          <p:nvPr>
            <p:ph type="sldNum" sz="quarter" idx="10"/>
          </p:nvPr>
        </p:nvSpPr>
        <p:spPr/>
        <p:txBody>
          <a:bodyPr/>
          <a:lstStyle/>
          <a:p>
            <a:fld id="{DD5D6D9D-F7EC-41AF-8570-0413D9A2B55A}" type="slidenum">
              <a:rPr lang="en-US" smtClean="0"/>
              <a:t>9</a:t>
            </a:fld>
            <a:endParaRPr lang="en-US"/>
          </a:p>
        </p:txBody>
      </p:sp>
    </p:spTree>
    <p:extLst>
      <p:ext uri="{BB962C8B-B14F-4D97-AF65-F5344CB8AC3E}">
        <p14:creationId xmlns:p14="http://schemas.microsoft.com/office/powerpoint/2010/main" val="158965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is IP Scanning</a:t>
            </a:r>
            <a:r>
              <a:rPr lang="en-US" baseline="0" dirty="0"/>
              <a:t> required? Inclusion in our products.</a:t>
            </a:r>
          </a:p>
          <a:p>
            <a:endParaRPr lang="en-US" baseline="0" dirty="0"/>
          </a:p>
        </p:txBody>
      </p:sp>
      <p:sp>
        <p:nvSpPr>
          <p:cNvPr id="4" name="Slide Number Placeholder 3"/>
          <p:cNvSpPr>
            <a:spLocks noGrp="1"/>
          </p:cNvSpPr>
          <p:nvPr>
            <p:ph type="sldNum" sz="quarter" idx="10"/>
          </p:nvPr>
        </p:nvSpPr>
        <p:spPr/>
        <p:txBody>
          <a:bodyPr/>
          <a:lstStyle/>
          <a:p>
            <a:fld id="{C4E59644-2DA2-4F6C-8F52-ACB734B54D1F}" type="slidenum">
              <a:rPr lang="en-US" smtClean="0"/>
              <a:t>10</a:t>
            </a:fld>
            <a:endParaRPr lang="en-US"/>
          </a:p>
        </p:txBody>
      </p:sp>
    </p:spTree>
    <p:extLst>
      <p:ext uri="{BB962C8B-B14F-4D97-AF65-F5344CB8AC3E}">
        <p14:creationId xmlns:p14="http://schemas.microsoft.com/office/powerpoint/2010/main" val="268925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5D6D9D-F7EC-41AF-8570-0413D9A2B55A}" type="slidenum">
              <a:rPr lang="en-US" smtClean="0"/>
              <a:t>11</a:t>
            </a:fld>
            <a:endParaRPr lang="en-US"/>
          </a:p>
        </p:txBody>
      </p:sp>
    </p:spTree>
    <p:extLst>
      <p:ext uri="{BB962C8B-B14F-4D97-AF65-F5344CB8AC3E}">
        <p14:creationId xmlns:p14="http://schemas.microsoft.com/office/powerpoint/2010/main" val="290849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0612" cy="472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652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2360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0612" cy="4721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652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792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3829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6143144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4919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369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055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430882" cy="104190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132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094249" cy="385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85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6745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215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1600" cy="3215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119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7840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3334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descr="9.22背景"/>
          <p:cNvPicPr>
            <a:picLocks noChangeAspect="1"/>
          </p:cNvPicPr>
          <p:nvPr userDrawn="1"/>
        </p:nvPicPr>
        <p:blipFill>
          <a:blip r:embed="rId3"/>
          <a:stretch>
            <a:fillRect/>
          </a:stretch>
        </p:blipFill>
        <p:spPr>
          <a:xfrm>
            <a:off x="-4445" y="-1905"/>
            <a:ext cx="12200890" cy="68618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6" descr="ppt5"/>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t="20507"/>
          <a:stretch/>
        </p:blipFill>
        <p:spPr bwMode="auto">
          <a:xfrm>
            <a:off x="-9526" y="5776486"/>
            <a:ext cx="12201526" cy="115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7361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9" name="Picture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365456" y="365125"/>
            <a:ext cx="1988344" cy="1325562"/>
          </a:xfrm>
          <a:prstGeom prst="rect">
            <a:avLst/>
          </a:prstGeom>
        </p:spPr>
      </p:pic>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58697" y="6055482"/>
            <a:ext cx="1320955" cy="445307"/>
          </a:xfrm>
          <a:prstGeom prst="rect">
            <a:avLst/>
          </a:prstGeom>
        </p:spPr>
      </p:pic>
    </p:spTree>
    <p:extLst>
      <p:ext uri="{BB962C8B-B14F-4D97-AF65-F5344CB8AC3E}">
        <p14:creationId xmlns:p14="http://schemas.microsoft.com/office/powerpoint/2010/main" val="556968692"/>
      </p:ext>
    </p:extLst>
  </p:cSld>
  <p:clrMap bg1="lt1" tx1="dk1" bg2="lt2" tx2="dk2" accent1="accent1" accent2="accent2" accent3="accent3" accent4="accent4" accent5="accent5" accent6="accent6" hlink="hlink" folHlink="folHlink"/>
  <p:sldLayoutIdLst>
    <p:sldLayoutId id="2147483653" r:id="rId1"/>
    <p:sldLayoutId id="2147483664"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1019175" y="375285"/>
            <a:ext cx="10515600" cy="1325563"/>
          </a:xfrm>
          <a:prstGeom prst="rect">
            <a:avLst/>
          </a:prstGeom>
          <a:noFill/>
          <a:ln w="9525">
            <a:noFill/>
          </a:ln>
        </p:spPr>
        <p:txBody>
          <a:bodyPr lIns="91440" tIns="45720" rIns="91440" bIns="45720" anchor="ctr"/>
          <a:lstStyle/>
          <a:p>
            <a:pPr lvl="0"/>
            <a:r>
              <a:rPr lang="zh-CN" altLang="en-US"/>
              <a:t>单击此处编辑母版标题样式</a:t>
            </a:r>
          </a:p>
        </p:txBody>
      </p:sp>
      <p:sp>
        <p:nvSpPr>
          <p:cNvPr id="2051" name="文本占位符 2"/>
          <p:cNvSpPr>
            <a:spLocks noGrp="1"/>
          </p:cNvSpPr>
          <p:nvPr>
            <p:ph type="body"/>
          </p:nvPr>
        </p:nvSpPr>
        <p:spPr>
          <a:xfrm>
            <a:off x="1019175" y="1995805"/>
            <a:ext cx="10515600" cy="3487738"/>
          </a:xfrm>
          <a:prstGeom prst="rect">
            <a:avLst/>
          </a:prstGeom>
          <a:noFill/>
          <a:ln w="9525">
            <a:noFill/>
          </a:ln>
        </p:spPr>
        <p:txBody>
          <a:bodyPr lIns="91440" tIns="45720" rIns="91440" bIns="45720" anchor="t"/>
          <a:lstStyle/>
          <a:p>
            <a:pPr lvl="0" indent="-228600"/>
            <a:endParaRPr lang="zh-CN" altLang="en-US"/>
          </a:p>
        </p:txBody>
      </p:sp>
      <p:pic>
        <p:nvPicPr>
          <p:cNvPr id="5" name="图片 6" descr="ppt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0507"/>
          <a:stretch/>
        </p:blipFill>
        <p:spPr bwMode="auto">
          <a:xfrm>
            <a:off x="0" y="5698273"/>
            <a:ext cx="12201526" cy="115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8697" y="6055482"/>
            <a:ext cx="1320955" cy="445307"/>
          </a:xfrm>
          <a:prstGeom prst="rect">
            <a:avLst/>
          </a:prstGeom>
        </p:spPr>
      </p:pic>
      <p:pic>
        <p:nvPicPr>
          <p:cNvPr id="3" name="Picture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46431" y="375286"/>
            <a:ext cx="1988344" cy="1325562"/>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itness-test.visualstudio.com/Review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ossmsft.visualstudio.com/Reviews?activeDashboardId=19d98533-fb42-41d8-af9a-551c87e592d1"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jpg"/><Relationship Id="rId3" Type="http://schemas.openxmlformats.org/officeDocument/2006/relationships/image" Target="../media/image5.png"/><Relationship Id="rId21" Type="http://schemas.openxmlformats.org/officeDocument/2006/relationships/image" Target="../media/image23.jp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5" Type="http://schemas.openxmlformats.org/officeDocument/2006/relationships/image" Target="../media/image27.jp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jp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jpg"/><Relationship Id="rId27"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开源治理的两个重点：合法和高效</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501183"/>
              </p:ext>
            </p:extLst>
          </p:nvPr>
        </p:nvGraphicFramePr>
        <p:xfrm>
          <a:off x="2101920" y="2544816"/>
          <a:ext cx="9014718" cy="716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8"/>
          <p:cNvGraphicFramePr>
            <a:graphicFrameLocks/>
          </p:cNvGraphicFramePr>
          <p:nvPr>
            <p:extLst>
              <p:ext uri="{D42A27DB-BD31-4B8C-83A1-F6EECF244321}">
                <p14:modId xmlns:p14="http://schemas.microsoft.com/office/powerpoint/2010/main" val="290989916"/>
              </p:ext>
            </p:extLst>
          </p:nvPr>
        </p:nvGraphicFramePr>
        <p:xfrm>
          <a:off x="2071097" y="4063680"/>
          <a:ext cx="9168829" cy="8268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431514" y="2743200"/>
            <a:ext cx="1746607" cy="369332"/>
          </a:xfrm>
          <a:prstGeom prst="rect">
            <a:avLst/>
          </a:prstGeom>
          <a:noFill/>
        </p:spPr>
        <p:txBody>
          <a:bodyPr wrap="square" rtlCol="0">
            <a:spAutoFit/>
          </a:bodyPr>
          <a:lstStyle/>
          <a:p>
            <a:r>
              <a:rPr lang="zh-CN" altLang="en-US" dirty="0">
                <a:solidFill>
                  <a:schemeClr val="accent1">
                    <a:lumMod val="75000"/>
                  </a:schemeClr>
                </a:solidFill>
              </a:rPr>
              <a:t>开源批准流程</a:t>
            </a:r>
            <a:endParaRPr lang="en-US" dirty="0">
              <a:solidFill>
                <a:schemeClr val="accent1">
                  <a:lumMod val="75000"/>
                </a:schemeClr>
              </a:solidFill>
            </a:endParaRPr>
          </a:p>
        </p:txBody>
      </p:sp>
      <p:sp>
        <p:nvSpPr>
          <p:cNvPr id="12" name="TextBox 11"/>
          <p:cNvSpPr txBox="1"/>
          <p:nvPr/>
        </p:nvSpPr>
        <p:spPr>
          <a:xfrm>
            <a:off x="431513" y="4282612"/>
            <a:ext cx="1746607" cy="369332"/>
          </a:xfrm>
          <a:prstGeom prst="rect">
            <a:avLst/>
          </a:prstGeom>
          <a:noFill/>
        </p:spPr>
        <p:txBody>
          <a:bodyPr wrap="square" rtlCol="0">
            <a:spAutoFit/>
          </a:bodyPr>
          <a:lstStyle/>
          <a:p>
            <a:r>
              <a:rPr lang="en-US" altLang="zh-CN" dirty="0">
                <a:solidFill>
                  <a:schemeClr val="accent6">
                    <a:lumMod val="75000"/>
                  </a:schemeClr>
                </a:solidFill>
              </a:rPr>
              <a:t>IP </a:t>
            </a:r>
            <a:r>
              <a:rPr lang="zh-CN" altLang="en-US" dirty="0">
                <a:solidFill>
                  <a:schemeClr val="accent6">
                    <a:lumMod val="75000"/>
                  </a:schemeClr>
                </a:solidFill>
              </a:rPr>
              <a:t>扫描</a:t>
            </a:r>
            <a:endParaRPr lang="en-US" dirty="0">
              <a:solidFill>
                <a:schemeClr val="accent6">
                  <a:lumMod val="75000"/>
                </a:schemeClr>
              </a:solidFill>
            </a:endParaRPr>
          </a:p>
        </p:txBody>
      </p:sp>
    </p:spTree>
    <p:extLst>
      <p:ext uri="{BB962C8B-B14F-4D97-AF65-F5344CB8AC3E}">
        <p14:creationId xmlns:p14="http://schemas.microsoft.com/office/powerpoint/2010/main" val="241265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70995"/>
            <a:ext cx="3932237" cy="678976"/>
          </a:xfrm>
        </p:spPr>
        <p:txBody>
          <a:bodyPr/>
          <a:lstStyle/>
          <a:p>
            <a:r>
              <a:rPr lang="en-US" altLang="zh-CN" dirty="0"/>
              <a:t>Pull Request </a:t>
            </a:r>
            <a:r>
              <a:rPr lang="zh-CN" altLang="en-US" dirty="0"/>
              <a:t>阶段</a:t>
            </a:r>
            <a:endParaRPr lang="en-US" dirty="0"/>
          </a:p>
        </p:txBody>
      </p:sp>
      <p:sp>
        <p:nvSpPr>
          <p:cNvPr id="4" name="Text Placeholder 3"/>
          <p:cNvSpPr>
            <a:spLocks noGrp="1"/>
          </p:cNvSpPr>
          <p:nvPr>
            <p:ph type="body" sz="half" idx="2"/>
          </p:nvPr>
        </p:nvSpPr>
        <p:spPr>
          <a:xfrm>
            <a:off x="839788" y="1646948"/>
            <a:ext cx="3932237" cy="4062476"/>
          </a:xfrm>
        </p:spPr>
        <p:txBody>
          <a:bodyPr>
            <a:normAutofit/>
          </a:bodyPr>
          <a:lstStyle/>
          <a:p>
            <a:pPr marL="342900" indent="-342900">
              <a:buFont typeface="+mj-lt"/>
              <a:buAutoNum type="arabicPeriod"/>
            </a:pPr>
            <a:r>
              <a:rPr lang="zh-CN" altLang="en-US" sz="1800" dirty="0"/>
              <a:t>内部代码</a:t>
            </a:r>
            <a:r>
              <a:rPr lang="en-US" altLang="zh-CN" sz="1800" dirty="0"/>
              <a:t>Review</a:t>
            </a:r>
            <a:r>
              <a:rPr lang="zh-CN" altLang="en-US" sz="1800" dirty="0"/>
              <a:t>工具集成</a:t>
            </a:r>
            <a:endParaRPr lang="en-US" altLang="zh-CN" sz="1800" dirty="0"/>
          </a:p>
          <a:p>
            <a:pPr marL="342900" indent="-342900">
              <a:buFont typeface="+mj-lt"/>
              <a:buAutoNum type="arabicPeriod"/>
            </a:pPr>
            <a:r>
              <a:rPr lang="zh-CN" altLang="en-US" sz="1800" dirty="0"/>
              <a:t>内部自动测试的工具集成</a:t>
            </a:r>
            <a:endParaRPr lang="en-US" altLang="zh-CN" sz="1800" dirty="0"/>
          </a:p>
          <a:p>
            <a:pPr marL="342900" indent="-342900">
              <a:buFont typeface="+mj-lt"/>
              <a:buAutoNum type="arabicPeriod"/>
            </a:pPr>
            <a:r>
              <a:rPr lang="zh-CN" altLang="en-US" sz="1800" dirty="0"/>
              <a:t>内部组织管理和</a:t>
            </a:r>
            <a:r>
              <a:rPr lang="en-US" altLang="zh-CN" sz="1800" dirty="0"/>
              <a:t>GitHub</a:t>
            </a:r>
            <a:r>
              <a:rPr lang="zh-CN" altLang="en-US" sz="1800" dirty="0"/>
              <a:t>相对应 </a:t>
            </a:r>
            <a:r>
              <a:rPr lang="en-US" altLang="zh-CN" sz="1800" dirty="0"/>
              <a:t>(M:1)</a:t>
            </a:r>
          </a:p>
          <a:p>
            <a:pPr marL="342900" indent="-342900">
              <a:buFont typeface="+mj-lt"/>
              <a:buAutoNum type="arabicPeriod"/>
            </a:pPr>
            <a:r>
              <a:rPr lang="zh-CN" altLang="en-US" sz="1800" dirty="0"/>
              <a:t>同意相关的软件贡献许可</a:t>
            </a:r>
            <a:r>
              <a:rPr lang="en-US" altLang="zh-CN" sz="1800" dirty="0"/>
              <a:t>(DocuSign </a:t>
            </a:r>
            <a:r>
              <a:rPr lang="zh-CN" altLang="en-US" sz="1800" dirty="0"/>
              <a:t>电子签名）</a:t>
            </a:r>
            <a:endParaRPr lang="en-US" altLang="zh-CN" sz="1800" dirty="0"/>
          </a:p>
          <a:p>
            <a:pPr marL="342900" indent="-342900">
              <a:buFont typeface="+mj-lt"/>
              <a:buAutoNum type="arabicPeriod"/>
            </a:pPr>
            <a:endParaRPr lang="en-US" sz="18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2025" y="1541955"/>
            <a:ext cx="7307815" cy="2489717"/>
          </a:xfrm>
          <a:prstGeom prst="rect">
            <a:avLst/>
          </a:prstGeom>
        </p:spPr>
      </p:pic>
    </p:spTree>
    <p:extLst>
      <p:ext uri="{BB962C8B-B14F-4D97-AF65-F5344CB8AC3E}">
        <p14:creationId xmlns:p14="http://schemas.microsoft.com/office/powerpoint/2010/main" val="295676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 Automation</a:t>
            </a:r>
          </a:p>
        </p:txBody>
      </p:sp>
      <p:cxnSp>
        <p:nvCxnSpPr>
          <p:cNvPr id="8" name="Straight Arrow Connector 7"/>
          <p:cNvCxnSpPr/>
          <p:nvPr/>
        </p:nvCxnSpPr>
        <p:spPr>
          <a:xfrm>
            <a:off x="2597441" y="2497469"/>
            <a:ext cx="6400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86108" y="3134973"/>
            <a:ext cx="452047" cy="338554"/>
          </a:xfrm>
          <a:prstGeom prst="rect">
            <a:avLst/>
          </a:prstGeom>
          <a:noFill/>
        </p:spPr>
        <p:txBody>
          <a:bodyPr wrap="none" rtlCol="0">
            <a:spAutoFit/>
          </a:bodyPr>
          <a:lstStyle/>
          <a:p>
            <a:r>
              <a:rPr lang="en-US" sz="1600" dirty="0"/>
              <a:t>Yes</a:t>
            </a:r>
          </a:p>
        </p:txBody>
      </p:sp>
      <p:sp>
        <p:nvSpPr>
          <p:cNvPr id="25" name="TextBox 24"/>
          <p:cNvSpPr txBox="1"/>
          <p:nvPr/>
        </p:nvSpPr>
        <p:spPr>
          <a:xfrm>
            <a:off x="4648200" y="2158915"/>
            <a:ext cx="426720" cy="338554"/>
          </a:xfrm>
          <a:prstGeom prst="rect">
            <a:avLst/>
          </a:prstGeom>
          <a:noFill/>
        </p:spPr>
        <p:txBody>
          <a:bodyPr wrap="none" rtlCol="0">
            <a:spAutoFit/>
          </a:bodyPr>
          <a:lstStyle/>
          <a:p>
            <a:r>
              <a:rPr lang="en-US" sz="1600" dirty="0"/>
              <a:t>No</a:t>
            </a:r>
          </a:p>
        </p:txBody>
      </p:sp>
      <p:sp>
        <p:nvSpPr>
          <p:cNvPr id="11" name="Rectangle 10"/>
          <p:cNvSpPr/>
          <p:nvPr/>
        </p:nvSpPr>
        <p:spPr>
          <a:xfrm>
            <a:off x="1110561" y="1811669"/>
            <a:ext cx="1463040"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Pull Request submitted</a:t>
            </a:r>
          </a:p>
        </p:txBody>
      </p:sp>
      <p:sp>
        <p:nvSpPr>
          <p:cNvPr id="23" name="Rectangle 22"/>
          <p:cNvSpPr/>
          <p:nvPr/>
        </p:nvSpPr>
        <p:spPr>
          <a:xfrm>
            <a:off x="3237521" y="1811669"/>
            <a:ext cx="1463040"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 on file for this GitHub user?</a:t>
            </a:r>
          </a:p>
        </p:txBody>
      </p:sp>
      <p:sp>
        <p:nvSpPr>
          <p:cNvPr id="24" name="Rectangle 23"/>
          <p:cNvSpPr/>
          <p:nvPr/>
        </p:nvSpPr>
        <p:spPr>
          <a:xfrm>
            <a:off x="9618399" y="1811669"/>
            <a:ext cx="146304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Proceed with PR review process</a:t>
            </a:r>
          </a:p>
        </p:txBody>
      </p:sp>
      <p:sp>
        <p:nvSpPr>
          <p:cNvPr id="27" name="Rectangle 26"/>
          <p:cNvSpPr/>
          <p:nvPr/>
        </p:nvSpPr>
        <p:spPr>
          <a:xfrm>
            <a:off x="5364481" y="1811669"/>
            <a:ext cx="1463040"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 submitter to complete CLA</a:t>
            </a:r>
          </a:p>
        </p:txBody>
      </p:sp>
      <p:sp>
        <p:nvSpPr>
          <p:cNvPr id="28" name="Rectangle 27"/>
          <p:cNvSpPr/>
          <p:nvPr/>
        </p:nvSpPr>
        <p:spPr>
          <a:xfrm>
            <a:off x="7491441" y="1811669"/>
            <a:ext cx="1463040" cy="1371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Submitter completes CLA via DocuSign</a:t>
            </a:r>
          </a:p>
        </p:txBody>
      </p:sp>
      <p:sp>
        <p:nvSpPr>
          <p:cNvPr id="30" name="Curved Down Arrow 29"/>
          <p:cNvSpPr/>
          <p:nvPr/>
        </p:nvSpPr>
        <p:spPr>
          <a:xfrm flipV="1">
            <a:off x="3814788" y="3183269"/>
            <a:ext cx="6837971" cy="1143000"/>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p:cNvCxnSpPr/>
          <p:nvPr/>
        </p:nvCxnSpPr>
        <p:spPr>
          <a:xfrm>
            <a:off x="4720590" y="2497469"/>
            <a:ext cx="6400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43739" y="2497469"/>
            <a:ext cx="6400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966889" y="2497469"/>
            <a:ext cx="640080" cy="0"/>
          </a:xfrm>
          <a:prstGeom prst="straightConnector1">
            <a:avLst/>
          </a:prstGeom>
          <a:ln w="1016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12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Party Disclosure Tool</a:t>
            </a:r>
          </a:p>
        </p:txBody>
      </p:sp>
      <p:grpSp>
        <p:nvGrpSpPr>
          <p:cNvPr id="4" name="组合 3"/>
          <p:cNvGrpSpPr/>
          <p:nvPr/>
        </p:nvGrpSpPr>
        <p:grpSpPr>
          <a:xfrm>
            <a:off x="1608851" y="1572825"/>
            <a:ext cx="8974298" cy="4131940"/>
            <a:chOff x="1567973" y="1920842"/>
            <a:chExt cx="8974298" cy="4473317"/>
          </a:xfrm>
        </p:grpSpPr>
        <p:cxnSp>
          <p:nvCxnSpPr>
            <p:cNvPr id="3" name="Straight Arrow Connector 2"/>
            <p:cNvCxnSpPr/>
            <p:nvPr/>
          </p:nvCxnSpPr>
          <p:spPr>
            <a:xfrm>
              <a:off x="3043210" y="4189109"/>
              <a:ext cx="20116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03842" y="3457589"/>
              <a:ext cx="2238429" cy="1463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Public web page</a:t>
              </a:r>
            </a:p>
            <a:p>
              <a:pPr algn="ctr"/>
              <a:r>
                <a:rPr lang="en-US" dirty="0">
                  <a:solidFill>
                    <a:schemeClr val="tx1"/>
                  </a:solidFill>
                </a:rPr>
                <a:t>@</a:t>
              </a:r>
              <a:br>
                <a:rPr lang="en-US" dirty="0">
                  <a:solidFill>
                    <a:schemeClr val="tx1"/>
                  </a:solidFill>
                </a:rPr>
              </a:br>
              <a:r>
                <a:rPr lang="en-US" dirty="0">
                  <a:solidFill>
                    <a:schemeClr val="tx1"/>
                  </a:solidFill>
                </a:rPr>
                <a:t>3rdpartysource.</a:t>
              </a:r>
              <a:br>
                <a:rPr lang="en-US" dirty="0">
                  <a:solidFill>
                    <a:schemeClr val="tx1"/>
                  </a:solidFill>
                </a:rPr>
              </a:br>
              <a:r>
                <a:rPr lang="en-US" dirty="0">
                  <a:solidFill>
                    <a:schemeClr val="tx1"/>
                  </a:solidFill>
                </a:rPr>
                <a:t>microsoft.com</a:t>
              </a:r>
            </a:p>
          </p:txBody>
        </p:sp>
        <p:sp>
          <p:nvSpPr>
            <p:cNvPr id="7" name="Rectangle 6"/>
            <p:cNvSpPr/>
            <p:nvPr/>
          </p:nvSpPr>
          <p:spPr>
            <a:xfrm>
              <a:off x="1567973" y="3457589"/>
              <a:ext cx="1463040" cy="1463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Internal publishing tool</a:t>
              </a:r>
            </a:p>
          </p:txBody>
        </p:sp>
        <p:sp>
          <p:nvSpPr>
            <p:cNvPr id="9" name="Rectangle 8"/>
            <p:cNvSpPr/>
            <p:nvPr/>
          </p:nvSpPr>
          <p:spPr>
            <a:xfrm>
              <a:off x="1567973" y="5611218"/>
              <a:ext cx="1463040" cy="7829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Directory</a:t>
              </a:r>
            </a:p>
          </p:txBody>
        </p:sp>
        <p:cxnSp>
          <p:nvCxnSpPr>
            <p:cNvPr id="13" name="Straight Arrow Connector 12"/>
            <p:cNvCxnSpPr/>
            <p:nvPr/>
          </p:nvCxnSpPr>
          <p:spPr>
            <a:xfrm>
              <a:off x="6295098" y="4189109"/>
              <a:ext cx="20116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5" name="Flowchart: Magnetic Disk 14"/>
            <p:cNvSpPr/>
            <p:nvPr/>
          </p:nvSpPr>
          <p:spPr>
            <a:xfrm>
              <a:off x="5054507" y="3457589"/>
              <a:ext cx="1225841" cy="14630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blob storage</a:t>
              </a:r>
            </a:p>
          </p:txBody>
        </p:sp>
        <p:sp>
          <p:nvSpPr>
            <p:cNvPr id="16" name="Curved Down Arrow 15"/>
            <p:cNvSpPr/>
            <p:nvPr/>
          </p:nvSpPr>
          <p:spPr>
            <a:xfrm>
              <a:off x="5703571" y="2330768"/>
              <a:ext cx="4012909" cy="1143000"/>
            </a:xfrm>
            <a:prstGeom prst="curved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2145135" y="2345538"/>
              <a:ext cx="3558436" cy="1143000"/>
            </a:xfrm>
            <a:prstGeom prst="curved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p:cNvCxnSpPr/>
            <p:nvPr/>
          </p:nvCxnSpPr>
          <p:spPr>
            <a:xfrm rot="16200000">
              <a:off x="2220741" y="5252099"/>
              <a:ext cx="6400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V="1">
              <a:off x="1690034" y="5252099"/>
              <a:ext cx="640080"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81195" y="5058798"/>
              <a:ext cx="1972463" cy="923330"/>
            </a:xfrm>
            <a:prstGeom prst="rect">
              <a:avLst/>
            </a:prstGeom>
            <a:noFill/>
          </p:spPr>
          <p:txBody>
            <a:bodyPr wrap="none" rtlCol="0">
              <a:spAutoFit/>
            </a:bodyPr>
            <a:lstStyle/>
            <a:p>
              <a:r>
                <a:rPr lang="en-US" dirty="0"/>
                <a:t>Metadata attached</a:t>
              </a:r>
              <a:br>
                <a:rPr lang="en-US" dirty="0"/>
              </a:br>
              <a:r>
                <a:rPr lang="en-US" dirty="0"/>
                <a:t>to Azure blobs (no</a:t>
              </a:r>
            </a:p>
            <a:p>
              <a:r>
                <a:rPr lang="en-US" dirty="0"/>
                <a:t>Separate database)</a:t>
              </a:r>
            </a:p>
          </p:txBody>
        </p:sp>
        <p:sp>
          <p:nvSpPr>
            <p:cNvPr id="24" name="TextBox 23"/>
            <p:cNvSpPr txBox="1"/>
            <p:nvPr/>
          </p:nvSpPr>
          <p:spPr>
            <a:xfrm>
              <a:off x="3448902" y="1920842"/>
              <a:ext cx="950901" cy="369332"/>
            </a:xfrm>
            <a:prstGeom prst="rect">
              <a:avLst/>
            </a:prstGeom>
            <a:noFill/>
          </p:spPr>
          <p:txBody>
            <a:bodyPr wrap="none" rtlCol="0">
              <a:spAutoFit/>
            </a:bodyPr>
            <a:lstStyle/>
            <a:p>
              <a:r>
                <a:rPr lang="en-US" dirty="0"/>
                <a:t>Uploads</a:t>
              </a:r>
            </a:p>
          </p:txBody>
        </p:sp>
        <p:sp>
          <p:nvSpPr>
            <p:cNvPr id="25" name="TextBox 24"/>
            <p:cNvSpPr txBox="1"/>
            <p:nvPr/>
          </p:nvSpPr>
          <p:spPr>
            <a:xfrm>
              <a:off x="7093959" y="1920842"/>
              <a:ext cx="1232132" cy="369332"/>
            </a:xfrm>
            <a:prstGeom prst="rect">
              <a:avLst/>
            </a:prstGeom>
            <a:noFill/>
          </p:spPr>
          <p:txBody>
            <a:bodyPr wrap="none" rtlCol="0">
              <a:spAutoFit/>
            </a:bodyPr>
            <a:lstStyle/>
            <a:p>
              <a:r>
                <a:rPr lang="en-US" dirty="0"/>
                <a:t>Downloads</a:t>
              </a:r>
            </a:p>
          </p:txBody>
        </p:sp>
      </p:grpSp>
    </p:spTree>
    <p:extLst>
      <p:ext uri="{BB962C8B-B14F-4D97-AF65-F5344CB8AC3E}">
        <p14:creationId xmlns:p14="http://schemas.microsoft.com/office/powerpoint/2010/main" val="406238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70995"/>
            <a:ext cx="3932237" cy="678976"/>
          </a:xfrm>
        </p:spPr>
        <p:txBody>
          <a:bodyPr/>
          <a:lstStyle/>
          <a:p>
            <a:r>
              <a:rPr lang="zh-CN" altLang="en-US" dirty="0"/>
              <a:t>代码审阅阶段</a:t>
            </a:r>
            <a:endParaRPr lang="en-US" dirty="0"/>
          </a:p>
        </p:txBody>
      </p:sp>
      <p:sp>
        <p:nvSpPr>
          <p:cNvPr id="4" name="Text Placeholder 3"/>
          <p:cNvSpPr>
            <a:spLocks noGrp="1"/>
          </p:cNvSpPr>
          <p:nvPr>
            <p:ph type="body" sz="half" idx="2"/>
          </p:nvPr>
        </p:nvSpPr>
        <p:spPr>
          <a:xfrm>
            <a:off x="839788" y="1610436"/>
            <a:ext cx="3441899" cy="4098988"/>
          </a:xfrm>
        </p:spPr>
        <p:txBody>
          <a:bodyPr>
            <a:normAutofit/>
          </a:bodyPr>
          <a:lstStyle/>
          <a:p>
            <a:pPr marL="342900" indent="-342900">
              <a:buFont typeface="+mj-lt"/>
              <a:buAutoNum type="arabicPeriod"/>
            </a:pPr>
            <a:r>
              <a:rPr lang="zh-CN" altLang="en-US" sz="1800" dirty="0"/>
              <a:t>内部的代码审阅工具和流程相结合</a:t>
            </a:r>
            <a:endParaRPr lang="en-US" altLang="zh-CN" sz="1800" dirty="0"/>
          </a:p>
          <a:p>
            <a:pPr marL="342900" indent="-342900">
              <a:buFont typeface="+mj-lt"/>
              <a:buAutoNum type="arabicPeriod"/>
            </a:pPr>
            <a:r>
              <a:rPr lang="en-US" altLang="zh-CN" sz="1800" dirty="0"/>
              <a:t>GitHub metrics </a:t>
            </a:r>
            <a:r>
              <a:rPr lang="zh-CN" altLang="en-US" sz="1800" dirty="0"/>
              <a:t>（统计）反映到</a:t>
            </a:r>
            <a:r>
              <a:rPr lang="en-US" altLang="zh-CN" sz="1800" dirty="0"/>
              <a:t>Open Source Hub</a:t>
            </a:r>
            <a:r>
              <a:rPr lang="zh-CN" altLang="en-US" sz="1800" dirty="0"/>
              <a:t>上</a:t>
            </a:r>
            <a:endParaRPr lang="en-US" altLang="zh-CN" sz="1800" dirty="0"/>
          </a:p>
          <a:p>
            <a:pPr marL="342900" indent="-342900">
              <a:buFont typeface="+mj-lt"/>
              <a:buAutoNum type="arabicPeriod"/>
            </a:pPr>
            <a:r>
              <a:rPr lang="zh-CN" altLang="en-US" sz="1800" dirty="0"/>
              <a:t>结合</a:t>
            </a:r>
            <a:r>
              <a:rPr lang="en-US" altLang="zh-CN" sz="1800" dirty="0"/>
              <a:t>GitHub</a:t>
            </a:r>
            <a:r>
              <a:rPr lang="zh-CN" altLang="en-US" sz="1800" dirty="0"/>
              <a:t>的通知</a:t>
            </a:r>
            <a:r>
              <a:rPr lang="en-US" altLang="zh-CN" sz="1800" dirty="0"/>
              <a:t>API</a:t>
            </a:r>
            <a:r>
              <a:rPr lang="zh-CN" altLang="en-US" sz="1800" dirty="0"/>
              <a:t>，结合公司内部的协作方式，比如邮件和即时通信（手机）等</a:t>
            </a:r>
            <a:endParaRPr lang="en-US" altLang="zh-CN" sz="1800" dirty="0"/>
          </a:p>
          <a:p>
            <a:pPr marL="342900" indent="-342900">
              <a:buFont typeface="+mj-lt"/>
              <a:buAutoNum type="arabicPeriod"/>
            </a:pPr>
            <a:endParaRPr lang="en-US" sz="1800"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1687" y="1351390"/>
            <a:ext cx="7910313" cy="2763411"/>
          </a:xfrm>
          <a:prstGeom prst="rect">
            <a:avLst/>
          </a:prstGeom>
        </p:spPr>
      </p:pic>
    </p:spTree>
    <p:extLst>
      <p:ext uri="{BB962C8B-B14F-4D97-AF65-F5344CB8AC3E}">
        <p14:creationId xmlns:p14="http://schemas.microsoft.com/office/powerpoint/2010/main" val="283728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p:cNvPr>
          <p:cNvPicPr>
            <a:picLocks noChangeAspect="1"/>
          </p:cNvPicPr>
          <p:nvPr/>
        </p:nvPicPr>
        <p:blipFill>
          <a:blip r:embed="rId3"/>
          <a:stretch>
            <a:fillRect/>
          </a:stretch>
        </p:blipFill>
        <p:spPr>
          <a:xfrm>
            <a:off x="3011035" y="1330657"/>
            <a:ext cx="6169926" cy="4718368"/>
          </a:xfrm>
          <a:prstGeom prst="rect">
            <a:avLst/>
          </a:prstGeom>
        </p:spPr>
      </p:pic>
      <p:sp>
        <p:nvSpPr>
          <p:cNvPr id="6" name="TextBox 5"/>
          <p:cNvSpPr txBox="1"/>
          <p:nvPr/>
        </p:nvSpPr>
        <p:spPr>
          <a:xfrm>
            <a:off x="838198" y="6343740"/>
            <a:ext cx="5763694" cy="369332"/>
          </a:xfrm>
          <a:prstGeom prst="rect">
            <a:avLst/>
          </a:prstGeom>
          <a:noFill/>
        </p:spPr>
        <p:txBody>
          <a:bodyPr wrap="none" rtlCol="0">
            <a:spAutoFit/>
          </a:bodyPr>
          <a:lstStyle/>
          <a:p>
            <a:r>
              <a:rPr lang="en-US" dirty="0"/>
              <a:t>Dashboard - </a:t>
            </a:r>
            <a:r>
              <a:rPr lang="en-US" dirty="0">
                <a:hlinkClick r:id="rId2"/>
              </a:rPr>
              <a:t>https://witness-test.visualstudio.com/Reviews</a:t>
            </a:r>
            <a:r>
              <a:rPr lang="en-US" dirty="0"/>
              <a:t> </a:t>
            </a:r>
          </a:p>
        </p:txBody>
      </p:sp>
      <p:sp>
        <p:nvSpPr>
          <p:cNvPr id="8" name="Title 1"/>
          <p:cNvSpPr>
            <a:spLocks noGrp="1"/>
          </p:cNvSpPr>
          <p:nvPr>
            <p:ph type="title"/>
          </p:nvPr>
        </p:nvSpPr>
        <p:spPr>
          <a:xfrm>
            <a:off x="838198" y="167232"/>
            <a:ext cx="10515600" cy="1163425"/>
          </a:xfrm>
        </p:spPr>
        <p:txBody>
          <a:bodyPr/>
          <a:lstStyle/>
          <a:p>
            <a:r>
              <a:rPr lang="zh-CN" altLang="en-US" dirty="0"/>
              <a:t>审阅者仪表盘</a:t>
            </a:r>
            <a:endParaRPr lang="en-US" dirty="0"/>
          </a:p>
        </p:txBody>
      </p:sp>
    </p:spTree>
    <p:extLst>
      <p:ext uri="{BB962C8B-B14F-4D97-AF65-F5344CB8AC3E}">
        <p14:creationId xmlns:p14="http://schemas.microsoft.com/office/powerpoint/2010/main" val="62304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70995"/>
            <a:ext cx="3932237" cy="678976"/>
          </a:xfrm>
        </p:spPr>
        <p:txBody>
          <a:bodyPr/>
          <a:lstStyle/>
          <a:p>
            <a:r>
              <a:rPr lang="zh-CN" altLang="en-US" dirty="0"/>
              <a:t>部署和合并阶段</a:t>
            </a:r>
            <a:endParaRPr lang="en-US" dirty="0"/>
          </a:p>
        </p:txBody>
      </p:sp>
      <p:sp>
        <p:nvSpPr>
          <p:cNvPr id="4" name="Text Placeholder 3"/>
          <p:cNvSpPr>
            <a:spLocks noGrp="1"/>
          </p:cNvSpPr>
          <p:nvPr>
            <p:ph type="body" sz="half" idx="2"/>
          </p:nvPr>
        </p:nvSpPr>
        <p:spPr>
          <a:xfrm>
            <a:off x="839788" y="1646948"/>
            <a:ext cx="3932237" cy="4062476"/>
          </a:xfrm>
        </p:spPr>
        <p:txBody>
          <a:bodyPr>
            <a:normAutofit/>
          </a:bodyPr>
          <a:lstStyle/>
          <a:p>
            <a:pPr marL="342900" indent="-342900">
              <a:buFont typeface="+mj-lt"/>
              <a:buAutoNum type="arabicPeriod"/>
            </a:pPr>
            <a:r>
              <a:rPr lang="zh-CN" altLang="en-US" sz="1800" dirty="0"/>
              <a:t>内部</a:t>
            </a:r>
            <a:r>
              <a:rPr lang="en-US" altLang="zh-CN" sz="1800" dirty="0"/>
              <a:t>CI</a:t>
            </a:r>
            <a:r>
              <a:rPr lang="zh-CN" altLang="en-US" sz="1800" dirty="0"/>
              <a:t>和</a:t>
            </a:r>
            <a:r>
              <a:rPr lang="en-US" altLang="zh-CN" sz="1800" dirty="0"/>
              <a:t>CD</a:t>
            </a:r>
            <a:r>
              <a:rPr lang="zh-CN" altLang="en-US" sz="1800" dirty="0"/>
              <a:t>系统集成</a:t>
            </a:r>
            <a:endParaRPr lang="en-US" altLang="zh-CN" sz="1800" dirty="0"/>
          </a:p>
          <a:p>
            <a:pPr marL="342900" indent="-342900">
              <a:buFont typeface="+mj-lt"/>
              <a:buAutoNum type="arabicPeriod"/>
            </a:pPr>
            <a:r>
              <a:rPr lang="zh-CN" altLang="en-US" sz="1800" dirty="0"/>
              <a:t>和内部自动测试的工具集成</a:t>
            </a:r>
            <a:endParaRPr lang="en-US" altLang="zh-CN" sz="1800" dirty="0"/>
          </a:p>
          <a:p>
            <a:pPr marL="342900" indent="-342900">
              <a:buFont typeface="+mj-lt"/>
              <a:buAutoNum type="arabicPeriod"/>
            </a:pPr>
            <a:r>
              <a:rPr lang="zh-CN" altLang="en-US" sz="1800" dirty="0"/>
              <a:t>测试环境到生产环境上线</a:t>
            </a:r>
            <a:endParaRPr lang="en-US" altLang="zh-CN" sz="1800" dirty="0"/>
          </a:p>
          <a:p>
            <a:pPr marL="342900" indent="-342900">
              <a:buFont typeface="+mj-lt"/>
              <a:buAutoNum type="arabicPeriod"/>
            </a:pPr>
            <a:r>
              <a:rPr lang="zh-CN" altLang="en-US" sz="1800" dirty="0"/>
              <a:t>代码更新触发应用上线</a:t>
            </a:r>
            <a:endParaRPr lang="en-US" altLang="zh-CN" sz="1800" dirty="0"/>
          </a:p>
          <a:p>
            <a:pPr marL="342900" indent="-342900">
              <a:buFont typeface="+mj-lt"/>
              <a:buAutoNum type="arabicPeriod"/>
            </a:pPr>
            <a:r>
              <a:rPr lang="zh-CN" altLang="en-US" sz="1800" dirty="0"/>
              <a:t>和微服务架构的融合</a:t>
            </a:r>
            <a:endParaRPr lang="en-US" altLang="zh-CN" sz="1800" dirty="0"/>
          </a:p>
          <a:p>
            <a:pPr marL="342900" indent="-342900">
              <a:buFont typeface="+mj-lt"/>
              <a:buAutoNum type="arabicPeriod"/>
            </a:pPr>
            <a:endParaRPr lang="en-US" sz="18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4300" y="1315091"/>
            <a:ext cx="6006813" cy="2159575"/>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4300" y="3578575"/>
            <a:ext cx="6416421" cy="2204833"/>
          </a:xfrm>
          <a:prstGeom prst="rect">
            <a:avLst/>
          </a:prstGeom>
        </p:spPr>
      </p:pic>
    </p:spTree>
    <p:extLst>
      <p:ext uri="{BB962C8B-B14F-4D97-AF65-F5344CB8AC3E}">
        <p14:creationId xmlns:p14="http://schemas.microsoft.com/office/powerpoint/2010/main" val="346563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02439" y="108709"/>
            <a:ext cx="5478427" cy="2807631"/>
          </a:xfrm>
          <a:prstGeom prst="rect">
            <a:avLst/>
          </a:prstGeom>
        </p:spPr>
      </p:pic>
      <p:pic>
        <p:nvPicPr>
          <p:cNvPr id="3" name="Picture 2"/>
          <p:cNvPicPr>
            <a:picLocks noChangeAspect="1"/>
          </p:cNvPicPr>
          <p:nvPr/>
        </p:nvPicPr>
        <p:blipFill>
          <a:blip r:embed="rId3"/>
          <a:stretch>
            <a:fillRect/>
          </a:stretch>
        </p:blipFill>
        <p:spPr>
          <a:xfrm>
            <a:off x="5659746" y="3080113"/>
            <a:ext cx="4939940" cy="2807855"/>
          </a:xfrm>
          <a:prstGeom prst="rect">
            <a:avLst/>
          </a:prstGeom>
        </p:spPr>
      </p:pic>
      <p:sp>
        <p:nvSpPr>
          <p:cNvPr id="4" name="TextBox 3"/>
          <p:cNvSpPr txBox="1"/>
          <p:nvPr/>
        </p:nvSpPr>
        <p:spPr>
          <a:xfrm>
            <a:off x="929373" y="1575475"/>
            <a:ext cx="3983822" cy="2308324"/>
          </a:xfrm>
          <a:prstGeom prst="rect">
            <a:avLst/>
          </a:prstGeom>
          <a:noFill/>
        </p:spPr>
        <p:txBody>
          <a:bodyPr wrap="square" rtlCol="0">
            <a:spAutoFit/>
          </a:bodyPr>
          <a:lstStyle/>
          <a:p>
            <a:r>
              <a:rPr lang="zh-CN" altLang="en-US" sz="3600" dirty="0"/>
              <a:t>实时获取和聚合公司内部的开源项目行为数据，用于分析和系统运维</a:t>
            </a:r>
            <a:endParaRPr lang="en-US" sz="3600" dirty="0"/>
          </a:p>
        </p:txBody>
      </p:sp>
    </p:spTree>
    <p:extLst>
      <p:ext uri="{BB962C8B-B14F-4D97-AF65-F5344CB8AC3E}">
        <p14:creationId xmlns:p14="http://schemas.microsoft.com/office/powerpoint/2010/main" val="410250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606313" y="649071"/>
            <a:ext cx="5641893" cy="5012281"/>
          </a:xfrm>
          <a:prstGeom prst="rect">
            <a:avLst/>
          </a:prstGeom>
        </p:spPr>
      </p:pic>
      <p:sp>
        <p:nvSpPr>
          <p:cNvPr id="6" name="TextBox 5"/>
          <p:cNvSpPr txBox="1"/>
          <p:nvPr/>
        </p:nvSpPr>
        <p:spPr>
          <a:xfrm>
            <a:off x="838200" y="6343740"/>
            <a:ext cx="11238205" cy="369332"/>
          </a:xfrm>
          <a:prstGeom prst="rect">
            <a:avLst/>
          </a:prstGeom>
          <a:noFill/>
        </p:spPr>
        <p:txBody>
          <a:bodyPr wrap="none" rtlCol="0">
            <a:spAutoFit/>
          </a:bodyPr>
          <a:lstStyle/>
          <a:p>
            <a:r>
              <a:rPr lang="en-US" dirty="0"/>
              <a:t>Dashboard - </a:t>
            </a:r>
            <a:r>
              <a:rPr lang="en-US" dirty="0">
                <a:hlinkClick r:id="rId2"/>
              </a:rPr>
              <a:t>https://ossmsft.visualstudio.com/Reviews?activeDashboardId=19d98533-fb42-41d8-af9a-551c87e592d1</a:t>
            </a:r>
            <a:r>
              <a:rPr lang="en-US" dirty="0"/>
              <a:t> </a:t>
            </a:r>
          </a:p>
        </p:txBody>
      </p:sp>
      <p:sp>
        <p:nvSpPr>
          <p:cNvPr id="7" name="Title 1"/>
          <p:cNvSpPr>
            <a:spLocks noGrp="1"/>
          </p:cNvSpPr>
          <p:nvPr>
            <p:ph type="title"/>
          </p:nvPr>
        </p:nvSpPr>
        <p:spPr>
          <a:xfrm>
            <a:off x="169460" y="105819"/>
            <a:ext cx="10515600" cy="719871"/>
          </a:xfrm>
        </p:spPr>
        <p:txBody>
          <a:bodyPr/>
          <a:lstStyle/>
          <a:p>
            <a:r>
              <a:rPr lang="zh-CN" altLang="en-US" dirty="0"/>
              <a:t>可视化管理信息 罗盘</a:t>
            </a:r>
            <a:endParaRPr lang="en-US" dirty="0"/>
          </a:p>
        </p:txBody>
      </p:sp>
    </p:spTree>
    <p:extLst>
      <p:ext uri="{BB962C8B-B14F-4D97-AF65-F5344CB8AC3E}">
        <p14:creationId xmlns:p14="http://schemas.microsoft.com/office/powerpoint/2010/main" val="259106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96322" y="2562827"/>
            <a:ext cx="7766936" cy="9732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Aft>
                <a:spcPts val="0"/>
              </a:spcAft>
            </a:pPr>
            <a:r>
              <a:rPr lang="en-US" sz="5400" dirty="0"/>
              <a:t>Questions?</a:t>
            </a:r>
          </a:p>
        </p:txBody>
      </p:sp>
      <p:sp>
        <p:nvSpPr>
          <p:cNvPr id="8" name="Rectangle 13"/>
          <p:cNvSpPr/>
          <p:nvPr/>
        </p:nvSpPr>
        <p:spPr bwMode="auto">
          <a:xfrm>
            <a:off x="343838" y="373886"/>
            <a:ext cx="4798668" cy="1105538"/>
          </a:xfrm>
          <a:prstGeom prst="rect">
            <a:avLst/>
          </a:prstGeom>
          <a:ln>
            <a:noFill/>
            <a:headEnd type="none" w="med" len="med"/>
            <a:tailEnd type="none" w="med" len="med"/>
          </a:ln>
          <a:effectLst>
            <a:outerShdw blurRad="57785" dist="33020" dir="3180000" algn="ctr">
              <a:srgbClr val="000000">
                <a:alpha val="30000"/>
              </a:srgb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9" name="Picture 9"/>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6839" y="651561"/>
            <a:ext cx="4412666" cy="576692"/>
          </a:xfrm>
          <a:prstGeom prst="rect">
            <a:avLst/>
          </a:prstGeom>
        </p:spPr>
      </p:pic>
    </p:spTree>
    <p:extLst>
      <p:ext uri="{BB962C8B-B14F-4D97-AF65-F5344CB8AC3E}">
        <p14:creationId xmlns:p14="http://schemas.microsoft.com/office/powerpoint/2010/main" val="168778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zh-CN" altLang="en-US" sz="4400" b="1" dirty="0"/>
              <a:t>结合</a:t>
            </a:r>
            <a:r>
              <a:rPr lang="en-US" altLang="zh-CN" sz="4400" b="1" dirty="0"/>
              <a:t>GitHub</a:t>
            </a:r>
            <a:r>
              <a:rPr lang="zh-CN" altLang="en-US" sz="4400" b="1" dirty="0"/>
              <a:t>的开源审批和部署流程</a:t>
            </a:r>
            <a:endParaRPr lang="en-US" sz="4400" dirty="0"/>
          </a:p>
        </p:txBody>
      </p:sp>
      <p:sp>
        <p:nvSpPr>
          <p:cNvPr id="3" name="Subtitle 2"/>
          <p:cNvSpPr>
            <a:spLocks noGrp="1"/>
          </p:cNvSpPr>
          <p:nvPr>
            <p:ph type="subTitle" idx="1"/>
          </p:nvPr>
        </p:nvSpPr>
        <p:spPr/>
        <p:txBody>
          <a:bodyPr/>
          <a:lstStyle/>
          <a:p>
            <a:r>
              <a:rPr lang="zh-CN" altLang="en-US" dirty="0"/>
              <a:t>宋青见</a:t>
            </a:r>
            <a:endParaRPr lang="en-US" altLang="zh-CN" dirty="0"/>
          </a:p>
          <a:p>
            <a:r>
              <a:rPr lang="zh-CN" altLang="en-US" dirty="0"/>
              <a:t>微软亚太研发集团 云计算与企业事业部 </a:t>
            </a:r>
            <a:endParaRPr lang="en-US" altLang="zh-CN" dirty="0"/>
          </a:p>
          <a:p>
            <a:r>
              <a:rPr lang="zh-CN" altLang="en-US" dirty="0"/>
              <a:t>首席产品经理</a:t>
            </a:r>
            <a:endParaRPr lang="en-US" dirty="0"/>
          </a:p>
        </p:txBody>
      </p:sp>
    </p:spTree>
    <p:extLst>
      <p:ext uri="{BB962C8B-B14F-4D97-AF65-F5344CB8AC3E}">
        <p14:creationId xmlns:p14="http://schemas.microsoft.com/office/powerpoint/2010/main" val="233148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开源无处不在</a:t>
            </a:r>
            <a:endParaRPr lang="en-US" dirty="0"/>
          </a:p>
        </p:txBody>
      </p:sp>
      <p:pic>
        <p:nvPicPr>
          <p:cNvPr id="9" name="Picture 8"/>
          <p:cNvPicPr>
            <a:picLocks noChangeAspect="1"/>
          </p:cNvPicPr>
          <p:nvPr/>
        </p:nvPicPr>
        <p:blipFill>
          <a:blip r:embed="rId3"/>
          <a:stretch>
            <a:fillRect/>
          </a:stretch>
        </p:blipFill>
        <p:spPr>
          <a:xfrm>
            <a:off x="9070803" y="1002970"/>
            <a:ext cx="1126398" cy="79661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155" y="562121"/>
            <a:ext cx="2063850" cy="55723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206" y="1926434"/>
            <a:ext cx="1718253" cy="50766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710" y="3789604"/>
            <a:ext cx="1064991" cy="50587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9665" y="2355351"/>
            <a:ext cx="653660" cy="80509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9070" y="1608551"/>
            <a:ext cx="1354870" cy="425568"/>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0215" y="529261"/>
            <a:ext cx="1341881" cy="549532"/>
          </a:xfrm>
          <a:prstGeom prst="rect">
            <a:avLst/>
          </a:prstGeom>
        </p:spPr>
      </p:pic>
      <p:pic>
        <p:nvPicPr>
          <p:cNvPr id="16" name="Picture 15"/>
          <p:cNvPicPr>
            <a:picLocks noChangeAspect="1"/>
          </p:cNvPicPr>
          <p:nvPr/>
        </p:nvPicPr>
        <p:blipFill>
          <a:blip r:embed="rId10"/>
          <a:stretch>
            <a:fillRect/>
          </a:stretch>
        </p:blipFill>
        <p:spPr>
          <a:xfrm>
            <a:off x="4616716" y="1806996"/>
            <a:ext cx="2534405" cy="465810"/>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98870" y="1898186"/>
            <a:ext cx="1902403" cy="384528"/>
          </a:xfrm>
          <a:prstGeom prst="rect">
            <a:avLst/>
          </a:prstGeom>
        </p:spPr>
      </p:pic>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9570" y="2858122"/>
            <a:ext cx="1532490" cy="432139"/>
          </a:xfrm>
          <a:prstGeom prst="rect">
            <a:avLst/>
          </a:prstGeom>
        </p:spPr>
      </p:pic>
      <p:pic>
        <p:nvPicPr>
          <p:cNvPr id="20" name="Picture 19"/>
          <p:cNvPicPr>
            <a:picLocks noChangeAspect="1"/>
          </p:cNvPicPr>
          <p:nvPr/>
        </p:nvPicPr>
        <p:blipFill>
          <a:blip r:embed="rId13"/>
          <a:stretch>
            <a:fillRect/>
          </a:stretch>
        </p:blipFill>
        <p:spPr>
          <a:xfrm>
            <a:off x="655710" y="4911052"/>
            <a:ext cx="1369120" cy="450756"/>
          </a:xfrm>
          <a:prstGeom prst="rect">
            <a:avLst/>
          </a:prstGeom>
        </p:spPr>
      </p:pic>
      <p:pic>
        <p:nvPicPr>
          <p:cNvPr id="21" name="Picture 20"/>
          <p:cNvPicPr>
            <a:picLocks noChangeAspect="1"/>
          </p:cNvPicPr>
          <p:nvPr/>
        </p:nvPicPr>
        <p:blipFill>
          <a:blip r:embed="rId14"/>
          <a:stretch>
            <a:fillRect/>
          </a:stretch>
        </p:blipFill>
        <p:spPr>
          <a:xfrm>
            <a:off x="2063095" y="3821928"/>
            <a:ext cx="1759443" cy="441223"/>
          </a:xfrm>
          <a:prstGeom prst="rect">
            <a:avLst/>
          </a:prstGeom>
        </p:spPr>
      </p:pic>
      <p:pic>
        <p:nvPicPr>
          <p:cNvPr id="22" name="Picture 21"/>
          <p:cNvPicPr>
            <a:picLocks noChangeAspect="1"/>
          </p:cNvPicPr>
          <p:nvPr/>
        </p:nvPicPr>
        <p:blipFill>
          <a:blip r:embed="rId15"/>
          <a:stretch>
            <a:fillRect/>
          </a:stretch>
        </p:blipFill>
        <p:spPr>
          <a:xfrm>
            <a:off x="2440080" y="4877046"/>
            <a:ext cx="586431" cy="518766"/>
          </a:xfrm>
          <a:prstGeom prst="rect">
            <a:avLst/>
          </a:prstGeom>
        </p:spPr>
      </p:pic>
      <p:pic>
        <p:nvPicPr>
          <p:cNvPr id="23" name="Picture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55902" y="3242382"/>
            <a:ext cx="1979605" cy="1064504"/>
          </a:xfrm>
          <a:prstGeom prst="rect">
            <a:avLst/>
          </a:prstGeom>
        </p:spPr>
      </p:pic>
      <p:pic>
        <p:nvPicPr>
          <p:cNvPr id="24" name="Picture 1" descr="image0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08274" y="2672340"/>
            <a:ext cx="1414734" cy="37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64380" y="2771977"/>
            <a:ext cx="1418487" cy="49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descr="http://windowsgamesambassadors.azurewebsites.net/wp-content/uploads/2013/08/monogame.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72975" y="428683"/>
            <a:ext cx="1479102" cy="82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515482" y="4980396"/>
            <a:ext cx="1147342" cy="1147342"/>
          </a:xfrm>
          <a:prstGeom prst="rect">
            <a:avLst/>
          </a:prstGeom>
        </p:spPr>
      </p:pic>
      <p:pic>
        <p:nvPicPr>
          <p:cNvPr id="28" name="Picture 2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3567" y="5119135"/>
            <a:ext cx="849736" cy="849736"/>
          </a:xfrm>
          <a:prstGeom prst="rect">
            <a:avLst/>
          </a:prstGeom>
        </p:spPr>
      </p:pic>
      <p:pic>
        <p:nvPicPr>
          <p:cNvPr id="29" name="Picture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98288" y="3389569"/>
            <a:ext cx="1085557" cy="1085557"/>
          </a:xfrm>
          <a:prstGeom prst="rect">
            <a:avLst/>
          </a:prstGeom>
        </p:spPr>
      </p:pic>
      <p:pic>
        <p:nvPicPr>
          <p:cNvPr id="30" name="Picture 2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410289" y="4213437"/>
            <a:ext cx="873666" cy="873666"/>
          </a:xfrm>
          <a:prstGeom prst="rect">
            <a:avLst/>
          </a:prstGeom>
        </p:spPr>
      </p:pic>
      <p:pic>
        <p:nvPicPr>
          <p:cNvPr id="31" name="Picture 3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935507" y="3584455"/>
            <a:ext cx="1699472" cy="1690134"/>
          </a:xfrm>
          <a:prstGeom prst="rect">
            <a:avLst/>
          </a:prstGeom>
        </p:spPr>
      </p:pic>
      <p:pic>
        <p:nvPicPr>
          <p:cNvPr id="32" name="Picture 3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341835" y="5300093"/>
            <a:ext cx="1879873" cy="626624"/>
          </a:xfrm>
          <a:prstGeom prst="rect">
            <a:avLst/>
          </a:prstGeom>
        </p:spPr>
      </p:pic>
      <p:pic>
        <p:nvPicPr>
          <p:cNvPr id="33" name="Picture 3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693432" y="5307958"/>
            <a:ext cx="1842793" cy="651164"/>
          </a:xfrm>
          <a:prstGeom prst="rect">
            <a:avLst/>
          </a:prstGeom>
        </p:spPr>
      </p:pic>
      <p:sp>
        <p:nvSpPr>
          <p:cNvPr id="36" name="Rectangle 35"/>
          <p:cNvSpPr/>
          <p:nvPr/>
        </p:nvSpPr>
        <p:spPr>
          <a:xfrm>
            <a:off x="4208274" y="4255068"/>
            <a:ext cx="1293329" cy="452590"/>
          </a:xfrm>
          <a:prstGeom prst="rect">
            <a:avLst/>
          </a:prstGeom>
        </p:spPr>
        <p:txBody>
          <a:bodyPr wrap="square">
            <a:spAutoFit/>
          </a:bodyPr>
          <a:lstStyle/>
          <a:p>
            <a:r>
              <a:rPr lang="en-US" sz="2353" b="1" dirty="0"/>
              <a:t>Win2D</a:t>
            </a:r>
          </a:p>
        </p:txBody>
      </p:sp>
      <p:pic>
        <p:nvPicPr>
          <p:cNvPr id="2" name="Picture 1"/>
          <p:cNvPicPr>
            <a:picLocks noChangeAspect="1"/>
          </p:cNvPicPr>
          <p:nvPr/>
        </p:nvPicPr>
        <p:blipFill>
          <a:blip r:embed="rId27"/>
          <a:stretch>
            <a:fillRect/>
          </a:stretch>
        </p:blipFill>
        <p:spPr>
          <a:xfrm>
            <a:off x="7017642" y="2513686"/>
            <a:ext cx="1928062" cy="662983"/>
          </a:xfrm>
          <a:prstGeom prst="rect">
            <a:avLst/>
          </a:prstGeom>
        </p:spPr>
      </p:pic>
    </p:spTree>
    <p:extLst>
      <p:ext uri="{BB962C8B-B14F-4D97-AF65-F5344CB8AC3E}">
        <p14:creationId xmlns:p14="http://schemas.microsoft.com/office/powerpoint/2010/main" val="3091486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180" y="69450"/>
            <a:ext cx="10515600" cy="1058493"/>
          </a:xfrm>
        </p:spPr>
        <p:txBody>
          <a:bodyPr/>
          <a:lstStyle/>
          <a:p>
            <a:r>
              <a:rPr lang="zh-CN" altLang="en-US" dirty="0"/>
              <a:t>开源项目的特点</a:t>
            </a:r>
            <a:endParaRPr lang="en-US" dirty="0"/>
          </a:p>
        </p:txBody>
      </p:sp>
      <p:sp>
        <p:nvSpPr>
          <p:cNvPr id="3" name="Content Placeholder 2"/>
          <p:cNvSpPr>
            <a:spLocks noGrp="1"/>
          </p:cNvSpPr>
          <p:nvPr>
            <p:ph idx="1"/>
          </p:nvPr>
        </p:nvSpPr>
        <p:spPr>
          <a:xfrm>
            <a:off x="285180" y="1290980"/>
            <a:ext cx="2956286" cy="3840723"/>
          </a:xfrm>
        </p:spPr>
        <p:txBody>
          <a:bodyPr>
            <a:normAutofit/>
          </a:bodyPr>
          <a:lstStyle/>
          <a:p>
            <a:pPr marL="0" indent="0">
              <a:buNone/>
            </a:pPr>
            <a:r>
              <a:rPr lang="zh-CN" altLang="en-US" b="1" dirty="0"/>
              <a:t>共享的哲学理念</a:t>
            </a:r>
            <a:endParaRPr lang="en-US" altLang="zh-CN" b="1" dirty="0"/>
          </a:p>
          <a:p>
            <a:pPr marL="0" indent="0">
              <a:buNone/>
            </a:pPr>
            <a:br>
              <a:rPr lang="en-US" sz="2400" b="1" dirty="0"/>
            </a:br>
            <a:r>
              <a:rPr lang="en-US" sz="2400" b="1" dirty="0"/>
              <a:t>- </a:t>
            </a:r>
            <a:r>
              <a:rPr lang="zh-CN" altLang="en-US" sz="2400" dirty="0"/>
              <a:t>享受了他人的成果（降低开发成本）</a:t>
            </a:r>
            <a:endParaRPr lang="en-US" altLang="zh-CN" sz="2400" dirty="0"/>
          </a:p>
          <a:p>
            <a:pPr>
              <a:buFontTx/>
              <a:buChar char="-"/>
            </a:pPr>
            <a:r>
              <a:rPr lang="zh-CN" altLang="en-US" sz="2400" dirty="0"/>
              <a:t>回馈了自己的工作</a:t>
            </a:r>
            <a:br>
              <a:rPr lang="en-US" altLang="zh-CN" sz="2400" dirty="0"/>
            </a:br>
            <a:r>
              <a:rPr lang="zh-CN" altLang="en-US" sz="2400" dirty="0"/>
              <a:t>（吸引开发者）</a:t>
            </a:r>
            <a:endParaRPr lang="en-US" altLang="zh-CN" sz="2400" dirty="0"/>
          </a:p>
          <a:p>
            <a:pPr>
              <a:buFontTx/>
              <a:buChar char="-"/>
            </a:pPr>
            <a:r>
              <a:rPr lang="zh-CN" altLang="en-US" sz="2400" dirty="0"/>
              <a:t>知识产权没有了传统商业公司的保护</a:t>
            </a:r>
            <a:br>
              <a:rPr lang="en-US" altLang="zh-CN" sz="2400" dirty="0"/>
            </a:br>
            <a:r>
              <a:rPr lang="zh-CN" altLang="en-US" sz="2400" dirty="0"/>
              <a:t>（社区让产品更好）</a:t>
            </a:r>
            <a:br>
              <a:rPr lang="en-US" sz="2400" dirty="0"/>
            </a:br>
            <a:endParaRPr lang="en-US" sz="2400" dirty="0"/>
          </a:p>
          <a:p>
            <a:pPr marL="0" indent="0">
              <a:buNone/>
            </a:pPr>
            <a:endParaRPr lang="en-US" b="1" dirty="0"/>
          </a:p>
        </p:txBody>
      </p:sp>
      <p:sp>
        <p:nvSpPr>
          <p:cNvPr id="4" name="Content Placeholder 2"/>
          <p:cNvSpPr txBox="1">
            <a:spLocks/>
          </p:cNvSpPr>
          <p:nvPr/>
        </p:nvSpPr>
        <p:spPr>
          <a:xfrm>
            <a:off x="3983446" y="1274908"/>
            <a:ext cx="3741188" cy="385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b="1" dirty="0"/>
              <a:t>发布方式</a:t>
            </a:r>
            <a:r>
              <a:rPr lang="en-US" b="1" dirty="0"/>
              <a:t>(</a:t>
            </a:r>
            <a:r>
              <a:rPr lang="zh-CN" altLang="en-US" b="1" dirty="0"/>
              <a:t>法律框架</a:t>
            </a:r>
            <a:r>
              <a:rPr lang="en-US" b="1" dirty="0"/>
              <a:t>)</a:t>
            </a:r>
          </a:p>
          <a:p>
            <a:pPr marL="0" indent="0" fontAlgn="auto">
              <a:spcAft>
                <a:spcPts val="0"/>
              </a:spcAft>
              <a:buNone/>
            </a:pPr>
            <a:br>
              <a:rPr lang="en-US" sz="2400" b="1" dirty="0"/>
            </a:br>
            <a:r>
              <a:rPr lang="en-US" sz="2400" b="1" dirty="0"/>
              <a:t>- </a:t>
            </a:r>
            <a:r>
              <a:rPr lang="zh-CN" altLang="en-US" sz="2400" dirty="0"/>
              <a:t>许可证：如何使用特定的开源项目和创造衍生项目和产品的条款</a:t>
            </a:r>
            <a:endParaRPr lang="en-US" altLang="zh-CN" sz="2400" dirty="0"/>
          </a:p>
          <a:p>
            <a:pPr fontAlgn="auto">
              <a:spcAft>
                <a:spcPts val="0"/>
              </a:spcAft>
              <a:buFontTx/>
              <a:buChar char="-"/>
            </a:pPr>
            <a:r>
              <a:rPr lang="zh-CN" altLang="en-US" sz="2400" dirty="0"/>
              <a:t>必须提供源代码</a:t>
            </a:r>
            <a:endParaRPr lang="en-US" altLang="zh-CN" sz="2400" dirty="0"/>
          </a:p>
          <a:p>
            <a:pPr fontAlgn="auto">
              <a:spcAft>
                <a:spcPts val="0"/>
              </a:spcAft>
              <a:buFontTx/>
              <a:buChar char="-"/>
            </a:pPr>
            <a:r>
              <a:rPr lang="zh-CN" altLang="en-US" sz="2400" dirty="0"/>
              <a:t>自由发布，没有许可授权费</a:t>
            </a:r>
            <a:endParaRPr lang="en-US" sz="2400" b="1" dirty="0"/>
          </a:p>
        </p:txBody>
      </p:sp>
      <p:sp>
        <p:nvSpPr>
          <p:cNvPr id="5" name="Content Placeholder 2"/>
          <p:cNvSpPr txBox="1">
            <a:spLocks/>
          </p:cNvSpPr>
          <p:nvPr/>
        </p:nvSpPr>
        <p:spPr>
          <a:xfrm>
            <a:off x="7956645" y="1274908"/>
            <a:ext cx="4111245" cy="3994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b="1" dirty="0"/>
              <a:t>治理模式</a:t>
            </a:r>
            <a:r>
              <a:rPr lang="en-US" b="1" dirty="0"/>
              <a:t>(</a:t>
            </a:r>
            <a:r>
              <a:rPr lang="zh-CN" altLang="en-US" b="1" dirty="0"/>
              <a:t>人际关系框架</a:t>
            </a:r>
            <a:r>
              <a:rPr lang="en-US" b="1" dirty="0"/>
              <a:t>)</a:t>
            </a:r>
            <a:br>
              <a:rPr lang="en-US" b="1" dirty="0"/>
            </a:br>
            <a:endParaRPr lang="en-US" sz="2400" b="1" dirty="0"/>
          </a:p>
          <a:p>
            <a:pPr marL="0" indent="0" fontAlgn="auto">
              <a:spcAft>
                <a:spcPts val="0"/>
              </a:spcAft>
              <a:buFont typeface="Arial" panose="020B0604020202020204" pitchFamily="34" charset="0"/>
              <a:buNone/>
            </a:pPr>
            <a:r>
              <a:rPr lang="en-US" sz="2400" b="1" dirty="0"/>
              <a:t>- </a:t>
            </a:r>
            <a:r>
              <a:rPr lang="zh-CN" altLang="en-US" sz="2400" dirty="0"/>
              <a:t>提交者：对主分支有写权限</a:t>
            </a:r>
            <a:br>
              <a:rPr lang="en-US" altLang="zh-CN" sz="2400" dirty="0"/>
            </a:br>
            <a:br>
              <a:rPr lang="en-US" altLang="zh-CN" sz="2400" dirty="0"/>
            </a:br>
            <a:r>
              <a:rPr lang="en-US" altLang="zh-CN" sz="2400" dirty="0"/>
              <a:t>- </a:t>
            </a:r>
            <a:r>
              <a:rPr lang="zh-CN" altLang="en-US" sz="2400" dirty="0"/>
              <a:t>贡献者：提交代码，由提交者审阅后，写入主分支</a:t>
            </a:r>
            <a:endParaRPr lang="en-US" sz="2400" dirty="0"/>
          </a:p>
          <a:p>
            <a:pPr marL="0" indent="0" fontAlgn="auto">
              <a:spcAft>
                <a:spcPts val="0"/>
              </a:spcAft>
              <a:buNone/>
            </a:pPr>
            <a:br>
              <a:rPr lang="en-US" altLang="zh-CN" sz="2400" dirty="0"/>
            </a:br>
            <a:r>
              <a:rPr lang="en-US" altLang="zh-CN" sz="2400" dirty="0"/>
              <a:t>- </a:t>
            </a:r>
            <a:r>
              <a:rPr lang="zh-CN" altLang="en-US" sz="2400" dirty="0"/>
              <a:t>使用者：开源项目的消费者</a:t>
            </a:r>
            <a:endParaRPr lang="en-US" sz="2400" dirty="0"/>
          </a:p>
        </p:txBody>
      </p:sp>
    </p:spTree>
    <p:extLst>
      <p:ext uri="{BB962C8B-B14F-4D97-AF65-F5344CB8AC3E}">
        <p14:creationId xmlns:p14="http://schemas.microsoft.com/office/powerpoint/2010/main" val="27936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p:cNvPicPr>
          <p:nvPr/>
        </p:nvPicPr>
        <p:blipFill>
          <a:blip r:embed="rId3"/>
          <a:stretch>
            <a:fillRect/>
          </a:stretch>
        </p:blipFill>
        <p:spPr>
          <a:xfrm>
            <a:off x="5379436" y="1470547"/>
            <a:ext cx="6235429" cy="3960000"/>
          </a:xfrm>
          <a:prstGeom prst="rect">
            <a:avLst/>
          </a:prstGeom>
        </p:spPr>
      </p:pic>
      <p:sp>
        <p:nvSpPr>
          <p:cNvPr id="5" name="Title 1"/>
          <p:cNvSpPr>
            <a:spLocks noGrp="1"/>
          </p:cNvSpPr>
          <p:nvPr>
            <p:ph type="title"/>
          </p:nvPr>
        </p:nvSpPr>
        <p:spPr>
          <a:xfrm>
            <a:off x="587304" y="791571"/>
            <a:ext cx="4660260" cy="678976"/>
          </a:xfrm>
        </p:spPr>
        <p:txBody>
          <a:bodyPr>
            <a:normAutofit fontScale="90000"/>
          </a:bodyPr>
          <a:lstStyle/>
          <a:p>
            <a:r>
              <a:rPr lang="en-US" altLang="zh-CN" dirty="0"/>
              <a:t>GitHub</a:t>
            </a:r>
            <a:r>
              <a:rPr lang="zh-CN" altLang="en-US" dirty="0"/>
              <a:t>的优秀设计</a:t>
            </a:r>
            <a:endParaRPr lang="en-US" dirty="0"/>
          </a:p>
        </p:txBody>
      </p:sp>
      <p:sp>
        <p:nvSpPr>
          <p:cNvPr id="6" name="Text Placeholder 3"/>
          <p:cNvSpPr>
            <a:spLocks noGrp="1"/>
          </p:cNvSpPr>
          <p:nvPr>
            <p:ph type="body" sz="half" idx="4294967295"/>
          </p:nvPr>
        </p:nvSpPr>
        <p:spPr>
          <a:xfrm>
            <a:off x="518616" y="1646948"/>
            <a:ext cx="4253410" cy="4062476"/>
          </a:xfrm>
          <a:prstGeom prst="rect">
            <a:avLst/>
          </a:prstGeom>
        </p:spPr>
        <p:txBody>
          <a:bodyPr>
            <a:normAutofit/>
          </a:bodyPr>
          <a:lstStyle/>
          <a:p>
            <a:pPr marL="342900" indent="-342900">
              <a:buFont typeface="+mj-lt"/>
              <a:buAutoNum type="arabicPeriod"/>
            </a:pPr>
            <a:r>
              <a:rPr lang="zh-CN" altLang="en-US" sz="1800" dirty="0"/>
              <a:t>最自然的协作流程</a:t>
            </a:r>
            <a:endParaRPr lang="en-US" altLang="zh-CN" sz="1800" dirty="0"/>
          </a:p>
          <a:p>
            <a:pPr marL="342900" indent="-342900">
              <a:buFont typeface="+mj-lt"/>
              <a:buAutoNum type="arabicPeriod"/>
            </a:pPr>
            <a:r>
              <a:rPr lang="en-US" altLang="zh-CN" sz="1800" dirty="0"/>
              <a:t>GitHub API</a:t>
            </a:r>
            <a:r>
              <a:rPr lang="zh-CN" altLang="en-US" sz="1800" dirty="0"/>
              <a:t>易于和公司开源管理门户（枢纽）集成</a:t>
            </a:r>
            <a:endParaRPr lang="en-US" altLang="zh-CN" sz="1800" dirty="0"/>
          </a:p>
          <a:p>
            <a:pPr marL="342900" indent="-342900">
              <a:buFont typeface="+mj-lt"/>
              <a:buAutoNum type="arabicPeriod"/>
            </a:pPr>
            <a:r>
              <a:rPr lang="en-US" altLang="zh-CN" sz="1800" dirty="0" err="1"/>
              <a:t>Git</a:t>
            </a:r>
            <a:r>
              <a:rPr lang="zh-CN" altLang="en-US" sz="1800" dirty="0"/>
              <a:t>和</a:t>
            </a:r>
            <a:r>
              <a:rPr lang="en-US" altLang="zh-CN" sz="1800" dirty="0"/>
              <a:t>GitHub</a:t>
            </a:r>
            <a:r>
              <a:rPr lang="zh-CN" altLang="en-US" sz="1800" dirty="0"/>
              <a:t>代表了开源社区组织的活力和先进性</a:t>
            </a:r>
            <a:endParaRPr lang="en-US" altLang="zh-CN" sz="1800" dirty="0"/>
          </a:p>
          <a:p>
            <a:pPr lvl="1"/>
            <a:r>
              <a:rPr lang="zh-CN" altLang="en-US" sz="1800" dirty="0"/>
              <a:t>去中心化</a:t>
            </a:r>
            <a:endParaRPr lang="en-US" altLang="zh-CN" sz="1800" dirty="0"/>
          </a:p>
          <a:p>
            <a:pPr lvl="1"/>
            <a:r>
              <a:rPr lang="zh-CN" altLang="en-US" sz="1800" dirty="0"/>
              <a:t>群体构成超级中心</a:t>
            </a:r>
            <a:endParaRPr lang="en-US" altLang="zh-CN" sz="1800" dirty="0"/>
          </a:p>
          <a:p>
            <a:pPr lvl="1"/>
            <a:r>
              <a:rPr lang="zh-CN" altLang="en-US" sz="1800" dirty="0"/>
              <a:t>高效简洁的监督模式</a:t>
            </a:r>
            <a:endParaRPr lang="en-US" altLang="zh-CN" sz="1800" dirty="0"/>
          </a:p>
          <a:p>
            <a:pPr lvl="1"/>
            <a:r>
              <a:rPr lang="zh-CN" altLang="en-US" sz="1800" dirty="0"/>
              <a:t>围绕代码为核心的文档、博客和协作</a:t>
            </a:r>
            <a:endParaRPr lang="en-US" altLang="zh-CN" sz="1800" dirty="0"/>
          </a:p>
          <a:p>
            <a:pPr lvl="1"/>
            <a:r>
              <a:rPr lang="zh-CN" altLang="en-US" sz="1800" dirty="0"/>
              <a:t>易于和</a:t>
            </a:r>
            <a:r>
              <a:rPr lang="en-US" altLang="zh-CN" sz="1800" dirty="0"/>
              <a:t>CI/CD</a:t>
            </a:r>
            <a:r>
              <a:rPr lang="zh-CN" altLang="en-US" sz="1800" dirty="0"/>
              <a:t>工具集成</a:t>
            </a:r>
            <a:endParaRPr lang="en-US" altLang="zh-CN" sz="1800" dirty="0"/>
          </a:p>
        </p:txBody>
      </p:sp>
    </p:spTree>
    <p:extLst>
      <p:ext uri="{BB962C8B-B14F-4D97-AF65-F5344CB8AC3E}">
        <p14:creationId xmlns:p14="http://schemas.microsoft.com/office/powerpoint/2010/main" val="1524994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87304" y="791571"/>
            <a:ext cx="4660260" cy="678976"/>
          </a:xfrm>
        </p:spPr>
        <p:txBody>
          <a:bodyPr>
            <a:normAutofit fontScale="90000"/>
          </a:bodyPr>
          <a:lstStyle/>
          <a:p>
            <a:r>
              <a:rPr lang="zh-CN" altLang="en-US" dirty="0"/>
              <a:t>开源一站式枢纽</a:t>
            </a:r>
            <a:endParaRPr lang="en-US" dirty="0"/>
          </a:p>
        </p:txBody>
      </p:sp>
      <p:sp>
        <p:nvSpPr>
          <p:cNvPr id="6" name="Text Placeholder 3"/>
          <p:cNvSpPr>
            <a:spLocks noGrp="1"/>
          </p:cNvSpPr>
          <p:nvPr>
            <p:ph type="body" sz="half" idx="4294967295"/>
          </p:nvPr>
        </p:nvSpPr>
        <p:spPr>
          <a:xfrm>
            <a:off x="518616" y="1646948"/>
            <a:ext cx="4253410" cy="4062476"/>
          </a:xfrm>
          <a:prstGeom prst="rect">
            <a:avLst/>
          </a:prstGeom>
        </p:spPr>
        <p:txBody>
          <a:bodyPr>
            <a:normAutofit/>
          </a:bodyPr>
          <a:lstStyle/>
          <a:p>
            <a:pPr marL="342900" indent="-342900">
              <a:buFont typeface="+mj-lt"/>
              <a:buAutoNum type="arabicPeriod"/>
            </a:pPr>
            <a:r>
              <a:rPr lang="zh-CN" altLang="en-US" sz="1800" dirty="0"/>
              <a:t>系统指标</a:t>
            </a:r>
            <a:endParaRPr lang="en-US" altLang="zh-CN" sz="1800" dirty="0"/>
          </a:p>
          <a:p>
            <a:pPr marL="342900" indent="-342900">
              <a:buFont typeface="+mj-lt"/>
              <a:buAutoNum type="arabicPeriod"/>
            </a:pPr>
            <a:r>
              <a:rPr lang="zh-CN" altLang="en-US" sz="1800" dirty="0"/>
              <a:t>文章，博客和内部交流</a:t>
            </a:r>
            <a:endParaRPr lang="en-US" altLang="zh-CN" sz="1800" dirty="0"/>
          </a:p>
          <a:p>
            <a:pPr marL="342900" indent="-342900">
              <a:buFont typeface="+mj-lt"/>
              <a:buAutoNum type="arabicPeriod"/>
            </a:pPr>
            <a:r>
              <a:rPr lang="zh-CN" altLang="en-US" sz="1800" dirty="0"/>
              <a:t>开源登记和流程</a:t>
            </a:r>
            <a:endParaRPr lang="en-US" altLang="zh-CN" sz="1800" dirty="0"/>
          </a:p>
          <a:p>
            <a:pPr marL="342900" indent="-342900">
              <a:buFont typeface="+mj-lt"/>
              <a:buAutoNum type="arabicPeriod"/>
            </a:pPr>
            <a:r>
              <a:rPr lang="zh-CN" altLang="en-US" sz="1800" dirty="0"/>
              <a:t>管理</a:t>
            </a:r>
            <a:r>
              <a:rPr lang="en-US" altLang="zh-CN" sz="1800" dirty="0" err="1"/>
              <a:t>Git</a:t>
            </a:r>
            <a:r>
              <a:rPr lang="en-US" altLang="zh-CN" sz="1800" dirty="0"/>
              <a:t> Repos</a:t>
            </a:r>
            <a:r>
              <a:rPr lang="zh-CN" altLang="en-US" sz="1800" dirty="0"/>
              <a:t>（代码仓库）</a:t>
            </a:r>
            <a:endParaRPr lang="en-US" altLang="zh-CN" sz="1800" dirty="0"/>
          </a:p>
          <a:p>
            <a:pPr marL="342900" indent="-342900">
              <a:buFont typeface="+mj-lt"/>
              <a:buAutoNum type="arabicPeriod"/>
            </a:pPr>
            <a:r>
              <a:rPr lang="zh-CN" altLang="en-US" sz="1800" dirty="0"/>
              <a:t>管理团队</a:t>
            </a:r>
            <a:endParaRPr lang="en-US" altLang="zh-CN" sz="1800" dirty="0"/>
          </a:p>
          <a:p>
            <a:pPr marL="342900" indent="-342900">
              <a:buFont typeface="+mj-lt"/>
              <a:buAutoNum type="arabicPeriod"/>
            </a:pPr>
            <a:endParaRPr lang="en-US" altLang="zh-CN" sz="1800" dirty="0"/>
          </a:p>
          <a:p>
            <a:pPr marL="342900" indent="-342900">
              <a:buFont typeface="+mj-lt"/>
              <a:buAutoNum type="arabicPeriod"/>
            </a:pPr>
            <a:endParaRPr lang="en-US" altLang="zh-CN" sz="1800" dirty="0"/>
          </a:p>
        </p:txBody>
      </p:sp>
      <p:grpSp>
        <p:nvGrpSpPr>
          <p:cNvPr id="10" name="组合 9"/>
          <p:cNvGrpSpPr/>
          <p:nvPr/>
        </p:nvGrpSpPr>
        <p:grpSpPr>
          <a:xfrm>
            <a:off x="5344546" y="1470547"/>
            <a:ext cx="6667345" cy="4050942"/>
            <a:chOff x="5344546" y="1470547"/>
            <a:chExt cx="6667345" cy="4050942"/>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546" y="1470547"/>
              <a:ext cx="6667345" cy="4050942"/>
            </a:xfrm>
            <a:prstGeom prst="rect">
              <a:avLst/>
            </a:prstGeom>
          </p:spPr>
        </p:pic>
        <p:sp>
          <p:nvSpPr>
            <p:cNvPr id="3" name="矩形 2"/>
            <p:cNvSpPr/>
            <p:nvPr/>
          </p:nvSpPr>
          <p:spPr>
            <a:xfrm>
              <a:off x="6441743" y="2784143"/>
              <a:ext cx="137842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457899" y="2872854"/>
              <a:ext cx="2490716" cy="525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05164" y="1815152"/>
              <a:ext cx="736979" cy="12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5397690" y="1549021"/>
              <a:ext cx="614149" cy="211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97690" y="2108579"/>
              <a:ext cx="2190465" cy="12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65533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98993"/>
            <a:ext cx="10515600" cy="1325563"/>
          </a:xfrm>
        </p:spPr>
        <p:txBody>
          <a:bodyPr/>
          <a:lstStyle/>
          <a:p>
            <a:r>
              <a:rPr lang="zh-CN" altLang="en-US" dirty="0"/>
              <a:t>代码仓库管理</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291" y="1209956"/>
            <a:ext cx="9217419" cy="5648044"/>
          </a:xfrm>
          <a:prstGeom prst="rect">
            <a:avLst/>
          </a:prstGeom>
        </p:spPr>
      </p:pic>
    </p:spTree>
    <p:extLst>
      <p:ext uri="{BB962C8B-B14F-4D97-AF65-F5344CB8AC3E}">
        <p14:creationId xmlns:p14="http://schemas.microsoft.com/office/powerpoint/2010/main" val="275524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02" y="665517"/>
            <a:ext cx="4335930" cy="678976"/>
          </a:xfrm>
        </p:spPr>
        <p:txBody>
          <a:bodyPr>
            <a:normAutofit/>
          </a:bodyPr>
          <a:lstStyle/>
          <a:p>
            <a:r>
              <a:rPr lang="zh-CN" altLang="en-US" dirty="0"/>
              <a:t>创建分支和添加改动</a:t>
            </a:r>
            <a:endParaRPr lang="en-US" dirty="0"/>
          </a:p>
        </p:txBody>
      </p:sp>
      <p:sp>
        <p:nvSpPr>
          <p:cNvPr id="4" name="Text Placeholder 3"/>
          <p:cNvSpPr>
            <a:spLocks noGrp="1"/>
          </p:cNvSpPr>
          <p:nvPr>
            <p:ph type="body" sz="half" idx="2"/>
          </p:nvPr>
        </p:nvSpPr>
        <p:spPr>
          <a:xfrm>
            <a:off x="518616" y="1646948"/>
            <a:ext cx="4253410" cy="4062476"/>
          </a:xfrm>
        </p:spPr>
        <p:txBody>
          <a:bodyPr>
            <a:normAutofit/>
          </a:bodyPr>
          <a:lstStyle/>
          <a:p>
            <a:pPr marL="342900" indent="-342900">
              <a:buFont typeface="+mj-lt"/>
              <a:buAutoNum type="arabicPeriod"/>
            </a:pPr>
            <a:r>
              <a:rPr lang="zh-CN" altLang="en-US" sz="1800" dirty="0"/>
              <a:t>内部账号和</a:t>
            </a:r>
            <a:r>
              <a:rPr lang="en-US" altLang="zh-CN" sz="1800" dirty="0"/>
              <a:t>GitHub</a:t>
            </a:r>
            <a:r>
              <a:rPr lang="zh-CN" altLang="en-US" sz="1800" dirty="0"/>
              <a:t>账号连接</a:t>
            </a:r>
            <a:endParaRPr lang="en-US" altLang="zh-CN" sz="1800" dirty="0"/>
          </a:p>
          <a:p>
            <a:pPr marL="342900" indent="-342900">
              <a:buFont typeface="+mj-lt"/>
              <a:buAutoNum type="arabicPeriod"/>
            </a:pPr>
            <a:r>
              <a:rPr lang="zh-CN" altLang="en-US" sz="1800" dirty="0"/>
              <a:t>多设备登录验证 </a:t>
            </a:r>
            <a:r>
              <a:rPr lang="en-US" altLang="zh-CN" sz="1800" dirty="0"/>
              <a:t>- </a:t>
            </a:r>
            <a:r>
              <a:rPr lang="zh-CN" altLang="en-US" sz="1800" dirty="0"/>
              <a:t>账号安全</a:t>
            </a:r>
            <a:endParaRPr lang="en-US" altLang="zh-CN" sz="1800" dirty="0"/>
          </a:p>
          <a:p>
            <a:pPr marL="342900" indent="-342900">
              <a:buFont typeface="+mj-lt"/>
              <a:buAutoNum type="arabicPeriod"/>
            </a:pPr>
            <a:r>
              <a:rPr lang="zh-CN" altLang="en-US" sz="1800" dirty="0"/>
              <a:t>创建代码仓库的一系列检查</a:t>
            </a:r>
            <a:endParaRPr lang="en-US" altLang="zh-CN" sz="1800" dirty="0"/>
          </a:p>
          <a:p>
            <a:pPr marL="342900" indent="-342900">
              <a:buFont typeface="+mj-lt"/>
              <a:buAutoNum type="arabicPeriod"/>
            </a:pPr>
            <a:r>
              <a:rPr lang="zh-CN" altLang="en-US" sz="1800" dirty="0"/>
              <a:t>使用开源软件登记和批准的审批流程</a:t>
            </a:r>
            <a:endParaRPr lang="en-US" altLang="zh-CN" sz="1800" dirty="0"/>
          </a:p>
          <a:p>
            <a:pPr marL="342900" indent="-342900">
              <a:buFont typeface="+mj-lt"/>
              <a:buAutoNum type="arabicPeriod"/>
            </a:pPr>
            <a:r>
              <a:rPr lang="zh-CN" altLang="en-US" sz="1800" dirty="0"/>
              <a:t>参与开源软件开发和开源整个项目的审批流程</a:t>
            </a:r>
            <a:endParaRPr lang="en-US" altLang="zh-CN" sz="1800" dirty="0"/>
          </a:p>
          <a:p>
            <a:pPr marL="342900" indent="-342900">
              <a:buFont typeface="+mj-lt"/>
              <a:buAutoNum type="arabicPeriod"/>
            </a:pPr>
            <a:r>
              <a:rPr lang="zh-CN" altLang="en-US" sz="1800" dirty="0"/>
              <a:t>业务部门领导的批准</a:t>
            </a:r>
            <a:endParaRPr lang="en-US" altLang="zh-CN" sz="1800" dirty="0"/>
          </a:p>
          <a:p>
            <a:pPr marL="342900" indent="-342900">
              <a:buFont typeface="+mj-lt"/>
              <a:buAutoNum type="arabicPeriod"/>
            </a:pPr>
            <a:r>
              <a:rPr lang="zh-CN" altLang="en-US" sz="1800" dirty="0"/>
              <a:t>律师的批准</a:t>
            </a:r>
            <a:endParaRPr lang="en-US" altLang="zh-CN" sz="1800" dirty="0"/>
          </a:p>
          <a:p>
            <a:pPr marL="342900" indent="-342900">
              <a:buFont typeface="+mj-lt"/>
              <a:buAutoNum type="arabicPeriod"/>
            </a:pPr>
            <a:endParaRPr lang="en-US" sz="1800" dirty="0"/>
          </a:p>
          <a:p>
            <a:r>
              <a:rPr lang="zh-CN" altLang="en-US" sz="1800" b="1" dirty="0"/>
              <a:t>一站式的开源枢纽（</a:t>
            </a:r>
            <a:r>
              <a:rPr lang="en-US" altLang="zh-CN" sz="1800" b="1" dirty="0"/>
              <a:t>Open Source Hub</a:t>
            </a:r>
            <a:r>
              <a:rPr lang="zh-CN" altLang="en-US" sz="1800" b="1" dirty="0"/>
              <a:t>）</a:t>
            </a:r>
            <a:endParaRPr lang="en-US" sz="1800" b="1"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747" y="1344493"/>
            <a:ext cx="5827863" cy="2200295"/>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8747" y="3678186"/>
            <a:ext cx="5933370" cy="2002170"/>
          </a:xfrm>
          <a:prstGeom prst="rect">
            <a:avLst/>
          </a:prstGeom>
        </p:spPr>
      </p:pic>
    </p:spTree>
    <p:extLst>
      <p:ext uri="{BB962C8B-B14F-4D97-AF65-F5344CB8AC3E}">
        <p14:creationId xmlns:p14="http://schemas.microsoft.com/office/powerpoint/2010/main" val="387076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0"/>
          <p:cNvGraphicFramePr>
            <a:graphicFrameLocks/>
          </p:cNvGraphicFramePr>
          <p:nvPr>
            <p:extLst>
              <p:ext uri="{D42A27DB-BD31-4B8C-83A1-F6EECF244321}">
                <p14:modId xmlns:p14="http://schemas.microsoft.com/office/powerpoint/2010/main" val="3955512461"/>
              </p:ext>
            </p:extLst>
          </p:nvPr>
        </p:nvGraphicFramePr>
        <p:xfrm>
          <a:off x="4851779" y="1200742"/>
          <a:ext cx="6666931" cy="4074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21424" y="627797"/>
            <a:ext cx="3932237" cy="678976"/>
          </a:xfrm>
        </p:spPr>
        <p:txBody>
          <a:bodyPr/>
          <a:lstStyle/>
          <a:p>
            <a:r>
              <a:rPr lang="zh-CN" altLang="en-US" dirty="0"/>
              <a:t>合适的开源项目</a:t>
            </a:r>
            <a:endParaRPr lang="en-US" dirty="0"/>
          </a:p>
        </p:txBody>
      </p:sp>
      <p:sp>
        <p:nvSpPr>
          <p:cNvPr id="4" name="Text Placeholder 3"/>
          <p:cNvSpPr>
            <a:spLocks noGrp="1"/>
          </p:cNvSpPr>
          <p:nvPr>
            <p:ph type="body" sz="half" idx="2"/>
          </p:nvPr>
        </p:nvSpPr>
        <p:spPr>
          <a:xfrm>
            <a:off x="518615" y="1470547"/>
            <a:ext cx="4253410" cy="4062476"/>
          </a:xfrm>
        </p:spPr>
        <p:txBody>
          <a:bodyPr>
            <a:normAutofit/>
          </a:bodyPr>
          <a:lstStyle/>
          <a:p>
            <a:r>
              <a:rPr lang="zh-CN" altLang="en-US" sz="1800" dirty="0"/>
              <a:t>检查清单</a:t>
            </a:r>
            <a:endParaRPr lang="en-US" altLang="zh-CN" sz="1800" dirty="0"/>
          </a:p>
          <a:p>
            <a:pPr marL="342900" indent="-342900">
              <a:buFont typeface="+mj-lt"/>
              <a:buAutoNum type="arabicPeriod"/>
            </a:pPr>
            <a:r>
              <a:rPr lang="zh-CN" altLang="en-US" sz="1800" dirty="0"/>
              <a:t>为什么要开源有合理完整的理由</a:t>
            </a:r>
            <a:endParaRPr lang="en-US" altLang="zh-CN" sz="1800" dirty="0"/>
          </a:p>
          <a:p>
            <a:pPr marL="342900" indent="-342900">
              <a:buFont typeface="+mj-lt"/>
              <a:buAutoNum type="arabicPeriod"/>
            </a:pPr>
            <a:r>
              <a:rPr lang="zh-CN" altLang="en-US" sz="1800" dirty="0"/>
              <a:t>如何管理开源项目（开源治理）</a:t>
            </a:r>
            <a:endParaRPr lang="en-US" altLang="zh-CN" sz="1800" dirty="0"/>
          </a:p>
          <a:p>
            <a:pPr marL="342900" indent="-342900">
              <a:buFont typeface="+mj-lt"/>
              <a:buAutoNum type="arabicPeriod"/>
            </a:pPr>
            <a:r>
              <a:rPr lang="zh-CN" altLang="en-US" sz="1800" dirty="0"/>
              <a:t>提交者是谁？</a:t>
            </a:r>
            <a:r>
              <a:rPr lang="en-US" altLang="zh-CN" sz="1800" dirty="0"/>
              <a:t>(</a:t>
            </a:r>
            <a:r>
              <a:rPr lang="zh-CN" altLang="en-US" sz="1800" dirty="0"/>
              <a:t>谁来监督</a:t>
            </a:r>
            <a:r>
              <a:rPr lang="en-US" altLang="zh-CN" sz="1800" dirty="0"/>
              <a:t>)</a:t>
            </a:r>
          </a:p>
          <a:p>
            <a:pPr marL="342900" indent="-342900">
              <a:buFont typeface="+mj-lt"/>
              <a:buAutoNum type="arabicPeriod"/>
            </a:pPr>
            <a:r>
              <a:rPr lang="zh-CN" altLang="en-US" sz="1800" dirty="0"/>
              <a:t>公司内部哪位领导 </a:t>
            </a:r>
            <a:r>
              <a:rPr lang="en-US" altLang="zh-CN" sz="1800" dirty="0"/>
              <a:t>Sponsor </a:t>
            </a:r>
            <a:r>
              <a:rPr lang="zh-CN" altLang="en-US" sz="1800" dirty="0"/>
              <a:t>（赞助）</a:t>
            </a:r>
            <a:endParaRPr lang="en-US" altLang="zh-CN" sz="1800" dirty="0"/>
          </a:p>
          <a:p>
            <a:pPr marL="342900" indent="-342900">
              <a:buFont typeface="+mj-lt"/>
              <a:buAutoNum type="arabicPeriod"/>
            </a:pPr>
            <a:r>
              <a:rPr lang="zh-CN" altLang="en-US" sz="1800" dirty="0"/>
              <a:t>源代码清理</a:t>
            </a:r>
            <a:endParaRPr lang="en-US" altLang="zh-CN" sz="1800" dirty="0"/>
          </a:p>
          <a:p>
            <a:pPr marL="342900" indent="-342900">
              <a:buFont typeface="+mj-lt"/>
              <a:buAutoNum type="arabicPeriod"/>
            </a:pPr>
            <a:r>
              <a:rPr lang="zh-CN" altLang="en-US" sz="1800" dirty="0"/>
              <a:t>源代码</a:t>
            </a:r>
            <a:r>
              <a:rPr lang="en-US" altLang="zh-CN" sz="1800" dirty="0"/>
              <a:t>IP</a:t>
            </a:r>
            <a:r>
              <a:rPr lang="zh-CN" altLang="en-US" sz="1800" dirty="0"/>
              <a:t>扫描</a:t>
            </a:r>
            <a:endParaRPr lang="en-US" sz="1800" b="1" dirty="0"/>
          </a:p>
        </p:txBody>
      </p:sp>
      <p:cxnSp>
        <p:nvCxnSpPr>
          <p:cNvPr id="6" name="Straight Arrow Connector 12"/>
          <p:cNvCxnSpPr/>
          <p:nvPr/>
        </p:nvCxnSpPr>
        <p:spPr>
          <a:xfrm flipH="1">
            <a:off x="8185244" y="2162750"/>
            <a:ext cx="2010310" cy="135618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7" name="TextBox 15"/>
          <p:cNvSpPr txBox="1"/>
          <p:nvPr/>
        </p:nvSpPr>
        <p:spPr>
          <a:xfrm>
            <a:off x="10089811" y="1841607"/>
            <a:ext cx="1933866" cy="369332"/>
          </a:xfrm>
          <a:prstGeom prst="rect">
            <a:avLst/>
          </a:prstGeom>
          <a:noFill/>
        </p:spPr>
        <p:txBody>
          <a:bodyPr wrap="square" rtlCol="0">
            <a:spAutoFit/>
          </a:bodyPr>
          <a:lstStyle/>
          <a:p>
            <a:r>
              <a:rPr lang="zh-CN" altLang="en-US" dirty="0"/>
              <a:t>理想的开源项目</a:t>
            </a:r>
            <a:endParaRPr lang="en-US" dirty="0"/>
          </a:p>
        </p:txBody>
      </p:sp>
    </p:spTree>
    <p:extLst>
      <p:ext uri="{BB962C8B-B14F-4D97-AF65-F5344CB8AC3E}">
        <p14:creationId xmlns:p14="http://schemas.microsoft.com/office/powerpoint/2010/main" val="1442587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0060E369C21D42B663AED6D8234399" ma:contentTypeVersion="5" ma:contentTypeDescription="Create a new document." ma:contentTypeScope="" ma:versionID="ecbcac64ed2910c19bdb808053f63eb3">
  <xsd:schema xmlns:xsd="http://www.w3.org/2001/XMLSchema" xmlns:xs="http://www.w3.org/2001/XMLSchema" xmlns:p="http://schemas.microsoft.com/office/2006/metadata/properties" xmlns:ns2="15f847b6-599c-495b-950c-80f87011fe70" targetNamespace="http://schemas.microsoft.com/office/2006/metadata/properties" ma:root="true" ma:fieldsID="258f13537af7a78786ba2838b290ba35" ns2:_="">
    <xsd:import namespace="15f847b6-599c-495b-950c-80f87011fe7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f847b6-599c-495b-950c-80f87011fe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CC0BD8-A40E-4131-86D6-0959163353BC}">
  <ds:schemaRefs>
    <ds:schemaRef ds:uri="http://schemas.microsoft.com/sharepoint/v3/contenttype/forms"/>
  </ds:schemaRefs>
</ds:datastoreItem>
</file>

<file path=customXml/itemProps2.xml><?xml version="1.0" encoding="utf-8"?>
<ds:datastoreItem xmlns:ds="http://schemas.openxmlformats.org/officeDocument/2006/customXml" ds:itemID="{5474A9AC-1D2C-462C-A6F3-50CC652F5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f847b6-599c-495b-950c-80f87011f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5919F6-D94A-4BBA-8EF2-C872DDAC0D7D}">
  <ds:schemaRefs>
    <ds:schemaRef ds:uri="http://purl.org/dc/terms/"/>
    <ds:schemaRef ds:uri="http://schemas.openxmlformats.org/package/2006/metadata/core-properties"/>
    <ds:schemaRef ds:uri="http://purl.org/dc/dcmitype/"/>
    <ds:schemaRef ds:uri="http://schemas.microsoft.com/office/infopath/2007/PartnerControls"/>
    <ds:schemaRef ds:uri="15f847b6-599c-495b-950c-80f87011fe70"/>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1653</TotalTime>
  <Words>1491</Words>
  <Application>Microsoft Office PowerPoint</Application>
  <PresentationFormat>宽屏</PresentationFormat>
  <Paragraphs>161</Paragraphs>
  <Slides>19</Slides>
  <Notes>13</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19</vt:i4>
      </vt:variant>
    </vt:vector>
  </HeadingPairs>
  <TitlesOfParts>
    <vt:vector size="30" baseType="lpstr">
      <vt:lpstr>等线</vt:lpstr>
      <vt:lpstr>等线 Light</vt:lpstr>
      <vt:lpstr>宋体</vt:lpstr>
      <vt:lpstr>Arial</vt:lpstr>
      <vt:lpstr>Calibri</vt:lpstr>
      <vt:lpstr>Calibri Light</vt:lpstr>
      <vt:lpstr>Segoe UI</vt:lpstr>
      <vt:lpstr>Segoe UI Light</vt:lpstr>
      <vt:lpstr>Office 主题</vt:lpstr>
      <vt:lpstr>Custom Design</vt:lpstr>
      <vt:lpstr>自定义设计方案</vt:lpstr>
      <vt:lpstr>PowerPoint 演示文稿</vt:lpstr>
      <vt:lpstr>结合GitHub的开源审批和部署流程</vt:lpstr>
      <vt:lpstr>开源无处不在</vt:lpstr>
      <vt:lpstr>开源项目的特点</vt:lpstr>
      <vt:lpstr>GitHub的优秀设计</vt:lpstr>
      <vt:lpstr>开源一站式枢纽</vt:lpstr>
      <vt:lpstr>代码仓库管理</vt:lpstr>
      <vt:lpstr>创建分支和添加改动</vt:lpstr>
      <vt:lpstr>合适的开源项目</vt:lpstr>
      <vt:lpstr>开源治理的两个重点：合法和高效</vt:lpstr>
      <vt:lpstr>Pull Request 阶段</vt:lpstr>
      <vt:lpstr>CLA Automation</vt:lpstr>
      <vt:lpstr>3rd Party Disclosure Tool</vt:lpstr>
      <vt:lpstr>代码审阅阶段</vt:lpstr>
      <vt:lpstr>审阅者仪表盘</vt:lpstr>
      <vt:lpstr>部署和合并阶段</vt:lpstr>
      <vt:lpstr>PowerPoint 演示文稿</vt:lpstr>
      <vt:lpstr>可视化管理信息 罗盘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lijingfei</dc:creator>
  <cp:lastModifiedBy>Edwin Song</cp:lastModifiedBy>
  <cp:revision>77</cp:revision>
  <dcterms:created xsi:type="dcterms:W3CDTF">2016-09-21T09:31:00Z</dcterms:created>
  <dcterms:modified xsi:type="dcterms:W3CDTF">2016-10-08T09:21:24Z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y fmtid="{D5CDD505-2E9C-101B-9397-08002B2CF9AE}" pid="3" name="ContentTypeId">
    <vt:lpwstr>0x010100480060E369C21D42B663AED6D8234399</vt:lpwstr>
  </property>
</Properties>
</file>