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</p:sldMasterIdLst>
  <p:notesMasterIdLst>
    <p:notesMasterId r:id="rId24"/>
  </p:notesMasterIdLst>
  <p:sldIdLst>
    <p:sldId id="256" r:id="rId4"/>
    <p:sldId id="257" r:id="rId5"/>
    <p:sldId id="287" r:id="rId6"/>
    <p:sldId id="284" r:id="rId7"/>
    <p:sldId id="285" r:id="rId8"/>
    <p:sldId id="286" r:id="rId9"/>
    <p:sldId id="288" r:id="rId10"/>
    <p:sldId id="270" r:id="rId11"/>
    <p:sldId id="271" r:id="rId12"/>
    <p:sldId id="274" r:id="rId13"/>
    <p:sldId id="275" r:id="rId14"/>
    <p:sldId id="267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282" y="-72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91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LEPD implementation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8860" y="1827932"/>
            <a:ext cx="10972800" cy="4248472"/>
          </a:xfrm>
          <a:prstGeom prst="rect">
            <a:avLst/>
          </a:prstGeom>
        </p:spPr>
        <p:txBody>
          <a:bodyPr/>
          <a:lstStyle/>
          <a:p>
            <a:pPr marL="228600" lvl="0" indent="-2286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+mn-lt"/>
                <a:ea typeface="+mn-ea"/>
                <a:cs typeface="+mn-cs"/>
              </a:rPr>
              <a:t>cJSON</a:t>
            </a:r>
            <a:r>
              <a:rPr lang="zh-CN" altLang="en-US" sz="28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&amp; </a:t>
            </a:r>
            <a:r>
              <a:rPr lang="en-US" altLang="zh-CN" sz="2800" dirty="0" err="1" smtClean="0">
                <a:latin typeface="+mn-lt"/>
                <a:ea typeface="+mn-ea"/>
                <a:cs typeface="+mn-cs"/>
              </a:rPr>
              <a:t>jsonrpc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-c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 smtClean="0">
                <a:latin typeface="+mn-lt"/>
                <a:ea typeface="+mn-ea"/>
                <a:cs typeface="+mn-cs"/>
              </a:rPr>
              <a:t>RPC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provided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/>
              <a:t>Read proc </a:t>
            </a:r>
            <a:r>
              <a:rPr lang="en-US" altLang="zh-CN" sz="2800" dirty="0" smtClean="0"/>
              <a:t>entries / Execute </a:t>
            </a:r>
            <a:r>
              <a:rPr lang="en-US" altLang="zh-CN" sz="2800" dirty="0" smtClean="0"/>
              <a:t>a command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50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558925"/>
            <a:ext cx="10515600" cy="3736123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lepd</a:t>
            </a:r>
            <a:r>
              <a:rPr lang="en-US" dirty="0" smtClean="0"/>
              <a:t> response by command lines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2374900"/>
            <a:ext cx="91503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73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00" y="1395022"/>
            <a:ext cx="7847013" cy="476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328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consumption 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1908175"/>
            <a:ext cx="104870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328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 memory usage view</a:t>
            </a:r>
            <a:endParaRPr lang="en-US" altLang="zh-CN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381" y="1484784"/>
            <a:ext cx="1135348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40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LEP: average load view</a:t>
            </a:r>
            <a:endParaRPr lang="en-US" altLang="zh-CN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1" y="1340768"/>
            <a:ext cx="1111851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48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LEP: symbol level view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938" y="1381125"/>
            <a:ext cx="100679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48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Next steps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More features in LEPD</a:t>
            </a:r>
          </a:p>
          <a:p>
            <a:r>
              <a:rPr lang="en-US" altLang="zh-CN" sz="2600" dirty="0" smtClean="0"/>
              <a:t>More documentations</a:t>
            </a:r>
          </a:p>
          <a:p>
            <a:r>
              <a:rPr lang="en-US" altLang="zh-CN" sz="2600" dirty="0" smtClean="0"/>
              <a:t>Push codes to </a:t>
            </a:r>
            <a:r>
              <a:rPr lang="en-US" altLang="zh-CN" sz="2600" dirty="0" err="1" smtClean="0"/>
              <a:t>github</a:t>
            </a:r>
            <a:endParaRPr lang="en-US" altLang="zh-CN" sz="2600" dirty="0" smtClean="0"/>
          </a:p>
          <a:p>
            <a:r>
              <a:rPr lang="en-US" altLang="zh-CN" sz="2600" dirty="0" err="1" smtClean="0"/>
              <a:t>Docker</a:t>
            </a:r>
            <a:r>
              <a:rPr lang="en-US" altLang="zh-CN" sz="2600" dirty="0" smtClean="0"/>
              <a:t> based LEPV</a:t>
            </a: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8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Coming more </a:t>
            </a:r>
            <a:r>
              <a:rPr lang="en-US" altLang="zh-CN" dirty="0" smtClean="0"/>
              <a:t>features in </a:t>
            </a:r>
            <a:r>
              <a:rPr lang="en-US" altLang="zh-CN" dirty="0" smtClean="0"/>
              <a:t>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 smtClean="0"/>
              <a:t>ARM support</a:t>
            </a:r>
          </a:p>
          <a:p>
            <a:r>
              <a:rPr lang="en-US" altLang="zh-CN" sz="2600" dirty="0" smtClean="0"/>
              <a:t>Predict memory leak for an </a:t>
            </a:r>
            <a:r>
              <a:rPr lang="en-US" altLang="zh-CN" sz="2600" dirty="0" smtClean="0"/>
              <a:t>application and kernel</a:t>
            </a:r>
            <a:endParaRPr lang="en-US" altLang="zh-CN" sz="2600" dirty="0" smtClean="0"/>
          </a:p>
          <a:p>
            <a:r>
              <a:rPr lang="en-US" altLang="zh-CN" sz="2600" dirty="0" smtClean="0"/>
              <a:t>Analyze cache miss</a:t>
            </a:r>
          </a:p>
          <a:p>
            <a:r>
              <a:rPr lang="en-US" altLang="zh-CN" sz="2600" dirty="0" smtClean="0"/>
              <a:t>Analyze time consumption for one native/Java processes</a:t>
            </a:r>
          </a:p>
          <a:p>
            <a:r>
              <a:rPr lang="en-US" altLang="zh-CN" sz="2600" dirty="0" smtClean="0"/>
              <a:t>Benchmark integration</a:t>
            </a:r>
          </a:p>
          <a:p>
            <a:r>
              <a:rPr lang="en-US" altLang="zh-CN" sz="2600" dirty="0" smtClean="0"/>
              <a:t>I/O queues</a:t>
            </a:r>
          </a:p>
          <a:p>
            <a:r>
              <a:rPr lang="en-US" altLang="zh-CN" sz="2600" dirty="0" smtClean="0"/>
              <a:t>Kernel memory details such as buddy, slab, CMA etc.</a:t>
            </a:r>
          </a:p>
          <a:p>
            <a:r>
              <a:rPr lang="en-US" altLang="zh-CN" sz="2600" dirty="0" smtClean="0"/>
              <a:t>Runtime scheduler(CPU/IO)</a:t>
            </a:r>
          </a:p>
          <a:p>
            <a:r>
              <a:rPr lang="en-US" altLang="zh-CN" sz="2600" dirty="0" smtClean="0"/>
              <a:t>Boot procedure</a:t>
            </a:r>
          </a:p>
          <a:p>
            <a:r>
              <a:rPr lang="en-US" altLang="zh-CN" sz="2600" dirty="0" smtClean="0"/>
              <a:t>….</a:t>
            </a:r>
            <a:endParaRPr lang="en-US" altLang="zh-CN" sz="2600" dirty="0" smtClean="0"/>
          </a:p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8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Please join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7760" y="1493168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LEPD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600" dirty="0" smtClean="0">
                <a:latin typeface="+mn-lt"/>
                <a:ea typeface="+mn-ea"/>
                <a:cs typeface="+mn-cs"/>
              </a:rPr>
              <a:t>LEPV </a:t>
            </a:r>
            <a:r>
              <a:rPr lang="en-US" altLang="zh-CN" sz="2600" dirty="0" err="1" smtClean="0">
                <a:latin typeface="+mn-lt"/>
                <a:ea typeface="+mn-ea"/>
                <a:cs typeface="+mn-cs"/>
              </a:rPr>
              <a:t>git</a:t>
            </a:r>
            <a:r>
              <a:rPr lang="en-US" altLang="zh-CN" sz="2600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</a:t>
            </a:r>
            <a:r>
              <a:rPr kumimoji="0" lang="en-US" altLang="zh-C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documentations </a:t>
            </a:r>
            <a:r>
              <a:rPr kumimoji="0" lang="en-US" altLang="zh-CN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altLang="zh-C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600" dirty="0" smtClean="0">
                <a:latin typeface="+mn-lt"/>
                <a:ea typeface="+mn-ea"/>
                <a:cs typeface="+mn-cs"/>
              </a:rPr>
              <a:t>Project website: www.linuxep.com/trac</a:t>
            </a:r>
            <a:endParaRPr kumimoji="0" lang="en-US" altLang="zh-CN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8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altLang="zh-CN" dirty="0" smtClean="0"/>
              <a:t>inux</a:t>
            </a:r>
            <a:r>
              <a:rPr lang="zh-CN" altLang="en-US" dirty="0" smtClean="0"/>
              <a:t>性能分析工具的现状和我们的优化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Barry Song &amp; Bob Liu &amp; Xining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14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Plans - LE </a:t>
            </a:r>
            <a:r>
              <a:rPr lang="en-US" altLang="zh-CN" dirty="0" smtClean="0"/>
              <a:t>series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600" dirty="0" smtClean="0"/>
              <a:t>Easy Build</a:t>
            </a:r>
          </a:p>
          <a:p>
            <a:pPr>
              <a:buNone/>
            </a:pPr>
            <a:r>
              <a:rPr lang="en-US" altLang="zh-CN" sz="2600" dirty="0" smtClean="0"/>
              <a:t>Easy Test</a:t>
            </a:r>
          </a:p>
          <a:p>
            <a:pPr>
              <a:buNone/>
            </a:pPr>
            <a:r>
              <a:rPr lang="en-US" altLang="zh-CN" sz="2600" dirty="0" smtClean="0"/>
              <a:t>Easy Profiling…</a:t>
            </a: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25500" y="2882900"/>
            <a:ext cx="2844800" cy="181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LEB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4546600" y="2895600"/>
            <a:ext cx="2844800" cy="181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LET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4700" y="2895600"/>
            <a:ext cx="2844800" cy="181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LEP</a:t>
            </a:r>
            <a:endParaRPr lang="zh-CN" altLang="en-US" sz="3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7760" y="1366168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8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Runtime resources profiling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A variety of tools such as top, </a:t>
            </a:r>
            <a:r>
              <a:rPr lang="en-US" altLang="zh-CN" sz="2600" dirty="0" err="1" smtClean="0"/>
              <a:t>iotop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iostat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vmstat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sar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oprofile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perf</a:t>
            </a:r>
            <a:r>
              <a:rPr lang="en-US" altLang="zh-CN" sz="2600" dirty="0" smtClean="0"/>
              <a:t> etc exist in Linux system; however, it is extremely difficult for people to address the problems from the raw data printed by these tools</a:t>
            </a:r>
          </a:p>
          <a:p>
            <a:r>
              <a:rPr lang="en-US" altLang="zh-CN" sz="26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 smtClean="0"/>
              <a:t>Baohua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 smtClean="0"/>
              <a:t>Xining </a:t>
            </a:r>
            <a:r>
              <a:rPr lang="en-US" altLang="zh-CN" sz="2200" dirty="0" err="1" smtClean="0"/>
              <a:t>Xu</a:t>
            </a:r>
            <a:endParaRPr lang="en-US" altLang="zh-CN" sz="22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/>
              <a:t>More developers are coming(</a:t>
            </a:r>
            <a:r>
              <a:rPr lang="en-US" altLang="zh-CN" sz="2400" dirty="0" err="1" smtClean="0"/>
              <a:t>eg</a:t>
            </a:r>
            <a:r>
              <a:rPr lang="en-US" altLang="zh-CN" sz="2400" dirty="0" smtClean="0"/>
              <a:t>, Ping Liu….)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RAW data, it is difficult for non-experts to understand</a:t>
            </a:r>
          </a:p>
          <a:p>
            <a:pPr>
              <a:buNone/>
            </a:pPr>
            <a:r>
              <a:rPr lang="en-US" altLang="zh-CN" sz="2600" dirty="0" smtClean="0"/>
              <a:t>e.g. load average…</a:t>
            </a:r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213" y="2551113"/>
            <a:ext cx="833437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Problems in existing tools(cont.)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r>
              <a:rPr lang="en-US" altLang="zh-CN" sz="2600" dirty="0" smtClean="0"/>
              <a:t>Not visualized</a:t>
            </a:r>
          </a:p>
          <a:p>
            <a:pPr>
              <a:buNone/>
            </a:pPr>
            <a:r>
              <a:rPr lang="en-US" altLang="zh-CN" sz="2600" dirty="0" smtClean="0"/>
              <a:t>e.g. how many memory used in Linux?</a:t>
            </a:r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2940050"/>
            <a:ext cx="934243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Problems in existing tools(cont.)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r>
              <a:rPr lang="en-US" altLang="zh-CN" sz="2600" dirty="0" smtClean="0"/>
              <a:t>Lack of the description for changing…</a:t>
            </a:r>
          </a:p>
          <a:p>
            <a:pPr>
              <a:buNone/>
            </a:pPr>
            <a:r>
              <a:rPr lang="en-US" altLang="zh-CN" sz="2600" dirty="0" smtClean="0"/>
              <a:t>e.g. how the </a:t>
            </a:r>
            <a:r>
              <a:rPr lang="en-US" altLang="zh-CN" sz="2600" dirty="0" err="1" smtClean="0"/>
              <a:t>cpu</a:t>
            </a:r>
            <a:r>
              <a:rPr lang="en-US" altLang="zh-CN" sz="2600" dirty="0" smtClean="0"/>
              <a:t> usage is changing during a period?</a:t>
            </a:r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838" y="3030538"/>
            <a:ext cx="8780462" cy="17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we need?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r>
              <a:rPr lang="en-US" altLang="zh-CN" sz="2600" dirty="0" smtClean="0"/>
              <a:t>CURVED LINE</a:t>
            </a:r>
          </a:p>
          <a:p>
            <a:r>
              <a:rPr lang="en-US" altLang="zh-CN" sz="2600" dirty="0" smtClean="0"/>
              <a:t>PIE diagram</a:t>
            </a:r>
          </a:p>
          <a:p>
            <a:r>
              <a:rPr lang="en-US" altLang="zh-CN" sz="2600" dirty="0" smtClean="0"/>
              <a:t>BIN diagram</a:t>
            </a:r>
          </a:p>
          <a:p>
            <a:r>
              <a:rPr lang="en-US" altLang="zh-CN" sz="2600" dirty="0" smtClean="0"/>
              <a:t>COLORED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LEP architecture diagram</a:t>
            </a:r>
            <a:endParaRPr lang="en-US" altLang="zh-CN" dirty="0"/>
          </a:p>
        </p:txBody>
      </p:sp>
      <p:pic>
        <p:nvPicPr>
          <p:cNvPr id="8" name="Picture 7" descr="safari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3" y="1340768"/>
            <a:ext cx="1152128" cy="864096"/>
          </a:xfrm>
          <a:prstGeom prst="rect">
            <a:avLst/>
          </a:prstGeom>
        </p:spPr>
      </p:pic>
      <p:pic>
        <p:nvPicPr>
          <p:cNvPr id="11" name="Picture 10" descr="firefoxIcon.ic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2204864"/>
            <a:ext cx="1152128" cy="864096"/>
          </a:xfrm>
          <a:prstGeom prst="rect">
            <a:avLst/>
          </a:prstGeom>
        </p:spPr>
      </p:pic>
      <p:pic>
        <p:nvPicPr>
          <p:cNvPr id="14" name="Picture 13" descr="ieicon.ic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276872"/>
            <a:ext cx="960107" cy="720080"/>
          </a:xfrm>
          <a:prstGeom prst="rect">
            <a:avLst/>
          </a:prstGeom>
        </p:spPr>
      </p:pic>
      <p:pic>
        <p:nvPicPr>
          <p:cNvPr id="22" name="Picture 21" descr="chromeIcon.ic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6" y="1412776"/>
            <a:ext cx="1056117" cy="792088"/>
          </a:xfrm>
          <a:prstGeom prst="rect">
            <a:avLst/>
          </a:prstGeom>
        </p:spPr>
      </p:pic>
      <p:sp>
        <p:nvSpPr>
          <p:cNvPr id="46098" name="Rounded Rectangular Callout 46097"/>
          <p:cNvSpPr/>
          <p:nvPr/>
        </p:nvSpPr>
        <p:spPr>
          <a:xfrm>
            <a:off x="2255574" y="1412776"/>
            <a:ext cx="1920213" cy="648072"/>
          </a:xfrm>
          <a:prstGeom prst="wedgeRoundRectCallout">
            <a:avLst>
              <a:gd name="adj1" fmla="val 20613"/>
              <a:gd name="adj2" fmla="val 136967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JSON-RPC</a:t>
            </a:r>
            <a:endParaRPr lang="en-US" dirty="0"/>
          </a:p>
        </p:txBody>
      </p:sp>
      <p:pic>
        <p:nvPicPr>
          <p:cNvPr id="46103" name="Picture 46102" descr="Server_Remix_1_by_Merlin252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" y="1844824"/>
            <a:ext cx="1056117" cy="1061424"/>
          </a:xfrm>
          <a:prstGeom prst="rect">
            <a:avLst/>
          </a:prstGeom>
        </p:spPr>
      </p:pic>
      <p:pic>
        <p:nvPicPr>
          <p:cNvPr id="46104" name="Picture 46103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4365104"/>
            <a:ext cx="1579353" cy="792088"/>
          </a:xfrm>
          <a:prstGeom prst="rect">
            <a:avLst/>
          </a:prstGeom>
        </p:spPr>
      </p:pic>
      <p:sp>
        <p:nvSpPr>
          <p:cNvPr id="64" name="Round Diagonal Corner Rectangle 63"/>
          <p:cNvSpPr/>
          <p:nvPr/>
        </p:nvSpPr>
        <p:spPr>
          <a:xfrm>
            <a:off x="1391477" y="2276872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65" name="Round Diagonal Corner Rectangle 64"/>
          <p:cNvSpPr/>
          <p:nvPr/>
        </p:nvSpPr>
        <p:spPr>
          <a:xfrm>
            <a:off x="1391477" y="4581128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7536160" y="1484784"/>
            <a:ext cx="1920213" cy="648072"/>
          </a:xfrm>
          <a:prstGeom prst="wedgeRoundRectCallout">
            <a:avLst>
              <a:gd name="adj1" fmla="val -19069"/>
              <a:gd name="adj2" fmla="val 136967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59829" y="1268760"/>
            <a:ext cx="0" cy="54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2048661" y="1268760"/>
            <a:ext cx="0" cy="54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59829" y="1268760"/>
            <a:ext cx="748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59829" y="6669360"/>
            <a:ext cx="748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pyth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4005064"/>
            <a:ext cx="1248139" cy="936104"/>
          </a:xfrm>
          <a:prstGeom prst="rect">
            <a:avLst/>
          </a:prstGeom>
        </p:spPr>
      </p:pic>
      <p:pic>
        <p:nvPicPr>
          <p:cNvPr id="59" name="Picture 58" descr="jav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72" y="3933056"/>
            <a:ext cx="1444592" cy="1083444"/>
          </a:xfrm>
          <a:prstGeom prst="rect">
            <a:avLst/>
          </a:prstGeom>
        </p:spPr>
      </p:pic>
      <p:pic>
        <p:nvPicPr>
          <p:cNvPr id="60" name="Picture 59" descr="learn-javascrip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5013176"/>
            <a:ext cx="768085" cy="653096"/>
          </a:xfrm>
          <a:prstGeom prst="rect">
            <a:avLst/>
          </a:prstGeom>
        </p:spPr>
      </p:pic>
      <p:pic>
        <p:nvPicPr>
          <p:cNvPr id="63" name="Picture 62" descr="terminal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4941168"/>
            <a:ext cx="960107" cy="720080"/>
          </a:xfrm>
          <a:prstGeom prst="rect">
            <a:avLst/>
          </a:prstGeom>
        </p:spPr>
      </p:pic>
      <p:pic>
        <p:nvPicPr>
          <p:cNvPr id="69" name="Picture 68" descr="155820-3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51" y="2060848"/>
            <a:ext cx="2805436" cy="1728192"/>
          </a:xfrm>
          <a:prstGeom prst="rect">
            <a:avLst/>
          </a:prstGeom>
        </p:spPr>
      </p:pic>
      <p:sp>
        <p:nvSpPr>
          <p:cNvPr id="106" name="Round Diagonal Corner Rectangle 105"/>
          <p:cNvSpPr/>
          <p:nvPr/>
        </p:nvSpPr>
        <p:spPr>
          <a:xfrm>
            <a:off x="5903979" y="3573016"/>
            <a:ext cx="1824203" cy="57606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4" idx="0"/>
            <a:endCxn id="106" idx="2"/>
          </p:cNvCxnSpPr>
          <p:nvPr/>
        </p:nvCxnSpPr>
        <p:spPr>
          <a:xfrm>
            <a:off x="2543606" y="2420888"/>
            <a:ext cx="3360373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5" idx="0"/>
            <a:endCxn id="106" idx="2"/>
          </p:cNvCxnSpPr>
          <p:nvPr/>
        </p:nvCxnSpPr>
        <p:spPr>
          <a:xfrm flipV="1">
            <a:off x="2543606" y="3861048"/>
            <a:ext cx="3360373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81" name="Straight Arrow Connector 46080"/>
          <p:cNvCxnSpPr>
            <a:stCxn id="106" idx="0"/>
          </p:cNvCxnSpPr>
          <p:nvPr/>
        </p:nvCxnSpPr>
        <p:spPr>
          <a:xfrm flipV="1">
            <a:off x="7728181" y="2348880"/>
            <a:ext cx="2112235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6" idx="0"/>
          </p:cNvCxnSpPr>
          <p:nvPr/>
        </p:nvCxnSpPr>
        <p:spPr>
          <a:xfrm>
            <a:off x="7728182" y="3861048"/>
            <a:ext cx="2496277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Server_Remix_1_by_Merlin252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" y="3140968"/>
            <a:ext cx="1056117" cy="1061424"/>
          </a:xfrm>
          <a:prstGeom prst="rect">
            <a:avLst/>
          </a:prstGeom>
        </p:spPr>
      </p:pic>
      <p:sp>
        <p:nvSpPr>
          <p:cNvPr id="37" name="Round Diagonal Corner Rectangle 36"/>
          <p:cNvSpPr/>
          <p:nvPr/>
        </p:nvSpPr>
        <p:spPr>
          <a:xfrm>
            <a:off x="1391477" y="3573016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pic>
        <p:nvPicPr>
          <p:cNvPr id="38" name="Picture 37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5517232"/>
            <a:ext cx="1579353" cy="792088"/>
          </a:xfrm>
          <a:prstGeom prst="rect">
            <a:avLst/>
          </a:prstGeom>
        </p:spPr>
      </p:pic>
      <p:sp>
        <p:nvSpPr>
          <p:cNvPr id="39" name="Round Diagonal Corner Rectangle 38"/>
          <p:cNvSpPr/>
          <p:nvPr/>
        </p:nvSpPr>
        <p:spPr>
          <a:xfrm>
            <a:off x="1295467" y="5805264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0"/>
            <a:endCxn id="106" idx="2"/>
          </p:cNvCxnSpPr>
          <p:nvPr/>
        </p:nvCxnSpPr>
        <p:spPr>
          <a:xfrm>
            <a:off x="2543606" y="3717032"/>
            <a:ext cx="3360373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106" idx="2"/>
          </p:cNvCxnSpPr>
          <p:nvPr/>
        </p:nvCxnSpPr>
        <p:spPr>
          <a:xfrm flipV="1">
            <a:off x="2447595" y="3861048"/>
            <a:ext cx="3456384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124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8" grpId="0" animBg="1"/>
      <p:bldP spid="64" grpId="0" animBg="1"/>
      <p:bldP spid="65" grpId="0" animBg="1"/>
      <p:bldP spid="70" grpId="0" animBg="1"/>
      <p:bldP spid="106" grpId="0" animBg="1"/>
      <p:bldP spid="37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LEP Summary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916832"/>
            <a:ext cx="10972800" cy="4248472"/>
          </a:xfrm>
        </p:spPr>
        <p:txBody>
          <a:bodyPr/>
          <a:lstStyle/>
          <a:p>
            <a:r>
              <a:rPr lang="en-US" altLang="zh-CN" dirty="0" smtClean="0"/>
              <a:t>C/S</a:t>
            </a:r>
          </a:p>
          <a:p>
            <a:r>
              <a:rPr lang="en-US" altLang="zh-CN" dirty="0" smtClean="0"/>
              <a:t>PC / Embedded Board</a:t>
            </a:r>
          </a:p>
          <a:p>
            <a:r>
              <a:rPr lang="en-US" altLang="zh-CN" dirty="0" smtClean="0"/>
              <a:t>JSONRPC</a:t>
            </a:r>
          </a:p>
          <a:p>
            <a:r>
              <a:rPr lang="en-US" altLang="zh-CN" dirty="0" smtClean="0"/>
              <a:t>Web App</a:t>
            </a:r>
          </a:p>
          <a:p>
            <a:r>
              <a:rPr lang="en-US" altLang="zh-CN" dirty="0"/>
              <a:t>Restful </a:t>
            </a:r>
            <a:r>
              <a:rPr lang="en-US" altLang="zh-CN" dirty="0" smtClean="0"/>
              <a:t>API -&gt; Extensibility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32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338</Words>
  <Application>Microsoft Office PowerPoint</Application>
  <PresentationFormat>自定义</PresentationFormat>
  <Paragraphs>137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Office 主题</vt:lpstr>
      <vt:lpstr>Custom Design</vt:lpstr>
      <vt:lpstr>自定义设计方案</vt:lpstr>
      <vt:lpstr>幻灯片 1</vt:lpstr>
      <vt:lpstr>Linux性能分析工具的现状和我们的优化</vt:lpstr>
      <vt:lpstr>Runtime resources profiling</vt:lpstr>
      <vt:lpstr>Problems in existing tools</vt:lpstr>
      <vt:lpstr>Problems in existing tools(cont.)</vt:lpstr>
      <vt:lpstr>Problems in existing tools(cont.)</vt:lpstr>
      <vt:lpstr>What we need?</vt:lpstr>
      <vt:lpstr>LEP architecture diagram</vt:lpstr>
      <vt:lpstr>LEP Summary</vt:lpstr>
      <vt:lpstr>LEPD implementation</vt:lpstr>
      <vt:lpstr>RPC - methods</vt:lpstr>
      <vt:lpstr>Load balance view</vt:lpstr>
      <vt:lpstr>Memory consumption view</vt:lpstr>
      <vt:lpstr>App memory usage view</vt:lpstr>
      <vt:lpstr>LEP: average load view</vt:lpstr>
      <vt:lpstr>LEP: symbol level view</vt:lpstr>
      <vt:lpstr>Next steps</vt:lpstr>
      <vt:lpstr>Coming more features in LEP</vt:lpstr>
      <vt:lpstr>Please join LEP</vt:lpstr>
      <vt:lpstr>Plans - LE series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barry</cp:lastModifiedBy>
  <cp:revision>67</cp:revision>
  <dcterms:created xsi:type="dcterms:W3CDTF">2016-09-21T09:31:00Z</dcterms:created>
  <dcterms:modified xsi:type="dcterms:W3CDTF">2016-10-11T10:20:39Z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