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19"/>
  </p:notesMasterIdLst>
  <p:sldIdLst>
    <p:sldId id="256" r:id="rId4"/>
    <p:sldId id="257" r:id="rId5"/>
    <p:sldId id="258" r:id="rId6"/>
    <p:sldId id="282" r:id="rId7"/>
    <p:sldId id="278" r:id="rId8"/>
    <p:sldId id="284" r:id="rId9"/>
    <p:sldId id="285" r:id="rId10"/>
    <p:sldId id="291" r:id="rId11"/>
    <p:sldId id="292" r:id="rId12"/>
    <p:sldId id="266" r:id="rId13"/>
    <p:sldId id="294" r:id="rId14"/>
    <p:sldId id="268" r:id="rId15"/>
    <p:sldId id="271" r:id="rId16"/>
    <p:sldId id="286" r:id="rId17"/>
    <p:sldId id="287" r:id="rId18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C5C"/>
    <a:srgbClr val="CBCBCB"/>
    <a:srgbClr val="DDA586"/>
    <a:srgbClr val="82A2AB"/>
    <a:srgbClr val="325E6A"/>
    <a:srgbClr val="86899C"/>
    <a:srgbClr val="3A3B4F"/>
    <a:srgbClr val="626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0"/>
    <p:restoredTop sz="94660"/>
  </p:normalViewPr>
  <p:slideViewPr>
    <p:cSldViewPr snapToGrid="0" showGuides="1">
      <p:cViewPr>
        <p:scale>
          <a:sx n="93" d="100"/>
          <a:sy n="93" d="100"/>
        </p:scale>
        <p:origin x="360" y="160"/>
      </p:cViewPr>
      <p:guideLst>
        <p:guide orient="horz" pos="21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468" y="7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B687C-3C2B-4BC0-A204-30428D9AA5D8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6D9D-F7EC-41AF-8570-0413D9A2B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721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2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xfrm>
            <a:off x="11608111" y="6496050"/>
            <a:ext cx="184252" cy="187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7259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430882" cy="104190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4249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1600" cy="32155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9.22背景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445" y="-1905"/>
            <a:ext cx="12200890" cy="68618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ppt5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-9526" y="5776486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3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56" y="365125"/>
            <a:ext cx="1988344" cy="1325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4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1019175" y="3752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1019175" y="1995805"/>
            <a:ext cx="10515600" cy="34877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endParaRPr lang="zh-CN" altLang="en-US"/>
          </a:p>
        </p:txBody>
      </p:sp>
      <p:pic>
        <p:nvPicPr>
          <p:cNvPr id="5" name="图片 6" descr="ppt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7"/>
          <a:stretch/>
        </p:blipFill>
        <p:spPr bwMode="auto">
          <a:xfrm>
            <a:off x="0" y="5698273"/>
            <a:ext cx="12201526" cy="115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7" y="6055482"/>
            <a:ext cx="1320955" cy="4453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431" y="375286"/>
            <a:ext cx="1988344" cy="13255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tiff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emf"/><Relationship Id="rId8" Type="http://schemas.openxmlformats.org/officeDocument/2006/relationships/image" Target="../media/image16.pn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tiff"/><Relationship Id="rId12" Type="http://schemas.openxmlformats.org/officeDocument/2006/relationships/image" Target="../media/image25.tiff"/><Relationship Id="rId13" Type="http://schemas.openxmlformats.org/officeDocument/2006/relationships/image" Target="../media/image26.tiff"/><Relationship Id="rId14" Type="http://schemas.openxmlformats.org/officeDocument/2006/relationships/image" Target="../media/image27.png"/><Relationship Id="rId15" Type="http://schemas.openxmlformats.org/officeDocument/2006/relationships/image" Target="../media/image28.tiff"/><Relationship Id="rId16" Type="http://schemas.openxmlformats.org/officeDocument/2006/relationships/image" Target="../media/image29.tiff"/><Relationship Id="rId17" Type="http://schemas.openxmlformats.org/officeDocument/2006/relationships/image" Target="../media/image30.tif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5" Type="http://schemas.openxmlformats.org/officeDocument/2006/relationships/image" Target="../media/image14.png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8" Type="http://schemas.openxmlformats.org/officeDocument/2006/relationships/image" Target="../media/image17.jpeg"/><Relationship Id="rId9" Type="http://schemas.openxmlformats.org/officeDocument/2006/relationships/image" Target="../media/image18.jpeg"/><Relationship Id="rId10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tif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6" descr="cod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5" y="2326860"/>
            <a:ext cx="521192" cy="63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3090"/>
          <p:cNvSpPr txBox="1"/>
          <p:nvPr/>
        </p:nvSpPr>
        <p:spPr>
          <a:xfrm>
            <a:off x="844131" y="2937811"/>
            <a:ext cx="106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Developer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941422" y="2196700"/>
            <a:ext cx="782808" cy="802263"/>
            <a:chOff x="2339875" y="1476522"/>
            <a:chExt cx="782808" cy="802263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875" y="1708005"/>
              <a:ext cx="570780" cy="570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0161" y="1476522"/>
              <a:ext cx="522522" cy="485945"/>
            </a:xfrm>
            <a:prstGeom prst="rect">
              <a:avLst/>
            </a:prstGeom>
          </p:spPr>
        </p:pic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796852" y="2938210"/>
            <a:ext cx="8418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Gerrit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26305" y="5034902"/>
            <a:ext cx="9527864" cy="646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0748" y="2470590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3090"/>
          <p:cNvSpPr txBox="1"/>
          <p:nvPr/>
        </p:nvSpPr>
        <p:spPr>
          <a:xfrm>
            <a:off x="8350851" y="298973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524529" y="4606815"/>
            <a:ext cx="1513757" cy="680206"/>
            <a:chOff x="2262446" y="4348267"/>
            <a:chExt cx="1513757" cy="680206"/>
          </a:xfrm>
        </p:grpSpPr>
        <p:pic>
          <p:nvPicPr>
            <p:cNvPr id="32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 35"/>
          <p:cNvGrpSpPr/>
          <p:nvPr/>
        </p:nvGrpSpPr>
        <p:grpSpPr>
          <a:xfrm>
            <a:off x="3206614" y="4724453"/>
            <a:ext cx="1513757" cy="680206"/>
            <a:chOff x="2262446" y="4348267"/>
            <a:chExt cx="1513757" cy="680206"/>
          </a:xfrm>
        </p:grpSpPr>
        <p:pic>
          <p:nvPicPr>
            <p:cNvPr id="37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组 40"/>
          <p:cNvGrpSpPr/>
          <p:nvPr/>
        </p:nvGrpSpPr>
        <p:grpSpPr>
          <a:xfrm>
            <a:off x="7840583" y="4640777"/>
            <a:ext cx="1513757" cy="680206"/>
            <a:chOff x="2262446" y="4348267"/>
            <a:chExt cx="1513757" cy="680206"/>
          </a:xfrm>
        </p:grpSpPr>
        <p:pic>
          <p:nvPicPr>
            <p:cNvPr id="42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 49"/>
          <p:cNvGrpSpPr/>
          <p:nvPr/>
        </p:nvGrpSpPr>
        <p:grpSpPr>
          <a:xfrm>
            <a:off x="7522668" y="4758415"/>
            <a:ext cx="1513757" cy="680206"/>
            <a:chOff x="2262446" y="4348267"/>
            <a:chExt cx="1513757" cy="680206"/>
          </a:xfrm>
        </p:grpSpPr>
        <p:pic>
          <p:nvPicPr>
            <p:cNvPr id="54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31" descr="MC900434845[1]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TextBox 3090"/>
          <p:cNvSpPr txBox="1"/>
          <p:nvPr/>
        </p:nvSpPr>
        <p:spPr>
          <a:xfrm>
            <a:off x="1342502" y="4756980"/>
            <a:ext cx="17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Job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644315" y="3694782"/>
            <a:ext cx="1454437" cy="782826"/>
            <a:chOff x="4145921" y="384613"/>
            <a:chExt cx="1454437" cy="782826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6173" y="384613"/>
              <a:ext cx="1093935" cy="510723"/>
            </a:xfrm>
            <a:prstGeom prst="rect">
              <a:avLst/>
            </a:prstGeom>
          </p:spPr>
        </p:pic>
        <p:sp>
          <p:nvSpPr>
            <p:cNvPr id="65" name="TextBox 3090"/>
            <p:cNvSpPr txBox="1"/>
            <p:nvPr/>
          </p:nvSpPr>
          <p:spPr>
            <a:xfrm>
              <a:off x="4145921" y="859662"/>
              <a:ext cx="1454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Puppet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Master</a:t>
              </a:r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090"/>
          <a:stretch/>
        </p:blipFill>
        <p:spPr>
          <a:xfrm>
            <a:off x="1061474" y="3832397"/>
            <a:ext cx="537913" cy="543864"/>
          </a:xfrm>
          <a:prstGeom prst="rect">
            <a:avLst/>
          </a:prstGeom>
        </p:spPr>
      </p:pic>
      <p:sp>
        <p:nvSpPr>
          <p:cNvPr id="69" name="TextBox 3090"/>
          <p:cNvSpPr txBox="1"/>
          <p:nvPr/>
        </p:nvSpPr>
        <p:spPr>
          <a:xfrm>
            <a:off x="932484" y="426875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1" name="直线箭头连接符 70"/>
          <p:cNvCxnSpPr/>
          <p:nvPr/>
        </p:nvCxnSpPr>
        <p:spPr bwMode="auto">
          <a:xfrm>
            <a:off x="1706056" y="2713573"/>
            <a:ext cx="1090796" cy="0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27" idx="1"/>
          </p:cNvCxnSpPr>
          <p:nvPr/>
        </p:nvCxnSpPr>
        <p:spPr bwMode="auto">
          <a:xfrm flipH="1">
            <a:off x="1657019" y="3092099"/>
            <a:ext cx="1139833" cy="692172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583" y="5135470"/>
            <a:ext cx="479045" cy="45925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6042" y="2384373"/>
            <a:ext cx="518890" cy="497455"/>
          </a:xfrm>
          <a:prstGeom prst="rect">
            <a:avLst/>
          </a:prstGeom>
        </p:spPr>
      </p:pic>
      <p:sp>
        <p:nvSpPr>
          <p:cNvPr id="82" name="TextBox 3090"/>
          <p:cNvSpPr txBox="1"/>
          <p:nvPr/>
        </p:nvSpPr>
        <p:spPr>
          <a:xfrm>
            <a:off x="5008808" y="289732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</a:p>
        </p:txBody>
      </p:sp>
      <p:sp>
        <p:nvSpPr>
          <p:cNvPr id="86" name="TextBox 3090"/>
          <p:cNvSpPr txBox="1"/>
          <p:nvPr/>
        </p:nvSpPr>
        <p:spPr>
          <a:xfrm>
            <a:off x="10361753" y="4185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TextBox 3090"/>
          <p:cNvSpPr txBox="1"/>
          <p:nvPr/>
        </p:nvSpPr>
        <p:spPr>
          <a:xfrm>
            <a:off x="8456715" y="42025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风格检查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0" name="TextBox 3090"/>
          <p:cNvSpPr txBox="1"/>
          <p:nvPr/>
        </p:nvSpPr>
        <p:spPr>
          <a:xfrm>
            <a:off x="6646316" y="288200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Nodepool</a:t>
            </a: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6252" y="1312435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3090"/>
          <p:cNvSpPr txBox="1"/>
          <p:nvPr/>
        </p:nvSpPr>
        <p:spPr>
          <a:xfrm>
            <a:off x="6726355" y="183157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370" y="3717884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3090"/>
          <p:cNvSpPr txBox="1"/>
          <p:nvPr/>
        </p:nvSpPr>
        <p:spPr>
          <a:xfrm>
            <a:off x="6676473" y="423702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TextBox 3090"/>
          <p:cNvSpPr txBox="1"/>
          <p:nvPr/>
        </p:nvSpPr>
        <p:spPr>
          <a:xfrm>
            <a:off x="8395377" y="18315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编译打包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8" name="TextBox 3090"/>
          <p:cNvSpPr txBox="1"/>
          <p:nvPr/>
        </p:nvSpPr>
        <p:spPr>
          <a:xfrm>
            <a:off x="10360944" y="1831579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文档生成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TextBox 3090"/>
          <p:cNvSpPr txBox="1"/>
          <p:nvPr/>
        </p:nvSpPr>
        <p:spPr>
          <a:xfrm>
            <a:off x="10420075" y="30036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集成测试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3" name="虚尾箭头 102"/>
          <p:cNvSpPr/>
          <p:nvPr/>
        </p:nvSpPr>
        <p:spPr bwMode="auto">
          <a:xfrm>
            <a:off x="7578214" y="3976469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4" name="虚尾箭头 103"/>
          <p:cNvSpPr/>
          <p:nvPr/>
        </p:nvSpPr>
        <p:spPr bwMode="auto">
          <a:xfrm>
            <a:off x="9656047" y="3944574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5" name="虚尾箭头 104"/>
          <p:cNvSpPr/>
          <p:nvPr/>
        </p:nvSpPr>
        <p:spPr bwMode="auto">
          <a:xfrm>
            <a:off x="7578214" y="2676374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" name="虚尾箭头 105"/>
          <p:cNvSpPr/>
          <p:nvPr/>
        </p:nvSpPr>
        <p:spPr bwMode="auto">
          <a:xfrm>
            <a:off x="7578214" y="1564920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7" name="虚尾箭头 106"/>
          <p:cNvSpPr/>
          <p:nvPr/>
        </p:nvSpPr>
        <p:spPr bwMode="auto">
          <a:xfrm>
            <a:off x="9656047" y="1565348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8" name="虚尾箭头 107"/>
          <p:cNvSpPr/>
          <p:nvPr/>
        </p:nvSpPr>
        <p:spPr bwMode="auto">
          <a:xfrm>
            <a:off x="9656047" y="2694054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2801121" y="3728957"/>
            <a:ext cx="902811" cy="748360"/>
            <a:chOff x="2576391" y="3470629"/>
            <a:chExt cx="902811" cy="748360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5373" y="3470629"/>
              <a:ext cx="416395" cy="416395"/>
            </a:xfrm>
            <a:prstGeom prst="rect">
              <a:avLst/>
            </a:prstGeom>
          </p:spPr>
        </p:pic>
        <p:sp>
          <p:nvSpPr>
            <p:cNvPr id="113" name="TextBox 3090"/>
            <p:cNvSpPr txBox="1"/>
            <p:nvPr/>
          </p:nvSpPr>
          <p:spPr>
            <a:xfrm>
              <a:off x="2576391" y="391121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系统配置</a:t>
              </a:r>
              <a:endParaRPr lang="en-US" altLang="zh-CN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14" name="直线箭头连接符 113"/>
          <p:cNvCxnSpPr/>
          <p:nvPr/>
        </p:nvCxnSpPr>
        <p:spPr bwMode="auto">
          <a:xfrm>
            <a:off x="5750063" y="2797938"/>
            <a:ext cx="936000" cy="203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 bwMode="auto">
          <a:xfrm flipV="1">
            <a:off x="5744032" y="2059462"/>
            <a:ext cx="932441" cy="405422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 bwMode="auto">
          <a:xfrm>
            <a:off x="5694157" y="3137480"/>
            <a:ext cx="911270" cy="355934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13725" y="2329700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patch</a:t>
            </a:r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提交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1765804" y="3282000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backup</a:t>
            </a:r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991235" y="2386245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事件监听</a:t>
            </a:r>
          </a:p>
        </p:txBody>
      </p:sp>
      <p:sp>
        <p:nvSpPr>
          <p:cNvPr id="122" name="Shape 923"/>
          <p:cNvSpPr/>
          <p:nvPr/>
        </p:nvSpPr>
        <p:spPr>
          <a:xfrm>
            <a:off x="5855997" y="3161877"/>
            <a:ext cx="573875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sz="1750"/>
              <a:t>check</a:t>
            </a:r>
          </a:p>
        </p:txBody>
      </p:sp>
      <p:sp>
        <p:nvSpPr>
          <p:cNvPr id="123" name="Shape 924"/>
          <p:cNvSpPr/>
          <p:nvPr/>
        </p:nvSpPr>
        <p:spPr>
          <a:xfrm>
            <a:off x="5880581" y="2651601"/>
            <a:ext cx="443711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lang="en-US" altLang="zh-CN" sz="1750"/>
              <a:t>gate</a:t>
            </a:r>
            <a:endParaRPr sz="1750"/>
          </a:p>
        </p:txBody>
      </p:sp>
      <p:sp>
        <p:nvSpPr>
          <p:cNvPr id="124" name="Shape 925"/>
          <p:cNvSpPr/>
          <p:nvPr/>
        </p:nvSpPr>
        <p:spPr>
          <a:xfrm>
            <a:off x="5855867" y="2112460"/>
            <a:ext cx="449547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lang="en-US" altLang="zh-CN" sz="1750"/>
              <a:t>post</a:t>
            </a:r>
            <a:endParaRPr sz="175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0748" y="1285851"/>
            <a:ext cx="611929" cy="6119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7596" y="1303945"/>
            <a:ext cx="704949" cy="577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97779" y="2216332"/>
            <a:ext cx="765954" cy="813402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 rotWithShape="1"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0589" y="2467861"/>
            <a:ext cx="518890" cy="497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1032" y="3836198"/>
            <a:ext cx="1055804" cy="34625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00029" y="3641409"/>
            <a:ext cx="624640" cy="595987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 flipH="1">
            <a:off x="3896729" y="2732440"/>
            <a:ext cx="103602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iNode</a:t>
            </a:r>
            <a:r>
              <a:rPr kumimoji="1" lang="zh-CN" altLang="en-US"/>
              <a:t>开发流程</a:t>
            </a:r>
          </a:p>
        </p:txBody>
      </p:sp>
    </p:spTree>
    <p:extLst>
      <p:ext uri="{BB962C8B-B14F-4D97-AF65-F5344CB8AC3E}">
        <p14:creationId xmlns:p14="http://schemas.microsoft.com/office/powerpoint/2010/main" val="21190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6" descr="codi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195" y="2326860"/>
            <a:ext cx="521192" cy="63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3090"/>
          <p:cNvSpPr txBox="1"/>
          <p:nvPr/>
        </p:nvSpPr>
        <p:spPr>
          <a:xfrm>
            <a:off x="844131" y="2937811"/>
            <a:ext cx="106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Developer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2941422" y="2196700"/>
            <a:ext cx="782808" cy="802263"/>
            <a:chOff x="2339875" y="1476522"/>
            <a:chExt cx="782808" cy="802263"/>
          </a:xfrm>
        </p:grpSpPr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875" y="1708005"/>
              <a:ext cx="570780" cy="570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0161" y="1476522"/>
              <a:ext cx="522522" cy="485945"/>
            </a:xfrm>
            <a:prstGeom prst="rect">
              <a:avLst/>
            </a:prstGeom>
          </p:spPr>
        </p:pic>
      </p:grp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796852" y="2938210"/>
            <a:ext cx="8418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r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Gerrit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26305" y="5034902"/>
            <a:ext cx="9527864" cy="646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OpenStack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524529" y="4606815"/>
            <a:ext cx="1513757" cy="680206"/>
            <a:chOff x="2262446" y="4348267"/>
            <a:chExt cx="1513757" cy="680206"/>
          </a:xfrm>
        </p:grpSpPr>
        <p:pic>
          <p:nvPicPr>
            <p:cNvPr id="32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 35"/>
          <p:cNvGrpSpPr/>
          <p:nvPr/>
        </p:nvGrpSpPr>
        <p:grpSpPr>
          <a:xfrm>
            <a:off x="3206614" y="4724453"/>
            <a:ext cx="1513757" cy="680206"/>
            <a:chOff x="2262446" y="4348267"/>
            <a:chExt cx="1513757" cy="680206"/>
          </a:xfrm>
        </p:grpSpPr>
        <p:pic>
          <p:nvPicPr>
            <p:cNvPr id="37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组 40"/>
          <p:cNvGrpSpPr/>
          <p:nvPr/>
        </p:nvGrpSpPr>
        <p:grpSpPr>
          <a:xfrm>
            <a:off x="7840583" y="4640777"/>
            <a:ext cx="1513757" cy="680206"/>
            <a:chOff x="2262446" y="4348267"/>
            <a:chExt cx="1513757" cy="680206"/>
          </a:xfrm>
        </p:grpSpPr>
        <p:pic>
          <p:nvPicPr>
            <p:cNvPr id="42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0" name="组 49"/>
          <p:cNvGrpSpPr/>
          <p:nvPr/>
        </p:nvGrpSpPr>
        <p:grpSpPr>
          <a:xfrm>
            <a:off x="7522668" y="4758415"/>
            <a:ext cx="1513757" cy="680206"/>
            <a:chOff x="2262446" y="4348267"/>
            <a:chExt cx="1513757" cy="680206"/>
          </a:xfrm>
        </p:grpSpPr>
        <p:pic>
          <p:nvPicPr>
            <p:cNvPr id="54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6" y="4348267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985" y="4398662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467" y="4453459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31" descr="MC900434845[1]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20" y="4503743"/>
              <a:ext cx="694783" cy="52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TextBox 3090"/>
          <p:cNvSpPr txBox="1"/>
          <p:nvPr/>
        </p:nvSpPr>
        <p:spPr>
          <a:xfrm>
            <a:off x="1342502" y="4756980"/>
            <a:ext cx="1744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Job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Slaves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644315" y="3694782"/>
            <a:ext cx="1454437" cy="782826"/>
            <a:chOff x="4145921" y="384613"/>
            <a:chExt cx="1454437" cy="782826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26173" y="384613"/>
              <a:ext cx="1093935" cy="510723"/>
            </a:xfrm>
            <a:prstGeom prst="rect">
              <a:avLst/>
            </a:prstGeom>
          </p:spPr>
        </p:pic>
        <p:sp>
          <p:nvSpPr>
            <p:cNvPr id="65" name="TextBox 3090"/>
            <p:cNvSpPr txBox="1"/>
            <p:nvPr/>
          </p:nvSpPr>
          <p:spPr>
            <a:xfrm>
              <a:off x="4145921" y="859662"/>
              <a:ext cx="1454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Puppet</a:t>
              </a:r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dirty="0">
                  <a:latin typeface="Microsoft YaHei" charset="-122"/>
                  <a:ea typeface="Microsoft YaHei" charset="-122"/>
                  <a:cs typeface="Microsoft YaHei" charset="-122"/>
                </a:rPr>
                <a:t>Master</a:t>
              </a:r>
              <a:endParaRPr 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090"/>
          <a:stretch/>
        </p:blipFill>
        <p:spPr>
          <a:xfrm>
            <a:off x="1061474" y="3832397"/>
            <a:ext cx="537913" cy="543864"/>
          </a:xfrm>
          <a:prstGeom prst="rect">
            <a:avLst/>
          </a:prstGeom>
        </p:spPr>
      </p:pic>
      <p:sp>
        <p:nvSpPr>
          <p:cNvPr id="69" name="TextBox 3090"/>
          <p:cNvSpPr txBox="1"/>
          <p:nvPr/>
        </p:nvSpPr>
        <p:spPr>
          <a:xfrm>
            <a:off x="932484" y="426875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1" name="直线箭头连接符 70"/>
          <p:cNvCxnSpPr/>
          <p:nvPr/>
        </p:nvCxnSpPr>
        <p:spPr bwMode="auto">
          <a:xfrm>
            <a:off x="1706056" y="2713573"/>
            <a:ext cx="1090796" cy="0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>
            <a:stCxn id="27" idx="1"/>
          </p:cNvCxnSpPr>
          <p:nvPr/>
        </p:nvCxnSpPr>
        <p:spPr bwMode="auto">
          <a:xfrm flipH="1">
            <a:off x="1657019" y="3092099"/>
            <a:ext cx="1139833" cy="692172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4583" y="5135470"/>
            <a:ext cx="479045" cy="459256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 rotWithShape="1"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6042" y="2384373"/>
            <a:ext cx="518890" cy="497455"/>
          </a:xfrm>
          <a:prstGeom prst="rect">
            <a:avLst/>
          </a:prstGeom>
        </p:spPr>
      </p:pic>
      <p:sp>
        <p:nvSpPr>
          <p:cNvPr id="82" name="TextBox 3090"/>
          <p:cNvSpPr txBox="1"/>
          <p:nvPr/>
        </p:nvSpPr>
        <p:spPr>
          <a:xfrm>
            <a:off x="5008808" y="2897326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Zuul</a:t>
            </a: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6252" y="1312435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3090"/>
          <p:cNvSpPr txBox="1"/>
          <p:nvPr/>
        </p:nvSpPr>
        <p:spPr>
          <a:xfrm>
            <a:off x="6726355" y="1831579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6370" y="3717884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3090"/>
          <p:cNvSpPr txBox="1"/>
          <p:nvPr/>
        </p:nvSpPr>
        <p:spPr>
          <a:xfrm>
            <a:off x="6676473" y="423702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3" name="虚尾箭头 102"/>
          <p:cNvSpPr/>
          <p:nvPr/>
        </p:nvSpPr>
        <p:spPr bwMode="auto">
          <a:xfrm>
            <a:off x="7578214" y="3976469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5" name="虚尾箭头 104"/>
          <p:cNvSpPr/>
          <p:nvPr/>
        </p:nvSpPr>
        <p:spPr bwMode="auto">
          <a:xfrm>
            <a:off x="7578214" y="2676374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" name="虚尾箭头 105"/>
          <p:cNvSpPr/>
          <p:nvPr/>
        </p:nvSpPr>
        <p:spPr bwMode="auto">
          <a:xfrm>
            <a:off x="7578214" y="1564920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9" name="组 18"/>
          <p:cNvGrpSpPr/>
          <p:nvPr/>
        </p:nvGrpSpPr>
        <p:grpSpPr>
          <a:xfrm>
            <a:off x="2801121" y="3728957"/>
            <a:ext cx="902811" cy="748360"/>
            <a:chOff x="2576391" y="3470629"/>
            <a:chExt cx="902811" cy="748360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15373" y="3470629"/>
              <a:ext cx="416395" cy="416395"/>
            </a:xfrm>
            <a:prstGeom prst="rect">
              <a:avLst/>
            </a:prstGeom>
          </p:spPr>
        </p:pic>
        <p:sp>
          <p:nvSpPr>
            <p:cNvPr id="113" name="TextBox 3090"/>
            <p:cNvSpPr txBox="1"/>
            <p:nvPr/>
          </p:nvSpPr>
          <p:spPr>
            <a:xfrm>
              <a:off x="2576391" y="391121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icrosoft YaHei" charset="-122"/>
                  <a:ea typeface="Microsoft YaHei" charset="-122"/>
                  <a:cs typeface="Microsoft YaHei" charset="-122"/>
                </a:rPr>
                <a:t>系统配置</a:t>
              </a:r>
              <a:endParaRPr lang="en-US" altLang="zh-CN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114" name="直线箭头连接符 113"/>
          <p:cNvCxnSpPr/>
          <p:nvPr/>
        </p:nvCxnSpPr>
        <p:spPr bwMode="auto">
          <a:xfrm>
            <a:off x="5750063" y="2797938"/>
            <a:ext cx="936000" cy="203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 bwMode="auto">
          <a:xfrm flipV="1">
            <a:off x="5744032" y="2059462"/>
            <a:ext cx="932441" cy="405422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直线箭头连接符 115"/>
          <p:cNvCxnSpPr/>
          <p:nvPr/>
        </p:nvCxnSpPr>
        <p:spPr bwMode="auto">
          <a:xfrm>
            <a:off x="5694157" y="3137480"/>
            <a:ext cx="911270" cy="355934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1713725" y="2329700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patch</a:t>
            </a:r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提交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1765804" y="3282000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Microsoft YaHei" charset="-122"/>
                <a:ea typeface="Microsoft YaHei" charset="-122"/>
                <a:cs typeface="Microsoft YaHei" charset="-122"/>
              </a:rPr>
              <a:t>backup</a:t>
            </a:r>
            <a:endParaRPr kumimoji="1" lang="zh-CN" altLang="en-US" sz="14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991235" y="2386245"/>
            <a:ext cx="126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latin typeface="Microsoft YaHei" charset="-122"/>
                <a:ea typeface="Microsoft YaHei" charset="-122"/>
                <a:cs typeface="Microsoft YaHei" charset="-122"/>
              </a:rPr>
              <a:t>事件监听</a:t>
            </a:r>
          </a:p>
        </p:txBody>
      </p:sp>
      <p:sp>
        <p:nvSpPr>
          <p:cNvPr id="122" name="Shape 923"/>
          <p:cNvSpPr/>
          <p:nvPr/>
        </p:nvSpPr>
        <p:spPr>
          <a:xfrm>
            <a:off x="5855997" y="3161877"/>
            <a:ext cx="573875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sz="1750"/>
              <a:t>check</a:t>
            </a:r>
          </a:p>
        </p:txBody>
      </p:sp>
      <p:sp>
        <p:nvSpPr>
          <p:cNvPr id="123" name="Shape 924"/>
          <p:cNvSpPr/>
          <p:nvPr/>
        </p:nvSpPr>
        <p:spPr>
          <a:xfrm>
            <a:off x="5915087" y="2651601"/>
            <a:ext cx="449547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lang="en-US" altLang="zh-CN" sz="1750"/>
              <a:t>post</a:t>
            </a:r>
            <a:endParaRPr sz="1750"/>
          </a:p>
        </p:txBody>
      </p:sp>
      <p:sp>
        <p:nvSpPr>
          <p:cNvPr id="124" name="Shape 925"/>
          <p:cNvSpPr/>
          <p:nvPr/>
        </p:nvSpPr>
        <p:spPr>
          <a:xfrm>
            <a:off x="5769602" y="2112460"/>
            <a:ext cx="795089" cy="320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lang="en-US" altLang="zh-CN" sz="1750"/>
              <a:t>periodic</a:t>
            </a:r>
            <a:endParaRPr sz="1750"/>
          </a:p>
        </p:txBody>
      </p:sp>
      <p:cxnSp>
        <p:nvCxnSpPr>
          <p:cNvPr id="14" name="直线箭头连接符 13"/>
          <p:cNvCxnSpPr/>
          <p:nvPr/>
        </p:nvCxnSpPr>
        <p:spPr>
          <a:xfrm flipH="1">
            <a:off x="3896729" y="2732440"/>
            <a:ext cx="103602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iCenter</a:t>
            </a:r>
            <a:r>
              <a:rPr kumimoji="1" lang="zh-CN" altLang="en-US"/>
              <a:t>开发流程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94280" y="3719002"/>
            <a:ext cx="820883" cy="513052"/>
          </a:xfrm>
          <a:prstGeom prst="rect">
            <a:avLst/>
          </a:prstGeom>
        </p:spPr>
      </p:pic>
      <p:sp>
        <p:nvSpPr>
          <p:cNvPr id="81" name="TextBox 3090"/>
          <p:cNvSpPr txBox="1"/>
          <p:nvPr/>
        </p:nvSpPr>
        <p:spPr>
          <a:xfrm>
            <a:off x="10294487" y="42185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6188" y="3822015"/>
            <a:ext cx="1253664" cy="470724"/>
          </a:xfrm>
          <a:prstGeom prst="rect">
            <a:avLst/>
          </a:prstGeom>
        </p:spPr>
      </p:pic>
      <p:sp>
        <p:nvSpPr>
          <p:cNvPr id="84" name="TextBox 3090"/>
          <p:cNvSpPr txBox="1"/>
          <p:nvPr/>
        </p:nvSpPr>
        <p:spPr>
          <a:xfrm>
            <a:off x="8389449" y="42185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风格检查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594" y="2627681"/>
            <a:ext cx="1098666" cy="307626"/>
          </a:xfrm>
          <a:prstGeom prst="rect">
            <a:avLst/>
          </a:prstGeom>
        </p:spPr>
      </p:pic>
      <p:sp>
        <p:nvSpPr>
          <p:cNvPr id="87" name="TextBox 3090"/>
          <p:cNvSpPr txBox="1"/>
          <p:nvPr/>
        </p:nvSpPr>
        <p:spPr>
          <a:xfrm>
            <a:off x="8286582" y="29852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编译打包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4842" y="1411099"/>
            <a:ext cx="912265" cy="381421"/>
          </a:xfrm>
          <a:prstGeom prst="rect">
            <a:avLst/>
          </a:prstGeom>
        </p:spPr>
      </p:pic>
      <p:sp>
        <p:nvSpPr>
          <p:cNvPr id="95" name="TextBox 3090"/>
          <p:cNvSpPr txBox="1"/>
          <p:nvPr/>
        </p:nvSpPr>
        <p:spPr>
          <a:xfrm>
            <a:off x="8241846" y="1813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自动化装机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16"/>
          <a:srcRect t="18740" b="30866"/>
          <a:stretch/>
        </p:blipFill>
        <p:spPr>
          <a:xfrm>
            <a:off x="10307882" y="1364606"/>
            <a:ext cx="890018" cy="448517"/>
          </a:xfrm>
          <a:prstGeom prst="rect">
            <a:avLst/>
          </a:prstGeom>
        </p:spPr>
      </p:pic>
      <p:sp>
        <p:nvSpPr>
          <p:cNvPr id="99" name="TextBox 3090"/>
          <p:cNvSpPr txBox="1"/>
          <p:nvPr/>
        </p:nvSpPr>
        <p:spPr>
          <a:xfrm>
            <a:off x="10293678" y="18131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集成测试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8816" y="2483152"/>
            <a:ext cx="475818" cy="520426"/>
          </a:xfrm>
          <a:prstGeom prst="rect">
            <a:avLst/>
          </a:prstGeom>
        </p:spPr>
      </p:pic>
      <p:sp>
        <p:nvSpPr>
          <p:cNvPr id="102" name="TextBox 3090"/>
          <p:cNvSpPr txBox="1"/>
          <p:nvPr/>
        </p:nvSpPr>
        <p:spPr>
          <a:xfrm>
            <a:off x="10352809" y="29852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包仓库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9" name="虚尾箭头 108"/>
          <p:cNvSpPr/>
          <p:nvPr/>
        </p:nvSpPr>
        <p:spPr bwMode="auto">
          <a:xfrm>
            <a:off x="9588781" y="3926118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0" name="虚尾箭头 109"/>
          <p:cNvSpPr/>
          <p:nvPr/>
        </p:nvSpPr>
        <p:spPr bwMode="auto">
          <a:xfrm>
            <a:off x="9588781" y="1546892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1" name="虚尾箭头 110"/>
          <p:cNvSpPr/>
          <p:nvPr/>
        </p:nvSpPr>
        <p:spPr bwMode="auto">
          <a:xfrm>
            <a:off x="9588781" y="2675598"/>
            <a:ext cx="443607" cy="218752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9639" y="2483699"/>
            <a:ext cx="485525" cy="48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3090"/>
          <p:cNvSpPr txBox="1"/>
          <p:nvPr/>
        </p:nvSpPr>
        <p:spPr>
          <a:xfrm>
            <a:off x="6689742" y="300284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Jenkins</a:t>
            </a:r>
            <a:endParaRPr 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6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31"/>
          <p:cNvSpPr/>
          <p:nvPr/>
        </p:nvSpPr>
        <p:spPr>
          <a:xfrm>
            <a:off x="1339280" y="1690688"/>
            <a:ext cx="9492281" cy="684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团队效率</a:t>
            </a:r>
          </a:p>
        </p:txBody>
      </p:sp>
      <p:sp>
        <p:nvSpPr>
          <p:cNvPr id="3" name="Shape 532"/>
          <p:cNvSpPr/>
          <p:nvPr/>
        </p:nvSpPr>
        <p:spPr>
          <a:xfrm>
            <a:off x="6126468" y="2449323"/>
            <a:ext cx="3896474" cy="1195215"/>
          </a:xfrm>
          <a:prstGeom prst="rect">
            <a:avLst/>
          </a:prstGeom>
          <a:solidFill>
            <a:schemeClr val="accent3">
              <a:hueOff val="64568"/>
              <a:satOff val="16327"/>
              <a:lumOff val="166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测试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管理</a:t>
            </a:r>
          </a:p>
        </p:txBody>
      </p:sp>
      <p:sp>
        <p:nvSpPr>
          <p:cNvPr id="4" name="Shape 533"/>
          <p:cNvSpPr/>
          <p:nvPr/>
        </p:nvSpPr>
        <p:spPr>
          <a:xfrm>
            <a:off x="2133174" y="2449323"/>
            <a:ext cx="3896474" cy="1195215"/>
          </a:xfrm>
          <a:prstGeom prst="rect">
            <a:avLst/>
          </a:prstGeom>
          <a:solidFill>
            <a:schemeClr val="accent3">
              <a:hueOff val="64568"/>
              <a:satOff val="16327"/>
              <a:lumOff val="166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构建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管理</a:t>
            </a:r>
          </a:p>
        </p:txBody>
      </p:sp>
      <p:sp>
        <p:nvSpPr>
          <p:cNvPr id="5" name="Shape 534"/>
          <p:cNvSpPr/>
          <p:nvPr/>
        </p:nvSpPr>
        <p:spPr>
          <a:xfrm>
            <a:off x="1339280" y="5015437"/>
            <a:ext cx="9492281" cy="684000"/>
          </a:xfrm>
          <a:prstGeom prst="rect">
            <a:avLst/>
          </a:prstGeom>
          <a:solidFill>
            <a:schemeClr val="bg1">
              <a:lumMod val="50000"/>
              <a:alpha val="3440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环境</a:t>
            </a: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优化</a:t>
            </a:r>
            <a:endParaRPr sz="20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Shape 535"/>
          <p:cNvSpPr/>
          <p:nvPr/>
        </p:nvSpPr>
        <p:spPr>
          <a:xfrm>
            <a:off x="2133174" y="3703268"/>
            <a:ext cx="7889768" cy="1260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  配置</a:t>
            </a:r>
          </a:p>
          <a:p>
            <a:pPr algn="l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    管理</a:t>
            </a:r>
          </a:p>
        </p:txBody>
      </p:sp>
      <p:sp>
        <p:nvSpPr>
          <p:cNvPr id="7" name="Shape 537"/>
          <p:cNvSpPr/>
          <p:nvPr/>
        </p:nvSpPr>
        <p:spPr>
          <a:xfrm>
            <a:off x="3263174" y="3840644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代码管理</a:t>
            </a:r>
          </a:p>
        </p:txBody>
      </p:sp>
      <p:sp>
        <p:nvSpPr>
          <p:cNvPr id="8" name="Shape 538"/>
          <p:cNvSpPr/>
          <p:nvPr/>
        </p:nvSpPr>
        <p:spPr>
          <a:xfrm>
            <a:off x="6641866" y="4366716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需求管理</a:t>
            </a:r>
          </a:p>
        </p:txBody>
      </p:sp>
      <p:sp>
        <p:nvSpPr>
          <p:cNvPr id="9" name="Shape 539"/>
          <p:cNvSpPr/>
          <p:nvPr/>
        </p:nvSpPr>
        <p:spPr>
          <a:xfrm>
            <a:off x="6641866" y="3840644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缺陷管理</a:t>
            </a:r>
          </a:p>
        </p:txBody>
      </p:sp>
      <p:sp>
        <p:nvSpPr>
          <p:cNvPr id="10" name="Shape 540"/>
          <p:cNvSpPr/>
          <p:nvPr/>
        </p:nvSpPr>
        <p:spPr>
          <a:xfrm>
            <a:off x="1339280" y="2449323"/>
            <a:ext cx="700938" cy="2513945"/>
          </a:xfrm>
          <a:prstGeom prst="rect">
            <a:avLst/>
          </a:prstGeom>
          <a:solidFill>
            <a:srgbClr val="82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账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号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管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理</a:t>
            </a:r>
            <a:endParaRPr sz="20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Shape 541"/>
          <p:cNvSpPr/>
          <p:nvPr/>
        </p:nvSpPr>
        <p:spPr>
          <a:xfrm>
            <a:off x="7008983" y="2571262"/>
            <a:ext cx="1408570" cy="450743"/>
          </a:xfrm>
          <a:prstGeom prst="rect">
            <a:avLst/>
          </a:prstGeom>
          <a:solidFill>
            <a:srgbClr val="B15E2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</a:p>
        </p:txBody>
      </p:sp>
      <p:sp>
        <p:nvSpPr>
          <p:cNvPr id="12" name="Shape 542"/>
          <p:cNvSpPr/>
          <p:nvPr/>
        </p:nvSpPr>
        <p:spPr>
          <a:xfrm>
            <a:off x="8506642" y="2571262"/>
            <a:ext cx="1408570" cy="450743"/>
          </a:xfrm>
          <a:prstGeom prst="rect">
            <a:avLst/>
          </a:prstGeom>
          <a:solidFill>
            <a:srgbClr val="B15E2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集成测试</a:t>
            </a:r>
          </a:p>
        </p:txBody>
      </p:sp>
      <p:sp>
        <p:nvSpPr>
          <p:cNvPr id="13" name="Shape 543"/>
          <p:cNvSpPr/>
          <p:nvPr/>
        </p:nvSpPr>
        <p:spPr>
          <a:xfrm>
            <a:off x="7008983" y="3071856"/>
            <a:ext cx="1408570" cy="450743"/>
          </a:xfrm>
          <a:prstGeom prst="rect">
            <a:avLst/>
          </a:prstGeom>
          <a:solidFill>
            <a:srgbClr val="B15E2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系统测试</a:t>
            </a:r>
          </a:p>
        </p:txBody>
      </p:sp>
      <p:sp>
        <p:nvSpPr>
          <p:cNvPr id="14" name="Shape 544"/>
          <p:cNvSpPr/>
          <p:nvPr/>
        </p:nvSpPr>
        <p:spPr>
          <a:xfrm>
            <a:off x="6747659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性能调优</a:t>
            </a:r>
          </a:p>
        </p:txBody>
      </p:sp>
      <p:sp>
        <p:nvSpPr>
          <p:cNvPr id="15" name="Shape 545"/>
          <p:cNvSpPr/>
          <p:nvPr/>
        </p:nvSpPr>
        <p:spPr>
          <a:xfrm>
            <a:off x="8089629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可靠性改进</a:t>
            </a:r>
          </a:p>
        </p:txBody>
      </p:sp>
      <p:sp>
        <p:nvSpPr>
          <p:cNvPr id="16" name="Shape 546"/>
          <p:cNvSpPr/>
          <p:nvPr/>
        </p:nvSpPr>
        <p:spPr>
          <a:xfrm>
            <a:off x="9431598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可用性改进</a:t>
            </a:r>
          </a:p>
        </p:txBody>
      </p:sp>
      <p:sp>
        <p:nvSpPr>
          <p:cNvPr id="17" name="Shape 547"/>
          <p:cNvSpPr/>
          <p:nvPr/>
        </p:nvSpPr>
        <p:spPr>
          <a:xfrm>
            <a:off x="5405689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自动配置</a:t>
            </a:r>
          </a:p>
        </p:txBody>
      </p:sp>
      <p:sp>
        <p:nvSpPr>
          <p:cNvPr id="18" name="Shape 548"/>
          <p:cNvSpPr/>
          <p:nvPr/>
        </p:nvSpPr>
        <p:spPr>
          <a:xfrm>
            <a:off x="6886016" y="1831765"/>
            <a:ext cx="3380568" cy="450743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流程重构</a:t>
            </a:r>
          </a:p>
        </p:txBody>
      </p:sp>
      <p:sp>
        <p:nvSpPr>
          <p:cNvPr id="19" name="Shape 549"/>
          <p:cNvSpPr/>
          <p:nvPr/>
        </p:nvSpPr>
        <p:spPr>
          <a:xfrm>
            <a:off x="3151081" y="1831765"/>
            <a:ext cx="3380568" cy="450743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0"/>
                <a:ea typeface="Microsoft YaHei" charset="0"/>
                <a:cs typeface="Microsoft YaHei" charset="0"/>
              </a:rPr>
              <a:t>数据分析</a:t>
            </a:r>
          </a:p>
        </p:txBody>
      </p:sp>
      <p:sp>
        <p:nvSpPr>
          <p:cNvPr id="20" name="Shape 550"/>
          <p:cNvSpPr/>
          <p:nvPr/>
        </p:nvSpPr>
        <p:spPr>
          <a:xfrm>
            <a:off x="4952520" y="3840644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包管理</a:t>
            </a:r>
          </a:p>
        </p:txBody>
      </p:sp>
      <p:sp>
        <p:nvSpPr>
          <p:cNvPr id="21" name="Shape 551"/>
          <p:cNvSpPr/>
          <p:nvPr/>
        </p:nvSpPr>
        <p:spPr>
          <a:xfrm>
            <a:off x="10130623" y="2449323"/>
            <a:ext cx="700938" cy="2513945"/>
          </a:xfrm>
          <a:prstGeom prst="rect">
            <a:avLst/>
          </a:prstGeom>
          <a:solidFill>
            <a:srgbClr val="82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日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志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报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告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管</a:t>
            </a:r>
          </a:p>
          <a:p>
            <a:pPr algn="ctr">
              <a:defRPr sz="4500">
                <a:solidFill>
                  <a:srgbClr val="FFFFFF"/>
                </a:solidFill>
              </a:defRPr>
            </a:pPr>
            <a:r>
              <a:rPr lang="zh-CN" altLang="en-US" sz="2000">
                <a:latin typeface="Microsoft YaHei" charset="0"/>
                <a:ea typeface="Microsoft YaHei" charset="0"/>
                <a:cs typeface="Microsoft YaHei" charset="0"/>
              </a:rPr>
              <a:t>理</a:t>
            </a:r>
            <a:endParaRPr sz="20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Shape 552"/>
          <p:cNvSpPr/>
          <p:nvPr/>
        </p:nvSpPr>
        <p:spPr>
          <a:xfrm>
            <a:off x="4952520" y="4366716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镜像管理</a:t>
            </a:r>
          </a:p>
        </p:txBody>
      </p:sp>
      <p:sp>
        <p:nvSpPr>
          <p:cNvPr id="23" name="Shape 553"/>
          <p:cNvSpPr/>
          <p:nvPr/>
        </p:nvSpPr>
        <p:spPr>
          <a:xfrm>
            <a:off x="4063720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部署优化</a:t>
            </a:r>
          </a:p>
        </p:txBody>
      </p:sp>
      <p:sp>
        <p:nvSpPr>
          <p:cNvPr id="24" name="Shape 554"/>
          <p:cNvSpPr/>
          <p:nvPr/>
        </p:nvSpPr>
        <p:spPr>
          <a:xfrm>
            <a:off x="8506642" y="3071856"/>
            <a:ext cx="1408570" cy="450743"/>
          </a:xfrm>
          <a:prstGeom prst="rect">
            <a:avLst/>
          </a:prstGeom>
          <a:solidFill>
            <a:srgbClr val="B15E2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/>
            <a:r>
              <a:rPr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持续部署</a:t>
            </a:r>
          </a:p>
        </p:txBody>
      </p:sp>
      <p:sp>
        <p:nvSpPr>
          <p:cNvPr id="25" name="Shape 555"/>
          <p:cNvSpPr/>
          <p:nvPr/>
        </p:nvSpPr>
        <p:spPr>
          <a:xfrm>
            <a:off x="4523887" y="3114029"/>
            <a:ext cx="140857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文档生成</a:t>
            </a:r>
          </a:p>
        </p:txBody>
      </p:sp>
      <p:sp>
        <p:nvSpPr>
          <p:cNvPr id="26" name="Shape 556"/>
          <p:cNvSpPr/>
          <p:nvPr/>
        </p:nvSpPr>
        <p:spPr>
          <a:xfrm>
            <a:off x="4523887" y="2593516"/>
            <a:ext cx="140857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800">
                <a:latin typeface="Microsoft YaHei" charset="0"/>
                <a:ea typeface="Microsoft YaHei" charset="0"/>
                <a:cs typeface="Microsoft YaHei" charset="0"/>
              </a:rPr>
              <a:t>自动</a:t>
            </a:r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打包</a:t>
            </a:r>
          </a:p>
        </p:txBody>
      </p:sp>
      <p:sp>
        <p:nvSpPr>
          <p:cNvPr id="27" name="Shape 557"/>
          <p:cNvSpPr/>
          <p:nvPr/>
        </p:nvSpPr>
        <p:spPr>
          <a:xfrm>
            <a:off x="3059776" y="3111405"/>
            <a:ext cx="140857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镜像生成</a:t>
            </a:r>
          </a:p>
        </p:txBody>
      </p:sp>
      <p:sp>
        <p:nvSpPr>
          <p:cNvPr id="28" name="Shape 558"/>
          <p:cNvSpPr/>
          <p:nvPr/>
        </p:nvSpPr>
        <p:spPr>
          <a:xfrm>
            <a:off x="3263174" y="4366716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代码审查</a:t>
            </a:r>
          </a:p>
        </p:txBody>
      </p:sp>
      <p:sp>
        <p:nvSpPr>
          <p:cNvPr id="29" name="Shape 559"/>
          <p:cNvSpPr/>
          <p:nvPr/>
        </p:nvSpPr>
        <p:spPr>
          <a:xfrm>
            <a:off x="3059776" y="2593324"/>
            <a:ext cx="140857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800">
                <a:latin typeface="Microsoft YaHei" charset="0"/>
                <a:ea typeface="Microsoft YaHei" charset="0"/>
                <a:cs typeface="Microsoft YaHei" charset="0"/>
              </a:rPr>
              <a:t>自动</a:t>
            </a:r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编译</a:t>
            </a:r>
          </a:p>
        </p:txBody>
      </p:sp>
      <p:sp>
        <p:nvSpPr>
          <p:cNvPr id="30" name="Shape 560"/>
          <p:cNvSpPr/>
          <p:nvPr/>
        </p:nvSpPr>
        <p:spPr>
          <a:xfrm>
            <a:off x="2721751" y="5136717"/>
            <a:ext cx="1239542" cy="439475"/>
          </a:xfrm>
          <a:prstGeom prst="rect">
            <a:avLst/>
          </a:prstGeom>
          <a:solidFill>
            <a:srgbClr val="DDA586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>
                <a:latin typeface="Microsoft YaHei" charset="0"/>
                <a:ea typeface="Microsoft YaHei" charset="0"/>
                <a:cs typeface="Microsoft YaHei" charset="0"/>
              </a:rPr>
              <a:t>系统监控</a:t>
            </a:r>
          </a:p>
        </p:txBody>
      </p:sp>
      <p:sp>
        <p:nvSpPr>
          <p:cNvPr id="31" name="Shape 561"/>
          <p:cNvSpPr/>
          <p:nvPr/>
        </p:nvSpPr>
        <p:spPr>
          <a:xfrm>
            <a:off x="8331212" y="4366716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文档管理</a:t>
            </a:r>
          </a:p>
        </p:txBody>
      </p:sp>
      <p:sp>
        <p:nvSpPr>
          <p:cNvPr id="32" name="Shape 562"/>
          <p:cNvSpPr/>
          <p:nvPr/>
        </p:nvSpPr>
        <p:spPr>
          <a:xfrm>
            <a:off x="8331212" y="3840644"/>
            <a:ext cx="1584000" cy="450743"/>
          </a:xfrm>
          <a:prstGeom prst="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0"/>
                <a:ea typeface="Microsoft YaHei" charset="0"/>
                <a:cs typeface="Microsoft YaHei" charset="0"/>
              </a:rPr>
              <a:t>用例管理</a:t>
            </a:r>
          </a:p>
        </p:txBody>
      </p:sp>
      <p:sp>
        <p:nvSpPr>
          <p:cNvPr id="35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开发平台功能划分</a:t>
            </a:r>
          </a:p>
        </p:txBody>
      </p:sp>
    </p:spTree>
    <p:extLst>
      <p:ext uri="{BB962C8B-B14F-4D97-AF65-F5344CB8AC3E}">
        <p14:creationId xmlns:p14="http://schemas.microsoft.com/office/powerpoint/2010/main" val="10397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>
            <a:off x="362621" y="1675028"/>
            <a:ext cx="11439464" cy="3312000"/>
          </a:xfrm>
          <a:prstGeom prst="rect">
            <a:avLst/>
          </a:prstGeom>
          <a:solidFill>
            <a:srgbClr val="86899C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                                                                  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测试流水线</a:t>
            </a:r>
          </a:p>
        </p:txBody>
      </p:sp>
      <p:sp>
        <p:nvSpPr>
          <p:cNvPr id="813" name="Shape 813"/>
          <p:cNvSpPr/>
          <p:nvPr/>
        </p:nvSpPr>
        <p:spPr>
          <a:xfrm>
            <a:off x="1812454" y="1768103"/>
            <a:ext cx="4427620" cy="3168000"/>
          </a:xfrm>
          <a:prstGeom prst="roundRect">
            <a:avLst>
              <a:gd name="adj" fmla="val 3680"/>
            </a:avLst>
          </a:prstGeom>
          <a:solidFill>
            <a:srgbClr val="82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b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1800">
                <a:latin typeface="Microsoft YaHei" charset="-122"/>
                <a:ea typeface="Microsoft YaHei" charset="-122"/>
                <a:cs typeface="Microsoft YaHei" charset="-122"/>
              </a:rPr>
              <a:t>持续集成</a:t>
            </a:r>
          </a:p>
        </p:txBody>
      </p:sp>
      <p:sp>
        <p:nvSpPr>
          <p:cNvPr id="814" name="Shape 814"/>
          <p:cNvSpPr/>
          <p:nvPr/>
        </p:nvSpPr>
        <p:spPr>
          <a:xfrm>
            <a:off x="613725" y="1850476"/>
            <a:ext cx="5704637" cy="1016001"/>
          </a:xfrm>
          <a:prstGeom prst="rect">
            <a:avLst/>
          </a:prstGeom>
          <a:solidFill>
            <a:srgbClr val="FFFFFF">
              <a:alpha val="32561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814531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开发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环境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搭建</a:t>
            </a:r>
          </a:p>
        </p:txBody>
      </p:sp>
      <p:sp>
        <p:nvSpPr>
          <p:cNvPr id="816" name="Shape 816"/>
          <p:cNvSpPr/>
          <p:nvPr/>
        </p:nvSpPr>
        <p:spPr>
          <a:xfrm>
            <a:off x="2018876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开发</a:t>
            </a:r>
          </a:p>
        </p:txBody>
      </p:sp>
      <p:sp>
        <p:nvSpPr>
          <p:cNvPr id="817" name="Shape 817"/>
          <p:cNvSpPr/>
          <p:nvPr/>
        </p:nvSpPr>
        <p:spPr>
          <a:xfrm>
            <a:off x="3135688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提交</a:t>
            </a:r>
          </a:p>
        </p:txBody>
      </p:sp>
      <p:sp>
        <p:nvSpPr>
          <p:cNvPr id="818" name="Shape 818"/>
          <p:cNvSpPr/>
          <p:nvPr/>
        </p:nvSpPr>
        <p:spPr>
          <a:xfrm>
            <a:off x="5369312" y="1913976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构建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打包</a:t>
            </a:r>
          </a:p>
        </p:txBody>
      </p:sp>
      <p:sp>
        <p:nvSpPr>
          <p:cNvPr id="819" name="Shape 819"/>
          <p:cNvSpPr/>
          <p:nvPr/>
        </p:nvSpPr>
        <p:spPr>
          <a:xfrm>
            <a:off x="6561600" y="1850476"/>
            <a:ext cx="4958065" cy="1016001"/>
          </a:xfrm>
          <a:prstGeom prst="rect">
            <a:avLst/>
          </a:prstGeom>
          <a:solidFill>
            <a:srgbClr val="FFFFFF">
              <a:alpha val="32561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6836254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环境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搭建</a:t>
            </a:r>
          </a:p>
        </p:txBody>
      </p:sp>
      <p:sp>
        <p:nvSpPr>
          <p:cNvPr id="821" name="Shape 821"/>
          <p:cNvSpPr/>
          <p:nvPr/>
        </p:nvSpPr>
        <p:spPr>
          <a:xfrm>
            <a:off x="8040599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部署</a:t>
            </a:r>
          </a:p>
        </p:txBody>
      </p:sp>
      <p:sp>
        <p:nvSpPr>
          <p:cNvPr id="822" name="Shape 822"/>
          <p:cNvSpPr/>
          <p:nvPr/>
        </p:nvSpPr>
        <p:spPr>
          <a:xfrm>
            <a:off x="9244943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配置</a:t>
            </a:r>
          </a:p>
        </p:txBody>
      </p:sp>
      <p:sp>
        <p:nvSpPr>
          <p:cNvPr id="823" name="Shape 823"/>
          <p:cNvSpPr/>
          <p:nvPr/>
        </p:nvSpPr>
        <p:spPr>
          <a:xfrm>
            <a:off x="10449288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</a:p>
        </p:txBody>
      </p:sp>
      <p:sp>
        <p:nvSpPr>
          <p:cNvPr id="825" name="Shape 825"/>
          <p:cNvSpPr/>
          <p:nvPr/>
        </p:nvSpPr>
        <p:spPr>
          <a:xfrm>
            <a:off x="227059" y="2934997"/>
            <a:ext cx="11710587" cy="1666765"/>
          </a:xfrm>
          <a:prstGeom prst="roundRect">
            <a:avLst>
              <a:gd name="adj" fmla="val 7054"/>
            </a:avLst>
          </a:prstGeom>
          <a:solidFill>
            <a:srgbClr val="FFFFFF"/>
          </a:solidFill>
          <a:ln w="28575"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noAutofit/>
          </a:bodyPr>
          <a:lstStyle/>
          <a:p>
            <a:pPr algn="r">
              <a:defRPr sz="4000"/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工</a:t>
            </a:r>
          </a:p>
          <a:p>
            <a:pPr algn="r">
              <a:defRPr sz="4000"/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具</a:t>
            </a:r>
          </a:p>
          <a:p>
            <a:pPr algn="r">
              <a:defRPr sz="4000"/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</a:p>
        </p:txBody>
      </p:sp>
      <p:sp>
        <p:nvSpPr>
          <p:cNvPr id="827" name="Shape 827"/>
          <p:cNvSpPr/>
          <p:nvPr/>
        </p:nvSpPr>
        <p:spPr>
          <a:xfrm>
            <a:off x="512625" y="3064499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</a:p>
        </p:txBody>
      </p:sp>
      <p:sp>
        <p:nvSpPr>
          <p:cNvPr id="828" name="Shape 828"/>
          <p:cNvSpPr/>
          <p:nvPr/>
        </p:nvSpPr>
        <p:spPr>
          <a:xfrm>
            <a:off x="386010" y="3607060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Vagrant</a:t>
            </a:r>
          </a:p>
        </p:txBody>
      </p:sp>
      <p:sp>
        <p:nvSpPr>
          <p:cNvPr id="829" name="Shape 829"/>
          <p:cNvSpPr/>
          <p:nvPr/>
        </p:nvSpPr>
        <p:spPr>
          <a:xfrm>
            <a:off x="595503" y="4110562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kickstart</a:t>
            </a:r>
          </a:p>
        </p:txBody>
      </p:sp>
      <p:sp>
        <p:nvSpPr>
          <p:cNvPr id="830" name="Shape 830"/>
          <p:cNvSpPr/>
          <p:nvPr/>
        </p:nvSpPr>
        <p:spPr>
          <a:xfrm>
            <a:off x="1834399" y="3064499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</a:p>
        </p:txBody>
      </p:sp>
      <p:sp>
        <p:nvSpPr>
          <p:cNvPr id="831" name="Shape 831"/>
          <p:cNvSpPr/>
          <p:nvPr/>
        </p:nvSpPr>
        <p:spPr>
          <a:xfrm>
            <a:off x="2749906" y="3600910"/>
            <a:ext cx="1056141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gerrit</a:t>
            </a:r>
          </a:p>
        </p:txBody>
      </p:sp>
      <p:sp>
        <p:nvSpPr>
          <p:cNvPr id="832" name="Shape 832"/>
          <p:cNvSpPr/>
          <p:nvPr/>
        </p:nvSpPr>
        <p:spPr>
          <a:xfrm>
            <a:off x="3725197" y="4092800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50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aven</a:t>
            </a:r>
          </a:p>
        </p:txBody>
      </p:sp>
      <p:sp>
        <p:nvSpPr>
          <p:cNvPr id="833" name="Shape 833"/>
          <p:cNvSpPr/>
          <p:nvPr/>
        </p:nvSpPr>
        <p:spPr>
          <a:xfrm>
            <a:off x="5207057" y="3507413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rpmbuild</a:t>
            </a:r>
          </a:p>
        </p:txBody>
      </p:sp>
      <p:sp>
        <p:nvSpPr>
          <p:cNvPr id="834" name="Shape 834"/>
          <p:cNvSpPr/>
          <p:nvPr/>
        </p:nvSpPr>
        <p:spPr>
          <a:xfrm>
            <a:off x="2125844" y="4084231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</a:p>
        </p:txBody>
      </p:sp>
      <p:sp>
        <p:nvSpPr>
          <p:cNvPr id="835" name="Shape 835"/>
          <p:cNvSpPr/>
          <p:nvPr/>
        </p:nvSpPr>
        <p:spPr>
          <a:xfrm>
            <a:off x="5322861" y="4019896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mkisofs</a:t>
            </a:r>
          </a:p>
        </p:txBody>
      </p:sp>
      <p:sp>
        <p:nvSpPr>
          <p:cNvPr id="836" name="Shape 836"/>
          <p:cNvSpPr/>
          <p:nvPr/>
        </p:nvSpPr>
        <p:spPr>
          <a:xfrm>
            <a:off x="3933904" y="3029995"/>
            <a:ext cx="7330443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750">
                <a:latin typeface="Microsoft YaHei" charset="-122"/>
                <a:ea typeface="Microsoft YaHei" charset="-122"/>
                <a:cs typeface="Microsoft YaHei" charset="-122"/>
              </a:rPr>
              <a:t>Zuul / Jenkins</a:t>
            </a:r>
          </a:p>
        </p:txBody>
      </p:sp>
      <p:sp>
        <p:nvSpPr>
          <p:cNvPr id="838" name="Shape 838"/>
          <p:cNvSpPr/>
          <p:nvPr/>
        </p:nvSpPr>
        <p:spPr>
          <a:xfrm>
            <a:off x="6938558" y="4041549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pxe</a:t>
            </a:r>
          </a:p>
        </p:txBody>
      </p:sp>
      <p:sp>
        <p:nvSpPr>
          <p:cNvPr id="839" name="Shape 839"/>
          <p:cNvSpPr/>
          <p:nvPr/>
        </p:nvSpPr>
        <p:spPr>
          <a:xfrm>
            <a:off x="6618208" y="3485383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nodepool</a:t>
            </a:r>
          </a:p>
        </p:txBody>
      </p:sp>
      <p:sp>
        <p:nvSpPr>
          <p:cNvPr id="840" name="Shape 840"/>
          <p:cNvSpPr/>
          <p:nvPr/>
        </p:nvSpPr>
        <p:spPr>
          <a:xfrm>
            <a:off x="9658439" y="3556687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500">
                <a:latin typeface="Microsoft YaHei" charset="-122"/>
                <a:ea typeface="Microsoft YaHei" charset="-122"/>
                <a:cs typeface="Microsoft YaHei" charset="-122"/>
              </a:rPr>
              <a:t>T</a:t>
            </a: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estNG</a:t>
            </a:r>
          </a:p>
        </p:txBody>
      </p:sp>
      <p:sp>
        <p:nvSpPr>
          <p:cNvPr id="841" name="Shape 841"/>
          <p:cNvSpPr/>
          <p:nvPr/>
        </p:nvSpPr>
        <p:spPr>
          <a:xfrm>
            <a:off x="8323504" y="4099990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Selenium</a:t>
            </a:r>
          </a:p>
        </p:txBody>
      </p:sp>
      <p:sp>
        <p:nvSpPr>
          <p:cNvPr id="842" name="Shape 842"/>
          <p:cNvSpPr/>
          <p:nvPr/>
        </p:nvSpPr>
        <p:spPr>
          <a:xfrm>
            <a:off x="267412" y="5129272"/>
            <a:ext cx="11629880" cy="448794"/>
          </a:xfrm>
          <a:prstGeom prst="roundRect">
            <a:avLst>
              <a:gd name="adj" fmla="val 8840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puppet</a:t>
            </a:r>
          </a:p>
        </p:txBody>
      </p:sp>
      <p:sp>
        <p:nvSpPr>
          <p:cNvPr id="843" name="Shape 843"/>
          <p:cNvSpPr/>
          <p:nvPr/>
        </p:nvSpPr>
        <p:spPr>
          <a:xfrm>
            <a:off x="3968647" y="3597451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xUnit</a:t>
            </a:r>
          </a:p>
        </p:txBody>
      </p:sp>
      <p:sp>
        <p:nvSpPr>
          <p:cNvPr id="844" name="Shape 844"/>
          <p:cNvSpPr/>
          <p:nvPr/>
        </p:nvSpPr>
        <p:spPr>
          <a:xfrm>
            <a:off x="8098371" y="3566430"/>
            <a:ext cx="1056142" cy="381001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500">
                <a:latin typeface="Microsoft YaHei" charset="-122"/>
                <a:ea typeface="Microsoft YaHei" charset="-122"/>
                <a:cs typeface="Microsoft YaHei" charset="-122"/>
              </a:rPr>
              <a:t>OpenQA</a:t>
            </a:r>
            <a:endParaRPr sz="15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45" name="Shape 845"/>
          <p:cNvSpPr/>
          <p:nvPr/>
        </p:nvSpPr>
        <p:spPr>
          <a:xfrm>
            <a:off x="4252500" y="1914642"/>
            <a:ext cx="762001" cy="889001"/>
          </a:xfrm>
          <a:prstGeom prst="roundRect">
            <a:avLst>
              <a:gd name="adj" fmla="val 8333"/>
            </a:avLst>
          </a:prstGeom>
          <a:solidFill>
            <a:srgbClr val="62637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单元</a:t>
            </a:r>
          </a:p>
          <a:p>
            <a:pPr algn="ctr">
              <a:defRPr sz="3000">
                <a:solidFill>
                  <a:srgbClr val="FFFFFF"/>
                </a:solidFill>
              </a:defRPr>
            </a:pPr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</a:p>
        </p:txBody>
      </p:sp>
      <p:sp>
        <p:nvSpPr>
          <p:cNvPr id="34" name="Shape 841"/>
          <p:cNvSpPr/>
          <p:nvPr/>
        </p:nvSpPr>
        <p:spPr>
          <a:xfrm>
            <a:off x="9653374" y="4058294"/>
            <a:ext cx="1745519" cy="370938"/>
          </a:xfrm>
          <a:prstGeom prst="roundRect">
            <a:avLst>
              <a:gd name="adj" fmla="val 12746"/>
            </a:avLst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1500">
                <a:latin typeface="Microsoft YaHei" charset="-122"/>
                <a:ea typeface="Microsoft YaHei" charset="-122"/>
                <a:cs typeface="Microsoft YaHei" charset="-122"/>
              </a:rPr>
              <a:t>Robot</a:t>
            </a:r>
            <a:r>
              <a:rPr lang="zh-CN" altLang="en-US" sz="150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500">
                <a:latin typeface="Microsoft YaHei" charset="-122"/>
                <a:ea typeface="Microsoft YaHei" charset="-122"/>
                <a:cs typeface="Microsoft YaHei" charset="-122"/>
              </a:rPr>
              <a:t>Framework</a:t>
            </a:r>
            <a:endParaRPr sz="15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开发平台</a:t>
            </a:r>
            <a:r>
              <a:rPr kumimoji="1" lang="en-US" altLang="zh-CN"/>
              <a:t>CI</a:t>
            </a:r>
            <a:r>
              <a:rPr kumimoji="1" lang="zh-CN" altLang="en-US"/>
              <a:t>流水线</a:t>
            </a:r>
          </a:p>
        </p:txBody>
      </p:sp>
    </p:spTree>
    <p:extLst>
      <p:ext uri="{BB962C8B-B14F-4D97-AF65-F5344CB8AC3E}">
        <p14:creationId xmlns:p14="http://schemas.microsoft.com/office/powerpoint/2010/main" val="11508346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1903" y="2283697"/>
            <a:ext cx="1524001" cy="70485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系统自动化部署和集成测试</a:t>
            </a:r>
          </a:p>
        </p:txBody>
      </p:sp>
      <p:sp>
        <p:nvSpPr>
          <p:cNvPr id="6" name="Shape 1205"/>
          <p:cNvSpPr/>
          <p:nvPr/>
        </p:nvSpPr>
        <p:spPr>
          <a:xfrm>
            <a:off x="8109081" y="3237898"/>
            <a:ext cx="1460036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>
                <a:latin typeface="Microsoft YaHei" charset="-122"/>
                <a:ea typeface="Microsoft YaHei" charset="-122"/>
                <a:cs typeface="Microsoft YaHei" charset="-122"/>
              </a:rPr>
              <a:t>REST API测试</a:t>
            </a:r>
          </a:p>
        </p:txBody>
      </p:sp>
      <p:pic>
        <p:nvPicPr>
          <p:cNvPr id="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3718" y="4583273"/>
            <a:ext cx="1239874" cy="5166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Group 1211"/>
          <p:cNvGrpSpPr/>
          <p:nvPr/>
        </p:nvGrpSpPr>
        <p:grpSpPr>
          <a:xfrm>
            <a:off x="4767384" y="3917763"/>
            <a:ext cx="1119694" cy="1363537"/>
            <a:chOff x="0" y="0"/>
            <a:chExt cx="2239385" cy="2727072"/>
          </a:xfrm>
        </p:grpSpPr>
        <p:pic>
          <p:nvPicPr>
            <p:cNvPr id="10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954225"/>
              <a:ext cx="2239386" cy="1772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482600"/>
              <a:ext cx="2239386" cy="1772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239386" cy="17728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19185" y="3801270"/>
            <a:ext cx="808941" cy="77934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" name="Shape 1218"/>
          <p:cNvSpPr/>
          <p:nvPr/>
        </p:nvSpPr>
        <p:spPr>
          <a:xfrm>
            <a:off x="3095882" y="5310443"/>
            <a:ext cx="2801664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numCol="1" anchor="ctr">
            <a:spAutoFit/>
          </a:bodyPr>
          <a:lstStyle>
            <a:lvl1pPr>
              <a:defRPr sz="3500"/>
            </a:lvl1pPr>
          </a:lstStyle>
          <a:p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Product ISO</a:t>
            </a:r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自动化安装</a:t>
            </a: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4" name="Group 1233"/>
          <p:cNvGrpSpPr/>
          <p:nvPr/>
        </p:nvGrpSpPr>
        <p:grpSpPr>
          <a:xfrm>
            <a:off x="7140285" y="3693614"/>
            <a:ext cx="1119693" cy="1652805"/>
            <a:chOff x="0" y="0"/>
            <a:chExt cx="2239385" cy="3305608"/>
          </a:xfrm>
        </p:grpSpPr>
        <p:grpSp>
          <p:nvGrpSpPr>
            <p:cNvPr id="25" name="Group 1231"/>
            <p:cNvGrpSpPr/>
            <p:nvPr/>
          </p:nvGrpSpPr>
          <p:grpSpPr>
            <a:xfrm>
              <a:off x="0" y="578536"/>
              <a:ext cx="2239386" cy="2727073"/>
              <a:chOff x="0" y="0"/>
              <a:chExt cx="2239385" cy="2727072"/>
            </a:xfrm>
          </p:grpSpPr>
          <p:pic>
            <p:nvPicPr>
              <p:cNvPr id="27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954225"/>
                <a:ext cx="2239386" cy="17728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482600"/>
                <a:ext cx="2239386" cy="17728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" name="pasted-image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239386" cy="177284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6" name="pasted-image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92" y="0"/>
              <a:ext cx="2235201" cy="185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" name="Shape 1241"/>
          <p:cNvSpPr/>
          <p:nvPr/>
        </p:nvSpPr>
        <p:spPr>
          <a:xfrm>
            <a:off x="2470207" y="3237898"/>
            <a:ext cx="948978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/>
            </a:lvl1pPr>
          </a:lstStyle>
          <a:p>
            <a:r>
              <a:rPr sz="1750">
                <a:latin typeface="Microsoft YaHei" charset="-122"/>
                <a:ea typeface="Microsoft YaHei" charset="-122"/>
                <a:cs typeface="Microsoft YaHei" charset="-122"/>
              </a:rPr>
              <a:t>镜像生成</a:t>
            </a:r>
          </a:p>
        </p:txBody>
      </p:sp>
      <p:sp>
        <p:nvSpPr>
          <p:cNvPr id="35" name="Shape 1227"/>
          <p:cNvSpPr/>
          <p:nvPr/>
        </p:nvSpPr>
        <p:spPr>
          <a:xfrm>
            <a:off x="6717855" y="5310443"/>
            <a:ext cx="1942455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InCloud Sphere</a:t>
            </a:r>
          </a:p>
        </p:txBody>
      </p:sp>
      <p:sp>
        <p:nvSpPr>
          <p:cNvPr id="38" name="右箭头 37"/>
          <p:cNvSpPr/>
          <p:nvPr/>
        </p:nvSpPr>
        <p:spPr>
          <a:xfrm>
            <a:off x="6285136" y="4296902"/>
            <a:ext cx="500917" cy="361537"/>
          </a:xfrm>
          <a:prstGeom prst="rightArrow">
            <a:avLst>
              <a:gd name="adj1" fmla="val 50000"/>
              <a:gd name="adj2" fmla="val 95299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箭头 44"/>
          <p:cNvSpPr/>
          <p:nvPr/>
        </p:nvSpPr>
        <p:spPr>
          <a:xfrm rot="5400000">
            <a:off x="3588726" y="3207052"/>
            <a:ext cx="500917" cy="361537"/>
          </a:xfrm>
          <a:prstGeom prst="rightArrow">
            <a:avLst>
              <a:gd name="adj1" fmla="val 50000"/>
              <a:gd name="adj2" fmla="val 95299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箭头 45"/>
          <p:cNvSpPr/>
          <p:nvPr/>
        </p:nvSpPr>
        <p:spPr>
          <a:xfrm rot="5400000">
            <a:off x="7438623" y="3207053"/>
            <a:ext cx="500917" cy="361537"/>
          </a:xfrm>
          <a:prstGeom prst="rightArrow">
            <a:avLst>
              <a:gd name="adj1" fmla="val 50000"/>
              <a:gd name="adj2" fmla="val 95299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218793" y="2082117"/>
            <a:ext cx="7611002" cy="3587398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9734" fontAlgn="base">
              <a:spcBef>
                <a:spcPct val="0"/>
              </a:spcBef>
              <a:spcAft>
                <a:spcPct val="0"/>
              </a:spcAft>
            </a:pPr>
            <a:endParaRPr lang="zh-CN" altLang="en-US" sz="1905">
              <a:solidFill>
                <a:prstClr val="white"/>
              </a:solidFill>
            </a:endParaRPr>
          </a:p>
        </p:txBody>
      </p:sp>
      <p:grpSp>
        <p:nvGrpSpPr>
          <p:cNvPr id="3" name="Group 1204"/>
          <p:cNvGrpSpPr/>
          <p:nvPr/>
        </p:nvGrpSpPr>
        <p:grpSpPr>
          <a:xfrm>
            <a:off x="8903588" y="1701344"/>
            <a:ext cx="1899317" cy="937398"/>
            <a:chOff x="-909231" y="22852"/>
            <a:chExt cx="3798631" cy="1874795"/>
          </a:xfrm>
        </p:grpSpPr>
        <p:pic>
          <p:nvPicPr>
            <p:cNvPr id="4" name="pasted-image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9482" y="22852"/>
              <a:ext cx="1133893" cy="11040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" name="Shape 1203"/>
            <p:cNvSpPr/>
            <p:nvPr/>
          </p:nvSpPr>
          <p:spPr>
            <a:xfrm>
              <a:off x="-909231" y="1109459"/>
              <a:ext cx="3798631" cy="78818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>
                <a:defRPr sz="3500"/>
              </a:lvl1pPr>
            </a:lstStyle>
            <a:p>
              <a:r>
                <a:rPr sz="1750">
                  <a:latin typeface="Microsoft YaHei" charset="-122"/>
                  <a:ea typeface="Microsoft YaHei" charset="-122"/>
                  <a:cs typeface="Microsoft YaHei" charset="-122"/>
                </a:rPr>
                <a:t>Jenkins Master</a:t>
              </a:r>
            </a:p>
          </p:txBody>
        </p:sp>
      </p:grpSp>
      <p:sp>
        <p:nvSpPr>
          <p:cNvPr id="39" name="文本框 19"/>
          <p:cNvSpPr txBox="1"/>
          <p:nvPr/>
        </p:nvSpPr>
        <p:spPr>
          <a:xfrm>
            <a:off x="5363308" y="1690688"/>
            <a:ext cx="411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Fabric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等方式控制流程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l="21714" t="10046" r="18253" b="7864"/>
          <a:stretch/>
        </p:blipFill>
        <p:spPr>
          <a:xfrm>
            <a:off x="7423031" y="2195135"/>
            <a:ext cx="576722" cy="78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568" r="6183" b="7507"/>
          <a:stretch/>
        </p:blipFill>
        <p:spPr>
          <a:xfrm>
            <a:off x="4564938" y="1690688"/>
            <a:ext cx="7477162" cy="434445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cxnSp>
        <p:nvCxnSpPr>
          <p:cNvPr id="7" name="直线连接符 6"/>
          <p:cNvCxnSpPr/>
          <p:nvPr/>
        </p:nvCxnSpPr>
        <p:spPr>
          <a:xfrm>
            <a:off x="5216258" y="1946908"/>
            <a:ext cx="1351403" cy="149043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V="1">
            <a:off x="5216258" y="3670950"/>
            <a:ext cx="1351403" cy="147609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OpenQA</a:t>
            </a:r>
            <a:r>
              <a:rPr kumimoji="1" lang="zh-CN" altLang="en-US"/>
              <a:t>镜像安装测试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7" r="11039"/>
          <a:stretch/>
        </p:blipFill>
        <p:spPr>
          <a:xfrm>
            <a:off x="607863" y="1946908"/>
            <a:ext cx="4608395" cy="32001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72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openstack-infra</a:t>
            </a:r>
            <a:r>
              <a:rPr lang="zh-CN" altLang="en-US"/>
              <a:t>引入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企业级软件开发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浪潮信息  虚拟化项目组</a:t>
            </a:r>
            <a:endParaRPr lang="en-US" altLang="zh-CN"/>
          </a:p>
          <a:p>
            <a:r>
              <a:rPr lang="zh-CN" altLang="en-US"/>
              <a:t>赵祯龙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7" t="36096" r="10757" b="43282"/>
          <a:stretch/>
        </p:blipFill>
        <p:spPr>
          <a:xfrm>
            <a:off x="816553" y="640635"/>
            <a:ext cx="2301586" cy="4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提升软件的质量是一个系统工程</a:t>
            </a:r>
            <a:endParaRPr lang="en-US"/>
          </a:p>
        </p:txBody>
      </p:sp>
      <p:sp>
        <p:nvSpPr>
          <p:cNvPr id="3" name="Shape 617"/>
          <p:cNvSpPr/>
          <p:nvPr/>
        </p:nvSpPr>
        <p:spPr>
          <a:xfrm>
            <a:off x="2249035" y="1690688"/>
            <a:ext cx="9104765" cy="2418978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/>
          <a:lstStyle/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流程定义</a:t>
            </a:r>
          </a:p>
        </p:txBody>
      </p:sp>
      <p:sp>
        <p:nvSpPr>
          <p:cNvPr id="4" name="Shape 618"/>
          <p:cNvSpPr/>
          <p:nvPr/>
        </p:nvSpPr>
        <p:spPr>
          <a:xfrm>
            <a:off x="2235764" y="4821548"/>
            <a:ext cx="9104765" cy="767260"/>
          </a:xfrm>
          <a:prstGeom prst="rect">
            <a:avLst/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DevOps平台</a:t>
            </a:r>
          </a:p>
        </p:txBody>
      </p:sp>
      <p:sp>
        <p:nvSpPr>
          <p:cNvPr id="5" name="Shape 619"/>
          <p:cNvSpPr/>
          <p:nvPr/>
        </p:nvSpPr>
        <p:spPr>
          <a:xfrm>
            <a:off x="3341668" y="2297545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Shape 620"/>
          <p:cNvSpPr/>
          <p:nvPr/>
        </p:nvSpPr>
        <p:spPr>
          <a:xfrm>
            <a:off x="2492119" y="1967100"/>
            <a:ext cx="797603" cy="974707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</a:p>
        </p:txBody>
      </p:sp>
      <p:sp>
        <p:nvSpPr>
          <p:cNvPr id="7" name="Shape 621"/>
          <p:cNvSpPr/>
          <p:nvPr/>
        </p:nvSpPr>
        <p:spPr>
          <a:xfrm>
            <a:off x="3796679" y="2160918"/>
            <a:ext cx="797604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</a:p>
        </p:txBody>
      </p:sp>
      <p:sp>
        <p:nvSpPr>
          <p:cNvPr id="8" name="Shape 622"/>
          <p:cNvSpPr/>
          <p:nvPr/>
        </p:nvSpPr>
        <p:spPr>
          <a:xfrm>
            <a:off x="5099647" y="2160918"/>
            <a:ext cx="797604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代码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开发</a:t>
            </a:r>
          </a:p>
        </p:txBody>
      </p:sp>
      <p:sp>
        <p:nvSpPr>
          <p:cNvPr id="9" name="Shape 623"/>
          <p:cNvSpPr/>
          <p:nvPr/>
        </p:nvSpPr>
        <p:spPr>
          <a:xfrm>
            <a:off x="6402615" y="2160918"/>
            <a:ext cx="797604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持续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集成</a:t>
            </a:r>
          </a:p>
        </p:txBody>
      </p:sp>
      <p:sp>
        <p:nvSpPr>
          <p:cNvPr id="10" name="Shape 624"/>
          <p:cNvSpPr/>
          <p:nvPr/>
        </p:nvSpPr>
        <p:spPr>
          <a:xfrm>
            <a:off x="7705584" y="2160918"/>
            <a:ext cx="797604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持续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构建</a:t>
            </a:r>
          </a:p>
        </p:txBody>
      </p:sp>
      <p:sp>
        <p:nvSpPr>
          <p:cNvPr id="11" name="Shape 625"/>
          <p:cNvSpPr/>
          <p:nvPr/>
        </p:nvSpPr>
        <p:spPr>
          <a:xfrm>
            <a:off x="9008551" y="2160918"/>
            <a:ext cx="797603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持续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部署</a:t>
            </a:r>
          </a:p>
        </p:txBody>
      </p:sp>
      <p:sp>
        <p:nvSpPr>
          <p:cNvPr id="12" name="Shape 626"/>
          <p:cNvSpPr/>
          <p:nvPr/>
        </p:nvSpPr>
        <p:spPr>
          <a:xfrm>
            <a:off x="4649914" y="2844943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Shape 627"/>
          <p:cNvSpPr/>
          <p:nvPr/>
        </p:nvSpPr>
        <p:spPr>
          <a:xfrm>
            <a:off x="5952882" y="2844943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Shape 628"/>
          <p:cNvSpPr/>
          <p:nvPr/>
        </p:nvSpPr>
        <p:spPr>
          <a:xfrm>
            <a:off x="7255851" y="2844943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Shape 629"/>
          <p:cNvSpPr/>
          <p:nvPr/>
        </p:nvSpPr>
        <p:spPr>
          <a:xfrm>
            <a:off x="8558818" y="2844943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Shape 630"/>
          <p:cNvSpPr/>
          <p:nvPr/>
        </p:nvSpPr>
        <p:spPr>
          <a:xfrm>
            <a:off x="10311520" y="2160918"/>
            <a:ext cx="797603" cy="1746130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自动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</a:p>
        </p:txBody>
      </p:sp>
      <p:sp>
        <p:nvSpPr>
          <p:cNvPr id="17" name="Shape 631"/>
          <p:cNvSpPr/>
          <p:nvPr/>
        </p:nvSpPr>
        <p:spPr>
          <a:xfrm>
            <a:off x="9861787" y="2844943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Shape 632"/>
          <p:cNvSpPr/>
          <p:nvPr/>
        </p:nvSpPr>
        <p:spPr>
          <a:xfrm>
            <a:off x="486049" y="2700988"/>
            <a:ext cx="159018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sz="2400">
                <a:latin typeface="Microsoft YaHei" charset="-122"/>
                <a:ea typeface="Microsoft YaHei" charset="-122"/>
                <a:cs typeface="Microsoft YaHei" charset="-122"/>
              </a:rPr>
              <a:t>过程规范化</a:t>
            </a:r>
          </a:p>
        </p:txBody>
      </p:sp>
      <p:sp>
        <p:nvSpPr>
          <p:cNvPr id="19" name="Shape 633"/>
          <p:cNvSpPr/>
          <p:nvPr/>
        </p:nvSpPr>
        <p:spPr>
          <a:xfrm>
            <a:off x="486049" y="4994864"/>
            <a:ext cx="159018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sz="2400">
                <a:latin typeface="Microsoft YaHei" charset="-122"/>
                <a:ea typeface="Microsoft YaHei" charset="-122"/>
                <a:cs typeface="Microsoft YaHei" charset="-122"/>
              </a:rPr>
              <a:t>流程自动化</a:t>
            </a:r>
          </a:p>
        </p:txBody>
      </p:sp>
      <p:sp>
        <p:nvSpPr>
          <p:cNvPr id="20" name="Shape 634"/>
          <p:cNvSpPr/>
          <p:nvPr/>
        </p:nvSpPr>
        <p:spPr>
          <a:xfrm rot="5400000">
            <a:off x="6470647" y="4155551"/>
            <a:ext cx="635001" cy="63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6899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Shape 635"/>
          <p:cNvSpPr/>
          <p:nvPr/>
        </p:nvSpPr>
        <p:spPr>
          <a:xfrm>
            <a:off x="7166975" y="4251950"/>
            <a:ext cx="1077218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需求输入</a:t>
            </a:r>
          </a:p>
        </p:txBody>
      </p:sp>
      <p:sp>
        <p:nvSpPr>
          <p:cNvPr id="22" name="Shape 636"/>
          <p:cNvSpPr/>
          <p:nvPr/>
        </p:nvSpPr>
        <p:spPr>
          <a:xfrm>
            <a:off x="2492119" y="3025484"/>
            <a:ext cx="797603" cy="974707"/>
          </a:xfrm>
          <a:prstGeom prst="roundRect">
            <a:avLst>
              <a:gd name="adj" fmla="val 16279"/>
            </a:avLst>
          </a:prstGeom>
          <a:solidFill>
            <a:srgbClr val="626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>
              <a:defRPr sz="4000"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缺陷</a:t>
            </a:r>
          </a:p>
          <a:p>
            <a:pPr algn="ctr">
              <a:defRPr sz="4000">
                <a:solidFill>
                  <a:srgbClr val="FFFFFF"/>
                </a:solidFill>
              </a:defRPr>
            </a:pPr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</a:p>
        </p:txBody>
      </p:sp>
      <p:sp>
        <p:nvSpPr>
          <p:cNvPr id="23" name="Shape 637"/>
          <p:cNvSpPr/>
          <p:nvPr/>
        </p:nvSpPr>
        <p:spPr>
          <a:xfrm>
            <a:off x="3341668" y="3300352"/>
            <a:ext cx="404657" cy="404657"/>
          </a:xfrm>
          <a:prstGeom prst="rightArrow">
            <a:avLst>
              <a:gd name="adj1" fmla="val 32000"/>
              <a:gd name="adj2" fmla="val 80000"/>
            </a:avLst>
          </a:prstGeom>
          <a:solidFill>
            <a:srgbClr val="62637A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0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76"/>
          <p:cNvSpPr/>
          <p:nvPr/>
        </p:nvSpPr>
        <p:spPr>
          <a:xfrm>
            <a:off x="3358064" y="1745639"/>
            <a:ext cx="1333501" cy="635001"/>
          </a:xfrm>
          <a:prstGeom prst="rect">
            <a:avLst/>
          </a:prstGeom>
          <a:solidFill>
            <a:srgbClr val="3A3B4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编码</a:t>
            </a:r>
          </a:p>
        </p:txBody>
      </p:sp>
      <p:sp>
        <p:nvSpPr>
          <p:cNvPr id="3" name="Shape 384"/>
          <p:cNvSpPr/>
          <p:nvPr/>
        </p:nvSpPr>
        <p:spPr>
          <a:xfrm>
            <a:off x="7556760" y="1745639"/>
            <a:ext cx="1333501" cy="635001"/>
          </a:xfrm>
          <a:prstGeom prst="roundRect">
            <a:avLst>
              <a:gd name="adj" fmla="val 0"/>
            </a:avLst>
          </a:prstGeom>
          <a:solidFill>
            <a:srgbClr val="82A2AB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</a:p>
        </p:txBody>
      </p:sp>
      <p:sp>
        <p:nvSpPr>
          <p:cNvPr id="4" name="Shape 400"/>
          <p:cNvSpPr/>
          <p:nvPr/>
        </p:nvSpPr>
        <p:spPr>
          <a:xfrm>
            <a:off x="9656109" y="1745639"/>
            <a:ext cx="1333501" cy="635001"/>
          </a:xfrm>
          <a:prstGeom prst="rect">
            <a:avLst/>
          </a:prstGeom>
          <a:solidFill>
            <a:srgbClr val="82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代码审查</a:t>
            </a:r>
          </a:p>
        </p:txBody>
      </p:sp>
      <p:sp>
        <p:nvSpPr>
          <p:cNvPr id="5" name="Shape 401"/>
          <p:cNvSpPr/>
          <p:nvPr/>
        </p:nvSpPr>
        <p:spPr>
          <a:xfrm>
            <a:off x="1258716" y="1748814"/>
            <a:ext cx="1333501" cy="635001"/>
          </a:xfrm>
          <a:prstGeom prst="rect">
            <a:avLst/>
          </a:prstGeom>
          <a:solidFill>
            <a:schemeClr val="accent1">
              <a:hueOff val="-611179"/>
              <a:satOff val="24879"/>
              <a:lumOff val="-268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需求列表</a:t>
            </a:r>
          </a:p>
        </p:txBody>
      </p:sp>
      <p:sp>
        <p:nvSpPr>
          <p:cNvPr id="6" name="Shape 405"/>
          <p:cNvSpPr/>
          <p:nvPr/>
        </p:nvSpPr>
        <p:spPr>
          <a:xfrm>
            <a:off x="5457413" y="1748814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feature分支</a:t>
            </a:r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2592217" y="2063142"/>
            <a:ext cx="765847" cy="317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4691565" y="2063140"/>
            <a:ext cx="765848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6790914" y="2063140"/>
            <a:ext cx="765846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8890261" y="2063140"/>
            <a:ext cx="765848" cy="0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24" idx="0"/>
            <a:endCxn id="3" idx="2"/>
          </p:cNvCxnSpPr>
          <p:nvPr/>
        </p:nvCxnSpPr>
        <p:spPr>
          <a:xfrm flipV="1">
            <a:off x="8223511" y="2380640"/>
            <a:ext cx="0" cy="41301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4" idx="2"/>
            <a:endCxn id="26" idx="0"/>
          </p:cNvCxnSpPr>
          <p:nvPr/>
        </p:nvCxnSpPr>
        <p:spPr>
          <a:xfrm>
            <a:off x="10322860" y="2380640"/>
            <a:ext cx="0" cy="41301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377"/>
          <p:cNvSpPr/>
          <p:nvPr/>
        </p:nvSpPr>
        <p:spPr>
          <a:xfrm>
            <a:off x="9659284" y="3803407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主线分支</a:t>
            </a:r>
          </a:p>
        </p:txBody>
      </p:sp>
      <p:sp>
        <p:nvSpPr>
          <p:cNvPr id="14" name="Shape 378"/>
          <p:cNvSpPr/>
          <p:nvPr/>
        </p:nvSpPr>
        <p:spPr>
          <a:xfrm>
            <a:off x="7558348" y="3803407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包库</a:t>
            </a:r>
          </a:p>
        </p:txBody>
      </p:sp>
      <p:sp>
        <p:nvSpPr>
          <p:cNvPr id="15" name="Shape 379"/>
          <p:cNvSpPr/>
          <p:nvPr/>
        </p:nvSpPr>
        <p:spPr>
          <a:xfrm>
            <a:off x="3358064" y="2792594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bug库</a:t>
            </a:r>
          </a:p>
        </p:txBody>
      </p:sp>
      <p:sp>
        <p:nvSpPr>
          <p:cNvPr id="16" name="Shape 385"/>
          <p:cNvSpPr/>
          <p:nvPr/>
        </p:nvSpPr>
        <p:spPr>
          <a:xfrm>
            <a:off x="9659284" y="4832170"/>
            <a:ext cx="1333501" cy="635001"/>
          </a:xfrm>
          <a:prstGeom prst="roundRect">
            <a:avLst>
              <a:gd name="adj" fmla="val 0"/>
            </a:avLst>
          </a:prstGeom>
          <a:solidFill>
            <a:srgbClr val="82A2AB"/>
          </a:solidFill>
          <a:ln w="3175">
            <a:noFill/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rpm打包</a:t>
            </a:r>
          </a:p>
        </p:txBody>
      </p:sp>
      <p:sp>
        <p:nvSpPr>
          <p:cNvPr id="17" name="Shape 386"/>
          <p:cNvSpPr/>
          <p:nvPr/>
        </p:nvSpPr>
        <p:spPr>
          <a:xfrm>
            <a:off x="7559142" y="4832170"/>
            <a:ext cx="1333501" cy="635001"/>
          </a:xfrm>
          <a:prstGeom prst="roundRect">
            <a:avLst>
              <a:gd name="adj" fmla="val 0"/>
            </a:avLst>
          </a:prstGeom>
          <a:solidFill>
            <a:srgbClr val="82A2AB"/>
          </a:solidFill>
          <a:ln w="3175">
            <a:noFill/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镜像生成</a:t>
            </a:r>
          </a:p>
        </p:txBody>
      </p:sp>
      <p:sp>
        <p:nvSpPr>
          <p:cNvPr id="18" name="Shape 388"/>
          <p:cNvSpPr/>
          <p:nvPr/>
        </p:nvSpPr>
        <p:spPr>
          <a:xfrm>
            <a:off x="5459000" y="4832170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镜像库</a:t>
            </a:r>
          </a:p>
        </p:txBody>
      </p:sp>
      <p:sp>
        <p:nvSpPr>
          <p:cNvPr id="19" name="Shape 390"/>
          <p:cNvSpPr/>
          <p:nvPr/>
        </p:nvSpPr>
        <p:spPr>
          <a:xfrm>
            <a:off x="3356477" y="3801291"/>
            <a:ext cx="1333501" cy="635001"/>
          </a:xfrm>
          <a:prstGeom prst="rect">
            <a:avLst/>
          </a:prstGeom>
          <a:solidFill>
            <a:srgbClr val="7474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机器测试</a:t>
            </a:r>
          </a:p>
        </p:txBody>
      </p:sp>
      <p:sp>
        <p:nvSpPr>
          <p:cNvPr id="20" name="Shape 391"/>
          <p:cNvSpPr/>
          <p:nvPr/>
        </p:nvSpPr>
        <p:spPr>
          <a:xfrm>
            <a:off x="3358858" y="4828995"/>
            <a:ext cx="1333501" cy="635001"/>
          </a:xfrm>
          <a:prstGeom prst="rect">
            <a:avLst/>
          </a:prstGeom>
          <a:solidFill>
            <a:schemeClr val="accent2">
              <a:hueOff val="-487087"/>
              <a:satOff val="-2686"/>
              <a:lumOff val="1480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安装部署</a:t>
            </a:r>
          </a:p>
        </p:txBody>
      </p:sp>
      <p:sp>
        <p:nvSpPr>
          <p:cNvPr id="21" name="Shape 393"/>
          <p:cNvSpPr/>
          <p:nvPr/>
        </p:nvSpPr>
        <p:spPr>
          <a:xfrm>
            <a:off x="5457413" y="3804466"/>
            <a:ext cx="1333501" cy="635001"/>
          </a:xfrm>
          <a:prstGeom prst="rect">
            <a:avLst/>
          </a:prstGeom>
          <a:solidFill>
            <a:schemeClr val="accent2">
              <a:hueOff val="-487087"/>
              <a:satOff val="-2686"/>
              <a:lumOff val="1480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升级部署</a:t>
            </a:r>
          </a:p>
        </p:txBody>
      </p:sp>
      <p:sp>
        <p:nvSpPr>
          <p:cNvPr id="22" name="Shape 395"/>
          <p:cNvSpPr/>
          <p:nvPr/>
        </p:nvSpPr>
        <p:spPr>
          <a:xfrm>
            <a:off x="1258716" y="4832170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bug快照库</a:t>
            </a:r>
          </a:p>
        </p:txBody>
      </p:sp>
      <p:sp>
        <p:nvSpPr>
          <p:cNvPr id="23" name="Shape 403"/>
          <p:cNvSpPr/>
          <p:nvPr/>
        </p:nvSpPr>
        <p:spPr>
          <a:xfrm>
            <a:off x="1258716" y="2795769"/>
            <a:ext cx="1333501" cy="635001"/>
          </a:xfrm>
          <a:prstGeom prst="rect">
            <a:avLst/>
          </a:prstGeom>
          <a:solidFill>
            <a:schemeClr val="accent1">
              <a:hueOff val="-611179"/>
              <a:satOff val="24879"/>
              <a:lumOff val="-26847"/>
            </a:schemeClr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bug列表</a:t>
            </a:r>
          </a:p>
        </p:txBody>
      </p:sp>
      <p:sp>
        <p:nvSpPr>
          <p:cNvPr id="24" name="Shape 408"/>
          <p:cNvSpPr/>
          <p:nvPr/>
        </p:nvSpPr>
        <p:spPr>
          <a:xfrm>
            <a:off x="7556760" y="2793653"/>
            <a:ext cx="1333501" cy="635001"/>
          </a:xfrm>
          <a:prstGeom prst="roundRect">
            <a:avLst>
              <a:gd name="adj" fmla="val 16295"/>
            </a:avLst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hotfix分支</a:t>
            </a:r>
          </a:p>
        </p:txBody>
      </p:sp>
      <p:sp>
        <p:nvSpPr>
          <p:cNvPr id="25" name="Shape 410"/>
          <p:cNvSpPr/>
          <p:nvPr/>
        </p:nvSpPr>
        <p:spPr>
          <a:xfrm>
            <a:off x="5457412" y="2795769"/>
            <a:ext cx="1333501" cy="635001"/>
          </a:xfrm>
          <a:prstGeom prst="rect">
            <a:avLst/>
          </a:prstGeom>
          <a:solidFill>
            <a:srgbClr val="3A3B4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bugfix</a:t>
            </a:r>
          </a:p>
        </p:txBody>
      </p:sp>
      <p:sp>
        <p:nvSpPr>
          <p:cNvPr id="26" name="Shape 412"/>
          <p:cNvSpPr/>
          <p:nvPr/>
        </p:nvSpPr>
        <p:spPr>
          <a:xfrm>
            <a:off x="9656109" y="2793653"/>
            <a:ext cx="1333501" cy="635001"/>
          </a:xfrm>
          <a:prstGeom prst="rect">
            <a:avLst/>
          </a:prstGeom>
          <a:solidFill>
            <a:srgbClr val="82A2A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zh-CN" altLang="en-US" sz="1500">
                <a:latin typeface="Microsoft YaHei" charset="-122"/>
                <a:ea typeface="Microsoft YaHei" charset="-122"/>
                <a:cs typeface="Microsoft YaHei" charset="-122"/>
              </a:rPr>
              <a:t>集成测试</a:t>
            </a:r>
            <a:endParaRPr sz="15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Shape 414"/>
          <p:cNvSpPr/>
          <p:nvPr/>
        </p:nvSpPr>
        <p:spPr>
          <a:xfrm>
            <a:off x="1255541" y="3804466"/>
            <a:ext cx="1333501" cy="635001"/>
          </a:xfrm>
          <a:prstGeom prst="rect">
            <a:avLst/>
          </a:prstGeom>
          <a:solidFill>
            <a:srgbClr val="74747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500">
                <a:latin typeface="Microsoft YaHei" charset="-122"/>
                <a:ea typeface="Microsoft YaHei" charset="-122"/>
                <a:cs typeface="Microsoft YaHei" charset="-122"/>
              </a:rPr>
              <a:t>人工测试</a:t>
            </a:r>
          </a:p>
        </p:txBody>
      </p:sp>
      <p:cxnSp>
        <p:nvCxnSpPr>
          <p:cNvPr id="28" name="直线箭头连接符 27"/>
          <p:cNvCxnSpPr/>
          <p:nvPr/>
        </p:nvCxnSpPr>
        <p:spPr>
          <a:xfrm flipV="1">
            <a:off x="6790913" y="3111154"/>
            <a:ext cx="765847" cy="2116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4691565" y="3110095"/>
            <a:ext cx="765847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H="1">
            <a:off x="2589042" y="4436292"/>
            <a:ext cx="767437" cy="39270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7" idx="0"/>
            <a:endCxn id="23" idx="2"/>
          </p:cNvCxnSpPr>
          <p:nvPr/>
        </p:nvCxnSpPr>
        <p:spPr>
          <a:xfrm flipV="1">
            <a:off x="1922292" y="3430770"/>
            <a:ext cx="3175" cy="373696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4689978" y="4118792"/>
            <a:ext cx="767435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8881805" y="4394185"/>
            <a:ext cx="774304" cy="434810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6790914" y="4120908"/>
            <a:ext cx="767434" cy="1059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19" idx="0"/>
          </p:cNvCxnSpPr>
          <p:nvPr/>
        </p:nvCxnSpPr>
        <p:spPr>
          <a:xfrm flipH="1">
            <a:off x="4023228" y="3427595"/>
            <a:ext cx="1587" cy="373696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2592217" y="3110095"/>
            <a:ext cx="765847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 flipV="1">
            <a:off x="4692359" y="5146496"/>
            <a:ext cx="766641" cy="3175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6792501" y="5149671"/>
            <a:ext cx="766641" cy="0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 flipH="1">
            <a:off x="8892643" y="5149671"/>
            <a:ext cx="766641" cy="0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3" idx="2"/>
            <a:endCxn id="16" idx="0"/>
          </p:cNvCxnSpPr>
          <p:nvPr/>
        </p:nvCxnSpPr>
        <p:spPr>
          <a:xfrm>
            <a:off x="10326035" y="4438408"/>
            <a:ext cx="0" cy="393762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6" idx="2"/>
            <a:endCxn id="13" idx="0"/>
          </p:cNvCxnSpPr>
          <p:nvPr/>
        </p:nvCxnSpPr>
        <p:spPr>
          <a:xfrm>
            <a:off x="10322860" y="3428654"/>
            <a:ext cx="3175" cy="37475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20" idx="0"/>
            <a:endCxn id="19" idx="2"/>
          </p:cNvCxnSpPr>
          <p:nvPr/>
        </p:nvCxnSpPr>
        <p:spPr>
          <a:xfrm flipH="1" flipV="1">
            <a:off x="4023228" y="4436292"/>
            <a:ext cx="2381" cy="392703"/>
          </a:xfrm>
          <a:prstGeom prst="straightConnector1">
            <a:avLst/>
          </a:prstGeom>
          <a:ln w="38100">
            <a:solidFill>
              <a:srgbClr val="868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开发测试流程</a:t>
            </a:r>
          </a:p>
        </p:txBody>
      </p:sp>
    </p:spTree>
    <p:extLst>
      <p:ext uri="{BB962C8B-B14F-4D97-AF65-F5344CB8AC3E}">
        <p14:creationId xmlns:p14="http://schemas.microsoft.com/office/powerpoint/2010/main" val="7938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借助社区现有开放</a:t>
            </a:r>
            <a:r>
              <a:rPr kumimoji="1" lang="en-US" altLang="zh-CN"/>
              <a:t>DevOps</a:t>
            </a:r>
            <a:r>
              <a:rPr kumimoji="1" lang="zh-CN" altLang="en-US"/>
              <a:t>平台，并整合所需开源组件</a:t>
            </a:r>
            <a:endParaRPr kumimoji="1" lang="en-US" altLang="zh-CN"/>
          </a:p>
          <a:p>
            <a:pPr lvl="1"/>
            <a:r>
              <a:rPr kumimoji="1" lang="zh-CN" altLang="en-US"/>
              <a:t>引入社区在持续集成方面的成功经验</a:t>
            </a:r>
            <a:endParaRPr kumimoji="1" lang="en-US" altLang="zh-CN"/>
          </a:p>
          <a:p>
            <a:pPr lvl="1"/>
            <a:r>
              <a:rPr kumimoji="1" lang="zh-CN" altLang="en-US"/>
              <a:t>引入社区的开放文化，提高团队成员活跃度和技术水平</a:t>
            </a:r>
            <a:endParaRPr kumimoji="1" lang="en-US" altLang="zh-CN"/>
          </a:p>
          <a:p>
            <a:pPr lvl="1"/>
            <a:r>
              <a:rPr kumimoji="1" lang="zh-CN" altLang="en-US"/>
              <a:t>缩短平台开发周期</a:t>
            </a:r>
            <a:endParaRPr kumimoji="1" lang="en-US" altLang="zh-CN"/>
          </a:p>
          <a:p>
            <a:pPr lvl="1"/>
            <a:endParaRPr kumimoji="1" lang="en-US" altLang="zh-CN"/>
          </a:p>
          <a:p>
            <a:r>
              <a:rPr kumimoji="1" lang="zh-CN" altLang="en-US"/>
              <a:t>合理选择开源平台</a:t>
            </a:r>
            <a:endParaRPr kumimoji="1" lang="en-US" altLang="zh-CN"/>
          </a:p>
          <a:p>
            <a:pPr lvl="1"/>
            <a:r>
              <a:rPr kumimoji="1" lang="zh-CN" altLang="en-US"/>
              <a:t>功能和流程基本符合现有开发流程</a:t>
            </a:r>
            <a:endParaRPr kumimoji="1" lang="en-US" altLang="zh-CN"/>
          </a:p>
          <a:p>
            <a:pPr lvl="1"/>
            <a:r>
              <a:rPr kumimoji="1" lang="zh-CN" altLang="en-US"/>
              <a:t>架构优秀，功能易扩展</a:t>
            </a:r>
            <a:endParaRPr kumimoji="1" lang="en-US" altLang="zh-CN"/>
          </a:p>
          <a:p>
            <a:pPr lvl="1"/>
            <a:r>
              <a:rPr kumimoji="1" lang="zh-CN" altLang="en-US"/>
              <a:t>经过长期实践考验</a:t>
            </a:r>
          </a:p>
        </p:txBody>
      </p:sp>
    </p:spTree>
    <p:extLst>
      <p:ext uri="{BB962C8B-B14F-4D97-AF65-F5344CB8AC3E}">
        <p14:creationId xmlns:p14="http://schemas.microsoft.com/office/powerpoint/2010/main" val="3472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OpenStack CI Workflow</a:t>
            </a:r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14353" b="31009"/>
          <a:stretch/>
        </p:blipFill>
        <p:spPr>
          <a:xfrm>
            <a:off x="1991212" y="913603"/>
            <a:ext cx="9439153" cy="4776716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478349" y="1705505"/>
            <a:ext cx="2823326" cy="2719539"/>
            <a:chOff x="73289" y="1640189"/>
            <a:chExt cx="3062248" cy="2949678"/>
          </a:xfrm>
        </p:grpSpPr>
        <p:sp>
          <p:nvSpPr>
            <p:cNvPr id="5" name="椭圆 4"/>
            <p:cNvSpPr/>
            <p:nvPr/>
          </p:nvSpPr>
          <p:spPr>
            <a:xfrm>
              <a:off x="73289" y="1640189"/>
              <a:ext cx="2949678" cy="29496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79" y="1658249"/>
              <a:ext cx="2913558" cy="2913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基于</a:t>
            </a:r>
            <a:r>
              <a:rPr kumimoji="1" lang="en-US" altLang="zh-CN"/>
              <a:t>openstack-infra</a:t>
            </a:r>
            <a:r>
              <a:rPr kumimoji="1" lang="zh-CN" altLang="en-US"/>
              <a:t>构建</a:t>
            </a:r>
            <a:r>
              <a:rPr kumimoji="1" lang="en-US" altLang="zh-CN"/>
              <a:t>DevOps</a:t>
            </a:r>
            <a:r>
              <a:rPr kumimoji="1" lang="zh-CN" altLang="en-US"/>
              <a:t>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以基础架构中的流程管理引擎</a:t>
            </a:r>
            <a:r>
              <a:rPr kumimoji="1" lang="en-US" altLang="zh-CN"/>
              <a:t>Zuul</a:t>
            </a:r>
            <a:r>
              <a:rPr kumimoji="1" lang="zh-CN" altLang="en-US"/>
              <a:t>为核心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根据需要扩展功能，并替换组件</a:t>
            </a:r>
            <a:endParaRPr kumimoji="1" lang="en-US" altLang="zh-CN"/>
          </a:p>
          <a:p>
            <a:pPr lvl="1"/>
            <a:r>
              <a:rPr kumimoji="1" lang="zh-CN" altLang="en-US"/>
              <a:t>支持研发网环境，支持内部域名</a:t>
            </a:r>
            <a:endParaRPr kumimoji="1" lang="en-US" altLang="zh-CN"/>
          </a:p>
          <a:p>
            <a:pPr lvl="1"/>
            <a:r>
              <a:rPr kumimoji="1" lang="zh-CN" altLang="en-US"/>
              <a:t>替换账号管理、需求管理、缺陷管理、文档管理等组件</a:t>
            </a:r>
            <a:endParaRPr kumimoji="1" lang="en-US" altLang="zh-CN"/>
          </a:p>
          <a:p>
            <a:pPr lvl="1"/>
            <a:r>
              <a:rPr kumimoji="1" lang="zh-CN" altLang="en-US"/>
              <a:t>补充软件包、镜像自动化构建</a:t>
            </a:r>
            <a:endParaRPr kumimoji="1" lang="en-US" altLang="zh-CN"/>
          </a:p>
          <a:p>
            <a:pPr lvl="1"/>
            <a:r>
              <a:rPr kumimoji="1" lang="zh-CN" altLang="en-US"/>
              <a:t>补充自动化部署和系统自动化集成测试项目</a:t>
            </a:r>
            <a:endParaRPr kumimoji="1" lang="en-US" altLang="zh-CN"/>
          </a:p>
          <a:p>
            <a:pPr lvl="1"/>
            <a:r>
              <a:rPr kumimoji="1" lang="zh-CN" altLang="en-US"/>
              <a:t>优化基础环境</a:t>
            </a:r>
          </a:p>
        </p:txBody>
      </p:sp>
    </p:spTree>
    <p:extLst>
      <p:ext uri="{BB962C8B-B14F-4D97-AF65-F5344CB8AC3E}">
        <p14:creationId xmlns:p14="http://schemas.microsoft.com/office/powerpoint/2010/main" val="19166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流程抽象</a:t>
            </a:r>
          </a:p>
        </p:txBody>
      </p:sp>
      <p:sp>
        <p:nvSpPr>
          <p:cNvPr id="3" name="Shape 775"/>
          <p:cNvSpPr/>
          <p:nvPr/>
        </p:nvSpPr>
        <p:spPr>
          <a:xfrm>
            <a:off x="1207982" y="3912806"/>
            <a:ext cx="1800000" cy="576000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Gerrit事件流</a:t>
            </a:r>
          </a:p>
        </p:txBody>
      </p:sp>
      <p:sp>
        <p:nvSpPr>
          <p:cNvPr id="4" name="Shape 779"/>
          <p:cNvSpPr/>
          <p:nvPr/>
        </p:nvSpPr>
        <p:spPr>
          <a:xfrm>
            <a:off x="3533375" y="3547045"/>
            <a:ext cx="1800000" cy="576000"/>
          </a:xfrm>
          <a:prstGeom prst="rect">
            <a:avLst/>
          </a:prstGeom>
          <a:solidFill>
            <a:srgbClr val="86899C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任务匹配</a:t>
            </a:r>
          </a:p>
        </p:txBody>
      </p:sp>
      <p:sp>
        <p:nvSpPr>
          <p:cNvPr id="5" name="Shape 780"/>
          <p:cNvSpPr/>
          <p:nvPr/>
        </p:nvSpPr>
        <p:spPr>
          <a:xfrm>
            <a:off x="3548984" y="2324344"/>
            <a:ext cx="1800000" cy="576000"/>
          </a:xfrm>
          <a:prstGeom prst="rect">
            <a:avLst/>
          </a:prstGeom>
          <a:solidFill>
            <a:srgbClr val="86899C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任务类型</a:t>
            </a:r>
          </a:p>
        </p:txBody>
      </p:sp>
      <p:sp>
        <p:nvSpPr>
          <p:cNvPr id="6" name="Shape 781"/>
          <p:cNvSpPr/>
          <p:nvPr/>
        </p:nvSpPr>
        <p:spPr>
          <a:xfrm>
            <a:off x="8983943" y="1945083"/>
            <a:ext cx="1800000" cy="576000"/>
          </a:xfrm>
          <a:prstGeom prst="rect">
            <a:avLst/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</a:p>
        </p:txBody>
      </p:sp>
      <p:sp>
        <p:nvSpPr>
          <p:cNvPr id="7" name="Shape 782"/>
          <p:cNvSpPr/>
          <p:nvPr/>
        </p:nvSpPr>
        <p:spPr>
          <a:xfrm>
            <a:off x="1271483" y="1892756"/>
            <a:ext cx="1800000" cy="576000"/>
          </a:xfrm>
          <a:prstGeom prst="rect">
            <a:avLst/>
          </a:prstGeom>
          <a:solidFill>
            <a:srgbClr val="86899C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流程定义</a:t>
            </a:r>
          </a:p>
        </p:txBody>
      </p:sp>
      <p:sp>
        <p:nvSpPr>
          <p:cNvPr id="8" name="Shape 788"/>
          <p:cNvSpPr/>
          <p:nvPr/>
        </p:nvSpPr>
        <p:spPr>
          <a:xfrm>
            <a:off x="6204787" y="1945083"/>
            <a:ext cx="1800000" cy="576000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750">
                <a:latin typeface="Microsoft YaHei" charset="-122"/>
                <a:ea typeface="Microsoft YaHei" charset="-122"/>
                <a:cs typeface="Microsoft YaHei" charset="-122"/>
              </a:rPr>
              <a:t>Jenkins Job</a:t>
            </a:r>
          </a:p>
        </p:txBody>
      </p:sp>
      <p:sp>
        <p:nvSpPr>
          <p:cNvPr id="9" name="Shape 789"/>
          <p:cNvSpPr/>
          <p:nvPr/>
        </p:nvSpPr>
        <p:spPr>
          <a:xfrm>
            <a:off x="8983943" y="2631314"/>
            <a:ext cx="1800000" cy="576000"/>
          </a:xfrm>
          <a:prstGeom prst="rect">
            <a:avLst/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</a:p>
        </p:txBody>
      </p:sp>
      <p:sp>
        <p:nvSpPr>
          <p:cNvPr id="10" name="Shape 790"/>
          <p:cNvSpPr/>
          <p:nvPr/>
        </p:nvSpPr>
        <p:spPr>
          <a:xfrm>
            <a:off x="6204787" y="2628139"/>
            <a:ext cx="1800000" cy="576000"/>
          </a:xfrm>
          <a:prstGeom prst="rect">
            <a:avLst/>
          </a:prstGeom>
          <a:solidFill>
            <a:srgbClr val="325E6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175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Jenkins Job</a:t>
            </a:r>
          </a:p>
        </p:txBody>
      </p:sp>
      <p:sp>
        <p:nvSpPr>
          <p:cNvPr id="11" name="Shape 791"/>
          <p:cNvSpPr/>
          <p:nvPr/>
        </p:nvSpPr>
        <p:spPr>
          <a:xfrm>
            <a:off x="6025233" y="1767434"/>
            <a:ext cx="2159108" cy="1529203"/>
          </a:xfrm>
          <a:prstGeom prst="rect">
            <a:avLst/>
          </a:prstGeom>
          <a:ln w="19050">
            <a:solidFill>
              <a:srgbClr val="9A9A9A"/>
            </a:solidFill>
            <a:prstDash val="dash"/>
            <a:miter lim="400000"/>
          </a:ln>
        </p:spPr>
        <p:txBody>
          <a:bodyPr lIns="25400" tIns="25400" rIns="25400" bIns="25400" anchor="ctr"/>
          <a:lstStyle/>
          <a:p>
            <a:pPr algn="ctr"/>
            <a:endParaRPr sz="9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Shape 793"/>
          <p:cNvSpPr/>
          <p:nvPr/>
        </p:nvSpPr>
        <p:spPr>
          <a:xfrm>
            <a:off x="8983943" y="4005342"/>
            <a:ext cx="1800000" cy="576000"/>
          </a:xfrm>
          <a:prstGeom prst="rect">
            <a:avLst/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</a:p>
        </p:txBody>
      </p:sp>
      <p:sp>
        <p:nvSpPr>
          <p:cNvPr id="13" name="Shape 794"/>
          <p:cNvSpPr/>
          <p:nvPr/>
        </p:nvSpPr>
        <p:spPr>
          <a:xfrm>
            <a:off x="8983943" y="4691572"/>
            <a:ext cx="1800000" cy="576000"/>
          </a:xfrm>
          <a:prstGeom prst="rect">
            <a:avLst/>
          </a:prstGeom>
          <a:solidFill>
            <a:srgbClr val="3A3B4F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组件</a:t>
            </a:r>
          </a:p>
        </p:txBody>
      </p:sp>
      <p:sp>
        <p:nvSpPr>
          <p:cNvPr id="14" name="Shape 796"/>
          <p:cNvSpPr/>
          <p:nvPr/>
        </p:nvSpPr>
        <p:spPr>
          <a:xfrm>
            <a:off x="6204787" y="4005342"/>
            <a:ext cx="1800000" cy="576000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3500">
                <a:solidFill>
                  <a:srgbClr val="FFFFFF"/>
                </a:solidFill>
              </a:defRPr>
            </a:lvl1pPr>
          </a:lstStyle>
          <a:p>
            <a:pPr algn="ctr"/>
            <a:r>
              <a:rPr sz="1750">
                <a:latin typeface="Microsoft YaHei" charset="-122"/>
                <a:ea typeface="Microsoft YaHei" charset="-122"/>
                <a:cs typeface="Microsoft YaHei" charset="-122"/>
              </a:rPr>
              <a:t>Jenkins Job</a:t>
            </a:r>
          </a:p>
        </p:txBody>
      </p:sp>
      <p:sp>
        <p:nvSpPr>
          <p:cNvPr id="15" name="Shape 797"/>
          <p:cNvSpPr/>
          <p:nvPr/>
        </p:nvSpPr>
        <p:spPr>
          <a:xfrm>
            <a:off x="6204787" y="4688397"/>
            <a:ext cx="1800000" cy="576000"/>
          </a:xfrm>
          <a:prstGeom prst="rect">
            <a:avLst/>
          </a:prstGeom>
          <a:solidFill>
            <a:srgbClr val="325E6A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175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Jenkins Job</a:t>
            </a:r>
          </a:p>
        </p:txBody>
      </p:sp>
      <p:sp>
        <p:nvSpPr>
          <p:cNvPr id="16" name="Shape 798"/>
          <p:cNvSpPr/>
          <p:nvPr/>
        </p:nvSpPr>
        <p:spPr>
          <a:xfrm>
            <a:off x="6025233" y="3827692"/>
            <a:ext cx="2159109" cy="1529203"/>
          </a:xfrm>
          <a:prstGeom prst="rect">
            <a:avLst/>
          </a:prstGeom>
          <a:ln w="19050">
            <a:solidFill>
              <a:srgbClr val="9A9A9A"/>
            </a:solidFill>
            <a:prstDash val="dash"/>
            <a:miter lim="400000"/>
          </a:ln>
        </p:spPr>
        <p:txBody>
          <a:bodyPr lIns="25400" tIns="25400" rIns="25400" bIns="25400" anchor="ctr"/>
          <a:lstStyle/>
          <a:p>
            <a:pPr algn="ctr"/>
            <a:endParaRPr sz="9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Shape 800"/>
          <p:cNvSpPr/>
          <p:nvPr/>
        </p:nvSpPr>
        <p:spPr>
          <a:xfrm>
            <a:off x="6587017" y="3279294"/>
            <a:ext cx="1035541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pipeline</a:t>
            </a:r>
          </a:p>
        </p:txBody>
      </p:sp>
      <p:sp>
        <p:nvSpPr>
          <p:cNvPr id="18" name="Shape 801"/>
          <p:cNvSpPr/>
          <p:nvPr/>
        </p:nvSpPr>
        <p:spPr>
          <a:xfrm>
            <a:off x="6587017" y="5386590"/>
            <a:ext cx="1035541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pPr algn="ctr"/>
            <a:r>
              <a:rPr sz="2000">
                <a:latin typeface="Microsoft YaHei" charset="-122"/>
                <a:ea typeface="Microsoft YaHei" charset="-122"/>
                <a:cs typeface="Microsoft YaHei" charset="-122"/>
              </a:rPr>
              <a:t>pipeline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5333375" y="2233083"/>
            <a:ext cx="871412" cy="160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5333375" y="3835045"/>
            <a:ext cx="871412" cy="458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8004787" y="2233083"/>
            <a:ext cx="97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004787" y="2916139"/>
            <a:ext cx="979156" cy="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8004787" y="4293342"/>
            <a:ext cx="97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8004787" y="4976397"/>
            <a:ext cx="979156" cy="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3007982" y="3835045"/>
            <a:ext cx="525393" cy="365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3071483" y="2180756"/>
            <a:ext cx="477501" cy="4315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4433375" y="2900344"/>
            <a:ext cx="15609" cy="6467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InCloud</a:t>
            </a:r>
            <a:r>
              <a:rPr kumimoji="1" lang="zh-CN" altLang="en-US"/>
              <a:t> </a:t>
            </a:r>
            <a:r>
              <a:rPr kumimoji="1" lang="en-US" altLang="zh-CN"/>
              <a:t>Sphere</a:t>
            </a:r>
            <a:r>
              <a:rPr kumimoji="1" lang="zh-CN" altLang="en-US"/>
              <a:t>虚拟化系统架构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416628" y="4193484"/>
            <a:ext cx="7380515" cy="844978"/>
          </a:xfrm>
          <a:prstGeom prst="roundRect">
            <a:avLst>
              <a:gd name="adj" fmla="val 9327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iNode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16628" y="1592714"/>
            <a:ext cx="7380515" cy="2532930"/>
          </a:xfrm>
          <a:prstGeom prst="roundRect">
            <a:avLst>
              <a:gd name="adj" fmla="val 2958"/>
            </a:avLst>
          </a:prstGeom>
          <a:solidFill>
            <a:srgbClr val="CBCBCB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iCenter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16628" y="5099873"/>
            <a:ext cx="7380515" cy="546976"/>
          </a:xfrm>
          <a:prstGeom prst="round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存储和网络</a:t>
            </a:r>
          </a:p>
        </p:txBody>
      </p:sp>
      <p:sp>
        <p:nvSpPr>
          <p:cNvPr id="7" name="左右箭头 6"/>
          <p:cNvSpPr/>
          <p:nvPr/>
        </p:nvSpPr>
        <p:spPr>
          <a:xfrm>
            <a:off x="1763485" y="3507802"/>
            <a:ext cx="8637815" cy="842404"/>
          </a:xfrm>
          <a:prstGeom prst="leftRightArrow">
            <a:avLst/>
          </a:prstGeom>
          <a:solidFill>
            <a:srgbClr val="82A2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   消息总线</a:t>
            </a:r>
          </a:p>
        </p:txBody>
      </p:sp>
      <p:sp>
        <p:nvSpPr>
          <p:cNvPr id="11" name="矩形 10"/>
          <p:cNvSpPr/>
          <p:nvPr/>
        </p:nvSpPr>
        <p:spPr>
          <a:xfrm>
            <a:off x="4241878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集群管理</a:t>
            </a:r>
            <a:endParaRPr lang="en-US" altLang="zh-CN" sz="16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2794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网络管理</a:t>
            </a:r>
            <a:endParaRPr lang="en-US" altLang="zh-CN" sz="16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3252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存储池</a:t>
            </a:r>
            <a:endParaRPr lang="en-US" altLang="zh-CN" sz="16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  <a:endParaRPr lang="en-US" altLang="zh-CN" sz="16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1420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数据中心管理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7644168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虚拟集群管理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4922336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主机管理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6963710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虚拟机</a:t>
            </a:r>
            <a:endParaRPr lang="en-US" altLang="zh-CN" sz="160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</a:t>
            </a:r>
          </a:p>
        </p:txBody>
      </p:sp>
      <p:pic>
        <p:nvPicPr>
          <p:cNvPr id="23" name="Picture 13" descr="ICON_Storage_1up_Q30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9025" y="5191313"/>
            <a:ext cx="591885" cy="41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3" descr="ICON_Storage_1up_Q308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6411" y="5191313"/>
            <a:ext cx="591885" cy="41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矩形 33"/>
          <p:cNvSpPr/>
          <p:nvPr/>
        </p:nvSpPr>
        <p:spPr>
          <a:xfrm>
            <a:off x="8324626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虚拟磁盘管理</a:t>
            </a:r>
          </a:p>
        </p:txBody>
      </p:sp>
      <p:sp>
        <p:nvSpPr>
          <p:cNvPr id="35" name="矩形 34"/>
          <p:cNvSpPr/>
          <p:nvPr/>
        </p:nvSpPr>
        <p:spPr>
          <a:xfrm>
            <a:off x="9005083" y="2809167"/>
            <a:ext cx="576000" cy="1476195"/>
          </a:xfrm>
          <a:prstGeom prst="rect">
            <a:avLst/>
          </a:prstGeom>
          <a:solidFill>
            <a:srgbClr val="B15E29"/>
          </a:solidFill>
          <a:ln w="12700">
            <a:solidFill>
              <a:srgbClr val="000000"/>
            </a:solidFill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虚拟网络管理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553788" y="4446928"/>
            <a:ext cx="1980000" cy="438694"/>
          </a:xfrm>
          <a:prstGeom prst="round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计算服务封装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594233" y="4446928"/>
            <a:ext cx="1980000" cy="438694"/>
          </a:xfrm>
          <a:prstGeom prst="round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存储服务封装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629742" y="4446928"/>
            <a:ext cx="1980000" cy="438694"/>
          </a:xfrm>
          <a:prstGeom prst="roundRect">
            <a:avLst/>
          </a:prstGeom>
          <a:solidFill>
            <a:srgbClr val="325E6A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网络服务封装</a:t>
            </a:r>
          </a:p>
        </p:txBody>
      </p:sp>
      <p:sp>
        <p:nvSpPr>
          <p:cNvPr id="39" name="矩形 38"/>
          <p:cNvSpPr/>
          <p:nvPr/>
        </p:nvSpPr>
        <p:spPr>
          <a:xfrm>
            <a:off x="6614528" y="2296318"/>
            <a:ext cx="1440000" cy="417526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故障诊断</a:t>
            </a:r>
          </a:p>
        </p:txBody>
      </p:sp>
      <p:sp>
        <p:nvSpPr>
          <p:cNvPr id="42" name="矩形 41"/>
          <p:cNvSpPr/>
          <p:nvPr/>
        </p:nvSpPr>
        <p:spPr>
          <a:xfrm>
            <a:off x="8141083" y="2296318"/>
            <a:ext cx="1440000" cy="417526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资源监控</a:t>
            </a:r>
          </a:p>
        </p:txBody>
      </p:sp>
      <p:sp>
        <p:nvSpPr>
          <p:cNvPr id="44" name="矩形 43"/>
          <p:cNvSpPr/>
          <p:nvPr/>
        </p:nvSpPr>
        <p:spPr>
          <a:xfrm>
            <a:off x="5087974" y="2296318"/>
            <a:ext cx="1440000" cy="417526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服务质量</a:t>
            </a:r>
          </a:p>
        </p:txBody>
      </p:sp>
      <p:sp>
        <p:nvSpPr>
          <p:cNvPr id="47" name="矩形 46"/>
          <p:cNvSpPr/>
          <p:nvPr/>
        </p:nvSpPr>
        <p:spPr>
          <a:xfrm>
            <a:off x="3561420" y="2296318"/>
            <a:ext cx="1440000" cy="417526"/>
          </a:xfrm>
          <a:prstGeom prst="rect">
            <a:avLst/>
          </a:prstGeom>
          <a:solidFill>
            <a:srgbClr val="5D5C5C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动态调度</a:t>
            </a:r>
          </a:p>
        </p:txBody>
      </p:sp>
      <p:sp>
        <p:nvSpPr>
          <p:cNvPr id="50" name="矩形 49"/>
          <p:cNvSpPr/>
          <p:nvPr/>
        </p:nvSpPr>
        <p:spPr>
          <a:xfrm>
            <a:off x="3561420" y="1770942"/>
            <a:ext cx="6019663" cy="422525"/>
          </a:xfrm>
          <a:prstGeom prst="rect">
            <a:avLst/>
          </a:prstGeom>
          <a:solidFill>
            <a:srgbClr val="5D5C5C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</a:p>
        </p:txBody>
      </p:sp>
      <p:pic>
        <p:nvPicPr>
          <p:cNvPr id="52" name="Picture 20" descr="ICON_NetSwitch_LG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166" y="5142902"/>
            <a:ext cx="770877" cy="5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0" descr="ICON_NetSwitch_LG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4528" y="5142902"/>
            <a:ext cx="770877" cy="50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91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496</Words>
  <Application>Microsoft Macintosh PowerPoint</Application>
  <PresentationFormat>宽屏</PresentationFormat>
  <Paragraphs>246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Microsoft YaHei</vt:lpstr>
      <vt:lpstr>等线</vt:lpstr>
      <vt:lpstr>等线 Light</vt:lpstr>
      <vt:lpstr>宋体</vt:lpstr>
      <vt:lpstr>微软雅黑</vt:lpstr>
      <vt:lpstr>Office 主题</vt:lpstr>
      <vt:lpstr>Custom Design</vt:lpstr>
      <vt:lpstr>自定义设计方案</vt:lpstr>
      <vt:lpstr>PowerPoint 演示文稿</vt:lpstr>
      <vt:lpstr>将openstack-infra引入 企业级软件开发</vt:lpstr>
      <vt:lpstr>提升软件的质量是一个系统工程</vt:lpstr>
      <vt:lpstr>开发测试流程</vt:lpstr>
      <vt:lpstr>技术路线</vt:lpstr>
      <vt:lpstr>OpenStack CI Workflow</vt:lpstr>
      <vt:lpstr>基于openstack-infra构建DevOps平台</vt:lpstr>
      <vt:lpstr>流程抽象</vt:lpstr>
      <vt:lpstr>InCloud Sphere虚拟化系统架构</vt:lpstr>
      <vt:lpstr>iNode开发流程</vt:lpstr>
      <vt:lpstr>iCenter开发流程</vt:lpstr>
      <vt:lpstr>开发平台功能划分</vt:lpstr>
      <vt:lpstr>开发平台CI流水线</vt:lpstr>
      <vt:lpstr>系统自动化部署和集成测试</vt:lpstr>
      <vt:lpstr>OpenQA镜像安装测试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lijingfei</dc:creator>
  <cp:lastModifiedBy>Zhenlong Zhao</cp:lastModifiedBy>
  <cp:revision>350</cp:revision>
  <dcterms:created xsi:type="dcterms:W3CDTF">2016-09-21T09:31:00Z</dcterms:created>
  <dcterms:modified xsi:type="dcterms:W3CDTF">2016-10-08T10:28:02Z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