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0" r:id="rId3"/>
    <p:sldMasterId id="2147483678" r:id="rId4"/>
  </p:sldMasterIdLst>
  <p:notesMasterIdLst>
    <p:notesMasterId r:id="rId38"/>
  </p:notesMasterIdLst>
  <p:sldIdLst>
    <p:sldId id="256" r:id="rId5"/>
    <p:sldId id="257" r:id="rId6"/>
    <p:sldId id="258" r:id="rId7"/>
    <p:sldId id="266" r:id="rId8"/>
    <p:sldId id="267" r:id="rId9"/>
    <p:sldId id="260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63"/>
    <p:restoredTop sz="94660"/>
  </p:normalViewPr>
  <p:slideViewPr>
    <p:cSldViewPr snapToGrid="0" showGuides="1">
      <p:cViewPr varScale="1">
        <p:scale>
          <a:sx n="93" d="100"/>
          <a:sy n="93" d="100"/>
        </p:scale>
        <p:origin x="312" y="208"/>
      </p:cViewPr>
      <p:guideLst>
        <p:guide orient="horz" pos="216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Work\Working%20Project\Cloud%20Computing\&#20844;&#20849;&#20113;&#21457;&#23637;&#35843;&#26597;\2014\&#31169;&#26377;&#20113;&#25968;&#25454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Work\Working%20Project\Cloud%20Computing\&#20844;&#20849;&#20113;&#21457;&#23637;&#35843;&#26597;\2014\&#31169;&#26377;&#20113;&#25968;&#25454;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nk\Desktop\update&#25903;&#20986;&#25968;&#25454;&#22788;&#29702;_&#20113;&#35745;&#31639;&#20998;&#34892;&#19994;&#27719;&#24635;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Work\Working%20Project\Cloud%20Computing\&#20844;&#20849;&#20113;&#21457;&#23637;&#35843;&#26597;\2014\&#31169;&#26377;&#20113;&#25968;&#2545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Work\Working%20Project\Cloud%20Computing\&#20844;&#20849;&#20113;&#21457;&#23637;&#35843;&#26597;\2014\&#20844;&#20849;&#20113;-&#31169;&#26377;&#20113;&#32508;&#21512;&#25968;&#25454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6032;&#24314;&#25991;&#20214;&#22841;\&#24037;&#20316;\&#20113;&#35745;&#31639;&#30333;&#30382;&#20070;\&#32479;&#35745;&#25968;&#25454;20160425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D:\My%20Work\Working%20Project\Cloud%20Computing\&#20844;&#20849;&#20113;&#21457;&#23637;&#35843;&#26597;\2014\&#31169;&#26377;&#20113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05930050982"/>
          <c:y val="0.0938639093010829"/>
          <c:w val="0.68256131263193"/>
          <c:h val="0.780070071579348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2FD-4A17-B7B3-96D47F740F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2FD-4A17-B7B3-96D47F740F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2FD-4A17-B7B3-96D47F740F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2FD-4A17-B7B3-96D47F740F61}"/>
              </c:ext>
            </c:extLst>
          </c:dPt>
          <c:dLbls>
            <c:dLbl>
              <c:idx val="0"/>
              <c:layout>
                <c:manualLayout>
                  <c:x val="-0.22748780907446"/>
                  <c:y val="-0.2376022425015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SimHei" charset="-122"/>
                      <a:ea typeface="SimHei" charset="-122"/>
                      <a:cs typeface="SimHei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2FD-4A17-B7B3-96D47F740F6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68230150353664"/>
                  <c:y val="0.03065951225877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SimHei" charset="-122"/>
                      <a:ea typeface="SimHei" charset="-122"/>
                      <a:cs typeface="SimHei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2FD-4A17-B7B3-96D47F740F6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743995265958101"/>
                  <c:y val="-0.003090705970941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SimHei" charset="-122"/>
                      <a:ea typeface="SimHei" charset="-122"/>
                      <a:cs typeface="SimHei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2FD-4A17-B7B3-96D47F740F6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10664980125665"/>
                  <c:y val="0.1516024233638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SimHei" charset="-122"/>
                      <a:ea typeface="SimHei" charset="-122"/>
                      <a:cs typeface="SimHei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2FD-4A17-B7B3-96D47F740F6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accent1"/>
                    </a:solidFill>
                    <a:latin typeface="SimHei" charset="-122"/>
                    <a:ea typeface="SimHei" charset="-122"/>
                    <a:cs typeface="SimHei" charset="-122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OpenStack</c:v>
                </c:pt>
                <c:pt idx="1">
                  <c:v>CloudStack</c:v>
                </c:pt>
                <c:pt idx="2">
                  <c:v>Eucalyptus</c:v>
                </c:pt>
                <c:pt idx="3">
                  <c:v>Others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0.69</c:v>
                </c:pt>
                <c:pt idx="1">
                  <c:v>0.14</c:v>
                </c:pt>
                <c:pt idx="2">
                  <c:v>0.03</c:v>
                </c:pt>
                <c:pt idx="3">
                  <c:v>0.14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2FD-4A17-B7B3-96D47F740F6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6B8-4D66-AA27-863DA43E7A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46B8-4D66-AA27-863DA43E7AFF}"/>
              </c:ext>
            </c:extLst>
          </c:dPt>
          <c:dLbls>
            <c:dLbl>
              <c:idx val="0"/>
              <c:layout>
                <c:manualLayout>
                  <c:x val="-0.238743798114573"/>
                  <c:y val="-0.17547534469263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252248395165"/>
                      <c:h val="0.24850984406044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Sheet2!$E$29:$F$29</c:f>
              <c:strCache>
                <c:ptCount val="2"/>
                <c:pt idx="0">
                  <c:v>硬件、软件整体解决方案</c:v>
                </c:pt>
                <c:pt idx="1">
                  <c:v>单独部署软件</c:v>
                </c:pt>
              </c:strCache>
            </c:strRef>
          </c:cat>
          <c:val>
            <c:numRef>
              <c:f>Sheet2!$E$31:$F$31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6B8-4D66-AA27-863DA43E7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05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5833333333333"/>
          <c:y val="0.0"/>
          <c:w val="0.611111111111111"/>
          <c:h val="1.0"/>
        </c:manualLayout>
      </c:layout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Sheet2!$A$34:$B$34</c:f>
              <c:strCache>
                <c:ptCount val="2"/>
                <c:pt idx="0">
                  <c:v>已经采用开源软件</c:v>
                </c:pt>
                <c:pt idx="1">
                  <c:v>未采用开源软件</c:v>
                </c:pt>
              </c:strCache>
            </c:strRef>
          </c:cat>
          <c:val>
            <c:numRef>
              <c:f>Sheet2!$A$36:$B$36</c:f>
              <c:numCache>
                <c:formatCode>0.0%</c:formatCode>
                <c:ptCount val="2"/>
                <c:pt idx="0">
                  <c:v>0.734870317002888</c:v>
                </c:pt>
                <c:pt idx="1">
                  <c:v>0.265129682997118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spPr>
    <a:ln>
      <a:noFill/>
    </a:ln>
  </c:spPr>
  <c:txPr>
    <a:bodyPr/>
    <a:lstStyle/>
    <a:p>
      <a:pPr>
        <a:defRPr sz="14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623885860858"/>
          <c:y val="0.0"/>
          <c:w val="0.71376115060522"/>
          <c:h val="1.0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标准的API</c:v>
                </c:pt>
                <c:pt idx="1">
                  <c:v>避免被供应商锁定</c:v>
                </c:pt>
                <c:pt idx="2">
                  <c:v>使得创新和竞争能力大幅提高</c:v>
                </c:pt>
                <c:pt idx="3">
                  <c:v>提高运营效率</c:v>
                </c:pt>
                <c:pt idx="4">
                  <c:v>节约基础设施建设方面的资金</c:v>
                </c:pt>
                <c:pt idx="5">
                  <c:v>社区活动可以吸引更多技术人才</c:v>
                </c:pt>
                <c:pt idx="6">
                  <c:v>能够构建安全、私有的云平台</c:v>
                </c:pt>
              </c:strCache>
            </c:strRef>
          </c:cat>
          <c:val>
            <c:numRef>
              <c:f>工作表1!$B$2:$B$8</c:f>
              <c:numCache>
                <c:formatCode>0%</c:formatCode>
                <c:ptCount val="7"/>
                <c:pt idx="0">
                  <c:v>0.97</c:v>
                </c:pt>
                <c:pt idx="1">
                  <c:v>0.92</c:v>
                </c:pt>
                <c:pt idx="2">
                  <c:v>0.79</c:v>
                </c:pt>
                <c:pt idx="3">
                  <c:v>0.75</c:v>
                </c:pt>
                <c:pt idx="4">
                  <c:v>0.660000000000001</c:v>
                </c:pt>
                <c:pt idx="5">
                  <c:v>0.5</c:v>
                </c:pt>
                <c:pt idx="6">
                  <c:v>0.41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ED-4966-B218-A23FCE7CEE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87836464"/>
        <c:axId val="1155003440"/>
      </c:barChart>
      <c:catAx>
        <c:axId val="7878364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155003440"/>
        <c:crosses val="autoZero"/>
        <c:auto val="1"/>
        <c:lblAlgn val="ctr"/>
        <c:lblOffset val="100"/>
        <c:noMultiLvlLbl val="0"/>
      </c:catAx>
      <c:valAx>
        <c:axId val="11550034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crossAx val="78783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00" b="1"/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744814517465"/>
          <c:y val="0.0"/>
          <c:w val="0.579466013210272"/>
          <c:h val="1.0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最受关注的OpenStack项目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工作表1!$A$2:$A$13</c:f>
              <c:strCache>
                <c:ptCount val="12"/>
                <c:pt idx="0">
                  <c:v>容器服务Magnum</c:v>
                </c:pt>
                <c:pt idx="1">
                  <c:v>DNS服务Designate</c:v>
                </c:pt>
                <c:pt idx="2">
                  <c:v>文件共享系统Milano</c:v>
                </c:pt>
                <c:pt idx="3">
                  <c:v>裸机管理服务Ironic</c:v>
                </c:pt>
                <c:pt idx="4">
                  <c:v>数据库服务Trove</c:v>
                </c:pt>
                <c:pt idx="5">
                  <c:v>大数据既服务Sahara</c:v>
                </c:pt>
                <c:pt idx="6">
                  <c:v>应用目录Murano</c:v>
                </c:pt>
                <c:pt idx="7">
                  <c:v>基准服务Rally</c:v>
                </c:pt>
                <c:pt idx="8">
                  <c:v>监控模块Cellometer</c:v>
                </c:pt>
                <c:pt idx="9">
                  <c:v>对象存储Swift</c:v>
                </c:pt>
                <c:pt idx="10">
                  <c:v>部署编排Heat</c:v>
                </c:pt>
                <c:pt idx="11">
                  <c:v>秘钥管理Barbican</c:v>
                </c:pt>
              </c:strCache>
            </c:strRef>
          </c:cat>
          <c:val>
            <c:numRef>
              <c:f>工作表1!$B$2:$B$13</c:f>
              <c:numCache>
                <c:formatCode>0%</c:formatCode>
                <c:ptCount val="12"/>
                <c:pt idx="0">
                  <c:v>0.44</c:v>
                </c:pt>
                <c:pt idx="1">
                  <c:v>0.41</c:v>
                </c:pt>
                <c:pt idx="2">
                  <c:v>0.38</c:v>
                </c:pt>
                <c:pt idx="3">
                  <c:v>0.37</c:v>
                </c:pt>
                <c:pt idx="4">
                  <c:v>0.34</c:v>
                </c:pt>
                <c:pt idx="5">
                  <c:v>0.34</c:v>
                </c:pt>
                <c:pt idx="6">
                  <c:v>0.32</c:v>
                </c:pt>
                <c:pt idx="7">
                  <c:v>0.24</c:v>
                </c:pt>
                <c:pt idx="8">
                  <c:v>0.15</c:v>
                </c:pt>
                <c:pt idx="9">
                  <c:v>0.14</c:v>
                </c:pt>
                <c:pt idx="10">
                  <c:v>0.13</c:v>
                </c:pt>
                <c:pt idx="11">
                  <c:v>0.07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20A-49B9-A0A9-D663D9658B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91186464"/>
        <c:axId val="1214870896"/>
      </c:barChart>
      <c:catAx>
        <c:axId val="7911864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>
                <a:latin typeface="SimHei" charset="-122"/>
                <a:ea typeface="SimHei" charset="-122"/>
                <a:cs typeface="SimHei" charset="-122"/>
              </a:defRPr>
            </a:pPr>
            <a:endParaRPr lang="zh-CN"/>
          </a:p>
        </c:txPr>
        <c:crossAx val="1214870896"/>
        <c:crosses val="autoZero"/>
        <c:auto val="1"/>
        <c:lblAlgn val="ctr"/>
        <c:lblOffset val="100"/>
        <c:noMultiLvlLbl val="0"/>
      </c:catAx>
      <c:valAx>
        <c:axId val="12148708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crossAx val="79118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 b="1"/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887489683686"/>
          <c:y val="0.0"/>
          <c:w val="0.594158312766835"/>
          <c:h val="1.0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OpenStack部署的新兴项目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工作表1!$A$2:$A$12</c:f>
              <c:strCache>
                <c:ptCount val="11"/>
                <c:pt idx="0">
                  <c:v>基准服务Rally</c:v>
                </c:pt>
                <c:pt idx="1">
                  <c:v>应用目录Murano</c:v>
                </c:pt>
                <c:pt idx="2">
                  <c:v>文件共享系统Milano</c:v>
                </c:pt>
                <c:pt idx="3">
                  <c:v>秘钥管理Barbiacan</c:v>
                </c:pt>
                <c:pt idx="4">
                  <c:v>配置工具TripleO</c:v>
                </c:pt>
                <c:pt idx="5">
                  <c:v>消息服务Zaqar</c:v>
                </c:pt>
                <c:pt idx="6">
                  <c:v>调度工具Congress</c:v>
                </c:pt>
                <c:pt idx="7">
                  <c:v>容器配置工具Kolla</c:v>
                </c:pt>
                <c:pt idx="8">
                  <c:v>工作流服务Mistral</c:v>
                </c:pt>
                <c:pt idx="9">
                  <c:v>消息代理服务Cue</c:v>
                </c:pt>
                <c:pt idx="10">
                  <c:v>PaaS服务Solum</c:v>
                </c:pt>
              </c:strCache>
            </c:strRef>
          </c:cat>
          <c:val>
            <c:numRef>
              <c:f>工作表1!$B$2:$B$12</c:f>
              <c:numCache>
                <c:formatCode>0%</c:formatCode>
                <c:ptCount val="11"/>
                <c:pt idx="0">
                  <c:v>0.25</c:v>
                </c:pt>
                <c:pt idx="1">
                  <c:v>0.18</c:v>
                </c:pt>
                <c:pt idx="2">
                  <c:v>0.11</c:v>
                </c:pt>
                <c:pt idx="3">
                  <c:v>0.06</c:v>
                </c:pt>
                <c:pt idx="4">
                  <c:v>0.06</c:v>
                </c:pt>
                <c:pt idx="5">
                  <c:v>0.05</c:v>
                </c:pt>
                <c:pt idx="6">
                  <c:v>0.05</c:v>
                </c:pt>
                <c:pt idx="7">
                  <c:v>0.04</c:v>
                </c:pt>
                <c:pt idx="8">
                  <c:v>0.03</c:v>
                </c:pt>
                <c:pt idx="9">
                  <c:v>0.02</c:v>
                </c:pt>
                <c:pt idx="10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A6-4AA5-BC3B-F7D0042269E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36401680"/>
        <c:axId val="1149888112"/>
      </c:barChart>
      <c:catAx>
        <c:axId val="11364016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149888112"/>
        <c:crosses val="autoZero"/>
        <c:auto val="1"/>
        <c:lblAlgn val="ctr"/>
        <c:lblOffset val="100"/>
        <c:noMultiLvlLbl val="0"/>
      </c:catAx>
      <c:valAx>
        <c:axId val="114988811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crossAx val="113640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 b="1"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7196074174939"/>
          <c:y val="0.0371845949535193"/>
          <c:w val="0.625652714463327"/>
          <c:h val="0.952191235059763"/>
        </c:manualLayout>
      </c:layout>
      <c:barChart>
        <c:barDir val="bar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有效多选题汇总!$A$13:$A$18</c:f>
              <c:strCache>
                <c:ptCount val="6"/>
                <c:pt idx="0">
                  <c:v>投资回报低</c:v>
                </c:pt>
                <c:pt idx="1">
                  <c:v>维护复杂</c:v>
                </c:pt>
                <c:pt idx="2">
                  <c:v>原系统到私有云迁移困难</c:v>
                </c:pt>
                <c:pt idx="3">
                  <c:v>部署周期长</c:v>
                </c:pt>
                <c:pt idx="4">
                  <c:v>不同私有云解决方案间标准不统一</c:v>
                </c:pt>
                <c:pt idx="5">
                  <c:v>IT人员对私有云不够了解</c:v>
                </c:pt>
              </c:strCache>
            </c:strRef>
          </c:cat>
          <c:val>
            <c:numRef>
              <c:f>有效多选题汇总!$B$13:$B$18</c:f>
              <c:numCache>
                <c:formatCode>0%</c:formatCode>
                <c:ptCount val="6"/>
                <c:pt idx="0">
                  <c:v>0.282420749279542</c:v>
                </c:pt>
                <c:pt idx="1">
                  <c:v>0.285302593659947</c:v>
                </c:pt>
                <c:pt idx="2">
                  <c:v>0.314121037463977</c:v>
                </c:pt>
                <c:pt idx="3">
                  <c:v>0.342939481268012</c:v>
                </c:pt>
                <c:pt idx="4">
                  <c:v>0.54178674351585</c:v>
                </c:pt>
                <c:pt idx="5">
                  <c:v>0.579250720461095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A59-494C-950D-AD18680EC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3910816"/>
        <c:axId val="793365808"/>
      </c:barChart>
      <c:catAx>
        <c:axId val="113391081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793365808"/>
        <c:crosses val="autoZero"/>
        <c:auto val="1"/>
        <c:lblAlgn val="ctr"/>
        <c:lblOffset val="100"/>
        <c:noMultiLvlLbl val="0"/>
      </c:catAx>
      <c:valAx>
        <c:axId val="79336580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one"/>
        <c:crossAx val="113391081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49995615804149"/>
          <c:y val="0.0"/>
          <c:w val="0.810000643015391"/>
          <c:h val="1.0"/>
        </c:manualLayout>
      </c:layout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Sheet2!$A$18:$C$18</c:f>
              <c:strCache>
                <c:ptCount val="3"/>
                <c:pt idx="0">
                  <c:v>支出增加</c:v>
                </c:pt>
                <c:pt idx="1">
                  <c:v>支出减少</c:v>
                </c:pt>
                <c:pt idx="2">
                  <c:v>变化不大</c:v>
                </c:pt>
              </c:strCache>
            </c:strRef>
          </c:cat>
          <c:val>
            <c:numRef>
              <c:f>Sheet2!$A$20:$C$20</c:f>
              <c:numCache>
                <c:formatCode>0.0%</c:formatCode>
                <c:ptCount val="3"/>
                <c:pt idx="0">
                  <c:v>0.45821325648415</c:v>
                </c:pt>
                <c:pt idx="1">
                  <c:v>0.285302593659945</c:v>
                </c:pt>
                <c:pt idx="2">
                  <c:v>0.256484149855909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05930050982"/>
          <c:y val="0.0938639093010829"/>
          <c:w val="0.68256131263193"/>
          <c:h val="0.780070071579348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2FD-4A17-B7B3-96D47F740F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2FD-4A17-B7B3-96D47F740F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2FD-4A17-B7B3-96D47F740F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2FD-4A17-B7B3-96D47F740F61}"/>
              </c:ext>
            </c:extLst>
          </c:dPt>
          <c:dLbls>
            <c:dLbl>
              <c:idx val="0"/>
              <c:layout>
                <c:manualLayout>
                  <c:x val="-0.22748780907446"/>
                  <c:y val="-0.2376022425015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SimHei" charset="-122"/>
                      <a:ea typeface="SimHei" charset="-122"/>
                      <a:cs typeface="SimHei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2FD-4A17-B7B3-96D47F740F6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68230150353664"/>
                  <c:y val="0.03065951225877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SimHei" charset="-122"/>
                      <a:ea typeface="SimHei" charset="-122"/>
                      <a:cs typeface="SimHei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2FD-4A17-B7B3-96D47F740F6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743995265958101"/>
                  <c:y val="-0.003090705970941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SimHei" charset="-122"/>
                      <a:ea typeface="SimHei" charset="-122"/>
                      <a:cs typeface="SimHei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2FD-4A17-B7B3-96D47F740F6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10664980125665"/>
                  <c:y val="0.1516024233638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SimHei" charset="-122"/>
                      <a:ea typeface="SimHei" charset="-122"/>
                      <a:cs typeface="SimHei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2FD-4A17-B7B3-96D47F740F6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accent1"/>
                    </a:solidFill>
                    <a:latin typeface="SimHei" charset="-122"/>
                    <a:ea typeface="SimHei" charset="-122"/>
                    <a:cs typeface="SimHei" charset="-122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OpenStack</c:v>
                </c:pt>
                <c:pt idx="1">
                  <c:v>CloudStack</c:v>
                </c:pt>
                <c:pt idx="2">
                  <c:v>Eucalyptus</c:v>
                </c:pt>
                <c:pt idx="3">
                  <c:v>Others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0.69</c:v>
                </c:pt>
                <c:pt idx="1">
                  <c:v>0.14</c:v>
                </c:pt>
                <c:pt idx="2">
                  <c:v>0.03</c:v>
                </c:pt>
                <c:pt idx="3">
                  <c:v>0.14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2FD-4A17-B7B3-96D47F740F6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最受欢迎的云服务排名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AWS</c:v>
                </c:pt>
                <c:pt idx="1">
                  <c:v>OpenStack私有云</c:v>
                </c:pt>
                <c:pt idx="2">
                  <c:v>OpenStack公有云</c:v>
                </c:pt>
                <c:pt idx="3">
                  <c:v>Azure</c:v>
                </c:pt>
                <c:pt idx="4">
                  <c:v>GCE</c:v>
                </c:pt>
                <c:pt idx="5">
                  <c:v>其他</c:v>
                </c:pt>
              </c:strCache>
            </c:strRef>
          </c:cat>
          <c:val>
            <c:numRef>
              <c:f>工作表1!$B$2:$B$7</c:f>
              <c:numCache>
                <c:formatCode>0%</c:formatCode>
                <c:ptCount val="6"/>
                <c:pt idx="0">
                  <c:v>0.77</c:v>
                </c:pt>
                <c:pt idx="1">
                  <c:v>0.660000000000001</c:v>
                </c:pt>
                <c:pt idx="2">
                  <c:v>0.39</c:v>
                </c:pt>
                <c:pt idx="3">
                  <c:v>0.34</c:v>
                </c:pt>
                <c:pt idx="4">
                  <c:v>0.32</c:v>
                </c:pt>
                <c:pt idx="5">
                  <c:v>0.08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B6-49D8-983A-4B3A0DFF43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02780816"/>
        <c:axId val="1104824976"/>
      </c:barChart>
      <c:catAx>
        <c:axId val="110278081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104824976"/>
        <c:crosses val="autoZero"/>
        <c:auto val="1"/>
        <c:lblAlgn val="ctr"/>
        <c:lblOffset val="100"/>
        <c:noMultiLvlLbl val="0"/>
      </c:catAx>
      <c:valAx>
        <c:axId val="11048249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crossAx val="110278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 b="1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已经投入使用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Vmware vSphere/vCenter</c:v>
                </c:pt>
                <c:pt idx="1">
                  <c:v>OpenStack</c:v>
                </c:pt>
                <c:pt idx="2">
                  <c:v>Vmware vCloud Suite</c:v>
                </c:pt>
                <c:pt idx="3">
                  <c:v>Bar-Metal Cloud</c:v>
                </c:pt>
                <c:pt idx="4">
                  <c:v>Microsoft System Center</c:v>
                </c:pt>
                <c:pt idx="5">
                  <c:v>CloudStack</c:v>
                </c:pt>
                <c:pt idx="6">
                  <c:v>Microsoft Azure Pack</c:v>
                </c:pt>
              </c:strCache>
            </c:strRef>
          </c:cat>
          <c:val>
            <c:numRef>
              <c:f>工作表1!$B$2:$B$8</c:f>
              <c:numCache>
                <c:formatCode>0%</c:formatCode>
                <c:ptCount val="7"/>
                <c:pt idx="0">
                  <c:v>0.44</c:v>
                </c:pt>
                <c:pt idx="1">
                  <c:v>0.19</c:v>
                </c:pt>
                <c:pt idx="2">
                  <c:v>0.19</c:v>
                </c:pt>
                <c:pt idx="3">
                  <c:v>0.15</c:v>
                </c:pt>
                <c:pt idx="4">
                  <c:v>0.13</c:v>
                </c:pt>
                <c:pt idx="5">
                  <c:v>0.13</c:v>
                </c:pt>
                <c:pt idx="6">
                  <c:v>0.09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D3A-4FAF-A3F9-670B6B70317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尝试使用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Vmware vSphere/vCenter</c:v>
                </c:pt>
                <c:pt idx="1">
                  <c:v>OpenStack</c:v>
                </c:pt>
                <c:pt idx="2">
                  <c:v>Vmware vCloud Suite</c:v>
                </c:pt>
                <c:pt idx="3">
                  <c:v>Bar-Metal Cloud</c:v>
                </c:pt>
                <c:pt idx="4">
                  <c:v>Microsoft System Center</c:v>
                </c:pt>
                <c:pt idx="5">
                  <c:v>CloudStack</c:v>
                </c:pt>
                <c:pt idx="6">
                  <c:v>Microsoft Azure Pack</c:v>
                </c:pt>
              </c:strCache>
            </c:strRef>
          </c:cat>
          <c:val>
            <c:numRef>
              <c:f>工作表1!$C$2:$C$8</c:f>
              <c:numCache>
                <c:formatCode>0%</c:formatCode>
                <c:ptCount val="7"/>
                <c:pt idx="0">
                  <c:v>0.1</c:v>
                </c:pt>
                <c:pt idx="1">
                  <c:v>0.19</c:v>
                </c:pt>
                <c:pt idx="2">
                  <c:v>0.13</c:v>
                </c:pt>
                <c:pt idx="3">
                  <c:v>0.12</c:v>
                </c:pt>
                <c:pt idx="4">
                  <c:v>0.14</c:v>
                </c:pt>
                <c:pt idx="5">
                  <c:v>0.1</c:v>
                </c:pt>
                <c:pt idx="6">
                  <c:v>0.18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D3A-4FAF-A3F9-670B6B703171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计划使用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Vmware vSphere/vCenter</c:v>
                </c:pt>
                <c:pt idx="1">
                  <c:v>OpenStack</c:v>
                </c:pt>
                <c:pt idx="2">
                  <c:v>Vmware vCloud Suite</c:v>
                </c:pt>
                <c:pt idx="3">
                  <c:v>Bar-Metal Cloud</c:v>
                </c:pt>
                <c:pt idx="4">
                  <c:v>Microsoft System Center</c:v>
                </c:pt>
                <c:pt idx="5">
                  <c:v>CloudStack</c:v>
                </c:pt>
                <c:pt idx="6">
                  <c:v>Microsoft Azure Pack</c:v>
                </c:pt>
              </c:strCache>
            </c:strRef>
          </c:cat>
          <c:val>
            <c:numRef>
              <c:f>工作表1!$D$2:$D$8</c:f>
              <c:numCache>
                <c:formatCode>0%</c:formatCode>
                <c:ptCount val="7"/>
                <c:pt idx="0">
                  <c:v>0.05</c:v>
                </c:pt>
                <c:pt idx="1">
                  <c:v>0.1</c:v>
                </c:pt>
                <c:pt idx="2">
                  <c:v>0.08</c:v>
                </c:pt>
                <c:pt idx="3">
                  <c:v>0.06</c:v>
                </c:pt>
                <c:pt idx="4">
                  <c:v>0.07</c:v>
                </c:pt>
                <c:pt idx="5">
                  <c:v>0.06</c:v>
                </c:pt>
                <c:pt idx="6">
                  <c:v>0.09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D3A-4FAF-A3F9-670B6B7031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8816416"/>
        <c:axId val="1103441904"/>
      </c:barChart>
      <c:catAx>
        <c:axId val="106881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103441904"/>
        <c:crosses val="autoZero"/>
        <c:auto val="1"/>
        <c:lblAlgn val="ctr"/>
        <c:lblOffset val="100"/>
        <c:noMultiLvlLbl val="0"/>
      </c:catAx>
      <c:valAx>
        <c:axId val="1103441904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none"/>
        <c:crossAx val="106881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已经投入使用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Vmware vSphere/vCenter</c:v>
                </c:pt>
                <c:pt idx="1">
                  <c:v>Vmware vCloud Suite</c:v>
                </c:pt>
                <c:pt idx="2">
                  <c:v>Microsoft System Center</c:v>
                </c:pt>
                <c:pt idx="3">
                  <c:v>OpenStack</c:v>
                </c:pt>
                <c:pt idx="4">
                  <c:v>Bare-Metal Cloud</c:v>
                </c:pt>
                <c:pt idx="5">
                  <c:v>Microsoft Azure Pack</c:v>
                </c:pt>
                <c:pt idx="6">
                  <c:v>CloudStack</c:v>
                </c:pt>
              </c:strCache>
            </c:strRef>
          </c:cat>
          <c:val>
            <c:numRef>
              <c:f>工作表1!$B$2:$B$8</c:f>
              <c:numCache>
                <c:formatCode>0%</c:formatCode>
                <c:ptCount val="7"/>
                <c:pt idx="0">
                  <c:v>0.6</c:v>
                </c:pt>
                <c:pt idx="1">
                  <c:v>0.29</c:v>
                </c:pt>
                <c:pt idx="2">
                  <c:v>0.22</c:v>
                </c:pt>
                <c:pt idx="3">
                  <c:v>0.21</c:v>
                </c:pt>
                <c:pt idx="4">
                  <c:v>0.18</c:v>
                </c:pt>
                <c:pt idx="5">
                  <c:v>0.14</c:v>
                </c:pt>
                <c:pt idx="6">
                  <c:v>0.13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2E-480C-B7D8-837885E1A8E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尝试使用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Vmware vSphere/vCenter</c:v>
                </c:pt>
                <c:pt idx="1">
                  <c:v>Vmware vCloud Suite</c:v>
                </c:pt>
                <c:pt idx="2">
                  <c:v>Microsoft System Center</c:v>
                </c:pt>
                <c:pt idx="3">
                  <c:v>OpenStack</c:v>
                </c:pt>
                <c:pt idx="4">
                  <c:v>Bare-Metal Cloud</c:v>
                </c:pt>
                <c:pt idx="5">
                  <c:v>Microsoft Azure Pack</c:v>
                </c:pt>
                <c:pt idx="6">
                  <c:v>CloudStack</c:v>
                </c:pt>
              </c:strCache>
            </c:strRef>
          </c:cat>
          <c:val>
            <c:numRef>
              <c:f>工作表1!$C$2:$C$8</c:f>
              <c:numCache>
                <c:formatCode>0%</c:formatCode>
                <c:ptCount val="7"/>
                <c:pt idx="0">
                  <c:v>0.09</c:v>
                </c:pt>
                <c:pt idx="1">
                  <c:v>0.14</c:v>
                </c:pt>
                <c:pt idx="2">
                  <c:v>0.15</c:v>
                </c:pt>
                <c:pt idx="3">
                  <c:v>0.22</c:v>
                </c:pt>
                <c:pt idx="4">
                  <c:v>0.11</c:v>
                </c:pt>
                <c:pt idx="5">
                  <c:v>0.2</c:v>
                </c:pt>
                <c:pt idx="6">
                  <c:v>0.11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2E-480C-B7D8-837885E1A8EA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计划使用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Vmware vSphere/vCenter</c:v>
                </c:pt>
                <c:pt idx="1">
                  <c:v>Vmware vCloud Suite</c:v>
                </c:pt>
                <c:pt idx="2">
                  <c:v>Microsoft System Center</c:v>
                </c:pt>
                <c:pt idx="3">
                  <c:v>OpenStack</c:v>
                </c:pt>
                <c:pt idx="4">
                  <c:v>Bare-Metal Cloud</c:v>
                </c:pt>
                <c:pt idx="5">
                  <c:v>Microsoft Azure Pack</c:v>
                </c:pt>
                <c:pt idx="6">
                  <c:v>CloudStack</c:v>
                </c:pt>
              </c:strCache>
            </c:strRef>
          </c:cat>
          <c:val>
            <c:numRef>
              <c:f>工作表1!$D$2:$D$8</c:f>
              <c:numCache>
                <c:formatCode>0%</c:formatCode>
                <c:ptCount val="7"/>
                <c:pt idx="0">
                  <c:v>0.04</c:v>
                </c:pt>
                <c:pt idx="1">
                  <c:v>0.09</c:v>
                </c:pt>
                <c:pt idx="2">
                  <c:v>0.07</c:v>
                </c:pt>
                <c:pt idx="3">
                  <c:v>0.12</c:v>
                </c:pt>
                <c:pt idx="4">
                  <c:v>0.07</c:v>
                </c:pt>
                <c:pt idx="5">
                  <c:v>0.1</c:v>
                </c:pt>
                <c:pt idx="6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B2E-480C-B7D8-837885E1A8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118540768"/>
        <c:axId val="1102982448"/>
      </c:barChart>
      <c:catAx>
        <c:axId val="111854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102982448"/>
        <c:crosses val="autoZero"/>
        <c:auto val="1"/>
        <c:lblAlgn val="ctr"/>
        <c:lblOffset val="100"/>
        <c:noMultiLvlLbl val="0"/>
      </c:catAx>
      <c:valAx>
        <c:axId val="1102982448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none"/>
        <c:crossAx val="111854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Sheet2!$B$1:$E$1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2015E</c:v>
                </c:pt>
              </c:strCache>
            </c:strRef>
          </c:cat>
          <c:val>
            <c:numRef>
              <c:f>Sheet2!$B$5:$E$5</c:f>
              <c:numCache>
                <c:formatCode>0.0</c:formatCode>
                <c:ptCount val="4"/>
                <c:pt idx="0">
                  <c:v>35.02</c:v>
                </c:pt>
                <c:pt idx="1">
                  <c:v>47.60000000000001</c:v>
                </c:pt>
                <c:pt idx="2">
                  <c:v>70.2</c:v>
                </c:pt>
                <c:pt idx="3">
                  <c:v>102.5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6192704"/>
        <c:axId val="1120251888"/>
      </c:barChart>
      <c:lineChart>
        <c:grouping val="standard"/>
        <c:varyColors val="0"/>
        <c:ser>
          <c:idx val="1"/>
          <c:order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Sheet2!$B$6:$E$6</c:f>
              <c:numCache>
                <c:formatCode>0.0%</c:formatCode>
                <c:ptCount val="4"/>
                <c:pt idx="0">
                  <c:v>0.735000000000002</c:v>
                </c:pt>
                <c:pt idx="1">
                  <c:v>0.359223300970875</c:v>
                </c:pt>
                <c:pt idx="2">
                  <c:v>0.474789915966387</c:v>
                </c:pt>
                <c:pt idx="3">
                  <c:v>0.460113960113961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4123728"/>
        <c:axId val="1104126768"/>
      </c:lineChart>
      <c:catAx>
        <c:axId val="1116192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1120251888"/>
        <c:crosses val="autoZero"/>
        <c:auto val="1"/>
        <c:lblAlgn val="ctr"/>
        <c:lblOffset val="100"/>
        <c:noMultiLvlLbl val="0"/>
      </c:catAx>
      <c:valAx>
        <c:axId val="1120251888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zh-CN"/>
          </a:p>
        </c:txPr>
        <c:crossAx val="1116192704"/>
        <c:crosses val="autoZero"/>
        <c:crossBetween val="between"/>
      </c:valAx>
      <c:valAx>
        <c:axId val="1104126768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zh-CN"/>
          </a:p>
        </c:txPr>
        <c:crossAx val="1104123728"/>
        <c:crosses val="max"/>
        <c:crossBetween val="between"/>
      </c:valAx>
      <c:catAx>
        <c:axId val="1104123728"/>
        <c:scaling>
          <c:orientation val="minMax"/>
        </c:scaling>
        <c:delete val="1"/>
        <c:axPos val="b"/>
        <c:majorTickMark val="out"/>
        <c:minorTickMark val="none"/>
        <c:tickLblPos val="none"/>
        <c:crossAx val="110412676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18210843475"/>
          <c:y val="0.170963595985375"/>
          <c:w val="0.506112164968529"/>
          <c:h val="0.829036404014625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虚拟化管理软件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0547225308299078"/>
                  <c:y val="0.15408880729641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25831296522609"/>
                  <c:y val="0.1394102920353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35715337184757"/>
                  <c:y val="-0.10244113009907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CloudStack</c:v>
                </c:pt>
                <c:pt idx="1">
                  <c:v>OpenStack</c:v>
                </c:pt>
                <c:pt idx="2">
                  <c:v>Vmware</c:v>
                </c:pt>
                <c:pt idx="3">
                  <c:v>自研或其他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4.0</c:v>
                </c:pt>
                <c:pt idx="1">
                  <c:v>10.0</c:v>
                </c:pt>
                <c:pt idx="2">
                  <c:v>6.0</c:v>
                </c:pt>
                <c:pt idx="3">
                  <c:v>34.0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国内数据统计!$C$3:$F$3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2016E</c:v>
                </c:pt>
              </c:strCache>
            </c:strRef>
          </c:cat>
          <c:val>
            <c:numRef>
              <c:f>国内数据统计!$C$4:$F$4</c:f>
              <c:numCache>
                <c:formatCode>0.0_ </c:formatCode>
                <c:ptCount val="4"/>
                <c:pt idx="0">
                  <c:v>168.6</c:v>
                </c:pt>
                <c:pt idx="1">
                  <c:v>216.8</c:v>
                </c:pt>
                <c:pt idx="2">
                  <c:v>275.5528000000006</c:v>
                </c:pt>
                <c:pt idx="3">
                  <c:v>345.8187639999996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F62-4B12-8E7D-FF9D7720D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251248"/>
        <c:axId val="781695968"/>
      </c:barChart>
      <c:lineChart>
        <c:grouping val="standard"/>
        <c:varyColors val="0"/>
        <c:ser>
          <c:idx val="1"/>
          <c:order val="1"/>
          <c:spPr>
            <a:ln w="28575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国内数据统计!$C$5:$F$5</c:f>
              <c:numCache>
                <c:formatCode>0.0%</c:formatCode>
                <c:ptCount val="4"/>
                <c:pt idx="1">
                  <c:v>0.286</c:v>
                </c:pt>
                <c:pt idx="2">
                  <c:v>0.271</c:v>
                </c:pt>
                <c:pt idx="3">
                  <c:v>0.255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F62-4B12-8E7D-FF9D7720D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7296592"/>
        <c:axId val="788901968"/>
      </c:lineChart>
      <c:catAx>
        <c:axId val="78925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1695968"/>
        <c:crosses val="autoZero"/>
        <c:auto val="1"/>
        <c:lblAlgn val="ctr"/>
        <c:lblOffset val="100"/>
        <c:noMultiLvlLbl val="0"/>
      </c:catAx>
      <c:valAx>
        <c:axId val="78169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9251248"/>
        <c:crosses val="autoZero"/>
        <c:crossBetween val="between"/>
      </c:valAx>
      <c:valAx>
        <c:axId val="788901968"/>
        <c:scaling>
          <c:orientation val="minMax"/>
        </c:scaling>
        <c:delete val="0"/>
        <c:axPos val="r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7296592"/>
        <c:crosses val="max"/>
        <c:crossBetween val="between"/>
      </c:valAx>
      <c:catAx>
        <c:axId val="747296592"/>
        <c:scaling>
          <c:orientation val="minMax"/>
        </c:scaling>
        <c:delete val="1"/>
        <c:axPos val="b"/>
        <c:majorTickMark val="out"/>
        <c:minorTickMark val="none"/>
        <c:tickLblPos val="none"/>
        <c:crossAx val="7889019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sz="900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7854503925176"/>
          <c:y val="0.151541187335016"/>
          <c:w val="0.781585708932529"/>
          <c:h val="0.8284619670230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A32B-4FF1-8891-F1F63741EDD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32B-4FF1-8891-F1F63741EDD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A32B-4FF1-8891-F1F63741EDD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32B-4FF1-8891-F1F63741EDD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32B-4FF1-8891-F1F63741ED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Sheet2!$A$12:$E$12</c:f>
              <c:strCache>
                <c:ptCount val="5"/>
                <c:pt idx="0">
                  <c:v>非常不满意</c:v>
                </c:pt>
                <c:pt idx="1">
                  <c:v>不满意</c:v>
                </c:pt>
                <c:pt idx="2">
                  <c:v>尚可</c:v>
                </c:pt>
                <c:pt idx="3">
                  <c:v>满意</c:v>
                </c:pt>
                <c:pt idx="4">
                  <c:v>非常满意</c:v>
                </c:pt>
              </c:strCache>
            </c:strRef>
          </c:cat>
          <c:val>
            <c:numRef>
              <c:f>Sheet2!$A$14:$E$14</c:f>
              <c:numCache>
                <c:formatCode>0.00%</c:formatCode>
                <c:ptCount val="5"/>
                <c:pt idx="0">
                  <c:v>0.00288184438040346</c:v>
                </c:pt>
                <c:pt idx="1">
                  <c:v>0.0288184438040346</c:v>
                </c:pt>
                <c:pt idx="2">
                  <c:v>0.317002881844381</c:v>
                </c:pt>
                <c:pt idx="3">
                  <c:v>0.492795389048991</c:v>
                </c:pt>
                <c:pt idx="4">
                  <c:v>0.15850144092219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32B-4FF1-8891-F1F63741ED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7B73A-504C-9448-BACD-3AACA5C0B999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9A256859-729D-1A45-817E-9301F5843CC1}">
      <dgm:prSet phldrT="[文本]" custT="1"/>
      <dgm:spPr>
        <a:xfrm>
          <a:off x="262771" y="191907"/>
          <a:ext cx="3893234" cy="2204025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altLang="zh-CN" sz="2400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Docker</a:t>
          </a:r>
          <a:endParaRPr lang="zh-CN" altLang="en-US" sz="2400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6F90A9FE-56CB-3646-8F25-44BC5167CC12}" type="parTrans" cxnId="{629F56B4-D519-2040-867C-148B091D808D}">
      <dgm:prSet/>
      <dgm:spPr/>
      <dgm:t>
        <a:bodyPr/>
        <a:lstStyle/>
        <a:p>
          <a:endParaRPr lang="zh-CN" altLang="en-US" sz="2000"/>
        </a:p>
      </dgm:t>
    </dgm:pt>
    <dgm:pt modelId="{33BD3DAE-88C1-8E4B-A593-2DA8EA6F6A62}" type="sibTrans" cxnId="{629F56B4-D519-2040-867C-148B091D808D}">
      <dgm:prSet/>
      <dgm:spPr/>
      <dgm:t>
        <a:bodyPr/>
        <a:lstStyle/>
        <a:p>
          <a:endParaRPr lang="zh-CN" altLang="en-US" sz="2000"/>
        </a:p>
      </dgm:t>
    </dgm:pt>
    <dgm:pt modelId="{016D3FF6-5B20-FF49-8E60-08DA0EBAF9F7}">
      <dgm:prSet phldrT="[文本]" custT="1"/>
      <dgm:spPr>
        <a:xfrm>
          <a:off x="157818" y="191907"/>
          <a:ext cx="3893234" cy="2204025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altLang="zh-CN" sz="2400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OpenStack</a:t>
          </a:r>
          <a:endParaRPr lang="zh-CN" altLang="en-US" sz="2400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86C5C080-1698-B249-928B-17AA779750F4}" type="parTrans" cxnId="{8FDC2183-1F83-B941-A8DC-D8ADEA28C927}">
      <dgm:prSet/>
      <dgm:spPr/>
      <dgm:t>
        <a:bodyPr/>
        <a:lstStyle/>
        <a:p>
          <a:endParaRPr lang="zh-CN" altLang="en-US" sz="2000"/>
        </a:p>
      </dgm:t>
    </dgm:pt>
    <dgm:pt modelId="{514767C1-9E3A-544E-86AF-29FA721132E1}" type="sibTrans" cxnId="{8FDC2183-1F83-B941-A8DC-D8ADEA28C927}">
      <dgm:prSet/>
      <dgm:spPr/>
      <dgm:t>
        <a:bodyPr/>
        <a:lstStyle/>
        <a:p>
          <a:endParaRPr lang="zh-CN" altLang="en-US" sz="2000"/>
        </a:p>
      </dgm:t>
    </dgm:pt>
    <dgm:pt modelId="{66E6E118-99D9-B643-887D-59C369313BF5}" type="pres">
      <dgm:prSet presAssocID="{8357B73A-504C-9448-BACD-3AACA5C0B999}" presName="compositeShape" presStyleCnt="0">
        <dgm:presLayoutVars>
          <dgm:chMax val="7"/>
          <dgm:dir/>
          <dgm:resizeHandles val="exact"/>
        </dgm:presLayoutVars>
      </dgm:prSet>
      <dgm:spPr/>
    </dgm:pt>
    <dgm:pt modelId="{262914B9-E0DF-5A43-B006-C2222180238E}" type="pres">
      <dgm:prSet presAssocID="{8357B73A-504C-9448-BACD-3AACA5C0B999}" presName="wedge1" presStyleLbl="node1" presStyleIdx="0" presStyleCnt="2" custScaleX="187439" custScaleY="120882" custLinFactNeighborX="-846" custLinFactNeighborY="-271"/>
      <dgm:spPr>
        <a:prstGeom prst="pie">
          <a:avLst>
            <a:gd name="adj1" fmla="val 16200000"/>
            <a:gd name="adj2" fmla="val 5400000"/>
          </a:avLst>
        </a:prstGeom>
      </dgm:spPr>
      <dgm:t>
        <a:bodyPr/>
        <a:lstStyle/>
        <a:p>
          <a:endParaRPr lang="zh-CN" altLang="en-US"/>
        </a:p>
      </dgm:t>
    </dgm:pt>
    <dgm:pt modelId="{EBAE8460-23BA-0047-AC7E-82FCD9C49EDE}" type="pres">
      <dgm:prSet presAssocID="{8357B73A-504C-9448-BACD-3AACA5C0B999}" presName="dummy1a" presStyleCnt="0"/>
      <dgm:spPr/>
    </dgm:pt>
    <dgm:pt modelId="{012D6295-46B4-6B41-A43F-35E88C2849FB}" type="pres">
      <dgm:prSet presAssocID="{8357B73A-504C-9448-BACD-3AACA5C0B999}" presName="dummy1b" presStyleCnt="0"/>
      <dgm:spPr/>
    </dgm:pt>
    <dgm:pt modelId="{0F3B5B69-A492-AA4B-8C01-D03C49589EF9}" type="pres">
      <dgm:prSet presAssocID="{8357B73A-504C-9448-BACD-3AACA5C0B999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6681C9-4E91-A047-B9F1-EE861E92A03E}" type="pres">
      <dgm:prSet presAssocID="{8357B73A-504C-9448-BACD-3AACA5C0B999}" presName="wedge2" presStyleLbl="node1" presStyleIdx="1" presStyleCnt="2" custScaleX="187439" custScaleY="120882"/>
      <dgm:spPr>
        <a:prstGeom prst="pie">
          <a:avLst>
            <a:gd name="adj1" fmla="val 5400000"/>
            <a:gd name="adj2" fmla="val 16200000"/>
          </a:avLst>
        </a:prstGeom>
      </dgm:spPr>
      <dgm:t>
        <a:bodyPr/>
        <a:lstStyle/>
        <a:p>
          <a:endParaRPr lang="zh-CN" altLang="en-US"/>
        </a:p>
      </dgm:t>
    </dgm:pt>
    <dgm:pt modelId="{5096C5CC-5B5B-F442-AEFD-3ECDFB5C5AAB}" type="pres">
      <dgm:prSet presAssocID="{8357B73A-504C-9448-BACD-3AACA5C0B999}" presName="dummy2a" presStyleCnt="0"/>
      <dgm:spPr/>
    </dgm:pt>
    <dgm:pt modelId="{0901335C-8D9D-DE49-B17E-E1AA6D8D90E4}" type="pres">
      <dgm:prSet presAssocID="{8357B73A-504C-9448-BACD-3AACA5C0B999}" presName="dummy2b" presStyleCnt="0"/>
      <dgm:spPr/>
    </dgm:pt>
    <dgm:pt modelId="{2BF4C5BA-C569-2147-B59C-3CD28DDABF75}" type="pres">
      <dgm:prSet presAssocID="{8357B73A-504C-9448-BACD-3AACA5C0B999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1C9E03-3808-AB4B-9222-3F516A47D325}" type="pres">
      <dgm:prSet presAssocID="{33BD3DAE-88C1-8E4B-A593-2DA8EA6F6A62}" presName="arrowWedge1" presStyleLbl="fgSibTrans2D1" presStyleIdx="0" presStyleCnt="2"/>
      <dgm:spPr>
        <a:xfrm>
          <a:off x="946568" y="55467"/>
          <a:ext cx="2476904" cy="2476904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9A90201C-DEFC-7548-9730-E8CEF098AEAA}" type="pres">
      <dgm:prSet presAssocID="{514767C1-9E3A-544E-86AF-29FA721132E1}" presName="arrowWedge2" presStyleLbl="fgSibTrans2D1" presStyleIdx="1" presStyleCnt="2"/>
      <dgm:spPr>
        <a:xfrm>
          <a:off x="841614" y="55467"/>
          <a:ext cx="2476904" cy="2476904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</dgm:ptLst>
  <dgm:cxnLst>
    <dgm:cxn modelId="{629F56B4-D519-2040-867C-148B091D808D}" srcId="{8357B73A-504C-9448-BACD-3AACA5C0B999}" destId="{9A256859-729D-1A45-817E-9301F5843CC1}" srcOrd="0" destOrd="0" parTransId="{6F90A9FE-56CB-3646-8F25-44BC5167CC12}" sibTransId="{33BD3DAE-88C1-8E4B-A593-2DA8EA6F6A62}"/>
    <dgm:cxn modelId="{8FDC2183-1F83-B941-A8DC-D8ADEA28C927}" srcId="{8357B73A-504C-9448-BACD-3AACA5C0B999}" destId="{016D3FF6-5B20-FF49-8E60-08DA0EBAF9F7}" srcOrd="1" destOrd="0" parTransId="{86C5C080-1698-B249-928B-17AA779750F4}" sibTransId="{514767C1-9E3A-544E-86AF-29FA721132E1}"/>
    <dgm:cxn modelId="{4F562020-CC39-0A4F-B40B-CA352A8804C2}" type="presOf" srcId="{8357B73A-504C-9448-BACD-3AACA5C0B999}" destId="{66E6E118-99D9-B643-887D-59C369313BF5}" srcOrd="0" destOrd="0" presId="urn:microsoft.com/office/officeart/2005/8/layout/cycle8"/>
    <dgm:cxn modelId="{AF626E49-1D14-2945-AFE5-140734969EF3}" type="presOf" srcId="{9A256859-729D-1A45-817E-9301F5843CC1}" destId="{262914B9-E0DF-5A43-B006-C2222180238E}" srcOrd="0" destOrd="0" presId="urn:microsoft.com/office/officeart/2005/8/layout/cycle8"/>
    <dgm:cxn modelId="{B9275834-C413-5E4C-9071-3C7EE929AC13}" type="presOf" srcId="{016D3FF6-5B20-FF49-8E60-08DA0EBAF9F7}" destId="{476681C9-4E91-A047-B9F1-EE861E92A03E}" srcOrd="0" destOrd="0" presId="urn:microsoft.com/office/officeart/2005/8/layout/cycle8"/>
    <dgm:cxn modelId="{BDA4F7C5-1D5C-8B48-AAB6-5FCA04393BF6}" type="presOf" srcId="{9A256859-729D-1A45-817E-9301F5843CC1}" destId="{0F3B5B69-A492-AA4B-8C01-D03C49589EF9}" srcOrd="1" destOrd="0" presId="urn:microsoft.com/office/officeart/2005/8/layout/cycle8"/>
    <dgm:cxn modelId="{F265EF06-7D9E-0746-A674-778E354524F9}" type="presOf" srcId="{016D3FF6-5B20-FF49-8E60-08DA0EBAF9F7}" destId="{2BF4C5BA-C569-2147-B59C-3CD28DDABF75}" srcOrd="1" destOrd="0" presId="urn:microsoft.com/office/officeart/2005/8/layout/cycle8"/>
    <dgm:cxn modelId="{23741426-7FF2-6B4F-A995-79F054899417}" type="presParOf" srcId="{66E6E118-99D9-B643-887D-59C369313BF5}" destId="{262914B9-E0DF-5A43-B006-C2222180238E}" srcOrd="0" destOrd="0" presId="urn:microsoft.com/office/officeart/2005/8/layout/cycle8"/>
    <dgm:cxn modelId="{01B37D6B-9169-E241-8FC3-78D480E4A39D}" type="presParOf" srcId="{66E6E118-99D9-B643-887D-59C369313BF5}" destId="{EBAE8460-23BA-0047-AC7E-82FCD9C49EDE}" srcOrd="1" destOrd="0" presId="urn:microsoft.com/office/officeart/2005/8/layout/cycle8"/>
    <dgm:cxn modelId="{568F0753-2B19-0C44-98A8-5666F9DF9324}" type="presParOf" srcId="{66E6E118-99D9-B643-887D-59C369313BF5}" destId="{012D6295-46B4-6B41-A43F-35E88C2849FB}" srcOrd="2" destOrd="0" presId="urn:microsoft.com/office/officeart/2005/8/layout/cycle8"/>
    <dgm:cxn modelId="{C6ECF866-DCEC-E44A-80E7-1203F7B7B296}" type="presParOf" srcId="{66E6E118-99D9-B643-887D-59C369313BF5}" destId="{0F3B5B69-A492-AA4B-8C01-D03C49589EF9}" srcOrd="3" destOrd="0" presId="urn:microsoft.com/office/officeart/2005/8/layout/cycle8"/>
    <dgm:cxn modelId="{731C6E3F-61EF-934A-82F3-75EC0D272FA8}" type="presParOf" srcId="{66E6E118-99D9-B643-887D-59C369313BF5}" destId="{476681C9-4E91-A047-B9F1-EE861E92A03E}" srcOrd="4" destOrd="0" presId="urn:microsoft.com/office/officeart/2005/8/layout/cycle8"/>
    <dgm:cxn modelId="{5BD45990-1421-944F-AFCA-99944C2DEBB8}" type="presParOf" srcId="{66E6E118-99D9-B643-887D-59C369313BF5}" destId="{5096C5CC-5B5B-F442-AEFD-3ECDFB5C5AAB}" srcOrd="5" destOrd="0" presId="urn:microsoft.com/office/officeart/2005/8/layout/cycle8"/>
    <dgm:cxn modelId="{4D5A505F-85F4-4243-A081-D1894A05BE16}" type="presParOf" srcId="{66E6E118-99D9-B643-887D-59C369313BF5}" destId="{0901335C-8D9D-DE49-B17E-E1AA6D8D90E4}" srcOrd="6" destOrd="0" presId="urn:microsoft.com/office/officeart/2005/8/layout/cycle8"/>
    <dgm:cxn modelId="{6F62917C-3025-0D4E-BB36-8D060C94BE5A}" type="presParOf" srcId="{66E6E118-99D9-B643-887D-59C369313BF5}" destId="{2BF4C5BA-C569-2147-B59C-3CD28DDABF75}" srcOrd="7" destOrd="0" presId="urn:microsoft.com/office/officeart/2005/8/layout/cycle8"/>
    <dgm:cxn modelId="{3CB29C29-8070-C740-9DD1-08B5A05D934B}" type="presParOf" srcId="{66E6E118-99D9-B643-887D-59C369313BF5}" destId="{441C9E03-3808-AB4B-9222-3F516A47D325}" srcOrd="8" destOrd="0" presId="urn:microsoft.com/office/officeart/2005/8/layout/cycle8"/>
    <dgm:cxn modelId="{51A620B7-BA44-824D-B5B3-82E4D19B5DA1}" type="presParOf" srcId="{66E6E118-99D9-B643-887D-59C369313BF5}" destId="{9A90201C-DEFC-7548-9730-E8CEF098AEAA}" srcOrd="9" destOrd="0" presId="urn:microsoft.com/office/officeart/2005/8/layout/cycle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914B9-E0DF-5A43-B006-C2222180238E}">
      <dsp:nvSpPr>
        <dsp:cNvPr id="0" name=""/>
        <dsp:cNvSpPr/>
      </dsp:nvSpPr>
      <dsp:spPr>
        <a:xfrm>
          <a:off x="778806" y="-26748"/>
          <a:ext cx="4219568" cy="2721258"/>
        </a:xfrm>
        <a:prstGeom prst="pie">
          <a:avLst>
            <a:gd name="adj1" fmla="val 16200000"/>
            <a:gd name="adj2" fmla="val 5400000"/>
          </a:avLst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Docker</a:t>
          </a:r>
          <a:endParaRPr lang="zh-CN" altLang="en-US" sz="2400" kern="1200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3084499" y="685962"/>
        <a:ext cx="1506988" cy="1295837"/>
      </dsp:txXfrm>
    </dsp:sp>
    <dsp:sp modelId="{476681C9-4E91-A047-B9F1-EE861E92A03E}">
      <dsp:nvSpPr>
        <dsp:cNvPr id="0" name=""/>
        <dsp:cNvSpPr/>
      </dsp:nvSpPr>
      <dsp:spPr>
        <a:xfrm>
          <a:off x="690652" y="-20647"/>
          <a:ext cx="4219568" cy="272125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OpenStack</a:t>
          </a:r>
          <a:endParaRPr lang="zh-CN" altLang="en-US" sz="2400" kern="1200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1097539" y="692062"/>
        <a:ext cx="1506988" cy="1295837"/>
      </dsp:txXfrm>
    </dsp:sp>
    <dsp:sp modelId="{441C9E03-3808-AB4B-9222-3F516A47D325}">
      <dsp:nvSpPr>
        <dsp:cNvPr id="0" name=""/>
        <dsp:cNvSpPr/>
      </dsp:nvSpPr>
      <dsp:spPr>
        <a:xfrm>
          <a:off x="1594147" y="64394"/>
          <a:ext cx="2529885" cy="2529885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90201C-DEFC-7548-9730-E8CEF098AEAA}">
      <dsp:nvSpPr>
        <dsp:cNvPr id="0" name=""/>
        <dsp:cNvSpPr/>
      </dsp:nvSpPr>
      <dsp:spPr>
        <a:xfrm>
          <a:off x="1505993" y="70495"/>
          <a:ext cx="2529885" cy="2529885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06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85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29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5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93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2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7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34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1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7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9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46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70"/>
            <a:ext cx="7823162" cy="104190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3" y="1825625"/>
            <a:ext cx="3820687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82"/>
            <a:ext cx="386834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82"/>
            <a:ext cx="38862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7143" y="5776493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32"/>
            <a:ext cx="78867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3" y="6085406"/>
            <a:ext cx="1158333" cy="415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05" y="365129"/>
            <a:ext cx="19883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764381" y="375288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764381" y="1995805"/>
            <a:ext cx="78867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171446"/>
            <a:endParaRPr lang="zh-CN" altLang="en-US" dirty="0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3" y="5698280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2" y="6055489"/>
            <a:ext cx="1293541" cy="445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375288"/>
            <a:ext cx="1988344" cy="13255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 descr="ppt5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7143" y="5776493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0" y="6061682"/>
            <a:ext cx="1338146" cy="445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7" t="8272" r="18201" b="13066"/>
          <a:stretch/>
        </p:blipFill>
        <p:spPr>
          <a:xfrm>
            <a:off x="7311019" y="497994"/>
            <a:ext cx="1204331" cy="10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1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tiff"/><Relationship Id="rId20" Type="http://schemas.openxmlformats.org/officeDocument/2006/relationships/image" Target="../media/image25.png"/><Relationship Id="rId21" Type="http://schemas.openxmlformats.org/officeDocument/2006/relationships/image" Target="../media/image26.tiff"/><Relationship Id="rId10" Type="http://schemas.openxmlformats.org/officeDocument/2006/relationships/image" Target="../media/image15.tiff"/><Relationship Id="rId11" Type="http://schemas.openxmlformats.org/officeDocument/2006/relationships/image" Target="../media/image16.tiff"/><Relationship Id="rId12" Type="http://schemas.openxmlformats.org/officeDocument/2006/relationships/image" Target="../media/image17.tiff"/><Relationship Id="rId13" Type="http://schemas.openxmlformats.org/officeDocument/2006/relationships/image" Target="../media/image18.tiff"/><Relationship Id="rId14" Type="http://schemas.openxmlformats.org/officeDocument/2006/relationships/image" Target="../media/image19.png"/><Relationship Id="rId15" Type="http://schemas.openxmlformats.org/officeDocument/2006/relationships/image" Target="../media/image20.jpeg"/><Relationship Id="rId16" Type="http://schemas.openxmlformats.org/officeDocument/2006/relationships/image" Target="../media/image21.tiff"/><Relationship Id="rId17" Type="http://schemas.openxmlformats.org/officeDocument/2006/relationships/image" Target="../media/image22.tiff"/><Relationship Id="rId18" Type="http://schemas.openxmlformats.org/officeDocument/2006/relationships/image" Target="../media/image23.tiff"/><Relationship Id="rId19" Type="http://schemas.openxmlformats.org/officeDocument/2006/relationships/image" Target="../media/image24.tiff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6" Type="http://schemas.openxmlformats.org/officeDocument/2006/relationships/image" Target="../media/image11.tiff"/><Relationship Id="rId7" Type="http://schemas.openxmlformats.org/officeDocument/2006/relationships/image" Target="../media/image12.png"/><Relationship Id="rId8" Type="http://schemas.openxmlformats.org/officeDocument/2006/relationships/image" Target="../media/image13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5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30.tiff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公共云</a:t>
            </a:r>
            <a:r>
              <a:rPr lang="en-US" altLang="zh-CN" sz="3200" dirty="0"/>
              <a:t>IaaS</a:t>
            </a:r>
            <a:r>
              <a:rPr lang="zh-CN" altLang="en-US" sz="3200" dirty="0"/>
              <a:t>选用</a:t>
            </a:r>
            <a:r>
              <a:rPr lang="en-US" altLang="zh-CN" sz="3200" dirty="0"/>
              <a:t>OpenStack</a:t>
            </a:r>
            <a:r>
              <a:rPr lang="zh-CN" altLang="en-US" sz="3200" dirty="0"/>
              <a:t>情况</a:t>
            </a:r>
          </a:p>
        </p:txBody>
      </p:sp>
      <p:sp>
        <p:nvSpPr>
          <p:cNvPr id="10" name="矩形 9"/>
          <p:cNvSpPr/>
          <p:nvPr/>
        </p:nvSpPr>
        <p:spPr>
          <a:xfrm>
            <a:off x="5027220" y="5198755"/>
            <a:ext cx="39246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数据来源：中国信息通信</a:t>
            </a:r>
            <a:r>
              <a:rPr lang="zh-TW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研究院</a:t>
            </a:r>
            <a:r>
              <a:rPr lang="zh-CN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，可信云服务认证，</a:t>
            </a:r>
            <a:r>
              <a:rPr lang="en-US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9</a:t>
            </a:r>
            <a:r>
              <a:rPr lang="zh-CN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月</a:t>
            </a:r>
            <a:endParaRPr lang="zh-CN" altLang="zh-CN" sz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60881119"/>
              </p:ext>
            </p:extLst>
          </p:nvPr>
        </p:nvGraphicFramePr>
        <p:xfrm>
          <a:off x="1065160" y="1140102"/>
          <a:ext cx="7200800" cy="405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811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中国私有云市场规模持续增长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6384965" y="5184901"/>
            <a:ext cx="241267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数据来源：中国信息</a:t>
            </a:r>
            <a:r>
              <a:rPr lang="zh-TW" altLang="en-US" sz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通信</a:t>
            </a:r>
            <a:r>
              <a:rPr lang="zh-TW" alt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研究院</a:t>
            </a:r>
            <a:endParaRPr lang="zh-CN" altLang="zh-CN" sz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  <p:graphicFrame>
        <p:nvGraphicFramePr>
          <p:cNvPr id="6" name="图表 5"/>
          <p:cNvGraphicFramePr/>
          <p:nvPr>
            <p:extLst/>
          </p:nvPr>
        </p:nvGraphicFramePr>
        <p:xfrm>
          <a:off x="1403648" y="1628800"/>
          <a:ext cx="6228022" cy="3338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20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中国私有云产业发展特点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318217" y="2081563"/>
            <a:ext cx="11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接受度</a:t>
            </a:r>
            <a:endParaRPr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8217" y="4289809"/>
            <a:ext cx="11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集成度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8217" y="3185686"/>
            <a:ext cx="11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满意度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1947091"/>
            <a:ext cx="4773451" cy="294413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1048" y="5040393"/>
            <a:ext cx="4387927" cy="274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数据来源：中国信息通信研究院</a:t>
            </a:r>
            <a:r>
              <a:rPr lang="en-US" altLang="zh-TW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《2015</a:t>
            </a: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年私有云市场调查报告</a:t>
            </a:r>
            <a:r>
              <a:rPr lang="en-US" altLang="zh-TW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》 </a:t>
            </a:r>
            <a:endParaRPr lang="zh-CN" altLang="zh-CN" sz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3477491" y="2179178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3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中国私有云产业发展特点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318217" y="2081563"/>
            <a:ext cx="11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接受度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8217" y="4289809"/>
            <a:ext cx="11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集成度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8217" y="3185686"/>
            <a:ext cx="11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满意度</a:t>
            </a:r>
            <a:endParaRPr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1048" y="5040393"/>
            <a:ext cx="4387927" cy="274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数据来源：中国信息通信研究院</a:t>
            </a:r>
            <a:r>
              <a:rPr lang="en-US" altLang="zh-TW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《2015</a:t>
            </a: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年私有云市场调查报告</a:t>
            </a:r>
            <a:r>
              <a:rPr lang="en-US" altLang="zh-TW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》 </a:t>
            </a:r>
            <a:endParaRPr lang="zh-CN" altLang="zh-CN" sz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3477491" y="2179178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697481488"/>
              </p:ext>
            </p:extLst>
          </p:nvPr>
        </p:nvGraphicFramePr>
        <p:xfrm>
          <a:off x="4322610" y="1459665"/>
          <a:ext cx="3848710" cy="3452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072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中国私有云产业发展特点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318217" y="2081563"/>
            <a:ext cx="11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接受度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8217" y="4289809"/>
            <a:ext cx="11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集成度</a:t>
            </a:r>
            <a:endParaRPr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8217" y="3185686"/>
            <a:ext cx="11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满意度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1048" y="5040393"/>
            <a:ext cx="4387927" cy="274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数据来源：中国信息通信研究院</a:t>
            </a:r>
            <a:r>
              <a:rPr lang="en-US" altLang="zh-TW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《2015</a:t>
            </a: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年私有云市场调查报告</a:t>
            </a:r>
            <a:r>
              <a:rPr lang="en-US" altLang="zh-TW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》 </a:t>
            </a:r>
            <a:endParaRPr lang="zh-CN" altLang="zh-CN" sz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3477491" y="2179178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613526375"/>
              </p:ext>
            </p:extLst>
          </p:nvPr>
        </p:nvGraphicFramePr>
        <p:xfrm>
          <a:off x="4046136" y="1654655"/>
          <a:ext cx="4704733" cy="3529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448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中国私有云</a:t>
            </a:r>
            <a:r>
              <a:rPr lang="zh-CN" altLang="en-US" sz="3200" dirty="0" smtClean="0"/>
              <a:t>客户偏向部署开源</a:t>
            </a:r>
            <a:r>
              <a:rPr lang="zh-CN" altLang="en-US" sz="3200" dirty="0"/>
              <a:t>解决方案</a:t>
            </a:r>
          </a:p>
        </p:txBody>
      </p:sp>
      <p:sp>
        <p:nvSpPr>
          <p:cNvPr id="12" name="矩形 11"/>
          <p:cNvSpPr/>
          <p:nvPr/>
        </p:nvSpPr>
        <p:spPr>
          <a:xfrm>
            <a:off x="4571048" y="5040393"/>
            <a:ext cx="4387927" cy="274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数据来源：中国信息通信研究院</a:t>
            </a:r>
            <a:r>
              <a:rPr lang="en-US" altLang="zh-TW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《2015</a:t>
            </a: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年私有云市场调查报告</a:t>
            </a:r>
            <a:r>
              <a:rPr lang="en-US" altLang="zh-TW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》 </a:t>
            </a:r>
            <a:endParaRPr lang="zh-CN" altLang="zh-CN" sz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39668649"/>
              </p:ext>
            </p:extLst>
          </p:nvPr>
        </p:nvGraphicFramePr>
        <p:xfrm>
          <a:off x="1985152" y="1690689"/>
          <a:ext cx="5171791" cy="310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1596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69" y="614508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国内厂商社区贡献</a:t>
            </a:r>
            <a:r>
              <a:rPr lang="zh-CN" altLang="en-US" sz="3200" dirty="0" smtClean="0"/>
              <a:t>突出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		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Newton</a:t>
            </a:r>
            <a:r>
              <a:rPr lang="zh-CN" altLang="en-US" sz="3200" dirty="0" smtClean="0"/>
              <a:t>版本 </a:t>
            </a:r>
            <a:r>
              <a:rPr lang="en-US" altLang="zh-CN" sz="3200" dirty="0" smtClean="0"/>
              <a:t>Commits</a:t>
            </a:r>
            <a:r>
              <a:rPr lang="zh-CN" altLang="en-US" sz="3200" dirty="0"/>
              <a:t>数量）</a:t>
            </a:r>
          </a:p>
        </p:txBody>
      </p:sp>
      <p:sp>
        <p:nvSpPr>
          <p:cNvPr id="12" name="矩形 11"/>
          <p:cNvSpPr/>
          <p:nvPr/>
        </p:nvSpPr>
        <p:spPr>
          <a:xfrm>
            <a:off x="5651702" y="5248211"/>
            <a:ext cx="3132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http://</a:t>
            </a:r>
            <a:r>
              <a:rPr lang="zh-TW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stackalytics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.com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  </a:t>
            </a:r>
            <a:r>
              <a:rPr lang="en-US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2016.10.9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602"/>
              </p:ext>
            </p:extLst>
          </p:nvPr>
        </p:nvGraphicFramePr>
        <p:xfrm>
          <a:off x="531652" y="1720900"/>
          <a:ext cx="3458457" cy="3931758"/>
        </p:xfrm>
        <a:graphic>
          <a:graphicData uri="http://schemas.openxmlformats.org/drawingml/2006/table">
            <a:tbl>
              <a:tblPr/>
              <a:tblGrid>
                <a:gridCol w="691691"/>
                <a:gridCol w="1566244"/>
                <a:gridCol w="1200522"/>
              </a:tblGrid>
              <a:tr h="30894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　</a:t>
                      </a:r>
                    </a:p>
                  </a:txBody>
                  <a:tcPr marL="5013" marR="5013" marT="501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Company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Commits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 Hat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7681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Mirantis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6080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HPE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3595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Rackspace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3459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IBM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2916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　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*independent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1942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Intel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1572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Fujitsu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1207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NEC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1098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Canonical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1078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SUSE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1006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Huawei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905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EasyStack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855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ZTE Corporation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793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152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99cloud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789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58633"/>
              </p:ext>
            </p:extLst>
          </p:nvPr>
        </p:nvGraphicFramePr>
        <p:xfrm>
          <a:off x="5056909" y="2908956"/>
          <a:ext cx="3726872" cy="1370370"/>
        </p:xfrm>
        <a:graphic>
          <a:graphicData uri="http://schemas.openxmlformats.org/drawingml/2006/table">
            <a:tbl>
              <a:tblPr/>
              <a:tblGrid>
                <a:gridCol w="745374"/>
                <a:gridCol w="1687801"/>
                <a:gridCol w="1293697"/>
              </a:tblGrid>
              <a:tr h="27407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Cisco Systems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548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407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Comcast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471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407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17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VMware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400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4074">
                <a:tc>
                  <a:txBody>
                    <a:bodyPr/>
                    <a:lstStyle/>
                    <a:p>
                      <a:pPr algn="r" rtl="0" fontAlgn="ctr"/>
                      <a:r>
                        <a:rPr lang="fi-FI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18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Nokia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351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407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19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OpenStack Foundation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346</a:t>
                      </a:r>
                    </a:p>
                  </a:txBody>
                  <a:tcPr marL="5013" marR="5013" marT="5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9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69" y="614508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国内厂商社区贡献</a:t>
            </a:r>
            <a:r>
              <a:rPr lang="zh-CN" altLang="en-US" sz="3200" dirty="0" smtClean="0"/>
              <a:t>突出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		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Newton</a:t>
            </a:r>
            <a:r>
              <a:rPr lang="zh-CN" altLang="en-US" sz="3200" dirty="0" smtClean="0"/>
              <a:t>版本 </a:t>
            </a:r>
            <a:r>
              <a:rPr lang="en-US" altLang="zh-CN" sz="3200" dirty="0" smtClean="0"/>
              <a:t>Reviews</a:t>
            </a:r>
            <a:r>
              <a:rPr lang="zh-CN" altLang="en-US" sz="3200" dirty="0" smtClean="0"/>
              <a:t>数量</a:t>
            </a:r>
            <a:r>
              <a:rPr lang="zh-CN" altLang="en-US" sz="3200" dirty="0"/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5637848" y="5306378"/>
            <a:ext cx="3132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http://</a:t>
            </a:r>
            <a:r>
              <a:rPr lang="zh-TW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stackalytics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.com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  </a:t>
            </a:r>
            <a:r>
              <a:rPr lang="en-US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2016.10.9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16858"/>
              </p:ext>
            </p:extLst>
          </p:nvPr>
        </p:nvGraphicFramePr>
        <p:xfrm>
          <a:off x="406970" y="1728643"/>
          <a:ext cx="3541575" cy="3854734"/>
        </p:xfrm>
        <a:graphic>
          <a:graphicData uri="http://schemas.openxmlformats.org/drawingml/2006/table">
            <a:tbl>
              <a:tblPr/>
              <a:tblGrid>
                <a:gridCol w="708315"/>
                <a:gridCol w="1603886"/>
                <a:gridCol w="1229374"/>
              </a:tblGrid>
              <a:tr h="41780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　</a:t>
                      </a:r>
                    </a:p>
                  </a:txBody>
                  <a:tcPr marL="3771" marR="3771" marT="377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Company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Reviews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Mirantis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38214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 Hat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31722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HPE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18421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Rackspace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17402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IBM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14461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Intel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10198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Huawei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7443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　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*independent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5255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SUSE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5044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NEC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uk-U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4516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99cloud（九州云）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4455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Cisco Systems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2738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Fujitsu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2605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5495"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VMware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2507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8876"/>
              </p:ext>
            </p:extLst>
          </p:nvPr>
        </p:nvGraphicFramePr>
        <p:xfrm>
          <a:off x="5015345" y="1940071"/>
          <a:ext cx="3754582" cy="3155740"/>
        </p:xfrm>
        <a:graphic>
          <a:graphicData uri="http://schemas.openxmlformats.org/drawingml/2006/table">
            <a:tbl>
              <a:tblPr/>
              <a:tblGrid>
                <a:gridCol w="750917"/>
                <a:gridCol w="1700351"/>
                <a:gridCol w="1303314"/>
              </a:tblGrid>
              <a:tr h="24307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OpenStack Foundation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2305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307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Comcast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1984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307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Hitachi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1616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307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17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Dell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1337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3074">
                <a:tc>
                  <a:txBody>
                    <a:bodyPr/>
                    <a:lstStyle/>
                    <a:p>
                      <a:pPr algn="r" rtl="0" fontAlgn="ctr"/>
                      <a:r>
                        <a:rPr lang="fi-FI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18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NTT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1314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307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19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Midokura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1292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3074"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Tesora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1249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3074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Ericsson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1170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3074"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22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EasyStack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1136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3074"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23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Canonical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1115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81926"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24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Universidade Federal de Campina Grande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1106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3074"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ZTE Corporation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1065</a:t>
                      </a:r>
                    </a:p>
                  </a:txBody>
                  <a:tcPr marL="3771" marR="3771" marT="37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62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选择</a:t>
            </a:r>
            <a:r>
              <a:rPr lang="en-US" altLang="zh-CN" sz="3200" dirty="0"/>
              <a:t>OpenStack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原因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39345" y="2050785"/>
            <a:ext cx="141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标准的</a:t>
            </a:r>
            <a:r>
              <a:rPr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API</a:t>
            </a:r>
            <a:endParaRPr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3236" y="4259031"/>
            <a:ext cx="211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新项目满足需求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3236" y="3001020"/>
            <a:ext cx="2119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兼容容器、文件管理技术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12466" y="5178938"/>
            <a:ext cx="2106843" cy="27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OpenStack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基金会</a:t>
            </a:r>
          </a:p>
        </p:txBody>
      </p:sp>
      <p:cxnSp>
        <p:nvCxnSpPr>
          <p:cNvPr id="13" name="直线连接符 12"/>
          <p:cNvCxnSpPr/>
          <p:nvPr/>
        </p:nvCxnSpPr>
        <p:spPr>
          <a:xfrm>
            <a:off x="2521527" y="2179178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956128142"/>
              </p:ext>
            </p:extLst>
          </p:nvPr>
        </p:nvGraphicFramePr>
        <p:xfrm>
          <a:off x="2521528" y="1690689"/>
          <a:ext cx="6954982" cy="3251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128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选择</a:t>
            </a:r>
            <a:r>
              <a:rPr lang="en-US" altLang="zh-CN" sz="3200" dirty="0"/>
              <a:t>OpenStack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原因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39345" y="2050785"/>
            <a:ext cx="141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标准的</a:t>
            </a:r>
            <a:r>
              <a:rPr lang="en-US" altLang="zh-CN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API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3236" y="4259031"/>
            <a:ext cx="211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新项目满足需求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3236" y="3001020"/>
            <a:ext cx="2119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兼容容器、文件管理技术</a:t>
            </a:r>
            <a:endParaRPr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12466" y="5178938"/>
            <a:ext cx="2106843" cy="27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OpenStack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基金会</a:t>
            </a:r>
          </a:p>
        </p:txBody>
      </p:sp>
      <p:cxnSp>
        <p:nvCxnSpPr>
          <p:cNvPr id="13" name="直线连接符 12"/>
          <p:cNvCxnSpPr/>
          <p:nvPr/>
        </p:nvCxnSpPr>
        <p:spPr>
          <a:xfrm>
            <a:off x="2521527" y="2179178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552009284"/>
              </p:ext>
            </p:extLst>
          </p:nvPr>
        </p:nvGraphicFramePr>
        <p:xfrm>
          <a:off x="2854036" y="1564551"/>
          <a:ext cx="7632848" cy="3580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78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2433"/>
            <a:ext cx="7772400" cy="17642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Intel Clear" panose="020B0604020203090204" pitchFamily="34" charset="0"/>
                <a:ea typeface="Intel Clear" panose="020B0604020203090204" pitchFamily="34" charset="0"/>
                <a:cs typeface="Intel Clear" panose="020B0604020203090204" pitchFamily="34" charset="0"/>
              </a:rPr>
              <a:t>中国</a:t>
            </a:r>
            <a:r>
              <a:rPr lang="en-US" altLang="zh-CN" sz="4000" b="1" dirty="0" smtClean="0">
                <a:latin typeface="Intel Clear" panose="020B0604020203090204" pitchFamily="34" charset="0"/>
                <a:ea typeface="Intel Clear" panose="020B0604020203090204" pitchFamily="34" charset="0"/>
                <a:cs typeface="Intel Clear" panose="020B0604020203090204" pitchFamily="34" charset="0"/>
              </a:rPr>
              <a:t>OpenStack</a:t>
            </a:r>
            <a:r>
              <a:rPr lang="zh-CN" altLang="en-US" sz="4000" b="1" dirty="0" smtClean="0">
                <a:latin typeface="Intel Clear" panose="020B0604020203090204" pitchFamily="34" charset="0"/>
                <a:ea typeface="Intel Clear" panose="020B0604020203090204" pitchFamily="34" charset="0"/>
                <a:cs typeface="Intel Clear" panose="020B0604020203090204" pitchFamily="34" charset="0"/>
              </a:rPr>
              <a:t>产业发展情况分享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陈文弢</a:t>
            </a:r>
            <a:endParaRPr lang="en-US" altLang="zh-CN" sz="1800" dirty="0" smtClean="0"/>
          </a:p>
          <a:p>
            <a:r>
              <a:rPr lang="zh-CN" altLang="en-US" sz="1800" dirty="0" smtClean="0"/>
              <a:t>中国信息通信研究院</a:t>
            </a:r>
            <a:endParaRPr lang="en-US" altLang="zh-CN" sz="1800" dirty="0" smtClean="0"/>
          </a:p>
          <a:p>
            <a:r>
              <a:rPr lang="zh-CN" altLang="en-US" sz="1800" dirty="0" smtClean="0"/>
              <a:t>云计算开源产业联盟（</a:t>
            </a:r>
            <a:r>
              <a:rPr lang="en-US" altLang="zh-CN" sz="1800" dirty="0" smtClean="0"/>
              <a:t>OSCAR</a:t>
            </a:r>
            <a:r>
              <a:rPr lang="zh-CN" altLang="en-US" sz="1800" dirty="0" smtClean="0"/>
              <a:t>）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148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选择</a:t>
            </a:r>
            <a:r>
              <a:rPr lang="en-US" altLang="zh-CN" sz="3200" dirty="0"/>
              <a:t>OpenStack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原因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39345" y="2050785"/>
            <a:ext cx="141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标准的</a:t>
            </a:r>
            <a:r>
              <a:rPr lang="en-US" altLang="zh-CN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API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3236" y="4259031"/>
            <a:ext cx="211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新项目满足需求</a:t>
            </a:r>
            <a:endParaRPr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3236" y="3001020"/>
            <a:ext cx="2119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兼容容器、文件管理技术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12466" y="5178938"/>
            <a:ext cx="2106843" cy="27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OpenStack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基金会</a:t>
            </a:r>
          </a:p>
        </p:txBody>
      </p:sp>
      <p:cxnSp>
        <p:nvCxnSpPr>
          <p:cNvPr id="13" name="直线连接符 12"/>
          <p:cNvCxnSpPr/>
          <p:nvPr/>
        </p:nvCxnSpPr>
        <p:spPr>
          <a:xfrm>
            <a:off x="2521527" y="2179178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132723571"/>
              </p:ext>
            </p:extLst>
          </p:nvPr>
        </p:nvGraphicFramePr>
        <p:xfrm>
          <a:off x="2854036" y="1576681"/>
          <a:ext cx="8064896" cy="355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119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中国</a:t>
            </a:r>
            <a:r>
              <a:rPr lang="en-US" altLang="zh-CN" sz="3200" dirty="0"/>
              <a:t>OpenStack</a:t>
            </a:r>
            <a:r>
              <a:rPr lang="zh-CN" altLang="en-US" sz="3200" dirty="0"/>
              <a:t>产业生态正在形成中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/>
          <a:srcRect t="17438" b="16666"/>
          <a:stretch/>
        </p:blipFill>
        <p:spPr>
          <a:xfrm>
            <a:off x="3811446" y="2381939"/>
            <a:ext cx="1038173" cy="529781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 rotWithShape="1">
          <a:blip r:embed="rId3" cstate="print"/>
          <a:srcRect l="14961" t="23877" r="14961" b="31959"/>
          <a:stretch/>
        </p:blipFill>
        <p:spPr>
          <a:xfrm>
            <a:off x="2866659" y="2886401"/>
            <a:ext cx="900342" cy="2262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/>
          <a:srcRect t="19760" b="19761"/>
          <a:stretch/>
        </p:blipFill>
        <p:spPr>
          <a:xfrm>
            <a:off x="6204503" y="2794856"/>
            <a:ext cx="833252" cy="314965"/>
          </a:xfrm>
          <a:prstGeom prst="rect">
            <a:avLst/>
          </a:prstGeom>
        </p:spPr>
      </p:pic>
      <p:pic>
        <p:nvPicPr>
          <p:cNvPr id="16" name="图片 15"/>
          <p:cNvPicPr>
            <a:picLocks/>
          </p:cNvPicPr>
          <p:nvPr/>
        </p:nvPicPr>
        <p:blipFill rotWithShape="1">
          <a:blip r:embed="rId5" cstate="print"/>
          <a:srcRect t="4475" b="35989"/>
          <a:stretch/>
        </p:blipFill>
        <p:spPr>
          <a:xfrm>
            <a:off x="5432317" y="4939214"/>
            <a:ext cx="807310" cy="288032"/>
          </a:xfrm>
          <a:prstGeom prst="rect">
            <a:avLst/>
          </a:prstGeom>
        </p:spPr>
      </p:pic>
      <p:pic>
        <p:nvPicPr>
          <p:cNvPr id="17" name="图片 16"/>
          <p:cNvPicPr>
            <a:picLocks/>
          </p:cNvPicPr>
          <p:nvPr/>
        </p:nvPicPr>
        <p:blipFill rotWithShape="1">
          <a:blip r:embed="rId6" cstate="print"/>
          <a:srcRect t="12379" b="15067"/>
          <a:stretch/>
        </p:blipFill>
        <p:spPr>
          <a:xfrm>
            <a:off x="2191321" y="4049091"/>
            <a:ext cx="820936" cy="267413"/>
          </a:xfrm>
          <a:prstGeom prst="rect">
            <a:avLst/>
          </a:prstGeom>
        </p:spPr>
      </p:pic>
      <p:pic>
        <p:nvPicPr>
          <p:cNvPr id="18" name="Picture 10" descr="http://image.tianjimedia.com/uploadImages/2016/068/43/89ES3U6S6323_CgqLKVZFUJ2AW1ZdAABpqOkLxP8092.png"/>
          <p:cNvPicPr>
            <a:picLocks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5" b="33923"/>
          <a:stretch/>
        </p:blipFill>
        <p:spPr bwMode="auto">
          <a:xfrm>
            <a:off x="2903707" y="4486033"/>
            <a:ext cx="826245" cy="35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/>
          </p:cNvPicPr>
          <p:nvPr/>
        </p:nvPicPr>
        <p:blipFill rotWithShape="1">
          <a:blip r:embed="rId8" cstate="print"/>
          <a:srcRect t="34319" b="34536"/>
          <a:stretch/>
        </p:blipFill>
        <p:spPr>
          <a:xfrm>
            <a:off x="6676865" y="3171212"/>
            <a:ext cx="896268" cy="38097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9" cstate="print"/>
          <a:srcRect l="11298" t="29382" r="19038" b="31959"/>
          <a:stretch/>
        </p:blipFill>
        <p:spPr>
          <a:xfrm>
            <a:off x="6089151" y="4416027"/>
            <a:ext cx="1063957" cy="3673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67596" y="4975487"/>
            <a:ext cx="1124712" cy="234696"/>
          </a:xfrm>
          <a:prstGeom prst="rect">
            <a:avLst/>
          </a:prstGeom>
        </p:spPr>
      </p:pic>
      <p:pic>
        <p:nvPicPr>
          <p:cNvPr id="22" name="图片 21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06972" y="5164537"/>
            <a:ext cx="839313" cy="303333"/>
          </a:xfrm>
          <a:prstGeom prst="rect">
            <a:avLst/>
          </a:prstGeom>
        </p:spPr>
      </p:pic>
      <p:pic>
        <p:nvPicPr>
          <p:cNvPr id="23" name="图片 22"/>
          <p:cNvPicPr>
            <a:picLocks/>
          </p:cNvPicPr>
          <p:nvPr/>
        </p:nvPicPr>
        <p:blipFill rotWithShape="1">
          <a:blip r:embed="rId12" cstate="print"/>
          <a:srcRect t="31132" b="24294"/>
          <a:stretch/>
        </p:blipFill>
        <p:spPr>
          <a:xfrm>
            <a:off x="2051720" y="3179514"/>
            <a:ext cx="972781" cy="391454"/>
          </a:xfrm>
          <a:prstGeom prst="rect">
            <a:avLst/>
          </a:prstGeom>
        </p:spPr>
      </p:pic>
      <p:pic>
        <p:nvPicPr>
          <p:cNvPr id="24" name="图片 23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8385" y="3626537"/>
            <a:ext cx="851132" cy="366926"/>
          </a:xfrm>
          <a:prstGeom prst="rect">
            <a:avLst/>
          </a:prstGeom>
        </p:spPr>
      </p:pic>
      <p:pic>
        <p:nvPicPr>
          <p:cNvPr id="25" name="Picture 16" descr="360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93" y="2490355"/>
            <a:ext cx="956530" cy="3162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Picture 4" descr="http://www.mingyi-brand.com/uploadfile/201504/20150416204329492949.jpg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90" y="3542577"/>
            <a:ext cx="1309830" cy="42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图片 26"/>
          <p:cNvPicPr>
            <a:picLocks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39199" y="3958625"/>
            <a:ext cx="971600" cy="31539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3811446" y="3149103"/>
            <a:ext cx="2097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OpenStack</a:t>
            </a:r>
            <a:r>
              <a:rPr lang="zh-TW" altLang="en-US" sz="2000" b="1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商业版</a:t>
            </a:r>
            <a:endParaRPr lang="zh-CN" altLang="en-US" sz="2000" b="1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29" name="图片 28"/>
          <p:cNvPicPr>
            <a:picLocks/>
          </p:cNvPicPr>
          <p:nvPr/>
        </p:nvPicPr>
        <p:blipFill rotWithShape="1">
          <a:blip r:embed="rId17" cstate="print"/>
          <a:srcRect t="20470" b="21178"/>
          <a:stretch/>
        </p:blipFill>
        <p:spPr>
          <a:xfrm>
            <a:off x="2191321" y="1639383"/>
            <a:ext cx="1872208" cy="551364"/>
          </a:xfrm>
          <a:prstGeom prst="rect">
            <a:avLst/>
          </a:prstGeom>
        </p:spPr>
      </p:pic>
      <p:pic>
        <p:nvPicPr>
          <p:cNvPr id="30" name="图片 29"/>
          <p:cNvPicPr>
            <a:picLocks/>
          </p:cNvPicPr>
          <p:nvPr/>
        </p:nvPicPr>
        <p:blipFill rotWithShape="1">
          <a:blip r:embed="rId18" cstate="print"/>
          <a:srcRect l="8000" t="11946" r="14756" b="32350"/>
          <a:stretch/>
        </p:blipFill>
        <p:spPr>
          <a:xfrm>
            <a:off x="6631304" y="2217034"/>
            <a:ext cx="1043608" cy="360812"/>
          </a:xfrm>
          <a:prstGeom prst="rect">
            <a:avLst/>
          </a:prstGeom>
        </p:spPr>
      </p:pic>
      <p:pic>
        <p:nvPicPr>
          <p:cNvPr id="31" name="图片 30"/>
          <p:cNvPicPr>
            <a:picLocks/>
          </p:cNvPicPr>
          <p:nvPr/>
        </p:nvPicPr>
        <p:blipFill rotWithShape="1">
          <a:blip r:embed="rId19" cstate="print"/>
          <a:srcRect l="13379" t="23925" r="8328" b="32180"/>
          <a:stretch/>
        </p:blipFill>
        <p:spPr>
          <a:xfrm>
            <a:off x="5634865" y="1654800"/>
            <a:ext cx="1382632" cy="46362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93" y="1455959"/>
            <a:ext cx="2160621" cy="40675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1"/>
          <a:srcRect l="15183" t="24626" r="19688" b="29155"/>
          <a:stretch/>
        </p:blipFill>
        <p:spPr>
          <a:xfrm>
            <a:off x="1533362" y="2146396"/>
            <a:ext cx="1217176" cy="502089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3402493" y="3580748"/>
            <a:ext cx="2766116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>
                <a:latin typeface="STKaiti" charset="-122"/>
                <a:ea typeface="STKaiti" charset="-122"/>
                <a:cs typeface="STKaiti" charset="-122"/>
              </a:rPr>
              <a:t>湖北楚天云、湖北教育云、浙江</a:t>
            </a:r>
            <a:r>
              <a:rPr lang="zh-TW" altLang="en-US" sz="1400" dirty="0" smtClean="0">
                <a:latin typeface="STKaiti" charset="-122"/>
                <a:ea typeface="STKaiti" charset="-122"/>
                <a:cs typeface="STKaiti" charset="-122"/>
              </a:rPr>
              <a:t>政务云</a:t>
            </a:r>
            <a:r>
              <a:rPr lang="zh-CN" altLang="en-US" sz="1400" dirty="0" smtClean="0">
                <a:latin typeface="STKaiti" charset="-122"/>
                <a:ea typeface="STKaiti" charset="-122"/>
                <a:cs typeface="STKaiti" charset="-122"/>
              </a:rPr>
              <a:t>、中国</a:t>
            </a:r>
            <a:r>
              <a:rPr lang="zh-CN" altLang="en-US" sz="1400" dirty="0">
                <a:latin typeface="STKaiti" charset="-122"/>
                <a:ea typeface="STKaiti" charset="-122"/>
                <a:cs typeface="STKaiti" charset="-122"/>
              </a:rPr>
              <a:t>电</a:t>
            </a:r>
            <a:r>
              <a:rPr lang="zh-TW" altLang="en-US" sz="1400" dirty="0">
                <a:latin typeface="STKaiti" charset="-122"/>
                <a:ea typeface="STKaiti" charset="-122"/>
                <a:cs typeface="STKaiti" charset="-122"/>
              </a:rPr>
              <a:t>信天翼云、光电产业云、江苏电力</a:t>
            </a:r>
            <a:r>
              <a:rPr lang="zh-TW" altLang="en-US" sz="1400" dirty="0" smtClean="0">
                <a:latin typeface="STKaiti" charset="-122"/>
                <a:ea typeface="STKaiti" charset="-122"/>
                <a:cs typeface="STKaiti" charset="-122"/>
              </a:rPr>
              <a:t>云</a:t>
            </a:r>
            <a:endParaRPr lang="en-US" altLang="zh-TW" sz="1400" dirty="0" smtClean="0">
              <a:latin typeface="STKaiti" charset="-122"/>
              <a:ea typeface="STKaiti" charset="-122"/>
              <a:cs typeface="STKaiti" charset="-122"/>
            </a:endParaRPr>
          </a:p>
          <a:p>
            <a:pPr algn="ctr"/>
            <a:r>
              <a:rPr lang="en-US" altLang="zh-CN" sz="1400" dirty="0">
                <a:latin typeface="STKaiti" charset="-122"/>
                <a:ea typeface="STKaiti" charset="-122"/>
                <a:cs typeface="STKaiti" charset="-122"/>
              </a:rPr>
              <a:t>……</a:t>
            </a:r>
            <a:endParaRPr lang="zh-CN" altLang="en-US" sz="14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8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OpenStack</a:t>
            </a:r>
            <a:r>
              <a:rPr lang="zh-CN" altLang="en-US" sz="3200" dirty="0" smtClean="0"/>
              <a:t>在中国发展面临的挑战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396309" y="2142206"/>
            <a:ext cx="3153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0000"/>
                </a:solidFill>
                <a:latin typeface="Times New Roman" charset="0"/>
                <a:ea typeface="仿宋_GB2312" charset="-122"/>
                <a:cs typeface="Times New Roman" charset="0"/>
              </a:rPr>
              <a:t>产业落地需进一步推动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137207" y="4095418"/>
            <a:ext cx="3586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CN" sz="2000" b="1" dirty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产业生态建设</a:t>
            </a:r>
            <a:r>
              <a:rPr lang="zh-CN" altLang="zh-CN" sz="2000" b="1" dirty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需更全面 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05881" y="2142206"/>
            <a:ext cx="3153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Times New Roman" charset="0"/>
                <a:ea typeface="仿宋_GB2312" charset="-122"/>
                <a:cs typeface="Times New Roman" charset="0"/>
              </a:rPr>
              <a:t>客户对开源的认知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646346" y="3118812"/>
            <a:ext cx="3472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Times New Roman" charset="0"/>
                <a:ea typeface="仿宋_GB2312" charset="-122"/>
                <a:cs typeface="Times New Roman" charset="0"/>
              </a:rPr>
              <a:t>客户需求和技术场景断层</a:t>
            </a:r>
            <a:endParaRPr lang="zh-CN" altLang="en-US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99209" y="4095418"/>
            <a:ext cx="3766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Times New Roman" charset="0"/>
                <a:ea typeface="仿宋_GB2312" charset="-122"/>
                <a:cs typeface="Times New Roman" charset="0"/>
              </a:rPr>
              <a:t>厂商配套服务难以满足需求</a:t>
            </a:r>
            <a:endParaRPr lang="zh-CN" altLang="en-US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6308" y="2980313"/>
            <a:ext cx="31534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弹性效率和互操作等技术研发应加大力度 </a:t>
            </a:r>
            <a:r>
              <a:rPr lang="zh-CN" altLang="zh-CN" sz="2000" b="1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 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3896079" y="2015565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9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OpenStack</a:t>
            </a:r>
            <a:r>
              <a:rPr lang="zh-CN" altLang="en-US" sz="3200" dirty="0" smtClean="0"/>
              <a:t>在中国发展面临的挑战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396309" y="2142206"/>
            <a:ext cx="3153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产业落地需进一步推动</a:t>
            </a:r>
            <a:endParaRPr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207" y="4095418"/>
            <a:ext cx="3586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CN" sz="2000" b="1" dirty="0">
                <a:solidFill>
                  <a:schemeClr val="bg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产业生态建设</a:t>
            </a:r>
            <a:r>
              <a:rPr lang="zh-CN" altLang="zh-CN" sz="2000" b="1" dirty="0">
                <a:solidFill>
                  <a:schemeClr val="bg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需更全面 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6308" y="2980313"/>
            <a:ext cx="31534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弹性效率和互操作等技术研发应加大力度 </a:t>
            </a:r>
            <a:r>
              <a:rPr lang="zh-CN" altLang="zh-CN" sz="2000" b="1" dirty="0" smtClean="0">
                <a:solidFill>
                  <a:schemeClr val="bg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 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3896079" y="2015565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573779841"/>
              </p:ext>
            </p:extLst>
          </p:nvPr>
        </p:nvGraphicFramePr>
        <p:xfrm>
          <a:off x="4068036" y="2002145"/>
          <a:ext cx="4787558" cy="2404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矩形 11"/>
          <p:cNvSpPr/>
          <p:nvPr/>
        </p:nvSpPr>
        <p:spPr>
          <a:xfrm>
            <a:off x="5289861" y="4623272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>
                <a:solidFill>
                  <a:srgbClr val="000000"/>
                </a:solidFill>
                <a:latin typeface="Times New Roman" charset="0"/>
                <a:ea typeface="仿宋_GB2312" charset="-122"/>
                <a:cs typeface="Times New Roman" charset="0"/>
              </a:rPr>
              <a:t>中国厂商的选择困惑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7321187" y="4792549"/>
            <a:ext cx="1822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数据来源：中国信息通信研究院</a:t>
            </a:r>
            <a:r>
              <a:rPr lang="en-US" altLang="zh-TW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《2015</a:t>
            </a: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年私有云市场调查报告</a:t>
            </a:r>
            <a:r>
              <a:rPr lang="en-US" altLang="zh-TW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》 </a:t>
            </a:r>
            <a:endParaRPr lang="zh-CN" altLang="zh-CN" sz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9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OpenStack</a:t>
            </a:r>
            <a:r>
              <a:rPr lang="zh-CN" altLang="en-US" sz="3200" dirty="0" smtClean="0"/>
              <a:t>在中国发展面临的挑战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396309" y="2142206"/>
            <a:ext cx="3153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产业落地需进一步推动</a:t>
            </a:r>
            <a:endParaRPr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207" y="4095418"/>
            <a:ext cx="3586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CN" sz="2000" b="1" dirty="0">
                <a:solidFill>
                  <a:schemeClr val="bg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产业生态建设</a:t>
            </a:r>
            <a:r>
              <a:rPr lang="zh-CN" altLang="zh-CN" sz="2000" b="1" dirty="0">
                <a:solidFill>
                  <a:schemeClr val="bg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需更全面 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6308" y="2980313"/>
            <a:ext cx="31534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弹性效率和互操作等技术研发应加大力度 </a:t>
            </a:r>
            <a:r>
              <a:rPr lang="zh-CN" altLang="zh-CN" sz="2000" b="1" dirty="0" smtClean="0">
                <a:solidFill>
                  <a:schemeClr val="bg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 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3896079" y="2015565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321187" y="4792549"/>
            <a:ext cx="1822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数据来源：中国信息通信研究院</a:t>
            </a:r>
            <a:r>
              <a:rPr lang="en-US" altLang="zh-TW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《2015</a:t>
            </a: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年私有云市场调查报告</a:t>
            </a:r>
            <a:r>
              <a:rPr lang="en-US" altLang="zh-TW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》 </a:t>
            </a:r>
            <a:endParaRPr lang="zh-CN" altLang="zh-CN" sz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46627" y="537321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Times New Roman" charset="0"/>
                <a:ea typeface="仿宋_GB2312" charset="-122"/>
                <a:cs typeface="Times New Roman" charset="0"/>
              </a:rPr>
              <a:t>投资与回报的困惑</a:t>
            </a:r>
            <a:endParaRPr lang="zh-CN" altLang="en-US" b="1" dirty="0"/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1917665707"/>
              </p:ext>
            </p:extLst>
          </p:nvPr>
        </p:nvGraphicFramePr>
        <p:xfrm>
          <a:off x="4611452" y="1794105"/>
          <a:ext cx="3654508" cy="2923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1636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OpenStack</a:t>
            </a:r>
            <a:r>
              <a:rPr lang="zh-CN" altLang="en-US" sz="3200" dirty="0" smtClean="0"/>
              <a:t>在中国发展面临的挑战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396309" y="2142206"/>
            <a:ext cx="3153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产业落地需进一步推动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207" y="4095418"/>
            <a:ext cx="3586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CN" sz="2000" b="1" dirty="0">
                <a:solidFill>
                  <a:schemeClr val="bg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产业生态建设</a:t>
            </a:r>
            <a:r>
              <a:rPr lang="zh-CN" altLang="zh-CN" sz="2000" b="1" dirty="0">
                <a:solidFill>
                  <a:schemeClr val="bg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需更全面 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6308" y="2980313"/>
            <a:ext cx="31534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SimHei" charset="-122"/>
                <a:ea typeface="SimHei" charset="-122"/>
                <a:cs typeface="SimHei" charset="-122"/>
              </a:rPr>
              <a:t>弹性效率和互操作等技术研发应加大力度 </a:t>
            </a:r>
            <a:r>
              <a:rPr lang="zh-CN" altLang="zh-CN" sz="2000" b="1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endParaRPr lang="zh-CN" altLang="en-US" sz="2000" b="1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3896079" y="2015565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080574" y="2351444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资源调配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1471" y="3695308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mtClean="0">
                <a:latin typeface="Times New Roman" charset="0"/>
                <a:ea typeface="仿宋_GB2312" charset="-122"/>
                <a:cs typeface="Times New Roman" charset="0"/>
              </a:rPr>
              <a:t>互操作性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4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OpenStack</a:t>
            </a:r>
            <a:r>
              <a:rPr lang="zh-CN" altLang="en-US" sz="3200" dirty="0" smtClean="0"/>
              <a:t>在中国发展面临的挑战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396309" y="2142206"/>
            <a:ext cx="3153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产业落地需进一步推动</a:t>
            </a:r>
            <a:endParaRPr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207" y="4095418"/>
            <a:ext cx="3586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CN" sz="2000" b="1" dirty="0">
                <a:latin typeface="SimHei" charset="-122"/>
                <a:ea typeface="SimHei" charset="-122"/>
                <a:cs typeface="SimHei" charset="-122"/>
              </a:rPr>
              <a:t>产业生态建设</a:t>
            </a:r>
            <a:r>
              <a:rPr lang="zh-CN" altLang="zh-CN" sz="2000" b="1" dirty="0">
                <a:latin typeface="SimHei" charset="-122"/>
                <a:ea typeface="SimHei" charset="-122"/>
                <a:cs typeface="SimHei" charset="-122"/>
              </a:rPr>
              <a:t>需更全面 </a:t>
            </a:r>
            <a:endParaRPr lang="zh-CN" altLang="en-US" sz="20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6308" y="2980313"/>
            <a:ext cx="31534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弹性效率和互操作等技术研发应加大力度 </a:t>
            </a:r>
            <a:r>
              <a:rPr lang="zh-CN" altLang="zh-CN" sz="2000" b="1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 </a:t>
            </a:r>
            <a:endParaRPr lang="zh-CN" altLang="en-US" sz="2000" b="1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3896079" y="2015565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58806" y="31174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开放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58807" y="409269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合作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58807" y="214220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贡献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8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可能的发展方向</a:t>
            </a:r>
            <a:endParaRPr lang="zh-CN" altLang="en-US" sz="3200" dirty="0"/>
          </a:p>
        </p:txBody>
      </p:sp>
      <p:cxnSp>
        <p:nvCxnSpPr>
          <p:cNvPr id="20" name="直线连接符 19"/>
          <p:cNvCxnSpPr/>
          <p:nvPr/>
        </p:nvCxnSpPr>
        <p:spPr>
          <a:xfrm>
            <a:off x="3896079" y="2015565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197051" y="201556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SimHei" charset="-122"/>
                <a:ea typeface="SimHei" charset="-122"/>
                <a:cs typeface="SimHei" charset="-122"/>
              </a:rPr>
              <a:t>技术方面</a:t>
            </a:r>
            <a:endParaRPr lang="zh-CN" altLang="en-US" sz="20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70894" y="305527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产业规范</a:t>
            </a:r>
          </a:p>
        </p:txBody>
      </p:sp>
      <p:sp>
        <p:nvSpPr>
          <p:cNvPr id="24" name="矩形 23"/>
          <p:cNvSpPr/>
          <p:nvPr/>
        </p:nvSpPr>
        <p:spPr>
          <a:xfrm>
            <a:off x="1170894" y="40949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社区发展</a:t>
            </a:r>
          </a:p>
        </p:txBody>
      </p:sp>
      <p:sp>
        <p:nvSpPr>
          <p:cNvPr id="25" name="矩形 24"/>
          <p:cNvSpPr/>
          <p:nvPr/>
        </p:nvSpPr>
        <p:spPr>
          <a:xfrm>
            <a:off x="5601880" y="2594324"/>
            <a:ext cx="1980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简化的可扩展性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9066" y="3400974"/>
            <a:ext cx="2492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mtClean="0">
                <a:latin typeface="Times New Roman" charset="0"/>
                <a:ea typeface="仿宋_GB2312" charset="-122"/>
                <a:cs typeface="Times New Roman" charset="0"/>
              </a:rPr>
              <a:t>容器等新</a:t>
            </a:r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技术的支持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97306" y="420762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完善混合云兼容性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12583" y="178767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更健全的管理和安全模型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8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可能的发展方向</a:t>
            </a:r>
            <a:endParaRPr lang="zh-CN" altLang="en-US" sz="3200" dirty="0"/>
          </a:p>
        </p:txBody>
      </p:sp>
      <p:cxnSp>
        <p:nvCxnSpPr>
          <p:cNvPr id="20" name="直线连接符 19"/>
          <p:cNvCxnSpPr/>
          <p:nvPr/>
        </p:nvCxnSpPr>
        <p:spPr>
          <a:xfrm>
            <a:off x="3896079" y="2015565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197051" y="201556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技术方面</a:t>
            </a:r>
            <a:endParaRPr lang="zh-CN" altLang="en-US" sz="2000" b="1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70894" y="305527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SimHei" charset="-122"/>
                <a:ea typeface="SimHei" charset="-122"/>
                <a:cs typeface="SimHei" charset="-122"/>
              </a:rPr>
              <a:t>产业规范</a:t>
            </a:r>
          </a:p>
        </p:txBody>
      </p:sp>
      <p:sp>
        <p:nvSpPr>
          <p:cNvPr id="24" name="矩形 23"/>
          <p:cNvSpPr/>
          <p:nvPr/>
        </p:nvSpPr>
        <p:spPr>
          <a:xfrm>
            <a:off x="1170894" y="40949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社区发展</a:t>
            </a:r>
          </a:p>
        </p:txBody>
      </p:sp>
      <p:sp>
        <p:nvSpPr>
          <p:cNvPr id="11" name="矩形 10"/>
          <p:cNvSpPr/>
          <p:nvPr/>
        </p:nvSpPr>
        <p:spPr>
          <a:xfrm>
            <a:off x="4441839" y="3042521"/>
            <a:ext cx="4128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各个行业需求和技术场景等规范性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53251" y="2267052"/>
            <a:ext cx="2505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人才培训和认证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90968" y="3894934"/>
            <a:ext cx="283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开源解决方案评估</a:t>
            </a:r>
            <a:endParaRPr lang="en-US" altLang="zh-CN" sz="2000" b="1" dirty="0" smtClean="0">
              <a:latin typeface="Times New Roman" charset="0"/>
              <a:ea typeface="仿宋_GB2312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8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可能的发展方向</a:t>
            </a:r>
            <a:endParaRPr lang="zh-CN" altLang="en-US" sz="3200" dirty="0"/>
          </a:p>
        </p:txBody>
      </p:sp>
      <p:cxnSp>
        <p:nvCxnSpPr>
          <p:cNvPr id="20" name="直线连接符 19"/>
          <p:cNvCxnSpPr/>
          <p:nvPr/>
        </p:nvCxnSpPr>
        <p:spPr>
          <a:xfrm>
            <a:off x="3896079" y="2015565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197051" y="201556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技术方面</a:t>
            </a:r>
            <a:endParaRPr lang="zh-CN" altLang="en-US" sz="2000" b="1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70894" y="305527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产业规范</a:t>
            </a:r>
          </a:p>
        </p:txBody>
      </p:sp>
      <p:sp>
        <p:nvSpPr>
          <p:cNvPr id="24" name="矩形 23"/>
          <p:cNvSpPr/>
          <p:nvPr/>
        </p:nvSpPr>
        <p:spPr>
          <a:xfrm>
            <a:off x="1170894" y="40949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SimHei" charset="-122"/>
                <a:ea typeface="SimHei" charset="-122"/>
                <a:cs typeface="SimHei" charset="-122"/>
              </a:rPr>
              <a:t>社区发展</a:t>
            </a:r>
          </a:p>
        </p:txBody>
      </p:sp>
      <p:sp>
        <p:nvSpPr>
          <p:cNvPr id="10" name="矩形 9"/>
          <p:cNvSpPr/>
          <p:nvPr/>
        </p:nvSpPr>
        <p:spPr>
          <a:xfrm>
            <a:off x="5641001" y="3737699"/>
            <a:ext cx="1980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健康的生态体系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84520" y="2415675"/>
            <a:ext cx="2492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覆盖云计算更多分支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全球市场火爆的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项</a:t>
            </a:r>
            <a:r>
              <a:rPr lang="zh-CN" altLang="en-US" sz="3200" dirty="0"/>
              <a:t>开源</a:t>
            </a:r>
            <a:r>
              <a:rPr lang="zh-CN" altLang="en-US" sz="3200" dirty="0" smtClean="0"/>
              <a:t>技术</a:t>
            </a:r>
            <a:endParaRPr lang="en-US" sz="3200" dirty="0"/>
          </a:p>
        </p:txBody>
      </p:sp>
      <p:graphicFrame>
        <p:nvGraphicFramePr>
          <p:cNvPr id="5" name="图表 10"/>
          <p:cNvGraphicFramePr/>
          <p:nvPr>
            <p:extLst>
              <p:ext uri="{D42A27DB-BD31-4B8C-83A1-F6EECF244321}">
                <p14:modId xmlns:p14="http://schemas.microsoft.com/office/powerpoint/2010/main" val="1719408956"/>
              </p:ext>
            </p:extLst>
          </p:nvPr>
        </p:nvGraphicFramePr>
        <p:xfrm>
          <a:off x="1704109" y="2044436"/>
          <a:ext cx="5708073" cy="267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02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OSCAR</a:t>
            </a:r>
            <a:r>
              <a:rPr lang="zh-CN" altLang="en-US" sz="3200" dirty="0" smtClean="0"/>
              <a:t>的工作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1676047" y="1351938"/>
            <a:ext cx="1368462" cy="648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社区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676047" y="2480064"/>
            <a:ext cx="1368462" cy="6480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商业产品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676047" y="3608190"/>
            <a:ext cx="1368462" cy="5968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解决方案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676047" y="4685067"/>
            <a:ext cx="1368462" cy="4800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交付客户</a:t>
            </a:r>
            <a:endParaRPr kumimoji="1" lang="zh-CN" altLang="en-US" dirty="0"/>
          </a:p>
        </p:txBody>
      </p:sp>
      <p:cxnSp>
        <p:nvCxnSpPr>
          <p:cNvPr id="17" name="直线箭头连接符 21"/>
          <p:cNvCxnSpPr/>
          <p:nvPr/>
        </p:nvCxnSpPr>
        <p:spPr>
          <a:xfrm>
            <a:off x="2360278" y="1519958"/>
            <a:ext cx="0" cy="9601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879075" y="4107054"/>
            <a:ext cx="962406" cy="706866"/>
          </a:xfrm>
          <a:prstGeom prst="ellipse">
            <a:avLst/>
          </a:prstGeom>
          <a:noFill/>
          <a:ln>
            <a:solidFill>
              <a:srgbClr val="FF5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1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915" y="1988600"/>
            <a:ext cx="4680520" cy="2356991"/>
          </a:xfrm>
          <a:prstGeom prst="rect">
            <a:avLst/>
          </a:prstGeom>
        </p:spPr>
      </p:pic>
      <p:sp>
        <p:nvSpPr>
          <p:cNvPr id="21" name="TextBox 12"/>
          <p:cNvSpPr txBox="1"/>
          <p:nvPr/>
        </p:nvSpPr>
        <p:spPr>
          <a:xfrm>
            <a:off x="4597063" y="424637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STKaiti" charset="-122"/>
                <a:ea typeface="STKaiti" charset="-122"/>
                <a:cs typeface="STKaiti" charset="-122"/>
              </a:rPr>
              <a:t>用户为中心</a:t>
            </a:r>
            <a:endParaRPr lang="en-US" altLang="zh-CN" sz="2400" b="1" dirty="0" smtClean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线箭头连接符 21"/>
          <p:cNvCxnSpPr/>
          <p:nvPr/>
        </p:nvCxnSpPr>
        <p:spPr>
          <a:xfrm>
            <a:off x="2360278" y="2666895"/>
            <a:ext cx="0" cy="9601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1"/>
          <p:cNvCxnSpPr/>
          <p:nvPr/>
        </p:nvCxnSpPr>
        <p:spPr>
          <a:xfrm>
            <a:off x="2379138" y="3724961"/>
            <a:ext cx="0" cy="9601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90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OSCAR</a:t>
            </a:r>
            <a:r>
              <a:rPr lang="zh-CN" altLang="en-US" sz="3200" dirty="0" smtClean="0"/>
              <a:t>的工作</a:t>
            </a:r>
            <a:endParaRPr lang="zh-CN" altLang="en-US" sz="32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99" y="1510577"/>
            <a:ext cx="2552618" cy="15789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19" y="1510577"/>
            <a:ext cx="2247272" cy="157898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683" y="1510577"/>
            <a:ext cx="2430314" cy="157898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6980655" y="3288509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smtClean="0">
                <a:latin typeface="Times New Roman" charset="0"/>
                <a:ea typeface="仿宋_GB2312" charset="-122"/>
                <a:cs typeface="Times New Roman" charset="0"/>
              </a:rPr>
              <a:t>Meet-up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91786" y="328850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培训会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20857" y="328850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研讨会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95" y="3545600"/>
            <a:ext cx="1853395" cy="185339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135722" y="5406760"/>
            <a:ext cx="2133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联盟成果</a:t>
            </a:r>
            <a:r>
              <a:rPr lang="en-US" altLang="zh-CN" sz="2000" b="1" dirty="0" smtClean="0">
                <a:latin typeface="Times New Roman" charset="0"/>
                <a:ea typeface="仿宋_GB2312" charset="-122"/>
                <a:cs typeface="Times New Roman" charset="0"/>
              </a:rPr>
              <a:t>-GitHub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31" y="3530738"/>
            <a:ext cx="1868257" cy="1868257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537765" y="541466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charset="0"/>
                <a:ea typeface="仿宋_GB2312" charset="-122"/>
                <a:cs typeface="Times New Roman" charset="0"/>
              </a:rPr>
              <a:t>联盟官网</a:t>
            </a:r>
            <a:endParaRPr lang="zh-CN" altLang="en-US" sz="20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6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OSCAR</a:t>
            </a:r>
            <a:r>
              <a:rPr lang="zh-CN" altLang="en-US" sz="3200" dirty="0" smtClean="0"/>
              <a:t>的工作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2551401" y="3443761"/>
            <a:ext cx="3796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latin typeface="Times New Roman" charset="0"/>
                <a:ea typeface="仿宋_GB2312" charset="-122"/>
                <a:cs typeface="Times New Roman" charset="0"/>
              </a:rPr>
              <a:t>第三部分：</a:t>
            </a:r>
            <a:r>
              <a:rPr lang="en-US" altLang="zh-CN" sz="2800" b="1" dirty="0" smtClean="0">
                <a:latin typeface="Times New Roman" charset="0"/>
                <a:ea typeface="仿宋_GB2312" charset="-122"/>
                <a:cs typeface="Times New Roman" charset="0"/>
              </a:rPr>
              <a:t>DC/OS</a:t>
            </a:r>
            <a:r>
              <a:rPr lang="zh-CN" altLang="en-US" sz="2800" b="1" dirty="0" smtClean="0">
                <a:latin typeface="Times New Roman" charset="0"/>
                <a:ea typeface="仿宋_GB2312" charset="-122"/>
                <a:cs typeface="Times New Roman" charset="0"/>
              </a:rPr>
              <a:t>技术</a:t>
            </a:r>
            <a:endParaRPr lang="zh-CN" altLang="en-US" sz="28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41356" y="2121737"/>
            <a:ext cx="3416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latin typeface="Times New Roman" charset="0"/>
                <a:ea typeface="仿宋_GB2312" charset="-122"/>
                <a:cs typeface="Times New Roman" charset="0"/>
              </a:rPr>
              <a:t>第二部分：容器技术</a:t>
            </a:r>
            <a:endParaRPr lang="zh-CN" altLang="en-US" sz="2800" b="1" dirty="0"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57228" y="470698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charset="0"/>
                <a:ea typeface="仿宋_GB2312" charset="-122"/>
                <a:cs typeface="Times New Roman" charset="0"/>
              </a:rPr>
              <a:t>欢迎各位专家参加白皮书编写</a:t>
            </a:r>
          </a:p>
        </p:txBody>
      </p:sp>
    </p:spTree>
    <p:extLst>
      <p:ext uri="{BB962C8B-B14F-4D97-AF65-F5344CB8AC3E}">
        <p14:creationId xmlns:p14="http://schemas.microsoft.com/office/powerpoint/2010/main" val="74081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3527884" y="2292224"/>
            <a:ext cx="2088232" cy="88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SimHei" charset="-122"/>
                <a:ea typeface="SimHei" charset="-122"/>
                <a:cs typeface="SimHei" charset="-122"/>
              </a:rPr>
              <a:t>Thanks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04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OpenStack</a:t>
            </a:r>
            <a:r>
              <a:rPr lang="zh-CN" altLang="en-US" sz="3200" dirty="0" smtClean="0"/>
              <a:t>在全球范围内火爆</a:t>
            </a:r>
            <a:endParaRPr lang="en-US" sz="3200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255995057"/>
              </p:ext>
            </p:extLst>
          </p:nvPr>
        </p:nvGraphicFramePr>
        <p:xfrm>
          <a:off x="4385824" y="1945173"/>
          <a:ext cx="4279333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5815552" y="5412590"/>
            <a:ext cx="14198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CN" sz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</a:t>
            </a:r>
            <a:r>
              <a:rPr lang="zh-TW" altLang="zh-CN" sz="1200">
                <a:solidFill>
                  <a:schemeClr val="tx2">
                    <a:lumMod val="60000"/>
                    <a:lumOff val="40000"/>
                  </a:schemeClr>
                </a:solidFill>
                <a:ea typeface="Times New Roman" charset="0"/>
              </a:rPr>
              <a:t>Zenoss</a:t>
            </a:r>
            <a:r>
              <a:rPr lang="zh-CN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1615" y="1575841"/>
            <a:ext cx="3727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OpenStack</a:t>
            </a:r>
            <a:r>
              <a:rPr lang="zh-CN" altLang="en-US" dirty="0"/>
              <a:t>全球市场占有率全球第一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3477491" y="2179178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9" y="23454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市场火爆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4509" y="32223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关注火爆</a:t>
            </a:r>
            <a:endParaRPr kumimoji="1"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94509" y="40991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增长火爆</a:t>
            </a:r>
            <a:endParaRPr kumimoji="1"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0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/>
          </p:nvPr>
        </p:nvGraphicFramePr>
        <p:xfrm>
          <a:off x="4385824" y="1945173"/>
          <a:ext cx="4279333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5815552" y="5412590"/>
            <a:ext cx="14198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CN" sz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</a:t>
            </a:r>
            <a:r>
              <a:rPr lang="zh-TW" altLang="zh-CN" sz="1200">
                <a:solidFill>
                  <a:schemeClr val="tx2">
                    <a:lumMod val="60000"/>
                    <a:lumOff val="40000"/>
                  </a:schemeClr>
                </a:solidFill>
                <a:ea typeface="Times New Roman" charset="0"/>
              </a:rPr>
              <a:t>Zenoss</a:t>
            </a:r>
            <a:r>
              <a:rPr lang="zh-CN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1615" y="1575841"/>
            <a:ext cx="3727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OpenStack</a:t>
            </a:r>
            <a:r>
              <a:rPr lang="zh-CN" altLang="en-US" dirty="0"/>
              <a:t>全球市场占有率全球第一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3477491" y="2179178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7926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smtClean="0"/>
              <a:t>OpenStack</a:t>
            </a:r>
            <a:r>
              <a:rPr lang="zh-CN" altLang="en-US" sz="3200" smtClean="0"/>
              <a:t>在全球范围内火爆</a:t>
            </a:r>
            <a:endParaRPr 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94509" y="23454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市场火爆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94509" y="32223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关注火爆</a:t>
            </a:r>
            <a:endParaRPr kumimoji="1"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4509" y="40991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增长火爆</a:t>
            </a:r>
            <a:endParaRPr kumimoji="1"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38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83992" y="5295774"/>
            <a:ext cx="20855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</a:t>
            </a:r>
            <a:r>
              <a:rPr lang="zh-TW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：</a:t>
            </a:r>
            <a:r>
              <a:rPr lang="en-US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charset="0"/>
              </a:rPr>
              <a:t>OpenStack</a:t>
            </a:r>
            <a:r>
              <a:rPr lang="zh-CN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charset="0"/>
              </a:rPr>
              <a:t>基金会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486453132"/>
              </p:ext>
            </p:extLst>
          </p:nvPr>
        </p:nvGraphicFramePr>
        <p:xfrm>
          <a:off x="4045526" y="2225627"/>
          <a:ext cx="4762502" cy="2931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94509" y="23454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市场火爆</a:t>
            </a:r>
            <a:endParaRPr kumimoji="1"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4509" y="32223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关注火爆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4509" y="40991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增长火爆</a:t>
            </a:r>
            <a:endParaRPr kumimoji="1"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3477491" y="2179178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793733" y="1506023"/>
            <a:ext cx="3266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全球范围内</a:t>
            </a:r>
            <a:r>
              <a:rPr lang="en-US" altLang="zh-CN" dirty="0"/>
              <a:t>OpenStack</a:t>
            </a:r>
            <a:r>
              <a:rPr lang="zh-CN" altLang="en-US" dirty="0"/>
              <a:t>广受关注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OpenStack</a:t>
            </a:r>
            <a:r>
              <a:rPr lang="zh-CN" altLang="en-US" sz="3200" dirty="0" smtClean="0"/>
              <a:t>在全球范围内火爆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360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794411859"/>
              </p:ext>
            </p:extLst>
          </p:nvPr>
        </p:nvGraphicFramePr>
        <p:xfrm>
          <a:off x="3633805" y="2051043"/>
          <a:ext cx="5392385" cy="295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框架 9"/>
          <p:cNvSpPr/>
          <p:nvPr/>
        </p:nvSpPr>
        <p:spPr>
          <a:xfrm>
            <a:off x="4431431" y="3848923"/>
            <a:ext cx="758087" cy="273256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06409" y="5069907"/>
            <a:ext cx="2635306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latin typeface="Heiti SC Light"/>
              </a:rPr>
              <a:t>1000</a:t>
            </a:r>
            <a:r>
              <a:rPr lang="zh-CN" altLang="en-US" sz="1600" dirty="0">
                <a:latin typeface="Heiti SC Light"/>
              </a:rPr>
              <a:t>人以下</a:t>
            </a:r>
            <a:r>
              <a:rPr lang="zh-CN" altLang="en-US" sz="1600" dirty="0" smtClean="0">
                <a:latin typeface="Heiti SC Light"/>
              </a:rPr>
              <a:t>规模企业</a:t>
            </a:r>
            <a:endParaRPr lang="zh-CN" altLang="en-US" sz="1600" dirty="0">
              <a:latin typeface="Heiti SC Light"/>
            </a:endParaRPr>
          </a:p>
        </p:txBody>
      </p:sp>
      <p:sp>
        <p:nvSpPr>
          <p:cNvPr id="13" name="框架 12"/>
          <p:cNvSpPr/>
          <p:nvPr/>
        </p:nvSpPr>
        <p:spPr>
          <a:xfrm>
            <a:off x="6083420" y="4658067"/>
            <a:ext cx="807773" cy="232583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20272" y="5402417"/>
            <a:ext cx="1595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</a:t>
            </a:r>
            <a:r>
              <a:rPr lang="zh-TW" altLang="zh-CN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：</a:t>
            </a:r>
            <a:r>
              <a:rPr lang="en-US" altLang="zh-CN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charset="0"/>
              </a:rPr>
              <a:t>RightScale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75602" y="1599439"/>
            <a:ext cx="3496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全球</a:t>
            </a:r>
            <a:r>
              <a:rPr lang="en-US" altLang="zh-CN" dirty="0"/>
              <a:t>OpenStack</a:t>
            </a:r>
            <a:r>
              <a:rPr lang="zh-CN" altLang="en-US" dirty="0"/>
              <a:t>企业用户持续增长</a:t>
            </a:r>
          </a:p>
        </p:txBody>
      </p:sp>
      <p:cxnSp>
        <p:nvCxnSpPr>
          <p:cNvPr id="24" name="直线连接符 23"/>
          <p:cNvCxnSpPr/>
          <p:nvPr/>
        </p:nvCxnSpPr>
        <p:spPr>
          <a:xfrm>
            <a:off x="3477491" y="2179178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OpenStack</a:t>
            </a:r>
            <a:r>
              <a:rPr lang="zh-CN" altLang="en-US" sz="3200" dirty="0" smtClean="0"/>
              <a:t>在全球范围内火爆</a:t>
            </a:r>
            <a:endParaRPr 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094509" y="23454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市场火爆</a:t>
            </a:r>
            <a:endParaRPr kumimoji="1"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94509" y="32223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关注火爆</a:t>
            </a:r>
            <a:endParaRPr kumimoji="1"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94509" y="40991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增长火爆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84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550625647"/>
              </p:ext>
            </p:extLst>
          </p:nvPr>
        </p:nvGraphicFramePr>
        <p:xfrm>
          <a:off x="3976253" y="1981742"/>
          <a:ext cx="4918363" cy="3099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框架 5"/>
          <p:cNvSpPr/>
          <p:nvPr/>
        </p:nvSpPr>
        <p:spPr>
          <a:xfrm>
            <a:off x="4807525" y="3215861"/>
            <a:ext cx="696777" cy="261625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20272" y="5402417"/>
            <a:ext cx="1595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</a:t>
            </a:r>
            <a:r>
              <a:rPr lang="zh-TW" altLang="zh-CN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：</a:t>
            </a:r>
            <a:r>
              <a:rPr lang="en-US" altLang="zh-CN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charset="0"/>
              </a:rPr>
              <a:t>RightScale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06683" y="5159191"/>
            <a:ext cx="2018501" cy="365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Heiti SC Light"/>
              </a:rPr>
              <a:t>1000</a:t>
            </a:r>
            <a:r>
              <a:rPr lang="zh-CN" altLang="en-US" sz="1400" dirty="0" smtClean="0">
                <a:latin typeface="Heiti SC Light"/>
              </a:rPr>
              <a:t>人及以上规模企业</a:t>
            </a:r>
            <a:endParaRPr lang="zh-CN" altLang="en-US" sz="1400" dirty="0">
              <a:latin typeface="Heiti SC Light"/>
            </a:endParaRPr>
          </a:p>
        </p:txBody>
      </p:sp>
      <p:sp>
        <p:nvSpPr>
          <p:cNvPr id="17" name="框架 16"/>
          <p:cNvSpPr/>
          <p:nvPr/>
        </p:nvSpPr>
        <p:spPr>
          <a:xfrm>
            <a:off x="6128466" y="4691948"/>
            <a:ext cx="864096" cy="288032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75602" y="1599439"/>
            <a:ext cx="3496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全球</a:t>
            </a:r>
            <a:r>
              <a:rPr lang="en-US" altLang="zh-CN" dirty="0"/>
              <a:t>OpenStack</a:t>
            </a:r>
            <a:r>
              <a:rPr lang="zh-CN" altLang="en-US" dirty="0"/>
              <a:t>企业用户持续增长</a:t>
            </a:r>
          </a:p>
        </p:txBody>
      </p:sp>
      <p:cxnSp>
        <p:nvCxnSpPr>
          <p:cNvPr id="22" name="直线连接符 21"/>
          <p:cNvCxnSpPr/>
          <p:nvPr/>
        </p:nvCxnSpPr>
        <p:spPr>
          <a:xfrm>
            <a:off x="3477491" y="2179178"/>
            <a:ext cx="0" cy="2479963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OpenStack</a:t>
            </a:r>
            <a:r>
              <a:rPr lang="zh-CN" altLang="en-US" sz="3200" dirty="0" smtClean="0"/>
              <a:t>在全球范围内火爆</a:t>
            </a:r>
            <a:endParaRPr lang="en-US" sz="3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094509" y="23454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市场火爆</a:t>
            </a:r>
            <a:endParaRPr kumimoji="1"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4509" y="32223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关注火爆</a:t>
            </a:r>
            <a:endParaRPr kumimoji="1" lang="zh-CN" altLang="en-US" sz="200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94509" y="40991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增长火爆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61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中国公共云市场</a:t>
            </a:r>
            <a:r>
              <a:rPr lang="zh-CN" altLang="en-US" sz="3200" dirty="0" smtClean="0"/>
              <a:t>规模稳步提升</a:t>
            </a:r>
            <a:endParaRPr lang="zh-CN" altLang="en-US" sz="3200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271121866"/>
              </p:ext>
            </p:extLst>
          </p:nvPr>
        </p:nvGraphicFramePr>
        <p:xfrm>
          <a:off x="1479282" y="1538289"/>
          <a:ext cx="5946754" cy="352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矩形 9"/>
          <p:cNvSpPr/>
          <p:nvPr/>
        </p:nvSpPr>
        <p:spPr>
          <a:xfrm>
            <a:off x="6660232" y="5428155"/>
            <a:ext cx="238539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TW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数据来源：中国信息</a:t>
            </a:r>
            <a:r>
              <a:rPr lang="zh-TW" altLang="en-US" sz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通信</a:t>
            </a:r>
            <a:r>
              <a:rPr lang="zh-TW" alt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研究院</a:t>
            </a:r>
            <a:endParaRPr lang="zh-CN" altLang="zh-CN" sz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7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925</Words>
  <Application>Microsoft Macintosh PowerPoint</Application>
  <PresentationFormat>全屏显示(4:3)</PresentationFormat>
  <Paragraphs>315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Calibri</vt:lpstr>
      <vt:lpstr>Calibri Light</vt:lpstr>
      <vt:lpstr>Heiti SC Light</vt:lpstr>
      <vt:lpstr>Intel Clear</vt:lpstr>
      <vt:lpstr>SimHei</vt:lpstr>
      <vt:lpstr>STKaiti</vt:lpstr>
      <vt:lpstr>Times New Roman</vt:lpstr>
      <vt:lpstr>等线</vt:lpstr>
      <vt:lpstr>等线 Light</vt:lpstr>
      <vt:lpstr>仿宋_GB2312</vt:lpstr>
      <vt:lpstr>宋体</vt:lpstr>
      <vt:lpstr>Arial</vt:lpstr>
      <vt:lpstr>Office 主题</vt:lpstr>
      <vt:lpstr>Custom Design</vt:lpstr>
      <vt:lpstr>自定义设计方案</vt:lpstr>
      <vt:lpstr>1_Custom Design</vt:lpstr>
      <vt:lpstr>PowerPoint 演示文稿</vt:lpstr>
      <vt:lpstr>中国OpenStack产业发展情况分享</vt:lpstr>
      <vt:lpstr>全球市场火爆的2项开源技术</vt:lpstr>
      <vt:lpstr>OpenStack在全球范围内火爆</vt:lpstr>
      <vt:lpstr>PowerPoint 演示文稿</vt:lpstr>
      <vt:lpstr>OpenStack在全球范围内火爆</vt:lpstr>
      <vt:lpstr>OpenStack在全球范围内火爆</vt:lpstr>
      <vt:lpstr>OpenStack在全球范围内火爆</vt:lpstr>
      <vt:lpstr>中国公共云市场规模稳步提升</vt:lpstr>
      <vt:lpstr>公共云IaaS选用OpenStack情况</vt:lpstr>
      <vt:lpstr>中国私有云市场规模持续增长</vt:lpstr>
      <vt:lpstr>中国私有云产业发展特点</vt:lpstr>
      <vt:lpstr>中国私有云产业发展特点</vt:lpstr>
      <vt:lpstr>中国私有云产业发展特点</vt:lpstr>
      <vt:lpstr>中国私有云客户偏向部署开源解决方案</vt:lpstr>
      <vt:lpstr>国内厂商社区贡献突出    （Newton版本 Commits数量）</vt:lpstr>
      <vt:lpstr>国内厂商社区贡献突出    （Newton版本 Reviews数量）</vt:lpstr>
      <vt:lpstr>选择OpenStack的原因</vt:lpstr>
      <vt:lpstr>选择OpenStack的原因</vt:lpstr>
      <vt:lpstr>选择OpenStack的原因</vt:lpstr>
      <vt:lpstr>中国OpenStack产业生态正在形成中 </vt:lpstr>
      <vt:lpstr>OpenStack在中国发展面临的挑战</vt:lpstr>
      <vt:lpstr>OpenStack在中国发展面临的挑战</vt:lpstr>
      <vt:lpstr>OpenStack在中国发展面临的挑战</vt:lpstr>
      <vt:lpstr>OpenStack在中国发展面临的挑战</vt:lpstr>
      <vt:lpstr>OpenStack在中国发展面临的挑战</vt:lpstr>
      <vt:lpstr>可能的发展方向</vt:lpstr>
      <vt:lpstr>可能的发展方向</vt:lpstr>
      <vt:lpstr>可能的发展方向</vt:lpstr>
      <vt:lpstr>OSCAR的工作</vt:lpstr>
      <vt:lpstr>OSCAR的工作</vt:lpstr>
      <vt:lpstr>OSCAR的工作</vt:lpstr>
      <vt:lpstr>PowerPoint 演示文稿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cailai3</cp:lastModifiedBy>
  <cp:revision>38</cp:revision>
  <dcterms:created xsi:type="dcterms:W3CDTF">2016-09-21T09:31:00Z</dcterms:created>
  <dcterms:modified xsi:type="dcterms:W3CDTF">2016-10-09T02:43:40Z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