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2" r:id="rId4"/>
    <p:sldMasterId id="2147483664" r:id="rId5"/>
  </p:sldMasterIdLst>
  <p:notesMasterIdLst>
    <p:notesMasterId r:id="rId20"/>
  </p:notesMasterIdLst>
  <p:sldIdLst>
    <p:sldId id="256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103745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5" d="100"/>
          <a:sy n="85" d="100"/>
        </p:scale>
        <p:origin x="1536" y="60"/>
      </p:cViewPr>
      <p:guideLst>
        <p:guide orient="horz" pos="2164"/>
        <p:guide pos="2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2"/>
            <a:ext cx="4627959" cy="4721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6520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4589470"/>
            <a:ext cx="7823162" cy="10419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3" y="1825625"/>
            <a:ext cx="3820687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82"/>
            <a:ext cx="386834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82"/>
            <a:ext cx="38862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4.xml"/><Relationship Id="rId15" Type="http://schemas.openxmlformats.org/officeDocument/2006/relationships/image" Target="../media/image5.png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32"/>
            <a:ext cx="78867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3" y="6085406"/>
            <a:ext cx="1158333" cy="415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05" y="365129"/>
            <a:ext cx="1988345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764381" y="375288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64381" y="1995805"/>
            <a:ext cx="78867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171450"/>
            <a:endParaRPr lang="zh-CN" altLang="en-US" dirty="0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3" y="5698280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2" y="6055489"/>
            <a:ext cx="1293541" cy="445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375288"/>
            <a:ext cx="1988344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7" name="图片 6" descr="ppt5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>
            <a:fillRect/>
          </a:stretch>
        </p:blipFill>
        <p:spPr bwMode="auto">
          <a:xfrm>
            <a:off x="-7143" y="5776493"/>
            <a:ext cx="9151145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6061682"/>
            <a:ext cx="1338146" cy="445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7" t="8272" r="18201" b="13066"/>
          <a:stretch>
            <a:fillRect/>
          </a:stretch>
        </p:blipFill>
        <p:spPr>
          <a:xfrm>
            <a:off x="7311019" y="497994"/>
            <a:ext cx="1204331" cy="1048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7" Type="http://schemas.openxmlformats.org/officeDocument/2006/relationships/hyperlink" Target="https://github.com/golang/protobuf" TargetMode="External"/><Relationship Id="rId6" Type="http://schemas.openxmlformats.org/officeDocument/2006/relationships/hyperlink" Target="https://github.com/grpc/grpc-go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4.jpeg"/><Relationship Id="rId3" Type="http://schemas.openxmlformats.org/officeDocument/2006/relationships/hyperlink" Target="https://github.com/kubernetes/helm/blob/master/docs/architecture.md#components" TargetMode="External"/><Relationship Id="rId2" Type="http://schemas.openxmlformats.org/officeDocument/2006/relationships/hyperlink" Target="https://github.com/kubernetes/helm/blob/master/docs/charts.md" TargetMode="Externa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6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hyperlink" Target="https://github.com/tangfeixiong/go-to-cloud-1" TargetMode="Externa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blog.openshift.com/part-2-creating-a-template-a-technical-walkthrough/" TargetMode="Externa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屏幕快照 2016-10-09 下午4.03.05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658" y="186690"/>
            <a:ext cx="616708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45000" y="1576290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66150" y="25064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7478325" y="602140"/>
            <a:ext cx="1143000" cy="10857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25" name="Shape 1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81312" y="4263027"/>
            <a:ext cx="13430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88725" y="2998140"/>
            <a:ext cx="1610915" cy="125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1" name="Shape 1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10162" y="90487"/>
            <a:ext cx="39528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0800" y="1923000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39400" y="103375"/>
            <a:ext cx="80511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Kubernetes/Openshift orchestration</a:t>
            </a:r>
            <a:endParaRPr lang="en-GB" sz="1800" b="1"/>
          </a:p>
        </p:txBody>
      </p:sp>
      <p:sp>
        <p:nvSpPr>
          <p:cNvPr id="134" name="Shape 134"/>
          <p:cNvSpPr/>
          <p:nvPr/>
        </p:nvSpPr>
        <p:spPr>
          <a:xfrm>
            <a:off x="3402875" y="2441174"/>
            <a:ext cx="2787372" cy="231325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35" name="Shape 135" descr="Image result for http logo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2850" y="3285300"/>
            <a:ext cx="1625600" cy="16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>
            <a:stCxn id="132" idx="3"/>
            <a:endCxn id="137" idx="1"/>
          </p:cNvCxnSpPr>
          <p:nvPr/>
        </p:nvCxnSpPr>
        <p:spPr>
          <a:xfrm>
            <a:off x="1468100" y="2551650"/>
            <a:ext cx="3143100" cy="11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>
            <a:stCxn id="135" idx="3"/>
            <a:endCxn id="134" idx="2"/>
          </p:cNvCxnSpPr>
          <p:nvPr/>
        </p:nvCxnSpPr>
        <p:spPr>
          <a:xfrm rot="10800000" flipH="1">
            <a:off x="1728450" y="3597700"/>
            <a:ext cx="1683000" cy="50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1972400" y="2287425"/>
            <a:ext cx="15249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protobuf</a:t>
            </a:r>
            <a:endParaRPr lang="en-GB"/>
          </a:p>
        </p:txBody>
      </p:sp>
      <p:sp>
        <p:nvSpPr>
          <p:cNvPr id="140" name="Shape 140"/>
          <p:cNvSpPr txBox="1"/>
          <p:nvPr/>
        </p:nvSpPr>
        <p:spPr>
          <a:xfrm>
            <a:off x="2048600" y="3963825"/>
            <a:ext cx="1524900" cy="5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JSON Gateway</a:t>
            </a:r>
            <a:endParaRPr lang="en-GB"/>
          </a:p>
        </p:txBody>
      </p:sp>
      <p:pic>
        <p:nvPicPr>
          <p:cNvPr id="137" name="Shape 137" descr="Image result for gRPC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11199" y="2508974"/>
            <a:ext cx="3636925" cy="24307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1" name="Shape 14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201994" y="4179071"/>
            <a:ext cx="1836950" cy="865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2" name="Shape 142"/>
          <p:cNvSpPr txBox="1"/>
          <p:nvPr/>
        </p:nvSpPr>
        <p:spPr>
          <a:xfrm>
            <a:off x="4213025" y="1256250"/>
            <a:ext cx="4773600" cy="10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gRPC: </a:t>
            </a:r>
            <a:r>
              <a:rPr lang="en-GB" u="sng">
                <a:solidFill>
                  <a:schemeClr val="accent5"/>
                </a:solidFill>
                <a:hlinkClick r:id="rId6"/>
              </a:rPr>
              <a:t>https://github.com/grpc/grpc-go</a:t>
            </a:r>
            <a:endParaRPr lang="en-GB" u="sng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protobuf: </a:t>
            </a:r>
            <a:r>
              <a:rPr lang="en-GB" u="sng">
                <a:solidFill>
                  <a:schemeClr val="accent5"/>
                </a:solidFill>
                <a:hlinkClick r:id="rId7"/>
              </a:rPr>
              <a:t>https://github.com/golang/protobuf</a:t>
            </a:r>
            <a:endParaRPr lang="en-GB" u="sng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gRPC for Golang: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https://github.com/grpc/grpc-go</a:t>
            </a:r>
            <a:endParaRPr lang="en-GB" u="sng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Protobuf for Golang: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https://github.com/golang/protobuf</a:t>
            </a:r>
            <a:endParaRPr lang="en-GB" u="sng">
              <a:solidFill>
                <a:schemeClr val="hlink"/>
              </a:solidFill>
              <a:hlinkClick r:id="rId7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696550" y="2817225"/>
            <a:ext cx="1752300" cy="941400"/>
          </a:xfrm>
          <a:prstGeom prst="flowChartAlternateProcess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except kube-APIServer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8" name="Shape 1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7650" y="3048000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326200" y="3592700"/>
            <a:ext cx="6732900" cy="12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charts: 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spec: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https://github.com/kubernetes/helm/blob/master/docs/charts.md</a:t>
            </a:r>
            <a:endParaRPr lang="en-GB" u="sng">
              <a:solidFill>
                <a:schemeClr val="hlink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architect: &gt;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https://github.com/kubernetes/helm/blob/master/docs/architecture.md#components</a:t>
            </a:r>
            <a:endParaRPr lang="en-GB" u="sng">
              <a:solidFill>
                <a:schemeClr val="hlink"/>
              </a:solidFill>
              <a:hlinkClick r:id="rId3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-17800" y="27175"/>
            <a:ext cx="80511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 sz="1800" b="1"/>
              <a:t>Using Kubernetes Charts to catalog application CI/CD template</a:t>
            </a:r>
            <a:endParaRPr lang="en-GB" sz="1800" b="1"/>
          </a:p>
        </p:txBody>
      </p:sp>
      <p:pic>
        <p:nvPicPr>
          <p:cNvPr id="151" name="Shape 151" descr="Image result for platform as a service (paas)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96775" y="503875"/>
            <a:ext cx="3404624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934975" y="1046800"/>
            <a:ext cx="27399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Templated Micro-service Store</a:t>
            </a:r>
            <a:endParaRPr lang="en-GB"/>
          </a:p>
        </p:txBody>
      </p:sp>
      <p:cxnSp>
        <p:nvCxnSpPr>
          <p:cNvPr id="153" name="Shape 153"/>
          <p:cNvCxnSpPr>
            <a:stCxn id="152" idx="3"/>
          </p:cNvCxnSpPr>
          <p:nvPr/>
        </p:nvCxnSpPr>
        <p:spPr>
          <a:xfrm>
            <a:off x="4674875" y="1318150"/>
            <a:ext cx="429900" cy="4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2163575" y="2342200"/>
            <a:ext cx="29412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Continuous Integration/Distribution</a:t>
            </a:r>
            <a:endParaRPr lang="en-GB"/>
          </a:p>
        </p:txBody>
      </p:sp>
      <p:cxnSp>
        <p:nvCxnSpPr>
          <p:cNvPr id="155" name="Shape 155"/>
          <p:cNvCxnSpPr>
            <a:stCxn id="154" idx="3"/>
          </p:cNvCxnSpPr>
          <p:nvPr/>
        </p:nvCxnSpPr>
        <p:spPr>
          <a:xfrm>
            <a:off x="5104775" y="2613550"/>
            <a:ext cx="982200" cy="3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" name="Shape 160"/>
          <p:cNvSpPr/>
          <p:nvPr/>
        </p:nvSpPr>
        <p:spPr>
          <a:xfrm>
            <a:off x="77550" y="2631949"/>
            <a:ext cx="8960450" cy="1227724"/>
          </a:xfrm>
          <a:prstGeom prst="flowChartProcess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Container Orchestration</a:t>
            </a:r>
            <a:endParaRPr lang="en-GB"/>
          </a:p>
        </p:txBody>
      </p:sp>
      <p:sp>
        <p:nvSpPr>
          <p:cNvPr id="161" name="Shape 161"/>
          <p:cNvSpPr/>
          <p:nvPr/>
        </p:nvSpPr>
        <p:spPr>
          <a:xfrm>
            <a:off x="77550" y="3864074"/>
            <a:ext cx="8960450" cy="1227725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Container Provisioning</a:t>
            </a:r>
            <a:endParaRPr lang="en-GB"/>
          </a:p>
        </p:txBody>
      </p:sp>
      <p:sp>
        <p:nvSpPr>
          <p:cNvPr id="162" name="Shape 162"/>
          <p:cNvSpPr/>
          <p:nvPr/>
        </p:nvSpPr>
        <p:spPr>
          <a:xfrm>
            <a:off x="77550" y="103375"/>
            <a:ext cx="8960450" cy="2528575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endParaRPr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FA8DC"/>
              </a:solidFill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47950" y="2748575"/>
            <a:ext cx="4267200" cy="10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4" name="Shape 16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24100" y="3986744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86200" y="3986756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48300" y="3986756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875" y="1466850"/>
            <a:ext cx="900112" cy="10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8" name="Shape 1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97187" y="1466849"/>
            <a:ext cx="1331550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9" name="Shape 16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044345" y="1466845"/>
            <a:ext cx="1545860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pic>
      <p:pic>
        <p:nvPicPr>
          <p:cNvPr id="170" name="Shape 17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386599" y="1466850"/>
            <a:ext cx="2549386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1" name="Shape 17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152899" y="1466850"/>
            <a:ext cx="2123342" cy="10286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2" name="Shape 172"/>
          <p:cNvSpPr txBox="1"/>
          <p:nvPr/>
        </p:nvSpPr>
        <p:spPr>
          <a:xfrm>
            <a:off x="3747775" y="185200"/>
            <a:ext cx="4718100" cy="10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This demonstration</a:t>
            </a:r>
            <a:endParaRPr lang="en-GB"/>
          </a:p>
        </p:txBody>
      </p:sp>
      <p:pic>
        <p:nvPicPr>
          <p:cNvPr id="173" name="Shape 17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437093" y="185118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8" name="Shape 1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6825" y="133350"/>
            <a:ext cx="32575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83125" y="1835125"/>
            <a:ext cx="5283300" cy="292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Content: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spring-boot app CI template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gPRC charts template server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build and ship</a:t>
            </a:r>
            <a:endParaRPr lang="en-GB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en-GB"/>
              <a:t>Feature: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Golang 1.6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based on more Kubernetes/Openshift community source code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- import “k8s.io/kubernetes/pkg/api”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- import “k8s.io/kubernetes/pkg/client/unversioned”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- import “</a:t>
            </a:r>
            <a:r>
              <a:rPr lang="en-GB">
                <a:solidFill>
                  <a:schemeClr val="dk1"/>
                </a:solidFill>
              </a:rPr>
              <a:t>k8s.io/kubernetes/pkg/runtime”</a:t>
            </a:r>
            <a:endParaRPr lang="en-GB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  - import “github.com/openshift/origin/pkg/build/api”</a:t>
            </a:r>
            <a:endParaRPr lang="en-GB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  - import “github.com/openshift/origin/pkg/cmd/cli/cmd”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048150" y="1835225"/>
            <a:ext cx="2882100" cy="2920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- github project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- API/gRPC protobuf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Golang gRPC server stub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Java gRPC client stub</a:t>
            </a:r>
            <a:endParaRPr lang="en-GB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en-GB"/>
              <a:t>Follow up in future: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- complete CI/CD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canary distribution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- co-op with Openshift template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 rolling update </a:t>
            </a:r>
            <a:endParaRPr lang="en-GB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- blue-green deployment</a:t>
            </a:r>
            <a:endParaRPr lang="en-GB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81" name="Shape 181"/>
          <p:cNvSpPr txBox="1"/>
          <p:nvPr/>
        </p:nvSpPr>
        <p:spPr>
          <a:xfrm>
            <a:off x="6048150" y="116325"/>
            <a:ext cx="3000000" cy="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chemeClr val="dk2"/>
                </a:solidFill>
              </a:rPr>
              <a:t>fxtang@qingyuanos.com</a:t>
            </a:r>
            <a:endParaRPr lang="en-GB" sz="1800">
              <a:solidFill>
                <a:schemeClr val="dk2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272725" y="626850"/>
            <a:ext cx="3721800" cy="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https://github.com/tangfeixiong/go-to-cloud-1</a:t>
            </a:r>
            <a:endParaRPr lang="en-GB" u="sng">
              <a:solidFill>
                <a:schemeClr val="hlink"/>
              </a:solidFill>
              <a:hlinkClick r:id="rId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sym typeface="+mn-ea"/>
              </a:rPr>
              <a:t>hand-on: </a:t>
            </a: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Docker-image-based Java App CI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ym typeface="+mn-ea"/>
              </a:rPr>
              <a:t>Tang feixiong &lt;fxtang@qingyuanos.com&gt;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6440" y="3005329"/>
            <a:ext cx="8960450" cy="1227724"/>
          </a:xfrm>
          <a:prstGeom prst="flowChartProcess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/>
              <a:t>Container Orchestration</a:t>
            </a:r>
            <a:endParaRPr lang="en-GB"/>
          </a:p>
        </p:txBody>
      </p:sp>
      <p:sp>
        <p:nvSpPr>
          <p:cNvPr id="61" name="Shape 61"/>
          <p:cNvSpPr/>
          <p:nvPr/>
        </p:nvSpPr>
        <p:spPr>
          <a:xfrm>
            <a:off x="86440" y="4237454"/>
            <a:ext cx="8960450" cy="1227725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Container Provisioning</a:t>
            </a:r>
            <a:endParaRPr lang="en-GB"/>
          </a:p>
        </p:txBody>
      </p:sp>
      <p:sp>
        <p:nvSpPr>
          <p:cNvPr id="3" name="Shape 62"/>
          <p:cNvSpPr/>
          <p:nvPr/>
        </p:nvSpPr>
        <p:spPr>
          <a:xfrm>
            <a:off x="86440" y="476755"/>
            <a:ext cx="8960450" cy="2528575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p>
            <a:pPr lvl="0">
              <a:spcBef>
                <a:spcPts val="0"/>
              </a:spcBef>
              <a:buNone/>
            </a:pPr>
            <a:r>
              <a:rPr lang="en-GB"/>
              <a:t>PaaS: 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FA8DC"/>
                </a:solidFill>
              </a:rPr>
              <a:t>- Tenant</a:t>
            </a:r>
            <a:endParaRPr lang="en-GB"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FF"/>
                </a:solidFill>
              </a:rPr>
              <a:t>- CI</a:t>
            </a:r>
            <a:r>
              <a:rPr lang="en-GB">
                <a:solidFill>
                  <a:srgbClr val="6FA8DC"/>
                </a:solidFill>
              </a:rPr>
              <a:t>/CD</a:t>
            </a:r>
            <a:endParaRPr lang="en-GB"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FA8DC"/>
                </a:solidFill>
              </a:rPr>
              <a:t>- DevOps</a:t>
            </a:r>
            <a:endParaRPr lang="en-GB">
              <a:solidFill>
                <a:srgbClr val="6FA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6FA8DC"/>
                </a:solidFill>
              </a:rPr>
              <a:t>- ...</a:t>
            </a:r>
            <a:endParaRPr lang="en-GB">
              <a:solidFill>
                <a:srgbClr val="6FA8DC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56840" y="3121955"/>
            <a:ext cx="4267200" cy="10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4" name="Shape 6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32990" y="4360124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95090" y="4360136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7190" y="4360136"/>
            <a:ext cx="115129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69602" y="892429"/>
            <a:ext cx="1331550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8" name="Shape 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34585" y="892425"/>
            <a:ext cx="1545860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dash"/>
            <a:round/>
            <a:headEnd type="none" w="med" len="med"/>
            <a:tailEnd type="none" w="med" len="med"/>
          </a:ln>
        </p:spPr>
      </p:pic>
      <p:pic>
        <p:nvPicPr>
          <p:cNvPr id="69" name="Shape 6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96051" y="892429"/>
            <a:ext cx="2549386" cy="10287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0" name="Shape 7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83539" y="892430"/>
            <a:ext cx="2123342" cy="10286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1" name="Shape 7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2052036" y="1996498"/>
            <a:ext cx="4876799" cy="9334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16743" y="0"/>
            <a:ext cx="45301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7"/>
          <p:cNvSpPr txBox="1"/>
          <p:nvPr/>
        </p:nvSpPr>
        <p:spPr>
          <a:xfrm>
            <a:off x="44600" y="4290850"/>
            <a:ext cx="6596700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https://blog.openshift.com/part-2-creating-a-template-a-technical-walkthrough/</a:t>
            </a:r>
            <a:endParaRPr lang="en-GB" u="sng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" name="Shape 78"/>
          <p:cNvSpPr txBox="1"/>
          <p:nvPr/>
        </p:nvSpPr>
        <p:spPr>
          <a:xfrm>
            <a:off x="103375" y="155075"/>
            <a:ext cx="4413300" cy="39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Openshift Application template: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Build: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BuildConfig: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Source: git-hosted, local-workspace-archive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Docker-build-context: git-hosted, local-archive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Hook: git-hooked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Output: Docker image, CD-ready ImageStream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Build: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      Continuously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Deploy: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- DeploymentConfig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      Kubernetes deployment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        ImageStream trigger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Deploy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Continuously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Staging/Production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Service: Kuberentes service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Router: Kubernetes ingress</a:t>
            </a:r>
            <a:endParaRPr lang="en-GB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      </a:t>
            </a:r>
            <a:endParaRPr lang="en-GB"/>
          </a:p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684950"/>
            <a:ext cx="6227699" cy="445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"kind": "BuildConfig",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"apiVersion": "v1",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"name": "mlbparks",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"labels":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"application": "mlbparks"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"spec":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"source": {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"type": "Git",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"git":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"uri": "https://github.com/jorgemoralespou/openshift3mlbparks.git",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(5)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"ref": "master"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(6)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"contextDir":""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(7)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"strategy": {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(8)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"type": "Source",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(9)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"sourceStrategy":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"from": {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(10)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"kind": "ImageStreamTag",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"namespace": "openshift",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"name": "jboss-eap6-openshift:6.4"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5996850" y="684950"/>
            <a:ext cx="3137400" cy="445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"output": {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"to":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"kind": "ImageStreamTag",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"name": "mlbparks:latest"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"triggers": [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"type": "GitHub",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"generic":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"secret": "secret"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"type": "Generic",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"github":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"secret": "secret"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"type": "ImageChange",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"imageChange": {}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]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0"/>
            <a:ext cx="30000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1: Builds</a:t>
            </a:r>
            <a:endParaRPr lang="en-GB"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0" y="542450"/>
            <a:ext cx="4533600" cy="460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"kind": "ImageStream",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"apiVersion": "v1",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"name": "mlbparks",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"labels":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"application": "mlbparks"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"spec": {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"dockerImageRepository": "",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"tags": [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(5)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"name": "latest"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]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600725" y="542700"/>
            <a:ext cx="4533600" cy="460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"kind": "DeploymentConfig",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"apiVersion": "v1",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"name": "mlbparks",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"labels": {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"deploymentConfig": "mlbparks",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"application": "mlbparks"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"spec": {     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"replicas": 1,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"selector":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"deploymentConfig": "mlbparks"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(5)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"strategy":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"type": "Recreate"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(6)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"template": {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(7)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"labels": {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(8)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"deploymentConfig": "mlbparks",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"application": "mlbparks"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"name": "mlbparks"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(9)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"spec": {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(10)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"containers": [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{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0" y="0"/>
            <a:ext cx="30000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2: Images</a:t>
            </a:r>
            <a:endParaRPr lang="en-GB" sz="1800" b="1"/>
          </a:p>
        </p:txBody>
      </p:sp>
      <p:sp>
        <p:nvSpPr>
          <p:cNvPr id="93" name="Shape 93"/>
          <p:cNvSpPr txBox="1"/>
          <p:nvPr/>
        </p:nvSpPr>
        <p:spPr>
          <a:xfrm>
            <a:off x="4724400" y="0"/>
            <a:ext cx="30000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3: Deployments</a:t>
            </a:r>
            <a:endParaRPr lang="en-GB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0" y="413700"/>
            <a:ext cx="4859100" cy="472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"name": "mlbparks",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"image": "mlbparks",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"imagePullPolicy": "Always",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"env": [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"OPENSHIFT_DNS_PING_SERVICE_NAME",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"value": "mlbparks-ping"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"OPENSHIFT_DNS_PING_SERVICE_PORT",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"value": "8888"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"MONGODB_USER",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"value": "user"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"MONGODB_PASSWORD",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"value": "password"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"MONGODB_DATABASE",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"value": "database"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],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"ports": [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(15)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"mlbparks-http",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"containerPort": 8080,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"protocol": "TCP"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768725" y="310150"/>
            <a:ext cx="4375200" cy="483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"name": "mlbparks-ping",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"containerPort": 8888,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"protocol": "TCP"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],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"readinessProbe": {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(16)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"exec":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"command": [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   "/bin/bash",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   "-c",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   "/opt/eap/bin/readinessProbe.sh"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   ]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"resources": {},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"terminationMessagePath": "/dev/termination-log",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"securityContext": {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(17)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"capabilities": {},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   "privileged": false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],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"restartPolicy": "Always",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"dnsPolicy": "ClusterFirst"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"triggers": [  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(18)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30000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3: Deployments - 1</a:t>
            </a:r>
            <a:endParaRPr lang="en-GB"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0" y="458150"/>
            <a:ext cx="4419600" cy="472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"type": "ImageChange",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(19)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"imageChangeParams":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"automatic": true,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"containerNames": [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"mlbparks"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],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"from":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"kind": "ImageStreamTag",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   "name": "mlbparks:latest"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           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(20)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"type": "ConfigChange"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]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724400" y="458400"/>
            <a:ext cx="4419600" cy="472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"kind": "Service",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"apiVersion": "v1",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"name": "mlbparks-ping",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"labels":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"application": "mlbparks"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"annotations":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"description": "Ping service for clustered applications"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"spec":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"ports": [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"port": 8888,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 "targetPort": 8888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],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"selector":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"deploymentConfig": "mlbparks"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(5)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44450"/>
            <a:ext cx="30000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3: Deployments - 2</a:t>
            </a:r>
            <a:endParaRPr lang="en-GB" sz="1800" b="1"/>
          </a:p>
        </p:txBody>
      </p:sp>
      <p:sp>
        <p:nvSpPr>
          <p:cNvPr id="108" name="Shape 108"/>
          <p:cNvSpPr txBox="1"/>
          <p:nvPr/>
        </p:nvSpPr>
        <p:spPr>
          <a:xfrm>
            <a:off x="4724400" y="44450"/>
            <a:ext cx="36888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4: Abstractions - Service</a:t>
            </a:r>
            <a:endParaRPr lang="en-GB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0" y="413950"/>
            <a:ext cx="4419600" cy="472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"kind": "Route",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"apiVersion": "v1",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"metadata":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"name": "mlbparks-http-route",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(1)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"labels":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"application": "mlbparks"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"annotations":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"description": "Route for application's http service"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"spec": {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"host": "mlbparks.cloudapps.example.com",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(3)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"to": {                                   </a:t>
            </a:r>
            <a:r>
              <a:rPr lang="en-GB" sz="1000" b="1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(4)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"kind": "Service",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"name": "mlbparks-http"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b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003D6E"/>
                </a:solidFill>
                <a:highlight>
                  <a:srgbClr val="F0F3F5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lang="en-GB" sz="1000">
              <a:solidFill>
                <a:srgbClr val="003D6E"/>
              </a:solidFill>
              <a:highlight>
                <a:srgbClr val="F0F3F5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36888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Layer 4: Abstractions - Route</a:t>
            </a:r>
            <a:endParaRPr lang="en-GB" sz="1800" b="1"/>
          </a:p>
        </p:txBody>
      </p:sp>
      <p:sp>
        <p:nvSpPr>
          <p:cNvPr id="115" name="Shape 115"/>
          <p:cNvSpPr txBox="1"/>
          <p:nvPr/>
        </p:nvSpPr>
        <p:spPr>
          <a:xfrm>
            <a:off x="4724400" y="413950"/>
            <a:ext cx="4419600" cy="472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apiVersion: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extensions/v1beta1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kind: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Ingress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metadata: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name: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test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spec: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rules: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-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host: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foo.bar.com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http: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paths: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-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path: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/foo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backend: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serviceName: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fooSvc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servicePort: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0086B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80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-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host: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bar.baz.com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http: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paths: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-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path: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/bar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backend: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serviceName: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183691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barSvc</a:t>
            </a:r>
            <a:b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</a:t>
            </a:r>
            <a:r>
              <a:rPr lang="en-GB" sz="1000">
                <a:solidFill>
                  <a:srgbClr val="63A35C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servicePort:</a:t>
            </a:r>
            <a:r>
              <a:rPr lang="en-GB" sz="1000">
                <a:solidFill>
                  <a:srgbClr val="33333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000">
                <a:solidFill>
                  <a:srgbClr val="0086B3"/>
                </a:solidFill>
                <a:highlight>
                  <a:srgbClr val="F7F7F7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80</a:t>
            </a:r>
            <a:endParaRPr lang="en-GB" sz="1000">
              <a:solidFill>
                <a:srgbClr val="0086B3"/>
              </a:solidFill>
              <a:highlight>
                <a:srgbClr val="F7F7F7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800600" y="0"/>
            <a:ext cx="36888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p>
            <a:pPr lvl="0" rtl="0">
              <a:spcBef>
                <a:spcPts val="0"/>
              </a:spcBef>
              <a:buNone/>
            </a:pPr>
            <a:r>
              <a:rPr lang="en-GB" sz="1800" b="1"/>
              <a:t>Kubernetes Ingress</a:t>
            </a:r>
            <a:endParaRPr lang="en-GB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8778</Words>
  <Application>WPS 演示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等线</vt:lpstr>
      <vt:lpstr>Calibri Light</vt:lpstr>
      <vt:lpstr>等线 Light</vt:lpstr>
      <vt:lpstr>Consolas</vt:lpstr>
      <vt:lpstr>Arial</vt:lpstr>
      <vt:lpstr>Office 主题</vt:lpstr>
      <vt:lpstr>Custom Design</vt:lpstr>
      <vt:lpstr>自定义设计方案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Dong</cp:lastModifiedBy>
  <cp:revision>22</cp:revision>
  <dcterms:created xsi:type="dcterms:W3CDTF">2016-09-21T09:31:00Z</dcterms:created>
  <dcterms:modified xsi:type="dcterms:W3CDTF">2016-10-10T07:21:04Z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