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  <p:sldMasterId id="2147483678" r:id="rId4"/>
  </p:sldMasterIdLst>
  <p:notesMasterIdLst>
    <p:notesMasterId r:id="rId31"/>
  </p:notesMasterIdLst>
  <p:sldIdLst>
    <p:sldId id="256" r:id="rId5"/>
    <p:sldId id="257" r:id="rId6"/>
    <p:sldId id="259" r:id="rId7"/>
    <p:sldId id="258" r:id="rId8"/>
    <p:sldId id="269" r:id="rId9"/>
    <p:sldId id="270" r:id="rId10"/>
    <p:sldId id="276" r:id="rId11"/>
    <p:sldId id="271" r:id="rId12"/>
    <p:sldId id="272" r:id="rId13"/>
    <p:sldId id="277" r:id="rId14"/>
    <p:sldId id="260" r:id="rId15"/>
    <p:sldId id="261" r:id="rId16"/>
    <p:sldId id="262" r:id="rId17"/>
    <p:sldId id="263" r:id="rId18"/>
    <p:sldId id="264" r:id="rId19"/>
    <p:sldId id="265" r:id="rId20"/>
    <p:sldId id="284" r:id="rId21"/>
    <p:sldId id="278" r:id="rId22"/>
    <p:sldId id="268" r:id="rId23"/>
    <p:sldId id="266" r:id="rId24"/>
    <p:sldId id="267" r:id="rId25"/>
    <p:sldId id="279" r:id="rId26"/>
    <p:sldId id="280" r:id="rId27"/>
    <p:sldId id="281" r:id="rId28"/>
    <p:sldId id="283" r:id="rId29"/>
    <p:sldId id="282" r:id="rId30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60"/>
  </p:normalViewPr>
  <p:slideViewPr>
    <p:cSldViewPr snapToGrid="0" showGuides="1">
      <p:cViewPr>
        <p:scale>
          <a:sx n="140" d="100"/>
          <a:sy n="140" d="100"/>
        </p:scale>
        <p:origin x="1536" y="608"/>
      </p:cViewPr>
      <p:guideLst>
        <p:guide orient="horz" pos="21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0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8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5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34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1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7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9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6085406"/>
            <a:ext cx="1158333" cy="415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8272" r="18201" b="13066"/>
          <a:stretch/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63" y="671476"/>
            <a:ext cx="643565" cy="6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764381" y="375288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64381" y="1995805"/>
            <a:ext cx="78867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171446"/>
            <a:endParaRPr lang="zh-CN" altLang="en-US" dirty="0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80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6055489"/>
            <a:ext cx="1293541" cy="445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8272" r="18201" b="13066"/>
          <a:stretch/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63" y="671476"/>
            <a:ext cx="643565" cy="6448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</a:t>
            </a:r>
            <a:r>
              <a:rPr lang="zh-CN" altLang="en-US" dirty="0" smtClean="0"/>
              <a:t> 中文</a:t>
            </a:r>
            <a:r>
              <a:rPr lang="en-US" dirty="0" smtClean="0"/>
              <a:t> </a:t>
            </a:r>
            <a:r>
              <a:rPr lang="en-US" dirty="0"/>
              <a:t>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 descr="ppt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6061682"/>
            <a:ext cx="1338146" cy="445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8272" r="18201" b="13066"/>
          <a:stretch/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63" y="671476"/>
            <a:ext cx="643565" cy="6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31.tiff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png"/><Relationship Id="rId13" Type="http://schemas.openxmlformats.org/officeDocument/2006/relationships/image" Target="../media/image17.jpeg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png"/><Relationship Id="rId3" Type="http://schemas.microsoft.com/office/2007/relationships/hdphoto" Target="../media/hdphoto1.wdp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让虚机像容器一样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94" y="1510031"/>
            <a:ext cx="3698487" cy="1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37831" y="4886574"/>
            <a:ext cx="6493257" cy="88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Host Kernel</a:t>
            </a:r>
            <a:endParaRPr kumimoji="1"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重新审视容器</a:t>
            </a:r>
            <a:endParaRPr kumimoji="1"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347203" y="1625924"/>
            <a:ext cx="3071445" cy="349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3167" y="1654372"/>
            <a:ext cx="12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Namespace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048" y="2055353"/>
            <a:ext cx="1277815" cy="283930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55240" y="2055353"/>
            <a:ext cx="1277815" cy="283930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36448" y="1650146"/>
            <a:ext cx="3071445" cy="346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5110" y="1643520"/>
            <a:ext cx="12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Namespace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48869" y="2055353"/>
            <a:ext cx="1277815" cy="283685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81061" y="2035619"/>
            <a:ext cx="1277815" cy="2856585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33449" y="4886575"/>
            <a:ext cx="6497639" cy="879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Hypervisor</a:t>
            </a:r>
            <a:endParaRPr kumimoji="1" lang="zh-CN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47203" y="1625923"/>
            <a:ext cx="3066051" cy="348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36448" y="1643521"/>
            <a:ext cx="3071445" cy="346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以及虚拟机</a:t>
            </a:r>
            <a:endParaRPr kumimoji="1"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37115" y="1624215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Virtual Machine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3048" y="2050698"/>
            <a:ext cx="1277815" cy="2181419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55240" y="2050698"/>
            <a:ext cx="1277815" cy="218142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3048" y="4318958"/>
            <a:ext cx="2710007" cy="67312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Guest Kernel</a:t>
            </a:r>
            <a:endParaRPr kumimoji="1"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32968" y="164421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Virtual Machine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18901" y="2073641"/>
            <a:ext cx="1277815" cy="2181419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51093" y="2073641"/>
            <a:ext cx="1277815" cy="218142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18901" y="4341901"/>
            <a:ext cx="2710007" cy="67312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Guest Kernel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8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比较容器和虚拟机</a:t>
            </a:r>
            <a:endParaRPr kumimoji="1"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容器和虚拟机非常</a:t>
            </a:r>
            <a:r>
              <a:rPr kumimoji="1" lang="zh-CN" altLang="en-US" dirty="0"/>
              <a:t>相似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实际上，虚拟机</a:t>
            </a:r>
            <a:r>
              <a:rPr kumimoji="1" lang="zh-CN" altLang="en-US" dirty="0"/>
              <a:t>是一种容器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最大的不同在于</a:t>
            </a:r>
            <a:r>
              <a:rPr kumimoji="1" lang="en-US" altLang="zh-CN" dirty="0"/>
              <a:t>——</a:t>
            </a:r>
            <a:r>
              <a:rPr kumimoji="1" lang="zh-CN" altLang="en-US" dirty="0" smtClean="0"/>
              <a:t>虚拟机模型中有</a:t>
            </a:r>
            <a:r>
              <a:rPr kumimoji="1" lang="zh-CN" altLang="en-US" dirty="0" smtClean="0">
                <a:solidFill>
                  <a:srgbClr val="FF0000"/>
                </a:solidFill>
              </a:rPr>
              <a:t>独立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-US" altLang="zh-CN" dirty="0">
                <a:solidFill>
                  <a:srgbClr val="FF0000"/>
                </a:solidFill>
              </a:rPr>
              <a:t>kernel</a:t>
            </a:r>
            <a:r>
              <a:rPr kumimoji="1" lang="zh-CN" altLang="en-US" dirty="0" smtClean="0"/>
              <a:t>，同时，虚拟机的边界隔离性更强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对客户进程提供同样</a:t>
            </a:r>
            <a:r>
              <a:rPr kumimoji="1" lang="zh-CN" altLang="en-US" dirty="0" smtClean="0"/>
              <a:t>的调用接口（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4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endParaRPr lang="en-US" dirty="0"/>
          </a:p>
        </p:txBody>
      </p:sp>
      <p:pic>
        <p:nvPicPr>
          <p:cNvPr id="3" name="图片 4" descr="WeChat_143338848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3503" r="2534" b="4067"/>
          <a:stretch/>
        </p:blipFill>
        <p:spPr>
          <a:xfrm>
            <a:off x="445732" y="3730752"/>
            <a:ext cx="2360032" cy="1750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21946" y="5374391"/>
            <a:ext cx="203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~200ms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2195" y="2160414"/>
            <a:ext cx="2581764" cy="887481"/>
          </a:xfrm>
          <a:prstGeom prst="rect">
            <a:avLst/>
          </a:prstGeom>
        </p:spPr>
      </p:pic>
      <p:sp>
        <p:nvSpPr>
          <p:cNvPr id="6" name="Equal 5"/>
          <p:cNvSpPr/>
          <p:nvPr/>
        </p:nvSpPr>
        <p:spPr>
          <a:xfrm>
            <a:off x="2328176" y="2470700"/>
            <a:ext cx="382076" cy="297215"/>
          </a:xfrm>
          <a:prstGeom prst="mathEqual">
            <a:avLst>
              <a:gd name="adj1" fmla="val 23520"/>
              <a:gd name="adj2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10" y="2162071"/>
            <a:ext cx="1411098" cy="884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4331" y="2363585"/>
            <a:ext cx="18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Container</a:t>
            </a:r>
            <a:endParaRPr kumimoji="1" lang="zh-CN" altLang="en-US" sz="3200" dirty="0"/>
          </a:p>
        </p:txBody>
      </p:sp>
      <p:sp>
        <p:nvSpPr>
          <p:cNvPr id="9" name="Plus 8"/>
          <p:cNvSpPr/>
          <p:nvPr/>
        </p:nvSpPr>
        <p:spPr>
          <a:xfrm>
            <a:off x="5280464" y="2394672"/>
            <a:ext cx="488675" cy="522599"/>
          </a:xfrm>
          <a:prstGeom prst="mathPlus">
            <a:avLst>
              <a:gd name="adj1" fmla="val 2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35" y="2195344"/>
            <a:ext cx="1163499" cy="9060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3562" y="2355959"/>
            <a:ext cx="246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Docker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2033" y="3247754"/>
            <a:ext cx="2276465" cy="17779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轻量级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快速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32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隔离性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9132" y="3261962"/>
            <a:ext cx="2225295" cy="17793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随时随地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便携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不可变更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479" y="3388145"/>
            <a:ext cx="325597" cy="311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0208" y="4384119"/>
            <a:ext cx="544766" cy="5447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478" y="3988269"/>
            <a:ext cx="325597" cy="311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478" y="4505192"/>
            <a:ext cx="325597" cy="311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27" y="3294247"/>
            <a:ext cx="325597" cy="311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26" y="3803087"/>
            <a:ext cx="325597" cy="3118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27043" y="2369681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smtClean="0"/>
              <a:t>VM</a:t>
            </a:r>
            <a:endParaRPr kumimoji="1" lang="zh-CN" altLang="en-US"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202" y="4420999"/>
            <a:ext cx="520534" cy="4986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1860" y="3274583"/>
            <a:ext cx="437128" cy="4371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1860" y="3796001"/>
            <a:ext cx="437128" cy="437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" y="2350591"/>
            <a:ext cx="2283754" cy="5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物理机上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的启动</a:t>
            </a:r>
          </a:p>
        </p:txBody>
      </p:sp>
      <p:sp>
        <p:nvSpPr>
          <p:cNvPr id="3" name="Oval 2"/>
          <p:cNvSpPr/>
          <p:nvPr/>
        </p:nvSpPr>
        <p:spPr>
          <a:xfrm>
            <a:off x="3023" y="2152112"/>
            <a:ext cx="482138" cy="4821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Rectangle 3"/>
          <p:cNvSpPr/>
          <p:nvPr/>
        </p:nvSpPr>
        <p:spPr>
          <a:xfrm rot="18944852">
            <a:off x="418566" y="2133973"/>
            <a:ext cx="1676399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ea typeface="Microsoft YaHei" charset="-122"/>
                <a:cs typeface="Microsoft YaHei" charset="-122"/>
              </a:rPr>
              <a:t>BIOS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自检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>
          <a:xfrm rot="18958968">
            <a:off x="1589977" y="2164234"/>
            <a:ext cx="1676399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ea typeface="Microsoft YaHei" charset="-122"/>
                <a:cs typeface="Microsoft YaHei" charset="-122"/>
              </a:rPr>
              <a:t>引导记录</a:t>
            </a:r>
            <a:endParaRPr kumimoji="1" lang="zh-CN" altLang="en-US" dirty="0">
              <a:ea typeface="Microsoft YaHei" charset="-122"/>
              <a:cs typeface="Microsoft YaHei" charset="-122"/>
            </a:endParaRPr>
          </a:p>
        </p:txBody>
      </p:sp>
      <p:sp>
        <p:nvSpPr>
          <p:cNvPr id="6" name="Rectangle 5"/>
          <p:cNvSpPr/>
          <p:nvPr/>
        </p:nvSpPr>
        <p:spPr>
          <a:xfrm rot="18960000">
            <a:off x="2732660" y="2164102"/>
            <a:ext cx="1676399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引导程序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Rectangle 6"/>
          <p:cNvSpPr/>
          <p:nvPr/>
        </p:nvSpPr>
        <p:spPr>
          <a:xfrm rot="18960000">
            <a:off x="3898803" y="2164102"/>
            <a:ext cx="1673025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ea typeface="Microsoft YaHei" charset="-122"/>
                <a:cs typeface="Microsoft YaHei" charset="-122"/>
              </a:rPr>
              <a:t>kernel</a:t>
            </a:r>
            <a:endParaRPr kumimoji="1" lang="zh-CN" altLang="en-US" dirty="0">
              <a:ea typeface="Microsoft YaHei" charset="-122"/>
              <a:cs typeface="Microsoft YaHei" charset="-122"/>
            </a:endParaRPr>
          </a:p>
        </p:txBody>
      </p:sp>
      <p:sp>
        <p:nvSpPr>
          <p:cNvPr id="8" name="Rectangle 7"/>
          <p:cNvSpPr/>
          <p:nvPr/>
        </p:nvSpPr>
        <p:spPr>
          <a:xfrm rot="18960000">
            <a:off x="5263536" y="2100208"/>
            <a:ext cx="1675476" cy="1005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ea typeface="Microsoft YaHei" charset="-122"/>
                <a:cs typeface="Microsoft YaHei" charset="-122"/>
              </a:rPr>
              <a:t>Initramfs</a:t>
            </a:r>
            <a:r>
              <a:rPr kumimoji="1" lang="zh-CN" altLang="en-US" dirty="0" smtClean="0">
                <a:ea typeface="Microsoft YaHei" charset="-122"/>
                <a:cs typeface="Microsoft YaHei" charset="-122"/>
              </a:rPr>
              <a:t> </a:t>
            </a:r>
            <a:endParaRPr kumimoji="1" lang="en-US" altLang="zh-CN" dirty="0" smtClean="0"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加载模块、寻找</a:t>
            </a:r>
            <a:r>
              <a:rPr kumimoji="1" lang="en-US" altLang="zh-CN" dirty="0" err="1" smtClean="0">
                <a:ea typeface="Microsoft YaHei" charset="-122"/>
                <a:cs typeface="Microsoft YaHei" charset="-122"/>
              </a:rPr>
              <a:t>rootfs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等）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8653623" y="2152112"/>
            <a:ext cx="482138" cy="4821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 rot="18960000">
            <a:off x="6964008" y="2164102"/>
            <a:ext cx="1675475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ea typeface="Microsoft YaHei" charset="-122"/>
                <a:cs typeface="Microsoft YaHei" charset="-122"/>
              </a:rPr>
              <a:t>init</a:t>
            </a:r>
            <a:endParaRPr kumimoji="1" lang="zh-CN" altLang="en-US" dirty="0"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Arrow Connector 12"/>
          <p:cNvCxnSpPr>
            <a:stCxn id="3" idx="6"/>
          </p:cNvCxnSpPr>
          <p:nvPr/>
        </p:nvCxnSpPr>
        <p:spPr>
          <a:xfrm>
            <a:off x="485161" y="2393181"/>
            <a:ext cx="434395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83933" y="2402930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6450" y="2401492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26985" y="2401492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79286" y="2393181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79663" y="3488546"/>
            <a:ext cx="1174107" cy="534442"/>
          </a:xfrm>
          <a:prstGeom prst="foldedCorner">
            <a:avLst>
              <a:gd name="adj" fmla="val 21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自检耗时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3973545" y="3488546"/>
            <a:ext cx="4387860" cy="542093"/>
          </a:xfrm>
          <a:prstGeom prst="foldedCorner">
            <a:avLst>
              <a:gd name="adj" fmla="val 21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加载驱动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检测设备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启动服务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4023827" y="1096642"/>
            <a:ext cx="523921" cy="6361443"/>
          </a:xfrm>
          <a:prstGeom prst="rightBrace">
            <a:avLst>
              <a:gd name="adj1" fmla="val 36893"/>
              <a:gd name="adj2" fmla="val 84769"/>
            </a:avLst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1976" y="4541721"/>
            <a:ext cx="1575762" cy="409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对虚拟机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98210" y="2401492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90227" y="2403090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74588" y="5277784"/>
            <a:ext cx="587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所以，虚拟机的问题不在于“虚拟”而在于“机”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3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Hyper</a:t>
            </a:r>
            <a:r>
              <a:rPr kumimoji="1" lang="zh-CN" altLang="en-US" dirty="0" smtClean="0"/>
              <a:t> 的启动</a:t>
            </a:r>
            <a:endParaRPr kumimoji="1"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8717" y="1854891"/>
            <a:ext cx="336613" cy="33661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906" y="1782129"/>
            <a:ext cx="1416081" cy="4821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ea typeface="Microsoft YaHei" charset="-122"/>
                <a:cs typeface="Microsoft YaHei" charset="-122"/>
              </a:rPr>
              <a:t>准备</a:t>
            </a:r>
            <a:r>
              <a:rPr kumimoji="1" lang="en-US" altLang="zh-CN" dirty="0" err="1" smtClean="0">
                <a:ea typeface="Microsoft YaHei" charset="-122"/>
                <a:cs typeface="Microsoft YaHei" charset="-122"/>
              </a:rPr>
              <a:t>Rootfs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6564" y="1774785"/>
            <a:ext cx="980908" cy="4821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准备卷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7682" y="2431709"/>
            <a:ext cx="2029910" cy="4821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创建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Namespace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8349" y="2431164"/>
            <a:ext cx="1355929" cy="4821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ea typeface="Microsoft YaHei" charset="-122"/>
                <a:cs typeface="Microsoft YaHei" charset="-122"/>
              </a:rPr>
              <a:t>启动进程</a:t>
            </a:r>
            <a:endParaRPr kumimoji="1" lang="zh-CN" altLang="en-US" dirty="0">
              <a:ea typeface="Microsoft YaHei" charset="-122"/>
              <a:cs typeface="Microsoft YaHei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777502" y="2482899"/>
            <a:ext cx="358960" cy="3589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5330" y="2023198"/>
            <a:ext cx="482576" cy="0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43987" y="2011650"/>
            <a:ext cx="482576" cy="0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 flipV="1">
            <a:off x="6747592" y="2672233"/>
            <a:ext cx="240757" cy="545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3" idx="2"/>
          </p:cNvCxnSpPr>
          <p:nvPr/>
        </p:nvCxnSpPr>
        <p:spPr>
          <a:xfrm flipV="1">
            <a:off x="8344278" y="2662379"/>
            <a:ext cx="433224" cy="9854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3"/>
            <a:endCxn id="11" idx="1"/>
          </p:cNvCxnSpPr>
          <p:nvPr/>
        </p:nvCxnSpPr>
        <p:spPr>
          <a:xfrm>
            <a:off x="3707472" y="2015854"/>
            <a:ext cx="1010210" cy="656924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1"/>
            </a:solidFill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Folded Corner 18"/>
          <p:cNvSpPr/>
          <p:nvPr/>
        </p:nvSpPr>
        <p:spPr>
          <a:xfrm>
            <a:off x="827907" y="2386907"/>
            <a:ext cx="2921390" cy="550945"/>
          </a:xfrm>
          <a:prstGeom prst="foldedCorner">
            <a:avLst>
              <a:gd name="adj" fmla="val 21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Create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4717682" y="1776034"/>
            <a:ext cx="3626596" cy="542414"/>
          </a:xfrm>
          <a:prstGeom prst="foldedCorner">
            <a:avLst>
              <a:gd name="adj" fmla="val 21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Start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-1543" y="3778161"/>
            <a:ext cx="357132" cy="35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906" y="3715659"/>
            <a:ext cx="1415770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ea typeface="Microsoft YaHei" charset="-122"/>
                <a:cs typeface="Microsoft YaHei" charset="-122"/>
              </a:rPr>
              <a:t>准备</a:t>
            </a:r>
            <a:r>
              <a:rPr kumimoji="1" lang="en-US" altLang="zh-CN" dirty="0" err="1" smtClean="0">
                <a:ea typeface="Microsoft YaHei" charset="-122"/>
                <a:cs typeface="Microsoft YaHei" charset="-122"/>
              </a:rPr>
              <a:t>Rootfs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28071" y="3705539"/>
            <a:ext cx="979401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准备卷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2759" y="4722482"/>
            <a:ext cx="1355929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ea typeface="Microsoft YaHei" charset="-122"/>
                <a:cs typeface="Microsoft YaHei" charset="-122"/>
              </a:rPr>
              <a:t>启动进程</a:t>
            </a:r>
            <a:endParaRPr kumimoji="1" lang="zh-CN" altLang="en-US" dirty="0">
              <a:ea typeface="Microsoft YaHei" charset="-122"/>
              <a:cs typeface="Microsoft YaHei" charset="-122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77502" y="4791618"/>
            <a:ext cx="357034" cy="3570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Straight Arrow Connector 25"/>
          <p:cNvCxnSpPr>
            <a:endCxn id="39" idx="1"/>
          </p:cNvCxnSpPr>
          <p:nvPr/>
        </p:nvCxnSpPr>
        <p:spPr>
          <a:xfrm>
            <a:off x="345330" y="3956728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55848" y="3956728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21938" y="4970135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19602" y="4975120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7192" y="4712844"/>
            <a:ext cx="1003571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引导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06584" y="4712844"/>
            <a:ext cx="1262644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ea typeface="Microsoft YaHei" charset="-122"/>
                <a:cs typeface="Microsoft YaHei" charset="-122"/>
              </a:rPr>
              <a:t>hyperstart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4515" y="4712844"/>
            <a:ext cx="959430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ea typeface="Microsoft YaHei" charset="-122"/>
                <a:cs typeface="Microsoft YaHei" charset="-122"/>
              </a:rPr>
              <a:t>hotplug</a:t>
            </a:r>
            <a:endParaRPr kumimoji="1" lang="zh-CN" altLang="en-US" dirty="0"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35436" y="4953913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71297" y="4953875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345330" y="3956728"/>
            <a:ext cx="482576" cy="997185"/>
          </a:xfrm>
          <a:prstGeom prst="bentConnector3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1498" y="3607955"/>
            <a:ext cx="3092375" cy="726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Rectangle 41"/>
          <p:cNvSpPr/>
          <p:nvPr/>
        </p:nvSpPr>
        <p:spPr>
          <a:xfrm>
            <a:off x="689611" y="4590551"/>
            <a:ext cx="4574620" cy="726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Straight Arrow Connector 42"/>
          <p:cNvCxnSpPr>
            <a:stCxn id="41" idx="0"/>
            <a:endCxn id="19" idx="2"/>
          </p:cNvCxnSpPr>
          <p:nvPr/>
        </p:nvCxnSpPr>
        <p:spPr>
          <a:xfrm flipH="1" flipV="1">
            <a:off x="2288602" y="2937852"/>
            <a:ext cx="19084" cy="670103"/>
          </a:xfrm>
          <a:prstGeom prst="straightConnector1">
            <a:avLst/>
          </a:prstGeom>
          <a:ln w="25400">
            <a:prstDash val="dash"/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Folded Corner 45"/>
          <p:cNvSpPr/>
          <p:nvPr/>
        </p:nvSpPr>
        <p:spPr>
          <a:xfrm>
            <a:off x="689610" y="5421641"/>
            <a:ext cx="4588809" cy="550945"/>
          </a:xfrm>
          <a:prstGeom prst="foldedCorner">
            <a:avLst>
              <a:gd name="adj" fmla="val 21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StartVM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5504515" y="5452273"/>
            <a:ext cx="2550540" cy="550945"/>
          </a:xfrm>
          <a:prstGeom prst="foldedCorner">
            <a:avLst>
              <a:gd name="adj" fmla="val 21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Start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Container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291462" y="4729066"/>
            <a:ext cx="1079836" cy="48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ea typeface="Microsoft YaHei" charset="-122"/>
                <a:cs typeface="Microsoft YaHei" charset="-122"/>
              </a:rPr>
              <a:t>kernel</a:t>
            </a:r>
            <a:endParaRPr kumimoji="1" lang="zh-CN" altLang="en-US" dirty="0">
              <a:ea typeface="Microsoft YaHei" charset="-122"/>
              <a:cs typeface="Microsoft YaHei" charset="-122"/>
            </a:endParaRPr>
          </a:p>
        </p:txBody>
      </p:sp>
      <p:cxnSp>
        <p:nvCxnSpPr>
          <p:cNvPr id="497" name="Curved Connector 496"/>
          <p:cNvCxnSpPr>
            <a:stCxn id="23" idx="3"/>
            <a:endCxn id="33" idx="0"/>
          </p:cNvCxnSpPr>
          <p:nvPr/>
        </p:nvCxnSpPr>
        <p:spPr>
          <a:xfrm>
            <a:off x="3707472" y="3946608"/>
            <a:ext cx="2276758" cy="766236"/>
          </a:xfrm>
          <a:prstGeom prst="curvedConnector2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/>
          <p:nvPr/>
        </p:nvCxnSpPr>
        <p:spPr>
          <a:xfrm>
            <a:off x="6471809" y="4956965"/>
            <a:ext cx="482576" cy="0"/>
          </a:xfrm>
          <a:prstGeom prst="straightConnector1">
            <a:avLst/>
          </a:prstGeom>
          <a:ln w="44450"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5" name="Curved Connector 504"/>
          <p:cNvCxnSpPr>
            <a:stCxn id="42" idx="0"/>
            <a:endCxn id="11" idx="2"/>
          </p:cNvCxnSpPr>
          <p:nvPr/>
        </p:nvCxnSpPr>
        <p:spPr>
          <a:xfrm rot="5400000" flipH="1" flipV="1">
            <a:off x="3516427" y="2374341"/>
            <a:ext cx="1676704" cy="2755716"/>
          </a:xfrm>
          <a:prstGeom prst="curvedConnector3">
            <a:avLst>
              <a:gd name="adj1" fmla="val 20914"/>
            </a:avLst>
          </a:prstGeom>
          <a:ln w="44450">
            <a:prstDash val="dash"/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stCxn id="24" idx="0"/>
            <a:endCxn id="12" idx="2"/>
          </p:cNvCxnSpPr>
          <p:nvPr/>
        </p:nvCxnSpPr>
        <p:spPr>
          <a:xfrm flipV="1">
            <a:off x="7620724" y="2913302"/>
            <a:ext cx="45590" cy="1809180"/>
          </a:xfrm>
          <a:prstGeom prst="straightConnector1">
            <a:avLst/>
          </a:prstGeom>
          <a:ln w="25400">
            <a:prstDash val="dash"/>
            <a:tailEnd type="arrow" w="med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阶段小结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Hyperd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runV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完整的虚拟化容器解决方案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社区合作：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Huawei:</a:t>
            </a:r>
            <a:r>
              <a:rPr kumimoji="1" lang="zh-CN" altLang="en-US" dirty="0" smtClean="0"/>
              <a:t> 安全容器与多架构支持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Power)</a:t>
            </a:r>
          </a:p>
          <a:p>
            <a:pPr lvl="1"/>
            <a:r>
              <a:rPr kumimoji="1" lang="en-US" altLang="zh-CN" dirty="0" smtClean="0"/>
              <a:t>Intel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</a:p>
          <a:p>
            <a:r>
              <a:rPr kumimoji="1" lang="zh-CN" altLang="en-US" dirty="0" smtClean="0"/>
              <a:t>下一步：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更轻、更快、更通用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 </a:t>
            </a:r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 更好的集成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3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Hypernetes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隔离带来的不同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61" y="1231318"/>
            <a:ext cx="3033345" cy="2112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23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760" y="2153920"/>
            <a:ext cx="8006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>
                <a:latin typeface="Palatino Linotype" charset="0"/>
                <a:ea typeface="Palatino Linotype" charset="0"/>
                <a:cs typeface="Palatino Linotype" charset="0"/>
              </a:rPr>
              <a:t>“All problems in computer science can be solved by another level of indirection, except of course for the problem of </a:t>
            </a:r>
            <a:r>
              <a:rPr lang="en-US" altLang="zh-CN" sz="2800" b="1" i="1">
                <a:latin typeface="Palatino Linotype" charset="0"/>
                <a:ea typeface="Palatino Linotype" charset="0"/>
                <a:cs typeface="Palatino Linotype" charset="0"/>
              </a:rPr>
              <a:t>too many indirections</a:t>
            </a:r>
            <a:r>
              <a:rPr lang="en-US" altLang="zh-CN" sz="2800" i="1">
                <a:latin typeface="Palatino Linotype" charset="0"/>
                <a:ea typeface="Palatino Linotype" charset="0"/>
                <a:cs typeface="Palatino Linotype" charset="0"/>
              </a:rPr>
              <a:t>.” </a:t>
            </a:r>
            <a:endParaRPr kumimoji="1" lang="zh-CN" altLang="en-US" sz="2800" i="1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4240" y="4064000"/>
            <a:ext cx="2262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latin typeface="Palatino Linotype" charset="0"/>
                <a:ea typeface="Palatino Linotype" charset="0"/>
                <a:cs typeface="Palatino Linotype" charset="0"/>
              </a:rPr>
              <a:t>----David </a:t>
            </a:r>
            <a:r>
              <a:rPr lang="en-US" altLang="zh-CN" sz="2000" i="1" dirty="0">
                <a:latin typeface="Palatino Linotype" charset="0"/>
                <a:ea typeface="Palatino Linotype" charset="0"/>
                <a:cs typeface="Palatino Linotype" charset="0"/>
              </a:rPr>
              <a:t>Wheeler</a:t>
            </a:r>
            <a:endParaRPr lang="zh-CN" altLang="en-US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399"/>
            <a:ext cx="7772400" cy="1284923"/>
          </a:xfrm>
        </p:spPr>
        <p:txBody>
          <a:bodyPr/>
          <a:lstStyle/>
          <a:p>
            <a:r>
              <a:rPr lang="en-US" sz="7200" cap="small" dirty="0" smtClean="0"/>
              <a:t>Hyper</a:t>
            </a:r>
            <a:r>
              <a:rPr lang="zh-CN" altLang="en-US" sz="7200" cap="small" dirty="0"/>
              <a:t> </a:t>
            </a:r>
            <a:r>
              <a:rPr lang="en-US" altLang="zh-CN" sz="7200" cap="small" dirty="0" smtClean="0"/>
              <a:t>&amp;</a:t>
            </a:r>
            <a:r>
              <a:rPr lang="zh-CN" altLang="en-US" sz="7200" cap="small" dirty="0" smtClean="0"/>
              <a:t> </a:t>
            </a:r>
            <a:r>
              <a:rPr lang="zh-CN" altLang="en-US" dirty="0" smtClean="0"/>
              <a:t>虚拟化容器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07398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王旭 </a:t>
            </a:r>
            <a:r>
              <a:rPr lang="zh-CN" altLang="en-US" dirty="0" smtClean="0"/>
              <a:t> </a:t>
            </a:r>
            <a:r>
              <a:rPr lang="en-US" altLang="zh-CN" dirty="0" smtClean="0"/>
              <a:t>(@</a:t>
            </a:r>
            <a:r>
              <a:rPr lang="en-US" altLang="zh-CN" dirty="0" err="1" smtClean="0"/>
              <a:t>gnawux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hyper.sh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80" y="4432760"/>
            <a:ext cx="3266440" cy="6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调度器的规模与效率</a:t>
            </a:r>
            <a:endParaRPr kumimoji="1"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738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调度效率 </a:t>
            </a:r>
            <a:r>
              <a:rPr kumimoji="1" lang="en-US" altLang="zh-CN" sz="2400" dirty="0"/>
              <a:t>vs.</a:t>
            </a:r>
            <a:r>
              <a:rPr kumimoji="1" lang="zh-CN" altLang="en-US" sz="2400" dirty="0"/>
              <a:t> 调度规模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过小的集群缺乏调度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效率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虚机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容器 </a:t>
            </a:r>
            <a:r>
              <a:rPr kumimoji="1" lang="en-US" altLang="zh-CN" sz="2400" dirty="0"/>
              <a:t>vs.</a:t>
            </a:r>
            <a:r>
              <a:rPr kumimoji="1" lang="zh-CN" altLang="en-US" sz="2400" dirty="0"/>
              <a:t> 容器调度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客户的容量规划、管理的复杂度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用户可见的</a:t>
            </a:r>
            <a:r>
              <a:rPr kumimoji="1" lang="en-US" altLang="zh-CN" sz="2000" dirty="0"/>
              <a:t>Agent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/>
              <a:t>……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如果能，做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合适规模</a:t>
            </a:r>
            <a:r>
              <a:rPr kumimoji="1" lang="zh-CN" altLang="en-US" sz="2400" dirty="0"/>
              <a:t>的调度器</a:t>
            </a:r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95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利用隔离性，减少间接层</a:t>
            </a:r>
            <a:endParaRPr kumimoji="1"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9600" y="1997615"/>
            <a:ext cx="8044800" cy="3255105"/>
            <a:chOff x="8764342" y="1916484"/>
            <a:chExt cx="10312997" cy="3230880"/>
          </a:xfrm>
        </p:grpSpPr>
        <p:sp>
          <p:nvSpPr>
            <p:cNvPr id="6" name="Rectangle 5"/>
            <p:cNvSpPr/>
            <p:nvPr/>
          </p:nvSpPr>
          <p:spPr>
            <a:xfrm>
              <a:off x="8764344" y="4663270"/>
              <a:ext cx="4512830" cy="473337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30ACE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华文楷体" charset="-122"/>
                  <a:cs typeface=""/>
                </a:rPr>
                <a:t>IaaS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764342" y="3447657"/>
              <a:ext cx="1054248" cy="107576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17203" y="3447658"/>
              <a:ext cx="1054248" cy="1081142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70064" y="3447658"/>
              <a:ext cx="1054248" cy="1075762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22925" y="3447657"/>
              <a:ext cx="1054248" cy="1075761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90079" y="1916485"/>
              <a:ext cx="1054248" cy="649046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28652" y="1916484"/>
              <a:ext cx="1054248" cy="649047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9291466" y="2565531"/>
              <a:ext cx="625737" cy="882126"/>
            </a:xfrm>
            <a:prstGeom prst="line">
              <a:avLst/>
            </a:prstGeom>
            <a:noFill/>
            <a:ln w="22225" cap="rnd" cmpd="sng" algn="ctr">
              <a:solidFill>
                <a:srgbClr val="30ACEC"/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</p:cxnSp>
        <p:cxnSp>
          <p:nvCxnSpPr>
            <p:cNvPr id="14" name="Straight Connector 13"/>
            <p:cNvCxnSpPr/>
            <p:nvPr/>
          </p:nvCxnSpPr>
          <p:spPr>
            <a:xfrm>
              <a:off x="9917203" y="2565531"/>
              <a:ext cx="1679985" cy="882127"/>
            </a:xfrm>
            <a:prstGeom prst="line">
              <a:avLst/>
            </a:prstGeom>
            <a:noFill/>
            <a:ln w="22225" cap="rnd" cmpd="sng" algn="ctr">
              <a:solidFill>
                <a:srgbClr val="30ACEC"/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</p:cxnSp>
        <p:cxnSp>
          <p:nvCxnSpPr>
            <p:cNvPr id="15" name="Straight Connector 14"/>
            <p:cNvCxnSpPr/>
            <p:nvPr/>
          </p:nvCxnSpPr>
          <p:spPr>
            <a:xfrm flipH="1">
              <a:off x="10444327" y="2565531"/>
              <a:ext cx="1511449" cy="882127"/>
            </a:xfrm>
            <a:prstGeom prst="line">
              <a:avLst/>
            </a:prstGeom>
            <a:noFill/>
            <a:ln w="22225" cap="rnd" cmpd="sng" algn="ctr">
              <a:solidFill>
                <a:srgbClr val="80C34F"/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11955776" y="2565531"/>
              <a:ext cx="794273" cy="882126"/>
            </a:xfrm>
            <a:prstGeom prst="line">
              <a:avLst/>
            </a:prstGeom>
            <a:noFill/>
            <a:ln w="22225" cap="rnd" cmpd="sng" algn="ctr">
              <a:solidFill>
                <a:srgbClr val="80C34F"/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</p:cxnSp>
        <p:sp>
          <p:nvSpPr>
            <p:cNvPr id="17" name="TextBox 16"/>
            <p:cNvSpPr txBox="1"/>
            <p:nvPr/>
          </p:nvSpPr>
          <p:spPr>
            <a:xfrm>
              <a:off x="9438487" y="2078768"/>
              <a:ext cx="95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8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COE</a:t>
              </a:r>
              <a:endParaRPr lang="en-US" sz="18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77060" y="2078773"/>
              <a:ext cx="95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8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COE</a:t>
              </a:r>
              <a:endParaRPr lang="en-US" sz="18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12750" y="4224012"/>
              <a:ext cx="95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8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VM</a:t>
              </a:r>
              <a:endParaRPr lang="en-US" sz="18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49476" y="4224012"/>
              <a:ext cx="95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8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VM</a:t>
              </a:r>
              <a:endParaRPr lang="en-US" sz="18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1334" y="4219535"/>
              <a:ext cx="95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8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VM</a:t>
              </a:r>
              <a:endParaRPr lang="en-US" sz="18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71333" y="4217747"/>
              <a:ext cx="95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8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VM</a:t>
              </a:r>
              <a:endParaRPr lang="en-US" sz="18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16742" y="3600058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51707" y="3679854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华文楷体" charset="-122"/>
                  <a:cs typeface=""/>
                </a:rPr>
                <a:t>Container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96859" y="3773973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华文楷体" charset="-122"/>
                  <a:cs typeface=""/>
                </a:rPr>
                <a:t>Container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65691" y="3600058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00656" y="3679854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45808" y="3773973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华文楷体" charset="-122"/>
                  <a:cs typeface=""/>
                </a:rPr>
                <a:t>Container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32650" y="3600070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167615" y="3679866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12767" y="3773985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华文楷体" charset="-122"/>
                  <a:cs typeface=""/>
                </a:rPr>
                <a:t>Container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391459" y="3600058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326424" y="3679854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271576" y="3773973"/>
              <a:ext cx="826301" cy="277906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D64A3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华文楷体" charset="-122"/>
                  <a:cs typeface=""/>
                </a:rPr>
                <a:t>Container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5" name="Striped Right Arrow 34"/>
            <p:cNvSpPr/>
            <p:nvPr/>
          </p:nvSpPr>
          <p:spPr>
            <a:xfrm>
              <a:off x="13390374" y="2618421"/>
              <a:ext cx="935916" cy="776345"/>
            </a:xfrm>
            <a:prstGeom prst="stripedRightArrow">
              <a:avLst/>
            </a:prstGeom>
            <a:solidFill>
              <a:srgbClr val="E29D3E"/>
            </a:solidFill>
            <a:ln w="2222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564509" y="4674027"/>
              <a:ext cx="4512830" cy="473337"/>
            </a:xfrm>
            <a:prstGeom prst="rect">
              <a:avLst/>
            </a:prstGeom>
            <a:solidFill>
              <a:sysClr val="window" lastClr="FFFFFF"/>
            </a:solidFill>
            <a:ln w="15875" cap="rnd" cmpd="sng" algn="ctr">
              <a:solidFill>
                <a:srgbClr val="30ACE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华文楷体" charset="-122"/>
                  <a:cs typeface=""/>
                </a:rPr>
                <a:t>CaaS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564509" y="3447657"/>
              <a:ext cx="891334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12917" y="3571398"/>
              <a:ext cx="842925" cy="73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4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Hyper</a:t>
              </a:r>
              <a:endParaRPr lang="zh-CN" altLang="en-US" sz="1400" dirty="0" smtClean="0">
                <a:solidFill>
                  <a:prstClr val="white"/>
                </a:solidFill>
                <a:latin typeface="Corbel" panose="020B0503020204020204"/>
                <a:ea typeface="华文楷体" charset="-122"/>
              </a:endParaRPr>
            </a:p>
            <a:p>
              <a:pPr algn="ctr" defTabSz="457200"/>
              <a:r>
                <a:rPr lang="en-US" altLang="zh-CN" sz="1400" dirty="0" smtClean="0">
                  <a:solidFill>
                    <a:prstClr val="white"/>
                  </a:solidFill>
                  <a:latin typeface="Corbel" panose="020B0503020204020204"/>
                </a:rPr>
                <a:t>Container</a:t>
              </a:r>
              <a:endParaRPr lang="en-US" sz="14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852165" y="3447657"/>
              <a:ext cx="832304" cy="80593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897367" y="3571398"/>
              <a:ext cx="787102" cy="6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2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Hyper</a:t>
              </a:r>
              <a:endParaRPr lang="zh-CN" altLang="en-US" sz="1200" dirty="0" smtClean="0">
                <a:solidFill>
                  <a:prstClr val="white"/>
                </a:solidFill>
                <a:latin typeface="Corbel" panose="020B0503020204020204"/>
                <a:ea typeface="华文楷体" charset="-122"/>
              </a:endParaRPr>
            </a:p>
            <a:p>
              <a:pPr algn="ctr" defTabSz="457200"/>
              <a:r>
                <a:rPr lang="en-US" altLang="zh-CN" sz="1200" dirty="0" smtClean="0">
                  <a:solidFill>
                    <a:prstClr val="white"/>
                  </a:solidFill>
                  <a:latin typeface="Corbel" panose="020B0503020204020204"/>
                  <a:ea typeface="华文楷体" charset="-122"/>
                </a:rPr>
                <a:t>Container</a:t>
              </a:r>
              <a:endParaRPr lang="en-US" sz="1200" dirty="0">
                <a:solidFill>
                  <a:prstClr val="white"/>
                </a:solidFill>
                <a:latin typeface="Corbel" panose="020B0503020204020204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537765" y="3447657"/>
              <a:ext cx="531264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811767" y="3447657"/>
              <a:ext cx="279699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186005" y="3444076"/>
              <a:ext cx="281600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583792" y="3453481"/>
              <a:ext cx="493547" cy="80593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145203" y="3444075"/>
              <a:ext cx="259838" cy="80593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510404" y="3447660"/>
              <a:ext cx="281600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540923" y="2274628"/>
              <a:ext cx="425692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495092" y="2274628"/>
              <a:ext cx="832304" cy="80593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073113" y="2274628"/>
              <a:ext cx="647177" cy="80593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516956" y="2271047"/>
              <a:ext cx="281600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925497" y="2280452"/>
              <a:ext cx="493547" cy="80593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831158" y="2271046"/>
              <a:ext cx="259838" cy="805933"/>
            </a:xfrm>
            <a:prstGeom prst="rect">
              <a:avLst/>
            </a:prstGeom>
            <a:solidFill>
              <a:srgbClr val="30ACEC"/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142571" y="2274631"/>
              <a:ext cx="281600" cy="805933"/>
            </a:xfrm>
            <a:prstGeom prst="rect">
              <a:avLst/>
            </a:prstGeom>
            <a:solidFill>
              <a:srgbClr val="80C34F"/>
            </a:solidFill>
            <a:ln w="15875" cap="rnd" cmpd="sng" algn="ctr">
              <a:solidFill>
                <a:srgbClr val="80C34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"/>
                <a:cs typeface="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6820924" y="4253590"/>
              <a:ext cx="447393" cy="420437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 flipH="1">
              <a:off x="16820924" y="4259414"/>
              <a:ext cx="2009642" cy="414613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15010176" y="4253590"/>
              <a:ext cx="1810748" cy="420437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16275122" y="4250008"/>
              <a:ext cx="545802" cy="424019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>
              <a:off x="16651204" y="4253593"/>
              <a:ext cx="169720" cy="420434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 flipH="1">
              <a:off x="16820924" y="4253590"/>
              <a:ext cx="1130693" cy="420437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>
            <a:xfrm flipH="1">
              <a:off x="16820924" y="4250009"/>
              <a:ext cx="1505881" cy="424018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>
              <a:off x="15803397" y="4253590"/>
              <a:ext cx="1017527" cy="420437"/>
            </a:xfrm>
            <a:prstGeom prst="line">
              <a:avLst/>
            </a:prstGeom>
            <a:noFill/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Hypernetes</a:t>
            </a:r>
            <a:endParaRPr kumimoji="1" lang="zh-CN" altLang="en-US" dirty="0"/>
          </a:p>
        </p:txBody>
      </p:sp>
      <p:sp>
        <p:nvSpPr>
          <p:cNvPr id="3" name="Content Placeholder 25"/>
          <p:cNvSpPr txBox="1">
            <a:spLocks/>
          </p:cNvSpPr>
          <p:nvPr/>
        </p:nvSpPr>
        <p:spPr>
          <a:xfrm>
            <a:off x="628651" y="1718213"/>
            <a:ext cx="3658870" cy="3300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en-US" altLang="zh-CN" sz="2400" smtClean="0"/>
              <a:t>Kubernetes</a:t>
            </a:r>
            <a:r>
              <a:rPr kumimoji="1" lang="zh-CN" altLang="en-US" sz="2400" dirty="0" smtClean="0"/>
              <a:t> 提供开源、先进的容器调度方案</a:t>
            </a:r>
          </a:p>
          <a:p>
            <a:pPr fontAlgn="auto">
              <a:spcAft>
                <a:spcPts val="0"/>
              </a:spcAft>
            </a:pPr>
            <a:r>
              <a:rPr kumimoji="1" lang="en-US" altLang="zh-CN" sz="2400" dirty="0" err="1" smtClean="0"/>
              <a:t>Hyperd</a:t>
            </a:r>
            <a:r>
              <a:rPr kumimoji="1" lang="zh-CN" altLang="en-US" sz="2400" dirty="0" smtClean="0"/>
              <a:t> 提供隔离的容器运行时</a:t>
            </a:r>
            <a:endParaRPr kumimoji="1"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kumimoji="1" lang="en-US" altLang="zh-CN" sz="2400" dirty="0" smtClean="0"/>
              <a:t>OpenStack</a:t>
            </a:r>
            <a:r>
              <a:rPr kumimoji="1" lang="zh-CN" altLang="en-US" sz="2400" dirty="0" smtClean="0"/>
              <a:t> 提供厂商中立的多租户网络与存储方案</a:t>
            </a:r>
            <a:endParaRPr kumimoji="1"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52" y="1718213"/>
            <a:ext cx="4244714" cy="2894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7982" y="4876723"/>
            <a:ext cx="771736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>
                <a:latin typeface="+mj-lt"/>
              </a:rPr>
              <a:t>https://github.com/hyperhq/hypernetes</a:t>
            </a:r>
          </a:p>
        </p:txBody>
      </p:sp>
    </p:spTree>
    <p:extLst>
      <p:ext uri="{BB962C8B-B14F-4D97-AF65-F5344CB8AC3E}">
        <p14:creationId xmlns:p14="http://schemas.microsoft.com/office/powerpoint/2010/main" val="14910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K8s+Hyper+OpenStack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84442" y="2426410"/>
            <a:ext cx="6075582" cy="3145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423358" y="2578813"/>
            <a:ext cx="6049096" cy="312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270946" y="2731215"/>
            <a:ext cx="5956574" cy="3179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1072603" y="4185961"/>
            <a:ext cx="1656270" cy="510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HyperContainer</a:t>
            </a:r>
            <a:endParaRPr lang="en-US" altLang="zh-CN" sz="1400" dirty="0"/>
          </a:p>
        </p:txBody>
      </p:sp>
      <p:sp>
        <p:nvSpPr>
          <p:cNvPr id="9" name="Rectangle 8"/>
          <p:cNvSpPr/>
          <p:nvPr/>
        </p:nvSpPr>
        <p:spPr>
          <a:xfrm>
            <a:off x="2799212" y="4197142"/>
            <a:ext cx="1545643" cy="51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HyperContainer</a:t>
            </a:r>
            <a:endParaRPr lang="en-US" altLang="zh-CN" sz="1400" dirty="0"/>
          </a:p>
        </p:txBody>
      </p:sp>
      <p:sp>
        <p:nvSpPr>
          <p:cNvPr id="10" name="Rectangle 9"/>
          <p:cNvSpPr/>
          <p:nvPr/>
        </p:nvSpPr>
        <p:spPr>
          <a:xfrm>
            <a:off x="1072602" y="3629299"/>
            <a:ext cx="1656271" cy="51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HyperContainer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801018" y="3640480"/>
            <a:ext cx="1543838" cy="510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HyperContainer</a:t>
            </a:r>
            <a:endParaRPr lang="en-US" altLang="zh-CN" sz="14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128421" y="3876739"/>
            <a:ext cx="1067516" cy="52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Hyperd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87083" y="5220049"/>
            <a:ext cx="5675064" cy="351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082" y="2947791"/>
            <a:ext cx="5675065" cy="510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altLang="zh-CN" sz="1400" dirty="0" smtClean="0"/>
              <a:t>8s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Kubelet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7083" y="4847045"/>
            <a:ext cx="2710375" cy="32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Cinder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driver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342392" y="4847045"/>
            <a:ext cx="2719755" cy="32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Neutron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driver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433980" y="4197142"/>
            <a:ext cx="1608745" cy="51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HyperContainer</a:t>
            </a:r>
            <a:endParaRPr lang="en-US" altLang="zh-CN" sz="1400" dirty="0"/>
          </a:p>
        </p:txBody>
      </p:sp>
      <p:sp>
        <p:nvSpPr>
          <p:cNvPr id="18" name="Rectangle 17"/>
          <p:cNvSpPr/>
          <p:nvPr/>
        </p:nvSpPr>
        <p:spPr>
          <a:xfrm>
            <a:off x="4435785" y="3640480"/>
            <a:ext cx="1606941" cy="510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HyperContainer</a:t>
            </a:r>
            <a:endParaRPr lang="en-US" altLang="zh-CN" sz="1400" dirty="0"/>
          </a:p>
        </p:txBody>
      </p:sp>
      <p:sp>
        <p:nvSpPr>
          <p:cNvPr id="19" name="文本框 11"/>
          <p:cNvSpPr txBox="1">
            <a:spLocks noChangeArrowheads="1"/>
          </p:cNvSpPr>
          <p:nvPr/>
        </p:nvSpPr>
        <p:spPr bwMode="auto">
          <a:xfrm>
            <a:off x="2779055" y="5633276"/>
            <a:ext cx="8911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1200" b="1" dirty="0" smtClean="0">
                <a:latin typeface="Microsoft YaHei" charset="0"/>
                <a:ea typeface="Microsoft YaHei" charset="0"/>
                <a:cs typeface="Microsoft YaHei" charset="0"/>
              </a:rPr>
              <a:t>物理机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0946" y="1822958"/>
            <a:ext cx="6389078" cy="510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altLang="zh-CN" sz="1400" dirty="0" smtClean="0"/>
              <a:t>8s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Scheduler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846604" y="1822958"/>
            <a:ext cx="2150775" cy="408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013650" y="5195002"/>
            <a:ext cx="1850094" cy="51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Neutron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996944" y="3658876"/>
            <a:ext cx="1850094" cy="51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Cinder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996944" y="2122749"/>
            <a:ext cx="1850094" cy="51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Keystone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94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HYPER.SH: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Reinvent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IaaS</a:t>
            </a:r>
            <a:endParaRPr kumimoji="1" lang="zh-CN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改变未来的最好方式是创造未来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39468"/>
          <a:stretch/>
        </p:blipFill>
        <p:spPr>
          <a:xfrm>
            <a:off x="2788920" y="768096"/>
            <a:ext cx="3555281" cy="2688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7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从开源项目到产品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为什么要做 </a:t>
            </a:r>
            <a:r>
              <a:rPr kumimoji="1" lang="en-US" altLang="zh-CN" sz="1600" dirty="0" smtClean="0"/>
              <a:t>HYPER.SH</a:t>
            </a:r>
            <a:r>
              <a:rPr kumimoji="1" lang="zh-CN" altLang="en-US" sz="1600" dirty="0" smtClean="0"/>
              <a:t> 服务</a:t>
            </a:r>
            <a:endParaRPr kumimoji="1" lang="en-US" altLang="zh-CN" sz="1600" dirty="0" smtClean="0"/>
          </a:p>
          <a:p>
            <a:pPr lvl="1"/>
            <a:r>
              <a:rPr kumimoji="1" lang="zh-CN" altLang="en-US" sz="1400" dirty="0" smtClean="0"/>
              <a:t>有个想法</a:t>
            </a:r>
            <a:r>
              <a:rPr kumimoji="1" lang="zh-CN" altLang="en-US" sz="1400" dirty="0" smtClean="0">
                <a:sym typeface="Wingdings"/>
              </a:rPr>
              <a:t>把它实现：开源项目</a:t>
            </a:r>
            <a:endParaRPr kumimoji="1" lang="en-US" altLang="zh-CN" sz="1400" dirty="0" smtClean="0">
              <a:sym typeface="Wingdings"/>
            </a:endParaRPr>
          </a:p>
          <a:p>
            <a:pPr lvl="1"/>
            <a:r>
              <a:rPr kumimoji="1" lang="zh-CN" altLang="en-US" sz="1400" dirty="0" smtClean="0">
                <a:sym typeface="Wingdings"/>
              </a:rPr>
              <a:t>有个项目改变世界：做出产品</a:t>
            </a:r>
            <a:endParaRPr kumimoji="1" lang="en-US" altLang="zh-CN" sz="1400" dirty="0" smtClean="0">
              <a:sym typeface="Wingding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sz="1600" dirty="0"/>
              <a:t>HYPER.SH</a:t>
            </a:r>
            <a:r>
              <a:rPr kumimoji="1" lang="zh-CN" altLang="en-US" sz="1600" dirty="0"/>
              <a:t>产品与开源项目的关系</a:t>
            </a:r>
            <a:endParaRPr kumimoji="1" lang="en-US" altLang="zh-CN" sz="1600" dirty="0"/>
          </a:p>
          <a:p>
            <a:pPr lvl="1"/>
            <a:r>
              <a:rPr kumimoji="1" lang="zh-CN" altLang="en-US" sz="1400" dirty="0" smtClean="0"/>
              <a:t>基于 </a:t>
            </a:r>
            <a:r>
              <a:rPr kumimoji="1" lang="en-US" altLang="zh-CN" sz="1400" dirty="0" smtClean="0"/>
              <a:t>Hyper</a:t>
            </a:r>
            <a:r>
              <a:rPr kumimoji="1" lang="zh-CN" altLang="en-US" sz="1400" dirty="0" smtClean="0"/>
              <a:t> 开源项目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提供</a:t>
            </a:r>
            <a:r>
              <a:rPr kumimoji="1" lang="zh-CN" altLang="en-US" sz="1400" dirty="0"/>
              <a:t>原生的云上的 </a:t>
            </a:r>
            <a:r>
              <a:rPr kumimoji="1" lang="en-US" altLang="zh-CN" sz="1400" dirty="0"/>
              <a:t>Docker</a:t>
            </a:r>
            <a:r>
              <a:rPr kumimoji="1" lang="zh-CN" altLang="en-US" sz="1400" dirty="0"/>
              <a:t> 使用</a:t>
            </a:r>
            <a:r>
              <a:rPr kumimoji="1" lang="zh-CN" altLang="en-US" sz="1400" dirty="0" smtClean="0"/>
              <a:t>体验</a:t>
            </a:r>
            <a:endParaRPr kumimoji="1" lang="zh-CN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49063"/>
            <a:ext cx="7886700" cy="27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 hiring!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6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Hyper</a:t>
            </a:r>
            <a:r>
              <a:rPr lang="zh-CN" altLang="en-US" dirty="0" smtClean="0"/>
              <a:t> 是一个什么样的开源项目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项目起因：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 改变生活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Hyper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VM,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Container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Hypernetes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小改变带来的大不同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Hyper.sh</a:t>
            </a:r>
            <a:r>
              <a:rPr lang="en-US" altLang="zh-CN" dirty="0" smtClean="0"/>
              <a:t>:</a:t>
            </a:r>
            <a:r>
              <a:rPr lang="zh-CN" altLang="en-US" dirty="0" smtClean="0"/>
              <a:t> 从开源项目到产品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54048" y="1465702"/>
            <a:ext cx="8135444" cy="4053650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Hyper:</a:t>
            </a:r>
            <a:r>
              <a:rPr kumimoji="1" lang="zh-CN" altLang="en-US" dirty="0" smtClean="0"/>
              <a:t> 来自中国的团队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445" b="89977" l="4694" r="95227">
                        <a14:foregroundMark x1="81623" y1="74785" x2="81623" y2="74785"/>
                        <a14:foregroundMark x1="62371" y1="84730" x2="62371" y2="84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5" y="415162"/>
            <a:ext cx="6241924" cy="6341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7744" y="2206276"/>
            <a:ext cx="2892045" cy="22373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56" y="2273738"/>
            <a:ext cx="677813" cy="679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9" y="2954740"/>
            <a:ext cx="682070" cy="679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5928" y="2956769"/>
            <a:ext cx="679938" cy="679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02" y="3626574"/>
            <a:ext cx="689310" cy="689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92" y="3619601"/>
            <a:ext cx="689310" cy="689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46" y="2954306"/>
            <a:ext cx="679397" cy="6793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45" y="2281326"/>
            <a:ext cx="698011" cy="679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35" y="2281325"/>
            <a:ext cx="679398" cy="679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3616794"/>
            <a:ext cx="679398" cy="6793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16" y="2967696"/>
            <a:ext cx="663623" cy="657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07" y="2822036"/>
            <a:ext cx="442178" cy="4421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13" y="3762094"/>
            <a:ext cx="442178" cy="4421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50" y="3833912"/>
            <a:ext cx="442178" cy="442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51" y="4002455"/>
            <a:ext cx="442178" cy="4421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17" y="3984115"/>
            <a:ext cx="442178" cy="4421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78101" y="4835753"/>
            <a:ext cx="1811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  <a:ea typeface="+mn-ea"/>
              </a:rPr>
              <a:t>下一个是在哪里的什么物种？</a:t>
            </a:r>
            <a:endParaRPr kumimoji="1"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50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4048" y="1465702"/>
            <a:ext cx="8135444" cy="4053650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Hyper:</a:t>
            </a:r>
            <a:r>
              <a:rPr kumimoji="1" lang="zh-CN" altLang="en-US" dirty="0" smtClean="0"/>
              <a:t> 一个国际化的项目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96009"/>
            <a:ext cx="7822728" cy="1772834"/>
          </a:xfrm>
          <a:prstGeom prst="rect">
            <a:avLst/>
          </a:prstGeom>
        </p:spPr>
      </p:pic>
      <p:sp>
        <p:nvSpPr>
          <p:cNvPr id="4" name="Content Placeholder 25"/>
          <p:cNvSpPr txBox="1">
            <a:spLocks/>
          </p:cNvSpPr>
          <p:nvPr/>
        </p:nvSpPr>
        <p:spPr>
          <a:xfrm>
            <a:off x="536388" y="3444688"/>
            <a:ext cx="4468749" cy="2000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zh-CN" altLang="en-US" sz="2000" dirty="0" smtClean="0"/>
              <a:t>开源项目</a:t>
            </a:r>
            <a:endParaRPr kumimoji="1" lang="en-US" altLang="zh-CN" sz="2000" dirty="0" smtClean="0"/>
          </a:p>
          <a:p>
            <a:pPr fontAlgn="auto">
              <a:spcAft>
                <a:spcPts val="0"/>
              </a:spcAft>
            </a:pPr>
            <a:r>
              <a:rPr kumimoji="1" lang="en-US" altLang="zh-CN" sz="2000" dirty="0" smtClean="0"/>
              <a:t>Tags: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Docker,</a:t>
            </a:r>
            <a:r>
              <a:rPr kumimoji="1" lang="zh-CN" altLang="en-US" sz="2000" dirty="0" smtClean="0"/>
              <a:t> 容器，虚拟化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Kubernetes</a:t>
            </a:r>
            <a:r>
              <a:rPr kumimoji="1" lang="is-IS" altLang="zh-CN" sz="2000" dirty="0" smtClean="0"/>
              <a:t>…</a:t>
            </a:r>
          </a:p>
          <a:p>
            <a:pPr fontAlgn="auto">
              <a:spcAft>
                <a:spcPts val="0"/>
              </a:spcAft>
            </a:pPr>
            <a:r>
              <a:rPr kumimoji="1" lang="zh-CN" altLang="en-US" sz="2000" dirty="0" smtClean="0"/>
              <a:t>参与社区组织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OCI</a:t>
            </a:r>
          </a:p>
          <a:p>
            <a:pPr fontAlgn="auto">
              <a:spcAft>
                <a:spcPts val="0"/>
              </a:spcAft>
            </a:pPr>
            <a:r>
              <a:rPr kumimoji="1" lang="zh-CN" altLang="en-US" sz="2000" dirty="0" smtClean="0"/>
              <a:t>合作方：</a:t>
            </a:r>
            <a:r>
              <a:rPr kumimoji="1" lang="en-US" altLang="zh-CN" sz="2000" dirty="0" smtClean="0"/>
              <a:t>Huawei,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IBM,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Intel,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58" y="3469401"/>
            <a:ext cx="3587392" cy="15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Hyper</a:t>
            </a:r>
            <a:r>
              <a:rPr kumimoji="1" lang="zh-CN" altLang="en-US" dirty="0" smtClean="0"/>
              <a:t>的项目们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36421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 err="1" smtClean="0"/>
              <a:t>hyperhq</a:t>
            </a:r>
            <a:r>
              <a:rPr kumimoji="1" lang="en-US" altLang="zh-CN" sz="2400" dirty="0" smtClean="0"/>
              <a:t>/</a:t>
            </a:r>
            <a:r>
              <a:rPr kumimoji="1" lang="en-US" altLang="zh-CN" sz="2400" dirty="0" err="1" smtClean="0"/>
              <a:t>hyperd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虚拟化容器的运行时管理 </a:t>
            </a:r>
            <a:r>
              <a:rPr kumimoji="1" lang="en-US" altLang="zh-CN" sz="2000" dirty="0" smtClean="0"/>
              <a:t>Daemon</a:t>
            </a:r>
            <a:r>
              <a:rPr kumimoji="1" lang="zh-CN" altLang="en-US" sz="2000" dirty="0" smtClean="0"/>
              <a:t>，类似 </a:t>
            </a:r>
            <a:r>
              <a:rPr kumimoji="1" lang="en-US" altLang="zh-CN" sz="2000" dirty="0" smtClean="0"/>
              <a:t>Docker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Daemon</a:t>
            </a:r>
          </a:p>
          <a:p>
            <a:r>
              <a:rPr kumimoji="1" lang="en-US" altLang="zh-CN" sz="2400" dirty="0" err="1" smtClean="0"/>
              <a:t>hyperhq</a:t>
            </a:r>
            <a:r>
              <a:rPr kumimoji="1" lang="en-US" altLang="zh-CN" sz="2400" dirty="0" smtClean="0"/>
              <a:t>/</a:t>
            </a:r>
            <a:r>
              <a:rPr kumimoji="1" lang="en-US" altLang="zh-CN" sz="2400" dirty="0" err="1" smtClean="0"/>
              <a:t>runv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OCI</a:t>
            </a:r>
            <a:r>
              <a:rPr kumimoji="1" lang="zh-CN" altLang="en-US" sz="2000" dirty="0" smtClean="0"/>
              <a:t>兼容的虚拟化容器运行时，对应于 </a:t>
            </a:r>
            <a:r>
              <a:rPr kumimoji="1" lang="en-US" altLang="zh-CN" sz="2000" dirty="0" smtClean="0"/>
              <a:t>Docker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runC</a:t>
            </a:r>
            <a:r>
              <a:rPr kumimoji="1" lang="zh-CN" altLang="en-US" sz="2000" dirty="0" smtClean="0"/>
              <a:t>，以 </a:t>
            </a:r>
            <a:r>
              <a:rPr kumimoji="1" lang="en-US" altLang="zh-CN" sz="2000" dirty="0" smtClean="0"/>
              <a:t>hypervisor</a:t>
            </a:r>
            <a:r>
              <a:rPr kumimoji="1" lang="zh-CN" altLang="en-US" sz="2000" dirty="0" smtClean="0"/>
              <a:t> 替代</a:t>
            </a:r>
            <a:endParaRPr kumimoji="1" lang="en-US" altLang="zh-CN" sz="2000" dirty="0" smtClean="0"/>
          </a:p>
          <a:p>
            <a:r>
              <a:rPr kumimoji="1" lang="en-US" altLang="zh-CN" sz="2400" dirty="0" err="1" smtClean="0"/>
              <a:t>hyperhq</a:t>
            </a:r>
            <a:r>
              <a:rPr kumimoji="1" lang="en-US" altLang="zh-CN" sz="2400" dirty="0" smtClean="0"/>
              <a:t>/</a:t>
            </a:r>
            <a:r>
              <a:rPr kumimoji="1" lang="en-US" altLang="zh-CN" sz="2400" dirty="0" err="1" smtClean="0"/>
              <a:t>hypernetes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Hyper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runtime</a:t>
            </a:r>
            <a:r>
              <a:rPr kumimoji="1" lang="zh-CN" altLang="en-US" sz="2000" dirty="0" smtClean="0"/>
              <a:t> 的，多租户的 </a:t>
            </a:r>
            <a:r>
              <a:rPr kumimoji="1" lang="en-US" altLang="zh-CN" sz="2000" dirty="0" smtClean="0"/>
              <a:t>Kubernetes</a:t>
            </a:r>
            <a:r>
              <a:rPr kumimoji="1" lang="zh-CN" altLang="en-US" sz="2000" dirty="0" smtClean="0"/>
              <a:t> 发行版 </a:t>
            </a:r>
            <a:r>
              <a:rPr kumimoji="1" lang="en-US" altLang="zh-CN" sz="2000" dirty="0" smtClean="0"/>
              <a:t>[1]</a:t>
            </a:r>
          </a:p>
          <a:p>
            <a:r>
              <a:rPr kumimoji="1" lang="en-US" altLang="zh-CN" sz="2400" dirty="0" err="1" smtClean="0"/>
              <a:t>kubernetes</a:t>
            </a:r>
            <a:r>
              <a:rPr kumimoji="1" lang="en-US" altLang="zh-CN" sz="2400" dirty="0" smtClean="0"/>
              <a:t>/</a:t>
            </a:r>
            <a:r>
              <a:rPr kumimoji="1" lang="en-US" altLang="zh-CN" sz="2400" dirty="0" err="1" smtClean="0"/>
              <a:t>frakti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集成 </a:t>
            </a:r>
            <a:r>
              <a:rPr kumimoji="1" lang="en-US" altLang="zh-CN" sz="2000" dirty="0" smtClean="0"/>
              <a:t>hyper</a:t>
            </a:r>
            <a:r>
              <a:rPr kumimoji="1" lang="zh-CN" altLang="en-US" sz="2000" dirty="0" smtClean="0"/>
              <a:t> 与 </a:t>
            </a:r>
            <a:r>
              <a:rPr kumimoji="1" lang="en-US" altLang="zh-CN" sz="2000" dirty="0" err="1" smtClean="0"/>
              <a:t>kubernetes</a:t>
            </a:r>
            <a:endParaRPr kumimoji="1"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7881" y="5305168"/>
            <a:ext cx="737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[1]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http</a:t>
            </a:r>
            <a:r>
              <a:rPr kumimoji="1" lang="en-US" altLang="zh-CN" sz="1400" dirty="0"/>
              <a:t>://</a:t>
            </a:r>
            <a:r>
              <a:rPr kumimoji="1" lang="en-US" altLang="zh-CN" sz="1400" dirty="0" err="1"/>
              <a:t>blog.kubernetes.io</a:t>
            </a:r>
            <a:r>
              <a:rPr kumimoji="1" lang="en-US" altLang="zh-CN" sz="1400" dirty="0"/>
              <a:t>/2016/05/</a:t>
            </a:r>
            <a:r>
              <a:rPr kumimoji="1" lang="en-US" altLang="zh-CN" sz="1400" dirty="0" err="1"/>
              <a:t>hypernetes</a:t>
            </a:r>
            <a:r>
              <a:rPr kumimoji="1" lang="en-US" altLang="zh-CN" sz="1400" dirty="0"/>
              <a:t>-security-and-multi-tenancy-in-</a:t>
            </a:r>
            <a:r>
              <a:rPr kumimoji="1" lang="en-US" altLang="zh-CN" sz="1400" dirty="0" err="1"/>
              <a:t>kubernetes.html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01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带来的变革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以及带来的问题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12" y="1370273"/>
            <a:ext cx="3207852" cy="2216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71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与席卷世界的容器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195" y="2160414"/>
            <a:ext cx="2581764" cy="887481"/>
          </a:xfrm>
          <a:prstGeom prst="rect">
            <a:avLst/>
          </a:prstGeom>
        </p:spPr>
      </p:pic>
      <p:sp>
        <p:nvSpPr>
          <p:cNvPr id="6" name="Equal 5"/>
          <p:cNvSpPr/>
          <p:nvPr/>
        </p:nvSpPr>
        <p:spPr>
          <a:xfrm>
            <a:off x="2328176" y="2470700"/>
            <a:ext cx="382076" cy="297215"/>
          </a:xfrm>
          <a:prstGeom prst="mathEqual">
            <a:avLst>
              <a:gd name="adj1" fmla="val 23520"/>
              <a:gd name="adj2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10" y="2162071"/>
            <a:ext cx="1411098" cy="884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4331" y="2363585"/>
            <a:ext cx="18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Container</a:t>
            </a:r>
            <a:endParaRPr kumimoji="1" lang="zh-CN" altLang="en-US" sz="3200" dirty="0"/>
          </a:p>
        </p:txBody>
      </p:sp>
      <p:sp>
        <p:nvSpPr>
          <p:cNvPr id="9" name="Plus 8"/>
          <p:cNvSpPr/>
          <p:nvPr/>
        </p:nvSpPr>
        <p:spPr>
          <a:xfrm>
            <a:off x="5280464" y="2394672"/>
            <a:ext cx="488675" cy="522599"/>
          </a:xfrm>
          <a:prstGeom prst="mathPlus">
            <a:avLst>
              <a:gd name="adj1" fmla="val 2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35" y="2195344"/>
            <a:ext cx="1163499" cy="9060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3562" y="2355959"/>
            <a:ext cx="246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Docker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2033" y="3247754"/>
            <a:ext cx="2276465" cy="17779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轻量级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快速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32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隔离性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9132" y="3261962"/>
            <a:ext cx="2225295" cy="17793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随时随地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便携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不可变更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479" y="3388145"/>
            <a:ext cx="325597" cy="311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208" y="4384119"/>
            <a:ext cx="544766" cy="5447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478" y="3988269"/>
            <a:ext cx="325597" cy="3118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478" y="4505192"/>
            <a:ext cx="325597" cy="3118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27" y="3294247"/>
            <a:ext cx="325597" cy="311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26" y="3803087"/>
            <a:ext cx="325597" cy="3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容器安全的神话</a:t>
            </a:r>
            <a:endParaRPr kumimoji="1" lang="zh-CN" altLang="en-US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628649" y="1825867"/>
            <a:ext cx="3078377" cy="388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000" dirty="0" smtClean="0"/>
              <a:t>容器的隔离技术已经有很大进步了</a:t>
            </a:r>
            <a:endParaRPr kumimoji="1" lang="en-US" altLang="zh-CN" sz="200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000" dirty="0" smtClean="0"/>
              <a:t>正常使用应该是安全的</a:t>
            </a:r>
            <a:endParaRPr kumimoji="1" lang="en-US" altLang="zh-CN" sz="200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000" dirty="0" smtClean="0"/>
              <a:t>但是总没有虚拟化安全</a:t>
            </a:r>
            <a:endParaRPr kumimoji="1" lang="en-US" altLang="zh-CN" sz="200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000" dirty="0" smtClean="0"/>
              <a:t>如果不放心的话，</a:t>
            </a:r>
            <a:r>
              <a:rPr kumimoji="1" lang="zh-CN" altLang="en-US" sz="20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放在虚拟机里好了</a:t>
            </a:r>
            <a:r>
              <a:rPr kumimoji="1" lang="en-US" altLang="zh-CN" sz="2000" dirty="0" smtClean="0"/>
              <a:t>……</a:t>
            </a:r>
            <a:endParaRPr kumimoji="1" lang="zh-CN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51" y="1945485"/>
            <a:ext cx="5403741" cy="2601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 fov="1800000">
              <a:rot lat="540000" lon="18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61" y="4336876"/>
            <a:ext cx="1207129" cy="66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158465" y="4812266"/>
            <a:ext cx="3054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https://www.sdxcentral.com</a:t>
            </a:r>
            <a:r>
              <a:rPr lang="zh-CN" altLang="en-US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讲义模板(4比3比例)(1) (Read-Only)" id="{81888170-0889-F146-BB70-CE2022E50E3D}" vid="{51F0B0B8-A929-2A47-B6B1-D8B61844748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讲义模板(4比3比例)(1) (Read-Only)" id="{81888170-0889-F146-BB70-CE2022E50E3D}" vid="{ADB9F2A2-CC58-A644-9596-C9000F97ABC5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讲义模板(4比3比例)(1) (Read-Only)" id="{81888170-0889-F146-BB70-CE2022E50E3D}" vid="{341DC204-7F1E-7E4D-AF39-24327A1FA0B7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讲义模板(4比3比例)(1) (Read-Only)" id="{81888170-0889-F146-BB70-CE2022E50E3D}" vid="{8E771FF7-3D7E-574A-9C69-019AE336797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COSCON16_4-3</Template>
  <TotalTime>242</TotalTime>
  <Words>699</Words>
  <Application>Microsoft Macintosh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Calibri</vt:lpstr>
      <vt:lpstr>Calibri Light</vt:lpstr>
      <vt:lpstr>Corbel</vt:lpstr>
      <vt:lpstr>Microsoft YaHei</vt:lpstr>
      <vt:lpstr>Palatino Linotype</vt:lpstr>
      <vt:lpstr>Wingdings</vt:lpstr>
      <vt:lpstr>华文楷体</vt:lpstr>
      <vt:lpstr>宋体</vt:lpstr>
      <vt:lpstr>黑体</vt:lpstr>
      <vt:lpstr>Arial</vt:lpstr>
      <vt:lpstr>Office 主题</vt:lpstr>
      <vt:lpstr>Custom Design</vt:lpstr>
      <vt:lpstr>自定义设计方案</vt:lpstr>
      <vt:lpstr>1_Custom Design</vt:lpstr>
      <vt:lpstr>PowerPoint Presentation</vt:lpstr>
      <vt:lpstr>Hyper &amp; 虚拟化容器</vt:lpstr>
      <vt:lpstr>大纲</vt:lpstr>
      <vt:lpstr>Hyper: 来自中国的团队</vt:lpstr>
      <vt:lpstr>Hyper: 一个国际化的项目</vt:lpstr>
      <vt:lpstr>Hyper的项目们</vt:lpstr>
      <vt:lpstr>Docker带来的变革</vt:lpstr>
      <vt:lpstr>Docker与席卷世界的容器</vt:lpstr>
      <vt:lpstr>容器安全的神话</vt:lpstr>
      <vt:lpstr>让虚机像容器一样……</vt:lpstr>
      <vt:lpstr>重新审视容器</vt:lpstr>
      <vt:lpstr>以及虚拟机</vt:lpstr>
      <vt:lpstr>比较容器和虚拟机</vt:lpstr>
      <vt:lpstr>Let’s Hyper Run</vt:lpstr>
      <vt:lpstr>物理机上的 Linux 的启动</vt:lpstr>
      <vt:lpstr>Docker 与 Hyper 的启动</vt:lpstr>
      <vt:lpstr>阶段小结</vt:lpstr>
      <vt:lpstr>Hypernetes</vt:lpstr>
      <vt:lpstr>PowerPoint Presentation</vt:lpstr>
      <vt:lpstr>调度器的规模与效率</vt:lpstr>
      <vt:lpstr>利用隔离性，减少间接层</vt:lpstr>
      <vt:lpstr>Hypernetes</vt:lpstr>
      <vt:lpstr>K8s+Hyper+OpenStack</vt:lpstr>
      <vt:lpstr>HYPER.SH: Reinvent IaaS</vt:lpstr>
      <vt:lpstr>从开源项目到产品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Wang</dc:creator>
  <cp:lastModifiedBy>Xu Wang</cp:lastModifiedBy>
  <cp:revision>24</cp:revision>
  <dcterms:created xsi:type="dcterms:W3CDTF">2016-10-09T05:54:58Z</dcterms:created>
  <dcterms:modified xsi:type="dcterms:W3CDTF">2016-10-09T09:57:54Z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